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8" r:id="rId4"/>
    <p:sldMasterId id="2147483735" r:id="rId5"/>
    <p:sldMasterId id="2147483747" r:id="rId6"/>
    <p:sldMasterId id="2147483760" r:id="rId7"/>
  </p:sldMasterIdLst>
  <p:notesMasterIdLst>
    <p:notesMasterId r:id="rId66"/>
  </p:notesMasterIdLst>
  <p:sldIdLst>
    <p:sldId id="256" r:id="rId8"/>
    <p:sldId id="257" r:id="rId9"/>
    <p:sldId id="266" r:id="rId10"/>
    <p:sldId id="283" r:id="rId11"/>
    <p:sldId id="337" r:id="rId12"/>
    <p:sldId id="271" r:id="rId13"/>
    <p:sldId id="272" r:id="rId14"/>
    <p:sldId id="359" r:id="rId15"/>
    <p:sldId id="346" r:id="rId16"/>
    <p:sldId id="333" r:id="rId17"/>
    <p:sldId id="334" r:id="rId18"/>
    <p:sldId id="335" r:id="rId19"/>
    <p:sldId id="267" r:id="rId20"/>
    <p:sldId id="268" r:id="rId21"/>
    <p:sldId id="269" r:id="rId22"/>
    <p:sldId id="270" r:id="rId23"/>
    <p:sldId id="342" r:id="rId24"/>
    <p:sldId id="295" r:id="rId25"/>
    <p:sldId id="279" r:id="rId26"/>
    <p:sldId id="294" r:id="rId27"/>
    <p:sldId id="320" r:id="rId28"/>
    <p:sldId id="275" r:id="rId29"/>
    <p:sldId id="277" r:id="rId30"/>
    <p:sldId id="288" r:id="rId31"/>
    <p:sldId id="328" r:id="rId32"/>
    <p:sldId id="323" r:id="rId33"/>
    <p:sldId id="306" r:id="rId34"/>
    <p:sldId id="347" r:id="rId35"/>
    <p:sldId id="343" r:id="rId36"/>
    <p:sldId id="305" r:id="rId37"/>
    <p:sldId id="265" r:id="rId38"/>
    <p:sldId id="321" r:id="rId39"/>
    <p:sldId id="315" r:id="rId40"/>
    <p:sldId id="282" r:id="rId41"/>
    <p:sldId id="319" r:id="rId42"/>
    <p:sldId id="325" r:id="rId43"/>
    <p:sldId id="352" r:id="rId44"/>
    <p:sldId id="353" r:id="rId45"/>
    <p:sldId id="354" r:id="rId46"/>
    <p:sldId id="340" r:id="rId47"/>
    <p:sldId id="355" r:id="rId48"/>
    <p:sldId id="356" r:id="rId49"/>
    <p:sldId id="358" r:id="rId50"/>
    <p:sldId id="357" r:id="rId51"/>
    <p:sldId id="339" r:id="rId52"/>
    <p:sldId id="341" r:id="rId53"/>
    <p:sldId id="360" r:id="rId54"/>
    <p:sldId id="326" r:id="rId55"/>
    <p:sldId id="351" r:id="rId56"/>
    <p:sldId id="317" r:id="rId57"/>
    <p:sldId id="349" r:id="rId58"/>
    <p:sldId id="350" r:id="rId59"/>
    <p:sldId id="329" r:id="rId60"/>
    <p:sldId id="344" r:id="rId61"/>
    <p:sldId id="327" r:id="rId62"/>
    <p:sldId id="309" r:id="rId63"/>
    <p:sldId id="308" r:id="rId64"/>
    <p:sldId id="348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333333"/>
    <a:srgbClr val="006600"/>
    <a:srgbClr val="6600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5" autoAdjust="0"/>
    <p:restoredTop sz="94660"/>
  </p:normalViewPr>
  <p:slideViewPr>
    <p:cSldViewPr>
      <p:cViewPr>
        <p:scale>
          <a:sx n="75" d="100"/>
          <a:sy n="75" d="100"/>
        </p:scale>
        <p:origin x="-60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29A63-707C-4A40-8BCA-1709849B2581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5A80B-4858-4E61-B9C5-D81CEF062D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2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EFD5C-EFB7-4F2D-A271-3F22C305CE4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1BEF1-C694-4AC5-B7C7-75AB0757B58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8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7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04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65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31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92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5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67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35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62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53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61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00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6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04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EE4B015-E375-4E1D-ABCB-76F78AE329CA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62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603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2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70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00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70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88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35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92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22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49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73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31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96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89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13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4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115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36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4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20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95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19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37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30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D8487-8710-46A3-9426-7846F447D5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89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8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449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25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08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6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52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291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570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41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8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519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19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807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858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066800"/>
            <a:ext cx="6858000" cy="5181600"/>
          </a:xfrm>
        </p:spPr>
        <p:txBody>
          <a:bodyPr/>
          <a:lstStyle>
            <a:lvl3pPr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0" y="6324600"/>
            <a:ext cx="6248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Stuart Henderson, Project X </a:t>
            </a:r>
            <a:r>
              <a:rPr lang="en-US" dirty="0" err="1" smtClean="0"/>
              <a:t>MuSR</a:t>
            </a:r>
            <a:r>
              <a:rPr lang="en-US" dirty="0" smtClean="0"/>
              <a:t> Forum   October 17, 2012</a:t>
            </a: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324600"/>
            <a:ext cx="533400" cy="361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C9121-044D-47E8-87E9-7D343DF06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6B174-2512-4EB2-9644-A07271A49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29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F46A8-FD07-46E5-AE5A-70CC02519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69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3B4C0-2146-4422-B95F-2DF7FDA8C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5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A97B7-8AF9-4904-B4B5-EE14A07C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55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B50BF-57BE-4EFC-8B79-AAF1FFE92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24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93FC5-743D-4EEE-ADFC-C8C4F3FFB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5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AA1A3-A743-4682-955B-17ACA2427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3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69D44-4044-4A11-9686-F95008F5A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37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4B869-81A0-4C18-8BC3-0C4263A4D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3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69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28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71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54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963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219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533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655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592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735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7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3067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762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76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62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EC74-C51F-4547-AD23-BD5D489C7DA3}" type="datetimeFigureOut">
              <a:rPr lang="en-GB" smtClean="0"/>
              <a:t>14/02/2013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E80A-835F-4D29-9D31-21D3150F3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93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9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5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7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EC74-C51F-4547-AD23-BD5D489C7DA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8E80A-835F-4D29-9D31-21D3150F343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4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400800"/>
            <a:ext cx="6248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/>
              <a:t>Your Name, Fermilab - DOE Proton Accel. based Physics Review   June 8-12, 2009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5334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EB1761CB-7983-462B-BB06-C01934FD0D41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143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  <p:extLst>
      <p:ext uri="{BB962C8B-B14F-4D97-AF65-F5344CB8AC3E}">
        <p14:creationId xmlns:p14="http://schemas.microsoft.com/office/powerpoint/2010/main" val="4875992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3C361-8873-4720-BFC8-B8133981E48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14/02/2013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2E864-2290-48E6-86D8-E514F0DFE2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tiff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accelconf.web.cern.ch/accelconf/e88/PDF/EPAC1988_1372.PDF" TargetMode="External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40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0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nal.gov/conferenceDisplay.py?confId=5775" TargetMode="External"/><Relationship Id="rId3" Type="http://schemas.openxmlformats.org/officeDocument/2006/relationships/hyperlink" Target="http://indico.cern.ch/conferenceDisplay.py?confId=193791" TargetMode="External"/><Relationship Id="rId7" Type="http://schemas.openxmlformats.org/officeDocument/2006/relationships/hyperlink" Target="http://zucv5.web.cern.ch/zucv5/LEP3-PHSeminar.pdf" TargetMode="External"/><Relationship Id="rId12" Type="http://schemas.openxmlformats.org/officeDocument/2006/relationships/hyperlink" Target="https://cern.ch/accnet" TargetMode="External"/><Relationship Id="rId2" Type="http://schemas.openxmlformats.org/officeDocument/2006/relationships/hyperlink" Target="http://arxiv.org/abs/1112.251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ndico.cern.ch/conferenceDisplay.py?confId=211018" TargetMode="External"/><Relationship Id="rId11" Type="http://schemas.openxmlformats.org/officeDocument/2006/relationships/hyperlink" Target="https://espace.cern.ch/LEP3" TargetMode="External"/><Relationship Id="rId5" Type="http://schemas.openxmlformats.org/officeDocument/2006/relationships/hyperlink" Target="http://arxiv.org/abs/1208.1662" TargetMode="External"/><Relationship Id="rId10" Type="http://schemas.openxmlformats.org/officeDocument/2006/relationships/hyperlink" Target="https://indico.cern.ch/conferenceDisplay.py?confId=222458" TargetMode="External"/><Relationship Id="rId4" Type="http://schemas.openxmlformats.org/officeDocument/2006/relationships/hyperlink" Target="http://arxiv.org/abs/arXiv:1208.0504" TargetMode="External"/><Relationship Id="rId9" Type="http://schemas.openxmlformats.org/officeDocument/2006/relationships/hyperlink" Target="http://indico.cern.ch/conferenceDisplay.py?confId=213794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911" y="1844823"/>
            <a:ext cx="8603290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 circular </a:t>
            </a:r>
            <a:r>
              <a:rPr lang="en-US" sz="4800" dirty="0" err="1">
                <a:solidFill>
                  <a:schemeClr val="bg1"/>
                </a:solidFill>
              </a:rPr>
              <a:t>e</a:t>
            </a:r>
            <a:r>
              <a:rPr lang="en-US" sz="4800" baseline="30000" dirty="0" err="1">
                <a:solidFill>
                  <a:schemeClr val="bg1"/>
                </a:solidFill>
              </a:rPr>
              <a:t>+</a:t>
            </a:r>
            <a:r>
              <a:rPr lang="en-US" sz="4800" dirty="0" err="1">
                <a:solidFill>
                  <a:schemeClr val="bg1"/>
                </a:solidFill>
              </a:rPr>
              <a:t>e</a:t>
            </a:r>
            <a:r>
              <a:rPr lang="en-US" sz="4800" baseline="30000" dirty="0">
                <a:solidFill>
                  <a:schemeClr val="bg1"/>
                </a:solidFill>
              </a:rPr>
              <a:t>-</a:t>
            </a:r>
            <a:r>
              <a:rPr lang="en-US" sz="4800" dirty="0">
                <a:solidFill>
                  <a:schemeClr val="bg1"/>
                </a:solidFill>
              </a:rPr>
              <a:t> collider to study H(125) </a:t>
            </a:r>
            <a:r>
              <a:rPr lang="en-US" sz="4800" dirty="0" smtClean="0">
                <a:solidFill>
                  <a:schemeClr val="bg1"/>
                </a:solidFill>
              </a:rPr>
              <a:t>properties - accelerator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752600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endParaRPr lang="en-US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Frank </a:t>
            </a: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Zimmermann</a:t>
            </a:r>
          </a:p>
          <a:p>
            <a:r>
              <a:rPr lang="en-US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Frascati</a:t>
            </a: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14 </a:t>
            </a: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February 2013</a:t>
            </a:r>
            <a:endParaRPr lang="en-GB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17"/>
            <a:ext cx="1621786" cy="126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 descr="accnet-logo-extremely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7" y="290859"/>
            <a:ext cx="1268874" cy="5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uCARD_moy_transparent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20" y="142057"/>
            <a:ext cx="1467706" cy="94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35054" y="6203632"/>
            <a:ext cx="9008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</a:t>
            </a:r>
            <a:r>
              <a:rPr lang="en-US" sz="1600" dirty="0" smtClean="0">
                <a:solidFill>
                  <a:schemeClr val="bg1"/>
                </a:solidFill>
              </a:rPr>
              <a:t>ork supported </a:t>
            </a:r>
            <a:r>
              <a:rPr lang="en-US" sz="1600" dirty="0">
                <a:solidFill>
                  <a:schemeClr val="bg1"/>
                </a:solidFill>
              </a:rPr>
              <a:t>by the European Commission under the FP7 </a:t>
            </a:r>
            <a:r>
              <a:rPr lang="en-US" sz="1600" dirty="0" smtClean="0">
                <a:solidFill>
                  <a:schemeClr val="bg1"/>
                </a:solidFill>
              </a:rPr>
              <a:t>Research Infrastructures project </a:t>
            </a:r>
            <a:r>
              <a:rPr lang="en-US" sz="1600" dirty="0">
                <a:solidFill>
                  <a:schemeClr val="bg1"/>
                </a:solidFill>
              </a:rPr>
              <a:t>EuCARD, grant agreement no. </a:t>
            </a:r>
            <a:r>
              <a:rPr lang="en-US" sz="1600" dirty="0" smtClean="0">
                <a:solidFill>
                  <a:schemeClr val="bg1"/>
                </a:solidFill>
              </a:rPr>
              <a:t>227579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3528" y="1262023"/>
            <a:ext cx="10873208" cy="4105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39552" y="5495746"/>
            <a:ext cx="9040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many thanks to Roy Aleksan, Alain Blondel, John Ellis, Patrick Janot,  Mike Koratzinos, Katsunobu Oide, Valery Telnov, Rogelio Tomas, Marco Zanetti </a:t>
            </a:r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uminosity formulae &amp; constraints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1" y="1196752"/>
                <a:ext cx="9143999" cy="13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𝐿</m:t>
                      </m:r>
                      <m:r>
                        <a:rPr lang="en-GB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GB" sz="32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>
                        <m:fPr>
                          <m:ctrlP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32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type m:val="lin"/>
                                  <m:ctrlPr>
                                    <a:rPr lang="en-GB" sz="32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32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GB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196752"/>
                <a:ext cx="9143999" cy="13001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>
            <a:off x="2483768" y="2276872"/>
            <a:ext cx="936104" cy="576064"/>
          </a:xfrm>
          <a:prstGeom prst="straightConnector1">
            <a:avLst/>
          </a:prstGeom>
          <a:ln w="476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47697" y="3892900"/>
                <a:ext cx="3367845" cy="1021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GB" sz="2800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𝜋𝛾</m:t>
                          </m:r>
                          <m:d>
                            <m:d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97" y="3892900"/>
                <a:ext cx="3367845" cy="10213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2951820" y="2429272"/>
            <a:ext cx="2556284" cy="1597033"/>
          </a:xfrm>
          <a:prstGeom prst="straightConnector1">
            <a:avLst/>
          </a:prstGeom>
          <a:ln w="47625">
            <a:gradFill>
              <a:gsLst>
                <a:gs pos="100000">
                  <a:schemeClr val="bg1"/>
                </a:gs>
                <a:gs pos="0">
                  <a:srgbClr val="FF0000"/>
                </a:gs>
                <a:gs pos="50000">
                  <a:srgbClr val="F0747B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464" y="2773333"/>
                <a:ext cx="6153608" cy="12529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8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𝑆𝑅</m:t>
                              </m:r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8.8575×</m:t>
                          </m:r>
                          <m:sSup>
                            <m:sSup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−5</m:t>
                              </m:r>
                            </m:sup>
                          </m:sSup>
                          <m:f>
                            <m:f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2800">
                                  <a:solidFill>
                                    <a:srgbClr val="0000FF"/>
                                  </a:solidFill>
                                </a:rPr>
                                <m:t>m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GB" sz="28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GB" sz="2800">
                                      <a:solidFill>
                                        <a:srgbClr val="0000FF"/>
                                      </a:solidFill>
                                    </a:rPr>
                                    <m:t>GeV</m:t>
                                  </m:r>
                                </m:e>
                                <m:sup>
                                  <m:r>
                                    <a:rPr lang="en-GB" sz="28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GB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4" y="2773333"/>
                <a:ext cx="6153608" cy="12529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05052" y="4815174"/>
                <a:ext cx="2707216" cy="1040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30 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𝑎𝑐𝑐</m:t>
                              </m:r>
                            </m:sub>
                          </m:sSub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</m:den>
                      </m:f>
                      <m:r>
                        <a:rPr lang="en-GB" sz="2800" i="1">
                          <a:solidFill>
                            <a:prstClr val="black"/>
                          </a:solidFill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GB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52" y="4815174"/>
                <a:ext cx="2707216" cy="10406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189072" y="2922765"/>
            <a:ext cx="20174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SR radiation </a:t>
            </a:r>
          </a:p>
          <a:p>
            <a:r>
              <a:rPr lang="en-US" sz="2800" i="1" dirty="0">
                <a:solidFill>
                  <a:srgbClr val="0000FF"/>
                </a:solidFill>
              </a:rPr>
              <a:t>p</a:t>
            </a:r>
            <a:r>
              <a:rPr lang="en-US" sz="2800" i="1" dirty="0" smtClean="0">
                <a:solidFill>
                  <a:srgbClr val="0000FF"/>
                </a:solidFill>
              </a:rPr>
              <a:t>ower limit</a:t>
            </a:r>
            <a:endParaRPr lang="en-GB" sz="2800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542" y="4035159"/>
            <a:ext cx="347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b</a:t>
            </a:r>
            <a:r>
              <a:rPr lang="en-US" sz="2800" i="1" dirty="0" smtClean="0">
                <a:solidFill>
                  <a:srgbClr val="FF0000"/>
                </a:solidFill>
              </a:rPr>
              <a:t>eam-beam limit</a:t>
            </a:r>
            <a:endParaRPr lang="en-GB" sz="28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9447" y="4864430"/>
            <a:ext cx="4637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</a:rPr>
              <a:t>&gt;</a:t>
            </a:r>
            <a:r>
              <a:rPr lang="en-GB" sz="2800" i="1" dirty="0" smtClean="0">
                <a:solidFill>
                  <a:prstClr val="black"/>
                </a:solidFill>
              </a:rPr>
              <a:t>30 min </a:t>
            </a:r>
            <a:r>
              <a:rPr lang="en-US" sz="2800" i="1" dirty="0" err="1" smtClean="0">
                <a:solidFill>
                  <a:prstClr val="black"/>
                </a:solidFill>
              </a:rPr>
              <a:t>beamstrahlung</a:t>
            </a:r>
            <a:r>
              <a:rPr lang="en-US" sz="2800" i="1" dirty="0" smtClean="0">
                <a:solidFill>
                  <a:prstClr val="black"/>
                </a:solidFill>
              </a:rPr>
              <a:t> lifetime (Telnov) </a:t>
            </a:r>
            <a:r>
              <a:rPr lang="en-US" sz="2800" i="1" dirty="0" smtClean="0">
                <a:solidFill>
                  <a:prstClr val="black"/>
                </a:solidFill>
                <a:cs typeface="Calibri"/>
              </a:rPr>
              <a:t>→ </a:t>
            </a:r>
            <a:r>
              <a:rPr lang="en-US" sz="2800" i="1" dirty="0" err="1">
                <a:solidFill>
                  <a:prstClr val="black"/>
                </a:solidFill>
                <a:cs typeface="Calibri"/>
              </a:rPr>
              <a:t>N</a:t>
            </a:r>
            <a:r>
              <a:rPr lang="en-US" sz="2800" i="1" baseline="-25000" dirty="0" err="1" smtClean="0">
                <a:solidFill>
                  <a:prstClr val="black"/>
                </a:solidFill>
                <a:cs typeface="Calibri"/>
              </a:rPr>
              <a:t>b</a:t>
            </a:r>
            <a:r>
              <a:rPr lang="en-US" sz="2800" i="1" dirty="0" err="1" smtClean="0">
                <a:solidFill>
                  <a:prstClr val="black"/>
                </a:solidFill>
                <a:cs typeface="Calibri"/>
              </a:rPr>
              <a:t>,</a:t>
            </a:r>
            <a:r>
              <a:rPr lang="en-US" sz="2800" i="1" dirty="0" err="1" smtClean="0">
                <a:solidFill>
                  <a:prstClr val="black"/>
                </a:solidFill>
                <a:latin typeface="Symbol" pitchFamily="18" charset="2"/>
                <a:cs typeface="Calibri"/>
              </a:rPr>
              <a:t>b</a:t>
            </a:r>
            <a:r>
              <a:rPr lang="en-US" sz="2800" i="1" baseline="-25000" dirty="0" err="1" smtClean="0">
                <a:solidFill>
                  <a:prstClr val="black"/>
                </a:solidFill>
                <a:cs typeface="Calibri"/>
              </a:rPr>
              <a:t>x</a:t>
            </a:r>
            <a:endParaRPr lang="en-US" sz="2800" i="1" baseline="-25000" dirty="0" smtClean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996" y="6093296"/>
            <a:ext cx="9065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cs typeface="Calibri"/>
              </a:rPr>
              <a:t>→</a:t>
            </a:r>
            <a:r>
              <a:rPr lang="en-US" sz="3200" dirty="0" smtClean="0">
                <a:solidFill>
                  <a:srgbClr val="0000FF"/>
                </a:solidFill>
              </a:rPr>
              <a:t>minimize 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k</a:t>
            </a:r>
            <a:r>
              <a:rPr lang="en-US" sz="3200" baseline="-250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dirty="0" smtClean="0">
                <a:solidFill>
                  <a:srgbClr val="0000FF"/>
                </a:solidFill>
              </a:rPr>
              <a:t>=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smtClean="0">
                <a:solidFill>
                  <a:srgbClr val="0000FF"/>
                </a:solidFill>
              </a:rPr>
              <a:t>/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rgbClr val="0000FF"/>
                </a:solidFill>
              </a:rPr>
              <a:t>x,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err="1" smtClean="0">
                <a:solidFill>
                  <a:srgbClr val="0000FF"/>
                </a:solidFill>
              </a:rPr>
              <a:t>~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x</a:t>
            </a:r>
            <a:r>
              <a:rPr lang="en-US" sz="3200" dirty="0" smtClean="0">
                <a:solidFill>
                  <a:srgbClr val="0000FF"/>
                </a:solidFill>
              </a:rPr>
              <a:t>(</a:t>
            </a:r>
            <a:r>
              <a:rPr lang="en-US" sz="320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3200" dirty="0" smtClean="0">
                <a:solidFill>
                  <a:srgbClr val="0000FF"/>
                </a:solidFill>
              </a:rPr>
              <a:t>/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rgbClr val="0000FF"/>
                </a:solidFill>
              </a:rPr>
              <a:t>x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) </a:t>
            </a:r>
            <a:r>
              <a:rPr lang="en-US" sz="3200" dirty="0" smtClean="0">
                <a:solidFill>
                  <a:srgbClr val="FF0000"/>
                </a:solidFill>
              </a:rPr>
              <a:t>and respect 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3200" dirty="0" err="1" smtClean="0">
                <a:solidFill>
                  <a:srgbClr val="FF0000"/>
                </a:solidFill>
                <a:cs typeface="Calibri"/>
              </a:rPr>
              <a:t>≥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  <a:cs typeface="Calibri"/>
              </a:rPr>
              <a:t>s</a:t>
            </a:r>
            <a:r>
              <a:rPr lang="en-US" sz="3200" baseline="-25000" dirty="0" err="1" smtClean="0">
                <a:solidFill>
                  <a:srgbClr val="FF0000"/>
                </a:solidFill>
                <a:cs typeface="Calibri"/>
              </a:rPr>
              <a:t>z</a:t>
            </a:r>
            <a:r>
              <a:rPr lang="en-US" sz="3200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  <p:bldP spid="13" grpId="0"/>
      <p:bldP spid="14" grpId="0"/>
      <p:bldP spid="15" grpId="0"/>
      <p:bldP spid="1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96661"/>
              </p:ext>
            </p:extLst>
          </p:nvPr>
        </p:nvGraphicFramePr>
        <p:xfrm>
          <a:off x="-15479" y="908720"/>
          <a:ext cx="9144001" cy="5728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3303"/>
                <a:gridCol w="815926"/>
                <a:gridCol w="1012645"/>
                <a:gridCol w="1097510"/>
                <a:gridCol w="1071539"/>
                <a:gridCol w="1071539"/>
                <a:gridCol w="1071539"/>
              </a:tblGrid>
              <a:tr h="2645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LEP3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24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current [mA]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partition </a:t>
                      </a:r>
                      <a:r>
                        <a:rPr lang="en-GB" sz="2000" dirty="0">
                          <a:effectLst/>
                        </a:rPr>
                        <a:t>number </a:t>
                      </a:r>
                      <a:r>
                        <a:rPr lang="en-GB" sz="2000" dirty="0" err="1">
                          <a:effectLst/>
                        </a:rPr>
                        <a:t>J</a:t>
                      </a:r>
                      <a:r>
                        <a:rPr lang="en-GB" sz="1400" baseline="-25000" dirty="0" err="1">
                          <a:effectLst/>
                        </a:rPr>
                        <a:t>ε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</a:t>
                      </a:r>
                      <a:r>
                        <a:rPr lang="en-GB" sz="2000" dirty="0">
                          <a:effectLst/>
                        </a:rPr>
                        <a:t>α</a:t>
                      </a:r>
                      <a:r>
                        <a:rPr lang="en-GB" sz="1400" baseline="-25000" dirty="0">
                          <a:effectLst/>
                        </a:rPr>
                        <a:t>c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6.99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1180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2625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9.3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-15479" y="46333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LEP3/TLEP parameters -1</a:t>
            </a:r>
          </a:p>
        </p:txBody>
      </p:sp>
      <p:sp>
        <p:nvSpPr>
          <p:cNvPr id="4" name="Rectangle 3"/>
          <p:cNvSpPr/>
          <p:nvPr/>
        </p:nvSpPr>
        <p:spPr>
          <a:xfrm>
            <a:off x="2945738" y="2780928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5738" y="1844824"/>
            <a:ext cx="5946742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2115" y="4509120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48264" y="815774"/>
            <a:ext cx="0" cy="3693346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42724" y="46333"/>
            <a:ext cx="379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oon at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*=0.03 m,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*=0.03 cm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4490" y="6454222"/>
            <a:ext cx="379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SuperKEKB: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=0.25%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31840" y="3429000"/>
            <a:ext cx="1656184" cy="3256054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4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227957"/>
              </p:ext>
            </p:extLst>
          </p:nvPr>
        </p:nvGraphicFramePr>
        <p:xfrm>
          <a:off x="0" y="764705"/>
          <a:ext cx="9144001" cy="5846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3848"/>
                <a:gridCol w="720080"/>
                <a:gridCol w="895777"/>
                <a:gridCol w="1094747"/>
                <a:gridCol w="1091868"/>
                <a:gridCol w="1091868"/>
                <a:gridCol w="1045813"/>
              </a:tblGrid>
              <a:tr h="290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LHeC</a:t>
                      </a:r>
                      <a:endParaRPr lang="en-GB" sz="20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LEP3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419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Rad.Bhabha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ϒ</a:t>
                      </a:r>
                      <a:r>
                        <a:rPr lang="en-GB" sz="2000" baseline="-25000" dirty="0">
                          <a:effectLst/>
                        </a:rPr>
                        <a:t>BS</a:t>
                      </a:r>
                      <a:r>
                        <a:rPr lang="en-GB" sz="2000" dirty="0">
                          <a:effectLst/>
                        </a:rPr>
                        <a:t> [10</a:t>
                      </a:r>
                      <a:r>
                        <a:rPr lang="en-GB" sz="2000" baseline="30000" dirty="0">
                          <a:effectLst/>
                        </a:rPr>
                        <a:t>−4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n</a:t>
                      </a:r>
                      <a:r>
                        <a:rPr lang="en-GB" sz="2000" baseline="-25000" dirty="0" err="1">
                          <a:effectLst/>
                        </a:rPr>
                        <a:t>γ</a:t>
                      </a:r>
                      <a:r>
                        <a:rPr lang="en-GB" sz="20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GB" sz="2000" baseline="30000" dirty="0" smtClean="0">
                          <a:effectLst/>
                        </a:rPr>
                        <a:t>BS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GB" sz="2000" baseline="30000" dirty="0" err="1" smtClean="0">
                          <a:effectLst/>
                        </a:rPr>
                        <a:t>BS</a:t>
                      </a:r>
                      <a:r>
                        <a:rPr lang="en-GB" sz="2000" baseline="-25000" dirty="0" err="1" smtClean="0">
                          <a:effectLst/>
                        </a:rPr>
                        <a:t>rms</a:t>
                      </a:r>
                      <a:r>
                        <a:rPr lang="en-GB" sz="2000" dirty="0" smtClean="0">
                          <a:effectLst/>
                        </a:rPr>
                        <a:t>/collision </a:t>
                      </a:r>
                      <a:r>
                        <a:rPr lang="en-GB" sz="2000" dirty="0">
                          <a:effectLst/>
                        </a:rPr>
                        <a:t>[MeV] 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itchFamily="34" charset="0"/>
                          <a:ea typeface="Times New Roman"/>
                          <a:cs typeface="Times New Roman"/>
                        </a:rPr>
                        <a:t>critical SR energy [MeV]</a:t>
                      </a:r>
                      <a:endParaRPr lang="en-GB" sz="2000" dirty="0">
                        <a:effectLst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0.81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0.18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5.7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1.47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10335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1.32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-35446" y="5899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LEP3/TLEP parameters -2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3848" y="1700808"/>
            <a:ext cx="64807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95936" y="476672"/>
            <a:ext cx="2376264" cy="1224136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72200" y="0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LEP2 was not beam-beam limited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34834"/>
            <a:ext cx="9252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LEP data for </a:t>
            </a:r>
            <a:r>
              <a:rPr lang="en-US" b="1" dirty="0" smtClean="0">
                <a:solidFill>
                  <a:srgbClr val="FF0000"/>
                </a:solidFill>
              </a:rPr>
              <a:t>94.5 - 101 </a:t>
            </a:r>
            <a:r>
              <a:rPr lang="en-US" b="1" dirty="0">
                <a:solidFill>
                  <a:srgbClr val="FF0000"/>
                </a:solidFill>
              </a:rPr>
              <a:t>GeV </a:t>
            </a:r>
            <a:r>
              <a:rPr lang="en-US" b="1" dirty="0" smtClean="0">
                <a:solidFill>
                  <a:srgbClr val="FF0000"/>
                </a:solidFill>
              </a:rPr>
              <a:t>consistently suggest </a:t>
            </a:r>
            <a:r>
              <a:rPr lang="en-US" b="1" dirty="0">
                <a:solidFill>
                  <a:srgbClr val="FF0000"/>
                </a:solidFill>
              </a:rPr>
              <a:t>a beam-beam limit of ~</a:t>
            </a:r>
            <a:r>
              <a:rPr lang="en-US" b="1" dirty="0" smtClean="0">
                <a:solidFill>
                  <a:srgbClr val="FF0000"/>
                </a:solidFill>
              </a:rPr>
              <a:t>0.115 (</a:t>
            </a:r>
            <a:r>
              <a:rPr lang="en-US" b="1" dirty="0" err="1" smtClean="0">
                <a:solidFill>
                  <a:srgbClr val="FF0000"/>
                </a:solidFill>
              </a:rPr>
              <a:t>R.Assmann</a:t>
            </a:r>
            <a:r>
              <a:rPr lang="en-US" b="1" dirty="0" smtClean="0">
                <a:solidFill>
                  <a:srgbClr val="FF0000"/>
                </a:solidFill>
              </a:rPr>
              <a:t>, K. C.)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8397" y="4077072"/>
            <a:ext cx="5946742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8397" y="4661520"/>
            <a:ext cx="5946742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5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6" y="1019187"/>
            <a:ext cx="3394884" cy="246421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49187"/>
              </p:ext>
            </p:extLst>
          </p:nvPr>
        </p:nvGraphicFramePr>
        <p:xfrm>
          <a:off x="5020933" y="3488520"/>
          <a:ext cx="4123067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Acrobat Document" r:id="rId4" imgW="7543800" imgH="5829300" progId="AcroExch.Document.7">
                  <p:embed/>
                </p:oleObj>
              </mc:Choice>
              <mc:Fallback>
                <p:oleObj name="Acrobat Document" r:id="rId4" imgW="7543800" imgH="5829300" progId="AcroExch.Document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0933" y="3488520"/>
                        <a:ext cx="4123067" cy="33123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12160" y="4509120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pic>
        <p:nvPicPr>
          <p:cNvPr id="4" name="Picture 3" descr="C:\Higgs Factory\ring.tiff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2" y="3731550"/>
            <a:ext cx="4608512" cy="29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5353022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1" y="33657"/>
            <a:ext cx="56050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arc lattice</a:t>
            </a:r>
            <a:endParaRPr lang="en-GB" sz="44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61" y="793379"/>
            <a:ext cx="3183539" cy="255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2159" y="148478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IHEP design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4261" y="6420624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07308" y="31140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862367" y="350292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25789" y="6453049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647238" y="125395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854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455497" cy="34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7164288" y="3645024"/>
            <a:ext cx="1412875" cy="7207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l-GR" sz="2000"/>
              <a:t>β</a:t>
            </a:r>
            <a:r>
              <a:rPr lang="en-US" sz="2000">
                <a:cs typeface="Arial" pitchFamily="34" charset="0"/>
              </a:rPr>
              <a:t>x*=20cm,</a:t>
            </a:r>
          </a:p>
          <a:p>
            <a:r>
              <a:rPr lang="el-GR" sz="2000"/>
              <a:t>β</a:t>
            </a:r>
            <a:r>
              <a:rPr lang="en-US" sz="2000"/>
              <a:t>y*=0.5cm</a:t>
            </a:r>
            <a:endParaRPr lang="el-GR" sz="2000"/>
          </a:p>
        </p:txBody>
      </p:sp>
      <p:sp>
        <p:nvSpPr>
          <p:cNvPr id="4" name="TextBox 3"/>
          <p:cNvSpPr txBox="1"/>
          <p:nvPr/>
        </p:nvSpPr>
        <p:spPr>
          <a:xfrm>
            <a:off x="6012160" y="4509120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pic>
        <p:nvPicPr>
          <p:cNvPr id="5" name="Picture 4" descr="C:\Higgs Factory\ffs.tiff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1057"/>
            <a:ext cx="4910229" cy="33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5353022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8519" y="4138"/>
            <a:ext cx="7368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final-focus design</a:t>
            </a:r>
            <a:endParaRPr lang="en-GB" sz="4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001" y="650440"/>
            <a:ext cx="3183557" cy="263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2159" y="148478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IHEP design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4261" y="6420624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07308" y="3114066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65049" y="6494422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9" y="863287"/>
            <a:ext cx="3315369" cy="25958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7147" y="31191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763688" y="1154384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KEK design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515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2"/>
            <a:ext cx="4103687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5301208"/>
            <a:ext cx="198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FNAL site filler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2889" y="4221088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±1.6%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48519" y="4138"/>
            <a:ext cx="8745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- momentum acceptance</a:t>
            </a:r>
            <a:endParaRPr lang="en-GB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5" y="3422087"/>
            <a:ext cx="404177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C:\Higgs Factory\nuy.tiff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4" y="3745223"/>
            <a:ext cx="1588839" cy="11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1113" y="3636313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±2.0%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59632" y="5583854"/>
            <a:ext cx="2420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SLAC/LBNL design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7147" y="311918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89" y="922099"/>
            <a:ext cx="3359034" cy="2360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68420" y="1246431"/>
            <a:ext cx="1668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fter optics </a:t>
            </a:r>
          </a:p>
          <a:p>
            <a:r>
              <a:rPr lang="en-US" sz="2400" dirty="0" smtClean="0"/>
              <a:t>correction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02912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±1.3%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024172" y="796839"/>
            <a:ext cx="2061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</a:t>
            </a:r>
            <a:r>
              <a:rPr lang="en-US" sz="2400" dirty="0" smtClean="0"/>
              <a:t>ith synchrotron motion &amp;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adiation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sawtooth</a:t>
            </a:r>
            <a:r>
              <a:rPr lang="en-US" sz="2400" dirty="0" smtClean="0"/>
              <a:t>)</a:t>
            </a:r>
            <a:endParaRPr lang="en-GB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4" y="875245"/>
            <a:ext cx="3512301" cy="2337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0756" y="1166170"/>
            <a:ext cx="1888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KEK design</a:t>
            </a:r>
          </a:p>
          <a:p>
            <a:r>
              <a:rPr lang="en-US" sz="2400" dirty="0"/>
              <a:t>b</a:t>
            </a:r>
            <a:r>
              <a:rPr lang="en-US" sz="2400" dirty="0" smtClean="0"/>
              <a:t>efore optics </a:t>
            </a:r>
          </a:p>
          <a:p>
            <a:r>
              <a:rPr lang="en-US" sz="2400" dirty="0" smtClean="0"/>
              <a:t>correction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45021" y="2366499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  <a:cs typeface="Calibri"/>
              </a:rPr>
              <a:t>±1.1%</a:t>
            </a:r>
            <a:endParaRPr lang="en-GB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5055074" y="6513770"/>
            <a:ext cx="380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346004" y="6509600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0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519" y="4138"/>
            <a:ext cx="70301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top-up injection</a:t>
            </a:r>
            <a:endParaRPr lang="en-GB" sz="4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5020" y="773579"/>
            <a:ext cx="91439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FF"/>
                </a:solidFill>
              </a:rPr>
              <a:t>double ring with top-up injection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dirty="0" smtClean="0"/>
              <a:t>supports short lifetime &amp; high luminosity</a:t>
            </a:r>
            <a:endParaRPr lang="en-GB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3" y="2060848"/>
            <a:ext cx="8822841" cy="364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1073" y="5707930"/>
            <a:ext cx="879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</a:t>
            </a:r>
            <a:r>
              <a:rPr lang="en-US" sz="3600" dirty="0" smtClean="0"/>
              <a:t>op-up experience: PEP-II, KEKB, light sources</a:t>
            </a:r>
            <a:endParaRPr lang="en-GB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2420888"/>
            <a:ext cx="114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Blondel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3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op-up injection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9984" y="908720"/>
            <a:ext cx="892899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0000FF"/>
                </a:solidFill>
              </a:rPr>
              <a:t>SPS as LEP injector </a:t>
            </a:r>
            <a:r>
              <a:rPr lang="en-GB" sz="3200" dirty="0" smtClean="0">
                <a:solidFill>
                  <a:prstClr val="black"/>
                </a:solidFill>
              </a:rPr>
              <a:t>accelerated </a:t>
            </a:r>
            <a:r>
              <a:rPr lang="en-GB" sz="3200" i="1" dirty="0" smtClean="0">
                <a:solidFill>
                  <a:prstClr val="black"/>
                </a:solidFill>
              </a:rPr>
              <a:t>e</a:t>
            </a:r>
            <a:r>
              <a:rPr lang="en-GB" sz="3200" baseline="30000" dirty="0" smtClean="0">
                <a:solidFill>
                  <a:prstClr val="black"/>
                </a:solidFill>
                <a:cs typeface="Calibri"/>
              </a:rPr>
              <a:t>±</a:t>
            </a:r>
            <a:r>
              <a:rPr lang="en-GB" sz="3200" dirty="0" smtClean="0">
                <a:solidFill>
                  <a:prstClr val="black"/>
                </a:solidFill>
              </a:rPr>
              <a:t> </a:t>
            </a:r>
            <a:r>
              <a:rPr lang="en-GB" sz="3200" dirty="0">
                <a:solidFill>
                  <a:prstClr val="black"/>
                </a:solidFill>
              </a:rPr>
              <a:t>from 3.5 to 20 GeV (later 22 GeV) on a very short </a:t>
            </a:r>
            <a:r>
              <a:rPr lang="en-GB" sz="3200" dirty="0" smtClean="0">
                <a:solidFill>
                  <a:prstClr val="black"/>
                </a:solidFill>
              </a:rPr>
              <a:t>cycle: </a:t>
            </a:r>
          </a:p>
          <a:p>
            <a:r>
              <a:rPr lang="en-GB" sz="3200" dirty="0" smtClean="0">
                <a:solidFill>
                  <a:prstClr val="black"/>
                </a:solidFill>
              </a:rPr>
              <a:t>acceleration </a:t>
            </a:r>
            <a:r>
              <a:rPr lang="en-GB" sz="3200" dirty="0">
                <a:solidFill>
                  <a:prstClr val="black"/>
                </a:solidFill>
              </a:rPr>
              <a:t>time </a:t>
            </a:r>
            <a:r>
              <a:rPr lang="en-GB" sz="3200" dirty="0" smtClean="0">
                <a:solidFill>
                  <a:prstClr val="black"/>
                </a:solidFill>
              </a:rPr>
              <a:t>= 265 </a:t>
            </a:r>
            <a:r>
              <a:rPr lang="en-GB" sz="3200" dirty="0" err="1" smtClean="0">
                <a:solidFill>
                  <a:prstClr val="black"/>
                </a:solidFill>
              </a:rPr>
              <a:t>ms</a:t>
            </a:r>
            <a:r>
              <a:rPr lang="en-GB" sz="3200" dirty="0" smtClean="0">
                <a:solidFill>
                  <a:prstClr val="black"/>
                </a:solidFill>
              </a:rPr>
              <a:t> or about </a:t>
            </a:r>
            <a:r>
              <a:rPr lang="en-GB" sz="3200" dirty="0">
                <a:solidFill>
                  <a:prstClr val="black"/>
                </a:solidFill>
              </a:rPr>
              <a:t>62.26 GeV/s </a:t>
            </a:r>
            <a:endParaRPr lang="en-GB" sz="2800" dirty="0">
              <a:solidFill>
                <a:prstClr val="black"/>
              </a:solidFill>
            </a:endParaRPr>
          </a:p>
          <a:p>
            <a:r>
              <a:rPr lang="en-GB" sz="2800" dirty="0" smtClean="0">
                <a:solidFill>
                  <a:prstClr val="black"/>
                </a:solidFill>
              </a:rPr>
              <a:t>Ref. K. </a:t>
            </a:r>
            <a:r>
              <a:rPr lang="en-GB" sz="2800" dirty="0" err="1" smtClean="0">
                <a:solidFill>
                  <a:prstClr val="black"/>
                </a:solidFill>
              </a:rPr>
              <a:t>Cornelis</a:t>
            </a:r>
            <a:r>
              <a:rPr lang="en-GB" sz="2800" dirty="0" smtClean="0">
                <a:solidFill>
                  <a:prstClr val="black"/>
                </a:solidFill>
              </a:rPr>
              <a:t>, W. Herr, R. </a:t>
            </a:r>
            <a:r>
              <a:rPr lang="en-GB" sz="2800" dirty="0">
                <a:solidFill>
                  <a:prstClr val="black"/>
                </a:solidFill>
              </a:rPr>
              <a:t>S</a:t>
            </a:r>
            <a:r>
              <a:rPr lang="en-GB" sz="2800" dirty="0" smtClean="0">
                <a:solidFill>
                  <a:prstClr val="black"/>
                </a:solidFill>
              </a:rPr>
              <a:t>chmidt, “</a:t>
            </a:r>
            <a:r>
              <a:rPr lang="en-GB" sz="2800" dirty="0" err="1" smtClean="0">
                <a:solidFill>
                  <a:prstClr val="black"/>
                </a:solidFill>
                <a:hlinkClick r:id="rId2"/>
              </a:rPr>
              <a:t>Multicycling</a:t>
            </a:r>
            <a:r>
              <a:rPr lang="en-GB" sz="2800" dirty="0" smtClean="0">
                <a:solidFill>
                  <a:prstClr val="black"/>
                </a:solidFill>
                <a:hlinkClick r:id="rId2"/>
              </a:rPr>
              <a:t> of the CERN SPS: </a:t>
            </a:r>
            <a:r>
              <a:rPr lang="en-GB" sz="2800" dirty="0" err="1" smtClean="0">
                <a:solidFill>
                  <a:prstClr val="black"/>
                </a:solidFill>
                <a:hlinkClick r:id="rId2"/>
              </a:rPr>
              <a:t>Supercycle</a:t>
            </a:r>
            <a:r>
              <a:rPr lang="en-GB" sz="2800" dirty="0" smtClean="0">
                <a:solidFill>
                  <a:prstClr val="black"/>
                </a:solidFill>
                <a:hlinkClick r:id="rId2"/>
              </a:rPr>
              <a:t> Generation &amp; First Experience with this mode of Operation</a:t>
            </a:r>
            <a:r>
              <a:rPr lang="en-GB" sz="2800" dirty="0" smtClean="0">
                <a:solidFill>
                  <a:prstClr val="black"/>
                </a:solidFill>
              </a:rPr>
              <a:t>,” Proc. EPAC 1988 </a:t>
            </a:r>
            <a:r>
              <a:rPr lang="en-GB" sz="2800" dirty="0">
                <a:solidFill>
                  <a:prstClr val="black"/>
                </a:solidFill>
              </a:rPr>
              <a:t> </a:t>
            </a:r>
          </a:p>
          <a:p>
            <a:r>
              <a:rPr lang="en-US" sz="1100" dirty="0" smtClean="0">
                <a:solidFill>
                  <a:prstClr val="black"/>
                </a:solidFill>
              </a:rPr>
              <a:t>  </a:t>
            </a:r>
            <a:endParaRPr lang="en-GB" sz="1200" dirty="0">
              <a:solidFill>
                <a:prstClr val="black"/>
              </a:solidFill>
            </a:endParaRPr>
          </a:p>
          <a:p>
            <a:r>
              <a:rPr lang="en-GB" sz="3200" dirty="0">
                <a:solidFill>
                  <a:prstClr val="black"/>
                </a:solidFill>
              </a:rPr>
              <a:t>a</a:t>
            </a:r>
            <a:r>
              <a:rPr lang="en-GB" sz="3200" dirty="0" smtClean="0">
                <a:solidFill>
                  <a:prstClr val="black"/>
                </a:solidFill>
              </a:rPr>
              <a:t>ssuming </a:t>
            </a:r>
            <a:r>
              <a:rPr lang="en-GB" sz="3200" dirty="0">
                <a:solidFill>
                  <a:prstClr val="black"/>
                </a:solidFill>
              </a:rPr>
              <a:t>injection from the SPS into the top-up accelerator at the same energy of 20 GeV and f</a:t>
            </a:r>
            <a:r>
              <a:rPr lang="en-GB" sz="3200" dirty="0" smtClean="0">
                <a:solidFill>
                  <a:prstClr val="black"/>
                </a:solidFill>
              </a:rPr>
              <a:t>inal </a:t>
            </a:r>
            <a:r>
              <a:rPr lang="en-GB" sz="3200" dirty="0">
                <a:solidFill>
                  <a:prstClr val="black"/>
                </a:solidFill>
              </a:rPr>
              <a:t>energy of 120 </a:t>
            </a:r>
            <a:r>
              <a:rPr lang="en-GB" sz="3200" dirty="0" smtClean="0">
                <a:solidFill>
                  <a:prstClr val="black"/>
                </a:solidFill>
              </a:rPr>
              <a:t>GeV: acceleration </a:t>
            </a:r>
            <a:r>
              <a:rPr lang="en-GB" sz="3200" dirty="0">
                <a:solidFill>
                  <a:prstClr val="black"/>
                </a:solidFill>
              </a:rPr>
              <a:t>time </a:t>
            </a:r>
            <a:r>
              <a:rPr lang="en-GB" sz="3200" dirty="0" smtClean="0">
                <a:solidFill>
                  <a:prstClr val="black"/>
                </a:solidFill>
              </a:rPr>
              <a:t>= </a:t>
            </a:r>
            <a:r>
              <a:rPr lang="en-GB" sz="3200" dirty="0">
                <a:solidFill>
                  <a:prstClr val="black"/>
                </a:solidFill>
              </a:rPr>
              <a:t>1.6 </a:t>
            </a:r>
            <a:r>
              <a:rPr lang="en-GB" sz="3200" dirty="0" smtClean="0">
                <a:solidFill>
                  <a:prstClr val="black"/>
                </a:solidFill>
              </a:rPr>
              <a:t>seconds</a:t>
            </a:r>
          </a:p>
          <a:p>
            <a:r>
              <a:rPr lang="en-US" sz="1000" dirty="0" smtClean="0">
                <a:solidFill>
                  <a:prstClr val="black"/>
                </a:solidFill>
              </a:rPr>
              <a:t>  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srgbClr val="0000FF"/>
                </a:solidFill>
              </a:rPr>
              <a:t>t</a:t>
            </a:r>
            <a:r>
              <a:rPr lang="en-US" sz="3200" b="1" dirty="0" smtClean="0">
                <a:solidFill>
                  <a:srgbClr val="0000FF"/>
                </a:solidFill>
              </a:rPr>
              <a:t>otal cycle time = 10 s </a:t>
            </a:r>
            <a:r>
              <a:rPr lang="en-US" sz="3200" dirty="0" smtClean="0">
                <a:solidFill>
                  <a:prstClr val="black"/>
                </a:solidFill>
              </a:rPr>
              <a:t>looks conservative (</a:t>
            </a:r>
            <a:r>
              <a:rPr lang="en-US" sz="3200" dirty="0" smtClean="0">
                <a:solidFill>
                  <a:prstClr val="black"/>
                </a:solidFill>
                <a:cs typeface="Calibri"/>
              </a:rPr>
              <a:t>→ </a:t>
            </a:r>
            <a:r>
              <a:rPr lang="en-US" sz="3200" b="1" dirty="0" smtClean="0">
                <a:solidFill>
                  <a:srgbClr val="0000FF"/>
                </a:solidFill>
              </a:rPr>
              <a:t>refilling ~1% of the LEP3</a:t>
            </a:r>
            <a:r>
              <a:rPr lang="en-US" sz="3200" dirty="0" smtClean="0">
                <a:solidFill>
                  <a:prstClr val="black"/>
                </a:solidFill>
              </a:rPr>
              <a:t> beam, for </a:t>
            </a:r>
            <a:r>
              <a:rPr lang="en-US" sz="3200" dirty="0" smtClean="0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US" sz="3200" baseline="-25000" dirty="0" smtClean="0">
                <a:solidFill>
                  <a:prstClr val="black"/>
                </a:solidFill>
              </a:rPr>
              <a:t>beam</a:t>
            </a:r>
            <a:r>
              <a:rPr lang="en-US" sz="3200" dirty="0" smtClean="0">
                <a:solidFill>
                  <a:prstClr val="black"/>
                </a:solidFill>
              </a:rPr>
              <a:t>~16 min)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6382770"/>
            <a:ext cx="3526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Ghislain Roy &amp; Paul Collier </a:t>
            </a:r>
            <a:endParaRPr lang="en-GB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top-up </a:t>
            </a:r>
            <a:r>
              <a:rPr lang="en-US" dirty="0"/>
              <a:t>injection: </a:t>
            </a:r>
            <a:r>
              <a:rPr lang="en-US" dirty="0" smtClean="0"/>
              <a:t>schematic cycle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94316" y="4553153"/>
            <a:ext cx="3015952" cy="1728192"/>
            <a:chOff x="539552" y="4365104"/>
            <a:chExt cx="3015952" cy="172819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110268" y="4553153"/>
            <a:ext cx="3015952" cy="1728192"/>
            <a:chOff x="539552" y="4365104"/>
            <a:chExt cx="3015952" cy="172819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4527455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94316" y="6489616"/>
            <a:ext cx="3015952" cy="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446" y="654481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s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4316" y="4176976"/>
            <a:ext cx="0" cy="231264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96" y="3609296"/>
            <a:ext cx="391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nergy of accelerator ring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653" y="413251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653" y="593771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906" y="4221147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njection into collider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871966" y="5614544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njection into </a:t>
            </a:r>
          </a:p>
          <a:p>
            <a:r>
              <a:rPr lang="en-US" dirty="0" smtClean="0"/>
              <a:t>accelerator</a:t>
            </a:r>
            <a:endParaRPr lang="en-GB" dirty="0"/>
          </a:p>
        </p:txBody>
      </p:sp>
      <p:grpSp>
        <p:nvGrpSpPr>
          <p:cNvPr id="1030" name="Group 1029"/>
          <p:cNvGrpSpPr/>
          <p:nvPr/>
        </p:nvGrpSpPr>
        <p:grpSpPr>
          <a:xfrm>
            <a:off x="859401" y="1881104"/>
            <a:ext cx="2925942" cy="648072"/>
            <a:chOff x="880536" y="1556792"/>
            <a:chExt cx="2925942" cy="648072"/>
          </a:xfrm>
        </p:grpSpPr>
        <p:cxnSp>
          <p:nvCxnSpPr>
            <p:cNvPr id="1024" name="Straight Connector 1023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85343" y="1881104"/>
            <a:ext cx="2925942" cy="648072"/>
            <a:chOff x="880536" y="1556792"/>
            <a:chExt cx="2925942" cy="6480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711285" y="1881104"/>
            <a:ext cx="2456585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796" y="2205140"/>
            <a:ext cx="793168" cy="18002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04406" y="1881104"/>
            <a:ext cx="0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94316" y="1558266"/>
            <a:ext cx="0" cy="2051030"/>
          </a:xfrm>
          <a:prstGeom prst="straightConnector1">
            <a:avLst/>
          </a:prstGeom>
          <a:ln w="3492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989" y="1161024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b</a:t>
            </a:r>
            <a:r>
              <a:rPr lang="en-US" sz="2800" dirty="0" smtClean="0">
                <a:solidFill>
                  <a:srgbClr val="00B050"/>
                </a:solidFill>
              </a:rPr>
              <a:t>eam current in collider (15 min. beam lifetime)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045" y="170454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100%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12" y="22916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99%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4940029" y="2664032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</a:t>
            </a:r>
            <a:r>
              <a:rPr lang="en-US" sz="2000" dirty="0" smtClean="0">
                <a:solidFill>
                  <a:srgbClr val="00B050"/>
                </a:solidFill>
              </a:rPr>
              <a:t>lmost constant current 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7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9307" y="23412"/>
            <a:ext cx="8911766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top-up injection at PEP-II/</a:t>
            </a:r>
            <a:r>
              <a:rPr lang="en-US" sz="4800" dirty="0" err="1" smtClean="0"/>
              <a:t>BaBar</a:t>
            </a:r>
            <a:endParaRPr lang="en-US" sz="4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571891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5974213"/>
            <a:ext cx="8014348" cy="88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87336" y="1696387"/>
            <a:ext cx="2761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Before Top-Up Injection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012358" y="3331187"/>
            <a:ext cx="2736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Top-Up Injection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996859" y="4707141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average </a:t>
            </a:r>
            <a:r>
              <a:rPr lang="en-US" sz="2800" dirty="0" smtClean="0">
                <a:solidFill>
                  <a:srgbClr val="0070C0"/>
                </a:solidFill>
                <a:latin typeface="Calibri"/>
              </a:rPr>
              <a:t>≈</a:t>
            </a:r>
            <a:r>
              <a:rPr lang="en-US" sz="2800" dirty="0" smtClean="0">
                <a:solidFill>
                  <a:srgbClr val="0070C0"/>
                </a:solidFill>
              </a:rPr>
              <a:t> peak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</a:t>
            </a:r>
            <a:r>
              <a:rPr lang="en-US" sz="2800" dirty="0" smtClean="0">
                <a:solidFill>
                  <a:srgbClr val="0070C0"/>
                </a:solidFill>
              </a:rPr>
              <a:t>uminosity (</a:t>
            </a:r>
            <a:r>
              <a:rPr lang="en-US" sz="2800" i="1" dirty="0" smtClean="0">
                <a:solidFill>
                  <a:srgbClr val="0070C0"/>
                </a:solidFill>
              </a:rPr>
              <a:t>H</a:t>
            </a:r>
            <a:r>
              <a:rPr lang="en-US" sz="2800" dirty="0" smtClean="0">
                <a:solidFill>
                  <a:srgbClr val="0070C0"/>
                </a:solidFill>
                <a:latin typeface="Calibri"/>
              </a:rPr>
              <a:t>≈</a:t>
            </a:r>
            <a:r>
              <a:rPr lang="en-US" sz="2800" dirty="0">
                <a:solidFill>
                  <a:srgbClr val="0070C0"/>
                </a:solidFill>
              </a:rPr>
              <a:t>1</a:t>
            </a:r>
            <a:r>
              <a:rPr lang="en-US" sz="2800" dirty="0" smtClean="0">
                <a:solidFill>
                  <a:srgbClr val="0070C0"/>
                </a:solidFill>
              </a:rPr>
              <a:t>)!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517232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/>
              <a:t>S</a:t>
            </a:r>
            <a:r>
              <a:rPr lang="en-US" dirty="0" smtClean="0"/>
              <a:t>eeman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4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3241"/>
            <a:ext cx="8517632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outline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24" y="1052736"/>
            <a:ext cx="8784976" cy="452596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</a:t>
            </a:r>
            <a:r>
              <a:rPr lang="en-US" sz="4400" dirty="0" smtClean="0">
                <a:solidFill>
                  <a:schemeClr val="bg1"/>
                </a:solidFill>
              </a:rPr>
              <a:t>otivation 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machine proposals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parameters, lifetime, key concepts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various features</a:t>
            </a:r>
          </a:p>
          <a:p>
            <a:r>
              <a:rPr lang="en-US" sz="4400" dirty="0" smtClean="0">
                <a:solidFill>
                  <a:schemeClr val="bg1"/>
                </a:solidFill>
              </a:rPr>
              <a:t>a long-term strategy</a:t>
            </a:r>
          </a:p>
          <a:p>
            <a:r>
              <a:rPr lang="en-US" sz="4400" dirty="0">
                <a:solidFill>
                  <a:schemeClr val="bg1"/>
                </a:solidFill>
              </a:rPr>
              <a:t>HF quality indicators </a:t>
            </a:r>
            <a:endParaRPr lang="en-US" sz="4400" dirty="0" smtClean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t</a:t>
            </a:r>
            <a:r>
              <a:rPr lang="en-US" sz="4400" dirty="0" smtClean="0">
                <a:solidFill>
                  <a:schemeClr val="bg1"/>
                </a:solidFill>
              </a:rPr>
              <a:t>he path forward</a:t>
            </a: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4800" dirty="0">
              <a:solidFill>
                <a:prstClr val="white"/>
              </a:solidFill>
            </a:endParaRPr>
          </a:p>
          <a:p>
            <a:pPr marL="763588" lvl="2" indent="-363538"/>
            <a:endParaRPr lang="en-US" sz="4000" dirty="0">
              <a:solidFill>
                <a:schemeClr val="bg1"/>
              </a:solidFill>
            </a:endParaRPr>
          </a:p>
          <a:p>
            <a:pPr lvl="1"/>
            <a:endParaRPr lang="en-US" sz="4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1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>
            <a:spLocks noGrp="1"/>
          </p:cNvSpPr>
          <p:nvPr/>
        </p:nvSpPr>
        <p:spPr>
          <a:xfrm>
            <a:off x="53851" y="1377970"/>
            <a:ext cx="91440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indent="-180000" algn="l" defTabSz="914400" rtl="0" eaLnBrk="1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04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28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Top-up injection will work for a Circular Higgs Factory.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full energy injector is needed.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synchrotron injector will work the best, but is more than </a:t>
            </a:r>
            <a:r>
              <a:rPr lang="en-US" sz="2400" dirty="0">
                <a:solidFill>
                  <a:srgbClr val="0000CC"/>
                </a:solidFill>
              </a:rPr>
              <a:t>i</a:t>
            </a:r>
            <a:r>
              <a:rPr lang="en-US" sz="2400" dirty="0" smtClean="0">
                <a:solidFill>
                  <a:srgbClr val="0000CC"/>
                </a:solidFill>
              </a:rPr>
              <a:t>s needed (60 Hz!).	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A rapidly ramped storage ring is likely adequate (4 sec).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CC"/>
                </a:solidFill>
              </a:rPr>
              <a:t>The detectors will need to mask out the buckets with damping injected bunches during data taking as had been done for PEP-II/</a:t>
            </a:r>
            <a:r>
              <a:rPr lang="en-US" sz="2400" dirty="0" err="1" smtClean="0">
                <a:solidFill>
                  <a:srgbClr val="0000CC"/>
                </a:solidFill>
              </a:rPr>
              <a:t>BaBar</a:t>
            </a:r>
            <a:r>
              <a:rPr lang="en-US" sz="2400" dirty="0">
                <a:solidFill>
                  <a:srgbClr val="0000CC"/>
                </a:solidFill>
              </a:rPr>
              <a:t>:</a:t>
            </a:r>
            <a:endParaRPr lang="en-US" sz="1400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9" y="854750"/>
            <a:ext cx="647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HF 2012 conclusions (John Seeman, SLAC):</a:t>
            </a:r>
            <a:endParaRPr lang="en-GB" sz="2800" b="1" dirty="0">
              <a:solidFill>
                <a:srgbClr val="0000CC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8510" y="-26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top-up injection: feasibility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33034" y="51540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u="sng" dirty="0" err="1">
                <a:solidFill>
                  <a:srgbClr val="002060"/>
                </a:solidFill>
              </a:rPr>
              <a:t>BaBar</a:t>
            </a:r>
            <a:r>
              <a:rPr lang="en-US" sz="2400" u="sng" dirty="0">
                <a:solidFill>
                  <a:srgbClr val="002060"/>
                </a:solidFill>
              </a:rPr>
              <a:t> trigger masking: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Mask all of ring a few tens of turns.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Mask injected bunch area for 1250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turns or about  0.9 msec.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6960"/>
            <a:ext cx="3585368" cy="225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88" y="801502"/>
            <a:ext cx="5741770" cy="49054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80" y="5694903"/>
            <a:ext cx="72796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for one day (July </a:t>
            </a:r>
            <a:r>
              <a:rPr lang="en-US" sz="3600" dirty="0"/>
              <a:t>3, </a:t>
            </a:r>
            <a:r>
              <a:rPr lang="en-US" sz="3600" dirty="0" smtClean="0"/>
              <a:t>2006): </a:t>
            </a:r>
            <a:r>
              <a:rPr lang="en-US" sz="3600" i="1" dirty="0" smtClean="0"/>
              <a:t>H</a:t>
            </a:r>
            <a:r>
              <a:rPr lang="en-US" sz="3600" dirty="0" smtClean="0">
                <a:latin typeface="Calibri"/>
              </a:rPr>
              <a:t>≈</a:t>
            </a:r>
            <a:r>
              <a:rPr lang="en-US" sz="3600" dirty="0" smtClean="0"/>
              <a:t>0.95</a:t>
            </a:r>
          </a:p>
          <a:p>
            <a:r>
              <a:rPr lang="en-US" sz="3600" dirty="0"/>
              <a:t>f</a:t>
            </a:r>
            <a:r>
              <a:rPr lang="en-US" sz="3600" dirty="0" smtClean="0"/>
              <a:t>or one month (August 2007): </a:t>
            </a:r>
            <a:r>
              <a:rPr lang="en-US" sz="3600" i="1" dirty="0" smtClean="0"/>
              <a:t>H</a:t>
            </a:r>
            <a:r>
              <a:rPr lang="en-US" sz="3600" dirty="0" smtClean="0">
                <a:latin typeface="Calibri"/>
              </a:rPr>
              <a:t>≈</a:t>
            </a:r>
            <a:r>
              <a:rPr lang="en-US" sz="3600" dirty="0" smtClean="0"/>
              <a:t>0.63 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380312" y="5013176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Seeman,</a:t>
            </a:r>
          </a:p>
          <a:p>
            <a:r>
              <a:rPr lang="en-US" dirty="0" smtClean="0"/>
              <a:t>7 Dec. 2012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8510" y="-2664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PEP-II </a:t>
            </a:r>
            <a:r>
              <a:rPr lang="en-US" dirty="0" err="1" smtClean="0"/>
              <a:t>H</a:t>
            </a:r>
            <a:r>
              <a:rPr lang="en-US" dirty="0" err="1" smtClean="0">
                <a:latin typeface="Calibri"/>
              </a:rPr>
              <a:t>ü</a:t>
            </a:r>
            <a:r>
              <a:rPr lang="en-US" dirty="0" err="1" smtClean="0"/>
              <a:t>bner</a:t>
            </a:r>
            <a:r>
              <a:rPr lang="en-US" dirty="0" smtClean="0"/>
              <a:t> factor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2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01" y="118864"/>
            <a:ext cx="8360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Circular Collider &amp; SR Experience</a:t>
            </a:r>
            <a:endParaRPr lang="en-GB" sz="4800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22713" y="1317625"/>
            <a:ext cx="5221287" cy="554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636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ESRF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France (EU) 	6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 		1.5-1.9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1993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TLS,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Taiwan		1.5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ELETTRA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Italy	2.4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PLS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Korea	 	2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MAX 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Sweden	1.5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APS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		7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LNLS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Brazil		1.35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1997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	Spring-8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Japan	8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1998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BESSY 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1.9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2000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ANKA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2.5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Switzerland	2.4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SPEAR3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US	 	3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CLS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Canada		2.9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: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SOLEIL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France	2.8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DIAMOND,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UK 	3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ASP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Australia	3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MAX III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Sweden	700 MeV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Indus-II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India		2.5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SSRF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China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 		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3.4 GeV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2009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PETRA-III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Germany	6 GeV </a:t>
            </a: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3650" algn="l"/>
              </a:tabLst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2011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	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charset="0"/>
                <a:cs typeface="Arial" charset="0"/>
              </a:rPr>
              <a:t>ALBA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Spain		3 GeV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2713" y="949861"/>
            <a:ext cx="4142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generation light sources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4847" y="949861"/>
            <a:ext cx="2781531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</a:p>
          <a:p>
            <a:r>
              <a:rPr lang="en-US" sz="2800" b="1" dirty="0" smtClean="0"/>
              <a:t>CESR</a:t>
            </a:r>
          </a:p>
          <a:p>
            <a:r>
              <a:rPr lang="en-US" sz="2800" dirty="0" smtClean="0"/>
              <a:t>BEPC</a:t>
            </a:r>
          </a:p>
          <a:p>
            <a:r>
              <a:rPr lang="en-US" sz="2800" b="1" dirty="0" smtClean="0"/>
              <a:t>LEP</a:t>
            </a:r>
          </a:p>
          <a:p>
            <a:r>
              <a:rPr lang="en-US" sz="2800" dirty="0" err="1" smtClean="0"/>
              <a:t>Tevatron</a:t>
            </a:r>
            <a:endParaRPr lang="en-US" sz="2800" dirty="0" smtClean="0"/>
          </a:p>
          <a:p>
            <a:r>
              <a:rPr lang="en-US" sz="2800" b="1" dirty="0" smtClean="0">
                <a:solidFill>
                  <a:srgbClr val="0000CC"/>
                </a:solidFill>
              </a:rPr>
              <a:t>LEP2</a:t>
            </a:r>
          </a:p>
          <a:p>
            <a:r>
              <a:rPr lang="en-US" sz="2800" dirty="0" smtClean="0"/>
              <a:t>HERA</a:t>
            </a:r>
          </a:p>
          <a:p>
            <a:r>
              <a:rPr lang="en-US" sz="2800" dirty="0" smtClean="0"/>
              <a:t>DAFNE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PEP-II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KEKB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BEPC-II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LHC</a:t>
            </a:r>
          </a:p>
          <a:p>
            <a:r>
              <a:rPr lang="en-US" sz="2800" dirty="0" err="1" smtClean="0"/>
              <a:t>SuperKEKB</a:t>
            </a:r>
            <a:r>
              <a:rPr lang="en-US" sz="2800" dirty="0" smtClean="0"/>
              <a:t> (soon)</a:t>
            </a:r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 rot="19838791">
            <a:off x="723720" y="2586600"/>
            <a:ext cx="7737759" cy="1754326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CC"/>
                </a:solidFill>
              </a:rPr>
              <a:t>w</a:t>
            </a:r>
            <a:r>
              <a:rPr lang="en-US" sz="3600" b="1" dirty="0" smtClean="0">
                <a:solidFill>
                  <a:srgbClr val="0000CC"/>
                </a:solidFill>
              </a:rPr>
              <a:t>ell understood technology &amp; </a:t>
            </a:r>
          </a:p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typically exceeding design performance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</a:rPr>
              <a:t>w</a:t>
            </a:r>
            <a:r>
              <a:rPr lang="en-US" sz="3600" b="1" dirty="0" smtClean="0">
                <a:solidFill>
                  <a:srgbClr val="0000CC"/>
                </a:solidFill>
              </a:rPr>
              <a:t>ithin a few years</a:t>
            </a:r>
            <a:endParaRPr lang="en-GB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307" y="1196752"/>
            <a:ext cx="6415689" cy="352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13" y="0"/>
            <a:ext cx="88834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/>
              <a:t>Emittances</a:t>
            </a:r>
            <a:r>
              <a:rPr lang="en-US" sz="4400" dirty="0" smtClean="0"/>
              <a:t> in Circular Colliders &amp;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		Modern Light </a:t>
            </a:r>
            <a:r>
              <a:rPr lang="en-US" sz="4400" dirty="0"/>
              <a:t>S</a:t>
            </a:r>
            <a:r>
              <a:rPr lang="en-US" sz="4400" dirty="0" smtClean="0"/>
              <a:t>ources</a:t>
            </a:r>
            <a:endParaRPr lang="en-GB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979974" y="2263933"/>
            <a:ext cx="17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Funakoshi, KEK</a:t>
            </a:r>
            <a:endParaRPr lang="en-GB" dirty="0"/>
          </a:p>
        </p:txBody>
      </p:sp>
      <p:pic>
        <p:nvPicPr>
          <p:cNvPr id="5" name="Picture 17" descr="emittance_3GLS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77" y="3429000"/>
            <a:ext cx="52696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1760" y="5931847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Bartolini,</a:t>
            </a:r>
          </a:p>
          <a:p>
            <a:r>
              <a:rPr lang="en-US" dirty="0" smtClean="0"/>
              <a:t>DIAMOND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7889161" y="3923583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28184" y="382015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TLEP (240)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11078" y="3757108"/>
            <a:ext cx="288032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7744737" y="329544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</a:rPr>
              <a:t>LEP3</a:t>
            </a:r>
            <a:endParaRPr lang="en-GB" sz="2400" b="1" dirty="0"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471317">
            <a:off x="639289" y="3340141"/>
            <a:ext cx="6148861" cy="230832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0000CC"/>
                </a:solidFill>
              </a:rPr>
              <a:t>Top up injection essential for achieving small vertical </a:t>
            </a:r>
            <a:r>
              <a:rPr lang="en-US" sz="3600" b="1" i="1" dirty="0" err="1" smtClean="0">
                <a:solidFill>
                  <a:srgbClr val="0000CC"/>
                </a:solidFill>
              </a:rPr>
              <a:t>emittance</a:t>
            </a:r>
            <a:endParaRPr lang="en-US" sz="3600" b="1" i="1" dirty="0" smtClean="0">
              <a:solidFill>
                <a:srgbClr val="0000CC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</a:rPr>
              <a:t>Lenny Rivkin, 2</a:t>
            </a:r>
            <a:r>
              <a:rPr lang="en-US" sz="36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3600" b="1" dirty="0" smtClean="0">
                <a:solidFill>
                  <a:srgbClr val="0000CC"/>
                </a:solidFill>
              </a:rPr>
              <a:t> LEP3 Day</a:t>
            </a:r>
            <a:endParaRPr lang="en-GB" sz="3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/>
      <p:bldP spid="9" grpId="0" animBg="1"/>
      <p:bldP spid="10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207791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8185" y="332656"/>
            <a:ext cx="89117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</a:t>
            </a:r>
            <a:r>
              <a:rPr lang="en-US" sz="5400" dirty="0" smtClean="0"/>
              <a:t>ircular HFs: </a:t>
            </a:r>
            <a:r>
              <a:rPr lang="en-US" sz="5400" dirty="0" err="1" smtClean="0"/>
              <a:t>synchroton</a:t>
            </a:r>
            <a:r>
              <a:rPr lang="en-US" sz="5400" dirty="0" smtClean="0"/>
              <a:t>-radiation heat load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87152" y="4221088"/>
            <a:ext cx="9056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LEP3 and TLEP have 3-10 times less SR heat load per meter than PEP-II or SPEAR! (though higher photon energy) 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30082" y="6021288"/>
            <a:ext cx="376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N. Kurita, U. </a:t>
            </a:r>
            <a:r>
              <a:rPr lang="en-US" sz="2400" dirty="0"/>
              <a:t>W</a:t>
            </a:r>
            <a:r>
              <a:rPr lang="en-US" sz="2400" dirty="0" smtClean="0"/>
              <a:t>ienands, SLAC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046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7856"/>
            <a:ext cx="8229600" cy="1143000"/>
          </a:xfrm>
        </p:spPr>
        <p:txBody>
          <a:bodyPr/>
          <a:lstStyle/>
          <a:p>
            <a:r>
              <a:rPr lang="en-US" dirty="0" smtClean="0"/>
              <a:t>TLEP polarization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048672" cy="4437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514438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/>
              <a:t>LHeC</a:t>
            </a:r>
            <a:r>
              <a:rPr lang="en-GB" sz="2000" dirty="0" smtClean="0"/>
              <a:t> equilibrium </a:t>
            </a:r>
            <a:r>
              <a:rPr lang="en-GB" sz="2000" dirty="0"/>
              <a:t>polarisation </a:t>
            </a:r>
            <a:r>
              <a:rPr lang="en-GB" sz="2000" dirty="0" err="1"/>
              <a:t>vs</a:t>
            </a:r>
            <a:r>
              <a:rPr lang="en-GB" sz="2000" dirty="0"/>
              <a:t> ring energy, full 3-D spin tracking </a:t>
            </a:r>
            <a:r>
              <a:rPr lang="en-GB" sz="2000" dirty="0" smtClean="0"/>
              <a:t>results (D. Barber, U. Wienands, in </a:t>
            </a:r>
            <a:r>
              <a:rPr lang="en-GB" sz="2000" dirty="0" err="1" smtClean="0"/>
              <a:t>LHeC</a:t>
            </a:r>
            <a:r>
              <a:rPr lang="en-GB" sz="2000" dirty="0" smtClean="0"/>
              <a:t> CDR, </a:t>
            </a:r>
            <a:r>
              <a:rPr lang="en-US" sz="2000" dirty="0"/>
              <a:t>J. Phys. G: </a:t>
            </a:r>
            <a:r>
              <a:rPr lang="en-US" sz="2000" dirty="0" err="1"/>
              <a:t>Nucl</a:t>
            </a:r>
            <a:r>
              <a:rPr lang="en-US" sz="2000" dirty="0"/>
              <a:t>. Part. Phys. 39 075001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611560" y="5921483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“… by </a:t>
            </a:r>
            <a:r>
              <a:rPr lang="en-US" i="1" dirty="0"/>
              <a:t>adopting the levels of alignment that are now standard for synchrotron-radiation </a:t>
            </a:r>
            <a:r>
              <a:rPr lang="en-US" i="1" dirty="0" smtClean="0"/>
              <a:t>sources and </a:t>
            </a:r>
            <a:r>
              <a:rPr lang="en-US" i="1" dirty="0"/>
              <a:t>by applying harmonic closed-orbit spin matching, there is reason to hope that high </a:t>
            </a:r>
            <a:r>
              <a:rPr lang="en-US" i="1" dirty="0" err="1"/>
              <a:t>polarisation</a:t>
            </a:r>
            <a:r>
              <a:rPr lang="en-US" i="1" dirty="0"/>
              <a:t> in </a:t>
            </a:r>
            <a:r>
              <a:rPr lang="en-US" i="1" dirty="0" smtClean="0"/>
              <a:t>a flat </a:t>
            </a:r>
            <a:r>
              <a:rPr lang="en-US" i="1" dirty="0"/>
              <a:t>ring can </a:t>
            </a:r>
            <a:r>
              <a:rPr lang="en-US" i="1" dirty="0" smtClean="0"/>
              <a:t>… be obtained”</a:t>
            </a:r>
            <a:endParaRPr lang="en-GB" i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35896" y="2276872"/>
            <a:ext cx="0" cy="230425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79912" y="2471192"/>
            <a:ext cx="202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80% at the Z pole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7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85" y="37663"/>
            <a:ext cx="8409418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TLEP3 key components</a:t>
            </a:r>
          </a:p>
          <a:p>
            <a:r>
              <a:rPr lang="en-US" sz="300" dirty="0" smtClean="0"/>
              <a:t>    </a:t>
            </a:r>
            <a:endParaRPr lang="en-US" sz="300" dirty="0"/>
          </a:p>
          <a:p>
            <a:r>
              <a:rPr lang="en-US" sz="300" dirty="0" smtClean="0"/>
              <a:t> 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t</a:t>
            </a:r>
            <a:r>
              <a:rPr lang="en-US" sz="3600" dirty="0" smtClean="0"/>
              <a:t>unnel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SRF system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err="1"/>
              <a:t>c</a:t>
            </a:r>
            <a:r>
              <a:rPr lang="en-US" sz="3600" dirty="0" err="1" smtClean="0"/>
              <a:t>ryoplants</a:t>
            </a:r>
            <a:endParaRPr lang="en-US" sz="3600" dirty="0" smtClean="0"/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m</a:t>
            </a:r>
            <a:r>
              <a:rPr lang="en-US" sz="3600" dirty="0" smtClean="0"/>
              <a:t>agnets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i</a:t>
            </a:r>
            <a:r>
              <a:rPr lang="en-US" sz="3600" dirty="0" smtClean="0"/>
              <a:t>njector ring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d</a:t>
            </a:r>
            <a:r>
              <a:rPr lang="en-US" sz="3600" dirty="0" smtClean="0"/>
              <a:t>etectors</a:t>
            </a:r>
          </a:p>
          <a:p>
            <a:endParaRPr lang="en-US" sz="3600" dirty="0"/>
          </a:p>
          <a:p>
            <a:r>
              <a:rPr lang="en-US" sz="3600" dirty="0"/>
              <a:t>t</a:t>
            </a:r>
            <a:r>
              <a:rPr lang="en-US" sz="3600" dirty="0" smtClean="0"/>
              <a:t>unnel is main cost:</a:t>
            </a:r>
          </a:p>
          <a:p>
            <a:r>
              <a:rPr lang="en-US" sz="3600" dirty="0" smtClean="0"/>
              <a:t>3x LEP tunnel = 2.1 BCHF</a:t>
            </a:r>
          </a:p>
          <a:p>
            <a:r>
              <a:rPr lang="en-US" sz="3600" dirty="0" smtClean="0"/>
              <a:t>9x </a:t>
            </a:r>
            <a:r>
              <a:rPr lang="en-US" sz="3600" dirty="0" err="1" smtClean="0"/>
              <a:t>LHeC</a:t>
            </a:r>
            <a:r>
              <a:rPr lang="en-US" sz="3600" dirty="0" smtClean="0"/>
              <a:t> tunnel cost estimate = 2.25 BCHF </a:t>
            </a:r>
          </a:p>
          <a:p>
            <a:r>
              <a:rPr lang="en-US" sz="3600" dirty="0" err="1" smtClean="0"/>
              <a:t>inofficial</a:t>
            </a:r>
            <a:r>
              <a:rPr lang="en-US" sz="3600" dirty="0" smtClean="0"/>
              <a:t>/official TLEP tunnel cost ~2.5 BCHF</a:t>
            </a:r>
          </a:p>
        </p:txBody>
      </p:sp>
    </p:spTree>
    <p:extLst>
      <p:ext uri="{BB962C8B-B14F-4D97-AF65-F5344CB8AC3E}">
        <p14:creationId xmlns:p14="http://schemas.microsoft.com/office/powerpoint/2010/main" val="33903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37" y="0"/>
            <a:ext cx="9023624" cy="7509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TLEP3 key issues</a:t>
            </a:r>
          </a:p>
          <a:p>
            <a:r>
              <a:rPr lang="en-US" sz="300" dirty="0" smtClean="0"/>
              <a:t>    </a:t>
            </a:r>
            <a:endParaRPr lang="en-US" sz="300" dirty="0"/>
          </a:p>
          <a:p>
            <a:r>
              <a:rPr lang="en-US" sz="300" dirty="0" smtClean="0"/>
              <a:t> 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SR handling and radiation shielding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/>
              <a:t>o</a:t>
            </a:r>
            <a:r>
              <a:rPr lang="en-US" sz="3600" dirty="0" smtClean="0"/>
              <a:t>ptics effect energy </a:t>
            </a:r>
            <a:r>
              <a:rPr lang="en-US" sz="3600" dirty="0" err="1"/>
              <a:t>sawtooth</a:t>
            </a:r>
            <a:r>
              <a:rPr lang="en-US" sz="3600" dirty="0"/>
              <a:t> </a:t>
            </a:r>
            <a:endParaRPr lang="en-US" sz="3600" dirty="0" smtClean="0"/>
          </a:p>
          <a:p>
            <a:r>
              <a:rPr lang="en-US" sz="3600" dirty="0"/>
              <a:t>	</a:t>
            </a:r>
            <a:r>
              <a:rPr lang="en-US" sz="3600" dirty="0" smtClean="0"/>
              <a:t>[separate </a:t>
            </a:r>
            <a:r>
              <a:rPr lang="en-US" sz="3600" dirty="0"/>
              <a:t>arcs?! (K. </a:t>
            </a:r>
            <a:r>
              <a:rPr lang="en-US" sz="3600" dirty="0" smtClean="0"/>
              <a:t>Oide)]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beam-beam interaction for large </a:t>
            </a:r>
            <a:r>
              <a:rPr lang="en-US" sz="3600" i="1" dirty="0" smtClean="0"/>
              <a:t>Q</a:t>
            </a:r>
            <a:r>
              <a:rPr lang="en-US" sz="3600" i="1" baseline="-25000" dirty="0" smtClean="0"/>
              <a:t>s</a:t>
            </a:r>
            <a:r>
              <a:rPr lang="en-US" sz="3600" i="1" dirty="0" smtClean="0"/>
              <a:t> 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and significant hourglass </a:t>
            </a:r>
            <a:r>
              <a:rPr lang="en-US" sz="3600" dirty="0" smtClean="0"/>
              <a:t>effect (K. </a:t>
            </a:r>
            <a:r>
              <a:rPr lang="en-US" sz="3600" dirty="0" err="1" smtClean="0"/>
              <a:t>Ohmi</a:t>
            </a:r>
            <a:r>
              <a:rPr lang="en-US" sz="3600" dirty="0"/>
              <a:t>)</a:t>
            </a:r>
            <a:endParaRPr lang="en-US" sz="3600" dirty="0" smtClean="0"/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IR design with even larger momentum </a:t>
            </a:r>
          </a:p>
          <a:p>
            <a:pPr lvl="1"/>
            <a:r>
              <a:rPr lang="en-US" sz="3600" dirty="0"/>
              <a:t>	</a:t>
            </a:r>
            <a:r>
              <a:rPr lang="en-US" sz="3600" dirty="0" smtClean="0"/>
              <a:t>acceptance 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integration in LHC tunnel (LEP3)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Pretzel scheme for TERA-Z operation</a:t>
            </a:r>
            <a:r>
              <a:rPr lang="en-GB" sz="3600" dirty="0" smtClean="0"/>
              <a:t>?</a:t>
            </a:r>
          </a:p>
          <a:p>
            <a:pPr marL="571500" indent="-571500">
              <a:buFont typeface="Wingdings" pitchFamily="2" charset="2"/>
              <a:buChar char="§"/>
            </a:pPr>
            <a:r>
              <a:rPr lang="en-US" sz="3600" dirty="0" smtClean="0"/>
              <a:t>impedance effects  for high-current running </a:t>
            </a:r>
          </a:p>
          <a:p>
            <a:pPr lvl="1"/>
            <a:r>
              <a:rPr lang="en-US" sz="3600" dirty="0"/>
              <a:t>	</a:t>
            </a:r>
            <a:r>
              <a:rPr lang="en-US" sz="3600" dirty="0" smtClean="0"/>
              <a:t>at Z pole</a:t>
            </a:r>
            <a:endParaRPr lang="en-GB" sz="3600" dirty="0" smtClean="0"/>
          </a:p>
          <a:p>
            <a:pPr marL="571500" indent="-571500">
              <a:buFont typeface="Wingdings" pitchFamily="2" charset="2"/>
              <a:buChar char="§"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2996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0146" y="-133455"/>
            <a:ext cx="5118508" cy="87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391025"/>
            <a:ext cx="30956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812400"/>
            <a:ext cx="6526412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0312" y="773500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Fasso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TLEP3 Day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3400" y="42959"/>
            <a:ext cx="83794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dirty="0" smtClean="0">
                <a:solidFill>
                  <a:srgbClr val="0000FF"/>
                </a:solidFill>
              </a:rPr>
              <a:t>shielding &amp; activation for </a:t>
            </a:r>
            <a:r>
              <a:rPr lang="en-US" sz="4400" i="1" dirty="0" err="1" smtClean="0">
                <a:solidFill>
                  <a:srgbClr val="0000FF"/>
                </a:solidFill>
              </a:rPr>
              <a:t>E</a:t>
            </a:r>
            <a:r>
              <a:rPr lang="en-US" sz="4400" baseline="-25000" dirty="0" err="1" smtClean="0">
                <a:solidFill>
                  <a:srgbClr val="0000FF"/>
                </a:solidFill>
              </a:rPr>
              <a:t>c</a:t>
            </a:r>
            <a:r>
              <a:rPr lang="en-US" sz="4400" dirty="0" smtClean="0">
                <a:solidFill>
                  <a:srgbClr val="0000FF"/>
                </a:solidFill>
              </a:rPr>
              <a:t>&gt;1 MeV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6936" y="2267580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LEP design study extended up to 130 GeV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ransverse impedance &amp; TMCI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9144" y="1052736"/>
            <a:ext cx="9145016" cy="6009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LEP</a:t>
            </a:r>
            <a:r>
              <a:rPr lang="en-GB" sz="2400" dirty="0" smtClean="0"/>
              <a:t> bunch intensity was limited by TMCI: </a:t>
            </a:r>
            <a:r>
              <a:rPr lang="en-GB" sz="2400" b="1" i="1" dirty="0" smtClean="0">
                <a:solidFill>
                  <a:srgbClr val="FF0000"/>
                </a:solidFill>
              </a:rPr>
              <a:t>N</a:t>
            </a:r>
            <a:r>
              <a:rPr lang="en-GB" sz="2400" b="1" i="1" baseline="-25000" dirty="0" smtClean="0">
                <a:solidFill>
                  <a:srgbClr val="FF0000"/>
                </a:solidFill>
              </a:rPr>
              <a:t>b,thr</a:t>
            </a:r>
            <a:r>
              <a:rPr lang="en-GB" sz="2400" b="1" dirty="0" smtClean="0">
                <a:solidFill>
                  <a:srgbClr val="FF0000"/>
                </a:solidFill>
              </a:rPr>
              <a:t>~5x10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11 </a:t>
            </a:r>
            <a:r>
              <a:rPr lang="en-GB" sz="2400" b="1" dirty="0">
                <a:solidFill>
                  <a:srgbClr val="FF0000"/>
                </a:solidFill>
              </a:rPr>
              <a:t>at </a:t>
            </a:r>
            <a:r>
              <a:rPr lang="en-GB" sz="2400" b="1" dirty="0" smtClean="0">
                <a:solidFill>
                  <a:srgbClr val="FF0000"/>
                </a:solidFill>
              </a:rPr>
              <a:t>22 GeV</a:t>
            </a:r>
          </a:p>
          <a:p>
            <a:endParaRPr lang="en-GB" sz="2400" dirty="0"/>
          </a:p>
          <a:p>
            <a:r>
              <a:rPr lang="en-GB" sz="2400" b="1" dirty="0" smtClean="0">
                <a:solidFill>
                  <a:srgbClr val="0000FF"/>
                </a:solidFill>
              </a:rPr>
              <a:t>LEP3 </a:t>
            </a:r>
            <a:r>
              <a:rPr lang="en-GB" sz="2400" dirty="0" smtClean="0"/>
              <a:t>with 700 MHz: </a:t>
            </a:r>
            <a:r>
              <a:rPr lang="en-GB" sz="2400" b="1" dirty="0">
                <a:solidFill>
                  <a:srgbClr val="0000FF"/>
                </a:solidFill>
              </a:rPr>
              <a:t>at 120 GeV </a:t>
            </a:r>
            <a:r>
              <a:rPr lang="en-GB" sz="2400" b="1" dirty="0" smtClean="0">
                <a:solidFill>
                  <a:srgbClr val="0000FF"/>
                </a:solidFill>
              </a:rPr>
              <a:t>we </a:t>
            </a:r>
            <a:r>
              <a:rPr lang="en-GB" sz="2400" b="1" dirty="0">
                <a:solidFill>
                  <a:srgbClr val="0000FF"/>
                </a:solidFill>
              </a:rPr>
              <a:t>gain a factor </a:t>
            </a:r>
            <a:r>
              <a:rPr lang="en-GB" sz="2400" b="1" dirty="0" smtClean="0">
                <a:solidFill>
                  <a:srgbClr val="0000FF"/>
                </a:solidFill>
              </a:rPr>
              <a:t>5.5 </a:t>
            </a:r>
            <a:r>
              <a:rPr lang="en-GB" sz="2400" b="1" dirty="0">
                <a:solidFill>
                  <a:srgbClr val="0000FF"/>
                </a:solidFill>
              </a:rPr>
              <a:t>in the threshold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0000FF"/>
                </a:solidFill>
              </a:rPr>
              <a:t>which </a:t>
            </a:r>
            <a:r>
              <a:rPr lang="en-GB" sz="2400" b="1" dirty="0" smtClean="0">
                <a:solidFill>
                  <a:srgbClr val="0000FF"/>
                </a:solidFill>
              </a:rPr>
              <a:t>almost cancels </a:t>
            </a:r>
            <a:r>
              <a:rPr lang="en-GB" sz="2400" b="1" dirty="0">
                <a:solidFill>
                  <a:srgbClr val="0000FF"/>
                </a:solidFill>
              </a:rPr>
              <a:t>a factor </a:t>
            </a:r>
            <a:r>
              <a:rPr lang="en-GB" sz="2400" b="1" dirty="0" smtClean="0">
                <a:solidFill>
                  <a:srgbClr val="0000FF"/>
                </a:solidFill>
              </a:rPr>
              <a:t>(0.7/0.35)</a:t>
            </a:r>
            <a:r>
              <a:rPr lang="en-GB" sz="2400" b="1" baseline="30000" dirty="0" smtClean="0">
                <a:solidFill>
                  <a:srgbClr val="0000FF"/>
                </a:solidFill>
              </a:rPr>
              <a:t>3 </a:t>
            </a:r>
            <a:r>
              <a:rPr lang="en-GB" sz="2400" b="1" dirty="0" smtClean="0">
                <a:solidFill>
                  <a:srgbClr val="0000FF"/>
                </a:solidFill>
              </a:rPr>
              <a:t>~ 8</a:t>
            </a:r>
            <a:r>
              <a:rPr lang="en-GB" sz="2400" dirty="0" smtClean="0"/>
              <a:t> arising </a:t>
            </a:r>
            <a:r>
              <a:rPr lang="en-GB" sz="2400" dirty="0"/>
              <a:t>from the change </a:t>
            </a:r>
            <a:endParaRPr lang="en-GB" sz="2400" dirty="0" smtClean="0"/>
          </a:p>
          <a:p>
            <a:r>
              <a:rPr lang="en-GB" sz="2400" dirty="0" smtClean="0"/>
              <a:t>in </a:t>
            </a:r>
            <a:r>
              <a:rPr lang="en-GB" sz="2400" dirty="0"/>
              <a:t>wake-field strength due to the different RF </a:t>
            </a:r>
            <a:r>
              <a:rPr lang="en-GB" sz="2400" dirty="0" smtClean="0"/>
              <a:t>frequency</a:t>
            </a:r>
          </a:p>
          <a:p>
            <a:r>
              <a:rPr lang="en-GB" sz="800" dirty="0"/>
              <a:t> </a:t>
            </a:r>
            <a:r>
              <a:rPr lang="en-GB" sz="800" dirty="0" smtClean="0"/>
              <a:t> </a:t>
            </a:r>
            <a:endParaRPr lang="en-GB" sz="800" dirty="0"/>
          </a:p>
          <a:p>
            <a:r>
              <a:rPr lang="en-GB" sz="2400" b="1" dirty="0" smtClean="0">
                <a:solidFill>
                  <a:srgbClr val="0000FF"/>
                </a:solidFill>
              </a:rPr>
              <a:t>LEP3 </a:t>
            </a:r>
            <a:r>
              <a:rPr lang="en-GB" sz="2400" b="1" i="1" dirty="0" smtClean="0">
                <a:solidFill>
                  <a:srgbClr val="0000FF"/>
                </a:solidFill>
              </a:rPr>
              <a:t>Q</a:t>
            </a:r>
            <a:r>
              <a:rPr lang="en-GB" sz="2400" b="1" i="1" baseline="-25000" dirty="0" smtClean="0">
                <a:solidFill>
                  <a:srgbClr val="0000FF"/>
                </a:solidFill>
              </a:rPr>
              <a:t>s</a:t>
            </a:r>
            <a:r>
              <a:rPr lang="en-GB" sz="2400" b="1" dirty="0" smtClean="0">
                <a:solidFill>
                  <a:srgbClr val="0000FF"/>
                </a:solidFill>
              </a:rPr>
              <a:t>~0.2</a:t>
            </a:r>
            <a:r>
              <a:rPr lang="en-GB" sz="2400" dirty="0" smtClean="0"/>
              <a:t>, LEP </a:t>
            </a:r>
            <a:r>
              <a:rPr lang="en-GB" sz="2400" i="1" dirty="0" smtClean="0"/>
              <a:t>Q</a:t>
            </a:r>
            <a:r>
              <a:rPr lang="en-GB" sz="2400" i="1" baseline="-25000" dirty="0" smtClean="0"/>
              <a:t>s</a:t>
            </a:r>
            <a:r>
              <a:rPr lang="en-GB" sz="2400" dirty="0" smtClean="0"/>
              <a:t>~0.15:  </a:t>
            </a:r>
            <a:r>
              <a:rPr lang="en-GB" sz="2400" dirty="0"/>
              <a:t>further </a:t>
            </a:r>
            <a:r>
              <a:rPr lang="en-GB" sz="2400" b="1" dirty="0" smtClean="0">
                <a:solidFill>
                  <a:srgbClr val="0000FF"/>
                </a:solidFill>
              </a:rPr>
              <a:t>25% increase </a:t>
            </a:r>
            <a:r>
              <a:rPr lang="en-GB" sz="2400" dirty="0" smtClean="0"/>
              <a:t>in TMCI </a:t>
            </a:r>
            <a:r>
              <a:rPr lang="en-GB" sz="2400" dirty="0" smtClean="0"/>
              <a:t>threshold?</a:t>
            </a:r>
          </a:p>
          <a:p>
            <a:r>
              <a:rPr lang="en-GB" sz="1050" dirty="0"/>
              <a:t> </a:t>
            </a:r>
            <a:r>
              <a:rPr lang="en-GB" sz="1050" dirty="0" smtClean="0"/>
              <a:t> </a:t>
            </a:r>
            <a:endParaRPr lang="en-GB" sz="1050" dirty="0"/>
          </a:p>
          <a:p>
            <a:r>
              <a:rPr lang="en-GB" sz="2400" b="1" dirty="0">
                <a:solidFill>
                  <a:srgbClr val="0000CC"/>
                </a:solidFill>
              </a:rPr>
              <a:t>o</a:t>
            </a:r>
            <a:r>
              <a:rPr lang="en-GB" sz="2400" b="1" dirty="0" smtClean="0">
                <a:solidFill>
                  <a:srgbClr val="0000CC"/>
                </a:solidFill>
              </a:rPr>
              <a:t>nly ½ of LEP transverse </a:t>
            </a:r>
            <a:r>
              <a:rPr lang="en-GB" sz="2400" b="1" dirty="0">
                <a:solidFill>
                  <a:srgbClr val="0000CC"/>
                </a:solidFill>
              </a:rPr>
              <a:t>kick factor </a:t>
            </a:r>
            <a:r>
              <a:rPr lang="en-GB" sz="2400" b="1" dirty="0" smtClean="0">
                <a:solidFill>
                  <a:srgbClr val="0000CC"/>
                </a:solidFill>
              </a:rPr>
              <a:t>came </a:t>
            </a:r>
            <a:r>
              <a:rPr lang="en-GB" sz="2400" b="1" dirty="0">
                <a:solidFill>
                  <a:srgbClr val="0000CC"/>
                </a:solidFill>
              </a:rPr>
              <a:t>from </a:t>
            </a:r>
            <a:r>
              <a:rPr lang="en-GB" sz="2400" b="1" dirty="0" smtClean="0">
                <a:solidFill>
                  <a:srgbClr val="0000CC"/>
                </a:solidFill>
              </a:rPr>
              <a:t>SC </a:t>
            </a:r>
            <a:r>
              <a:rPr lang="en-GB" sz="2400" b="1" dirty="0">
                <a:solidFill>
                  <a:srgbClr val="0000CC"/>
                </a:solidFill>
              </a:rPr>
              <a:t>RF </a:t>
            </a:r>
            <a:r>
              <a:rPr lang="en-GB" sz="2400" b="1" dirty="0" smtClean="0">
                <a:solidFill>
                  <a:srgbClr val="0000CC"/>
                </a:solidFill>
              </a:rPr>
              <a:t>cavities </a:t>
            </a:r>
            <a:r>
              <a:rPr lang="en-GB" sz="2400" dirty="0" smtClean="0"/>
              <a:t>,</a:t>
            </a:r>
            <a:endParaRPr lang="en-GB" sz="2400" dirty="0"/>
          </a:p>
          <a:p>
            <a:r>
              <a:rPr lang="en-GB" sz="900" b="1" dirty="0" smtClean="0">
                <a:solidFill>
                  <a:srgbClr val="0000FF"/>
                </a:solidFill>
              </a:rPr>
              <a:t>  </a:t>
            </a:r>
          </a:p>
          <a:p>
            <a:r>
              <a:rPr lang="en-GB" sz="2400" b="1" dirty="0" smtClean="0">
                <a:solidFill>
                  <a:srgbClr val="0000FF"/>
                </a:solidFill>
              </a:rPr>
              <a:t>LEP3 </a:t>
            </a:r>
            <a:r>
              <a:rPr lang="en-GB" sz="2400" b="1" dirty="0" smtClean="0">
                <a:solidFill>
                  <a:srgbClr val="0000FF"/>
                </a:solidFill>
              </a:rPr>
              <a:t>beta functions at RF </a:t>
            </a:r>
            <a:r>
              <a:rPr lang="en-GB" sz="2400" b="1" dirty="0">
                <a:solidFill>
                  <a:srgbClr val="0000FF"/>
                </a:solidFill>
              </a:rPr>
              <a:t>cavities </a:t>
            </a:r>
            <a:r>
              <a:rPr lang="en-GB" sz="2400" dirty="0"/>
              <a:t>might be smaller than in </a:t>
            </a:r>
            <a:r>
              <a:rPr lang="en-GB" sz="2400" dirty="0" smtClean="0"/>
              <a:t>LEP</a:t>
            </a:r>
            <a:r>
              <a:rPr lang="en-GB" sz="2400" dirty="0"/>
              <a:t> </a:t>
            </a:r>
            <a:r>
              <a:rPr lang="en-GB" sz="2400" dirty="0" smtClean="0"/>
              <a:t>, </a:t>
            </a:r>
          </a:p>
          <a:p>
            <a:r>
              <a:rPr lang="en-GB" sz="900" dirty="0"/>
              <a:t> </a:t>
            </a:r>
            <a:r>
              <a:rPr lang="en-GB" sz="900" dirty="0" smtClean="0"/>
              <a:t> </a:t>
            </a:r>
            <a:endParaRPr lang="en-GB" sz="900" dirty="0"/>
          </a:p>
          <a:p>
            <a:r>
              <a:rPr lang="en-GB" sz="2400" b="1" dirty="0" smtClean="0">
                <a:solidFill>
                  <a:srgbClr val="0000FF"/>
                </a:solidFill>
              </a:rPr>
              <a:t>LEP3 bunch </a:t>
            </a:r>
            <a:r>
              <a:rPr lang="en-GB" sz="2400" b="1" dirty="0">
                <a:solidFill>
                  <a:srgbClr val="0000FF"/>
                </a:solidFill>
              </a:rPr>
              <a:t>length </a:t>
            </a:r>
            <a:r>
              <a:rPr lang="en-GB" sz="2400" b="1" dirty="0" smtClean="0">
                <a:solidFill>
                  <a:srgbClr val="0000FF"/>
                </a:solidFill>
              </a:rPr>
              <a:t>(2-3 mm) is shorter </a:t>
            </a:r>
            <a:r>
              <a:rPr lang="en-GB" sz="2400" dirty="0"/>
              <a:t>than at </a:t>
            </a:r>
            <a:r>
              <a:rPr lang="en-GB" sz="2400" dirty="0" smtClean="0"/>
              <a:t>LEP injection (5-9 </a:t>
            </a:r>
            <a:r>
              <a:rPr lang="en-GB" sz="2400" dirty="0" smtClean="0"/>
              <a:t>mm)</a:t>
            </a:r>
          </a:p>
          <a:p>
            <a:pPr lvl="0"/>
            <a:r>
              <a:rPr lang="en-GB" dirty="0" smtClean="0">
                <a:solidFill>
                  <a:prstClr val="black"/>
                </a:solidFill>
              </a:rPr>
              <a:t>						M</a:t>
            </a:r>
            <a:r>
              <a:rPr lang="en-GB" dirty="0">
                <a:solidFill>
                  <a:prstClr val="black"/>
                </a:solidFill>
              </a:rPr>
              <a:t>. Lamont, SL-Note-98-026 (OP)</a:t>
            </a:r>
          </a:p>
          <a:p>
            <a:endParaRPr lang="en-GB" sz="2400" dirty="0" smtClean="0"/>
          </a:p>
          <a:p>
            <a:r>
              <a:rPr lang="en-GB" sz="2400" b="1" dirty="0">
                <a:solidFill>
                  <a:srgbClr val="FF0000"/>
                </a:solidFill>
              </a:rPr>
              <a:t>i</a:t>
            </a:r>
            <a:r>
              <a:rPr lang="en-GB" sz="2400" b="1" dirty="0" smtClean="0">
                <a:solidFill>
                  <a:srgbClr val="FF0000"/>
                </a:solidFill>
              </a:rPr>
              <a:t>nstability threshold, feedback </a:t>
            </a:r>
            <a:r>
              <a:rPr lang="en-GB" sz="2400" b="1" dirty="0" err="1" smtClean="0">
                <a:solidFill>
                  <a:srgbClr val="FF0000"/>
                </a:solidFill>
              </a:rPr>
              <a:t>etc</a:t>
            </a:r>
            <a:r>
              <a:rPr lang="en-GB" sz="2400" b="1" dirty="0" smtClean="0">
                <a:solidFill>
                  <a:srgbClr val="FF0000"/>
                </a:solidFill>
              </a:rPr>
              <a:t> for </a:t>
            </a:r>
            <a:r>
              <a:rPr lang="en-GB" sz="2400" b="1" dirty="0" err="1" smtClean="0">
                <a:solidFill>
                  <a:srgbClr val="FF0000"/>
                </a:solidFill>
              </a:rPr>
              <a:t>Tera</a:t>
            </a:r>
            <a:r>
              <a:rPr lang="en-GB" sz="2400" b="1" dirty="0" smtClean="0">
                <a:solidFill>
                  <a:srgbClr val="FF0000"/>
                </a:solidFill>
              </a:rPr>
              <a:t>-Z operation w 1 A current? 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					</a:t>
            </a:r>
            <a:r>
              <a:rPr lang="en-GB" dirty="0">
                <a:solidFill>
                  <a:prstClr val="black"/>
                </a:solidFill>
              </a:rPr>
              <a:t>q</a:t>
            </a:r>
            <a:r>
              <a:rPr lang="en-GB" dirty="0" smtClean="0">
                <a:solidFill>
                  <a:prstClr val="black"/>
                </a:solidFill>
              </a:rPr>
              <a:t>uestion by</a:t>
            </a:r>
            <a:r>
              <a:rPr lang="en-GB" dirty="0" smtClean="0">
                <a:solidFill>
                  <a:prstClr val="black"/>
                </a:solidFill>
              </a:rPr>
              <a:t> K. </a:t>
            </a:r>
            <a:r>
              <a:rPr lang="en-GB" dirty="0" err="1" smtClean="0">
                <a:solidFill>
                  <a:prstClr val="black"/>
                </a:solidFill>
              </a:rPr>
              <a:t>Yokoya</a:t>
            </a:r>
            <a:r>
              <a:rPr lang="en-GB" dirty="0" smtClean="0">
                <a:solidFill>
                  <a:prstClr val="black"/>
                </a:solidFill>
              </a:rPr>
              <a:t>, Feb. 2013</a:t>
            </a:r>
            <a:endParaRPr lang="en-GB" dirty="0">
              <a:solidFill>
                <a:prstClr val="black"/>
              </a:solidFill>
            </a:endParaRPr>
          </a:p>
          <a:p>
            <a:endParaRPr lang="en-GB" sz="2400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92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41" y="3390330"/>
            <a:ext cx="4294359" cy="331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0590" y="3448746"/>
            <a:ext cx="399545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FNAL site filler, 16 km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&amp; FNAL VLLC 233 km ring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47" y="0"/>
            <a:ext cx="84033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c</a:t>
            </a:r>
            <a:r>
              <a:rPr lang="en-US" sz="5400" dirty="0" smtClean="0"/>
              <a:t>ircular HFs – a few examples</a:t>
            </a:r>
            <a:endParaRPr lang="en-GB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4849641" y="6557289"/>
            <a:ext cx="439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</a:t>
            </a:r>
            <a:r>
              <a:rPr lang="en-US" dirty="0" err="1" smtClean="0"/>
              <a:t>Sen</a:t>
            </a:r>
            <a:r>
              <a:rPr lang="en-US" dirty="0" smtClean="0"/>
              <a:t>, E. </a:t>
            </a:r>
            <a:r>
              <a:rPr lang="en-US" dirty="0" err="1" smtClean="0"/>
              <a:t>Gianfelice</a:t>
            </a:r>
            <a:r>
              <a:rPr lang="en-US" dirty="0" smtClean="0"/>
              <a:t>-Wendt, Y. </a:t>
            </a:r>
            <a:r>
              <a:rPr lang="en-US" dirty="0" err="1" smtClean="0"/>
              <a:t>Alexahin</a:t>
            </a:r>
            <a:r>
              <a:rPr lang="en-US" dirty="0" smtClean="0"/>
              <a:t>, FNAL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5" y="4259326"/>
            <a:ext cx="4475709" cy="259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554" y="3789040"/>
            <a:ext cx="300755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IHEP Chinese HF </a:t>
            </a:r>
          </a:p>
          <a:p>
            <a:r>
              <a:rPr lang="en-US" sz="2800" b="1" dirty="0" smtClean="0"/>
              <a:t>+ Super </a:t>
            </a:r>
            <a:r>
              <a:rPr lang="en-US" sz="2800" b="1" dirty="0" err="1" smtClean="0"/>
              <a:t>pp</a:t>
            </a:r>
            <a:r>
              <a:rPr lang="en-US" sz="2800" b="1" dirty="0" smtClean="0"/>
              <a:t> Collider</a:t>
            </a:r>
          </a:p>
          <a:p>
            <a:endParaRPr lang="en-US" sz="2800" b="1" dirty="0"/>
          </a:p>
          <a:p>
            <a:r>
              <a:rPr lang="en-US" sz="2800" b="1" dirty="0" smtClean="0"/>
              <a:t>	50 or 70 km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79952" y="6483546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Q. Qin, IHEP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" y="854463"/>
            <a:ext cx="3748851" cy="2811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0788" y="1054001"/>
            <a:ext cx="3162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SuperTRISTAN</a:t>
            </a:r>
            <a:r>
              <a:rPr lang="en-US" sz="2800" b="1" dirty="0" smtClean="0">
                <a:solidFill>
                  <a:schemeClr val="bg1"/>
                </a:solidFill>
              </a:rPr>
              <a:t> in Tsukuba: 40 km </a:t>
            </a:r>
            <a:endParaRPr lang="en-GB" sz="2800" b="1" dirty="0" err="1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1120" y="360437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. Oide, KEK</a:t>
            </a:r>
            <a:endParaRPr lang="en-GB" dirty="0"/>
          </a:p>
        </p:txBody>
      </p:sp>
      <p:pic>
        <p:nvPicPr>
          <p:cNvPr id="12" name="Content Placeholder 6" descr="HE_LHC%20option3_80km_UnderLake.pdf"/>
          <p:cNvPicPr/>
          <p:nvPr/>
        </p:nvPicPr>
        <p:blipFill>
          <a:blip r:embed="rId5" cstate="print"/>
          <a:srcRect l="535" t="6667" r="2890"/>
          <a:stretch>
            <a:fillRect/>
          </a:stretch>
        </p:blipFill>
        <p:spPr>
          <a:xfrm>
            <a:off x="5727330" y="829302"/>
            <a:ext cx="3397478" cy="23576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46522" y="831281"/>
            <a:ext cx="3162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LEP3: 27 km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TLEP (LEP4): </a:t>
            </a:r>
            <a:r>
              <a:rPr lang="en-US" sz="2800" b="1" dirty="0">
                <a:solidFill>
                  <a:schemeClr val="bg1"/>
                </a:solidFill>
              </a:rPr>
              <a:t>8</a:t>
            </a:r>
            <a:r>
              <a:rPr lang="en-US" sz="2800" b="1" dirty="0" smtClean="0">
                <a:solidFill>
                  <a:schemeClr val="bg1"/>
                </a:solidFill>
              </a:rPr>
              <a:t>0 km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n</a:t>
            </a:r>
            <a:r>
              <a:rPr lang="en-US" sz="2800" b="1" dirty="0" smtClean="0">
                <a:solidFill>
                  <a:schemeClr val="bg1"/>
                </a:solidFill>
              </a:rPr>
              <a:t>ear Geneva </a:t>
            </a:r>
            <a:endParaRPr lang="en-GB" sz="2800" b="1" dirty="0" err="1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8150" y="3079414"/>
            <a:ext cx="38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Blondel, J. Osborne, F. Zimmermann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742153" y="829302"/>
            <a:ext cx="1985177" cy="143098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SLAC/LBNL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design: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27 km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65786" y="2281964"/>
            <a:ext cx="123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Cai</a:t>
            </a:r>
            <a:r>
              <a:rPr lang="en-US" dirty="0" smtClean="0"/>
              <a:t>, SLAC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1" grpId="0"/>
      <p:bldP spid="13" grpId="0"/>
      <p:bldP spid="14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4" y="1401382"/>
            <a:ext cx="8645652" cy="5161788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60" y="188640"/>
            <a:ext cx="89117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Circular &amp; Linear HF:</a:t>
            </a:r>
          </a:p>
          <a:p>
            <a:r>
              <a:rPr lang="en-US" sz="5400" dirty="0" smtClean="0"/>
              <a:t>peak luminosity </a:t>
            </a:r>
            <a:r>
              <a:rPr lang="en-US" sz="5400" dirty="0" err="1" smtClean="0"/>
              <a:t>vs</a:t>
            </a:r>
            <a:r>
              <a:rPr lang="en-US" sz="5400" dirty="0" smtClean="0"/>
              <a:t> energy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7459298" y="6389898"/>
            <a:ext cx="152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Yokoya</a:t>
            </a:r>
            <a:r>
              <a:rPr lang="en-US" dirty="0" smtClean="0"/>
              <a:t>, KEK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6255" y="5374235"/>
            <a:ext cx="4005705" cy="1384995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LEP3/TLEP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would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choice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800" b="1" i="1" u="none" strike="noStrike" kern="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800" b="1" i="1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collision </a:t>
            </a:r>
            <a:r>
              <a:rPr kumimoji="0" lang="fr-CH" sz="2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energies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to ~</a:t>
            </a:r>
            <a:r>
              <a:rPr lang="fr-CH" sz="2800" b="1" i="1" kern="0" dirty="0" smtClean="0">
                <a:solidFill>
                  <a:prstClr val="black"/>
                </a:solidFill>
              </a:rPr>
              <a:t>37</a:t>
            </a:r>
            <a:r>
              <a:rPr kumimoji="0" lang="fr-CH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 GeV</a:t>
            </a:r>
            <a:endParaRPr kumimoji="0" lang="en-GB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Oval 5"/>
          <p:cNvSpPr/>
          <p:nvPr/>
        </p:nvSpPr>
        <p:spPr>
          <a:xfrm rot="947488">
            <a:off x="2694893" y="1733908"/>
            <a:ext cx="3522897" cy="1425735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LEP3 , TLEP</a:t>
            </a:r>
            <a:endParaRPr lang="en-GB" sz="3200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456341" y="1556792"/>
            <a:ext cx="2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60800" y="1768170"/>
            <a:ext cx="98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 4 IPs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6255" y="3068960"/>
            <a:ext cx="1485425" cy="5431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308304" y="6291603"/>
            <a:ext cx="1603922" cy="5431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ertical </a:t>
            </a:r>
            <a:r>
              <a:rPr lang="en-US" dirty="0" err="1" smtClean="0">
                <a:solidFill>
                  <a:srgbClr val="0000FF"/>
                </a:solidFill>
              </a:rPr>
              <a:t>rms</a:t>
            </a:r>
            <a:r>
              <a:rPr lang="en-US" dirty="0" smtClean="0">
                <a:solidFill>
                  <a:srgbClr val="0000FF"/>
                </a:solidFill>
              </a:rPr>
              <a:t> IP spot sizes in nm </a:t>
            </a:r>
            <a:endParaRPr lang="en-GB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781785"/>
              </p:ext>
            </p:extLst>
          </p:nvPr>
        </p:nvGraphicFramePr>
        <p:xfrm>
          <a:off x="1691680" y="764704"/>
          <a:ext cx="5904656" cy="586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4089"/>
                <a:gridCol w="2530567"/>
              </a:tblGrid>
              <a:tr h="657531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LEP2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bg1"/>
                          </a:solidFill>
                        </a:rPr>
                        <a:t>3500</a:t>
                      </a:r>
                      <a:endParaRPr lang="en-GB" sz="3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KEKB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940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SLC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500 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LEP3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320 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TLEP-H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chemeClr val="tx2"/>
                          </a:solidFill>
                        </a:rPr>
                        <a:t>220</a:t>
                      </a:r>
                      <a:endParaRPr lang="en-GB" sz="3200" b="1" i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ATF2, FFTB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72 (</a:t>
                      </a:r>
                      <a:r>
                        <a:rPr lang="en-US" sz="3200" i="1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r>
                        <a:rPr lang="en-US" sz="3200" dirty="0" smtClean="0">
                          <a:solidFill>
                            <a:srgbClr val="0000FF"/>
                          </a:solidFill>
                        </a:rPr>
                        <a:t>), 65</a:t>
                      </a:r>
                      <a:endParaRPr lang="en-GB" sz="3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err="1" smtClean="0">
                          <a:solidFill>
                            <a:srgbClr val="9933FF"/>
                          </a:solidFill>
                        </a:rPr>
                        <a:t>SuperKEKB</a:t>
                      </a:r>
                      <a:endParaRPr lang="en-GB" sz="3200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9933FF"/>
                          </a:solidFill>
                        </a:rPr>
                        <a:t>50</a:t>
                      </a:r>
                      <a:endParaRPr lang="en-GB" sz="3200" i="1" dirty="0">
                        <a:solidFill>
                          <a:srgbClr val="9933FF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b="1" i="1" dirty="0" err="1" smtClean="0">
                          <a:solidFill>
                            <a:srgbClr val="CC0099"/>
                          </a:solidFill>
                        </a:rPr>
                        <a:t>SAPPHiRE</a:t>
                      </a:r>
                      <a:endParaRPr lang="en-GB" sz="3200" b="1" i="1" dirty="0">
                        <a:solidFill>
                          <a:srgbClr val="CC00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i="1" dirty="0" smtClean="0">
                          <a:solidFill>
                            <a:srgbClr val="CC0099"/>
                          </a:solidFill>
                        </a:rPr>
                        <a:t>18 </a:t>
                      </a:r>
                      <a:endParaRPr lang="en-GB" sz="3200" b="1" i="1" dirty="0">
                        <a:solidFill>
                          <a:srgbClr val="CC0099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ILC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CC0000"/>
                          </a:solidFill>
                        </a:rPr>
                        <a:t>5 – 8</a:t>
                      </a:r>
                      <a:endParaRPr lang="en-GB" sz="3200" i="1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  <a:tr h="524551"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CLIC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i="1" dirty="0" smtClean="0">
                          <a:solidFill>
                            <a:srgbClr val="FF0000"/>
                          </a:solidFill>
                        </a:rPr>
                        <a:t>1 – 2 </a:t>
                      </a:r>
                      <a:endParaRPr lang="en-GB" sz="32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764704"/>
            <a:ext cx="1079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regular</a:t>
            </a:r>
          </a:p>
          <a:p>
            <a:r>
              <a:rPr lang="en-US" dirty="0"/>
              <a:t>f</a:t>
            </a:r>
            <a:r>
              <a:rPr lang="en-US" dirty="0" smtClean="0"/>
              <a:t>ont:</a:t>
            </a:r>
          </a:p>
          <a:p>
            <a:r>
              <a:rPr lang="en-US" dirty="0" smtClean="0"/>
              <a:t>achieved</a:t>
            </a:r>
          </a:p>
          <a:p>
            <a:endParaRPr lang="en-US" dirty="0" smtClean="0"/>
          </a:p>
          <a:p>
            <a:r>
              <a:rPr lang="en-US" dirty="0" smtClean="0"/>
              <a:t>in italics:</a:t>
            </a:r>
          </a:p>
          <a:p>
            <a:r>
              <a:rPr lang="en-US" dirty="0" smtClean="0"/>
              <a:t>design</a:t>
            </a:r>
          </a:p>
          <a:p>
            <a:r>
              <a:rPr lang="en-US" dirty="0" smtClean="0"/>
              <a:t>values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605424" y="3717032"/>
            <a:ext cx="150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6600"/>
                </a:solidFill>
              </a:rPr>
              <a:t>LEP3/TLEP</a:t>
            </a:r>
          </a:p>
          <a:p>
            <a:r>
              <a:rPr lang="en-US" sz="2000" b="1" i="1" dirty="0" smtClean="0">
                <a:solidFill>
                  <a:srgbClr val="006600"/>
                </a:solidFill>
              </a:rPr>
              <a:t>will learn </a:t>
            </a:r>
          </a:p>
          <a:p>
            <a:r>
              <a:rPr lang="en-US" sz="2000" b="1" i="1" dirty="0">
                <a:solidFill>
                  <a:srgbClr val="006600"/>
                </a:solidFill>
              </a:rPr>
              <a:t>f</a:t>
            </a:r>
            <a:r>
              <a:rPr lang="en-US" sz="2000" b="1" i="1" dirty="0" smtClean="0">
                <a:solidFill>
                  <a:srgbClr val="006600"/>
                </a:solidFill>
              </a:rPr>
              <a:t>rom ATF2 &amp;</a:t>
            </a:r>
          </a:p>
          <a:p>
            <a:r>
              <a:rPr lang="en-US" sz="2000" b="1" i="1" dirty="0" err="1" smtClean="0">
                <a:solidFill>
                  <a:srgbClr val="006600"/>
                </a:solidFill>
              </a:rPr>
              <a:t>SuperKEKB</a:t>
            </a:r>
            <a:endParaRPr lang="en-US" sz="2000" b="1" i="1" dirty="0" smtClean="0">
              <a:solidFill>
                <a:srgbClr val="0066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64288" y="1052736"/>
            <a:ext cx="934297" cy="2124236"/>
          </a:xfrm>
          <a:custGeom>
            <a:avLst/>
            <a:gdLst>
              <a:gd name="connsiteX0" fmla="*/ 0 w 690621"/>
              <a:gd name="connsiteY0" fmla="*/ 0 h 1948070"/>
              <a:gd name="connsiteX1" fmla="*/ 689113 w 690621"/>
              <a:gd name="connsiteY1" fmla="*/ 649357 h 1948070"/>
              <a:gd name="connsiteX2" fmla="*/ 198783 w 690621"/>
              <a:gd name="connsiteY2" fmla="*/ 1881809 h 1948070"/>
              <a:gd name="connsiteX3" fmla="*/ 198783 w 690621"/>
              <a:gd name="connsiteY3" fmla="*/ 1881809 h 1948070"/>
              <a:gd name="connsiteX4" fmla="*/ 172278 w 690621"/>
              <a:gd name="connsiteY4" fmla="*/ 1948070 h 19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621" h="1948070">
                <a:moveTo>
                  <a:pt x="0" y="0"/>
                </a:moveTo>
                <a:cubicBezTo>
                  <a:pt x="327991" y="167861"/>
                  <a:pt x="655983" y="335722"/>
                  <a:pt x="689113" y="649357"/>
                </a:cubicBezTo>
                <a:cubicBezTo>
                  <a:pt x="722243" y="962992"/>
                  <a:pt x="198783" y="1881809"/>
                  <a:pt x="198783" y="1881809"/>
                </a:cubicBezTo>
                <a:lnTo>
                  <a:pt x="198783" y="1881809"/>
                </a:lnTo>
                <a:lnTo>
                  <a:pt x="172278" y="1948070"/>
                </a:lnTo>
              </a:path>
            </a:pathLst>
          </a:custGeom>
          <a:noFill/>
          <a:ln w="50800"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119550" y="1196752"/>
            <a:ext cx="1066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en-US" sz="2400" b="1" baseline="-25000" dirty="0" smtClean="0">
                <a:solidFill>
                  <a:srgbClr val="002060"/>
                </a:solidFill>
              </a:rPr>
              <a:t>y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*</a:t>
            </a:r>
            <a:r>
              <a:rPr lang="en-US" sz="2400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en-US" sz="2400" b="1" dirty="0" smtClean="0">
                <a:solidFill>
                  <a:srgbClr val="002060"/>
                </a:solidFill>
              </a:rPr>
              <a:t>5 cm</a:t>
            </a:r>
            <a:r>
              <a:rPr lang="en-US" sz="2400" b="1" dirty="0" smtClean="0">
                <a:solidFill>
                  <a:srgbClr val="002060"/>
                </a:solidFill>
                <a:latin typeface="Calibri"/>
              </a:rPr>
              <a:t>→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Calibri"/>
              </a:rPr>
              <a:t>1 mm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1680" y="2636912"/>
            <a:ext cx="5913744" cy="10801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687691" y="3717032"/>
            <a:ext cx="5913744" cy="1224136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6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501627"/>
            <a:ext cx="8229600" cy="1143000"/>
          </a:xfrm>
        </p:spPr>
        <p:txBody>
          <a:bodyPr/>
          <a:lstStyle/>
          <a:p>
            <a:r>
              <a:rPr lang="en-US" dirty="0" smtClean="0"/>
              <a:t>extrapolation from past experience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98982"/>
              </p:ext>
            </p:extLst>
          </p:nvPr>
        </p:nvGraphicFramePr>
        <p:xfrm>
          <a:off x="119836" y="2420888"/>
          <a:ext cx="8784976" cy="4194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2448272"/>
                <a:gridCol w="2232248"/>
              </a:tblGrid>
              <a:tr h="648072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LEP2</a:t>
                      </a:r>
                      <a:r>
                        <a:rPr lang="en-US" sz="2800" dirty="0" smtClean="0">
                          <a:latin typeface="Calibri"/>
                        </a:rPr>
                        <a:t>→TLEP-H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SLC</a:t>
                      </a:r>
                      <a:r>
                        <a:rPr lang="en-US" sz="2800" dirty="0" smtClean="0">
                          <a:latin typeface="Calibri"/>
                        </a:rPr>
                        <a:t>→ILC 250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peak luminosity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x400</a:t>
                      </a:r>
                      <a:r>
                        <a:rPr lang="en-US" sz="2800" baseline="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x2500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energy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x1.15 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x2.5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vertical</a:t>
                      </a:r>
                      <a:r>
                        <a:rPr lang="en-US" sz="2800" baseline="0" dirty="0" smtClean="0"/>
                        <a:t> geom.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emittance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x1/5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x1/400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vert. IP beam size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x1/15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x1/150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</a:t>
                      </a:r>
                      <a:r>
                        <a:rPr lang="en-US" sz="2800" baseline="30000" dirty="0" smtClean="0"/>
                        <a:t>+</a:t>
                      </a:r>
                      <a:r>
                        <a:rPr lang="en-US" sz="2800" baseline="0" dirty="0" smtClean="0"/>
                        <a:t> production rate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x1/2 ! 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x65</a:t>
                      </a:r>
                      <a:endParaRPr lang="en-GB" sz="2800" dirty="0"/>
                    </a:p>
                  </a:txBody>
                  <a:tcPr/>
                </a:tc>
              </a:tr>
              <a:tr h="59111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commissioning time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&lt;1 year </a:t>
                      </a:r>
                      <a:r>
                        <a:rPr lang="en-US" sz="2800" dirty="0" smtClean="0">
                          <a:latin typeface="Calibri"/>
                        </a:rPr>
                        <a:t>→ ?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&gt;10 years </a:t>
                      </a:r>
                      <a:r>
                        <a:rPr lang="en-US" sz="2800" dirty="0" smtClean="0">
                          <a:latin typeface="Calibri"/>
                        </a:rPr>
                        <a:t>→?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852" y="116632"/>
            <a:ext cx="92707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recent comment </a:t>
            </a:r>
            <a:r>
              <a:rPr lang="en-US" sz="2800" dirty="0"/>
              <a:t>b</a:t>
            </a:r>
            <a:r>
              <a:rPr lang="en-US" sz="2800" dirty="0" smtClean="0"/>
              <a:t>y eminent German particle physicist:</a:t>
            </a:r>
          </a:p>
          <a:p>
            <a:r>
              <a:rPr lang="en-US" sz="2800" i="1" dirty="0" smtClean="0"/>
              <a:t>“TLEP is much riskier and its performance highly uncertain;</a:t>
            </a:r>
          </a:p>
          <a:p>
            <a:r>
              <a:rPr lang="en-US" sz="2800" i="1" dirty="0"/>
              <a:t>w</a:t>
            </a:r>
            <a:r>
              <a:rPr lang="en-US" sz="2800" i="1" dirty="0" smtClean="0"/>
              <a:t>hile the ILC performance numbers are very conservative” [?]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96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5290"/>
            <a:ext cx="4176464" cy="2553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8" y="6576098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E. Todesco, </a:t>
            </a:r>
            <a:r>
              <a:rPr lang="en-US" sz="1400" dirty="0" smtClean="0">
                <a:solidFill>
                  <a:prstClr val="black"/>
                </a:solidFill>
              </a:rPr>
              <a:t>L. Rossi,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smtClean="0">
                <a:solidFill>
                  <a:prstClr val="black"/>
                </a:solidFill>
              </a:rPr>
              <a:t>P.. McIntyre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105098"/>
                <a:ext cx="4100738" cy="1148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HE-LHC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: in LHC tunnel (2035-)</a:t>
                </a:r>
              </a:p>
              <a:p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33 </a:t>
                </a:r>
                <a:r>
                  <a:rPr lang="en-US" sz="2400" b="1" dirty="0" err="1" smtClean="0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000CC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  <a:endParaRPr lang="en-US" sz="2400" b="1" dirty="0" smtClean="0">
                  <a:solidFill>
                    <a:srgbClr val="0000CC"/>
                  </a:solidFill>
                </a:endParaRPr>
              </a:p>
              <a:p>
                <a:endParaRPr lang="en-US" sz="2000" b="1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05098"/>
                <a:ext cx="4100738" cy="1148648"/>
              </a:xfrm>
              <a:prstGeom prst="rect">
                <a:avLst/>
              </a:prstGeom>
              <a:blipFill rotWithShape="1">
                <a:blip r:embed="rId3"/>
                <a:stretch>
                  <a:fillRect l="-2229" t="-4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38279" y="2905385"/>
                <a:ext cx="4661789" cy="1148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VHE-LHC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:  new 80 km tunnel</a:t>
                </a:r>
              </a:p>
              <a:p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84-104 </a:t>
                </a:r>
                <a:r>
                  <a:rPr lang="en-US" sz="2400" b="1" dirty="0" err="1" smtClean="0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r>
                      <a:rPr lang="en-US" sz="2400" b="1" i="0" smtClean="0">
                        <a:solidFill>
                          <a:srgbClr val="0000CC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  <a:endParaRPr lang="en-US" sz="2400" b="1" dirty="0" smtClean="0">
                  <a:solidFill>
                    <a:srgbClr val="0000CC"/>
                  </a:solidFill>
                </a:endParaRPr>
              </a:p>
              <a:p>
                <a:endParaRPr lang="en-US" sz="2000" b="1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279" y="2905385"/>
                <a:ext cx="4661789" cy="1148648"/>
              </a:xfrm>
              <a:prstGeom prst="rect">
                <a:avLst/>
              </a:prstGeom>
              <a:blipFill rotWithShape="1">
                <a:blip r:embed="rId4"/>
                <a:stretch>
                  <a:fillRect l="-2092" t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7" y="3820687"/>
            <a:ext cx="4120226" cy="278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32040" y="6578332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J. Osborne, C. </a:t>
            </a:r>
            <a:r>
              <a:rPr lang="en-US" sz="1400" dirty="0" err="1" smtClean="0">
                <a:solidFill>
                  <a:prstClr val="black"/>
                </a:solidFill>
              </a:rPr>
              <a:t>Waaijer</a:t>
            </a:r>
            <a:r>
              <a:rPr lang="en-US" sz="1400" dirty="0" smtClean="0">
                <a:solidFill>
                  <a:prstClr val="black"/>
                </a:solidFill>
              </a:rPr>
              <a:t>, S. Myers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512" y="-215399"/>
            <a:ext cx="8964959" cy="1143000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a glance at LHC &amp; LHC</a:t>
            </a:r>
            <a:r>
              <a:rPr lang="en-US" sz="4800" dirty="0" smtClean="0"/>
              <a:t> upgrades</a:t>
            </a:r>
            <a:endParaRPr lang="en-GB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848" y="908720"/>
                <a:ext cx="4680512" cy="2041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LHC</a:t>
                </a:r>
                <a:r>
                  <a:rPr lang="en-US" sz="2400" dirty="0">
                    <a:solidFill>
                      <a:prstClr val="black"/>
                    </a:solidFill>
                  </a:rPr>
                  <a:t> 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is the 1st Higgs factory! </a:t>
                </a:r>
              </a:p>
              <a:p>
                <a:r>
                  <a:rPr lang="en-US" sz="2400" i="1" dirty="0" err="1" smtClean="0">
                    <a:solidFill>
                      <a:prstClr val="black"/>
                    </a:solidFill>
                  </a:rPr>
                  <a:t>E</a:t>
                </a:r>
                <a:r>
                  <a:rPr lang="en-US" sz="2400" i="1" baseline="-25000" dirty="0" err="1" smtClean="0">
                    <a:solidFill>
                      <a:prstClr val="black"/>
                    </a:solidFill>
                  </a:rPr>
                  <a:t>CoM</a:t>
                </a:r>
                <a:r>
                  <a:rPr lang="en-US" sz="2400" i="1" dirty="0" smtClean="0">
                    <a:solidFill>
                      <a:prstClr val="black"/>
                    </a:solidFill>
                  </a:rPr>
                  <a:t>=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8-14 </a:t>
                </a:r>
                <a:r>
                  <a:rPr lang="en-US" sz="2400" dirty="0" err="1">
                    <a:solidFill>
                      <a:prstClr val="black"/>
                    </a:solidFill>
                  </a:rPr>
                  <a:t>TeV</a:t>
                </a:r>
                <a:r>
                  <a:rPr lang="en-US" sz="2400" dirty="0">
                    <a:solidFill>
                      <a:prstClr val="black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𝐿</m:t>
                        </m:r>
                      </m:e>
                    </m:acc>
                    <m:r>
                      <a:rPr lang="en-US" sz="2400" smtClean="0">
                        <a:solidFill>
                          <a:prstClr val="black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10</a:t>
                </a:r>
                <a:r>
                  <a:rPr lang="en-US" sz="2400" baseline="30000" dirty="0" smtClean="0">
                    <a:solidFill>
                      <a:prstClr val="black"/>
                    </a:solidFill>
                  </a:rPr>
                  <a:t>34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cm</a:t>
                </a:r>
                <a:r>
                  <a:rPr lang="en-US" sz="2400" baseline="30000" dirty="0" smtClean="0">
                    <a:solidFill>
                      <a:prstClr val="black"/>
                    </a:solidFill>
                  </a:rPr>
                  <a:t>-2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s</a:t>
                </a:r>
                <a:r>
                  <a:rPr lang="en-US" sz="2400" baseline="30000" dirty="0" smtClean="0">
                    <a:solidFill>
                      <a:prstClr val="black"/>
                    </a:solidFill>
                  </a:rPr>
                  <a:t>-1</a:t>
                </a:r>
                <a:endParaRPr lang="en-US" sz="2000" dirty="0" smtClean="0">
                  <a:solidFill>
                    <a:prstClr val="black"/>
                  </a:solidFill>
                </a:endParaRPr>
              </a:p>
              <a:p>
                <a:r>
                  <a:rPr lang="en-US" sz="2000" dirty="0">
                    <a:solidFill>
                      <a:prstClr val="black"/>
                    </a:solidFill>
                  </a:rPr>
                  <a:t>t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otal cross section at 8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TeV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: 22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pb</a:t>
                </a:r>
                <a:endParaRPr lang="en-US" sz="2000" dirty="0" smtClean="0">
                  <a:solidFill>
                    <a:prstClr val="black"/>
                  </a:solidFill>
                </a:endParaRP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1 M Higgs produced so far – more to come</a:t>
                </a:r>
              </a:p>
              <a:p>
                <a:r>
                  <a:rPr lang="en-US" sz="2000" b="1" dirty="0" smtClean="0">
                    <a:solidFill>
                      <a:srgbClr val="FF0000"/>
                    </a:solidFill>
                  </a:rPr>
                  <a:t>15 H bosons / min – and more to come</a:t>
                </a:r>
              </a:p>
              <a:p>
                <a:endParaRPr lang="en-US" b="1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" y="908720"/>
                <a:ext cx="4680512" cy="2041200"/>
              </a:xfrm>
              <a:prstGeom prst="rect">
                <a:avLst/>
              </a:prstGeom>
              <a:blipFill rotWithShape="1">
                <a:blip r:embed="rId6"/>
                <a:stretch>
                  <a:fillRect l="-1953" t="-2388" r="-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41590" y="3944265"/>
            <a:ext cx="2244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20-T dipole magnet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4" y="4043647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80 km tunnel</a:t>
            </a:r>
            <a:endParaRPr lang="en-GB" sz="2000" b="1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78008" y="2580071"/>
            <a:ext cx="3571559" cy="291034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 8 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14 </a:t>
            </a:r>
            <a:r>
              <a:rPr lang="en-US" sz="1800" dirty="0" err="1">
                <a:solidFill>
                  <a:srgbClr val="000090"/>
                </a:solidFill>
              </a:rPr>
              <a:t>TeV</a:t>
            </a:r>
            <a:r>
              <a:rPr lang="en-US" sz="1800" dirty="0">
                <a:solidFill>
                  <a:srgbClr val="000090"/>
                </a:solidFill>
              </a:rPr>
              <a:t>: </a:t>
            </a:r>
            <a:r>
              <a:rPr lang="en-US" sz="1800" dirty="0" err="1" smtClean="0">
                <a:solidFill>
                  <a:srgbClr val="008000"/>
                </a:solidFill>
              </a:rPr>
              <a:t>ggH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x1.5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62064" y="59526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90"/>
                </a:solidFill>
                <a:sym typeface="Wingdings"/>
              </a:rPr>
              <a:t>14 </a:t>
            </a:r>
            <a:r>
              <a:rPr lang="en-US" dirty="0">
                <a:solidFill>
                  <a:srgbClr val="000090"/>
                </a:solidFill>
              </a:rPr>
              <a:t> 33 </a:t>
            </a:r>
            <a:r>
              <a:rPr lang="en-US" dirty="0" err="1">
                <a:solidFill>
                  <a:srgbClr val="000090"/>
                </a:solidFill>
              </a:rPr>
              <a:t>TeV</a:t>
            </a:r>
            <a:r>
              <a:rPr lang="en-US" dirty="0">
                <a:solidFill>
                  <a:srgbClr val="000090"/>
                </a:solidFill>
              </a:rPr>
              <a:t>: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8000"/>
                </a:solidFill>
              </a:rPr>
              <a:t>ggH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HH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x6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752528" y="908720"/>
                <a:ext cx="4572000" cy="157953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HL-LHC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 (~2022-2030) </a:t>
                </a:r>
              </a:p>
              <a:p>
                <a:r>
                  <a:rPr lang="en-US" sz="2400" b="1" dirty="0" smtClean="0">
                    <a:solidFill>
                      <a:srgbClr val="0000CC"/>
                    </a:solidFill>
                  </a:rPr>
                  <a:t>will deliver ~9x more H bosons! </a:t>
                </a:r>
                <a:endParaRPr lang="en-US" sz="2400" b="1" dirty="0">
                  <a:solidFill>
                    <a:srgbClr val="0000CC"/>
                  </a:solidFill>
                </a:endParaRPr>
              </a:p>
              <a:p>
                <a:r>
                  <a:rPr lang="en-US" sz="2400" b="1" i="1" dirty="0" smtClean="0">
                    <a:solidFill>
                      <a:srgbClr val="0000CC"/>
                    </a:solidFill>
                  </a:rPr>
                  <a:t>E</a:t>
                </a:r>
                <a:r>
                  <a:rPr lang="en-US" sz="2400" b="1" i="1" baseline="-25000" dirty="0" err="1" smtClean="0">
                    <a:solidFill>
                      <a:srgbClr val="0000CC"/>
                    </a:solidFill>
                  </a:rPr>
                  <a:t>CoM</a:t>
                </a:r>
                <a:r>
                  <a:rPr lang="en-US" sz="2400" b="1" i="1" dirty="0" smtClean="0">
                    <a:solidFill>
                      <a:srgbClr val="0000CC"/>
                    </a:solidFill>
                  </a:rPr>
                  <a:t>=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14 </a:t>
                </a:r>
                <a:r>
                  <a:rPr lang="en-US" sz="2400" b="1" dirty="0" err="1">
                    <a:solidFill>
                      <a:srgbClr val="0000CC"/>
                    </a:solidFill>
                  </a:rPr>
                  <a:t>TeV</a:t>
                </a:r>
                <a:r>
                  <a:rPr lang="en-US" sz="2400" b="1" dirty="0">
                    <a:solidFill>
                      <a:srgbClr val="0000CC"/>
                    </a:solidFill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  <m:t>𝑳</m:t>
                        </m:r>
                      </m:e>
                    </m:acc>
                    <m:r>
                      <a:rPr lang="en-US" sz="2400" b="1">
                        <a:solidFill>
                          <a:srgbClr val="0000CC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400" b="1" dirty="0" smtClean="0">
                    <a:solidFill>
                      <a:srgbClr val="0000CC"/>
                    </a:solidFill>
                  </a:rPr>
                  <a:t>5x10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34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cm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-2</a:t>
                </a:r>
                <a:r>
                  <a:rPr lang="en-US" sz="2400" b="1" dirty="0" smtClean="0">
                    <a:solidFill>
                      <a:srgbClr val="0000CC"/>
                    </a:solidFill>
                  </a:rPr>
                  <a:t>s</a:t>
                </a:r>
                <a:r>
                  <a:rPr lang="en-US" sz="2400" b="1" baseline="30000" dirty="0" smtClean="0">
                    <a:solidFill>
                      <a:srgbClr val="0000CC"/>
                    </a:solidFill>
                  </a:rPr>
                  <a:t>-1</a:t>
                </a:r>
              </a:p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with luminosity leveling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28" y="908720"/>
                <a:ext cx="4572000" cy="1579535"/>
              </a:xfrm>
              <a:prstGeom prst="rect">
                <a:avLst/>
              </a:prstGeom>
              <a:blipFill rotWithShape="1">
                <a:blip r:embed="rId7"/>
                <a:stretch>
                  <a:fillRect l="-2133" t="-3089" b="-77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977510" y="2611365"/>
            <a:ext cx="1472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F</a:t>
            </a:r>
            <a:r>
              <a:rPr lang="en-US" sz="1400" dirty="0" smtClean="0">
                <a:solidFill>
                  <a:prstClr val="black"/>
                </a:solidFill>
              </a:rPr>
              <a:t>. Cerutti, P. Janot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4144" y="5296200"/>
            <a:ext cx="4078874" cy="1200329"/>
          </a:xfrm>
          <a:prstGeom prst="rect">
            <a:avLst/>
          </a:prstGeom>
          <a:solidFill>
            <a:srgbClr val="0033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16 T magnets over 80 km (</a:t>
            </a:r>
            <a:r>
              <a:rPr lang="en-US" sz="2400" b="1" i="1" dirty="0" smtClean="0">
                <a:solidFill>
                  <a:srgbClr val="FFFF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x6)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likely “easier” than 20 T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magnets over 27 km (</a:t>
            </a:r>
            <a:r>
              <a:rPr lang="en-US" sz="2400" b="1" i="1" dirty="0" smtClean="0">
                <a:solidFill>
                  <a:srgbClr val="FFFF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x2.5)!?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  <p:bldP spid="11" grpId="0"/>
      <p:bldP spid="13" grpId="0"/>
      <p:bldP spid="8" grpId="0"/>
      <p:bldP spid="15" grpId="0"/>
      <p:bldP spid="18" grpId="0" build="p" animBg="1"/>
      <p:bldP spid="16" grpId="0"/>
      <p:bldP spid="17" grpId="0"/>
      <p:bldP spid="21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95757" y="3115448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1249585" y="3049694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889545" y="2899424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75809" y="2810716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4814" y="2428585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PSB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4620" y="249663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 (0.6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5701" y="2789926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SPS (6.9 km)</a:t>
            </a:r>
            <a:endParaRPr lang="en-GB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8518" y="2865028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LHC (26.7 km)</a:t>
            </a:r>
            <a:endParaRPr lang="en-GB" sz="2000" b="1" dirty="0"/>
          </a:p>
        </p:txBody>
      </p:sp>
      <p:sp>
        <p:nvSpPr>
          <p:cNvPr id="12" name="Oval 11"/>
          <p:cNvSpPr/>
          <p:nvPr/>
        </p:nvSpPr>
        <p:spPr>
          <a:xfrm>
            <a:off x="79805" y="1642444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23821" y="1662440"/>
            <a:ext cx="6416556" cy="3248744"/>
          </a:xfrm>
          <a:prstGeom prst="ellipse">
            <a:avLst/>
          </a:prstGeom>
          <a:noFill/>
          <a:ln w="508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002733" y="1389542"/>
            <a:ext cx="30989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TLEP (80 km,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 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2800" b="1" i="1" dirty="0" err="1" smtClean="0">
                <a:solidFill>
                  <a:srgbClr val="0000CC"/>
                </a:solidFill>
              </a:rPr>
              <a:t>e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-</a:t>
            </a:r>
            <a:r>
              <a:rPr lang="en-US" sz="2800" b="1" dirty="0" smtClean="0">
                <a:solidFill>
                  <a:srgbClr val="0000CC"/>
                </a:solidFill>
              </a:rPr>
              <a:t>, up to</a:t>
            </a:r>
          </a:p>
          <a:p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       ~350 GeV </a:t>
            </a:r>
            <a:r>
              <a:rPr lang="en-US" sz="2800" b="1" dirty="0" err="1" smtClean="0">
                <a:solidFill>
                  <a:srgbClr val="0000CC"/>
                </a:solidFill>
              </a:rPr>
              <a:t>c.m</a:t>
            </a:r>
            <a:r>
              <a:rPr lang="en-US" sz="2800" b="1" dirty="0" smtClean="0">
                <a:solidFill>
                  <a:srgbClr val="0000CC"/>
                </a:solidFill>
              </a:rPr>
              <a:t>.)</a:t>
            </a:r>
          </a:p>
          <a:p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smtClean="0">
                <a:solidFill>
                  <a:srgbClr val="0000CC"/>
                </a:solidFill>
              </a:rPr>
              <a:t>      </a:t>
            </a:r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423" y="3976684"/>
            <a:ext cx="25808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</a:rPr>
              <a:t>HE-LHC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pp</a:t>
            </a:r>
            <a:r>
              <a:rPr lang="en-US" sz="2800" b="1" dirty="0" smtClean="0">
                <a:solidFill>
                  <a:srgbClr val="FF0000"/>
                </a:solidFill>
              </a:rPr>
              <a:t>, up to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100 </a:t>
            </a:r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eV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c.m</a:t>
            </a:r>
            <a:r>
              <a:rPr lang="en-US" sz="2800" b="1" dirty="0" smtClean="0">
                <a:solidFill>
                  <a:srgbClr val="FF0000"/>
                </a:solidFill>
              </a:rPr>
              <a:t>.)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same detectors!</a:t>
            </a:r>
          </a:p>
        </p:txBody>
      </p:sp>
      <p:sp>
        <p:nvSpPr>
          <p:cNvPr id="16" name="Oval 15"/>
          <p:cNvSpPr/>
          <p:nvPr/>
        </p:nvSpPr>
        <p:spPr>
          <a:xfrm>
            <a:off x="407763" y="1713526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07763" y="5704796"/>
            <a:ext cx="6713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</a:t>
            </a:r>
            <a:r>
              <a:rPr lang="en-US" sz="2800" dirty="0" smtClean="0">
                <a:solidFill>
                  <a:srgbClr val="00B050"/>
                </a:solidFill>
              </a:rPr>
              <a:t>lso: </a:t>
            </a:r>
            <a:r>
              <a:rPr lang="en-US" sz="2800" b="1" i="1" dirty="0" smtClean="0">
                <a:solidFill>
                  <a:srgbClr val="00B050"/>
                </a:solidFill>
              </a:rPr>
              <a:t>e</a:t>
            </a:r>
            <a:r>
              <a:rPr lang="en-US" sz="2800" b="1" i="1" baseline="30000" dirty="0" smtClean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US" sz="2800" b="1" dirty="0" smtClean="0">
                <a:solidFill>
                  <a:srgbClr val="00B050"/>
                </a:solidFill>
              </a:rPr>
              <a:t> (120 GeV) – </a:t>
            </a:r>
            <a:r>
              <a:rPr lang="en-US" sz="2800" b="1" i="1" dirty="0" smtClean="0">
                <a:solidFill>
                  <a:srgbClr val="00B050"/>
                </a:solidFill>
              </a:rPr>
              <a:t>p</a:t>
            </a:r>
            <a:r>
              <a:rPr lang="en-US" sz="2800" b="1" dirty="0" smtClean="0">
                <a:solidFill>
                  <a:srgbClr val="00B050"/>
                </a:solidFill>
              </a:rPr>
              <a:t> (7 &amp; 50 </a:t>
            </a:r>
            <a:r>
              <a:rPr lang="en-US" sz="2800" b="1" dirty="0" err="1" smtClean="0">
                <a:solidFill>
                  <a:srgbClr val="00B050"/>
                </a:solidFill>
              </a:rPr>
              <a:t>TeV</a:t>
            </a:r>
            <a:r>
              <a:rPr lang="en-US" sz="2800" b="1" dirty="0" smtClean="0">
                <a:solidFill>
                  <a:srgbClr val="00B050"/>
                </a:solidFill>
              </a:rPr>
              <a:t>) </a:t>
            </a:r>
            <a:r>
              <a:rPr lang="en-US" sz="2800" dirty="0" smtClean="0">
                <a:solidFill>
                  <a:srgbClr val="00B050"/>
                </a:solidFill>
              </a:rPr>
              <a:t>collisions 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195757" y="3165014"/>
            <a:ext cx="3796547" cy="1623340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679937" y="3433646"/>
            <a:ext cx="3097323" cy="1528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LEP3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 err="1">
                <a:solidFill>
                  <a:srgbClr val="C00000"/>
                </a:solidFill>
              </a:rPr>
              <a:t>+</a:t>
            </a:r>
            <a:r>
              <a:rPr lang="en-US" sz="2800" b="1" i="1" dirty="0" err="1">
                <a:solidFill>
                  <a:srgbClr val="C00000"/>
                </a:solidFill>
              </a:rPr>
              <a:t>e</a:t>
            </a:r>
            <a:r>
              <a:rPr lang="en-US" sz="2800" b="1" baseline="30000" dirty="0">
                <a:solidFill>
                  <a:srgbClr val="C00000"/>
                </a:solidFill>
              </a:rPr>
              <a:t>-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smtClean="0">
                <a:solidFill>
                  <a:srgbClr val="C00000"/>
                </a:solidFill>
              </a:rPr>
              <a:t>240 GeV </a:t>
            </a:r>
            <a:r>
              <a:rPr lang="en-US" sz="2800" b="1" dirty="0" err="1" smtClean="0">
                <a:solidFill>
                  <a:srgbClr val="C00000"/>
                </a:solidFill>
              </a:rPr>
              <a:t>c.m</a:t>
            </a:r>
            <a:r>
              <a:rPr lang="en-US" sz="2800" b="1" dirty="0" smtClean="0">
                <a:solidFill>
                  <a:srgbClr val="C00000"/>
                </a:solidFill>
              </a:rPr>
              <a:t>.)</a:t>
            </a: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baseline="30000" dirty="0" smtClean="0">
              <a:solidFill>
                <a:srgbClr val="C00000"/>
              </a:solidFill>
            </a:endParaRPr>
          </a:p>
          <a:p>
            <a:endParaRPr lang="en-US" sz="1600" b="1" dirty="0" smtClean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456" y="188640"/>
            <a:ext cx="7995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 smtClean="0"/>
              <a:t> possible long-term strategy</a:t>
            </a:r>
            <a:endParaRPr lang="en-GB" sz="5400" i="1" dirty="0"/>
          </a:p>
        </p:txBody>
      </p:sp>
      <p:sp>
        <p:nvSpPr>
          <p:cNvPr id="19" name="Rectangle 18"/>
          <p:cNvSpPr/>
          <p:nvPr/>
        </p:nvSpPr>
        <p:spPr>
          <a:xfrm>
            <a:off x="1" y="6192588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cs typeface="Calibri"/>
              </a:rPr>
              <a:t>≥</a:t>
            </a:r>
            <a:r>
              <a:rPr lang="en-US" sz="3200" b="1" dirty="0">
                <a:solidFill>
                  <a:srgbClr val="0000CC"/>
                </a:solidFill>
              </a:rPr>
              <a:t>50 years of 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0000CC"/>
                </a:solidFill>
              </a:rPr>
              <a:t>+</a:t>
            </a:r>
            <a:r>
              <a:rPr lang="en-US" sz="3200" b="1" i="1" dirty="0" err="1" smtClean="0">
                <a:solidFill>
                  <a:srgbClr val="0000CC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0000CC"/>
                </a:solidFill>
              </a:rPr>
              <a:t>-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pp</a:t>
            </a:r>
            <a:r>
              <a:rPr lang="en-US" sz="3200" b="1" dirty="0">
                <a:solidFill>
                  <a:srgbClr val="0000CC"/>
                </a:solidFill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</a:rPr>
              <a:t>ep</a:t>
            </a:r>
            <a:r>
              <a:rPr lang="en-US" sz="3200" b="1" i="1" dirty="0">
                <a:solidFill>
                  <a:srgbClr val="0000CC"/>
                </a:solidFill>
              </a:rPr>
              <a:t>/A</a:t>
            </a:r>
            <a:r>
              <a:rPr lang="en-US" sz="3200" b="1" dirty="0">
                <a:solidFill>
                  <a:srgbClr val="0000CC"/>
                </a:solidFill>
              </a:rPr>
              <a:t> physics at </a:t>
            </a:r>
            <a:r>
              <a:rPr lang="en-US" sz="3200" b="1" dirty="0" smtClean="0">
                <a:solidFill>
                  <a:srgbClr val="0000CC"/>
                </a:solidFill>
              </a:rPr>
              <a:t>highest energies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62872" y="56768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(E. Meschi)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092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8" grpId="0"/>
      <p:bldP spid="20" grpId="0" animBg="1"/>
      <p:bldP spid="19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92695"/>
            <a:ext cx="209268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p</a:t>
            </a:r>
            <a:r>
              <a:rPr lang="en-US" sz="3200" dirty="0" smtClean="0">
                <a:solidFill>
                  <a:srgbClr val="0000CC"/>
                </a:solidFill>
              </a:rPr>
              <a:t>arameters</a:t>
            </a:r>
          </a:p>
          <a:p>
            <a:r>
              <a:rPr lang="en-US" sz="3200" dirty="0">
                <a:solidFill>
                  <a:srgbClr val="0000CC"/>
                </a:solidFill>
              </a:rPr>
              <a:t>f</a:t>
            </a:r>
            <a:r>
              <a:rPr lang="en-US" sz="3200" dirty="0" smtClean="0">
                <a:solidFill>
                  <a:srgbClr val="0000CC"/>
                </a:solidFill>
              </a:rPr>
              <a:t>or </a:t>
            </a:r>
            <a:r>
              <a:rPr lang="en-US" sz="3200" i="1" dirty="0" smtClean="0">
                <a:solidFill>
                  <a:srgbClr val="0000CC"/>
                </a:solidFill>
              </a:rPr>
              <a:t>LHC</a:t>
            </a:r>
          </a:p>
          <a:p>
            <a:r>
              <a:rPr lang="en-US" sz="3200" i="1" dirty="0" smtClean="0">
                <a:solidFill>
                  <a:srgbClr val="0000CC"/>
                </a:solidFill>
              </a:rPr>
              <a:t>HL-LHC</a:t>
            </a:r>
            <a:r>
              <a:rPr lang="en-US" sz="3200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US" sz="3200" i="1" dirty="0" smtClean="0">
                <a:solidFill>
                  <a:srgbClr val="0000CC"/>
                </a:solidFill>
              </a:rPr>
              <a:t>HE-LHC</a:t>
            </a:r>
          </a:p>
          <a:p>
            <a:r>
              <a:rPr lang="en-US" sz="3200" dirty="0" smtClean="0">
                <a:solidFill>
                  <a:srgbClr val="0000CC"/>
                </a:solidFill>
              </a:rPr>
              <a:t>and </a:t>
            </a:r>
          </a:p>
          <a:p>
            <a:r>
              <a:rPr lang="en-US" sz="3200" i="1" dirty="0">
                <a:solidFill>
                  <a:srgbClr val="0000CC"/>
                </a:solidFill>
              </a:rPr>
              <a:t>V</a:t>
            </a:r>
            <a:r>
              <a:rPr lang="en-US" sz="3200" i="1" dirty="0" smtClean="0">
                <a:solidFill>
                  <a:srgbClr val="0000CC"/>
                </a:solidFill>
              </a:rPr>
              <a:t>HE-LHC</a:t>
            </a:r>
          </a:p>
          <a:p>
            <a:r>
              <a:rPr lang="en-US" sz="3200" dirty="0" smtClean="0">
                <a:solidFill>
                  <a:srgbClr val="0000CC"/>
                </a:solidFill>
              </a:rPr>
              <a:t>(examples)</a:t>
            </a:r>
            <a:endParaRPr lang="en-GB" sz="3200" dirty="0">
              <a:solidFill>
                <a:srgbClr val="0000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6465465" cy="689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6130170"/>
            <a:ext cx="1852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Dominguez</a:t>
            </a:r>
          </a:p>
          <a:p>
            <a:r>
              <a:rPr lang="en-US" dirty="0" smtClean="0"/>
              <a:t>&amp; F. Zimmermann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3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085865"/>
              </p:ext>
            </p:extLst>
          </p:nvPr>
        </p:nvGraphicFramePr>
        <p:xfrm>
          <a:off x="0" y="482600"/>
          <a:ext cx="9193068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440160"/>
                <a:gridCol w="1368152"/>
                <a:gridCol w="1512168"/>
                <a:gridCol w="1596732"/>
              </a:tblGrid>
              <a:tr h="38519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24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24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VHE-</a:t>
                      </a:r>
                      <a:r>
                        <a:rPr lang="en-US" sz="2400" dirty="0" err="1" smtClean="0"/>
                        <a:t>TLHeC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species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24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24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dirty="0" smtClean="0"/>
                        <a:t>p</a:t>
                      </a:r>
                      <a:endParaRPr lang="en-GB" sz="24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energy  [GeV]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 spacing [</a:t>
                      </a:r>
                      <a:r>
                        <a:rPr lang="en-US" sz="24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err="1" smtClean="0"/>
                        <a:t>s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bunch</a:t>
                      </a:r>
                      <a:r>
                        <a:rPr lang="en-US" sz="2400" baseline="0" dirty="0" smtClean="0"/>
                        <a:t> intensity [10</a:t>
                      </a:r>
                      <a:r>
                        <a:rPr lang="en-US" sz="2400" baseline="30000" dirty="0" smtClean="0"/>
                        <a:t>11</a:t>
                      </a:r>
                      <a:r>
                        <a:rPr lang="en-US" sz="2400" baseline="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current [mA]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24.3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24.3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51.0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bunch length</a:t>
                      </a:r>
                      <a:r>
                        <a:rPr lang="en-US" sz="2400" baseline="0" dirty="0" smtClean="0"/>
                        <a:t> 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0.17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rms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emittance</a:t>
                      </a:r>
                      <a:r>
                        <a:rPr lang="en-US" sz="2400" dirty="0" smtClean="0"/>
                        <a:t> [</a:t>
                      </a:r>
                      <a:r>
                        <a:rPr lang="en-US" sz="2400" dirty="0" smtClean="0">
                          <a:latin typeface="+mn-lt"/>
                        </a:rPr>
                        <a:t>nm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0.40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10,2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0.06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24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2400" baseline="0" dirty="0" smtClean="0"/>
                        <a:t>*[cm]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0.5,0.25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2400" baseline="-25000" dirty="0" err="1" smtClean="0"/>
                        <a:t>x,y</a:t>
                      </a:r>
                      <a:r>
                        <a:rPr lang="en-US" sz="2400" dirty="0" smtClean="0"/>
                        <a:t>* [</a:t>
                      </a:r>
                      <a:r>
                        <a:rPr lang="en-US" sz="24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2400" dirty="0" smtClean="0"/>
                        <a:t>m]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15, 4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6, 2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/>
                        <a:t>beam-beam parameter</a:t>
                      </a:r>
                      <a:r>
                        <a:rPr lang="en-US" sz="2400" baseline="0" smtClean="0"/>
                        <a:t> </a:t>
                      </a:r>
                      <a:r>
                        <a:rPr lang="en-US" sz="2400" baseline="0" smtClean="0">
                          <a:latin typeface="Symbol" pitchFamily="18" charset="2"/>
                        </a:rPr>
                        <a:t>x</a:t>
                      </a:r>
                      <a:endParaRPr lang="en-GB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0.05, 0.09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0.03,0.01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0.07,0.10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0.03,0.007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hourglass reduction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0.63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CM energy [</a:t>
                      </a:r>
                      <a:r>
                        <a:rPr lang="en-US" sz="2400" dirty="0" err="1" smtClean="0"/>
                        <a:t>TeV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1.8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4.9</a:t>
                      </a:r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3559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luminosity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[10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]</a:t>
                      </a:r>
                      <a:endParaRPr lang="en-GB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0.5</a:t>
                      </a:r>
                      <a:endParaRPr lang="en-GB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1.6</a:t>
                      </a:r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3154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CC"/>
                </a:solidFill>
              </a:rPr>
              <a:t>parameters for 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dirty="0" smtClean="0">
                <a:solidFill>
                  <a:srgbClr val="0000CC"/>
                </a:solidFill>
              </a:rPr>
              <a:t> &amp; </a:t>
            </a:r>
            <a:r>
              <a:rPr lang="en-US" sz="3200" i="1" dirty="0" smtClean="0">
                <a:solidFill>
                  <a:srgbClr val="0000CC"/>
                </a:solidFill>
              </a:rPr>
              <a:t>VHE-</a:t>
            </a:r>
            <a:r>
              <a:rPr lang="en-US" sz="3200" i="1" dirty="0" err="1" smtClean="0">
                <a:solidFill>
                  <a:srgbClr val="0000CC"/>
                </a:solidFill>
              </a:rPr>
              <a:t>TLHeC</a:t>
            </a:r>
            <a:r>
              <a:rPr lang="en-US" sz="3200" i="1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(examples) </a:t>
            </a:r>
            <a:endParaRPr lang="en-GB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14560"/>
            <a:ext cx="8229600" cy="1143000"/>
          </a:xfrm>
        </p:spPr>
        <p:txBody>
          <a:bodyPr>
            <a:normAutofit/>
          </a:bodyPr>
          <a:lstStyle/>
          <a:p>
            <a:r>
              <a:rPr lang="fr-CH" sz="4800" dirty="0" smtClean="0"/>
              <a:t>arrangement in VHE-LHC tunnel</a:t>
            </a:r>
            <a:endParaRPr lang="en-GB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03"/>
          <a:stretch/>
        </p:blipFill>
        <p:spPr bwMode="auto">
          <a:xfrm>
            <a:off x="1619672" y="2060848"/>
            <a:ext cx="5316537" cy="43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35717"/>
            <a:ext cx="3384597" cy="249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4" idx="1"/>
          </p:cNvCxnSpPr>
          <p:nvPr/>
        </p:nvCxnSpPr>
        <p:spPr>
          <a:xfrm flipH="1">
            <a:off x="4277940" y="2881378"/>
            <a:ext cx="1374180" cy="168969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236295" y="4157931"/>
            <a:ext cx="190770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H. Piekarz, Proc. </a:t>
            </a:r>
            <a:br>
              <a:rPr lang="fr-CH" sz="1400" b="1" dirty="0" smtClean="0"/>
            </a:br>
            <a:r>
              <a:rPr lang="fr-CH" sz="1400" b="1" dirty="0" smtClean="0"/>
              <a:t>HE-LHC’10, p. 101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2221" y="4869160"/>
            <a:ext cx="1668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30 mm V gap</a:t>
            </a:r>
          </a:p>
          <a:p>
            <a:r>
              <a:rPr lang="fr-CH" dirty="0" smtClean="0"/>
              <a:t>50 mm H gap</a:t>
            </a:r>
          </a:p>
          <a:p>
            <a:r>
              <a:rPr lang="fr-CH" dirty="0" smtClean="0"/>
              <a:t>Bin = 0.5 T</a:t>
            </a:r>
          </a:p>
          <a:p>
            <a:r>
              <a:rPr lang="fr-CH" dirty="0" err="1" smtClean="0"/>
              <a:t>Bextr</a:t>
            </a:r>
            <a:r>
              <a:rPr lang="fr-CH" dirty="0" smtClean="0"/>
              <a:t> = 1.5 T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860032" y="4320947"/>
            <a:ext cx="1518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20-T magnet</a:t>
            </a:r>
            <a:endParaRPr lang="en-GB" sz="2000" b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008" y="4681151"/>
            <a:ext cx="576064" cy="188009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28760" y="897053"/>
            <a:ext cx="36313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VHE-LHC injector ring “LER”</a:t>
            </a:r>
          </a:p>
          <a:p>
            <a:r>
              <a:rPr lang="en-US" dirty="0" smtClean="0"/>
              <a:t>(using transmission line magnet)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68028" y="918838"/>
            <a:ext cx="161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</a:p>
          <a:p>
            <a:r>
              <a:rPr lang="en-US" dirty="0" smtClean="0"/>
              <a:t>CLIC workshop </a:t>
            </a:r>
          </a:p>
          <a:p>
            <a:r>
              <a:rPr lang="en-US" dirty="0" smtClean="0"/>
              <a:t>28 Jan.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6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835" y="2128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VHE-</a:t>
            </a:r>
            <a:r>
              <a:rPr lang="fr-CH" dirty="0" err="1" smtClean="0"/>
              <a:t>LHC’s</a:t>
            </a:r>
            <a:r>
              <a:rPr lang="fr-CH" dirty="0" smtClean="0"/>
              <a:t> LER </a:t>
            </a:r>
            <a:r>
              <a:rPr lang="fr-CH" dirty="0" err="1" smtClean="0"/>
              <a:t>magnets</a:t>
            </a:r>
            <a:r>
              <a:rPr lang="fr-CH" dirty="0" smtClean="0"/>
              <a:t> compatible </a:t>
            </a:r>
            <a:r>
              <a:rPr lang="fr-CH" dirty="0" err="1" smtClean="0"/>
              <a:t>with</a:t>
            </a:r>
            <a:r>
              <a:rPr lang="fr-CH" dirty="0" smtClean="0"/>
              <a:t> TLEP and </a:t>
            </a:r>
            <a:r>
              <a:rPr lang="fr-CH" dirty="0" err="1" smtClean="0"/>
              <a:t>VLHeC</a:t>
            </a:r>
            <a:r>
              <a:rPr lang="fr-CH" dirty="0" smtClean="0"/>
              <a:t> – 100 MW SR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8"/>
          <a:stretch/>
        </p:blipFill>
        <p:spPr bwMode="auto">
          <a:xfrm>
            <a:off x="611560" y="1844824"/>
            <a:ext cx="5316537" cy="436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3369678" y="2621942"/>
            <a:ext cx="23042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86400" y="3140968"/>
            <a:ext cx="3522499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err="1" smtClean="0"/>
              <a:t>advantages</a:t>
            </a:r>
            <a:r>
              <a:rPr lang="fr-CH" b="1" dirty="0" smtClean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b="1" dirty="0"/>
              <a:t>c</a:t>
            </a:r>
            <a:r>
              <a:rPr lang="fr-CH" b="1" dirty="0" smtClean="0"/>
              <a:t>heap</a:t>
            </a:r>
            <a:r>
              <a:rPr lang="fr-CH" dirty="0" smtClean="0"/>
              <a:t>, </a:t>
            </a:r>
            <a:r>
              <a:rPr lang="fr-CH" dirty="0" err="1" smtClean="0"/>
              <a:t>like</a:t>
            </a:r>
            <a:r>
              <a:rPr lang="fr-CH" dirty="0" smtClean="0"/>
              <a:t> </a:t>
            </a:r>
            <a:r>
              <a:rPr lang="fr-CH" dirty="0" err="1" smtClean="0"/>
              <a:t>resistive</a:t>
            </a:r>
            <a:r>
              <a:rPr lang="fr-CH" dirty="0" smtClean="0"/>
              <a:t> </a:t>
            </a:r>
            <a:r>
              <a:rPr lang="fr-CH" dirty="0" err="1" smtClean="0"/>
              <a:t>magnets</a:t>
            </a:r>
            <a:endParaRPr lang="fr-CH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CH" dirty="0"/>
              <a:t>c</a:t>
            </a:r>
            <a:r>
              <a:rPr lang="fr-CH" dirty="0" smtClean="0"/>
              <a:t>entral gap </a:t>
            </a:r>
            <a:r>
              <a:rPr lang="fr-CH" dirty="0" err="1" smtClean="0"/>
              <a:t>could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shortcircuited</a:t>
            </a:r>
            <a:endParaRPr lang="fr-CH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CH" dirty="0" err="1" smtClean="0"/>
              <a:t>magnets</a:t>
            </a:r>
            <a:r>
              <a:rPr lang="fr-CH" dirty="0" smtClean="0"/>
              <a:t> </a:t>
            </a:r>
            <a:r>
              <a:rPr lang="fr-CH" dirty="0" err="1" smtClean="0"/>
              <a:t>separated</a:t>
            </a:r>
            <a:r>
              <a:rPr lang="fr-CH" dirty="0" smtClean="0"/>
              <a:t>: </a:t>
            </a:r>
            <a:r>
              <a:rPr lang="fr-CH" b="1" dirty="0" err="1" smtClean="0"/>
              <a:t>provides</a:t>
            </a:r>
            <a:r>
              <a:rPr lang="fr-CH" b="1" dirty="0" smtClean="0"/>
              <a:t> </a:t>
            </a:r>
            <a:r>
              <a:rPr lang="fr-CH" b="1" dirty="0" err="1" smtClean="0"/>
              <a:t>electrons</a:t>
            </a:r>
            <a:r>
              <a:rPr lang="fr-CH" b="1" dirty="0" smtClean="0"/>
              <a:t> </a:t>
            </a:r>
            <a:r>
              <a:rPr lang="fr-CH" b="1" dirty="0" err="1" smtClean="0"/>
              <a:t>at</a:t>
            </a:r>
            <a:r>
              <a:rPr lang="fr-CH" b="1" dirty="0" smtClean="0"/>
              <a:t>  120 GeV and protons </a:t>
            </a:r>
            <a:r>
              <a:rPr lang="fr-CH" b="1" dirty="0" err="1" smtClean="0"/>
              <a:t>at</a:t>
            </a:r>
            <a:r>
              <a:rPr lang="fr-CH" b="1" dirty="0" smtClean="0"/>
              <a:t> 5 </a:t>
            </a:r>
            <a:r>
              <a:rPr lang="fr-CH" b="1" dirty="0" err="1" smtClean="0"/>
              <a:t>TeV</a:t>
            </a:r>
            <a:r>
              <a:rPr lang="fr-CH" b="1" dirty="0" smtClean="0"/>
              <a:t>/</a:t>
            </a:r>
            <a:r>
              <a:rPr lang="fr-CH" b="1" dirty="0" err="1" smtClean="0"/>
              <a:t>beam</a:t>
            </a:r>
            <a:endParaRPr lang="fr-CH" b="1" dirty="0"/>
          </a:p>
          <a:p>
            <a:pPr marL="285750" indent="-285750">
              <a:buFont typeface="Arial" pitchFamily="34" charset="0"/>
              <a:buChar char="•"/>
            </a:pPr>
            <a:r>
              <a:rPr lang="fr-CH" b="1" dirty="0" err="1"/>
              <a:t>l</a:t>
            </a:r>
            <a:r>
              <a:rPr lang="fr-CH" b="1" dirty="0" err="1" smtClean="0"/>
              <a:t>imited</a:t>
            </a:r>
            <a:r>
              <a:rPr lang="fr-CH" b="1" dirty="0" smtClean="0"/>
              <a:t> </a:t>
            </a:r>
            <a:r>
              <a:rPr lang="fr-CH" b="1" dirty="0" err="1" smtClean="0"/>
              <a:t>cryopower</a:t>
            </a:r>
            <a:r>
              <a:rPr lang="fr-CH" b="1" dirty="0" smtClean="0"/>
              <a:t> (HTS)</a:t>
            </a:r>
            <a:r>
              <a:rPr lang="fr-CH" dirty="0" smtClean="0"/>
              <a:t> in </a:t>
            </a:r>
            <a:r>
              <a:rPr lang="fr-CH" dirty="0" err="1" smtClean="0"/>
              <a:t>shadow</a:t>
            </a:r>
            <a:r>
              <a:rPr lang="fr-CH" dirty="0" smtClean="0"/>
              <a:t> of SCRF </a:t>
            </a:r>
            <a:r>
              <a:rPr lang="fr-CH" dirty="0" err="1" smtClean="0"/>
              <a:t>cavities</a:t>
            </a:r>
            <a:endParaRPr lang="fr-CH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fr-CH" b="1" dirty="0" smtClean="0"/>
              <a:t>SC </a:t>
            </a:r>
            <a:r>
              <a:rPr lang="fr-CH" b="1" dirty="0" err="1" smtClean="0"/>
              <a:t>cables</a:t>
            </a:r>
            <a:r>
              <a:rPr lang="fr-CH" b="1" dirty="0" smtClean="0"/>
              <a:t> </a:t>
            </a:r>
            <a:r>
              <a:rPr lang="fr-CH" dirty="0" err="1" smtClean="0"/>
              <a:t>developed</a:t>
            </a:r>
            <a:r>
              <a:rPr lang="fr-CH" dirty="0" smtClean="0"/>
              <a:t> </a:t>
            </a:r>
            <a:r>
              <a:rPr lang="fr-CH" dirty="0" err="1" smtClean="0"/>
              <a:t>already</a:t>
            </a:r>
            <a:r>
              <a:rPr lang="fr-CH" dirty="0" smtClean="0"/>
              <a:t> for SC links (HiLumi) and power applications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b="1" dirty="0" smtClean="0"/>
              <a:t>SR </a:t>
            </a:r>
            <a:r>
              <a:rPr lang="fr-CH" b="1" dirty="0" err="1" smtClean="0"/>
              <a:t>taken</a:t>
            </a:r>
            <a:r>
              <a:rPr lang="fr-CH" b="1" dirty="0" smtClean="0"/>
              <a:t> </a:t>
            </a:r>
            <a:r>
              <a:rPr lang="fr-CH" b="1" dirty="0" err="1" smtClean="0"/>
              <a:t>at</a:t>
            </a:r>
            <a:r>
              <a:rPr lang="fr-CH" b="1" dirty="0" smtClean="0"/>
              <a:t> 300 K</a:t>
            </a:r>
          </a:p>
        </p:txBody>
      </p:sp>
      <p:sp>
        <p:nvSpPr>
          <p:cNvPr id="24" name="Flowchart: Summing Junction 23"/>
          <p:cNvSpPr>
            <a:spLocks noChangeAspect="1"/>
          </p:cNvSpPr>
          <p:nvPr/>
        </p:nvSpPr>
        <p:spPr>
          <a:xfrm>
            <a:off x="6311767" y="2128955"/>
            <a:ext cx="128656" cy="128656"/>
          </a:xfrm>
          <a:prstGeom prst="flowChartSummingJunction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1370410"/>
            <a:ext cx="3438525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6953889" y="990479"/>
            <a:ext cx="1" cy="21504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28Jan2013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fld id="{0FA004B2-1541-5046-B6F2-22AF56585712}" type="slidenum">
              <a:rPr lang="en-US" smtClean="0"/>
              <a:pPr marL="171450" indent="-171450">
                <a:buFont typeface="Arial" pitchFamily="34" charset="0"/>
                <a:buChar char="•"/>
              </a:pPr>
              <a:t>38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1269953"/>
            <a:ext cx="161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</a:p>
          <a:p>
            <a:r>
              <a:rPr lang="en-US" dirty="0" smtClean="0"/>
              <a:t>CLIC workshop </a:t>
            </a:r>
          </a:p>
          <a:p>
            <a:r>
              <a:rPr lang="en-US" dirty="0" smtClean="0"/>
              <a:t>28 Jan.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7971" y="-122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sz="5300" dirty="0" smtClean="0"/>
              <a:t>Lucio </a:t>
            </a:r>
            <a:r>
              <a:rPr lang="fr-CH" sz="5300" dirty="0" err="1" smtClean="0"/>
              <a:t>Rossi’s</a:t>
            </a:r>
            <a:r>
              <a:rPr lang="fr-CH" sz="5300" dirty="0" smtClean="0"/>
              <a:t> «plan for all</a:t>
            </a:r>
            <a:r>
              <a:rPr lang="fr-CH" sz="4900" dirty="0" smtClean="0"/>
              <a:t>»  </a:t>
            </a:r>
            <a:r>
              <a:rPr lang="fr-CH" sz="3600" dirty="0" smtClean="0"/>
              <a:t/>
            </a:r>
            <a:br>
              <a:rPr lang="fr-CH" sz="3600" dirty="0" smtClean="0"/>
            </a:br>
            <a:endParaRPr lang="en-GB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9978" y="2132856"/>
            <a:ext cx="8229600" cy="4831994"/>
          </a:xfrm>
        </p:spPr>
        <p:txBody>
          <a:bodyPr>
            <a:normAutofit lnSpcReduction="10000"/>
          </a:bodyPr>
          <a:lstStyle/>
          <a:p>
            <a:endParaRPr lang="fr-CH" b="1" dirty="0" smtClean="0"/>
          </a:p>
          <a:p>
            <a:endParaRPr lang="fr-CH" b="1" dirty="0" smtClean="0"/>
          </a:p>
          <a:p>
            <a:endParaRPr lang="fr-CH" b="1" dirty="0"/>
          </a:p>
          <a:p>
            <a:endParaRPr lang="fr-CH" b="1" dirty="0" smtClean="0"/>
          </a:p>
          <a:p>
            <a:pPr marL="0" indent="0">
              <a:buNone/>
            </a:pPr>
            <a:r>
              <a:rPr lang="fr-CH" sz="2600" dirty="0" err="1" smtClean="0"/>
              <a:t>according</a:t>
            </a:r>
            <a:r>
              <a:rPr lang="fr-CH" sz="2600" dirty="0" smtClean="0"/>
              <a:t> to </a:t>
            </a:r>
            <a:r>
              <a:rPr lang="fr-CH" sz="2600" dirty="0" err="1" smtClean="0"/>
              <a:t>Physics</a:t>
            </a:r>
            <a:r>
              <a:rPr lang="fr-CH" sz="2600" dirty="0" smtClean="0"/>
              <a:t> </a:t>
            </a:r>
            <a:r>
              <a:rPr lang="fr-CH" sz="2600" dirty="0" err="1" smtClean="0"/>
              <a:t>needs</a:t>
            </a:r>
            <a:r>
              <a:rPr lang="fr-CH" sz="2600" dirty="0"/>
              <a:t>,</a:t>
            </a:r>
            <a:r>
              <a:rPr lang="fr-CH" sz="2600" dirty="0" smtClean="0"/>
              <a:t> the 80 km tunnel </a:t>
            </a:r>
            <a:r>
              <a:rPr lang="fr-CH" sz="2600" dirty="0" err="1" smtClean="0"/>
              <a:t>can</a:t>
            </a:r>
            <a:r>
              <a:rPr lang="fr-CH" sz="2600" dirty="0" smtClean="0"/>
              <a:t>:</a:t>
            </a:r>
          </a:p>
          <a:p>
            <a:pPr lvl="1"/>
            <a:r>
              <a:rPr lang="fr-CH" sz="2600" dirty="0" err="1"/>
              <a:t>b</a:t>
            </a:r>
            <a:r>
              <a:rPr lang="fr-CH" sz="2600" dirty="0" err="1" smtClean="0"/>
              <a:t>e</a:t>
            </a:r>
            <a:r>
              <a:rPr lang="fr-CH" sz="2600" dirty="0" smtClean="0"/>
              <a:t> alternative to HE-LHC</a:t>
            </a:r>
          </a:p>
          <a:p>
            <a:pPr lvl="1"/>
            <a:r>
              <a:rPr lang="fr-CH" sz="2600" dirty="0"/>
              <a:t>o</a:t>
            </a:r>
            <a:r>
              <a:rPr lang="fr-CH" sz="2600" dirty="0" smtClean="0"/>
              <a:t>r </a:t>
            </a:r>
            <a:r>
              <a:rPr lang="fr-CH" sz="2600" dirty="0" err="1" smtClean="0"/>
              <a:t>be</a:t>
            </a:r>
            <a:r>
              <a:rPr lang="fr-CH" sz="2600" dirty="0" smtClean="0"/>
              <a:t> </a:t>
            </a:r>
            <a:r>
              <a:rPr lang="fr-CH" sz="2600" dirty="0" err="1" smtClean="0"/>
              <a:t>complementary</a:t>
            </a:r>
            <a:r>
              <a:rPr lang="fr-CH" sz="2600" dirty="0" smtClean="0"/>
              <a:t> to HE-LHC </a:t>
            </a:r>
          </a:p>
          <a:p>
            <a:pPr lvl="1"/>
            <a:r>
              <a:rPr lang="fr-CH" sz="2600" b="1" dirty="0" err="1" smtClean="0">
                <a:solidFill>
                  <a:srgbClr val="FF0000"/>
                </a:solidFill>
              </a:rPr>
              <a:t>accomodate</a:t>
            </a:r>
            <a:r>
              <a:rPr lang="fr-CH" sz="2600" b="1" dirty="0" smtClean="0">
                <a:solidFill>
                  <a:srgbClr val="FF0000"/>
                </a:solidFill>
              </a:rPr>
              <a:t> </a:t>
            </a:r>
            <a:r>
              <a:rPr lang="fr-CH" sz="2600" b="1" dirty="0" err="1" smtClean="0">
                <a:solidFill>
                  <a:srgbClr val="FF0000"/>
                </a:solidFill>
              </a:rPr>
              <a:t>at</a:t>
            </a:r>
            <a:r>
              <a:rPr lang="fr-CH" sz="2600" b="1" dirty="0" smtClean="0">
                <a:solidFill>
                  <a:srgbClr val="FF0000"/>
                </a:solidFill>
              </a:rPr>
              <a:t> </a:t>
            </a:r>
            <a:r>
              <a:rPr lang="fr-CH" sz="2600" b="1" dirty="0" err="1" smtClean="0">
                <a:solidFill>
                  <a:srgbClr val="FF0000"/>
                </a:solidFill>
              </a:rPr>
              <a:t>negligible</a:t>
            </a:r>
            <a:r>
              <a:rPr lang="fr-CH" sz="2600" b="1" dirty="0">
                <a:solidFill>
                  <a:srgbClr val="FF0000"/>
                </a:solidFill>
              </a:rPr>
              <a:t> </a:t>
            </a:r>
            <a:r>
              <a:rPr lang="fr-CH" sz="2600" b="1" dirty="0" smtClean="0">
                <a:solidFill>
                  <a:srgbClr val="FF0000"/>
                </a:solidFill>
              </a:rPr>
              <a:t>extra-</a:t>
            </a:r>
            <a:r>
              <a:rPr lang="fr-CH" sz="2600" b="1" dirty="0" err="1" smtClean="0">
                <a:solidFill>
                  <a:srgbClr val="FF0000"/>
                </a:solidFill>
              </a:rPr>
              <a:t>cost</a:t>
            </a:r>
            <a:r>
              <a:rPr lang="fr-CH" sz="2600" b="1" dirty="0" smtClean="0">
                <a:solidFill>
                  <a:srgbClr val="FF0000"/>
                </a:solidFill>
              </a:rPr>
              <a:t> TLEP and </a:t>
            </a:r>
            <a:r>
              <a:rPr lang="fr-CH" sz="2600" b="1" dirty="0" err="1" smtClean="0">
                <a:solidFill>
                  <a:srgbClr val="FF0000"/>
                </a:solidFill>
              </a:rPr>
              <a:t>VLHeC</a:t>
            </a:r>
            <a:endParaRPr lang="fr-CH" sz="2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600" b="1" dirty="0" smtClean="0">
                <a:solidFill>
                  <a:srgbClr val="FF0000"/>
                </a:solidFill>
              </a:rPr>
              <a:t>modular </a:t>
            </a:r>
            <a:r>
              <a:rPr lang="en-US" sz="2600" b="1" dirty="0">
                <a:solidFill>
                  <a:srgbClr val="FF0000"/>
                </a:solidFill>
              </a:rPr>
              <a:t>detector design allows </a:t>
            </a:r>
            <a:r>
              <a:rPr lang="en-US" sz="2600" b="1" dirty="0" smtClean="0">
                <a:solidFill>
                  <a:srgbClr val="FF0000"/>
                </a:solidFill>
              </a:rPr>
              <a:t>evolution from TLEP-H/</a:t>
            </a:r>
            <a:r>
              <a:rPr lang="en-US" sz="2600" b="1" dirty="0" err="1">
                <a:solidFill>
                  <a:srgbClr val="FF0000"/>
                </a:solidFill>
              </a:rPr>
              <a:t>T</a:t>
            </a:r>
            <a:r>
              <a:rPr lang="en-US" sz="2600" b="1" dirty="0" err="1" smtClean="0">
                <a:solidFill>
                  <a:srgbClr val="FF0000"/>
                </a:solidFill>
              </a:rPr>
              <a:t>LHeC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to </a:t>
            </a:r>
            <a:r>
              <a:rPr lang="en-US" sz="2600" b="1" dirty="0" smtClean="0">
                <a:solidFill>
                  <a:srgbClr val="FF0000"/>
                </a:solidFill>
              </a:rPr>
              <a:t>VHE-LHC</a:t>
            </a:r>
            <a:endParaRPr lang="en-US" sz="2600" b="1" dirty="0">
              <a:solidFill>
                <a:srgbClr val="FF0000"/>
              </a:solidFill>
            </a:endParaRPr>
          </a:p>
          <a:p>
            <a:pPr lvl="1"/>
            <a:endParaRPr lang="fr-CH" sz="2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764704"/>
            <a:ext cx="9158443" cy="293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68" y="-27260"/>
            <a:ext cx="16151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Lucio</a:t>
            </a:r>
            <a:r>
              <a:rPr lang="en-US" dirty="0" smtClean="0"/>
              <a:t> Rossi</a:t>
            </a:r>
          </a:p>
          <a:p>
            <a:r>
              <a:rPr lang="en-US" dirty="0" smtClean="0"/>
              <a:t>CLIC workshop </a:t>
            </a:r>
          </a:p>
          <a:p>
            <a:r>
              <a:rPr lang="en-US" dirty="0" smtClean="0"/>
              <a:t>28 Jan. 2013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39752" y="3666707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800" dirty="0"/>
              <a:t>2017-2020 </a:t>
            </a:r>
            <a:r>
              <a:rPr lang="fr-CH" sz="2800" dirty="0" err="1"/>
              <a:t>is</a:t>
            </a:r>
            <a:r>
              <a:rPr lang="fr-CH" sz="2800" dirty="0"/>
              <a:t> </a:t>
            </a:r>
            <a:r>
              <a:rPr lang="fr-CH" sz="2800" dirty="0" err="1"/>
              <a:t>critical</a:t>
            </a:r>
            <a:r>
              <a:rPr lang="fr-CH" sz="2800" dirty="0"/>
              <a:t> </a:t>
            </a:r>
            <a:r>
              <a:rPr lang="fr-CH" sz="2800" dirty="0" smtClean="0"/>
              <a:t>time!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106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k</a:t>
            </a:r>
            <a:r>
              <a:rPr lang="en-US" dirty="0" smtClean="0">
                <a:solidFill>
                  <a:srgbClr val="0000FF"/>
                </a:solidFill>
              </a:rPr>
              <a:t>ey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467544" y="188640"/>
                <a:ext cx="8676456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6000" b="1" dirty="0" smtClean="0">
                    <a:solidFill>
                      <a:srgbClr val="3333FF"/>
                    </a:solidFill>
                  </a:rPr>
                  <a:t>LEP3</a:t>
                </a:r>
                <a:r>
                  <a:rPr lang="en-US" sz="5300" b="1" dirty="0" smtClean="0">
                    <a:solidFill>
                      <a:srgbClr val="3333FF"/>
                    </a:solidFill>
                  </a:rPr>
                  <a:t>, </a:t>
                </a:r>
                <a:r>
                  <a:rPr lang="en-US" sz="6000" b="1" dirty="0" smtClean="0">
                    <a:solidFill>
                      <a:srgbClr val="3333FF"/>
                    </a:solidFill>
                  </a:rPr>
                  <a:t>TLEP (LEP4)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4000" dirty="0" smtClean="0"/>
                  <a:t>(</a:t>
                </a:r>
                <a:r>
                  <a:rPr lang="en-US" sz="4000" dirty="0" err="1"/>
                  <a:t>e</a:t>
                </a:r>
                <a:r>
                  <a:rPr lang="en-US" sz="4000" baseline="30000" dirty="0" err="1"/>
                  <a:t>+</a:t>
                </a:r>
                <a:r>
                  <a:rPr lang="en-US" sz="4000" dirty="0" err="1"/>
                  <a:t>e</a:t>
                </a:r>
                <a:r>
                  <a:rPr lang="en-US" sz="4000" baseline="30000" dirty="0"/>
                  <a:t>- </a:t>
                </a:r>
                <a:r>
                  <a:rPr lang="en-US" sz="4000" dirty="0"/>
                  <a:t>-&gt; ZH, 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err="1" smtClean="0"/>
                  <a:t>+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smtClean="0"/>
                  <a:t>- 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/>
                  <a:t> </a:t>
                </a:r>
                <a:r>
                  <a:rPr lang="en-US" sz="4000" dirty="0" smtClean="0"/>
                  <a:t>W</a:t>
                </a:r>
                <a:r>
                  <a:rPr lang="en-US" sz="4000" baseline="30000" dirty="0" smtClean="0"/>
                  <a:t>+</a:t>
                </a:r>
                <a:r>
                  <a:rPr lang="en-US" sz="4000" dirty="0" smtClean="0"/>
                  <a:t>W</a:t>
                </a:r>
                <a:r>
                  <a:rPr lang="en-US" sz="4000" baseline="30000" dirty="0" smtClean="0"/>
                  <a:t>-</a:t>
                </a:r>
                <a:r>
                  <a:rPr lang="en-US" sz="4000" dirty="0" smtClean="0"/>
                  <a:t>, </a:t>
                </a:r>
                <a:r>
                  <a:rPr lang="en-US" sz="4000" dirty="0" err="1"/>
                  <a:t>e</a:t>
                </a:r>
                <a:r>
                  <a:rPr lang="en-US" sz="4000" baseline="30000" dirty="0" err="1"/>
                  <a:t>+</a:t>
                </a:r>
                <a:r>
                  <a:rPr lang="en-US" sz="4000" dirty="0" err="1"/>
                  <a:t>e</a:t>
                </a:r>
                <a:r>
                  <a:rPr lang="en-US" sz="4000" baseline="30000" dirty="0"/>
                  <a:t>- 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/>
                  <a:t> </a:t>
                </a:r>
                <a:r>
                  <a:rPr lang="en-US" sz="4000" dirty="0" smtClean="0"/>
                  <a:t>Z,[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err="1" smtClean="0"/>
                  <a:t>+</a:t>
                </a:r>
                <a:r>
                  <a:rPr lang="en-US" sz="4000" dirty="0" err="1" smtClean="0"/>
                  <a:t>e</a:t>
                </a:r>
                <a:r>
                  <a:rPr lang="en-US" sz="4000" baseline="30000" dirty="0" smtClean="0"/>
                  <a:t>-</a:t>
                </a:r>
                <a:r>
                  <a:rPr lang="en-US" sz="4000" dirty="0">
                    <a:cs typeface="Calibri"/>
                  </a:rPr>
                  <a:t>→</a:t>
                </a:r>
                <a:r>
                  <a:rPr lang="en-US" sz="4000" dirty="0" smtClean="0"/>
                  <a:t> </a:t>
                </a:r>
                <a:r>
                  <a:rPr lang="en-US" sz="4000" i="1" dirty="0" smtClean="0"/>
                  <a:t>t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0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4000" b="0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sz="4000" dirty="0"/>
                  <a:t> )</a:t>
                </a: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67544" y="188640"/>
                <a:ext cx="8676456" cy="1143000"/>
              </a:xfrm>
              <a:blipFill rotWithShape="1">
                <a:blip r:embed="rId2"/>
                <a:stretch>
                  <a:fillRect l="-1546" t="-28877" r="-1405" b="-34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137095"/>
              </p:ext>
            </p:extLst>
          </p:nvPr>
        </p:nvGraphicFramePr>
        <p:xfrm>
          <a:off x="39712" y="2060848"/>
          <a:ext cx="899678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7944"/>
                <a:gridCol w="2264544"/>
                <a:gridCol w="2664296"/>
              </a:tblGrid>
              <a:tr h="1390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LEP3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TLEP (LEP4)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circumference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26.7</a:t>
                      </a:r>
                      <a:r>
                        <a:rPr lang="en-US" sz="2800" baseline="0" dirty="0" smtClean="0"/>
                        <a:t> km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en-US" sz="2800" dirty="0" smtClean="0"/>
                        <a:t>80 km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 beam energy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120 GeV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175 GeV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max no. of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IPs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350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-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0.7x10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240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160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5x10</a:t>
                      </a:r>
                      <a:r>
                        <a:rPr lang="en-US" sz="2800" baseline="30000" dirty="0" smtClean="0"/>
                        <a:t>34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2.5x10</a:t>
                      </a:r>
                      <a:r>
                        <a:rPr lang="en-US" sz="2800" baseline="30000" dirty="0" smtClean="0"/>
                        <a:t>35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luminosity at 90 GeV </a:t>
                      </a:r>
                      <a:r>
                        <a:rPr lang="en-US" sz="2800" dirty="0" err="1" smtClean="0"/>
                        <a:t>c.m</a:t>
                      </a:r>
                      <a:r>
                        <a:rPr lang="en-US" sz="2800" dirty="0" smtClean="0"/>
                        <a:t>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2x10</a:t>
                      </a:r>
                      <a:r>
                        <a:rPr lang="en-US" sz="2800" baseline="30000" dirty="0" smtClean="0"/>
                        <a:t>35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36 </a:t>
                      </a:r>
                      <a:r>
                        <a:rPr lang="en-US" sz="2800" dirty="0" smtClean="0"/>
                        <a:t>cm</a:t>
                      </a:r>
                      <a:r>
                        <a:rPr lang="en-US" sz="2800" baseline="30000" dirty="0" smtClean="0"/>
                        <a:t>-2</a:t>
                      </a:r>
                      <a:r>
                        <a:rPr lang="en-US" sz="2800" dirty="0" smtClean="0"/>
                        <a:t>s</a:t>
                      </a:r>
                      <a:r>
                        <a:rPr lang="en-US" sz="2800" baseline="30000" dirty="0" smtClean="0"/>
                        <a:t>-1</a:t>
                      </a:r>
                      <a:r>
                        <a:rPr lang="en-US" sz="2800" dirty="0" smtClean="0"/>
                        <a:t> 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0963" y="6326276"/>
            <a:ext cx="843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t the  </a:t>
            </a:r>
            <a:r>
              <a:rPr lang="en-US" sz="2400" i="1" dirty="0" smtClean="0">
                <a:solidFill>
                  <a:prstClr val="black"/>
                </a:solidFill>
              </a:rPr>
              <a:t>Z</a:t>
            </a:r>
            <a:r>
              <a:rPr lang="en-US" sz="2400" dirty="0" smtClean="0">
                <a:solidFill>
                  <a:prstClr val="black"/>
                </a:solidFill>
              </a:rPr>
              <a:t> pole repeating LEP physics programme in a few minutes…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950" y="4365104"/>
            <a:ext cx="77271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If what you have done yesterday </a:t>
            </a: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still looks big to you, </a:t>
            </a:r>
          </a:p>
          <a:p>
            <a:pPr algn="ctr"/>
            <a:r>
              <a:rPr lang="en-US" sz="4400" i="1" dirty="0" smtClean="0">
                <a:solidFill>
                  <a:prstClr val="black"/>
                </a:solidFill>
              </a:rPr>
              <a:t>you haven’t </a:t>
            </a:r>
            <a:r>
              <a:rPr lang="en-US" sz="4400" i="1" dirty="0">
                <a:solidFill>
                  <a:prstClr val="black"/>
                </a:solidFill>
              </a:rPr>
              <a:t>d</a:t>
            </a:r>
            <a:r>
              <a:rPr lang="en-US" sz="4400" i="1" dirty="0" smtClean="0">
                <a:solidFill>
                  <a:prstClr val="black"/>
                </a:solidFill>
              </a:rPr>
              <a:t>one much today.</a:t>
            </a:r>
            <a:endParaRPr lang="en-GB" sz="4400" i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22" y="332657"/>
            <a:ext cx="2672227" cy="3744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2" y="3501008"/>
            <a:ext cx="216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Mikhail S. Gorbachev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8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5768"/>
            <a:ext cx="8229600" cy="11430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aximum TLEP luminosity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maximum theoretical luminosity is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9512" y="2276872"/>
                <a:ext cx="8424936" cy="1059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/>
                        </a:rPr>
                        <m:t>𝐿</m:t>
                      </m:r>
                      <m:r>
                        <a:rPr lang="en-GB" sz="28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𝑟𝑒𝑣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800" i="1">
                                  <a:latin typeface="Cambria Math"/>
                                </a:rPr>
                                <m:t>𝑏</m:t>
                              </m:r>
                            </m:sub>
                            <m:sup/>
                          </m:sSubSup>
                          <m:r>
                            <a:rPr lang="en-US" sz="2800" b="0" i="1" smtClean="0">
                              <a:latin typeface="Cambria Math"/>
                            </a:rPr>
                            <m:t>)</m:t>
                          </m:r>
                          <m:r>
                            <a:rPr lang="el-GR" sz="280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8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num>
                        <m:den>
                          <m:sSub>
                            <m:sSub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l-G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/>
                            </a:rPr>
                            <m:t>ξ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h𝑜𝑢𝑟𝑔𝑙𝑎𝑠𝑠</m:t>
                              </m:r>
                            </m:sub>
                            <m:sup/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GB" sz="28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276872"/>
                <a:ext cx="8424936" cy="10598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0312" y="3645024"/>
                <a:ext cx="3593612" cy="52322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1.7</m:t>
                      </m:r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8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16</m:t>
                          </m:r>
                        </m:sup>
                      </m:sSup>
                      <m:r>
                        <a:rPr lang="en-GB" sz="2800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l-GR" sz="2800" i="1" dirty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ρ</m:t>
                      </m:r>
                      <m:r>
                        <a:rPr lang="en-US" sz="2800" b="0" i="1" dirty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[</m:t>
                      </m:r>
                      <m:r>
                        <a:rPr lang="en-US" sz="2800" b="0" i="1" dirty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𝑘𝑚</m:t>
                      </m:r>
                      <m:r>
                        <a:rPr lang="en-US" sz="2800" b="0" i="1" dirty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12" y="3645024"/>
                <a:ext cx="3593612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627784" y="2276872"/>
            <a:ext cx="1764196" cy="5694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endCxn id="5" idx="0"/>
          </p:cNvCxnSpPr>
          <p:nvPr/>
        </p:nvCxnSpPr>
        <p:spPr>
          <a:xfrm flipH="1">
            <a:off x="2297118" y="2806793"/>
            <a:ext cx="1212764" cy="8382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26705" y="2348880"/>
            <a:ext cx="396044" cy="877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412617" y="4797152"/>
                <a:ext cx="3259803" cy="52322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8.42</m:t>
                      </m:r>
                      <m:r>
                        <a:rPr lang="en-GB" sz="2800" i="1">
                          <a:solidFill>
                            <a:srgbClr val="FF0000"/>
                          </a:solidFill>
                          <a:latin typeface="Cambria Math"/>
                        </a:rPr>
                        <m:t>×</m:t>
                      </m:r>
                      <m:sSup>
                        <m:sSupPr>
                          <m:ctrlP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17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617" y="4797152"/>
                <a:ext cx="3259803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9" idx="2"/>
            <a:endCxn id="10" idx="0"/>
          </p:cNvCxnSpPr>
          <p:nvPr/>
        </p:nvCxnSpPr>
        <p:spPr>
          <a:xfrm flipH="1">
            <a:off x="4042519" y="3225908"/>
            <a:ext cx="582208" cy="1571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764874" y="2577836"/>
            <a:ext cx="469331" cy="4911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426705" y="3906634"/>
            <a:ext cx="2197523" cy="52322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Max. of 0.1</a:t>
            </a:r>
            <a:endParaRPr lang="en-GB" sz="2800" dirty="0"/>
          </a:p>
        </p:txBody>
      </p:sp>
      <p:cxnSp>
        <p:nvCxnSpPr>
          <p:cNvPr id="16" name="Straight Arrow Connector 15"/>
          <p:cNvCxnSpPr>
            <a:stCxn id="13" idx="2"/>
            <a:endCxn id="14" idx="0"/>
          </p:cNvCxnSpPr>
          <p:nvPr/>
        </p:nvCxnSpPr>
        <p:spPr>
          <a:xfrm>
            <a:off x="4999540" y="3068960"/>
            <a:ext cx="525927" cy="83767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48064" y="2204864"/>
            <a:ext cx="1728192" cy="128293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248305" y="4658652"/>
            <a:ext cx="2808312" cy="193899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LEP3 this is </a:t>
            </a:r>
            <a:r>
              <a:rPr lang="en-US" sz="2000" dirty="0"/>
              <a:t>=6cm</a:t>
            </a:r>
            <a:r>
              <a:rPr lang="en-US" sz="2000" baseline="30000" dirty="0"/>
              <a:t>-1</a:t>
            </a:r>
            <a:r>
              <a:rPr lang="en-US" sz="2000" dirty="0" smtClean="0"/>
              <a:t> (0.6/0.1cm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). For </a:t>
            </a:r>
            <a:r>
              <a:rPr lang="en-US" sz="2000" dirty="0"/>
              <a:t>TLEP </a:t>
            </a:r>
            <a:r>
              <a:rPr lang="en-US" sz="2000" dirty="0" smtClean="0"/>
              <a:t>=0.75/0.1cm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. Difficult to go beyond this without </a:t>
            </a:r>
            <a:r>
              <a:rPr lang="en-US" sz="2000" dirty="0" err="1" smtClean="0"/>
              <a:t>nanobeam</a:t>
            </a:r>
            <a:r>
              <a:rPr lang="en-US" sz="2000" dirty="0" smtClean="0"/>
              <a:t> /crab-waist  scheme</a:t>
            </a:r>
            <a:endParaRPr lang="en-GB" sz="2000" dirty="0"/>
          </a:p>
        </p:txBody>
      </p:sp>
      <p:cxnSp>
        <p:nvCxnSpPr>
          <p:cNvPr id="21" name="Straight Arrow Connector 20"/>
          <p:cNvCxnSpPr>
            <a:stCxn id="18" idx="3"/>
            <a:endCxn id="19" idx="0"/>
          </p:cNvCxnSpPr>
          <p:nvPr/>
        </p:nvCxnSpPr>
        <p:spPr>
          <a:xfrm>
            <a:off x="6876256" y="2846331"/>
            <a:ext cx="776205" cy="181232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9066" y="5813455"/>
                <a:ext cx="5757070" cy="952825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GB" sz="2800" i="1" smtClean="0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</a:rPr>
                        <m:t>4.3</m:t>
                      </m:r>
                      <m:sSup>
                        <m:sSupPr>
                          <m:ctrlP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sz="28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GB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l-GR" sz="2800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ρ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i="1" dirty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𝑘𝑚</m:t>
                          </m:r>
                        </m:e>
                      </m:d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6" y="5813455"/>
                <a:ext cx="5757070" cy="95282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663940" y="4158118"/>
            <a:ext cx="31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otal power limit (100 MW SR)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1999" y="4369945"/>
            <a:ext cx="202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Beam-beam limit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3848" y="5291916"/>
            <a:ext cx="195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t 120 GeV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9340" y="1060808"/>
            <a:ext cx="245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Koratzinos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5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higher TLEP luminosity?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charge compensation (CC) – counteracting </a:t>
            </a:r>
            <a:r>
              <a:rPr lang="en-US" dirty="0"/>
              <a:t>the electric field of the incoming </a:t>
            </a:r>
            <a:r>
              <a:rPr lang="en-US" dirty="0" smtClean="0"/>
              <a:t>beam by a second beam of opposite charge </a:t>
            </a:r>
          </a:p>
          <a:p>
            <a:r>
              <a:rPr lang="en-US" dirty="0" smtClean="0"/>
              <a:t>4-beam collisions at DCI, </a:t>
            </a:r>
            <a:r>
              <a:rPr lang="en-US" dirty="0" err="1" smtClean="0"/>
              <a:t>Orsay</a:t>
            </a:r>
            <a:r>
              <a:rPr lang="en-US" dirty="0" smtClean="0"/>
              <a:t>, 1971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not a spectacular success</a:t>
            </a:r>
          </a:p>
          <a:p>
            <a:r>
              <a:rPr lang="en-GB" dirty="0"/>
              <a:t>n</a:t>
            </a:r>
            <a:r>
              <a:rPr lang="en-GB" dirty="0" smtClean="0"/>
              <a:t>ew idea </a:t>
            </a:r>
            <a:r>
              <a:rPr lang="en-GB" dirty="0"/>
              <a:t>(V. Telnov, M. Koratzinos): </a:t>
            </a:r>
            <a:r>
              <a:rPr lang="en-GB" dirty="0" smtClean="0"/>
              <a:t>use charge compensation to </a:t>
            </a:r>
            <a:r>
              <a:rPr lang="en-GB" b="1" dirty="0" smtClean="0">
                <a:solidFill>
                  <a:srgbClr val="0000CC"/>
                </a:solidFill>
              </a:rPr>
              <a:t>suppress </a:t>
            </a:r>
            <a:r>
              <a:rPr lang="en-GB" b="1" dirty="0" err="1" smtClean="0">
                <a:solidFill>
                  <a:srgbClr val="0000CC"/>
                </a:solidFill>
              </a:rPr>
              <a:t>beamstrahlung</a:t>
            </a:r>
            <a:r>
              <a:rPr lang="en-GB" b="1" dirty="0" smtClean="0">
                <a:solidFill>
                  <a:srgbClr val="0000CC"/>
                </a:solidFill>
              </a:rPr>
              <a:t> and push luminosity in crab-waist scheme</a:t>
            </a:r>
            <a:endParaRPr lang="en-GB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85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a</a:t>
            </a:r>
            <a:r>
              <a:rPr lang="en-US" dirty="0" smtClean="0"/>
              <a:t>rtist’s impression of </a:t>
            </a:r>
            <a:r>
              <a:rPr lang="en-US" dirty="0"/>
              <a:t>C</a:t>
            </a:r>
            <a:r>
              <a:rPr lang="en-US" dirty="0" smtClean="0"/>
              <a:t>C-TLEP 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683568" y="1196752"/>
            <a:ext cx="7344815" cy="5573909"/>
            <a:chOff x="323528" y="544009"/>
            <a:chExt cx="8731868" cy="6378879"/>
          </a:xfrm>
        </p:grpSpPr>
        <p:grpSp>
          <p:nvGrpSpPr>
            <p:cNvPr id="6" name="Group 5"/>
            <p:cNvGrpSpPr/>
            <p:nvPr/>
          </p:nvGrpSpPr>
          <p:grpSpPr>
            <a:xfrm>
              <a:off x="4644008" y="544009"/>
              <a:ext cx="4248472" cy="2524951"/>
              <a:chOff x="4644008" y="544009"/>
              <a:chExt cx="4248472" cy="252495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644008" y="544009"/>
                <a:ext cx="4248472" cy="2524951"/>
                <a:chOff x="1284791" y="544009"/>
                <a:chExt cx="7607689" cy="4352081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2051720" y="544009"/>
                  <a:ext cx="6840760" cy="4352081"/>
                </a:xfrm>
                <a:custGeom>
                  <a:avLst/>
                  <a:gdLst>
                    <a:gd name="connsiteX0" fmla="*/ 23149 w 5798917"/>
                    <a:gd name="connsiteY0" fmla="*/ 0 h 5046562"/>
                    <a:gd name="connsiteX1" fmla="*/ 5798917 w 5798917"/>
                    <a:gd name="connsiteY1" fmla="*/ 0 h 5046562"/>
                    <a:gd name="connsiteX2" fmla="*/ 5798917 w 5798917"/>
                    <a:gd name="connsiteY2" fmla="*/ 5046562 h 5046562"/>
                    <a:gd name="connsiteX3" fmla="*/ 23149 w 5798917"/>
                    <a:gd name="connsiteY3" fmla="*/ 5046562 h 5046562"/>
                    <a:gd name="connsiteX4" fmla="*/ 34724 w 5798917"/>
                    <a:gd name="connsiteY4" fmla="*/ 2870522 h 5046562"/>
                    <a:gd name="connsiteX5" fmla="*/ 1481560 w 5798917"/>
                    <a:gd name="connsiteY5" fmla="*/ 2882096 h 5046562"/>
                    <a:gd name="connsiteX6" fmla="*/ 1481560 w 5798917"/>
                    <a:gd name="connsiteY6" fmla="*/ 3611301 h 5046562"/>
                    <a:gd name="connsiteX7" fmla="*/ 3646025 w 5798917"/>
                    <a:gd name="connsiteY7" fmla="*/ 3576577 h 5046562"/>
                    <a:gd name="connsiteX8" fmla="*/ 3634451 w 5798917"/>
                    <a:gd name="connsiteY8" fmla="*/ 2870522 h 5046562"/>
                    <a:gd name="connsiteX9" fmla="*/ 5104436 w 5798917"/>
                    <a:gd name="connsiteY9" fmla="*/ 2870522 h 5046562"/>
                    <a:gd name="connsiteX10" fmla="*/ 5081286 w 5798917"/>
                    <a:gd name="connsiteY10" fmla="*/ 1435261 h 5046562"/>
                    <a:gd name="connsiteX11" fmla="*/ 3611301 w 5798917"/>
                    <a:gd name="connsiteY11" fmla="*/ 1446836 h 5046562"/>
                    <a:gd name="connsiteX12" fmla="*/ 3634451 w 5798917"/>
                    <a:gd name="connsiteY12" fmla="*/ 717631 h 5046562"/>
                    <a:gd name="connsiteX13" fmla="*/ 1458410 w 5798917"/>
                    <a:gd name="connsiteY13" fmla="*/ 729205 h 5046562"/>
                    <a:gd name="connsiteX14" fmla="*/ 1469985 w 5798917"/>
                    <a:gd name="connsiteY14" fmla="*/ 1469985 h 5046562"/>
                    <a:gd name="connsiteX15" fmla="*/ 0 w 5798917"/>
                    <a:gd name="connsiteY15" fmla="*/ 1469985 h 5046562"/>
                    <a:gd name="connsiteX16" fmla="*/ 23149 w 5798917"/>
                    <a:gd name="connsiteY16" fmla="*/ 0 h 5046562"/>
                    <a:gd name="connsiteX0" fmla="*/ 23149 w 5798917"/>
                    <a:gd name="connsiteY0" fmla="*/ 0 h 5046562"/>
                    <a:gd name="connsiteX1" fmla="*/ 5798917 w 5798917"/>
                    <a:gd name="connsiteY1" fmla="*/ 0 h 5046562"/>
                    <a:gd name="connsiteX2" fmla="*/ 5798917 w 5798917"/>
                    <a:gd name="connsiteY2" fmla="*/ 4352081 h 5046562"/>
                    <a:gd name="connsiteX3" fmla="*/ 23149 w 5798917"/>
                    <a:gd name="connsiteY3" fmla="*/ 5046562 h 5046562"/>
                    <a:gd name="connsiteX4" fmla="*/ 34724 w 5798917"/>
                    <a:gd name="connsiteY4" fmla="*/ 2870522 h 5046562"/>
                    <a:gd name="connsiteX5" fmla="*/ 1481560 w 5798917"/>
                    <a:gd name="connsiteY5" fmla="*/ 2882096 h 5046562"/>
                    <a:gd name="connsiteX6" fmla="*/ 1481560 w 5798917"/>
                    <a:gd name="connsiteY6" fmla="*/ 3611301 h 5046562"/>
                    <a:gd name="connsiteX7" fmla="*/ 3646025 w 5798917"/>
                    <a:gd name="connsiteY7" fmla="*/ 3576577 h 5046562"/>
                    <a:gd name="connsiteX8" fmla="*/ 3634451 w 5798917"/>
                    <a:gd name="connsiteY8" fmla="*/ 2870522 h 5046562"/>
                    <a:gd name="connsiteX9" fmla="*/ 5104436 w 5798917"/>
                    <a:gd name="connsiteY9" fmla="*/ 2870522 h 5046562"/>
                    <a:gd name="connsiteX10" fmla="*/ 5081286 w 5798917"/>
                    <a:gd name="connsiteY10" fmla="*/ 1435261 h 5046562"/>
                    <a:gd name="connsiteX11" fmla="*/ 3611301 w 5798917"/>
                    <a:gd name="connsiteY11" fmla="*/ 1446836 h 5046562"/>
                    <a:gd name="connsiteX12" fmla="*/ 3634451 w 5798917"/>
                    <a:gd name="connsiteY12" fmla="*/ 717631 h 5046562"/>
                    <a:gd name="connsiteX13" fmla="*/ 1458410 w 5798917"/>
                    <a:gd name="connsiteY13" fmla="*/ 729205 h 5046562"/>
                    <a:gd name="connsiteX14" fmla="*/ 1469985 w 5798917"/>
                    <a:gd name="connsiteY14" fmla="*/ 1469985 h 5046562"/>
                    <a:gd name="connsiteX15" fmla="*/ 0 w 5798917"/>
                    <a:gd name="connsiteY15" fmla="*/ 1469985 h 5046562"/>
                    <a:gd name="connsiteX16" fmla="*/ 23149 w 5798917"/>
                    <a:gd name="connsiteY16" fmla="*/ 0 h 5046562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458410 w 5798917"/>
                    <a:gd name="connsiteY13" fmla="*/ 729205 h 4352081"/>
                    <a:gd name="connsiteX14" fmla="*/ 146998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458410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634451 w 5798917"/>
                    <a:gd name="connsiteY12" fmla="*/ 717631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605587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457838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646025 w 5798917"/>
                    <a:gd name="connsiteY7" fmla="*/ 3576577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332045 w 5798917"/>
                    <a:gd name="connsiteY7" fmla="*/ 3541853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332045 w 5798917"/>
                    <a:gd name="connsiteY7" fmla="*/ 3599726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98917" h="4352081">
                      <a:moveTo>
                        <a:pt x="23149" y="0"/>
                      </a:moveTo>
                      <a:lnTo>
                        <a:pt x="5798917" y="0"/>
                      </a:lnTo>
                      <a:lnTo>
                        <a:pt x="5798917" y="4352081"/>
                      </a:lnTo>
                      <a:lnTo>
                        <a:pt x="23149" y="4340506"/>
                      </a:lnTo>
                      <a:cubicBezTo>
                        <a:pt x="27007" y="3615159"/>
                        <a:pt x="30866" y="3595869"/>
                        <a:pt x="34724" y="2870522"/>
                      </a:cubicBezTo>
                      <a:lnTo>
                        <a:pt x="1746480" y="2870521"/>
                      </a:lnTo>
                      <a:lnTo>
                        <a:pt x="1746480" y="3599726"/>
                      </a:lnTo>
                      <a:lnTo>
                        <a:pt x="3332045" y="3599726"/>
                      </a:lnTo>
                      <a:lnTo>
                        <a:pt x="3320472" y="2882097"/>
                      </a:lnTo>
                      <a:lnTo>
                        <a:pt x="5104436" y="2870522"/>
                      </a:lnTo>
                      <a:lnTo>
                        <a:pt x="5081286" y="1435261"/>
                      </a:lnTo>
                      <a:lnTo>
                        <a:pt x="3307133" y="1446836"/>
                      </a:lnTo>
                      <a:cubicBezTo>
                        <a:pt x="3308309" y="1203768"/>
                        <a:pt x="3319296" y="972274"/>
                        <a:pt x="3320472" y="729206"/>
                      </a:cubicBezTo>
                      <a:lnTo>
                        <a:pt x="1792012" y="729205"/>
                      </a:lnTo>
                      <a:cubicBezTo>
                        <a:pt x="1792600" y="976132"/>
                        <a:pt x="1793189" y="1223058"/>
                        <a:pt x="1793777" y="1469985"/>
                      </a:cubicBezTo>
                      <a:lnTo>
                        <a:pt x="0" y="1469985"/>
                      </a:lnTo>
                      <a:cubicBezTo>
                        <a:pt x="3858" y="976132"/>
                        <a:pt x="7717" y="482278"/>
                        <a:pt x="2314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283968" y="1340768"/>
                  <a:ext cx="1584176" cy="576064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1284791" y="2132856"/>
                  <a:ext cx="6667018" cy="1152287"/>
                </a:xfrm>
                <a:custGeom>
                  <a:avLst/>
                  <a:gdLst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583575 w 6030411"/>
                    <a:gd name="connsiteY17" fmla="*/ 1134319 h 1400537"/>
                    <a:gd name="connsiteX18" fmla="*/ 2430684 w 6030411"/>
                    <a:gd name="connsiteY18" fmla="*/ 1169043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583575 w 6030411"/>
                    <a:gd name="connsiteY17" fmla="*/ 1134319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518098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567160 w 6030411"/>
                    <a:gd name="connsiteY27" fmla="*/ 480709 h 1400537"/>
                    <a:gd name="connsiteX28" fmla="*/ 983848 w 6030411"/>
                    <a:gd name="connsiteY28" fmla="*/ 518098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509185 h 1400537"/>
                    <a:gd name="connsiteX28" fmla="*/ 983848 w 6030411"/>
                    <a:gd name="connsiteY28" fmla="*/ 518098 h 1400537"/>
                    <a:gd name="connsiteX0" fmla="*/ 983848 w 6204031"/>
                    <a:gd name="connsiteY0" fmla="*/ 518098 h 1400537"/>
                    <a:gd name="connsiteX1" fmla="*/ 1192193 w 6204031"/>
                    <a:gd name="connsiteY1" fmla="*/ 81023 h 1400537"/>
                    <a:gd name="connsiteX2" fmla="*/ 2233914 w 6204031"/>
                    <a:gd name="connsiteY2" fmla="*/ 69448 h 1400537"/>
                    <a:gd name="connsiteX3" fmla="*/ 2673753 w 6204031"/>
                    <a:gd name="connsiteY3" fmla="*/ 523424 h 1400537"/>
                    <a:gd name="connsiteX4" fmla="*/ 4444679 w 6204031"/>
                    <a:gd name="connsiteY4" fmla="*/ 511852 h 1400537"/>
                    <a:gd name="connsiteX5" fmla="*/ 4780345 w 6204031"/>
                    <a:gd name="connsiteY5" fmla="*/ 57874 h 1400537"/>
                    <a:gd name="connsiteX6" fmla="*/ 5660021 w 6204031"/>
                    <a:gd name="connsiteY6" fmla="*/ 57874 h 1400537"/>
                    <a:gd name="connsiteX7" fmla="*/ 5787342 w 6204031"/>
                    <a:gd name="connsiteY7" fmla="*/ 289367 h 1400537"/>
                    <a:gd name="connsiteX8" fmla="*/ 5949388 w 6204031"/>
                    <a:gd name="connsiteY8" fmla="*/ 300942 h 1400537"/>
                    <a:gd name="connsiteX9" fmla="*/ 5937813 w 6204031"/>
                    <a:gd name="connsiteY9" fmla="*/ 46299 h 1400537"/>
                    <a:gd name="connsiteX10" fmla="*/ 6204031 w 6204031"/>
                    <a:gd name="connsiteY10" fmla="*/ 43636 h 1400537"/>
                    <a:gd name="connsiteX11" fmla="*/ 6030411 w 6204031"/>
                    <a:gd name="connsiteY11" fmla="*/ 1388962 h 1400537"/>
                    <a:gd name="connsiteX12" fmla="*/ 5926238 w 6204031"/>
                    <a:gd name="connsiteY12" fmla="*/ 1400537 h 1400537"/>
                    <a:gd name="connsiteX13" fmla="*/ 5926238 w 6204031"/>
                    <a:gd name="connsiteY13" fmla="*/ 1203767 h 1400537"/>
                    <a:gd name="connsiteX14" fmla="*/ 5764193 w 6204031"/>
                    <a:gd name="connsiteY14" fmla="*/ 1203767 h 1400537"/>
                    <a:gd name="connsiteX15" fmla="*/ 5636871 w 6204031"/>
                    <a:gd name="connsiteY15" fmla="*/ 1365813 h 1400537"/>
                    <a:gd name="connsiteX16" fmla="*/ 4745621 w 6204031"/>
                    <a:gd name="connsiteY16" fmla="*/ 1377388 h 1400537"/>
                    <a:gd name="connsiteX17" fmla="*/ 4409955 w 6204031"/>
                    <a:gd name="connsiteY17" fmla="*/ 892271 h 1400537"/>
                    <a:gd name="connsiteX18" fmla="*/ 2696902 w 6204031"/>
                    <a:gd name="connsiteY18" fmla="*/ 870042 h 1400537"/>
                    <a:gd name="connsiteX19" fmla="*/ 2199190 w 6204031"/>
                    <a:gd name="connsiteY19" fmla="*/ 1400537 h 1400537"/>
                    <a:gd name="connsiteX20" fmla="*/ 1203767 w 6204031"/>
                    <a:gd name="connsiteY20" fmla="*/ 1388962 h 1400537"/>
                    <a:gd name="connsiteX21" fmla="*/ 1006998 w 6204031"/>
                    <a:gd name="connsiteY21" fmla="*/ 1007098 h 1400537"/>
                    <a:gd name="connsiteX22" fmla="*/ 555586 w 6204031"/>
                    <a:gd name="connsiteY22" fmla="*/ 1021337 h 1400537"/>
                    <a:gd name="connsiteX23" fmla="*/ 567160 w 6204031"/>
                    <a:gd name="connsiteY23" fmla="*/ 1388962 h 1400537"/>
                    <a:gd name="connsiteX24" fmla="*/ 11575 w 6204031"/>
                    <a:gd name="connsiteY24" fmla="*/ 1400537 h 1400537"/>
                    <a:gd name="connsiteX25" fmla="*/ 0 w 6204031"/>
                    <a:gd name="connsiteY25" fmla="*/ 11575 h 1400537"/>
                    <a:gd name="connsiteX26" fmla="*/ 590309 w 6204031"/>
                    <a:gd name="connsiteY26" fmla="*/ 0 h 1400537"/>
                    <a:gd name="connsiteX27" fmla="*/ 601884 w 6204031"/>
                    <a:gd name="connsiteY27" fmla="*/ 509185 h 1400537"/>
                    <a:gd name="connsiteX28" fmla="*/ 983848 w 6204031"/>
                    <a:gd name="connsiteY28" fmla="*/ 518098 h 1400537"/>
                    <a:gd name="connsiteX0" fmla="*/ 983848 w 6227180"/>
                    <a:gd name="connsiteY0" fmla="*/ 518098 h 1400537"/>
                    <a:gd name="connsiteX1" fmla="*/ 1192193 w 6227180"/>
                    <a:gd name="connsiteY1" fmla="*/ 81023 h 1400537"/>
                    <a:gd name="connsiteX2" fmla="*/ 2233914 w 6227180"/>
                    <a:gd name="connsiteY2" fmla="*/ 69448 h 1400537"/>
                    <a:gd name="connsiteX3" fmla="*/ 2673753 w 6227180"/>
                    <a:gd name="connsiteY3" fmla="*/ 523424 h 1400537"/>
                    <a:gd name="connsiteX4" fmla="*/ 4444679 w 6227180"/>
                    <a:gd name="connsiteY4" fmla="*/ 511852 h 1400537"/>
                    <a:gd name="connsiteX5" fmla="*/ 4780345 w 6227180"/>
                    <a:gd name="connsiteY5" fmla="*/ 57874 h 1400537"/>
                    <a:gd name="connsiteX6" fmla="*/ 5660021 w 6227180"/>
                    <a:gd name="connsiteY6" fmla="*/ 57874 h 1400537"/>
                    <a:gd name="connsiteX7" fmla="*/ 5787342 w 6227180"/>
                    <a:gd name="connsiteY7" fmla="*/ 289367 h 1400537"/>
                    <a:gd name="connsiteX8" fmla="*/ 5949388 w 6227180"/>
                    <a:gd name="connsiteY8" fmla="*/ 300942 h 1400537"/>
                    <a:gd name="connsiteX9" fmla="*/ 5937813 w 6227180"/>
                    <a:gd name="connsiteY9" fmla="*/ 46299 h 1400537"/>
                    <a:gd name="connsiteX10" fmla="*/ 6204031 w 6227180"/>
                    <a:gd name="connsiteY10" fmla="*/ 43636 h 1400537"/>
                    <a:gd name="connsiteX11" fmla="*/ 6227180 w 6227180"/>
                    <a:gd name="connsiteY11" fmla="*/ 1388962 h 1400537"/>
                    <a:gd name="connsiteX12" fmla="*/ 5926238 w 6227180"/>
                    <a:gd name="connsiteY12" fmla="*/ 1400537 h 1400537"/>
                    <a:gd name="connsiteX13" fmla="*/ 5926238 w 6227180"/>
                    <a:gd name="connsiteY13" fmla="*/ 1203767 h 1400537"/>
                    <a:gd name="connsiteX14" fmla="*/ 5764193 w 6227180"/>
                    <a:gd name="connsiteY14" fmla="*/ 1203767 h 1400537"/>
                    <a:gd name="connsiteX15" fmla="*/ 5636871 w 6227180"/>
                    <a:gd name="connsiteY15" fmla="*/ 1365813 h 1400537"/>
                    <a:gd name="connsiteX16" fmla="*/ 4745621 w 6227180"/>
                    <a:gd name="connsiteY16" fmla="*/ 1377388 h 1400537"/>
                    <a:gd name="connsiteX17" fmla="*/ 4409955 w 6227180"/>
                    <a:gd name="connsiteY17" fmla="*/ 892271 h 1400537"/>
                    <a:gd name="connsiteX18" fmla="*/ 2696902 w 6227180"/>
                    <a:gd name="connsiteY18" fmla="*/ 870042 h 1400537"/>
                    <a:gd name="connsiteX19" fmla="*/ 2199190 w 6227180"/>
                    <a:gd name="connsiteY19" fmla="*/ 1400537 h 1400537"/>
                    <a:gd name="connsiteX20" fmla="*/ 1203767 w 6227180"/>
                    <a:gd name="connsiteY20" fmla="*/ 1388962 h 1400537"/>
                    <a:gd name="connsiteX21" fmla="*/ 1006998 w 6227180"/>
                    <a:gd name="connsiteY21" fmla="*/ 1007098 h 1400537"/>
                    <a:gd name="connsiteX22" fmla="*/ 555586 w 6227180"/>
                    <a:gd name="connsiteY22" fmla="*/ 1021337 h 1400537"/>
                    <a:gd name="connsiteX23" fmla="*/ 567160 w 6227180"/>
                    <a:gd name="connsiteY23" fmla="*/ 1388962 h 1400537"/>
                    <a:gd name="connsiteX24" fmla="*/ 11575 w 6227180"/>
                    <a:gd name="connsiteY24" fmla="*/ 1400537 h 1400537"/>
                    <a:gd name="connsiteX25" fmla="*/ 0 w 6227180"/>
                    <a:gd name="connsiteY25" fmla="*/ 11575 h 1400537"/>
                    <a:gd name="connsiteX26" fmla="*/ 590309 w 6227180"/>
                    <a:gd name="connsiteY26" fmla="*/ 0 h 1400537"/>
                    <a:gd name="connsiteX27" fmla="*/ 601884 w 6227180"/>
                    <a:gd name="connsiteY27" fmla="*/ 509185 h 1400537"/>
                    <a:gd name="connsiteX28" fmla="*/ 983848 w 6227180"/>
                    <a:gd name="connsiteY28" fmla="*/ 518098 h 1400537"/>
                    <a:gd name="connsiteX0" fmla="*/ 983848 w 6377651"/>
                    <a:gd name="connsiteY0" fmla="*/ 518098 h 1400537"/>
                    <a:gd name="connsiteX1" fmla="*/ 1192193 w 6377651"/>
                    <a:gd name="connsiteY1" fmla="*/ 81023 h 1400537"/>
                    <a:gd name="connsiteX2" fmla="*/ 2233914 w 6377651"/>
                    <a:gd name="connsiteY2" fmla="*/ 69448 h 1400537"/>
                    <a:gd name="connsiteX3" fmla="*/ 2673753 w 6377651"/>
                    <a:gd name="connsiteY3" fmla="*/ 523424 h 1400537"/>
                    <a:gd name="connsiteX4" fmla="*/ 4444679 w 6377651"/>
                    <a:gd name="connsiteY4" fmla="*/ 511852 h 1400537"/>
                    <a:gd name="connsiteX5" fmla="*/ 4780345 w 6377651"/>
                    <a:gd name="connsiteY5" fmla="*/ 57874 h 1400537"/>
                    <a:gd name="connsiteX6" fmla="*/ 5660021 w 6377651"/>
                    <a:gd name="connsiteY6" fmla="*/ 57874 h 1400537"/>
                    <a:gd name="connsiteX7" fmla="*/ 5787342 w 6377651"/>
                    <a:gd name="connsiteY7" fmla="*/ 289367 h 1400537"/>
                    <a:gd name="connsiteX8" fmla="*/ 5949388 w 6377651"/>
                    <a:gd name="connsiteY8" fmla="*/ 300942 h 1400537"/>
                    <a:gd name="connsiteX9" fmla="*/ 5937813 w 6377651"/>
                    <a:gd name="connsiteY9" fmla="*/ 46299 h 1400537"/>
                    <a:gd name="connsiteX10" fmla="*/ 6377651 w 6377651"/>
                    <a:gd name="connsiteY10" fmla="*/ 29397 h 1400537"/>
                    <a:gd name="connsiteX11" fmla="*/ 6227180 w 6377651"/>
                    <a:gd name="connsiteY11" fmla="*/ 1388962 h 1400537"/>
                    <a:gd name="connsiteX12" fmla="*/ 5926238 w 6377651"/>
                    <a:gd name="connsiteY12" fmla="*/ 1400537 h 1400537"/>
                    <a:gd name="connsiteX13" fmla="*/ 5926238 w 6377651"/>
                    <a:gd name="connsiteY13" fmla="*/ 1203767 h 1400537"/>
                    <a:gd name="connsiteX14" fmla="*/ 5764193 w 6377651"/>
                    <a:gd name="connsiteY14" fmla="*/ 1203767 h 1400537"/>
                    <a:gd name="connsiteX15" fmla="*/ 5636871 w 6377651"/>
                    <a:gd name="connsiteY15" fmla="*/ 1365813 h 1400537"/>
                    <a:gd name="connsiteX16" fmla="*/ 4745621 w 6377651"/>
                    <a:gd name="connsiteY16" fmla="*/ 1377388 h 1400537"/>
                    <a:gd name="connsiteX17" fmla="*/ 4409955 w 6377651"/>
                    <a:gd name="connsiteY17" fmla="*/ 892271 h 1400537"/>
                    <a:gd name="connsiteX18" fmla="*/ 2696902 w 6377651"/>
                    <a:gd name="connsiteY18" fmla="*/ 870042 h 1400537"/>
                    <a:gd name="connsiteX19" fmla="*/ 2199190 w 6377651"/>
                    <a:gd name="connsiteY19" fmla="*/ 1400537 h 1400537"/>
                    <a:gd name="connsiteX20" fmla="*/ 1203767 w 6377651"/>
                    <a:gd name="connsiteY20" fmla="*/ 1388962 h 1400537"/>
                    <a:gd name="connsiteX21" fmla="*/ 1006998 w 6377651"/>
                    <a:gd name="connsiteY21" fmla="*/ 1007098 h 1400537"/>
                    <a:gd name="connsiteX22" fmla="*/ 555586 w 6377651"/>
                    <a:gd name="connsiteY22" fmla="*/ 1021337 h 1400537"/>
                    <a:gd name="connsiteX23" fmla="*/ 567160 w 6377651"/>
                    <a:gd name="connsiteY23" fmla="*/ 1388962 h 1400537"/>
                    <a:gd name="connsiteX24" fmla="*/ 11575 w 6377651"/>
                    <a:gd name="connsiteY24" fmla="*/ 1400537 h 1400537"/>
                    <a:gd name="connsiteX25" fmla="*/ 0 w 6377651"/>
                    <a:gd name="connsiteY25" fmla="*/ 11575 h 1400537"/>
                    <a:gd name="connsiteX26" fmla="*/ 590309 w 6377651"/>
                    <a:gd name="connsiteY26" fmla="*/ 0 h 1400537"/>
                    <a:gd name="connsiteX27" fmla="*/ 601884 w 6377651"/>
                    <a:gd name="connsiteY27" fmla="*/ 509185 h 1400537"/>
                    <a:gd name="connsiteX28" fmla="*/ 983848 w 6377651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5949388 w 6389225"/>
                    <a:gd name="connsiteY8" fmla="*/ 300942 h 1400537"/>
                    <a:gd name="connsiteX9" fmla="*/ 5937813 w 6389225"/>
                    <a:gd name="connsiteY9" fmla="*/ 46299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5949388 w 6389225"/>
                    <a:gd name="connsiteY8" fmla="*/ 30094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833641 w 6389225"/>
                    <a:gd name="connsiteY7" fmla="*/ 517177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937813 w 6389225"/>
                    <a:gd name="connsiteY7" fmla="*/ 502938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389225 w 6539697"/>
                    <a:gd name="connsiteY11" fmla="*/ 1374723 h 1400537"/>
                    <a:gd name="connsiteX12" fmla="*/ 5926238 w 6539697"/>
                    <a:gd name="connsiteY12" fmla="*/ 1400537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5926238 w 6539697"/>
                    <a:gd name="connsiteY12" fmla="*/ 1400537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65134 w 6539697"/>
                    <a:gd name="connsiteY13" fmla="*/ 990195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65134 w 6539697"/>
                    <a:gd name="connsiteY13" fmla="*/ 990195 h 1400537"/>
                    <a:gd name="connsiteX14" fmla="*/ 5914664 w 6539697"/>
                    <a:gd name="connsiteY14" fmla="*/ 947481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76709 w 6539697"/>
                    <a:gd name="connsiteY13" fmla="*/ 947481 h 1400537"/>
                    <a:gd name="connsiteX14" fmla="*/ 5914664 w 6539697"/>
                    <a:gd name="connsiteY14" fmla="*/ 947481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1088117 w 6643966"/>
                    <a:gd name="connsiteY0" fmla="*/ 518098 h 1414776"/>
                    <a:gd name="connsiteX1" fmla="*/ 1296462 w 6643966"/>
                    <a:gd name="connsiteY1" fmla="*/ 81023 h 1414776"/>
                    <a:gd name="connsiteX2" fmla="*/ 2338183 w 6643966"/>
                    <a:gd name="connsiteY2" fmla="*/ 69448 h 1414776"/>
                    <a:gd name="connsiteX3" fmla="*/ 2778022 w 6643966"/>
                    <a:gd name="connsiteY3" fmla="*/ 523424 h 1414776"/>
                    <a:gd name="connsiteX4" fmla="*/ 4548948 w 6643966"/>
                    <a:gd name="connsiteY4" fmla="*/ 511852 h 1414776"/>
                    <a:gd name="connsiteX5" fmla="*/ 4884614 w 6643966"/>
                    <a:gd name="connsiteY5" fmla="*/ 57874 h 1414776"/>
                    <a:gd name="connsiteX6" fmla="*/ 5764290 w 6643966"/>
                    <a:gd name="connsiteY6" fmla="*/ 57874 h 1414776"/>
                    <a:gd name="connsiteX7" fmla="*/ 6042082 w 6643966"/>
                    <a:gd name="connsiteY7" fmla="*/ 502938 h 1414776"/>
                    <a:gd name="connsiteX8" fmla="*/ 6157829 w 6643966"/>
                    <a:gd name="connsiteY8" fmla="*/ 528752 h 1414776"/>
                    <a:gd name="connsiteX9" fmla="*/ 6134679 w 6643966"/>
                    <a:gd name="connsiteY9" fmla="*/ 17822 h 1414776"/>
                    <a:gd name="connsiteX10" fmla="*/ 6643966 w 6643966"/>
                    <a:gd name="connsiteY10" fmla="*/ 15159 h 1414776"/>
                    <a:gd name="connsiteX11" fmla="*/ 6643965 w 6643966"/>
                    <a:gd name="connsiteY11" fmla="*/ 1374723 h 1414776"/>
                    <a:gd name="connsiteX12" fmla="*/ 6180978 w 6643966"/>
                    <a:gd name="connsiteY12" fmla="*/ 1386300 h 1414776"/>
                    <a:gd name="connsiteX13" fmla="*/ 6180978 w 6643966"/>
                    <a:gd name="connsiteY13" fmla="*/ 947481 h 1414776"/>
                    <a:gd name="connsiteX14" fmla="*/ 6018933 w 6643966"/>
                    <a:gd name="connsiteY14" fmla="*/ 947481 h 1414776"/>
                    <a:gd name="connsiteX15" fmla="*/ 5741140 w 6643966"/>
                    <a:gd name="connsiteY15" fmla="*/ 1365813 h 1414776"/>
                    <a:gd name="connsiteX16" fmla="*/ 4849890 w 6643966"/>
                    <a:gd name="connsiteY16" fmla="*/ 1377388 h 1414776"/>
                    <a:gd name="connsiteX17" fmla="*/ 4514224 w 6643966"/>
                    <a:gd name="connsiteY17" fmla="*/ 892271 h 1414776"/>
                    <a:gd name="connsiteX18" fmla="*/ 2801171 w 6643966"/>
                    <a:gd name="connsiteY18" fmla="*/ 870042 h 1414776"/>
                    <a:gd name="connsiteX19" fmla="*/ 2303459 w 6643966"/>
                    <a:gd name="connsiteY19" fmla="*/ 1400537 h 1414776"/>
                    <a:gd name="connsiteX20" fmla="*/ 1308036 w 6643966"/>
                    <a:gd name="connsiteY20" fmla="*/ 1388962 h 1414776"/>
                    <a:gd name="connsiteX21" fmla="*/ 1111267 w 6643966"/>
                    <a:gd name="connsiteY21" fmla="*/ 1007098 h 1414776"/>
                    <a:gd name="connsiteX22" fmla="*/ 659855 w 6643966"/>
                    <a:gd name="connsiteY22" fmla="*/ 1021337 h 1414776"/>
                    <a:gd name="connsiteX23" fmla="*/ 671429 w 6643966"/>
                    <a:gd name="connsiteY23" fmla="*/ 1388962 h 1414776"/>
                    <a:gd name="connsiteX24" fmla="*/ 97 w 6643966"/>
                    <a:gd name="connsiteY24" fmla="*/ 1414776 h 1414776"/>
                    <a:gd name="connsiteX25" fmla="*/ 104269 w 6643966"/>
                    <a:gd name="connsiteY25" fmla="*/ 11575 h 1414776"/>
                    <a:gd name="connsiteX26" fmla="*/ 694578 w 6643966"/>
                    <a:gd name="connsiteY26" fmla="*/ 0 h 1414776"/>
                    <a:gd name="connsiteX27" fmla="*/ 706153 w 6643966"/>
                    <a:gd name="connsiteY27" fmla="*/ 509185 h 1414776"/>
                    <a:gd name="connsiteX28" fmla="*/ 1088117 w 6643966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65134 w 6667018"/>
                    <a:gd name="connsiteY7" fmla="*/ 502938 h 1414776"/>
                    <a:gd name="connsiteX8" fmla="*/ 6180881 w 6667018"/>
                    <a:gd name="connsiteY8" fmla="*/ 528752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65134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65813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65813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65813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458410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65813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35261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81560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527859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69985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504709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667018" h="1417438">
                      <a:moveTo>
                        <a:pt x="1111169" y="518098"/>
                      </a:moveTo>
                      <a:lnTo>
                        <a:pt x="1458410" y="81024"/>
                      </a:lnTo>
                      <a:lnTo>
                        <a:pt x="2361235" y="69448"/>
                      </a:lnTo>
                      <a:lnTo>
                        <a:pt x="2801074" y="523424"/>
                      </a:lnTo>
                      <a:lnTo>
                        <a:pt x="4572000" y="511852"/>
                      </a:lnTo>
                      <a:lnTo>
                        <a:pt x="4907666" y="57874"/>
                      </a:lnTo>
                      <a:lnTo>
                        <a:pt x="5787342" y="57874"/>
                      </a:lnTo>
                      <a:lnTo>
                        <a:pt x="6030410" y="502938"/>
                      </a:lnTo>
                      <a:lnTo>
                        <a:pt x="6180881" y="486038"/>
                      </a:lnTo>
                      <a:lnTo>
                        <a:pt x="6157731" y="17822"/>
                      </a:lnTo>
                      <a:lnTo>
                        <a:pt x="6667018" y="15159"/>
                      </a:lnTo>
                      <a:cubicBezTo>
                        <a:pt x="6667018" y="468347"/>
                        <a:pt x="6667017" y="921535"/>
                        <a:pt x="6667017" y="1374723"/>
                      </a:cubicBezTo>
                      <a:lnTo>
                        <a:pt x="6204030" y="1386300"/>
                      </a:lnTo>
                      <a:lnTo>
                        <a:pt x="6204030" y="947481"/>
                      </a:lnTo>
                      <a:lnTo>
                        <a:pt x="6041985" y="947481"/>
                      </a:lnTo>
                      <a:lnTo>
                        <a:pt x="5764192" y="1365813"/>
                      </a:lnTo>
                      <a:lnTo>
                        <a:pt x="4872942" y="1377388"/>
                      </a:lnTo>
                      <a:lnTo>
                        <a:pt x="4572000" y="863794"/>
                      </a:lnTo>
                      <a:lnTo>
                        <a:pt x="2824223" y="870042"/>
                      </a:lnTo>
                      <a:lnTo>
                        <a:pt x="2326511" y="1400537"/>
                      </a:lnTo>
                      <a:lnTo>
                        <a:pt x="1504709" y="1417438"/>
                      </a:lnTo>
                      <a:lnTo>
                        <a:pt x="1134319" y="1007098"/>
                      </a:lnTo>
                      <a:lnTo>
                        <a:pt x="717631" y="1007098"/>
                      </a:lnTo>
                      <a:lnTo>
                        <a:pt x="694481" y="1388962"/>
                      </a:lnTo>
                      <a:lnTo>
                        <a:pt x="23149" y="1414776"/>
                      </a:lnTo>
                      <a:cubicBezTo>
                        <a:pt x="19291" y="951789"/>
                        <a:pt x="3858" y="474562"/>
                        <a:pt x="0" y="11575"/>
                      </a:cubicBezTo>
                      <a:lnTo>
                        <a:pt x="717630" y="0"/>
                      </a:lnTo>
                      <a:lnTo>
                        <a:pt x="729205" y="509185"/>
                      </a:lnTo>
                      <a:lnTo>
                        <a:pt x="1111169" y="518098"/>
                      </a:lnTo>
                      <a:close/>
                    </a:path>
                  </a:pathLst>
                </a:cu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283968" y="3501008"/>
                  <a:ext cx="1584176" cy="576064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7740352" y="2276872"/>
                  <a:ext cx="144016" cy="86409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403648" y="2276872"/>
                  <a:ext cx="504056" cy="8640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508104" y="1628800"/>
                <a:ext cx="457200" cy="360040"/>
                <a:chOff x="5580112" y="1628800"/>
                <a:chExt cx="457200" cy="360040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55801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57325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58849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60373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/>
              <p:cNvGrpSpPr/>
              <p:nvPr/>
            </p:nvGrpSpPr>
            <p:grpSpPr>
              <a:xfrm flipV="1">
                <a:off x="7427168" y="1628800"/>
                <a:ext cx="457200" cy="360040"/>
                <a:chOff x="5580112" y="1628800"/>
                <a:chExt cx="457200" cy="360040"/>
              </a:xfrm>
            </p:grpSpPr>
            <p:cxnSp>
              <p:nvCxnSpPr>
                <p:cNvPr id="41" name="Straight Arrow Connector 40"/>
                <p:cNvCxnSpPr/>
                <p:nvPr/>
              </p:nvCxnSpPr>
              <p:spPr>
                <a:xfrm>
                  <a:off x="55801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57325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58849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0373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4644008" y="3280313"/>
              <a:ext cx="4248472" cy="2524951"/>
              <a:chOff x="4644008" y="544009"/>
              <a:chExt cx="4248472" cy="252495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644008" y="544009"/>
                <a:ext cx="4248472" cy="2524951"/>
                <a:chOff x="1284791" y="544009"/>
                <a:chExt cx="7607689" cy="4352081"/>
              </a:xfrm>
            </p:grpSpPr>
            <p:sp>
              <p:nvSpPr>
                <p:cNvPr id="32" name="Freeform 31"/>
                <p:cNvSpPr/>
                <p:nvPr/>
              </p:nvSpPr>
              <p:spPr>
                <a:xfrm>
                  <a:off x="2051720" y="544009"/>
                  <a:ext cx="6840760" cy="4352081"/>
                </a:xfrm>
                <a:custGeom>
                  <a:avLst/>
                  <a:gdLst>
                    <a:gd name="connsiteX0" fmla="*/ 23149 w 5798917"/>
                    <a:gd name="connsiteY0" fmla="*/ 0 h 5046562"/>
                    <a:gd name="connsiteX1" fmla="*/ 5798917 w 5798917"/>
                    <a:gd name="connsiteY1" fmla="*/ 0 h 5046562"/>
                    <a:gd name="connsiteX2" fmla="*/ 5798917 w 5798917"/>
                    <a:gd name="connsiteY2" fmla="*/ 5046562 h 5046562"/>
                    <a:gd name="connsiteX3" fmla="*/ 23149 w 5798917"/>
                    <a:gd name="connsiteY3" fmla="*/ 5046562 h 5046562"/>
                    <a:gd name="connsiteX4" fmla="*/ 34724 w 5798917"/>
                    <a:gd name="connsiteY4" fmla="*/ 2870522 h 5046562"/>
                    <a:gd name="connsiteX5" fmla="*/ 1481560 w 5798917"/>
                    <a:gd name="connsiteY5" fmla="*/ 2882096 h 5046562"/>
                    <a:gd name="connsiteX6" fmla="*/ 1481560 w 5798917"/>
                    <a:gd name="connsiteY6" fmla="*/ 3611301 h 5046562"/>
                    <a:gd name="connsiteX7" fmla="*/ 3646025 w 5798917"/>
                    <a:gd name="connsiteY7" fmla="*/ 3576577 h 5046562"/>
                    <a:gd name="connsiteX8" fmla="*/ 3634451 w 5798917"/>
                    <a:gd name="connsiteY8" fmla="*/ 2870522 h 5046562"/>
                    <a:gd name="connsiteX9" fmla="*/ 5104436 w 5798917"/>
                    <a:gd name="connsiteY9" fmla="*/ 2870522 h 5046562"/>
                    <a:gd name="connsiteX10" fmla="*/ 5081286 w 5798917"/>
                    <a:gd name="connsiteY10" fmla="*/ 1435261 h 5046562"/>
                    <a:gd name="connsiteX11" fmla="*/ 3611301 w 5798917"/>
                    <a:gd name="connsiteY11" fmla="*/ 1446836 h 5046562"/>
                    <a:gd name="connsiteX12" fmla="*/ 3634451 w 5798917"/>
                    <a:gd name="connsiteY12" fmla="*/ 717631 h 5046562"/>
                    <a:gd name="connsiteX13" fmla="*/ 1458410 w 5798917"/>
                    <a:gd name="connsiteY13" fmla="*/ 729205 h 5046562"/>
                    <a:gd name="connsiteX14" fmla="*/ 1469985 w 5798917"/>
                    <a:gd name="connsiteY14" fmla="*/ 1469985 h 5046562"/>
                    <a:gd name="connsiteX15" fmla="*/ 0 w 5798917"/>
                    <a:gd name="connsiteY15" fmla="*/ 1469985 h 5046562"/>
                    <a:gd name="connsiteX16" fmla="*/ 23149 w 5798917"/>
                    <a:gd name="connsiteY16" fmla="*/ 0 h 5046562"/>
                    <a:gd name="connsiteX0" fmla="*/ 23149 w 5798917"/>
                    <a:gd name="connsiteY0" fmla="*/ 0 h 5046562"/>
                    <a:gd name="connsiteX1" fmla="*/ 5798917 w 5798917"/>
                    <a:gd name="connsiteY1" fmla="*/ 0 h 5046562"/>
                    <a:gd name="connsiteX2" fmla="*/ 5798917 w 5798917"/>
                    <a:gd name="connsiteY2" fmla="*/ 4352081 h 5046562"/>
                    <a:gd name="connsiteX3" fmla="*/ 23149 w 5798917"/>
                    <a:gd name="connsiteY3" fmla="*/ 5046562 h 5046562"/>
                    <a:gd name="connsiteX4" fmla="*/ 34724 w 5798917"/>
                    <a:gd name="connsiteY4" fmla="*/ 2870522 h 5046562"/>
                    <a:gd name="connsiteX5" fmla="*/ 1481560 w 5798917"/>
                    <a:gd name="connsiteY5" fmla="*/ 2882096 h 5046562"/>
                    <a:gd name="connsiteX6" fmla="*/ 1481560 w 5798917"/>
                    <a:gd name="connsiteY6" fmla="*/ 3611301 h 5046562"/>
                    <a:gd name="connsiteX7" fmla="*/ 3646025 w 5798917"/>
                    <a:gd name="connsiteY7" fmla="*/ 3576577 h 5046562"/>
                    <a:gd name="connsiteX8" fmla="*/ 3634451 w 5798917"/>
                    <a:gd name="connsiteY8" fmla="*/ 2870522 h 5046562"/>
                    <a:gd name="connsiteX9" fmla="*/ 5104436 w 5798917"/>
                    <a:gd name="connsiteY9" fmla="*/ 2870522 h 5046562"/>
                    <a:gd name="connsiteX10" fmla="*/ 5081286 w 5798917"/>
                    <a:gd name="connsiteY10" fmla="*/ 1435261 h 5046562"/>
                    <a:gd name="connsiteX11" fmla="*/ 3611301 w 5798917"/>
                    <a:gd name="connsiteY11" fmla="*/ 1446836 h 5046562"/>
                    <a:gd name="connsiteX12" fmla="*/ 3634451 w 5798917"/>
                    <a:gd name="connsiteY12" fmla="*/ 717631 h 5046562"/>
                    <a:gd name="connsiteX13" fmla="*/ 1458410 w 5798917"/>
                    <a:gd name="connsiteY13" fmla="*/ 729205 h 5046562"/>
                    <a:gd name="connsiteX14" fmla="*/ 1469985 w 5798917"/>
                    <a:gd name="connsiteY14" fmla="*/ 1469985 h 5046562"/>
                    <a:gd name="connsiteX15" fmla="*/ 0 w 5798917"/>
                    <a:gd name="connsiteY15" fmla="*/ 1469985 h 5046562"/>
                    <a:gd name="connsiteX16" fmla="*/ 23149 w 5798917"/>
                    <a:gd name="connsiteY16" fmla="*/ 0 h 5046562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458410 w 5798917"/>
                    <a:gd name="connsiteY13" fmla="*/ 729205 h 4352081"/>
                    <a:gd name="connsiteX14" fmla="*/ 146998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458410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611301 w 5798917"/>
                    <a:gd name="connsiteY11" fmla="*/ 1446836 h 4352081"/>
                    <a:gd name="connsiteX12" fmla="*/ 3634451 w 5798917"/>
                    <a:gd name="connsiteY12" fmla="*/ 717631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634451 w 5798917"/>
                    <a:gd name="connsiteY12" fmla="*/ 717631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605587 w 5798917"/>
                    <a:gd name="connsiteY13" fmla="*/ 729205 h 4352081"/>
                    <a:gd name="connsiteX14" fmla="*/ 1626975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605587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454311 w 5798917"/>
                    <a:gd name="connsiteY11" fmla="*/ 1458411 h 4352081"/>
                    <a:gd name="connsiteX12" fmla="*/ 3457838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457838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481560 w 5798917"/>
                    <a:gd name="connsiteY5" fmla="*/ 2882096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481560 w 5798917"/>
                    <a:gd name="connsiteY6" fmla="*/ 3611301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646025 w 5798917"/>
                    <a:gd name="connsiteY7" fmla="*/ 3576577 h 4352081"/>
                    <a:gd name="connsiteX8" fmla="*/ 3634451 w 5798917"/>
                    <a:gd name="connsiteY8" fmla="*/ 2870522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646025 w 5798917"/>
                    <a:gd name="connsiteY7" fmla="*/ 3576577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332045 w 5798917"/>
                    <a:gd name="connsiteY7" fmla="*/ 3541853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  <a:gd name="connsiteX0" fmla="*/ 23149 w 5798917"/>
                    <a:gd name="connsiteY0" fmla="*/ 0 h 4352081"/>
                    <a:gd name="connsiteX1" fmla="*/ 5798917 w 5798917"/>
                    <a:gd name="connsiteY1" fmla="*/ 0 h 4352081"/>
                    <a:gd name="connsiteX2" fmla="*/ 5798917 w 5798917"/>
                    <a:gd name="connsiteY2" fmla="*/ 4352081 h 4352081"/>
                    <a:gd name="connsiteX3" fmla="*/ 23149 w 5798917"/>
                    <a:gd name="connsiteY3" fmla="*/ 4340506 h 4352081"/>
                    <a:gd name="connsiteX4" fmla="*/ 34724 w 5798917"/>
                    <a:gd name="connsiteY4" fmla="*/ 2870522 h 4352081"/>
                    <a:gd name="connsiteX5" fmla="*/ 1746480 w 5798917"/>
                    <a:gd name="connsiteY5" fmla="*/ 2870521 h 4352081"/>
                    <a:gd name="connsiteX6" fmla="*/ 1746480 w 5798917"/>
                    <a:gd name="connsiteY6" fmla="*/ 3599726 h 4352081"/>
                    <a:gd name="connsiteX7" fmla="*/ 3332045 w 5798917"/>
                    <a:gd name="connsiteY7" fmla="*/ 3599726 h 4352081"/>
                    <a:gd name="connsiteX8" fmla="*/ 3320472 w 5798917"/>
                    <a:gd name="connsiteY8" fmla="*/ 2882097 h 4352081"/>
                    <a:gd name="connsiteX9" fmla="*/ 5104436 w 5798917"/>
                    <a:gd name="connsiteY9" fmla="*/ 2870522 h 4352081"/>
                    <a:gd name="connsiteX10" fmla="*/ 5081286 w 5798917"/>
                    <a:gd name="connsiteY10" fmla="*/ 1435261 h 4352081"/>
                    <a:gd name="connsiteX11" fmla="*/ 3307133 w 5798917"/>
                    <a:gd name="connsiteY11" fmla="*/ 1446836 h 4352081"/>
                    <a:gd name="connsiteX12" fmla="*/ 3320472 w 5798917"/>
                    <a:gd name="connsiteY12" fmla="*/ 729206 h 4352081"/>
                    <a:gd name="connsiteX13" fmla="*/ 1792012 w 5798917"/>
                    <a:gd name="connsiteY13" fmla="*/ 729205 h 4352081"/>
                    <a:gd name="connsiteX14" fmla="*/ 1793777 w 5798917"/>
                    <a:gd name="connsiteY14" fmla="*/ 1469985 h 4352081"/>
                    <a:gd name="connsiteX15" fmla="*/ 0 w 5798917"/>
                    <a:gd name="connsiteY15" fmla="*/ 1469985 h 4352081"/>
                    <a:gd name="connsiteX16" fmla="*/ 23149 w 5798917"/>
                    <a:gd name="connsiteY16" fmla="*/ 0 h 4352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98917" h="4352081">
                      <a:moveTo>
                        <a:pt x="23149" y="0"/>
                      </a:moveTo>
                      <a:lnTo>
                        <a:pt x="5798917" y="0"/>
                      </a:lnTo>
                      <a:lnTo>
                        <a:pt x="5798917" y="4352081"/>
                      </a:lnTo>
                      <a:lnTo>
                        <a:pt x="23149" y="4340506"/>
                      </a:lnTo>
                      <a:cubicBezTo>
                        <a:pt x="27007" y="3615159"/>
                        <a:pt x="30866" y="3595869"/>
                        <a:pt x="34724" y="2870522"/>
                      </a:cubicBezTo>
                      <a:lnTo>
                        <a:pt x="1746480" y="2870521"/>
                      </a:lnTo>
                      <a:lnTo>
                        <a:pt x="1746480" y="3599726"/>
                      </a:lnTo>
                      <a:lnTo>
                        <a:pt x="3332045" y="3599726"/>
                      </a:lnTo>
                      <a:lnTo>
                        <a:pt x="3320472" y="2882097"/>
                      </a:lnTo>
                      <a:lnTo>
                        <a:pt x="5104436" y="2870522"/>
                      </a:lnTo>
                      <a:lnTo>
                        <a:pt x="5081286" y="1435261"/>
                      </a:lnTo>
                      <a:lnTo>
                        <a:pt x="3307133" y="1446836"/>
                      </a:lnTo>
                      <a:cubicBezTo>
                        <a:pt x="3308309" y="1203768"/>
                        <a:pt x="3319296" y="972274"/>
                        <a:pt x="3320472" y="729206"/>
                      </a:cubicBezTo>
                      <a:lnTo>
                        <a:pt x="1792012" y="729205"/>
                      </a:lnTo>
                      <a:cubicBezTo>
                        <a:pt x="1792600" y="976132"/>
                        <a:pt x="1793189" y="1223058"/>
                        <a:pt x="1793777" y="1469985"/>
                      </a:cubicBezTo>
                      <a:lnTo>
                        <a:pt x="0" y="1469985"/>
                      </a:lnTo>
                      <a:cubicBezTo>
                        <a:pt x="3858" y="976132"/>
                        <a:pt x="7717" y="482278"/>
                        <a:pt x="23149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283968" y="1340768"/>
                  <a:ext cx="1584176" cy="576064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1284791" y="2132856"/>
                  <a:ext cx="6667018" cy="1152287"/>
                </a:xfrm>
                <a:custGeom>
                  <a:avLst/>
                  <a:gdLst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583575 w 6030411"/>
                    <a:gd name="connsiteY17" fmla="*/ 1134319 h 1400537"/>
                    <a:gd name="connsiteX18" fmla="*/ 2430684 w 6030411"/>
                    <a:gd name="connsiteY18" fmla="*/ 1169043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583575 w 6030411"/>
                    <a:gd name="connsiteY17" fmla="*/ 1134319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442259 w 6030411"/>
                    <a:gd name="connsiteY3" fmla="*/ 324091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583575 w 6030411"/>
                    <a:gd name="connsiteY4" fmla="*/ 312517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192193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67160 w 6030411"/>
                    <a:gd name="connsiteY22" fmla="*/ 1192193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347241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347241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324091 h 1400537"/>
                    <a:gd name="connsiteX28" fmla="*/ 983848 w 6030411"/>
                    <a:gd name="connsiteY28" fmla="*/ 518098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567160 w 6030411"/>
                    <a:gd name="connsiteY27" fmla="*/ 480709 h 1400537"/>
                    <a:gd name="connsiteX28" fmla="*/ 983848 w 6030411"/>
                    <a:gd name="connsiteY28" fmla="*/ 518098 h 1400537"/>
                    <a:gd name="connsiteX0" fmla="*/ 983848 w 6030411"/>
                    <a:gd name="connsiteY0" fmla="*/ 518098 h 1400537"/>
                    <a:gd name="connsiteX1" fmla="*/ 1192193 w 6030411"/>
                    <a:gd name="connsiteY1" fmla="*/ 81023 h 1400537"/>
                    <a:gd name="connsiteX2" fmla="*/ 2233914 w 6030411"/>
                    <a:gd name="connsiteY2" fmla="*/ 69448 h 1400537"/>
                    <a:gd name="connsiteX3" fmla="*/ 2673753 w 6030411"/>
                    <a:gd name="connsiteY3" fmla="*/ 523424 h 1400537"/>
                    <a:gd name="connsiteX4" fmla="*/ 4444679 w 6030411"/>
                    <a:gd name="connsiteY4" fmla="*/ 511852 h 1400537"/>
                    <a:gd name="connsiteX5" fmla="*/ 4780345 w 6030411"/>
                    <a:gd name="connsiteY5" fmla="*/ 57874 h 1400537"/>
                    <a:gd name="connsiteX6" fmla="*/ 5660021 w 6030411"/>
                    <a:gd name="connsiteY6" fmla="*/ 57874 h 1400537"/>
                    <a:gd name="connsiteX7" fmla="*/ 5787342 w 6030411"/>
                    <a:gd name="connsiteY7" fmla="*/ 289367 h 1400537"/>
                    <a:gd name="connsiteX8" fmla="*/ 5949388 w 6030411"/>
                    <a:gd name="connsiteY8" fmla="*/ 300942 h 1400537"/>
                    <a:gd name="connsiteX9" fmla="*/ 5937813 w 6030411"/>
                    <a:gd name="connsiteY9" fmla="*/ 46299 h 1400537"/>
                    <a:gd name="connsiteX10" fmla="*/ 6018836 w 6030411"/>
                    <a:gd name="connsiteY10" fmla="*/ 57874 h 1400537"/>
                    <a:gd name="connsiteX11" fmla="*/ 6030411 w 6030411"/>
                    <a:gd name="connsiteY11" fmla="*/ 1388962 h 1400537"/>
                    <a:gd name="connsiteX12" fmla="*/ 5926238 w 6030411"/>
                    <a:gd name="connsiteY12" fmla="*/ 1400537 h 1400537"/>
                    <a:gd name="connsiteX13" fmla="*/ 5926238 w 6030411"/>
                    <a:gd name="connsiteY13" fmla="*/ 1203767 h 1400537"/>
                    <a:gd name="connsiteX14" fmla="*/ 5764193 w 6030411"/>
                    <a:gd name="connsiteY14" fmla="*/ 1203767 h 1400537"/>
                    <a:gd name="connsiteX15" fmla="*/ 5636871 w 6030411"/>
                    <a:gd name="connsiteY15" fmla="*/ 1365813 h 1400537"/>
                    <a:gd name="connsiteX16" fmla="*/ 4745621 w 6030411"/>
                    <a:gd name="connsiteY16" fmla="*/ 1377388 h 1400537"/>
                    <a:gd name="connsiteX17" fmla="*/ 4409955 w 6030411"/>
                    <a:gd name="connsiteY17" fmla="*/ 892271 h 1400537"/>
                    <a:gd name="connsiteX18" fmla="*/ 2696902 w 6030411"/>
                    <a:gd name="connsiteY18" fmla="*/ 870042 h 1400537"/>
                    <a:gd name="connsiteX19" fmla="*/ 2199190 w 6030411"/>
                    <a:gd name="connsiteY19" fmla="*/ 1400537 h 1400537"/>
                    <a:gd name="connsiteX20" fmla="*/ 1203767 w 6030411"/>
                    <a:gd name="connsiteY20" fmla="*/ 1388962 h 1400537"/>
                    <a:gd name="connsiteX21" fmla="*/ 1006998 w 6030411"/>
                    <a:gd name="connsiteY21" fmla="*/ 1007098 h 1400537"/>
                    <a:gd name="connsiteX22" fmla="*/ 555586 w 6030411"/>
                    <a:gd name="connsiteY22" fmla="*/ 1021337 h 1400537"/>
                    <a:gd name="connsiteX23" fmla="*/ 567160 w 6030411"/>
                    <a:gd name="connsiteY23" fmla="*/ 1388962 h 1400537"/>
                    <a:gd name="connsiteX24" fmla="*/ 11575 w 6030411"/>
                    <a:gd name="connsiteY24" fmla="*/ 1400537 h 1400537"/>
                    <a:gd name="connsiteX25" fmla="*/ 0 w 6030411"/>
                    <a:gd name="connsiteY25" fmla="*/ 11575 h 1400537"/>
                    <a:gd name="connsiteX26" fmla="*/ 590309 w 6030411"/>
                    <a:gd name="connsiteY26" fmla="*/ 0 h 1400537"/>
                    <a:gd name="connsiteX27" fmla="*/ 601884 w 6030411"/>
                    <a:gd name="connsiteY27" fmla="*/ 509185 h 1400537"/>
                    <a:gd name="connsiteX28" fmla="*/ 983848 w 6030411"/>
                    <a:gd name="connsiteY28" fmla="*/ 518098 h 1400537"/>
                    <a:gd name="connsiteX0" fmla="*/ 983848 w 6204031"/>
                    <a:gd name="connsiteY0" fmla="*/ 518098 h 1400537"/>
                    <a:gd name="connsiteX1" fmla="*/ 1192193 w 6204031"/>
                    <a:gd name="connsiteY1" fmla="*/ 81023 h 1400537"/>
                    <a:gd name="connsiteX2" fmla="*/ 2233914 w 6204031"/>
                    <a:gd name="connsiteY2" fmla="*/ 69448 h 1400537"/>
                    <a:gd name="connsiteX3" fmla="*/ 2673753 w 6204031"/>
                    <a:gd name="connsiteY3" fmla="*/ 523424 h 1400537"/>
                    <a:gd name="connsiteX4" fmla="*/ 4444679 w 6204031"/>
                    <a:gd name="connsiteY4" fmla="*/ 511852 h 1400537"/>
                    <a:gd name="connsiteX5" fmla="*/ 4780345 w 6204031"/>
                    <a:gd name="connsiteY5" fmla="*/ 57874 h 1400537"/>
                    <a:gd name="connsiteX6" fmla="*/ 5660021 w 6204031"/>
                    <a:gd name="connsiteY6" fmla="*/ 57874 h 1400537"/>
                    <a:gd name="connsiteX7" fmla="*/ 5787342 w 6204031"/>
                    <a:gd name="connsiteY7" fmla="*/ 289367 h 1400537"/>
                    <a:gd name="connsiteX8" fmla="*/ 5949388 w 6204031"/>
                    <a:gd name="connsiteY8" fmla="*/ 300942 h 1400537"/>
                    <a:gd name="connsiteX9" fmla="*/ 5937813 w 6204031"/>
                    <a:gd name="connsiteY9" fmla="*/ 46299 h 1400537"/>
                    <a:gd name="connsiteX10" fmla="*/ 6204031 w 6204031"/>
                    <a:gd name="connsiteY10" fmla="*/ 43636 h 1400537"/>
                    <a:gd name="connsiteX11" fmla="*/ 6030411 w 6204031"/>
                    <a:gd name="connsiteY11" fmla="*/ 1388962 h 1400537"/>
                    <a:gd name="connsiteX12" fmla="*/ 5926238 w 6204031"/>
                    <a:gd name="connsiteY12" fmla="*/ 1400537 h 1400537"/>
                    <a:gd name="connsiteX13" fmla="*/ 5926238 w 6204031"/>
                    <a:gd name="connsiteY13" fmla="*/ 1203767 h 1400537"/>
                    <a:gd name="connsiteX14" fmla="*/ 5764193 w 6204031"/>
                    <a:gd name="connsiteY14" fmla="*/ 1203767 h 1400537"/>
                    <a:gd name="connsiteX15" fmla="*/ 5636871 w 6204031"/>
                    <a:gd name="connsiteY15" fmla="*/ 1365813 h 1400537"/>
                    <a:gd name="connsiteX16" fmla="*/ 4745621 w 6204031"/>
                    <a:gd name="connsiteY16" fmla="*/ 1377388 h 1400537"/>
                    <a:gd name="connsiteX17" fmla="*/ 4409955 w 6204031"/>
                    <a:gd name="connsiteY17" fmla="*/ 892271 h 1400537"/>
                    <a:gd name="connsiteX18" fmla="*/ 2696902 w 6204031"/>
                    <a:gd name="connsiteY18" fmla="*/ 870042 h 1400537"/>
                    <a:gd name="connsiteX19" fmla="*/ 2199190 w 6204031"/>
                    <a:gd name="connsiteY19" fmla="*/ 1400537 h 1400537"/>
                    <a:gd name="connsiteX20" fmla="*/ 1203767 w 6204031"/>
                    <a:gd name="connsiteY20" fmla="*/ 1388962 h 1400537"/>
                    <a:gd name="connsiteX21" fmla="*/ 1006998 w 6204031"/>
                    <a:gd name="connsiteY21" fmla="*/ 1007098 h 1400537"/>
                    <a:gd name="connsiteX22" fmla="*/ 555586 w 6204031"/>
                    <a:gd name="connsiteY22" fmla="*/ 1021337 h 1400537"/>
                    <a:gd name="connsiteX23" fmla="*/ 567160 w 6204031"/>
                    <a:gd name="connsiteY23" fmla="*/ 1388962 h 1400537"/>
                    <a:gd name="connsiteX24" fmla="*/ 11575 w 6204031"/>
                    <a:gd name="connsiteY24" fmla="*/ 1400537 h 1400537"/>
                    <a:gd name="connsiteX25" fmla="*/ 0 w 6204031"/>
                    <a:gd name="connsiteY25" fmla="*/ 11575 h 1400537"/>
                    <a:gd name="connsiteX26" fmla="*/ 590309 w 6204031"/>
                    <a:gd name="connsiteY26" fmla="*/ 0 h 1400537"/>
                    <a:gd name="connsiteX27" fmla="*/ 601884 w 6204031"/>
                    <a:gd name="connsiteY27" fmla="*/ 509185 h 1400537"/>
                    <a:gd name="connsiteX28" fmla="*/ 983848 w 6204031"/>
                    <a:gd name="connsiteY28" fmla="*/ 518098 h 1400537"/>
                    <a:gd name="connsiteX0" fmla="*/ 983848 w 6227180"/>
                    <a:gd name="connsiteY0" fmla="*/ 518098 h 1400537"/>
                    <a:gd name="connsiteX1" fmla="*/ 1192193 w 6227180"/>
                    <a:gd name="connsiteY1" fmla="*/ 81023 h 1400537"/>
                    <a:gd name="connsiteX2" fmla="*/ 2233914 w 6227180"/>
                    <a:gd name="connsiteY2" fmla="*/ 69448 h 1400537"/>
                    <a:gd name="connsiteX3" fmla="*/ 2673753 w 6227180"/>
                    <a:gd name="connsiteY3" fmla="*/ 523424 h 1400537"/>
                    <a:gd name="connsiteX4" fmla="*/ 4444679 w 6227180"/>
                    <a:gd name="connsiteY4" fmla="*/ 511852 h 1400537"/>
                    <a:gd name="connsiteX5" fmla="*/ 4780345 w 6227180"/>
                    <a:gd name="connsiteY5" fmla="*/ 57874 h 1400537"/>
                    <a:gd name="connsiteX6" fmla="*/ 5660021 w 6227180"/>
                    <a:gd name="connsiteY6" fmla="*/ 57874 h 1400537"/>
                    <a:gd name="connsiteX7" fmla="*/ 5787342 w 6227180"/>
                    <a:gd name="connsiteY7" fmla="*/ 289367 h 1400537"/>
                    <a:gd name="connsiteX8" fmla="*/ 5949388 w 6227180"/>
                    <a:gd name="connsiteY8" fmla="*/ 300942 h 1400537"/>
                    <a:gd name="connsiteX9" fmla="*/ 5937813 w 6227180"/>
                    <a:gd name="connsiteY9" fmla="*/ 46299 h 1400537"/>
                    <a:gd name="connsiteX10" fmla="*/ 6204031 w 6227180"/>
                    <a:gd name="connsiteY10" fmla="*/ 43636 h 1400537"/>
                    <a:gd name="connsiteX11" fmla="*/ 6227180 w 6227180"/>
                    <a:gd name="connsiteY11" fmla="*/ 1388962 h 1400537"/>
                    <a:gd name="connsiteX12" fmla="*/ 5926238 w 6227180"/>
                    <a:gd name="connsiteY12" fmla="*/ 1400537 h 1400537"/>
                    <a:gd name="connsiteX13" fmla="*/ 5926238 w 6227180"/>
                    <a:gd name="connsiteY13" fmla="*/ 1203767 h 1400537"/>
                    <a:gd name="connsiteX14" fmla="*/ 5764193 w 6227180"/>
                    <a:gd name="connsiteY14" fmla="*/ 1203767 h 1400537"/>
                    <a:gd name="connsiteX15" fmla="*/ 5636871 w 6227180"/>
                    <a:gd name="connsiteY15" fmla="*/ 1365813 h 1400537"/>
                    <a:gd name="connsiteX16" fmla="*/ 4745621 w 6227180"/>
                    <a:gd name="connsiteY16" fmla="*/ 1377388 h 1400537"/>
                    <a:gd name="connsiteX17" fmla="*/ 4409955 w 6227180"/>
                    <a:gd name="connsiteY17" fmla="*/ 892271 h 1400537"/>
                    <a:gd name="connsiteX18" fmla="*/ 2696902 w 6227180"/>
                    <a:gd name="connsiteY18" fmla="*/ 870042 h 1400537"/>
                    <a:gd name="connsiteX19" fmla="*/ 2199190 w 6227180"/>
                    <a:gd name="connsiteY19" fmla="*/ 1400537 h 1400537"/>
                    <a:gd name="connsiteX20" fmla="*/ 1203767 w 6227180"/>
                    <a:gd name="connsiteY20" fmla="*/ 1388962 h 1400537"/>
                    <a:gd name="connsiteX21" fmla="*/ 1006998 w 6227180"/>
                    <a:gd name="connsiteY21" fmla="*/ 1007098 h 1400537"/>
                    <a:gd name="connsiteX22" fmla="*/ 555586 w 6227180"/>
                    <a:gd name="connsiteY22" fmla="*/ 1021337 h 1400537"/>
                    <a:gd name="connsiteX23" fmla="*/ 567160 w 6227180"/>
                    <a:gd name="connsiteY23" fmla="*/ 1388962 h 1400537"/>
                    <a:gd name="connsiteX24" fmla="*/ 11575 w 6227180"/>
                    <a:gd name="connsiteY24" fmla="*/ 1400537 h 1400537"/>
                    <a:gd name="connsiteX25" fmla="*/ 0 w 6227180"/>
                    <a:gd name="connsiteY25" fmla="*/ 11575 h 1400537"/>
                    <a:gd name="connsiteX26" fmla="*/ 590309 w 6227180"/>
                    <a:gd name="connsiteY26" fmla="*/ 0 h 1400537"/>
                    <a:gd name="connsiteX27" fmla="*/ 601884 w 6227180"/>
                    <a:gd name="connsiteY27" fmla="*/ 509185 h 1400537"/>
                    <a:gd name="connsiteX28" fmla="*/ 983848 w 6227180"/>
                    <a:gd name="connsiteY28" fmla="*/ 518098 h 1400537"/>
                    <a:gd name="connsiteX0" fmla="*/ 983848 w 6377651"/>
                    <a:gd name="connsiteY0" fmla="*/ 518098 h 1400537"/>
                    <a:gd name="connsiteX1" fmla="*/ 1192193 w 6377651"/>
                    <a:gd name="connsiteY1" fmla="*/ 81023 h 1400537"/>
                    <a:gd name="connsiteX2" fmla="*/ 2233914 w 6377651"/>
                    <a:gd name="connsiteY2" fmla="*/ 69448 h 1400537"/>
                    <a:gd name="connsiteX3" fmla="*/ 2673753 w 6377651"/>
                    <a:gd name="connsiteY3" fmla="*/ 523424 h 1400537"/>
                    <a:gd name="connsiteX4" fmla="*/ 4444679 w 6377651"/>
                    <a:gd name="connsiteY4" fmla="*/ 511852 h 1400537"/>
                    <a:gd name="connsiteX5" fmla="*/ 4780345 w 6377651"/>
                    <a:gd name="connsiteY5" fmla="*/ 57874 h 1400537"/>
                    <a:gd name="connsiteX6" fmla="*/ 5660021 w 6377651"/>
                    <a:gd name="connsiteY6" fmla="*/ 57874 h 1400537"/>
                    <a:gd name="connsiteX7" fmla="*/ 5787342 w 6377651"/>
                    <a:gd name="connsiteY7" fmla="*/ 289367 h 1400537"/>
                    <a:gd name="connsiteX8" fmla="*/ 5949388 w 6377651"/>
                    <a:gd name="connsiteY8" fmla="*/ 300942 h 1400537"/>
                    <a:gd name="connsiteX9" fmla="*/ 5937813 w 6377651"/>
                    <a:gd name="connsiteY9" fmla="*/ 46299 h 1400537"/>
                    <a:gd name="connsiteX10" fmla="*/ 6377651 w 6377651"/>
                    <a:gd name="connsiteY10" fmla="*/ 29397 h 1400537"/>
                    <a:gd name="connsiteX11" fmla="*/ 6227180 w 6377651"/>
                    <a:gd name="connsiteY11" fmla="*/ 1388962 h 1400537"/>
                    <a:gd name="connsiteX12" fmla="*/ 5926238 w 6377651"/>
                    <a:gd name="connsiteY12" fmla="*/ 1400537 h 1400537"/>
                    <a:gd name="connsiteX13" fmla="*/ 5926238 w 6377651"/>
                    <a:gd name="connsiteY13" fmla="*/ 1203767 h 1400537"/>
                    <a:gd name="connsiteX14" fmla="*/ 5764193 w 6377651"/>
                    <a:gd name="connsiteY14" fmla="*/ 1203767 h 1400537"/>
                    <a:gd name="connsiteX15" fmla="*/ 5636871 w 6377651"/>
                    <a:gd name="connsiteY15" fmla="*/ 1365813 h 1400537"/>
                    <a:gd name="connsiteX16" fmla="*/ 4745621 w 6377651"/>
                    <a:gd name="connsiteY16" fmla="*/ 1377388 h 1400537"/>
                    <a:gd name="connsiteX17" fmla="*/ 4409955 w 6377651"/>
                    <a:gd name="connsiteY17" fmla="*/ 892271 h 1400537"/>
                    <a:gd name="connsiteX18" fmla="*/ 2696902 w 6377651"/>
                    <a:gd name="connsiteY18" fmla="*/ 870042 h 1400537"/>
                    <a:gd name="connsiteX19" fmla="*/ 2199190 w 6377651"/>
                    <a:gd name="connsiteY19" fmla="*/ 1400537 h 1400537"/>
                    <a:gd name="connsiteX20" fmla="*/ 1203767 w 6377651"/>
                    <a:gd name="connsiteY20" fmla="*/ 1388962 h 1400537"/>
                    <a:gd name="connsiteX21" fmla="*/ 1006998 w 6377651"/>
                    <a:gd name="connsiteY21" fmla="*/ 1007098 h 1400537"/>
                    <a:gd name="connsiteX22" fmla="*/ 555586 w 6377651"/>
                    <a:gd name="connsiteY22" fmla="*/ 1021337 h 1400537"/>
                    <a:gd name="connsiteX23" fmla="*/ 567160 w 6377651"/>
                    <a:gd name="connsiteY23" fmla="*/ 1388962 h 1400537"/>
                    <a:gd name="connsiteX24" fmla="*/ 11575 w 6377651"/>
                    <a:gd name="connsiteY24" fmla="*/ 1400537 h 1400537"/>
                    <a:gd name="connsiteX25" fmla="*/ 0 w 6377651"/>
                    <a:gd name="connsiteY25" fmla="*/ 11575 h 1400537"/>
                    <a:gd name="connsiteX26" fmla="*/ 590309 w 6377651"/>
                    <a:gd name="connsiteY26" fmla="*/ 0 h 1400537"/>
                    <a:gd name="connsiteX27" fmla="*/ 601884 w 6377651"/>
                    <a:gd name="connsiteY27" fmla="*/ 509185 h 1400537"/>
                    <a:gd name="connsiteX28" fmla="*/ 983848 w 6377651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5949388 w 6389225"/>
                    <a:gd name="connsiteY8" fmla="*/ 300942 h 1400537"/>
                    <a:gd name="connsiteX9" fmla="*/ 5937813 w 6389225"/>
                    <a:gd name="connsiteY9" fmla="*/ 46299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5949388 w 6389225"/>
                    <a:gd name="connsiteY8" fmla="*/ 30094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787342 w 6389225"/>
                    <a:gd name="connsiteY7" fmla="*/ 289367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833641 w 6389225"/>
                    <a:gd name="connsiteY7" fmla="*/ 517177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389225"/>
                    <a:gd name="connsiteY0" fmla="*/ 518098 h 1400537"/>
                    <a:gd name="connsiteX1" fmla="*/ 1192193 w 6389225"/>
                    <a:gd name="connsiteY1" fmla="*/ 81023 h 1400537"/>
                    <a:gd name="connsiteX2" fmla="*/ 2233914 w 6389225"/>
                    <a:gd name="connsiteY2" fmla="*/ 69448 h 1400537"/>
                    <a:gd name="connsiteX3" fmla="*/ 2673753 w 6389225"/>
                    <a:gd name="connsiteY3" fmla="*/ 523424 h 1400537"/>
                    <a:gd name="connsiteX4" fmla="*/ 4444679 w 6389225"/>
                    <a:gd name="connsiteY4" fmla="*/ 511852 h 1400537"/>
                    <a:gd name="connsiteX5" fmla="*/ 4780345 w 6389225"/>
                    <a:gd name="connsiteY5" fmla="*/ 57874 h 1400537"/>
                    <a:gd name="connsiteX6" fmla="*/ 5660021 w 6389225"/>
                    <a:gd name="connsiteY6" fmla="*/ 57874 h 1400537"/>
                    <a:gd name="connsiteX7" fmla="*/ 5937813 w 6389225"/>
                    <a:gd name="connsiteY7" fmla="*/ 502938 h 1400537"/>
                    <a:gd name="connsiteX8" fmla="*/ 6053560 w 6389225"/>
                    <a:gd name="connsiteY8" fmla="*/ 528752 h 1400537"/>
                    <a:gd name="connsiteX9" fmla="*/ 6030410 w 6389225"/>
                    <a:gd name="connsiteY9" fmla="*/ 17822 h 1400537"/>
                    <a:gd name="connsiteX10" fmla="*/ 6377651 w 6389225"/>
                    <a:gd name="connsiteY10" fmla="*/ 29397 h 1400537"/>
                    <a:gd name="connsiteX11" fmla="*/ 6389225 w 6389225"/>
                    <a:gd name="connsiteY11" fmla="*/ 1374723 h 1400537"/>
                    <a:gd name="connsiteX12" fmla="*/ 5926238 w 6389225"/>
                    <a:gd name="connsiteY12" fmla="*/ 1400537 h 1400537"/>
                    <a:gd name="connsiteX13" fmla="*/ 5926238 w 6389225"/>
                    <a:gd name="connsiteY13" fmla="*/ 1203767 h 1400537"/>
                    <a:gd name="connsiteX14" fmla="*/ 5764193 w 6389225"/>
                    <a:gd name="connsiteY14" fmla="*/ 1203767 h 1400537"/>
                    <a:gd name="connsiteX15" fmla="*/ 5636871 w 6389225"/>
                    <a:gd name="connsiteY15" fmla="*/ 1365813 h 1400537"/>
                    <a:gd name="connsiteX16" fmla="*/ 4745621 w 6389225"/>
                    <a:gd name="connsiteY16" fmla="*/ 1377388 h 1400537"/>
                    <a:gd name="connsiteX17" fmla="*/ 4409955 w 6389225"/>
                    <a:gd name="connsiteY17" fmla="*/ 892271 h 1400537"/>
                    <a:gd name="connsiteX18" fmla="*/ 2696902 w 6389225"/>
                    <a:gd name="connsiteY18" fmla="*/ 870042 h 1400537"/>
                    <a:gd name="connsiteX19" fmla="*/ 2199190 w 6389225"/>
                    <a:gd name="connsiteY19" fmla="*/ 1400537 h 1400537"/>
                    <a:gd name="connsiteX20" fmla="*/ 1203767 w 6389225"/>
                    <a:gd name="connsiteY20" fmla="*/ 1388962 h 1400537"/>
                    <a:gd name="connsiteX21" fmla="*/ 1006998 w 6389225"/>
                    <a:gd name="connsiteY21" fmla="*/ 1007098 h 1400537"/>
                    <a:gd name="connsiteX22" fmla="*/ 555586 w 6389225"/>
                    <a:gd name="connsiteY22" fmla="*/ 1021337 h 1400537"/>
                    <a:gd name="connsiteX23" fmla="*/ 567160 w 6389225"/>
                    <a:gd name="connsiteY23" fmla="*/ 1388962 h 1400537"/>
                    <a:gd name="connsiteX24" fmla="*/ 11575 w 6389225"/>
                    <a:gd name="connsiteY24" fmla="*/ 1400537 h 1400537"/>
                    <a:gd name="connsiteX25" fmla="*/ 0 w 6389225"/>
                    <a:gd name="connsiteY25" fmla="*/ 11575 h 1400537"/>
                    <a:gd name="connsiteX26" fmla="*/ 590309 w 6389225"/>
                    <a:gd name="connsiteY26" fmla="*/ 0 h 1400537"/>
                    <a:gd name="connsiteX27" fmla="*/ 601884 w 6389225"/>
                    <a:gd name="connsiteY27" fmla="*/ 509185 h 1400537"/>
                    <a:gd name="connsiteX28" fmla="*/ 983848 w 6389225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389225 w 6539697"/>
                    <a:gd name="connsiteY11" fmla="*/ 1374723 h 1400537"/>
                    <a:gd name="connsiteX12" fmla="*/ 5926238 w 6539697"/>
                    <a:gd name="connsiteY12" fmla="*/ 1400537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5926238 w 6539697"/>
                    <a:gd name="connsiteY12" fmla="*/ 1400537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5926238 w 6539697"/>
                    <a:gd name="connsiteY13" fmla="*/ 1203767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65134 w 6539697"/>
                    <a:gd name="connsiteY13" fmla="*/ 990195 h 1400537"/>
                    <a:gd name="connsiteX14" fmla="*/ 5764193 w 6539697"/>
                    <a:gd name="connsiteY14" fmla="*/ 1203767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65134 w 6539697"/>
                    <a:gd name="connsiteY13" fmla="*/ 990195 h 1400537"/>
                    <a:gd name="connsiteX14" fmla="*/ 5914664 w 6539697"/>
                    <a:gd name="connsiteY14" fmla="*/ 947481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983848 w 6539697"/>
                    <a:gd name="connsiteY0" fmla="*/ 518098 h 1400537"/>
                    <a:gd name="connsiteX1" fmla="*/ 1192193 w 6539697"/>
                    <a:gd name="connsiteY1" fmla="*/ 81023 h 1400537"/>
                    <a:gd name="connsiteX2" fmla="*/ 2233914 w 6539697"/>
                    <a:gd name="connsiteY2" fmla="*/ 69448 h 1400537"/>
                    <a:gd name="connsiteX3" fmla="*/ 2673753 w 6539697"/>
                    <a:gd name="connsiteY3" fmla="*/ 523424 h 1400537"/>
                    <a:gd name="connsiteX4" fmla="*/ 4444679 w 6539697"/>
                    <a:gd name="connsiteY4" fmla="*/ 511852 h 1400537"/>
                    <a:gd name="connsiteX5" fmla="*/ 4780345 w 6539697"/>
                    <a:gd name="connsiteY5" fmla="*/ 57874 h 1400537"/>
                    <a:gd name="connsiteX6" fmla="*/ 5660021 w 6539697"/>
                    <a:gd name="connsiteY6" fmla="*/ 57874 h 1400537"/>
                    <a:gd name="connsiteX7" fmla="*/ 5937813 w 6539697"/>
                    <a:gd name="connsiteY7" fmla="*/ 502938 h 1400537"/>
                    <a:gd name="connsiteX8" fmla="*/ 6053560 w 6539697"/>
                    <a:gd name="connsiteY8" fmla="*/ 528752 h 1400537"/>
                    <a:gd name="connsiteX9" fmla="*/ 6030410 w 6539697"/>
                    <a:gd name="connsiteY9" fmla="*/ 17822 h 1400537"/>
                    <a:gd name="connsiteX10" fmla="*/ 6539697 w 6539697"/>
                    <a:gd name="connsiteY10" fmla="*/ 15159 h 1400537"/>
                    <a:gd name="connsiteX11" fmla="*/ 6539696 w 6539697"/>
                    <a:gd name="connsiteY11" fmla="*/ 1374723 h 1400537"/>
                    <a:gd name="connsiteX12" fmla="*/ 6076709 w 6539697"/>
                    <a:gd name="connsiteY12" fmla="*/ 1386300 h 1400537"/>
                    <a:gd name="connsiteX13" fmla="*/ 6076709 w 6539697"/>
                    <a:gd name="connsiteY13" fmla="*/ 947481 h 1400537"/>
                    <a:gd name="connsiteX14" fmla="*/ 5914664 w 6539697"/>
                    <a:gd name="connsiteY14" fmla="*/ 947481 h 1400537"/>
                    <a:gd name="connsiteX15" fmla="*/ 5636871 w 6539697"/>
                    <a:gd name="connsiteY15" fmla="*/ 1365813 h 1400537"/>
                    <a:gd name="connsiteX16" fmla="*/ 4745621 w 6539697"/>
                    <a:gd name="connsiteY16" fmla="*/ 1377388 h 1400537"/>
                    <a:gd name="connsiteX17" fmla="*/ 4409955 w 6539697"/>
                    <a:gd name="connsiteY17" fmla="*/ 892271 h 1400537"/>
                    <a:gd name="connsiteX18" fmla="*/ 2696902 w 6539697"/>
                    <a:gd name="connsiteY18" fmla="*/ 870042 h 1400537"/>
                    <a:gd name="connsiteX19" fmla="*/ 2199190 w 6539697"/>
                    <a:gd name="connsiteY19" fmla="*/ 1400537 h 1400537"/>
                    <a:gd name="connsiteX20" fmla="*/ 1203767 w 6539697"/>
                    <a:gd name="connsiteY20" fmla="*/ 1388962 h 1400537"/>
                    <a:gd name="connsiteX21" fmla="*/ 1006998 w 6539697"/>
                    <a:gd name="connsiteY21" fmla="*/ 1007098 h 1400537"/>
                    <a:gd name="connsiteX22" fmla="*/ 555586 w 6539697"/>
                    <a:gd name="connsiteY22" fmla="*/ 1021337 h 1400537"/>
                    <a:gd name="connsiteX23" fmla="*/ 567160 w 6539697"/>
                    <a:gd name="connsiteY23" fmla="*/ 1388962 h 1400537"/>
                    <a:gd name="connsiteX24" fmla="*/ 11575 w 6539697"/>
                    <a:gd name="connsiteY24" fmla="*/ 1400537 h 1400537"/>
                    <a:gd name="connsiteX25" fmla="*/ 0 w 6539697"/>
                    <a:gd name="connsiteY25" fmla="*/ 11575 h 1400537"/>
                    <a:gd name="connsiteX26" fmla="*/ 590309 w 6539697"/>
                    <a:gd name="connsiteY26" fmla="*/ 0 h 1400537"/>
                    <a:gd name="connsiteX27" fmla="*/ 601884 w 6539697"/>
                    <a:gd name="connsiteY27" fmla="*/ 509185 h 1400537"/>
                    <a:gd name="connsiteX28" fmla="*/ 983848 w 6539697"/>
                    <a:gd name="connsiteY28" fmla="*/ 518098 h 1400537"/>
                    <a:gd name="connsiteX0" fmla="*/ 1088117 w 6643966"/>
                    <a:gd name="connsiteY0" fmla="*/ 518098 h 1414776"/>
                    <a:gd name="connsiteX1" fmla="*/ 1296462 w 6643966"/>
                    <a:gd name="connsiteY1" fmla="*/ 81023 h 1414776"/>
                    <a:gd name="connsiteX2" fmla="*/ 2338183 w 6643966"/>
                    <a:gd name="connsiteY2" fmla="*/ 69448 h 1414776"/>
                    <a:gd name="connsiteX3" fmla="*/ 2778022 w 6643966"/>
                    <a:gd name="connsiteY3" fmla="*/ 523424 h 1414776"/>
                    <a:gd name="connsiteX4" fmla="*/ 4548948 w 6643966"/>
                    <a:gd name="connsiteY4" fmla="*/ 511852 h 1414776"/>
                    <a:gd name="connsiteX5" fmla="*/ 4884614 w 6643966"/>
                    <a:gd name="connsiteY5" fmla="*/ 57874 h 1414776"/>
                    <a:gd name="connsiteX6" fmla="*/ 5764290 w 6643966"/>
                    <a:gd name="connsiteY6" fmla="*/ 57874 h 1414776"/>
                    <a:gd name="connsiteX7" fmla="*/ 6042082 w 6643966"/>
                    <a:gd name="connsiteY7" fmla="*/ 502938 h 1414776"/>
                    <a:gd name="connsiteX8" fmla="*/ 6157829 w 6643966"/>
                    <a:gd name="connsiteY8" fmla="*/ 528752 h 1414776"/>
                    <a:gd name="connsiteX9" fmla="*/ 6134679 w 6643966"/>
                    <a:gd name="connsiteY9" fmla="*/ 17822 h 1414776"/>
                    <a:gd name="connsiteX10" fmla="*/ 6643966 w 6643966"/>
                    <a:gd name="connsiteY10" fmla="*/ 15159 h 1414776"/>
                    <a:gd name="connsiteX11" fmla="*/ 6643965 w 6643966"/>
                    <a:gd name="connsiteY11" fmla="*/ 1374723 h 1414776"/>
                    <a:gd name="connsiteX12" fmla="*/ 6180978 w 6643966"/>
                    <a:gd name="connsiteY12" fmla="*/ 1386300 h 1414776"/>
                    <a:gd name="connsiteX13" fmla="*/ 6180978 w 6643966"/>
                    <a:gd name="connsiteY13" fmla="*/ 947481 h 1414776"/>
                    <a:gd name="connsiteX14" fmla="*/ 6018933 w 6643966"/>
                    <a:gd name="connsiteY14" fmla="*/ 947481 h 1414776"/>
                    <a:gd name="connsiteX15" fmla="*/ 5741140 w 6643966"/>
                    <a:gd name="connsiteY15" fmla="*/ 1365813 h 1414776"/>
                    <a:gd name="connsiteX16" fmla="*/ 4849890 w 6643966"/>
                    <a:gd name="connsiteY16" fmla="*/ 1377388 h 1414776"/>
                    <a:gd name="connsiteX17" fmla="*/ 4514224 w 6643966"/>
                    <a:gd name="connsiteY17" fmla="*/ 892271 h 1414776"/>
                    <a:gd name="connsiteX18" fmla="*/ 2801171 w 6643966"/>
                    <a:gd name="connsiteY18" fmla="*/ 870042 h 1414776"/>
                    <a:gd name="connsiteX19" fmla="*/ 2303459 w 6643966"/>
                    <a:gd name="connsiteY19" fmla="*/ 1400537 h 1414776"/>
                    <a:gd name="connsiteX20" fmla="*/ 1308036 w 6643966"/>
                    <a:gd name="connsiteY20" fmla="*/ 1388962 h 1414776"/>
                    <a:gd name="connsiteX21" fmla="*/ 1111267 w 6643966"/>
                    <a:gd name="connsiteY21" fmla="*/ 1007098 h 1414776"/>
                    <a:gd name="connsiteX22" fmla="*/ 659855 w 6643966"/>
                    <a:gd name="connsiteY22" fmla="*/ 1021337 h 1414776"/>
                    <a:gd name="connsiteX23" fmla="*/ 671429 w 6643966"/>
                    <a:gd name="connsiteY23" fmla="*/ 1388962 h 1414776"/>
                    <a:gd name="connsiteX24" fmla="*/ 97 w 6643966"/>
                    <a:gd name="connsiteY24" fmla="*/ 1414776 h 1414776"/>
                    <a:gd name="connsiteX25" fmla="*/ 104269 w 6643966"/>
                    <a:gd name="connsiteY25" fmla="*/ 11575 h 1414776"/>
                    <a:gd name="connsiteX26" fmla="*/ 694578 w 6643966"/>
                    <a:gd name="connsiteY26" fmla="*/ 0 h 1414776"/>
                    <a:gd name="connsiteX27" fmla="*/ 706153 w 6643966"/>
                    <a:gd name="connsiteY27" fmla="*/ 509185 h 1414776"/>
                    <a:gd name="connsiteX28" fmla="*/ 1088117 w 6643966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65134 w 6667018"/>
                    <a:gd name="connsiteY7" fmla="*/ 502938 h 1414776"/>
                    <a:gd name="connsiteX8" fmla="*/ 6180881 w 6667018"/>
                    <a:gd name="connsiteY8" fmla="*/ 528752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65134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37276 w 6667018"/>
                    <a:gd name="connsiteY17" fmla="*/ 892271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682907 w 6667018"/>
                    <a:gd name="connsiteY22" fmla="*/ 1021337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19514 w 6667018"/>
                    <a:gd name="connsiteY1" fmla="*/ 81023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65813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31088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365813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65813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4776"/>
                    <a:gd name="connsiteX1" fmla="*/ 1458410 w 6667018"/>
                    <a:gd name="connsiteY1" fmla="*/ 81024 h 1414776"/>
                    <a:gd name="connsiteX2" fmla="*/ 2361235 w 6667018"/>
                    <a:gd name="connsiteY2" fmla="*/ 69448 h 1414776"/>
                    <a:gd name="connsiteX3" fmla="*/ 2801074 w 6667018"/>
                    <a:gd name="connsiteY3" fmla="*/ 523424 h 1414776"/>
                    <a:gd name="connsiteX4" fmla="*/ 4572000 w 6667018"/>
                    <a:gd name="connsiteY4" fmla="*/ 511852 h 1414776"/>
                    <a:gd name="connsiteX5" fmla="*/ 4907666 w 6667018"/>
                    <a:gd name="connsiteY5" fmla="*/ 57874 h 1414776"/>
                    <a:gd name="connsiteX6" fmla="*/ 5787342 w 6667018"/>
                    <a:gd name="connsiteY6" fmla="*/ 57874 h 1414776"/>
                    <a:gd name="connsiteX7" fmla="*/ 6030410 w 6667018"/>
                    <a:gd name="connsiteY7" fmla="*/ 502938 h 1414776"/>
                    <a:gd name="connsiteX8" fmla="*/ 6180881 w 6667018"/>
                    <a:gd name="connsiteY8" fmla="*/ 486038 h 1414776"/>
                    <a:gd name="connsiteX9" fmla="*/ 6157731 w 6667018"/>
                    <a:gd name="connsiteY9" fmla="*/ 17822 h 1414776"/>
                    <a:gd name="connsiteX10" fmla="*/ 6667018 w 6667018"/>
                    <a:gd name="connsiteY10" fmla="*/ 15159 h 1414776"/>
                    <a:gd name="connsiteX11" fmla="*/ 6667017 w 6667018"/>
                    <a:gd name="connsiteY11" fmla="*/ 1374723 h 1414776"/>
                    <a:gd name="connsiteX12" fmla="*/ 6204030 w 6667018"/>
                    <a:gd name="connsiteY12" fmla="*/ 1386300 h 1414776"/>
                    <a:gd name="connsiteX13" fmla="*/ 6204030 w 6667018"/>
                    <a:gd name="connsiteY13" fmla="*/ 947481 h 1414776"/>
                    <a:gd name="connsiteX14" fmla="*/ 6041985 w 6667018"/>
                    <a:gd name="connsiteY14" fmla="*/ 947481 h 1414776"/>
                    <a:gd name="connsiteX15" fmla="*/ 5764192 w 6667018"/>
                    <a:gd name="connsiteY15" fmla="*/ 1365813 h 1414776"/>
                    <a:gd name="connsiteX16" fmla="*/ 4872942 w 6667018"/>
                    <a:gd name="connsiteY16" fmla="*/ 1377388 h 1414776"/>
                    <a:gd name="connsiteX17" fmla="*/ 4572000 w 6667018"/>
                    <a:gd name="connsiteY17" fmla="*/ 863794 h 1414776"/>
                    <a:gd name="connsiteX18" fmla="*/ 2824223 w 6667018"/>
                    <a:gd name="connsiteY18" fmla="*/ 870042 h 1414776"/>
                    <a:gd name="connsiteX19" fmla="*/ 2326511 w 6667018"/>
                    <a:gd name="connsiteY19" fmla="*/ 1400537 h 1414776"/>
                    <a:gd name="connsiteX20" fmla="*/ 1365813 w 6667018"/>
                    <a:gd name="connsiteY20" fmla="*/ 1388962 h 1414776"/>
                    <a:gd name="connsiteX21" fmla="*/ 1134319 w 6667018"/>
                    <a:gd name="connsiteY21" fmla="*/ 1007098 h 1414776"/>
                    <a:gd name="connsiteX22" fmla="*/ 717631 w 6667018"/>
                    <a:gd name="connsiteY22" fmla="*/ 1007098 h 1414776"/>
                    <a:gd name="connsiteX23" fmla="*/ 694481 w 6667018"/>
                    <a:gd name="connsiteY23" fmla="*/ 1388962 h 1414776"/>
                    <a:gd name="connsiteX24" fmla="*/ 23149 w 6667018"/>
                    <a:gd name="connsiteY24" fmla="*/ 1414776 h 1414776"/>
                    <a:gd name="connsiteX25" fmla="*/ 0 w 6667018"/>
                    <a:gd name="connsiteY25" fmla="*/ 11575 h 1414776"/>
                    <a:gd name="connsiteX26" fmla="*/ 717630 w 6667018"/>
                    <a:gd name="connsiteY26" fmla="*/ 0 h 1414776"/>
                    <a:gd name="connsiteX27" fmla="*/ 729205 w 6667018"/>
                    <a:gd name="connsiteY27" fmla="*/ 509185 h 1414776"/>
                    <a:gd name="connsiteX28" fmla="*/ 1111169 w 6667018"/>
                    <a:gd name="connsiteY28" fmla="*/ 518098 h 1414776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35261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81560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527859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469985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  <a:gd name="connsiteX0" fmla="*/ 1111169 w 6667018"/>
                    <a:gd name="connsiteY0" fmla="*/ 518098 h 1417438"/>
                    <a:gd name="connsiteX1" fmla="*/ 1458410 w 6667018"/>
                    <a:gd name="connsiteY1" fmla="*/ 81024 h 1417438"/>
                    <a:gd name="connsiteX2" fmla="*/ 2361235 w 6667018"/>
                    <a:gd name="connsiteY2" fmla="*/ 69448 h 1417438"/>
                    <a:gd name="connsiteX3" fmla="*/ 2801074 w 6667018"/>
                    <a:gd name="connsiteY3" fmla="*/ 523424 h 1417438"/>
                    <a:gd name="connsiteX4" fmla="*/ 4572000 w 6667018"/>
                    <a:gd name="connsiteY4" fmla="*/ 511852 h 1417438"/>
                    <a:gd name="connsiteX5" fmla="*/ 4907666 w 6667018"/>
                    <a:gd name="connsiteY5" fmla="*/ 57874 h 1417438"/>
                    <a:gd name="connsiteX6" fmla="*/ 5787342 w 6667018"/>
                    <a:gd name="connsiteY6" fmla="*/ 57874 h 1417438"/>
                    <a:gd name="connsiteX7" fmla="*/ 6030410 w 6667018"/>
                    <a:gd name="connsiteY7" fmla="*/ 502938 h 1417438"/>
                    <a:gd name="connsiteX8" fmla="*/ 6180881 w 6667018"/>
                    <a:gd name="connsiteY8" fmla="*/ 486038 h 1417438"/>
                    <a:gd name="connsiteX9" fmla="*/ 6157731 w 6667018"/>
                    <a:gd name="connsiteY9" fmla="*/ 17822 h 1417438"/>
                    <a:gd name="connsiteX10" fmla="*/ 6667018 w 6667018"/>
                    <a:gd name="connsiteY10" fmla="*/ 15159 h 1417438"/>
                    <a:gd name="connsiteX11" fmla="*/ 6667017 w 6667018"/>
                    <a:gd name="connsiteY11" fmla="*/ 1374723 h 1417438"/>
                    <a:gd name="connsiteX12" fmla="*/ 6204030 w 6667018"/>
                    <a:gd name="connsiteY12" fmla="*/ 1386300 h 1417438"/>
                    <a:gd name="connsiteX13" fmla="*/ 6204030 w 6667018"/>
                    <a:gd name="connsiteY13" fmla="*/ 947481 h 1417438"/>
                    <a:gd name="connsiteX14" fmla="*/ 6041985 w 6667018"/>
                    <a:gd name="connsiteY14" fmla="*/ 947481 h 1417438"/>
                    <a:gd name="connsiteX15" fmla="*/ 5764192 w 6667018"/>
                    <a:gd name="connsiteY15" fmla="*/ 1365813 h 1417438"/>
                    <a:gd name="connsiteX16" fmla="*/ 4872942 w 6667018"/>
                    <a:gd name="connsiteY16" fmla="*/ 1377388 h 1417438"/>
                    <a:gd name="connsiteX17" fmla="*/ 4572000 w 6667018"/>
                    <a:gd name="connsiteY17" fmla="*/ 863794 h 1417438"/>
                    <a:gd name="connsiteX18" fmla="*/ 2824223 w 6667018"/>
                    <a:gd name="connsiteY18" fmla="*/ 870042 h 1417438"/>
                    <a:gd name="connsiteX19" fmla="*/ 2326511 w 6667018"/>
                    <a:gd name="connsiteY19" fmla="*/ 1400537 h 1417438"/>
                    <a:gd name="connsiteX20" fmla="*/ 1504709 w 6667018"/>
                    <a:gd name="connsiteY20" fmla="*/ 1417438 h 1417438"/>
                    <a:gd name="connsiteX21" fmla="*/ 1134319 w 6667018"/>
                    <a:gd name="connsiteY21" fmla="*/ 1007098 h 1417438"/>
                    <a:gd name="connsiteX22" fmla="*/ 717631 w 6667018"/>
                    <a:gd name="connsiteY22" fmla="*/ 1007098 h 1417438"/>
                    <a:gd name="connsiteX23" fmla="*/ 694481 w 6667018"/>
                    <a:gd name="connsiteY23" fmla="*/ 1388962 h 1417438"/>
                    <a:gd name="connsiteX24" fmla="*/ 23149 w 6667018"/>
                    <a:gd name="connsiteY24" fmla="*/ 1414776 h 1417438"/>
                    <a:gd name="connsiteX25" fmla="*/ 0 w 6667018"/>
                    <a:gd name="connsiteY25" fmla="*/ 11575 h 1417438"/>
                    <a:gd name="connsiteX26" fmla="*/ 717630 w 6667018"/>
                    <a:gd name="connsiteY26" fmla="*/ 0 h 1417438"/>
                    <a:gd name="connsiteX27" fmla="*/ 729205 w 6667018"/>
                    <a:gd name="connsiteY27" fmla="*/ 509185 h 1417438"/>
                    <a:gd name="connsiteX28" fmla="*/ 1111169 w 6667018"/>
                    <a:gd name="connsiteY28" fmla="*/ 518098 h 1417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6667018" h="1417438">
                      <a:moveTo>
                        <a:pt x="1111169" y="518098"/>
                      </a:moveTo>
                      <a:lnTo>
                        <a:pt x="1458410" y="81024"/>
                      </a:lnTo>
                      <a:lnTo>
                        <a:pt x="2361235" y="69448"/>
                      </a:lnTo>
                      <a:lnTo>
                        <a:pt x="2801074" y="523424"/>
                      </a:lnTo>
                      <a:lnTo>
                        <a:pt x="4572000" y="511852"/>
                      </a:lnTo>
                      <a:lnTo>
                        <a:pt x="4907666" y="57874"/>
                      </a:lnTo>
                      <a:lnTo>
                        <a:pt x="5787342" y="57874"/>
                      </a:lnTo>
                      <a:lnTo>
                        <a:pt x="6030410" y="502938"/>
                      </a:lnTo>
                      <a:lnTo>
                        <a:pt x="6180881" y="486038"/>
                      </a:lnTo>
                      <a:lnTo>
                        <a:pt x="6157731" y="17822"/>
                      </a:lnTo>
                      <a:lnTo>
                        <a:pt x="6667018" y="15159"/>
                      </a:lnTo>
                      <a:cubicBezTo>
                        <a:pt x="6667018" y="468347"/>
                        <a:pt x="6667017" y="921535"/>
                        <a:pt x="6667017" y="1374723"/>
                      </a:cubicBezTo>
                      <a:lnTo>
                        <a:pt x="6204030" y="1386300"/>
                      </a:lnTo>
                      <a:lnTo>
                        <a:pt x="6204030" y="947481"/>
                      </a:lnTo>
                      <a:lnTo>
                        <a:pt x="6041985" y="947481"/>
                      </a:lnTo>
                      <a:lnTo>
                        <a:pt x="5764192" y="1365813"/>
                      </a:lnTo>
                      <a:lnTo>
                        <a:pt x="4872942" y="1377388"/>
                      </a:lnTo>
                      <a:lnTo>
                        <a:pt x="4572000" y="863794"/>
                      </a:lnTo>
                      <a:lnTo>
                        <a:pt x="2824223" y="870042"/>
                      </a:lnTo>
                      <a:lnTo>
                        <a:pt x="2326511" y="1400537"/>
                      </a:lnTo>
                      <a:lnTo>
                        <a:pt x="1504709" y="1417438"/>
                      </a:lnTo>
                      <a:lnTo>
                        <a:pt x="1134319" y="1007098"/>
                      </a:lnTo>
                      <a:lnTo>
                        <a:pt x="717631" y="1007098"/>
                      </a:lnTo>
                      <a:lnTo>
                        <a:pt x="694481" y="1388962"/>
                      </a:lnTo>
                      <a:lnTo>
                        <a:pt x="23149" y="1414776"/>
                      </a:lnTo>
                      <a:cubicBezTo>
                        <a:pt x="19291" y="951789"/>
                        <a:pt x="3858" y="474562"/>
                        <a:pt x="0" y="11575"/>
                      </a:cubicBezTo>
                      <a:lnTo>
                        <a:pt x="717630" y="0"/>
                      </a:lnTo>
                      <a:lnTo>
                        <a:pt x="729205" y="509185"/>
                      </a:lnTo>
                      <a:lnTo>
                        <a:pt x="1111169" y="518098"/>
                      </a:lnTo>
                      <a:close/>
                    </a:path>
                  </a:pathLst>
                </a:cu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283968" y="3501008"/>
                  <a:ext cx="1584176" cy="576064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740352" y="2276872"/>
                  <a:ext cx="144016" cy="864096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403648" y="2276872"/>
                  <a:ext cx="504056" cy="86409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5508104" y="1628800"/>
                <a:ext cx="457200" cy="360040"/>
                <a:chOff x="5580112" y="1628800"/>
                <a:chExt cx="457200" cy="360040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55801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57325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8849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60373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 flipV="1">
                <a:off x="7427168" y="1628800"/>
                <a:ext cx="457200" cy="360040"/>
                <a:chOff x="5580112" y="1628800"/>
                <a:chExt cx="457200" cy="360040"/>
              </a:xfrm>
            </p:grpSpPr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55801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7325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58849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>
                  <a:off x="6037312" y="1628800"/>
                  <a:ext cx="0" cy="3600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/>
            <p:cNvSpPr txBox="1"/>
            <p:nvPr/>
          </p:nvSpPr>
          <p:spPr>
            <a:xfrm>
              <a:off x="323528" y="4995878"/>
              <a:ext cx="3024336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Accelerator ring magnets</a:t>
              </a:r>
              <a:endParaRPr lang="en-GB" sz="2400" b="1" dirty="0"/>
            </a:p>
          </p:txBody>
        </p:sp>
        <p:cxnSp>
          <p:nvCxnSpPr>
            <p:cNvPr id="9" name="Straight Arrow Connector 8"/>
            <p:cNvCxnSpPr>
              <a:stCxn id="8" idx="3"/>
              <a:endCxn id="32" idx="4"/>
            </p:cNvCxnSpPr>
            <p:nvPr/>
          </p:nvCxnSpPr>
          <p:spPr>
            <a:xfrm flipV="1">
              <a:off x="3347864" y="4945706"/>
              <a:ext cx="1747306" cy="5272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75928" y="650153"/>
              <a:ext cx="3024337" cy="528338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main ring magnets</a:t>
              </a:r>
              <a:endParaRPr lang="en-GB" sz="2400" b="1" dirty="0"/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>
            <a:xfrm>
              <a:off x="3500265" y="914322"/>
              <a:ext cx="1572030" cy="9194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75928" y="1628800"/>
              <a:ext cx="3024336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Thermal power management</a:t>
              </a:r>
              <a:endParaRPr lang="en-GB" sz="2400" dirty="0"/>
            </a:p>
          </p:txBody>
        </p:sp>
        <p:cxnSp>
          <p:nvCxnSpPr>
            <p:cNvPr id="13" name="Straight Arrow Connector 12"/>
            <p:cNvCxnSpPr>
              <a:stCxn id="12" idx="3"/>
              <a:endCxn id="54" idx="1"/>
            </p:cNvCxnSpPr>
            <p:nvPr/>
          </p:nvCxnSpPr>
          <p:spPr>
            <a:xfrm flipV="1">
              <a:off x="3500264" y="1800028"/>
              <a:ext cx="1210119" cy="3058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75928" y="2852936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328" y="2978949"/>
              <a:ext cx="3024336" cy="954107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Vacuum management</a:t>
              </a:r>
              <a:endParaRPr lang="en-GB" sz="2400" dirty="0"/>
            </a:p>
          </p:txBody>
        </p:sp>
        <p:cxnSp>
          <p:nvCxnSpPr>
            <p:cNvPr id="16" name="Straight Arrow Connector 15"/>
            <p:cNvCxnSpPr>
              <a:stCxn id="15" idx="3"/>
              <a:endCxn id="53" idx="1"/>
            </p:cNvCxnSpPr>
            <p:nvPr/>
          </p:nvCxnSpPr>
          <p:spPr>
            <a:xfrm flipV="1">
              <a:off x="3652664" y="1800028"/>
              <a:ext cx="4596416" cy="165597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47866" y="5901437"/>
              <a:ext cx="2736303" cy="951007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Clockwise e+ anticlockwise e-</a:t>
              </a:r>
              <a:endParaRPr lang="en-GB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31939" y="5901436"/>
              <a:ext cx="2723457" cy="1021452"/>
            </a:xfrm>
            <a:prstGeom prst="rect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Clockwise e- anticlockwise </a:t>
              </a:r>
              <a:r>
                <a:rPr lang="en-US" sz="2800" dirty="0" smtClean="0"/>
                <a:t>e+</a:t>
              </a:r>
              <a:endParaRPr lang="en-GB" sz="2800" dirty="0"/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V="1">
              <a:off x="4716018" y="4545124"/>
              <a:ext cx="944486" cy="1356313"/>
            </a:xfrm>
            <a:prstGeom prst="straightConnector1">
              <a:avLst/>
            </a:prstGeom>
            <a:ln w="5715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8" idx="0"/>
            </p:cNvCxnSpPr>
            <p:nvPr/>
          </p:nvCxnSpPr>
          <p:spPr>
            <a:xfrm flipH="1" flipV="1">
              <a:off x="7634173" y="4545125"/>
              <a:ext cx="59495" cy="1356311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1127698" y="4394826"/>
            <a:ext cx="2508197" cy="46166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Vacuum chamber</a:t>
            </a:r>
            <a:endParaRPr lang="en-GB" sz="2400" dirty="0"/>
          </a:p>
        </p:txBody>
      </p:sp>
      <p:cxnSp>
        <p:nvCxnSpPr>
          <p:cNvPr id="60" name="Straight Arrow Connector 59"/>
          <p:cNvCxnSpPr>
            <a:stCxn id="58" idx="3"/>
          </p:cNvCxnSpPr>
          <p:nvPr/>
        </p:nvCxnSpPr>
        <p:spPr>
          <a:xfrm>
            <a:off x="3635895" y="4625659"/>
            <a:ext cx="681847" cy="596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50150" y="0"/>
            <a:ext cx="179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Mike Koratzinos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1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" y="1780800"/>
            <a:ext cx="9036496" cy="5275910"/>
          </a:xfrm>
        </p:spPr>
      </p:pic>
      <p:sp>
        <p:nvSpPr>
          <p:cNvPr id="5" name="TextBox 4"/>
          <p:cNvSpPr txBox="1"/>
          <p:nvPr/>
        </p:nvSpPr>
        <p:spPr>
          <a:xfrm>
            <a:off x="251520" y="6268670"/>
            <a:ext cx="223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Telnov, 3 TLEP3 Day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0"/>
            <a:ext cx="7831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Valery </a:t>
            </a:r>
            <a:r>
              <a:rPr lang="en-US" sz="4000" dirty="0" err="1" smtClean="0"/>
              <a:t>Telnov’s</a:t>
            </a:r>
            <a:r>
              <a:rPr lang="en-US" sz="4000" dirty="0" smtClean="0"/>
              <a:t> estimate for CC TLEP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31" y="836712"/>
            <a:ext cx="6008914" cy="9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0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HF quality indicators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78593" y="980728"/>
            <a:ext cx="8496944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prstClr val="white"/>
                </a:solidFill>
              </a:rPr>
              <a:t>readiness / maturity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cost , electrical power</a:t>
            </a:r>
          </a:p>
          <a:p>
            <a:r>
              <a:rPr lang="en-US" sz="3600" dirty="0">
                <a:solidFill>
                  <a:prstClr val="white"/>
                </a:solidFill>
              </a:rPr>
              <a:t>p</a:t>
            </a:r>
            <a:r>
              <a:rPr lang="en-US" sz="3600" dirty="0" smtClean="0">
                <a:solidFill>
                  <a:prstClr val="white"/>
                </a:solidFill>
              </a:rPr>
              <a:t>eak luminosity , #IPs</a:t>
            </a:r>
          </a:p>
          <a:p>
            <a:r>
              <a:rPr lang="en-US" sz="3600" dirty="0">
                <a:solidFill>
                  <a:prstClr val="white"/>
                </a:solidFill>
              </a:rPr>
              <a:t>i</a:t>
            </a:r>
            <a:r>
              <a:rPr lang="en-US" sz="3600" dirty="0" smtClean="0">
                <a:solidFill>
                  <a:prstClr val="white"/>
                </a:solidFill>
              </a:rPr>
              <a:t>ntegrated luminosity </a:t>
            </a:r>
          </a:p>
          <a:p>
            <a:pPr lvl="1"/>
            <a:r>
              <a:rPr lang="en-US" sz="3200" dirty="0" err="1" smtClean="0">
                <a:solidFill>
                  <a:prstClr val="white"/>
                </a:solidFill>
              </a:rPr>
              <a:t>H</a:t>
            </a:r>
            <a:r>
              <a:rPr lang="en-US" sz="3200" dirty="0" err="1" smtClean="0">
                <a:solidFill>
                  <a:prstClr val="white"/>
                </a:solidFill>
                <a:cs typeface="Calibri"/>
              </a:rPr>
              <a:t>ü</a:t>
            </a:r>
            <a:r>
              <a:rPr lang="en-US" sz="3200" dirty="0" err="1" smtClean="0">
                <a:solidFill>
                  <a:prstClr val="white"/>
                </a:solidFill>
              </a:rPr>
              <a:t>bner</a:t>
            </a:r>
            <a:r>
              <a:rPr lang="en-US" sz="3200" dirty="0" smtClean="0">
                <a:solidFill>
                  <a:prstClr val="white"/>
                </a:solidFill>
              </a:rPr>
              <a:t> (</a:t>
            </a:r>
            <a:r>
              <a:rPr lang="en-US" sz="3200" i="1" dirty="0" smtClean="0">
                <a:solidFill>
                  <a:prstClr val="white"/>
                </a:solidFill>
              </a:rPr>
              <a:t>H</a:t>
            </a:r>
            <a:r>
              <a:rPr lang="en-US" sz="3200" dirty="0" smtClean="0">
                <a:solidFill>
                  <a:prstClr val="white"/>
                </a:solidFill>
              </a:rPr>
              <a:t>) factor = integrated </a:t>
            </a:r>
            <a:r>
              <a:rPr lang="en-US" sz="3200" dirty="0" err="1" smtClean="0">
                <a:solidFill>
                  <a:prstClr val="white"/>
                </a:solidFill>
              </a:rPr>
              <a:t>lumi</a:t>
            </a:r>
            <a:r>
              <a:rPr lang="en-US" sz="3200" dirty="0" smtClean="0">
                <a:solidFill>
                  <a:prstClr val="white"/>
                </a:solidFill>
              </a:rPr>
              <a:t>/(peak </a:t>
            </a:r>
            <a:r>
              <a:rPr lang="en-US" sz="3200" dirty="0" err="1" smtClean="0">
                <a:solidFill>
                  <a:prstClr val="white"/>
                </a:solidFill>
              </a:rPr>
              <a:t>lumi</a:t>
            </a:r>
            <a:r>
              <a:rPr lang="en-US" sz="3200" dirty="0" smtClean="0">
                <a:solidFill>
                  <a:prstClr val="white"/>
                </a:solidFill>
              </a:rPr>
              <a:t> x calendar time for physics)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r>
              <a:rPr lang="en-US" sz="3200" dirty="0" smtClean="0">
                <a:solidFill>
                  <a:prstClr val="white"/>
                </a:solidFill>
              </a:rPr>
              <a:t>	 </a:t>
            </a:r>
            <a:r>
              <a:rPr lang="en-US" sz="3200" i="1" dirty="0" smtClean="0">
                <a:solidFill>
                  <a:prstClr val="white"/>
                </a:solidFill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</a:rPr>
              <a:t>LEP</a:t>
            </a:r>
            <a:r>
              <a:rPr lang="en-US" sz="3200" dirty="0" smtClean="0">
                <a:solidFill>
                  <a:prstClr val="white"/>
                </a:solidFill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≈0.2, </a:t>
            </a:r>
            <a:r>
              <a:rPr lang="en-US" sz="3200" i="1" dirty="0" smtClean="0">
                <a:solidFill>
                  <a:prstClr val="white"/>
                </a:solidFill>
                <a:cs typeface="Calibri"/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  <a:cs typeface="Calibri"/>
              </a:rPr>
              <a:t>LHC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 ≈0.2, </a:t>
            </a:r>
            <a:r>
              <a:rPr lang="en-US" sz="3200" i="1" dirty="0" smtClean="0">
                <a:solidFill>
                  <a:prstClr val="white"/>
                </a:solidFill>
                <a:cs typeface="Calibri"/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  <a:cs typeface="Calibri"/>
              </a:rPr>
              <a:t>KEKB</a:t>
            </a:r>
            <a:r>
              <a:rPr lang="en-US" sz="3200" dirty="0">
                <a:solidFill>
                  <a:prstClr val="white"/>
                </a:solidFill>
                <a:cs typeface="Calibri"/>
              </a:rPr>
              <a:t>≈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0.7, </a:t>
            </a:r>
            <a:r>
              <a:rPr lang="en-US" sz="3200" i="1" dirty="0" smtClean="0">
                <a:solidFill>
                  <a:prstClr val="white"/>
                </a:solidFill>
                <a:cs typeface="Calibri"/>
              </a:rPr>
              <a:t>H</a:t>
            </a:r>
            <a:r>
              <a:rPr lang="en-US" sz="3200" baseline="-25000" dirty="0" smtClean="0">
                <a:solidFill>
                  <a:prstClr val="white"/>
                </a:solidFill>
                <a:cs typeface="Calibri"/>
              </a:rPr>
              <a:t>PEP-II</a:t>
            </a:r>
            <a:r>
              <a:rPr lang="en-US" sz="3200" dirty="0" smtClean="0">
                <a:solidFill>
                  <a:prstClr val="white"/>
                </a:solidFill>
                <a:cs typeface="Calibri"/>
              </a:rPr>
              <a:t>≈0.7 </a:t>
            </a:r>
            <a:endParaRPr lang="en-GB" sz="3200" dirty="0" smtClean="0">
              <a:solidFill>
                <a:prstClr val="white"/>
              </a:solidFill>
            </a:endParaRPr>
          </a:p>
          <a:p>
            <a:pPr marL="355600" lvl="1" indent="-355600">
              <a:buFont typeface="Arial" pitchFamily="34" charset="0"/>
              <a:buChar char="•"/>
            </a:pPr>
            <a:r>
              <a:rPr lang="en-US" sz="3600" dirty="0">
                <a:solidFill>
                  <a:prstClr val="white"/>
                </a:solidFill>
              </a:rPr>
              <a:t>c</a:t>
            </a:r>
            <a:r>
              <a:rPr lang="en-US" sz="3600" dirty="0" smtClean="0">
                <a:solidFill>
                  <a:prstClr val="white"/>
                </a:solidFill>
              </a:rPr>
              <a:t>ommissioning time</a:t>
            </a:r>
          </a:p>
          <a:p>
            <a:pPr marL="355600" lvl="1" indent="-355600">
              <a:buFont typeface="Arial" pitchFamily="34" charset="0"/>
              <a:buChar char="•"/>
            </a:pPr>
            <a:r>
              <a:rPr lang="en-US" sz="3600" dirty="0" smtClean="0">
                <a:solidFill>
                  <a:prstClr val="white"/>
                </a:solidFill>
              </a:rPr>
              <a:t>expandability</a:t>
            </a:r>
          </a:p>
        </p:txBody>
      </p:sp>
    </p:spTree>
    <p:extLst>
      <p:ext uri="{BB962C8B-B14F-4D97-AF65-F5344CB8AC3E}">
        <p14:creationId xmlns:p14="http://schemas.microsoft.com/office/powerpoint/2010/main" val="84596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-12380" y="-24340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HF Accelerator Quality (My Opinion)</a:t>
            </a:r>
            <a:endParaRPr lang="en-US" sz="40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83377"/>
              </p:ext>
            </p:extLst>
          </p:nvPr>
        </p:nvGraphicFramePr>
        <p:xfrm>
          <a:off x="89609" y="692696"/>
          <a:ext cx="9036496" cy="5945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707"/>
                <a:gridCol w="1584176"/>
                <a:gridCol w="1800200"/>
                <a:gridCol w="1080120"/>
                <a:gridCol w="1512168"/>
                <a:gridCol w="1172125"/>
              </a:tblGrid>
              <a:tr h="5031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Linear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Circular</a:t>
                      </a:r>
                      <a:r>
                        <a:rPr lang="en-US" sz="2800" baseline="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LHeC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Muon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Symbol" pitchFamily="18" charset="2"/>
                        </a:rPr>
                        <a:t>g-g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r>
                        <a:rPr lang="en-US" sz="2800" smtClean="0"/>
                        <a:t>maturity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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kumimoji="0" lang="en-GB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sym typeface="Wingdings" pitchFamily="2" charset="2"/>
                        </a:rPr>
                        <a:t></a:t>
                      </a:r>
                      <a:endParaRPr lang="en-GB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</a:t>
                      </a:r>
                      <a:endParaRPr lang="en-GB" sz="3200" b="1" dirty="0" smtClean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00CC"/>
                          </a:solidFill>
                          <a:sym typeface="Wingdings" pitchFamily="2" charset="2"/>
                        </a:rPr>
                        <a:t> </a:t>
                      </a:r>
                      <a:endParaRPr lang="en-GB" sz="32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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 - 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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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 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5312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power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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</a:t>
                      </a:r>
                      <a:endParaRPr lang="en-US" sz="3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#IPs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GB" sz="2800" dirty="0"/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com. time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</a:tr>
              <a:tr h="511415">
                <a:tc>
                  <a:txBody>
                    <a:bodyPr/>
                    <a:lstStyle/>
                    <a:p>
                      <a:r>
                        <a:rPr lang="en-US" sz="2800" i="1" dirty="0" smtClean="0"/>
                        <a:t>H</a:t>
                      </a:r>
                      <a:r>
                        <a:rPr lang="en-US" sz="2800" baseline="0" dirty="0" smtClean="0"/>
                        <a:t> factor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0.2 </a:t>
                      </a:r>
                      <a:r>
                        <a:rPr lang="en-US" sz="1800" dirty="0" smtClean="0"/>
                        <a:t>(SLC)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0.5 </a:t>
                      </a:r>
                      <a:r>
                        <a:rPr lang="en-US" sz="1600" dirty="0" smtClean="0"/>
                        <a:t>(1/2</a:t>
                      </a:r>
                      <a:r>
                        <a:rPr lang="en-US" sz="1600" baseline="0" dirty="0" smtClean="0"/>
                        <a:t> PEP-II)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0.2?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0.1?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0.1?</a:t>
                      </a:r>
                      <a:endParaRPr lang="en-GB" sz="2800" dirty="0"/>
                    </a:p>
                  </a:txBody>
                  <a:tcPr/>
                </a:tc>
              </a:tr>
              <a:tr h="61134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Higgs/IP/</a:t>
                      </a:r>
                      <a:r>
                        <a:rPr lang="en-US" sz="2800" dirty="0" err="1" smtClean="0"/>
                        <a:t>yr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k [10 k]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20-100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 k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k</a:t>
                      </a:r>
                      <a:endParaRPr lang="en-GB" sz="2800" dirty="0"/>
                    </a:p>
                  </a:txBody>
                  <a:tcPr/>
                </a:tc>
              </a:tr>
              <a:tr h="520744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expanda-bility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1-3TeV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</a:t>
                      </a:r>
                      <a:r>
                        <a:rPr lang="en-US" sz="2800" baseline="30000" dirty="0" err="1" smtClean="0"/>
                        <a:t>+</a:t>
                      </a:r>
                      <a:r>
                        <a:rPr lang="en-US" sz="2800" baseline="0" dirty="0" err="1" smtClean="0"/>
                        <a:t>e</a:t>
                      </a:r>
                      <a:r>
                        <a:rPr lang="en-US" sz="2800" baseline="30000" dirty="0" smtClean="0"/>
                        <a:t>-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itchFamily="18" charset="2"/>
                          <a:ea typeface="+mn-ea"/>
                          <a:cs typeface="+mn-cs"/>
                        </a:rPr>
                        <a:t>gg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C.</a:t>
                      </a:r>
                      <a:endParaRPr kumimoji="0" lang="en-GB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100 </a:t>
                      </a:r>
                      <a:r>
                        <a:rPr lang="en-US" sz="2800" dirty="0" err="1" smtClean="0"/>
                        <a:t>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i="1" baseline="0" dirty="0" err="1" smtClean="0"/>
                        <a:t>pp</a:t>
                      </a:r>
                      <a:endParaRPr lang="en-GB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Symbol" pitchFamily="18" charset="2"/>
                        </a:rPr>
                        <a:t>gg</a:t>
                      </a:r>
                      <a:r>
                        <a:rPr lang="en-US" sz="2800" dirty="0" smtClean="0"/>
                        <a:t> C.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 </a:t>
                      </a:r>
                      <a:r>
                        <a:rPr lang="en-US" sz="2800" dirty="0" err="1" smtClean="0"/>
                        <a:t>TeV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>
                          <a:latin typeface="Symbol" pitchFamily="18" charset="2"/>
                        </a:rPr>
                        <a:t>mm</a:t>
                      </a:r>
                      <a:endParaRPr lang="en-GB" sz="28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LC later</a:t>
                      </a:r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63888" y="3573016"/>
            <a:ext cx="1800200" cy="30243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6485" y="1196752"/>
            <a:ext cx="180020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63888" y="2348880"/>
            <a:ext cx="1800200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014958" y="6587304"/>
            <a:ext cx="311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nspired by S. Henderson, FNAL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72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1886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solidFill>
                  <a:schemeClr val="bg1"/>
                </a:solidFill>
              </a:rPr>
              <a:t>the path forward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t</a:t>
            </a:r>
            <a:r>
              <a:rPr lang="en-US" sz="5400" dirty="0" smtClean="0"/>
              <a:t>he path forward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</a:t>
            </a:r>
            <a:r>
              <a:rPr lang="en-US" sz="4000" dirty="0" smtClean="0"/>
              <a:t>et up </a:t>
            </a:r>
            <a:r>
              <a:rPr lang="en-US" sz="4000" b="1" dirty="0" smtClean="0">
                <a:solidFill>
                  <a:srgbClr val="0000CC"/>
                </a:solidFill>
              </a:rPr>
              <a:t>international collaboration(s) &amp; work structure</a:t>
            </a:r>
          </a:p>
          <a:p>
            <a:pPr lvl="1"/>
            <a:r>
              <a:rPr lang="en-US" sz="3500" b="1" dirty="0" smtClean="0">
                <a:solidFill>
                  <a:srgbClr val="0000CC"/>
                </a:solidFill>
              </a:rPr>
              <a:t>ERC proposal </a:t>
            </a:r>
            <a:r>
              <a:rPr lang="en-US" sz="3500" dirty="0" smtClean="0"/>
              <a:t>on large-acceptance IR </a:t>
            </a:r>
          </a:p>
          <a:p>
            <a:pPr marL="444500" lvl="1" indent="0" defTabSz="812800">
              <a:buNone/>
              <a:tabLst>
                <a:tab pos="723900" algn="l"/>
              </a:tabLst>
            </a:pPr>
            <a:r>
              <a:rPr lang="en-US" sz="3500" dirty="0"/>
              <a:t>	</a:t>
            </a:r>
            <a:r>
              <a:rPr lang="en-US" sz="3500" dirty="0" smtClean="0"/>
              <a:t>	design by Rogelio Tomas</a:t>
            </a:r>
          </a:p>
          <a:p>
            <a:pPr lvl="1"/>
            <a:r>
              <a:rPr lang="en-US" sz="3500" dirty="0"/>
              <a:t> </a:t>
            </a:r>
            <a:r>
              <a:rPr lang="en-US" sz="3500" dirty="0" smtClean="0"/>
              <a:t>TLEP</a:t>
            </a:r>
            <a:r>
              <a:rPr lang="en-US" sz="3500" b="1" dirty="0" smtClean="0">
                <a:solidFill>
                  <a:srgbClr val="0000CC"/>
                </a:solidFill>
              </a:rPr>
              <a:t> Design Study Proposal </a:t>
            </a:r>
            <a:r>
              <a:rPr lang="en-US" sz="3500" dirty="0" smtClean="0"/>
              <a:t>for ECFA</a:t>
            </a:r>
          </a:p>
          <a:p>
            <a:pPr lvl="1"/>
            <a:r>
              <a:rPr lang="en-US" sz="3500" dirty="0"/>
              <a:t> </a:t>
            </a:r>
            <a:r>
              <a:rPr lang="en-US" sz="3500" b="1" dirty="0" smtClean="0">
                <a:solidFill>
                  <a:srgbClr val="008000"/>
                </a:solidFill>
              </a:rPr>
              <a:t>INFN-LNF </a:t>
            </a:r>
            <a:r>
              <a:rPr lang="en-US" sz="3500" b="1" dirty="0">
                <a:solidFill>
                  <a:srgbClr val="008000"/>
                </a:solidFill>
              </a:rPr>
              <a:t>could play a key role</a:t>
            </a:r>
            <a:r>
              <a:rPr lang="en-US" sz="3500" b="1" dirty="0" smtClean="0">
                <a:solidFill>
                  <a:srgbClr val="008000"/>
                </a:solidFill>
              </a:rPr>
              <a:t>!</a:t>
            </a:r>
            <a:endParaRPr lang="en-US" sz="4000" b="1" dirty="0" smtClean="0">
              <a:solidFill>
                <a:srgbClr val="008000"/>
              </a:solidFill>
            </a:endParaRPr>
          </a:p>
          <a:p>
            <a:r>
              <a:rPr lang="en-US" sz="4000" dirty="0" smtClean="0"/>
              <a:t>goal: publish </a:t>
            </a:r>
            <a:r>
              <a:rPr lang="en-US" sz="4000" b="1" dirty="0" smtClean="0">
                <a:solidFill>
                  <a:srgbClr val="0000CC"/>
                </a:solidFill>
              </a:rPr>
              <a:t>TLEP Conceptual Design Study Report by end of 2014!</a:t>
            </a:r>
          </a:p>
          <a:p>
            <a:pPr marL="457200" lvl="1" indent="0">
              <a:buNone/>
            </a:pPr>
            <a:r>
              <a:rPr lang="en-US" dirty="0" smtClean="0"/>
              <a:t>		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2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" y="12452"/>
            <a:ext cx="450613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5" y="3693137"/>
            <a:ext cx="4569545" cy="2944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1959" y="12452"/>
            <a:ext cx="446628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</a:rPr>
              <a:t>ERC Consolidation Grant</a:t>
            </a:r>
          </a:p>
          <a:p>
            <a:pPr lvl="0"/>
            <a:r>
              <a:rPr lang="en-US" sz="2800" b="1" dirty="0" smtClean="0">
                <a:solidFill>
                  <a:srgbClr val="0000CC"/>
                </a:solidFill>
              </a:rPr>
              <a:t>Proposal “LEAF”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i="1" dirty="0">
                <a:solidFill>
                  <a:prstClr val="black"/>
                </a:solidFill>
              </a:rPr>
              <a:t>– Draft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PI: Rogelio Tomas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includes international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network for feeding new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ideas, guidance, local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support for experimental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tests, review &amp; collaboration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0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2448"/>
            <a:ext cx="9182006" cy="762000"/>
          </a:xfrm>
        </p:spPr>
        <p:txBody>
          <a:bodyPr/>
          <a:lstStyle/>
          <a:p>
            <a:r>
              <a:rPr lang="en-US" sz="3200" b="1" dirty="0" smtClean="0"/>
              <a:t>S. Henderson’s Livingston Chart: Luminosity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Stuart Henderson, Higgs Factory Workshop, Nov. 14, 2012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54448"/>
            <a:ext cx="7772400" cy="554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Point Star 5"/>
          <p:cNvSpPr/>
          <p:nvPr/>
        </p:nvSpPr>
        <p:spPr bwMode="auto">
          <a:xfrm>
            <a:off x="7565897" y="824136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7568007" y="1844824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7586356" y="1383060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7586356" y="2492896"/>
            <a:ext cx="457200" cy="372616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endParaRPr lang="en-GB" sz="2400" smtClean="0">
              <a:solidFill>
                <a:srgbClr val="EAEAE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0035" y="860551"/>
            <a:ext cx="1083951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TLEP-Z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023" y="1355566"/>
            <a:ext cx="1168910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TLEP-W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9202" y="1879130"/>
            <a:ext cx="111280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TLEP-H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46504" y="2465402"/>
            <a:ext cx="101181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TLEP-t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790728">
            <a:off x="331412" y="1956075"/>
            <a:ext cx="5784469" cy="646331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adding TLEP to the chart!</a:t>
            </a:r>
            <a:endParaRPr lang="en-GB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3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7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04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</a:t>
            </a:r>
            <a:r>
              <a:rPr lang="en-US" dirty="0" smtClean="0"/>
              <a:t>raft work topics: TLEP accelerator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0340" y="908720"/>
            <a:ext cx="4644008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ea typeface="Calibri"/>
                <a:cs typeface="Times New Roman"/>
              </a:rPr>
              <a:t>parameter </a:t>
            </a:r>
            <a:r>
              <a:rPr lang="en-GB" dirty="0">
                <a:ea typeface="Calibri"/>
                <a:cs typeface="Times New Roman"/>
              </a:rPr>
              <a:t>optimization with regard to lifetime and luminosity, at different energies, &amp;</a:t>
            </a:r>
            <a:r>
              <a:rPr lang="en-GB" dirty="0" smtClean="0">
                <a:ea typeface="Calibri"/>
                <a:cs typeface="Times New Roman"/>
              </a:rPr>
              <a:t> </a:t>
            </a:r>
            <a:r>
              <a:rPr lang="en-GB" dirty="0">
                <a:ea typeface="Calibri"/>
                <a:cs typeface="Times New Roman"/>
              </a:rPr>
              <a:t>different </a:t>
            </a:r>
            <a:r>
              <a:rPr lang="en-GB" dirty="0" smtClean="0">
                <a:ea typeface="Calibri"/>
                <a:cs typeface="Times New Roman"/>
              </a:rPr>
              <a:t>tunnels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ea typeface="Calibri"/>
                <a:cs typeface="Times New Roman"/>
              </a:rPr>
              <a:t>RF </a:t>
            </a:r>
            <a:r>
              <a:rPr lang="en-GB" dirty="0">
                <a:ea typeface="Calibri"/>
                <a:cs typeface="Times New Roman"/>
              </a:rPr>
              <a:t>system design, prototyping &amp; integration for collider and accelerator ring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>
                <a:ea typeface="Calibri"/>
                <a:cs typeface="Times New Roman"/>
              </a:rPr>
              <a:t>o</a:t>
            </a:r>
            <a:r>
              <a:rPr lang="en-GB" dirty="0" smtClean="0">
                <a:ea typeface="Calibri"/>
                <a:cs typeface="Times New Roman"/>
              </a:rPr>
              <a:t>ptics </a:t>
            </a:r>
            <a:r>
              <a:rPr lang="en-GB" dirty="0">
                <a:ea typeface="Calibri"/>
                <a:cs typeface="Times New Roman"/>
              </a:rPr>
              <a:t>design for collider ring including low-beta IRs, off-momentum dynamic aperture, different </a:t>
            </a:r>
            <a:r>
              <a:rPr lang="en-GB" dirty="0" smtClean="0">
                <a:ea typeface="Calibri"/>
                <a:cs typeface="Times New Roman"/>
              </a:rPr>
              <a:t>energies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err="1">
                <a:ea typeface="Calibri"/>
                <a:cs typeface="Times New Roman"/>
              </a:rPr>
              <a:t>b</a:t>
            </a:r>
            <a:r>
              <a:rPr lang="en-GB" dirty="0" err="1" smtClean="0">
                <a:ea typeface="Calibri"/>
                <a:cs typeface="Times New Roman"/>
              </a:rPr>
              <a:t>eamstrahlung</a:t>
            </a:r>
            <a:r>
              <a:rPr lang="en-GB" dirty="0">
                <a:ea typeface="Calibri"/>
                <a:cs typeface="Times New Roman"/>
              </a:rPr>
              <a:t>: lifetime, steady state beam distribution, dependence on tune </a:t>
            </a:r>
            <a:r>
              <a:rPr lang="en-GB" dirty="0" smtClean="0">
                <a:ea typeface="Calibri"/>
                <a:cs typeface="Times New Roman"/>
              </a:rPr>
              <a:t>etc.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>
                <a:ea typeface="Calibri"/>
                <a:cs typeface="Times New Roman"/>
              </a:rPr>
              <a:t>b</a:t>
            </a:r>
            <a:r>
              <a:rPr lang="en-GB" dirty="0" smtClean="0">
                <a:ea typeface="Calibri"/>
                <a:cs typeface="Times New Roman"/>
              </a:rPr>
              <a:t>eam-beam </a:t>
            </a:r>
            <a:r>
              <a:rPr lang="en-GB" dirty="0">
                <a:ea typeface="Calibri"/>
                <a:cs typeface="Times New Roman"/>
              </a:rPr>
              <a:t>interaction with large hourglass </a:t>
            </a:r>
            <a:r>
              <a:rPr lang="en-GB" dirty="0" smtClean="0">
                <a:ea typeface="Calibri"/>
                <a:cs typeface="Times New Roman"/>
              </a:rPr>
              <a:t>effect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err="1">
                <a:ea typeface="Calibri"/>
                <a:cs typeface="Times New Roman"/>
              </a:rPr>
              <a:t>e</a:t>
            </a:r>
            <a:r>
              <a:rPr lang="en-GB" dirty="0" err="1" smtClean="0">
                <a:ea typeface="Calibri"/>
                <a:cs typeface="Times New Roman"/>
              </a:rPr>
              <a:t>mittance</a:t>
            </a:r>
            <a:r>
              <a:rPr lang="en-GB" dirty="0" smtClean="0">
                <a:ea typeface="Calibri"/>
                <a:cs typeface="Times New Roman"/>
              </a:rPr>
              <a:t> </a:t>
            </a:r>
            <a:r>
              <a:rPr lang="en-GB" dirty="0">
                <a:ea typeface="Calibri"/>
                <a:cs typeface="Times New Roman"/>
              </a:rPr>
              <a:t>tuning studies, errors, tolerances, </a:t>
            </a:r>
            <a:r>
              <a:rPr lang="en-GB" dirty="0" smtClean="0">
                <a:ea typeface="Calibri"/>
                <a:cs typeface="Times New Roman"/>
              </a:rPr>
              <a:t>etc.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ea typeface="Calibri"/>
                <a:cs typeface="Times New Roman"/>
              </a:rPr>
              <a:t>optics </a:t>
            </a:r>
            <a:r>
              <a:rPr lang="en-GB" dirty="0">
                <a:ea typeface="Calibri"/>
                <a:cs typeface="Times New Roman"/>
              </a:rPr>
              <a:t>design and beam dynamics for the accelerator ring, ramping speed </a:t>
            </a:r>
            <a:r>
              <a:rPr lang="en-GB" dirty="0" err="1" smtClean="0">
                <a:ea typeface="Calibri"/>
                <a:cs typeface="Times New Roman"/>
              </a:rPr>
              <a:t>etc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ea typeface="Calibri"/>
                <a:cs typeface="Times New Roman"/>
              </a:rPr>
              <a:t>impedance </a:t>
            </a:r>
            <a:r>
              <a:rPr lang="en-GB" dirty="0">
                <a:ea typeface="Calibri"/>
                <a:cs typeface="Times New Roman"/>
              </a:rPr>
              <a:t>budget, CSR, </a:t>
            </a:r>
            <a:r>
              <a:rPr lang="en-GB" dirty="0" smtClean="0">
                <a:ea typeface="Calibri"/>
                <a:cs typeface="Times New Roman"/>
              </a:rPr>
              <a:t>instabilities</a:t>
            </a:r>
            <a:endParaRPr lang="en-GB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n-GB" dirty="0" smtClean="0">
                <a:ea typeface="Calibri"/>
                <a:cs typeface="Times New Roman"/>
              </a:rPr>
              <a:t>cryogenics </a:t>
            </a:r>
            <a:r>
              <a:rPr lang="en-GB" dirty="0">
                <a:ea typeface="Calibri"/>
                <a:cs typeface="Times New Roman"/>
              </a:rPr>
              <a:t>system </a:t>
            </a:r>
            <a:r>
              <a:rPr lang="en-GB" dirty="0" smtClean="0">
                <a:ea typeface="Calibri"/>
                <a:cs typeface="Times New Roman"/>
              </a:rPr>
              <a:t>design</a:t>
            </a:r>
            <a:endParaRPr lang="en-GB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10844" y="908720"/>
            <a:ext cx="4499992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magnets design: collider ring dipole, accelerator ring dipole, low-beta </a:t>
            </a:r>
            <a:r>
              <a:rPr lang="en-GB" dirty="0" err="1">
                <a:solidFill>
                  <a:prstClr val="black"/>
                </a:solidFill>
                <a:ea typeface="Calibri"/>
                <a:cs typeface="Times New Roman"/>
              </a:rPr>
              <a:t>quadrupole</a:t>
            </a:r>
            <a:endParaRPr lang="en-GB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radiation, shielding, cooling for 100 MW SR power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vacuum system design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engineering study of 80-km tunnel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design of injector complex including e+ source, and polarized e- source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machine detector interface, integration of accelerator ring at detector (s), low-beta </a:t>
            </a:r>
            <a:r>
              <a:rPr lang="en-GB" dirty="0" err="1">
                <a:solidFill>
                  <a:prstClr val="black"/>
                </a:solidFill>
                <a:ea typeface="Calibri"/>
                <a:cs typeface="Times New Roman"/>
              </a:rPr>
              <a:t>quadrupoles</a:t>
            </a: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, shielding (e.g. against </a:t>
            </a:r>
            <a:r>
              <a:rPr lang="en-GB" dirty="0" err="1">
                <a:solidFill>
                  <a:prstClr val="black"/>
                </a:solidFill>
                <a:ea typeface="Calibri"/>
                <a:cs typeface="Times New Roman"/>
              </a:rPr>
              <a:t>beamstrahlung</a:t>
            </a: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)?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injection </a:t>
            </a:r>
            <a:r>
              <a:rPr lang="en-GB" dirty="0" smtClean="0">
                <a:solidFill>
                  <a:prstClr val="black"/>
                </a:solidFill>
                <a:ea typeface="Calibri"/>
                <a:cs typeface="Times New Roman"/>
              </a:rPr>
              <a:t>scheme</a:t>
            </a:r>
          </a:p>
          <a:p>
            <a:pPr marL="342900" lvl="0" indent="-342900">
              <a:lnSpc>
                <a:spcPct val="115000"/>
              </a:lnSpc>
              <a:buFont typeface="Symbol"/>
              <a:buChar char=""/>
            </a:pPr>
            <a:r>
              <a:rPr lang="en-GB" dirty="0" smtClean="0">
                <a:solidFill>
                  <a:prstClr val="black"/>
                </a:solidFill>
                <a:ea typeface="Calibri"/>
                <a:cs typeface="Times New Roman"/>
              </a:rPr>
              <a:t>polarization</a:t>
            </a:r>
            <a:r>
              <a:rPr lang="en-GB" dirty="0">
                <a:solidFill>
                  <a:prstClr val="black"/>
                </a:solidFill>
                <a:ea typeface="Calibri"/>
                <a:cs typeface="Times New Roman"/>
              </a:rPr>
              <a:t>, Siberian snakes, spin matching, acceleration &amp; storage, polarized sources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4208" y="6486336"/>
            <a:ext cx="216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(19 September 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8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47429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908720"/>
            <a:ext cx="3744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CC"/>
                </a:solidFill>
              </a:rPr>
              <a:t>TLEP Design Study </a:t>
            </a:r>
          </a:p>
          <a:p>
            <a:r>
              <a:rPr lang="en-US" sz="4400" b="1" dirty="0" smtClean="0">
                <a:solidFill>
                  <a:srgbClr val="0000CC"/>
                </a:solidFill>
              </a:rPr>
              <a:t>Proposal</a:t>
            </a:r>
            <a:endParaRPr lang="en-US" sz="4400" b="1" dirty="0">
              <a:solidFill>
                <a:srgbClr val="0000CC"/>
              </a:solidFill>
            </a:endParaRPr>
          </a:p>
          <a:p>
            <a:endParaRPr lang="en-US" sz="4400" dirty="0" smtClean="0"/>
          </a:p>
          <a:p>
            <a:r>
              <a:rPr lang="en-US" sz="4400" dirty="0" smtClean="0"/>
              <a:t>to be submitted</a:t>
            </a:r>
            <a:r>
              <a:rPr lang="en-US" sz="4400" dirty="0"/>
              <a:t> </a:t>
            </a:r>
            <a:r>
              <a:rPr lang="en-US" sz="4400" dirty="0" smtClean="0"/>
              <a:t>to</a:t>
            </a:r>
          </a:p>
          <a:p>
            <a:r>
              <a:rPr lang="en-US" sz="4400" dirty="0" smtClean="0"/>
              <a:t>ECFA </a:t>
            </a:r>
          </a:p>
        </p:txBody>
      </p:sp>
    </p:spTree>
    <p:extLst>
      <p:ext uri="{BB962C8B-B14F-4D97-AF65-F5344CB8AC3E}">
        <p14:creationId xmlns:p14="http://schemas.microsoft.com/office/powerpoint/2010/main" val="15292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16"/>
            <a:ext cx="9144000" cy="649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summary</a:t>
            </a:r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496944" cy="45259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TLEP is a great opportunity for HEP! 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u</a:t>
            </a:r>
            <a:r>
              <a:rPr lang="en-US" dirty="0" smtClean="0">
                <a:solidFill>
                  <a:prstClr val="black"/>
                </a:solidFill>
              </a:rPr>
              <a:t>nparalleled “</a:t>
            </a:r>
            <a:r>
              <a:rPr lang="en-US" i="1" dirty="0" smtClean="0">
                <a:solidFill>
                  <a:prstClr val="black"/>
                </a:solidFill>
              </a:rPr>
              <a:t>ZH</a:t>
            </a:r>
            <a:r>
              <a:rPr lang="en-US" dirty="0" smtClean="0">
                <a:solidFill>
                  <a:prstClr val="black"/>
                </a:solidFill>
              </a:rPr>
              <a:t>” luminosity </a:t>
            </a:r>
            <a:r>
              <a:rPr lang="en-US" dirty="0">
                <a:solidFill>
                  <a:prstClr val="black"/>
                </a:solidFill>
              </a:rPr>
              <a:t>in 4 </a:t>
            </a:r>
            <a:r>
              <a:rPr lang="en-US" dirty="0" smtClean="0">
                <a:solidFill>
                  <a:prstClr val="black"/>
                </a:solidFill>
              </a:rPr>
              <a:t>IPs, allowing for highest-precision </a:t>
            </a:r>
            <a:r>
              <a:rPr lang="en-US" dirty="0">
                <a:solidFill>
                  <a:prstClr val="black"/>
                </a:solidFill>
              </a:rPr>
              <a:t>Higgs studies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lso </a:t>
            </a:r>
            <a:r>
              <a:rPr lang="en-US" dirty="0" err="1" smtClean="0">
                <a:solidFill>
                  <a:prstClr val="black"/>
                </a:solidFill>
              </a:rPr>
              <a:t>Tera</a:t>
            </a:r>
            <a:r>
              <a:rPr lang="en-US" dirty="0" smtClean="0">
                <a:solidFill>
                  <a:prstClr val="black"/>
                </a:solidFill>
              </a:rPr>
              <a:t>-Z </a:t>
            </a:r>
            <a:r>
              <a:rPr lang="en-US" dirty="0">
                <a:solidFill>
                  <a:prstClr val="black"/>
                </a:solidFill>
              </a:rPr>
              <a:t>and Mega-W </a:t>
            </a:r>
            <a:r>
              <a:rPr lang="en-US" dirty="0" smtClean="0">
                <a:solidFill>
                  <a:prstClr val="black"/>
                </a:solidFill>
              </a:rPr>
              <a:t>factory, + t-</a:t>
            </a:r>
            <a:r>
              <a:rPr lang="en-US" dirty="0" err="1" smtClean="0">
                <a:solidFill>
                  <a:prstClr val="black"/>
                </a:solidFill>
              </a:rPr>
              <a:t>tbar</a:t>
            </a:r>
            <a:r>
              <a:rPr lang="en-US" dirty="0" smtClean="0">
                <a:solidFill>
                  <a:prstClr val="black"/>
                </a:solidFill>
              </a:rPr>
              <a:t> studies</a:t>
            </a:r>
            <a:endParaRPr lang="en-US" dirty="0"/>
          </a:p>
          <a:p>
            <a:pPr lvl="1"/>
            <a:r>
              <a:rPr lang="en-US" dirty="0" smtClean="0"/>
              <a:t>future conversion into 100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u="sng" dirty="0" err="1" smtClean="0"/>
              <a:t>pp</a:t>
            </a:r>
            <a:r>
              <a:rPr lang="en-US" u="sng" dirty="0" smtClean="0"/>
              <a:t> </a:t>
            </a:r>
            <a:r>
              <a:rPr lang="en-US" dirty="0" smtClean="0"/>
              <a:t>collider with lots of synergies (tunnel, </a:t>
            </a:r>
            <a:r>
              <a:rPr lang="en-US" dirty="0" err="1" smtClean="0"/>
              <a:t>cryo</a:t>
            </a:r>
            <a:r>
              <a:rPr lang="en-US" dirty="0" smtClean="0"/>
              <a:t>, detectors), &amp; </a:t>
            </a:r>
            <a:r>
              <a:rPr lang="en-US" i="1" dirty="0" err="1" smtClean="0"/>
              <a:t>ep</a:t>
            </a:r>
            <a:r>
              <a:rPr lang="en-US" dirty="0" smtClean="0"/>
              <a:t> option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LEP3 as backup </a:t>
            </a:r>
          </a:p>
          <a:p>
            <a:pPr lvl="0"/>
            <a:r>
              <a:rPr lang="en-US" b="1" dirty="0" smtClean="0">
                <a:solidFill>
                  <a:srgbClr val="0000CC"/>
                </a:solidFill>
              </a:rPr>
              <a:t>TLEP3 accelerator R&amp;D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srgbClr val="0000CC"/>
                </a:solidFill>
              </a:rPr>
              <a:t>to address key issues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r</a:t>
            </a:r>
            <a:r>
              <a:rPr lang="en-US" dirty="0" smtClean="0">
                <a:solidFill>
                  <a:prstClr val="black"/>
                </a:solidFill>
              </a:rPr>
              <a:t>adiation shielding 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IR optics, beam-beam effects, and injector ring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tunnel, RF system, arc magnets,…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/>
              <a:t> </a:t>
            </a:r>
            <a:r>
              <a:rPr lang="en-US" dirty="0" smtClean="0">
                <a:solidFill>
                  <a:prstClr val="black"/>
                </a:solidFill>
              </a:rPr>
              <a:t>plans for </a:t>
            </a:r>
            <a:r>
              <a:rPr lang="en-US" b="1" dirty="0" smtClean="0">
                <a:solidFill>
                  <a:srgbClr val="0000CC"/>
                </a:solidFill>
              </a:rPr>
              <a:t>international collaboration &amp; CDSR</a:t>
            </a:r>
            <a:endParaRPr lang="en-US" sz="3600" b="1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TLEP events &amp; references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6138" y="925323"/>
            <a:ext cx="897391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A. Blondel</a:t>
            </a:r>
            <a:r>
              <a:rPr lang="en-US" sz="2000" dirty="0"/>
              <a:t>, F. Zimmermann, </a:t>
            </a:r>
            <a:r>
              <a:rPr lang="en-US" sz="2000" i="1" dirty="0" smtClean="0">
                <a:hlinkClick r:id="rId2"/>
              </a:rPr>
              <a:t>“A </a:t>
            </a:r>
            <a:r>
              <a:rPr lang="en-US" sz="2000" i="1" dirty="0">
                <a:hlinkClick r:id="rId2"/>
              </a:rPr>
              <a:t>High Luminosity </a:t>
            </a:r>
            <a:r>
              <a:rPr lang="en-US" sz="2000" i="1" dirty="0" err="1">
                <a:hlinkClick r:id="rId2"/>
              </a:rPr>
              <a:t>e</a:t>
            </a:r>
            <a:r>
              <a:rPr lang="en-US" sz="2000" i="1" baseline="30000" dirty="0" err="1">
                <a:hlinkClick r:id="rId2"/>
              </a:rPr>
              <a:t>+</a:t>
            </a:r>
            <a:r>
              <a:rPr lang="en-US" sz="2000" i="1" dirty="0" err="1">
                <a:hlinkClick r:id="rId2"/>
              </a:rPr>
              <a:t>e</a:t>
            </a:r>
            <a:r>
              <a:rPr lang="en-US" sz="2000" i="1" baseline="30000" dirty="0">
                <a:hlinkClick r:id="rId2"/>
              </a:rPr>
              <a:t>-</a:t>
            </a:r>
            <a:r>
              <a:rPr lang="en-US" sz="2000" i="1" dirty="0">
                <a:hlinkClick r:id="rId2"/>
              </a:rPr>
              <a:t> Collider in the </a:t>
            </a:r>
            <a:r>
              <a:rPr lang="en-US" sz="2000" i="1" dirty="0" smtClean="0">
                <a:hlinkClick r:id="rId2"/>
              </a:rPr>
              <a:t>LHC Tunnel </a:t>
            </a:r>
            <a:r>
              <a:rPr lang="en-US" sz="2000" i="1" dirty="0">
                <a:hlinkClick r:id="rId2"/>
              </a:rPr>
              <a:t>to </a:t>
            </a:r>
            <a:r>
              <a:rPr lang="en-US" sz="2000" i="1" dirty="0" smtClean="0"/>
              <a:t>	</a:t>
            </a:r>
            <a:r>
              <a:rPr lang="en-US" sz="2000" i="1" dirty="0" smtClean="0">
                <a:hlinkClick r:id="rId2"/>
              </a:rPr>
              <a:t>study </a:t>
            </a:r>
            <a:r>
              <a:rPr lang="en-US" sz="2000" i="1" dirty="0">
                <a:hlinkClick r:id="rId2"/>
              </a:rPr>
              <a:t>the Higgs </a:t>
            </a:r>
            <a:r>
              <a:rPr lang="en-US" sz="2000" i="1" dirty="0" smtClean="0">
                <a:hlinkClick r:id="rId2"/>
              </a:rPr>
              <a:t>Boson,” </a:t>
            </a:r>
            <a:r>
              <a:rPr lang="en-US" sz="2000" dirty="0" smtClean="0"/>
              <a:t>arXiv:1112.2518v1</a:t>
            </a:r>
            <a:r>
              <a:rPr lang="en-US" sz="2000" dirty="0"/>
              <a:t>, </a:t>
            </a:r>
            <a:r>
              <a:rPr lang="en-US" sz="2000" dirty="0" smtClean="0"/>
              <a:t>24.12.’11</a:t>
            </a:r>
            <a:endParaRPr lang="en-US" sz="2000" dirty="0"/>
          </a:p>
          <a:p>
            <a:r>
              <a:rPr lang="en-US" sz="2000" dirty="0"/>
              <a:t>K. Oide, </a:t>
            </a:r>
            <a:r>
              <a:rPr lang="en-US" sz="2000" i="1" dirty="0" smtClean="0"/>
              <a:t>“</a:t>
            </a:r>
            <a:r>
              <a:rPr lang="en-US" sz="2000" i="1" dirty="0" err="1" smtClean="0"/>
              <a:t>SuperTRISTAN</a:t>
            </a:r>
            <a:r>
              <a:rPr lang="en-US" sz="2000" i="1" dirty="0" smtClean="0"/>
              <a:t> </a:t>
            </a:r>
            <a:r>
              <a:rPr lang="en-US" sz="2000" i="1" dirty="0"/>
              <a:t>- A possibility of ring collider for Higgs factory</a:t>
            </a:r>
            <a:r>
              <a:rPr lang="en-US" sz="2000" i="1" dirty="0" smtClean="0"/>
              <a:t>,”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KEK </a:t>
            </a:r>
            <a:r>
              <a:rPr lang="en-US" sz="2000" dirty="0"/>
              <a:t>Seminar, 13 February </a:t>
            </a:r>
            <a:r>
              <a:rPr lang="en-US" sz="2000" dirty="0" smtClean="0"/>
              <a:t>2012</a:t>
            </a:r>
          </a:p>
          <a:p>
            <a:r>
              <a:rPr lang="en-US" sz="2000" b="1" dirty="0" smtClean="0">
                <a:hlinkClick r:id="rId3"/>
              </a:rPr>
              <a:t>1</a:t>
            </a:r>
            <a:r>
              <a:rPr lang="en-US" sz="2000" b="1" baseline="30000" dirty="0" smtClean="0">
                <a:hlinkClick r:id="rId3"/>
              </a:rPr>
              <a:t>st</a:t>
            </a:r>
            <a:r>
              <a:rPr lang="en-US" sz="2000" b="1" dirty="0" smtClean="0">
                <a:hlinkClick r:id="rId3"/>
              </a:rPr>
              <a:t> EuCARD LEP3 workshop</a:t>
            </a:r>
            <a:r>
              <a:rPr lang="en-US" sz="2000" b="1" dirty="0" smtClean="0"/>
              <a:t>, CERN, 18 June 2012</a:t>
            </a:r>
          </a:p>
          <a:p>
            <a:r>
              <a:rPr lang="en-US" sz="2000" dirty="0" smtClean="0"/>
              <a:t>A</a:t>
            </a:r>
            <a:r>
              <a:rPr lang="en-US" sz="2000" dirty="0"/>
              <a:t>. Blondel et al, </a:t>
            </a:r>
            <a:r>
              <a:rPr lang="en-US" sz="2000" dirty="0">
                <a:hlinkClick r:id="rId4"/>
              </a:rPr>
              <a:t>“</a:t>
            </a:r>
            <a:r>
              <a:rPr lang="en-US" sz="2000" i="1" dirty="0">
                <a:hlinkClick r:id="rId4"/>
              </a:rPr>
              <a:t>LEP3: A High Luminosity </a:t>
            </a:r>
            <a:r>
              <a:rPr lang="en-US" sz="2000" i="1" dirty="0" err="1">
                <a:hlinkClick r:id="rId4"/>
              </a:rPr>
              <a:t>e+e</a:t>
            </a:r>
            <a:r>
              <a:rPr lang="en-US" sz="2000" i="1" dirty="0">
                <a:hlinkClick r:id="rId4"/>
              </a:rPr>
              <a:t>- Collider to study the  </a:t>
            </a:r>
            <a:r>
              <a:rPr lang="en-US" sz="2000" i="1" dirty="0" smtClean="0">
                <a:hlinkClick r:id="rId4"/>
              </a:rPr>
              <a:t>Higgs Boson,”</a:t>
            </a:r>
            <a:r>
              <a:rPr lang="en-US" sz="2000" dirty="0" smtClean="0">
                <a:hlinkClick r:id="rId4"/>
              </a:rPr>
              <a:t> </a:t>
            </a:r>
            <a:r>
              <a:rPr lang="en-US" sz="2000" dirty="0" smtClean="0"/>
              <a:t>	arXiv:1208.0504</a:t>
            </a:r>
            <a:r>
              <a:rPr lang="en-US" sz="2000" dirty="0"/>
              <a:t>, </a:t>
            </a:r>
            <a:r>
              <a:rPr lang="en-US" sz="2000" dirty="0" smtClean="0"/>
              <a:t>submitted to ESPG Krakow</a:t>
            </a:r>
            <a:endParaRPr lang="en-US" sz="2000" dirty="0"/>
          </a:p>
          <a:p>
            <a:r>
              <a:rPr lang="en-US" sz="2000" dirty="0" smtClean="0"/>
              <a:t>P</a:t>
            </a:r>
            <a:r>
              <a:rPr lang="en-US" sz="2000" dirty="0"/>
              <a:t>. </a:t>
            </a:r>
            <a:r>
              <a:rPr lang="en-US" sz="2000" dirty="0" err="1"/>
              <a:t>Azzi</a:t>
            </a:r>
            <a:r>
              <a:rPr lang="en-US" sz="2000" dirty="0"/>
              <a:t> et al, </a:t>
            </a:r>
            <a:r>
              <a:rPr lang="en-US" sz="2000" i="1" dirty="0">
                <a:hlinkClick r:id="rId5"/>
              </a:rPr>
              <a:t>“Prospective Studies for LEP3 with the CMS Detector,” </a:t>
            </a:r>
            <a:endParaRPr lang="en-US" sz="2000" i="1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arXiv:1208.1662 </a:t>
            </a:r>
            <a:r>
              <a:rPr lang="en-US" sz="2000" dirty="0"/>
              <a:t>(2012</a:t>
            </a:r>
            <a:r>
              <a:rPr lang="en-US" sz="2000" dirty="0" smtClean="0"/>
              <a:t>), submitted to ESPG Krakow</a:t>
            </a:r>
          </a:p>
          <a:p>
            <a:r>
              <a:rPr lang="en-US" sz="2000" b="1" dirty="0" smtClean="0">
                <a:hlinkClick r:id="rId6"/>
              </a:rPr>
              <a:t>2</a:t>
            </a:r>
            <a:r>
              <a:rPr lang="en-US" sz="2000" b="1" baseline="30000" dirty="0" smtClean="0">
                <a:hlinkClick r:id="rId6"/>
              </a:rPr>
              <a:t>nd</a:t>
            </a:r>
            <a:r>
              <a:rPr lang="en-US" sz="2000" b="1" dirty="0">
                <a:hlinkClick r:id="rId6"/>
              </a:rPr>
              <a:t> </a:t>
            </a:r>
            <a:r>
              <a:rPr lang="en-US" sz="2000" b="1" dirty="0" smtClean="0">
                <a:hlinkClick r:id="rId6"/>
              </a:rPr>
              <a:t>EuCARD LEP3 workshop</a:t>
            </a:r>
            <a:r>
              <a:rPr lang="en-US" sz="2000" b="1" dirty="0" smtClean="0"/>
              <a:t>, CERN, 23 October 2012</a:t>
            </a:r>
          </a:p>
          <a:p>
            <a:r>
              <a:rPr lang="en-US" sz="2000" dirty="0" smtClean="0"/>
              <a:t>P. Janot, </a:t>
            </a:r>
            <a:r>
              <a:rPr lang="en-US" sz="2000" dirty="0" smtClean="0">
                <a:hlinkClick r:id="rId7"/>
              </a:rPr>
              <a:t>“</a:t>
            </a:r>
            <a:r>
              <a:rPr lang="pt-BR" sz="2000" i="1" dirty="0" smtClean="0">
                <a:hlinkClick r:id="rId7"/>
              </a:rPr>
              <a:t>A circular e</a:t>
            </a:r>
            <a:r>
              <a:rPr lang="pt-BR" sz="2000" i="1" baseline="30000" dirty="0" smtClean="0">
                <a:hlinkClick r:id="rId7"/>
              </a:rPr>
              <a:t>+</a:t>
            </a:r>
            <a:r>
              <a:rPr lang="pt-BR" sz="2000" i="1" dirty="0" smtClean="0">
                <a:hlinkClick r:id="rId7"/>
              </a:rPr>
              <a:t>e</a:t>
            </a:r>
            <a:r>
              <a:rPr lang="pt-BR" sz="2000" i="1" baseline="30000" dirty="0" smtClean="0">
                <a:hlinkClick r:id="rId7"/>
              </a:rPr>
              <a:t>-</a:t>
            </a:r>
            <a:r>
              <a:rPr lang="pt-BR" sz="2000" i="1" dirty="0" smtClean="0">
                <a:hlinkClick r:id="rId7"/>
              </a:rPr>
              <a:t> collider to study H(125),”</a:t>
            </a:r>
            <a:r>
              <a:rPr lang="pt-BR" sz="2000" i="1" dirty="0" smtClean="0"/>
              <a:t> </a:t>
            </a:r>
            <a:r>
              <a:rPr lang="en-US" sz="2000" dirty="0" smtClean="0"/>
              <a:t>PH Seminar, CERN, 30 October 2012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hlinkClick r:id="rId8"/>
              </a:rPr>
              <a:t>ICFA Higgs Factory Workshop:  Linear </a:t>
            </a:r>
            <a:r>
              <a:rPr lang="en-US" sz="2000" dirty="0" err="1" smtClean="0">
                <a:hlinkClick r:id="rId8"/>
              </a:rPr>
              <a:t>vs</a:t>
            </a:r>
            <a:r>
              <a:rPr lang="en-US" sz="2000" dirty="0" smtClean="0">
                <a:hlinkClick r:id="rId8"/>
              </a:rPr>
              <a:t> Circular, </a:t>
            </a:r>
            <a:r>
              <a:rPr lang="en-US" sz="2000" dirty="0" smtClean="0"/>
              <a:t>FNAL, 14-16 Nov. ’12</a:t>
            </a:r>
          </a:p>
          <a:p>
            <a:r>
              <a:rPr lang="en-US" sz="2000" dirty="0" smtClean="0"/>
              <a:t>A. Blondel, F. </a:t>
            </a:r>
            <a:r>
              <a:rPr lang="en-US" sz="2000" dirty="0"/>
              <a:t>Zimmermann, </a:t>
            </a:r>
            <a:r>
              <a:rPr lang="en-US" sz="2000" i="1" dirty="0" smtClean="0">
                <a:hlinkClick r:id="rId9"/>
              </a:rPr>
              <a:t>“Future </a:t>
            </a:r>
            <a:r>
              <a:rPr lang="en-US" sz="2000" i="1" dirty="0">
                <a:hlinkClick r:id="rId9"/>
              </a:rPr>
              <a:t>possibilities for precise </a:t>
            </a:r>
            <a:r>
              <a:rPr lang="en-US" sz="2000" i="1" dirty="0" smtClean="0">
                <a:hlinkClick r:id="rId9"/>
              </a:rPr>
              <a:t>studies of </a:t>
            </a:r>
            <a:r>
              <a:rPr lang="en-US" sz="2000" i="1" dirty="0">
                <a:hlinkClick r:id="rId9"/>
              </a:rPr>
              <a:t>the X(125) </a:t>
            </a:r>
            <a:r>
              <a:rPr lang="en-US" sz="2000" i="1" dirty="0" smtClean="0"/>
              <a:t>	</a:t>
            </a:r>
            <a:r>
              <a:rPr lang="en-US" sz="2000" i="1" dirty="0" smtClean="0">
                <a:hlinkClick r:id="rId9"/>
              </a:rPr>
              <a:t>Higgs candidate,” </a:t>
            </a:r>
            <a:r>
              <a:rPr lang="en-US" sz="2000" dirty="0" smtClean="0"/>
              <a:t>CERN Colloquium, 22 Nov. 2012</a:t>
            </a:r>
          </a:p>
          <a:p>
            <a:r>
              <a:rPr lang="en-US" sz="2000" b="1" dirty="0" smtClean="0">
                <a:hlinkClick r:id="rId10"/>
              </a:rPr>
              <a:t>3</a:t>
            </a:r>
            <a:r>
              <a:rPr lang="en-US" sz="2000" b="1" baseline="30000" dirty="0" smtClean="0">
                <a:hlinkClick r:id="rId10"/>
              </a:rPr>
              <a:t>rd</a:t>
            </a:r>
            <a:r>
              <a:rPr lang="en-US" sz="2000" b="1" dirty="0" smtClean="0">
                <a:hlinkClick r:id="rId10"/>
              </a:rPr>
              <a:t> TLEP3 Day</a:t>
            </a:r>
            <a:r>
              <a:rPr lang="en-US" sz="2000" b="1" dirty="0" smtClean="0"/>
              <a:t>, CERN, 10 January 2013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dirty="0" smtClean="0">
                <a:solidFill>
                  <a:srgbClr val="FF0000"/>
                </a:solidFill>
              </a:rPr>
              <a:t> TLEP mini-workshop,  CERN, 4-5 April 2013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086" y="6093296"/>
            <a:ext cx="6346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11"/>
              </a:rPr>
              <a:t>https://</a:t>
            </a:r>
            <a:r>
              <a:rPr lang="en-GB" sz="2800" dirty="0" smtClean="0">
                <a:hlinkClick r:id="rId11"/>
              </a:rPr>
              <a:t>espace.cern.ch/LEP3</a:t>
            </a:r>
            <a:endParaRPr lang="en-GB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4663095" y="6087888"/>
            <a:ext cx="6346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hlinkClick r:id="rId12"/>
              </a:rPr>
              <a:t>https</a:t>
            </a:r>
            <a:r>
              <a:rPr lang="en-GB" sz="2800" dirty="0" smtClean="0">
                <a:hlinkClick r:id="rId12"/>
              </a:rPr>
              <a:t>://cern.ch/accnet</a:t>
            </a:r>
            <a:endParaRPr lang="en-GB" sz="2800" dirty="0" smtClean="0"/>
          </a:p>
          <a:p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540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3528" y="1268760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i="1" dirty="0" smtClean="0">
                <a:solidFill>
                  <a:schemeClr val="bg1"/>
                </a:solidFill>
              </a:rPr>
              <a:t>“A </a:t>
            </a:r>
            <a:r>
              <a:rPr lang="en-GB" sz="4800" i="1" dirty="0">
                <a:solidFill>
                  <a:schemeClr val="bg1"/>
                </a:solidFill>
              </a:rPr>
              <a:t>circle is a round straight line with a hole in the middle</a:t>
            </a:r>
            <a:r>
              <a:rPr lang="en-GB" sz="4800" i="1" dirty="0" smtClean="0">
                <a:solidFill>
                  <a:schemeClr val="bg1"/>
                </a:solidFill>
              </a:rPr>
              <a:t>.”</a:t>
            </a:r>
          </a:p>
          <a:p>
            <a:endParaRPr lang="en-GB" sz="3600" dirty="0">
              <a:solidFill>
                <a:schemeClr val="bg1"/>
              </a:solidFill>
            </a:endParaRPr>
          </a:p>
          <a:p>
            <a:pPr lvl="1"/>
            <a:endParaRPr lang="en-GB" sz="3600" dirty="0" smtClean="0">
              <a:solidFill>
                <a:schemeClr val="bg1"/>
              </a:solidFill>
            </a:endParaRPr>
          </a:p>
          <a:p>
            <a:pPr lvl="1"/>
            <a:r>
              <a:rPr lang="en-GB" sz="3600" dirty="0" smtClean="0">
                <a:solidFill>
                  <a:schemeClr val="bg1"/>
                </a:solidFill>
              </a:rPr>
              <a:t>		Mark </a:t>
            </a:r>
            <a:r>
              <a:rPr lang="en-GB" sz="3600" dirty="0">
                <a:solidFill>
                  <a:schemeClr val="bg1"/>
                </a:solidFill>
              </a:rPr>
              <a:t>Twain, </a:t>
            </a:r>
            <a:endParaRPr lang="en-GB" sz="3600" dirty="0" smtClean="0">
              <a:solidFill>
                <a:schemeClr val="bg1"/>
              </a:solidFill>
            </a:endParaRPr>
          </a:p>
          <a:p>
            <a:pPr lvl="1"/>
            <a:r>
              <a:rPr lang="en-GB" sz="3600" dirty="0" smtClean="0">
                <a:solidFill>
                  <a:schemeClr val="bg1"/>
                </a:solidFill>
              </a:rPr>
              <a:t>		in </a:t>
            </a:r>
            <a:r>
              <a:rPr lang="en-GB" sz="3600" dirty="0">
                <a:solidFill>
                  <a:schemeClr val="bg1"/>
                </a:solidFill>
              </a:rPr>
              <a:t>"English as She Is Taught", </a:t>
            </a:r>
            <a:endParaRPr lang="en-GB" sz="3600" dirty="0" smtClean="0">
              <a:solidFill>
                <a:schemeClr val="bg1"/>
              </a:solidFill>
            </a:endParaRPr>
          </a:p>
          <a:p>
            <a:pPr lvl="1"/>
            <a:r>
              <a:rPr lang="en-GB" sz="3600" dirty="0" smtClean="0">
                <a:solidFill>
                  <a:schemeClr val="bg1"/>
                </a:solidFill>
              </a:rPr>
              <a:t>		Century </a:t>
            </a:r>
            <a:r>
              <a:rPr lang="en-GB" sz="3600" dirty="0">
                <a:solidFill>
                  <a:schemeClr val="bg1"/>
                </a:solidFill>
              </a:rPr>
              <a:t>Magazine, May </a:t>
            </a:r>
            <a:r>
              <a:rPr lang="en-GB" sz="3600" dirty="0" smtClean="0">
                <a:solidFill>
                  <a:schemeClr val="bg1"/>
                </a:solidFill>
              </a:rPr>
              <a:t>1887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420888"/>
            <a:ext cx="371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b</a:t>
            </a:r>
            <a:r>
              <a:rPr lang="en-US" sz="4800" dirty="0" smtClean="0"/>
              <a:t>ack-up slides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9898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810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8912" y="4707685"/>
            <a:ext cx="28194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512" y="3696560"/>
            <a:ext cx="9247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000" b="1" i="1" kern="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b="1" i="1" kern="0" dirty="0" smtClean="0">
                <a:solidFill>
                  <a:srgbClr val="002060"/>
                </a:solidFill>
              </a:rPr>
              <a:t>HTS prototype dipole  at FNAL</a:t>
            </a:r>
          </a:p>
          <a:p>
            <a:pPr>
              <a:defRPr/>
            </a:pPr>
            <a:r>
              <a:rPr lang="en-US" sz="2400" b="1" i="1" kern="0" dirty="0" smtClean="0">
                <a:solidFill>
                  <a:srgbClr val="002060"/>
                </a:solidFill>
              </a:rPr>
              <a:t>Test: B </a:t>
            </a:r>
            <a:r>
              <a:rPr lang="en-US" sz="2400" b="1" i="1" kern="0" baseline="-25000" dirty="0" smtClean="0">
                <a:solidFill>
                  <a:srgbClr val="002060"/>
                </a:solidFill>
              </a:rPr>
              <a:t>max</a:t>
            </a:r>
            <a:r>
              <a:rPr lang="en-US" sz="2400" b="1" i="1" kern="0" dirty="0" smtClean="0">
                <a:solidFill>
                  <a:srgbClr val="002060"/>
                </a:solidFill>
              </a:rPr>
              <a:t> = 0.5 T, I</a:t>
            </a:r>
            <a:r>
              <a:rPr lang="en-US" sz="2400" b="1" i="1" kern="0" baseline="-25000" dirty="0" smtClean="0">
                <a:solidFill>
                  <a:srgbClr val="002060"/>
                </a:solidFill>
              </a:rPr>
              <a:t>max</a:t>
            </a:r>
            <a:r>
              <a:rPr lang="en-US" sz="2400" b="1" i="1" kern="0" dirty="0" smtClean="0">
                <a:solidFill>
                  <a:srgbClr val="002060"/>
                </a:solidFill>
              </a:rPr>
              <a:t> = 27 kA, 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dB/</a:t>
            </a:r>
            <a:r>
              <a:rPr lang="en-US" sz="2400" b="1" i="1" kern="0" dirty="0" err="1" smtClean="0">
                <a:solidFill>
                  <a:srgbClr val="FF0000"/>
                </a:solidFill>
              </a:rPr>
              <a:t>dt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</a:t>
            </a:r>
            <a:r>
              <a:rPr lang="en-US" sz="2400" b="1" i="1" kern="0" baseline="-25000" dirty="0" smtClean="0">
                <a:solidFill>
                  <a:srgbClr val="FF0000"/>
                </a:solidFill>
              </a:rPr>
              <a:t>max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= 10 T/s , T </a:t>
            </a:r>
            <a:r>
              <a:rPr lang="en-US" sz="2400" b="1" i="1" kern="0" baseline="-25000" dirty="0" smtClean="0">
                <a:solidFill>
                  <a:srgbClr val="FF0000"/>
                </a:solidFill>
              </a:rPr>
              <a:t>max</a:t>
            </a:r>
            <a:r>
              <a:rPr lang="en-US" sz="2400" b="1" i="1" kern="0" dirty="0" smtClean="0">
                <a:solidFill>
                  <a:srgbClr val="FF0000"/>
                </a:solidFill>
              </a:rPr>
              <a:t> ~ 25 K </a:t>
            </a:r>
            <a:r>
              <a:rPr lang="en-US" sz="1600" b="1" i="1" kern="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 descr="E4R-mag-lead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16" y="4707685"/>
            <a:ext cx="2953504" cy="2148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512" y="1532801"/>
            <a:ext cx="4389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SC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magnets require typically 10 x less space than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NC magnet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of the same field and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gap; the </a:t>
            </a:r>
            <a:r>
              <a:rPr lang="en-US" sz="2400" dirty="0">
                <a:solidFill>
                  <a:prstClr val="black"/>
                </a:solidFill>
                <a:latin typeface="Bookman Old Style" pitchFamily="18" charset="0"/>
              </a:rPr>
              <a:t>magnet weight is very significantly </a:t>
            </a:r>
            <a:r>
              <a:rPr lang="en-US" sz="2400" dirty="0" smtClean="0">
                <a:solidFill>
                  <a:prstClr val="black"/>
                </a:solidFill>
                <a:latin typeface="Bookman Old Style" pitchFamily="18" charset="0"/>
              </a:rPr>
              <a:t>reduced.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9" name="Picture 8" descr="LBNE-lts2-m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1048663"/>
            <a:ext cx="4724400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436" y="510054"/>
            <a:ext cx="31988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transmission-line </a:t>
            </a:r>
          </a:p>
          <a:p>
            <a:r>
              <a:rPr lang="en-US" sz="3200" b="1" dirty="0" smtClean="0">
                <a:solidFill>
                  <a:srgbClr val="0000FF"/>
                </a:solidFill>
              </a:rPr>
              <a:t>HTS/LTS magnets</a:t>
            </a:r>
            <a:endParaRPr lang="en-GB" sz="3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692624"/>
            <a:ext cx="496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schematic HTS/LTS LEP3 magnet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0438" y="111535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H. Piekarz,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</a:t>
            </a:r>
            <a:r>
              <a:rPr lang="en-US" baseline="30000" dirty="0" smtClean="0">
                <a:solidFill>
                  <a:prstClr val="black"/>
                </a:solidFill>
              </a:rPr>
              <a:t>st</a:t>
            </a:r>
            <a:r>
              <a:rPr lang="en-US" dirty="0" smtClean="0">
                <a:solidFill>
                  <a:prstClr val="black"/>
                </a:solidFill>
              </a:rPr>
              <a:t> EuCARD LEP3 Day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884" y="4707685"/>
            <a:ext cx="32896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a</a:t>
            </a:r>
            <a:r>
              <a:rPr lang="en-US" sz="2400" b="1" i="1" dirty="0" smtClean="0">
                <a:solidFill>
                  <a:srgbClr val="0000FF"/>
                </a:solidFill>
              </a:rPr>
              <a:t>cceleration time ~0.1 s,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total cycle  ~1 s; fast SC 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i="1" dirty="0" smtClean="0">
                <a:solidFill>
                  <a:srgbClr val="0000FF"/>
                </a:solidFill>
              </a:rPr>
              <a:t>agnets might support </a:t>
            </a:r>
          </a:p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1 minute lifetime</a:t>
            </a:r>
          </a:p>
          <a:p>
            <a:pPr algn="ctr"/>
            <a:r>
              <a:rPr lang="en-US" sz="2400" b="1" i="1" dirty="0">
                <a:solidFill>
                  <a:srgbClr val="0000FF"/>
                </a:solidFill>
              </a:rPr>
              <a:t>i</a:t>
            </a:r>
            <a:r>
              <a:rPr lang="en-US" sz="2400" b="1" i="1" dirty="0" smtClean="0">
                <a:solidFill>
                  <a:srgbClr val="0000FF"/>
                </a:solidFill>
              </a:rPr>
              <a:t>n collider ring!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52" y="-15262"/>
            <a:ext cx="5530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Circular HF </a:t>
            </a:r>
            <a:r>
              <a:rPr lang="en-US" sz="4000" b="1" dirty="0" err="1" smtClean="0">
                <a:solidFill>
                  <a:srgbClr val="00B050"/>
                </a:solidFill>
              </a:rPr>
              <a:t>HiTech</a:t>
            </a:r>
            <a:r>
              <a:rPr lang="en-US" sz="4000" b="1" dirty="0" smtClean="0">
                <a:solidFill>
                  <a:srgbClr val="00B050"/>
                </a:solidFill>
              </a:rPr>
              <a:t> option</a:t>
            </a:r>
            <a:endParaRPr lang="en-GB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ligh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293"/>
            <a:ext cx="9144000" cy="68836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534909" y="4851995"/>
            <a:ext cx="6146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circular Higgs factories become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popular around the world</a:t>
            </a:r>
            <a:endParaRPr lang="en-US" sz="3600" b="1" i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716016" y="1566961"/>
            <a:ext cx="144016" cy="1440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860032" y="15263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LEP3 2011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100392" y="1904027"/>
            <a:ext cx="144016" cy="144016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69"/>
          <p:cNvSpPr txBox="1"/>
          <p:nvPr/>
        </p:nvSpPr>
        <p:spPr>
          <a:xfrm>
            <a:off x="7728750" y="2118696"/>
            <a:ext cx="1524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00B0F0"/>
                </a:solidFill>
              </a:rPr>
              <a:t>SuperTristan</a:t>
            </a:r>
            <a:r>
              <a:rPr lang="en-US" sz="1400" b="1" dirty="0" smtClean="0">
                <a:solidFill>
                  <a:srgbClr val="00B0F0"/>
                </a:solidFill>
              </a:rPr>
              <a:t> 2012</a:t>
            </a:r>
            <a:endParaRPr lang="en-GB" sz="1400" b="1" dirty="0">
              <a:solidFill>
                <a:srgbClr val="00B0F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71800" y="1764773"/>
            <a:ext cx="144016" cy="144016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2699792" y="1904027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LEP3 on LI, 2012</a:t>
            </a:r>
            <a:endParaRPr lang="en-GB" sz="1400" b="1" dirty="0">
              <a:solidFill>
                <a:srgbClr val="FFFF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267744" y="2057915"/>
            <a:ext cx="144016" cy="144016"/>
          </a:xfrm>
          <a:prstGeom prst="ellipse">
            <a:avLst/>
          </a:prstGeom>
          <a:noFill/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07936" y="2226050"/>
            <a:ext cx="165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LEP3 in Texas, 2012</a:t>
            </a:r>
            <a:endParaRPr lang="en-GB" sz="1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840" y="1456996"/>
            <a:ext cx="1700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FNAL site filler, 2012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95736" y="1678844"/>
            <a:ext cx="144016" cy="144016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67544" y="1615437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West Coast </a:t>
            </a:r>
          </a:p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design, 2012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516356" y="1974680"/>
            <a:ext cx="144016" cy="144016"/>
          </a:xfrm>
          <a:prstGeom prst="ellips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452320" y="2056427"/>
            <a:ext cx="144016" cy="144016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341584" y="2135857"/>
            <a:ext cx="1250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</a:rPr>
              <a:t>Chinese Higgs </a:t>
            </a:r>
          </a:p>
          <a:p>
            <a:r>
              <a:rPr lang="en-US" sz="1400" b="1" dirty="0" smtClean="0">
                <a:solidFill>
                  <a:srgbClr val="FFC000"/>
                </a:solidFill>
              </a:rPr>
              <a:t>Factory, 2012</a:t>
            </a:r>
            <a:endParaRPr lang="en-GB" sz="1400" b="1" dirty="0">
              <a:solidFill>
                <a:srgbClr val="FFC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823590" y="1312980"/>
            <a:ext cx="144016" cy="144016"/>
          </a:xfrm>
          <a:prstGeom prst="ellipse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5967606" y="1155624"/>
            <a:ext cx="1172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UNK Higgs </a:t>
            </a:r>
          </a:p>
          <a:p>
            <a:r>
              <a:rPr lang="en-US" sz="1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Factory, 2012</a:t>
            </a:r>
            <a:endParaRPr lang="en-GB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4" grpId="0"/>
      <p:bldP spid="56" grpId="0" animBg="1"/>
      <p:bldP spid="70" grpId="0"/>
      <p:bldP spid="71" grpId="0" animBg="1"/>
      <p:bldP spid="72" grpId="0"/>
      <p:bldP spid="74" grpId="0" animBg="1"/>
      <p:bldP spid="75" grpId="0"/>
      <p:bldP spid="12" grpId="0"/>
      <p:bldP spid="15" grpId="0" animBg="1"/>
      <p:bldP spid="16" grpId="0"/>
      <p:bldP spid="17" grpId="0" animBg="1"/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1840"/>
            <a:ext cx="65344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beam lifetime</a:t>
            </a:r>
            <a:endParaRPr lang="en-GB" sz="4400" dirty="0"/>
          </a:p>
        </p:txBody>
      </p:sp>
      <p:sp>
        <p:nvSpPr>
          <p:cNvPr id="3" name="Rectangle 2"/>
          <p:cNvSpPr/>
          <p:nvPr/>
        </p:nvSpPr>
        <p:spPr>
          <a:xfrm>
            <a:off x="251520" y="831281"/>
            <a:ext cx="8685580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LEP2: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beam lifetime ~ 6 h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dominated by </a:t>
            </a:r>
            <a:r>
              <a:rPr lang="en-GB" sz="2800" dirty="0" err="1"/>
              <a:t>radiative</a:t>
            </a:r>
            <a:r>
              <a:rPr lang="en-GB" sz="2800" dirty="0"/>
              <a:t> </a:t>
            </a:r>
            <a:r>
              <a:rPr lang="en-GB" sz="2800" dirty="0" err="1"/>
              <a:t>Bhahba</a:t>
            </a:r>
            <a:r>
              <a:rPr lang="en-GB" sz="2800" dirty="0"/>
              <a:t> scattering with cross section </a:t>
            </a:r>
            <a:r>
              <a:rPr lang="en-GB" sz="2800" dirty="0">
                <a:latin typeface="Symbol" pitchFamily="18" charset="2"/>
              </a:rPr>
              <a:t>s</a:t>
            </a:r>
            <a:r>
              <a:rPr lang="en-GB" sz="2800" dirty="0"/>
              <a:t>~0.215 </a:t>
            </a:r>
            <a:r>
              <a:rPr lang="en-GB" sz="2800" dirty="0" smtClean="0"/>
              <a:t>barn</a:t>
            </a:r>
            <a:endParaRPr lang="en-US" sz="1050" dirty="0" smtClean="0"/>
          </a:p>
          <a:p>
            <a:endParaRPr lang="en-US" sz="1050" dirty="0"/>
          </a:p>
          <a:p>
            <a:r>
              <a:rPr lang="en-US" sz="1050" dirty="0" smtClean="0"/>
              <a:t>  </a:t>
            </a:r>
            <a:endParaRPr lang="en-GB" sz="1050" dirty="0"/>
          </a:p>
          <a:p>
            <a:r>
              <a:rPr lang="en-GB" sz="2800" dirty="0"/>
              <a:t>LEP3: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/>
              <a:t> with </a:t>
            </a:r>
            <a:r>
              <a:rPr lang="en-GB" sz="2800" i="1" dirty="0"/>
              <a:t>L</a:t>
            </a:r>
            <a:r>
              <a:rPr lang="en-GB" sz="2800" dirty="0"/>
              <a:t>~10</a:t>
            </a:r>
            <a:r>
              <a:rPr lang="en-GB" sz="2800" baseline="30000" dirty="0"/>
              <a:t>34</a:t>
            </a:r>
            <a:r>
              <a:rPr lang="en-GB" sz="2800" dirty="0"/>
              <a:t> cm</a:t>
            </a:r>
            <a:r>
              <a:rPr lang="en-GB" sz="2800" i="1" baseline="30000" dirty="0"/>
              <a:t>−</a:t>
            </a:r>
            <a:r>
              <a:rPr lang="en-GB" sz="2800" baseline="30000" dirty="0"/>
              <a:t>2</a:t>
            </a:r>
            <a:r>
              <a:rPr lang="en-GB" sz="2800" dirty="0"/>
              <a:t>s</a:t>
            </a:r>
            <a:r>
              <a:rPr lang="en-GB" sz="2800" i="1" baseline="30000" dirty="0"/>
              <a:t>−</a:t>
            </a:r>
            <a:r>
              <a:rPr lang="en-GB" sz="2800" baseline="30000" dirty="0"/>
              <a:t>1</a:t>
            </a:r>
            <a:r>
              <a:rPr lang="en-GB" sz="2800" dirty="0"/>
              <a:t> at each of </a:t>
            </a:r>
            <a:r>
              <a:rPr lang="en-GB" sz="2800" dirty="0" smtClean="0"/>
              <a:t>several IPs</a:t>
            </a:r>
            <a:r>
              <a:rPr lang="en-GB" sz="2800" dirty="0"/>
              <a:t>:</a:t>
            </a:r>
          </a:p>
          <a:p>
            <a:r>
              <a:rPr lang="en-GB" sz="2800" dirty="0" smtClean="0"/>
              <a:t>	</a:t>
            </a:r>
            <a:r>
              <a:rPr lang="en-GB" sz="2800" b="1" dirty="0" smtClean="0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en-GB" sz="2800" b="1" baseline="-25000" dirty="0" smtClean="0">
                <a:solidFill>
                  <a:srgbClr val="FF0000"/>
                </a:solidFill>
              </a:rPr>
              <a:t>beam,LEP3</a:t>
            </a:r>
            <a:r>
              <a:rPr lang="en-GB" sz="2800" b="1" dirty="0" smtClean="0">
                <a:solidFill>
                  <a:srgbClr val="FF0000"/>
                </a:solidFill>
              </a:rPr>
              <a:t>~18 </a:t>
            </a:r>
            <a:r>
              <a:rPr lang="en-GB" sz="2800" b="1" dirty="0">
                <a:solidFill>
                  <a:srgbClr val="FF0000"/>
                </a:solidFill>
              </a:rPr>
              <a:t>minutes from rad. </a:t>
            </a:r>
            <a:r>
              <a:rPr lang="en-GB" sz="2800" b="1" dirty="0" err="1">
                <a:solidFill>
                  <a:srgbClr val="FF0000"/>
                </a:solidFill>
              </a:rPr>
              <a:t>Bhabha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</a:rPr>
              <a:t>scattering</a:t>
            </a:r>
            <a:endParaRPr lang="en-GB" sz="2800" b="1" dirty="0">
              <a:solidFill>
                <a:srgbClr val="FF0000"/>
              </a:solidFill>
            </a:endParaRPr>
          </a:p>
          <a:p>
            <a:pPr lvl="2"/>
            <a:r>
              <a:rPr lang="en-US" sz="2800" b="1" dirty="0" smtClean="0">
                <a:solidFill>
                  <a:srgbClr val="0000CC"/>
                </a:solidFill>
              </a:rPr>
              <a:t>	→ solution: top-up injection </a:t>
            </a:r>
          </a:p>
          <a:p>
            <a:pPr lvl="2"/>
            <a:r>
              <a:rPr lang="en-US" sz="1050" b="1" dirty="0">
                <a:solidFill>
                  <a:srgbClr val="FF0000"/>
                </a:solidFill>
              </a:rPr>
              <a:t> </a:t>
            </a:r>
            <a:endParaRPr lang="en-GB" sz="105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800" b="1" dirty="0" smtClean="0">
                <a:solidFill>
                  <a:srgbClr val="FF0000"/>
                </a:solidFill>
              </a:rPr>
              <a:t>additional </a:t>
            </a:r>
            <a:r>
              <a:rPr lang="en-GB" sz="2800" b="1" dirty="0">
                <a:solidFill>
                  <a:srgbClr val="FF0000"/>
                </a:solidFill>
              </a:rPr>
              <a:t>beam lifetime limit due to </a:t>
            </a:r>
            <a:r>
              <a:rPr lang="en-GB" sz="2800" b="1" dirty="0" err="1" smtClean="0">
                <a:solidFill>
                  <a:srgbClr val="FF0000"/>
                </a:solidFill>
              </a:rPr>
              <a:t>beamstrahlung</a:t>
            </a:r>
            <a:r>
              <a:rPr lang="en-GB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GB" sz="2800" dirty="0" smtClean="0">
                <a:solidFill>
                  <a:srgbClr val="0000FF"/>
                </a:solidFill>
              </a:rPr>
              <a:t>	</a:t>
            </a:r>
            <a:r>
              <a:rPr lang="en-GB" sz="2800" dirty="0" smtClean="0">
                <a:solidFill>
                  <a:srgbClr val="0000CC"/>
                </a:solidFill>
              </a:rPr>
              <a:t>(1</a:t>
            </a:r>
            <a:r>
              <a:rPr lang="en-GB" sz="2800" dirty="0">
                <a:solidFill>
                  <a:srgbClr val="0000CC"/>
                </a:solidFill>
              </a:rPr>
              <a:t>) large momentum acceptance </a:t>
            </a:r>
            <a:r>
              <a:rPr lang="en-GB" sz="2800" dirty="0" smtClean="0">
                <a:solidFill>
                  <a:srgbClr val="0000CC"/>
                </a:solidFill>
              </a:rPr>
              <a:t>(</a:t>
            </a:r>
            <a:r>
              <a:rPr lang="en-GB" sz="2800" dirty="0" smtClean="0">
                <a:solidFill>
                  <a:srgbClr val="0000CC"/>
                </a:solidFill>
                <a:latin typeface="Symbol" pitchFamily="18" charset="2"/>
              </a:rPr>
              <a:t>h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≥ 3%), </a:t>
            </a:r>
            <a:r>
              <a:rPr lang="en-GB" sz="2800" dirty="0" smtClean="0">
                <a:solidFill>
                  <a:srgbClr val="0000CC"/>
                </a:solidFill>
              </a:rPr>
              <a:t>and/or</a:t>
            </a:r>
          </a:p>
          <a:p>
            <a:r>
              <a:rPr lang="en-GB" sz="2800" dirty="0" smtClean="0">
                <a:solidFill>
                  <a:srgbClr val="0000CC"/>
                </a:solidFill>
              </a:rPr>
              <a:t>	(2</a:t>
            </a:r>
            <a:r>
              <a:rPr lang="en-GB" sz="2800" dirty="0">
                <a:solidFill>
                  <a:srgbClr val="0000CC"/>
                </a:solidFill>
              </a:rPr>
              <a:t>) flat(</a:t>
            </a:r>
            <a:r>
              <a:rPr lang="en-GB" sz="2800" dirty="0" err="1">
                <a:solidFill>
                  <a:srgbClr val="0000CC"/>
                </a:solidFill>
              </a:rPr>
              <a:t>ter</a:t>
            </a:r>
            <a:r>
              <a:rPr lang="en-GB" sz="2800" dirty="0">
                <a:solidFill>
                  <a:srgbClr val="0000CC"/>
                </a:solidFill>
              </a:rPr>
              <a:t>) beams </a:t>
            </a:r>
            <a:r>
              <a:rPr lang="en-US" sz="2800" dirty="0">
                <a:solidFill>
                  <a:srgbClr val="0000CC"/>
                </a:solidFill>
              </a:rPr>
              <a:t>and/or </a:t>
            </a:r>
            <a:endParaRPr lang="en-US" sz="2800" dirty="0" smtClean="0">
              <a:solidFill>
                <a:srgbClr val="0000CC"/>
              </a:solidFill>
            </a:endParaRPr>
          </a:p>
          <a:p>
            <a:r>
              <a:rPr lang="en-US" sz="2800" dirty="0">
                <a:solidFill>
                  <a:srgbClr val="0000CC"/>
                </a:solidFill>
              </a:rPr>
              <a:t>	</a:t>
            </a:r>
            <a:r>
              <a:rPr lang="en-US" sz="2800" dirty="0" smtClean="0">
                <a:solidFill>
                  <a:srgbClr val="0000CC"/>
                </a:solidFill>
              </a:rPr>
              <a:t>(</a:t>
            </a:r>
            <a:r>
              <a:rPr lang="en-US" sz="2800" dirty="0">
                <a:solidFill>
                  <a:srgbClr val="0000CC"/>
                </a:solidFill>
              </a:rPr>
              <a:t>3) fast replenishing</a:t>
            </a:r>
            <a:endParaRPr lang="en-GB" sz="2800" dirty="0">
              <a:solidFill>
                <a:srgbClr val="0000CC"/>
              </a:solidFill>
            </a:endParaRPr>
          </a:p>
          <a:p>
            <a:r>
              <a:rPr lang="en-US" sz="2400" dirty="0"/>
              <a:t>	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5364088" y="6259804"/>
            <a:ext cx="330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V. </a:t>
            </a:r>
            <a:r>
              <a:rPr lang="en-US" dirty="0"/>
              <a:t>Telnov, </a:t>
            </a:r>
            <a:r>
              <a:rPr lang="en-US" dirty="0" smtClean="0"/>
              <a:t>K. </a:t>
            </a:r>
            <a:r>
              <a:rPr lang="en-US" dirty="0" err="1" smtClean="0"/>
              <a:t>Yokoya</a:t>
            </a:r>
            <a:r>
              <a:rPr lang="en-US" dirty="0"/>
              <a:t>, </a:t>
            </a:r>
            <a:r>
              <a:rPr lang="en-US" dirty="0" smtClean="0"/>
              <a:t>M.  </a:t>
            </a:r>
            <a:r>
              <a:rPr lang="en-US" dirty="0"/>
              <a:t>Zanetti)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796136" y="2492896"/>
            <a:ext cx="1520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(H. </a:t>
            </a:r>
            <a:r>
              <a:rPr lang="en-GB" dirty="0" err="1"/>
              <a:t>Burkhardt</a:t>
            </a:r>
            <a:r>
              <a:rPr lang="en-GB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6818073" y="4293096"/>
            <a:ext cx="1282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(A. Blondel)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4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1840"/>
            <a:ext cx="6940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</a:t>
            </a:r>
            <a:r>
              <a:rPr lang="en-US" sz="4400" dirty="0" err="1" smtClean="0"/>
              <a:t>beamstrahlung</a:t>
            </a:r>
            <a:endParaRPr lang="en-GB" sz="4400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" y="3501008"/>
            <a:ext cx="458946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683568" y="3731548"/>
            <a:ext cx="36863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&gt;0.5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=1.0% (4 IPs)</a:t>
            </a:r>
            <a:endParaRPr lang="en-US" dirty="0">
              <a:solidFill>
                <a:srgbClr val="FF0000"/>
              </a:solidFill>
              <a:cs typeface="Arial" charset="0"/>
            </a:endParaRP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&gt;5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=1.5%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&gt;50 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=2.0%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 8 min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=2.5%</a:t>
            </a:r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326" y="980728"/>
            <a:ext cx="8683162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simulation w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360M </a:t>
            </a:r>
            <a:r>
              <a:rPr lang="en-US" sz="3200" dirty="0" err="1">
                <a:solidFill>
                  <a:prstClr val="black"/>
                </a:solidFill>
                <a:ea typeface="ＭＳ Ｐゴシック" pitchFamily="34" charset="-128"/>
              </a:rPr>
              <a:t>macroparticles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 varies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exponentially w</a:t>
            </a:r>
            <a:r>
              <a:rPr lang="en-US" sz="32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3200" dirty="0">
                <a:solidFill>
                  <a:prstClr val="black"/>
                </a:solidFill>
                <a:ea typeface="ＭＳ Ｐゴシック" pitchFamily="34" charset="-128"/>
              </a:rPr>
              <a:t>energy acceptance </a:t>
            </a:r>
            <a:r>
              <a:rPr lang="en-US" sz="3200" dirty="0" smtClean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h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post-collision </a:t>
            </a:r>
            <a:r>
              <a:rPr lang="en-US" sz="3200" i="1" dirty="0"/>
              <a:t>E</a:t>
            </a:r>
            <a:r>
              <a:rPr lang="en-US" sz="3200" dirty="0"/>
              <a:t> tail → lifetime </a:t>
            </a:r>
            <a:r>
              <a:rPr lang="en-US" sz="3200" dirty="0">
                <a:latin typeface="Symbol" pitchFamily="18" charset="2"/>
              </a:rPr>
              <a:t>t</a:t>
            </a:r>
            <a:r>
              <a:rPr lang="en-US" sz="3200" dirty="0"/>
              <a:t> </a:t>
            </a:r>
            <a:endParaRPr lang="en-GB" sz="32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978185"/>
            <a:ext cx="281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TLEP at 240 GeV: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13562" y="6520433"/>
            <a:ext cx="17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Zanetti (MIT)</a:t>
            </a:r>
            <a:endParaRPr lang="en-GB" dirty="0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49" y="3358704"/>
            <a:ext cx="4635449" cy="326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92280" y="4484340"/>
            <a:ext cx="156463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49301" y="4227019"/>
            <a:ext cx="36711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&gt;2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s 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=2.0% (4 IPs)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&gt;12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s 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=2.5%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&gt;50 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=3.0%</a:t>
            </a:r>
          </a:p>
          <a:p>
            <a:pPr algn="ctr" eaLnBrk="1" hangingPunct="1"/>
            <a:r>
              <a:rPr lang="en-US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&gt; 4 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min  at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  <a:cs typeface="Arial" charset="0"/>
              </a:rPr>
              <a:t>=3.5%</a:t>
            </a:r>
            <a:endParaRPr lang="en-US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9301" y="2978185"/>
            <a:ext cx="2725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TLEP at 350 GeV: 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1840"/>
            <a:ext cx="6940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ircular HFs – </a:t>
            </a:r>
            <a:r>
              <a:rPr lang="en-US" sz="4400" dirty="0" err="1" smtClean="0"/>
              <a:t>beamstrahlung</a:t>
            </a:r>
            <a:endParaRPr lang="en-GB" sz="4400" dirty="0"/>
          </a:p>
        </p:txBody>
      </p:sp>
      <p:sp>
        <p:nvSpPr>
          <p:cNvPr id="3" name="Rectangle 2"/>
          <p:cNvSpPr/>
          <p:nvPr/>
        </p:nvSpPr>
        <p:spPr>
          <a:xfrm>
            <a:off x="272694" y="827190"/>
            <a:ext cx="8683162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simulation w 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360M </a:t>
            </a:r>
            <a:r>
              <a:rPr lang="en-US" sz="2400" dirty="0" err="1">
                <a:solidFill>
                  <a:prstClr val="black"/>
                </a:solidFill>
                <a:ea typeface="ＭＳ Ｐゴシック" pitchFamily="34" charset="-128"/>
              </a:rPr>
              <a:t>macroparticles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 varies 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exponentially w</a:t>
            </a:r>
            <a:r>
              <a:rPr lang="en-US" sz="2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ＭＳ Ｐゴシック" pitchFamily="34" charset="-128"/>
              </a:rPr>
              <a:t>energy acceptance </a:t>
            </a:r>
            <a:r>
              <a:rPr lang="en-US" sz="2400" dirty="0" smtClean="0">
                <a:solidFill>
                  <a:prstClr val="black"/>
                </a:solidFill>
                <a:latin typeface="Symbol" pitchFamily="18" charset="2"/>
                <a:ea typeface="ＭＳ Ｐゴシック" pitchFamily="34" charset="-128"/>
              </a:rPr>
              <a:t>h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/>
              <a:t>post-collision </a:t>
            </a:r>
            <a:r>
              <a:rPr lang="en-US" sz="2400" i="1" dirty="0"/>
              <a:t>E</a:t>
            </a:r>
            <a:r>
              <a:rPr lang="en-US" sz="2400" dirty="0"/>
              <a:t> tail → lifetime </a:t>
            </a:r>
            <a:r>
              <a:rPr lang="en-US" sz="2400" dirty="0">
                <a:latin typeface="Symbol" pitchFamily="18" charset="2"/>
              </a:rPr>
              <a:t>t</a:t>
            </a:r>
            <a:r>
              <a:rPr lang="en-US" sz="2400" dirty="0"/>
              <a:t> </a:t>
            </a:r>
            <a:endParaRPr lang="en-GB" sz="24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654" y="2060848"/>
            <a:ext cx="834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eam lifetime versus acceptance </a:t>
            </a:r>
            <a:r>
              <a:rPr lang="en-US" sz="3600" dirty="0" smtClean="0">
                <a:latin typeface="Symbol" pitchFamily="18" charset="2"/>
              </a:rPr>
              <a:t>h</a:t>
            </a:r>
            <a:r>
              <a:rPr lang="en-US" sz="3600" dirty="0" smtClean="0"/>
              <a:t> for 1 IP: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6" y="2626958"/>
            <a:ext cx="7308304" cy="42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21" y="61840"/>
            <a:ext cx="84623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b</a:t>
            </a:r>
            <a:r>
              <a:rPr lang="en-US" sz="4400" dirty="0" err="1" smtClean="0"/>
              <a:t>eamstrahlung</a:t>
            </a:r>
            <a:r>
              <a:rPr lang="en-US" sz="4400" dirty="0" smtClean="0"/>
              <a:t> luminosity spectrum</a:t>
            </a:r>
            <a:endParaRPr lang="en-GB" sz="4400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0522"/>
            <a:ext cx="7056784" cy="504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20560165">
            <a:off x="1890731" y="3240969"/>
            <a:ext cx="3503179" cy="1200329"/>
          </a:xfrm>
          <a:prstGeom prst="rect">
            <a:avLst/>
          </a:prstGeom>
          <a:solidFill>
            <a:srgbClr val="F79646">
              <a:lumMod val="40000"/>
              <a:lumOff val="60000"/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LEP3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beamstrahlung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more benign than for linear collider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240" y="6436972"/>
            <a:ext cx="170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Zanetti (MIT)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755576" y="980728"/>
            <a:ext cx="683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LEP3 &amp; ILC:</a:t>
            </a:r>
          </a:p>
        </p:txBody>
      </p:sp>
    </p:spTree>
    <p:extLst>
      <p:ext uri="{BB962C8B-B14F-4D97-AF65-F5344CB8AC3E}">
        <p14:creationId xmlns:p14="http://schemas.microsoft.com/office/powerpoint/2010/main" val="15773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6502</TotalTime>
  <Words>3555</Words>
  <Application>Microsoft Office PowerPoint</Application>
  <PresentationFormat>On-screen Show (4:3)</PresentationFormat>
  <Paragraphs>1011</Paragraphs>
  <Slides>58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Office Theme</vt:lpstr>
      <vt:lpstr>Thème Office</vt:lpstr>
      <vt:lpstr>1_Office Theme</vt:lpstr>
      <vt:lpstr>3_Office Theme</vt:lpstr>
      <vt:lpstr>5_Office Theme</vt:lpstr>
      <vt:lpstr>Factory</vt:lpstr>
      <vt:lpstr>4_Office Theme</vt:lpstr>
      <vt:lpstr>Acrobat Document</vt:lpstr>
      <vt:lpstr>A circular e+e- collider to study H(125) properties - accelerator </vt:lpstr>
      <vt:lpstr>outline</vt:lpstr>
      <vt:lpstr>PowerPoint Presentation</vt:lpstr>
      <vt:lpstr>LEP3, TLEP (LEP4) (e+e- -&gt; ZH, e+e- → W+W-, e+e- → Z,[e+e-→ tt ̅] )</vt:lpstr>
      <vt:lpstr>S. Henderson’s Livingston Chart: Luminosity</vt:lpstr>
      <vt:lpstr>PowerPoint Presentation</vt:lpstr>
      <vt:lpstr>PowerPoint Presentation</vt:lpstr>
      <vt:lpstr>PowerPoint Presentation</vt:lpstr>
      <vt:lpstr>PowerPoint Presentation</vt:lpstr>
      <vt:lpstr>luminosity formulae &amp; constraints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top-up injection</vt:lpstr>
      <vt:lpstr>top-up injection: schematic cycle</vt:lpstr>
      <vt:lpstr>top-up injection at PEP-II/BaBar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TLEP polarization </vt:lpstr>
      <vt:lpstr>PowerPoint Presentation</vt:lpstr>
      <vt:lpstr>PowerPoint Presentation</vt:lpstr>
      <vt:lpstr>PowerPoint Presentation</vt:lpstr>
      <vt:lpstr>transverse impedance &amp; TMCI</vt:lpstr>
      <vt:lpstr>PowerPoint Presentation</vt:lpstr>
      <vt:lpstr>vertical rms IP spot sizes in nm </vt:lpstr>
      <vt:lpstr>extrapolation from past experience</vt:lpstr>
      <vt:lpstr>a glance at LHC &amp; LHC upgrades</vt:lpstr>
      <vt:lpstr>PowerPoint Presentation</vt:lpstr>
      <vt:lpstr>PowerPoint Presentation</vt:lpstr>
      <vt:lpstr> </vt:lpstr>
      <vt:lpstr>arrangement in VHE-LHC tunnel</vt:lpstr>
      <vt:lpstr>VHE-LHC’s LER magnets compatible with TLEP and VLHeC – 100 MW SR</vt:lpstr>
      <vt:lpstr>Lucio Rossi’s «plan for all»   </vt:lpstr>
      <vt:lpstr>PowerPoint Presentation</vt:lpstr>
      <vt:lpstr>maximum TLEP luminosity</vt:lpstr>
      <vt:lpstr>even higher TLEP luminosity?</vt:lpstr>
      <vt:lpstr>artist’s impression of CC-TLEP </vt:lpstr>
      <vt:lpstr>PowerPoint Presentation</vt:lpstr>
      <vt:lpstr>HF quality indicators</vt:lpstr>
      <vt:lpstr>HF Accelerator Quality (My Opinion)</vt:lpstr>
      <vt:lpstr>PowerPoint Presentation</vt:lpstr>
      <vt:lpstr>the path forward</vt:lpstr>
      <vt:lpstr>PowerPoint Presentation</vt:lpstr>
      <vt:lpstr>draft work topics: TLEP accelerator</vt:lpstr>
      <vt:lpstr>PowerPoint Presentation</vt:lpstr>
      <vt:lpstr>PowerPoint Presentation</vt:lpstr>
      <vt:lpstr>summary</vt:lpstr>
      <vt:lpstr> TLEP events &amp; references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Possibilities for Precise Studies of the X(125) Higgs Candidate - Accelerator</dc:title>
  <dc:creator>Frank Zimmermann</dc:creator>
  <cp:lastModifiedBy>manuela</cp:lastModifiedBy>
  <cp:revision>145</cp:revision>
  <dcterms:created xsi:type="dcterms:W3CDTF">2012-11-19T09:04:10Z</dcterms:created>
  <dcterms:modified xsi:type="dcterms:W3CDTF">2013-02-14T11:48:31Z</dcterms:modified>
</cp:coreProperties>
</file>