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4.xml" ContentType="application/vnd.openxmlformats-officedocument.theme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embeddings/Microsoft_Equation5.bin" ContentType="application/vnd.openxmlformats-officedocument.oleObject"/>
  <Override PartName="/ppt/slides/slide4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embeddings/Microsoft_Equation6.bin" ContentType="application/vnd.openxmlformats-officedocument.oleObject"/>
  <Override PartName="/ppt/slides/slide9.xml" ContentType="application/vnd.openxmlformats-officedocument.presentationml.slide+xml"/>
  <Override PartName="/ppt/embeddings/Microsoft_Equation3.bin" ContentType="application/vnd.openxmlformats-officedocument.oleObject"/>
  <Default Extension="rels" ContentType="application/vnd.openxmlformats-package.relationships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996" r:id="rId2"/>
  </p:sldMasterIdLst>
  <p:notesMasterIdLst>
    <p:notesMasterId r:id="rId53"/>
  </p:notesMasterIdLst>
  <p:handoutMasterIdLst>
    <p:handoutMasterId r:id="rId54"/>
  </p:handoutMasterIdLst>
  <p:sldIdLst>
    <p:sldId id="406" r:id="rId3"/>
    <p:sldId id="520" r:id="rId4"/>
    <p:sldId id="521" r:id="rId5"/>
    <p:sldId id="448" r:id="rId6"/>
    <p:sldId id="452" r:id="rId7"/>
    <p:sldId id="449" r:id="rId8"/>
    <p:sldId id="494" r:id="rId9"/>
    <p:sldId id="470" r:id="rId10"/>
    <p:sldId id="473" r:id="rId11"/>
    <p:sldId id="540" r:id="rId12"/>
    <p:sldId id="541" r:id="rId13"/>
    <p:sldId id="542" r:id="rId14"/>
    <p:sldId id="531" r:id="rId15"/>
    <p:sldId id="529" r:id="rId16"/>
    <p:sldId id="530" r:id="rId17"/>
    <p:sldId id="543" r:id="rId18"/>
    <p:sldId id="538" r:id="rId19"/>
    <p:sldId id="539" r:id="rId20"/>
    <p:sldId id="533" r:id="rId21"/>
    <p:sldId id="537" r:id="rId22"/>
    <p:sldId id="519" r:id="rId23"/>
    <p:sldId id="481" r:id="rId24"/>
    <p:sldId id="507" r:id="rId25"/>
    <p:sldId id="508" r:id="rId26"/>
    <p:sldId id="524" r:id="rId27"/>
    <p:sldId id="509" r:id="rId28"/>
    <p:sldId id="527" r:id="rId29"/>
    <p:sldId id="510" r:id="rId30"/>
    <p:sldId id="511" r:id="rId31"/>
    <p:sldId id="490" r:id="rId32"/>
    <p:sldId id="515" r:id="rId33"/>
    <p:sldId id="491" r:id="rId34"/>
    <p:sldId id="516" r:id="rId35"/>
    <p:sldId id="517" r:id="rId36"/>
    <p:sldId id="518" r:id="rId37"/>
    <p:sldId id="506" r:id="rId38"/>
    <p:sldId id="535" r:id="rId39"/>
    <p:sldId id="536" r:id="rId40"/>
    <p:sldId id="461" r:id="rId41"/>
    <p:sldId id="496" r:id="rId42"/>
    <p:sldId id="497" r:id="rId43"/>
    <p:sldId id="498" r:id="rId44"/>
    <p:sldId id="499" r:id="rId45"/>
    <p:sldId id="501" r:id="rId46"/>
    <p:sldId id="502" r:id="rId47"/>
    <p:sldId id="525" r:id="rId48"/>
    <p:sldId id="526" r:id="rId49"/>
    <p:sldId id="528" r:id="rId50"/>
    <p:sldId id="522" r:id="rId51"/>
    <p:sldId id="523" r:id="rId5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88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7.xml"/><Relationship Id="rId7" Type="http://schemas.openxmlformats.org/officeDocument/2006/relationships/slide" Target="slides/slide5.xml"/><Relationship Id="rId43" Type="http://schemas.openxmlformats.org/officeDocument/2006/relationships/slide" Target="slides/slide41.xml"/><Relationship Id="rId25" Type="http://schemas.openxmlformats.org/officeDocument/2006/relationships/slide" Target="slides/slide23.xml"/><Relationship Id="rId10" Type="http://schemas.openxmlformats.org/officeDocument/2006/relationships/slide" Target="slides/slide8.xml"/><Relationship Id="rId50" Type="http://schemas.openxmlformats.org/officeDocument/2006/relationships/slide" Target="slides/slide48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45" Type="http://schemas.openxmlformats.org/officeDocument/2006/relationships/slide" Target="slides/slide43.xml"/><Relationship Id="rId58" Type="http://schemas.openxmlformats.org/officeDocument/2006/relationships/theme" Target="theme/theme1.xml"/><Relationship Id="rId42" Type="http://schemas.openxmlformats.org/officeDocument/2006/relationships/slide" Target="slides/slide40.xml"/><Relationship Id="rId6" Type="http://schemas.openxmlformats.org/officeDocument/2006/relationships/slide" Target="slides/slide4.xml"/><Relationship Id="rId49" Type="http://schemas.openxmlformats.org/officeDocument/2006/relationships/slide" Target="slides/slide47.xml"/><Relationship Id="rId44" Type="http://schemas.openxmlformats.org/officeDocument/2006/relationships/slide" Target="slides/slide42.xml"/><Relationship Id="rId19" Type="http://schemas.openxmlformats.org/officeDocument/2006/relationships/slide" Target="slides/slide17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44.xml"/><Relationship Id="rId57" Type="http://schemas.openxmlformats.org/officeDocument/2006/relationships/viewProps" Target="viewProps.xml"/><Relationship Id="rId59" Type="http://schemas.openxmlformats.org/officeDocument/2006/relationships/tableStyles" Target="tableStyles.xml"/><Relationship Id="rId35" Type="http://schemas.openxmlformats.org/officeDocument/2006/relationships/slide" Target="slides/slide33.xml"/><Relationship Id="rId51" Type="http://schemas.openxmlformats.org/officeDocument/2006/relationships/slide" Target="slides/slide49.xml"/><Relationship Id="rId55" Type="http://schemas.openxmlformats.org/officeDocument/2006/relationships/printerSettings" Target="printerSettings/printerSettings1.bin"/><Relationship Id="rId31" Type="http://schemas.openxmlformats.org/officeDocument/2006/relationships/slide" Target="slides/slide29.xml"/><Relationship Id="rId34" Type="http://schemas.openxmlformats.org/officeDocument/2006/relationships/slide" Target="slides/slide32.xml"/><Relationship Id="rId40" Type="http://schemas.openxmlformats.org/officeDocument/2006/relationships/slide" Target="slides/slide38.xml"/><Relationship Id="rId36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47" Type="http://schemas.openxmlformats.org/officeDocument/2006/relationships/slide" Target="slides/slide45.xml"/><Relationship Id="rId56" Type="http://schemas.openxmlformats.org/officeDocument/2006/relationships/presProps" Target="presProps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2" Type="http://schemas.openxmlformats.org/officeDocument/2006/relationships/slide" Target="slides/slide50.xml"/><Relationship Id="rId54" Type="http://schemas.openxmlformats.org/officeDocument/2006/relationships/handoutMaster" Target="handoutMasters/handoutMaster1.xml"/><Relationship Id="rId12" Type="http://schemas.openxmlformats.org/officeDocument/2006/relationships/slide" Target="slides/slide10.xml"/><Relationship Id="rId3" Type="http://schemas.openxmlformats.org/officeDocument/2006/relationships/slide" Target="slides/slide1.xml"/><Relationship Id="rId23" Type="http://schemas.openxmlformats.org/officeDocument/2006/relationships/slide" Target="slides/slide21.xml"/><Relationship Id="rId53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29" Type="http://schemas.openxmlformats.org/officeDocument/2006/relationships/slide" Target="slides/slide27.xml"/><Relationship Id="rId16" Type="http://schemas.openxmlformats.org/officeDocument/2006/relationships/slide" Target="slides/slide14.xml"/><Relationship Id="rId33" Type="http://schemas.openxmlformats.org/officeDocument/2006/relationships/slide" Target="slides/slide31.xml"/><Relationship Id="rId41" Type="http://schemas.openxmlformats.org/officeDocument/2006/relationships/slide" Target="slides/slide3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2" Type="http://schemas.openxmlformats.org/officeDocument/2006/relationships/slide" Target="slides/slide20.xml"/><Relationship Id="rId2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ict"/><Relationship Id="rId1" Type="http://schemas.openxmlformats.org/officeDocument/2006/relationships/image" Target="../media/image17.pict"/><Relationship Id="rId2" Type="http://schemas.openxmlformats.org/officeDocument/2006/relationships/image" Target="../media/image18.pict"/><Relationship Id="rId3" Type="http://schemas.openxmlformats.org/officeDocument/2006/relationships/image" Target="../media/image1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50E31D-D492-7A4C-BFCF-F27D1703A222}" type="datetime1">
              <a:rPr lang="en-US"/>
              <a:pPr>
                <a:defRPr/>
              </a:pPr>
              <a:t>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12E525-B1DE-DF45-8E9D-A78DE5D55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27FFB5-2142-9545-AF2B-A57CC37D1C2D}" type="datetime1">
              <a:rPr lang="en-US"/>
              <a:pPr>
                <a:defRPr/>
              </a:pPr>
              <a:t>2/11/13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4AEC8-C8A4-EE4D-BEC0-757A749FA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95772D81-65BD-4171-9019-C18FAE24AD7C}" type="slidenum">
              <a:rPr lang="en-US" altLang="ja-JP" smtClean="0"/>
              <a:pPr eaLnBrk="1" hangingPunct="1"/>
              <a:t>48</a:t>
            </a:fld>
            <a:endParaRPr lang="en-US" altLang="ja-JP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3368">
                  <a:alpha val="70000"/>
                </a:srgbClr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190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" name="Picture 7" descr="mit_logo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34313" y="0"/>
            <a:ext cx="13096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7FA9C-4664-2048-BAFC-757408F26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47" y="0"/>
            <a:ext cx="902910" cy="774700"/>
            <a:chOff x="-6350" y="0"/>
            <a:chExt cx="902910" cy="7747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-6350" y="0"/>
              <a:ext cx="902910" cy="774700"/>
            </a:xfrm>
            <a:prstGeom prst="rect">
              <a:avLst/>
            </a:prstGeom>
          </p:spPr>
        </p:pic>
        <p:grpSp>
          <p:nvGrpSpPr>
            <p:cNvPr id="17" name="Group 6"/>
            <p:cNvGrpSpPr/>
            <p:nvPr/>
          </p:nvGrpSpPr>
          <p:grpSpPr>
            <a:xfrm>
              <a:off x="89231" y="166659"/>
              <a:ext cx="761305" cy="386039"/>
              <a:chOff x="0" y="1930400"/>
              <a:chExt cx="6440568" cy="381000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  <a:lum bright="-54000" contrast="38000"/>
              </a:blip>
              <a:srcRect l="55736"/>
              <a:stretch>
                <a:fillRect/>
              </a:stretch>
            </p:blipFill>
            <p:spPr>
              <a:xfrm flipH="1">
                <a:off x="0" y="1930400"/>
                <a:ext cx="3490988" cy="38100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  <a:lum bright="-54000" contrast="38000"/>
              </a:blip>
              <a:srcRect r="53221"/>
              <a:stretch>
                <a:fillRect/>
              </a:stretch>
            </p:blipFill>
            <p:spPr>
              <a:xfrm>
                <a:off x="2751218" y="1930400"/>
                <a:ext cx="3689350" cy="38100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C7DE0-581E-4B4E-93AD-E887F541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60133-32E3-2B44-87B9-F8E6E3994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2/11/13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3070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86FE-7E97-4E3A-8BE5-BADAD7A0D5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657051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9900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 userDrawn="1"/>
        </p:nvSpPr>
        <p:spPr bwMode="auto">
          <a:xfrm>
            <a:off x="927100" y="0"/>
            <a:ext cx="8216900" cy="762000"/>
          </a:xfrm>
          <a:prstGeom prst="rect">
            <a:avLst/>
          </a:prstGeom>
          <a:gradFill rotWithShape="1">
            <a:gsLst>
              <a:gs pos="9900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6" name="Picture 8" descr="mit_logo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34313" y="0"/>
            <a:ext cx="13096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1518"/>
            <a:ext cx="8229600" cy="560777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90"/>
                </a:solidFill>
              </a:defRPr>
            </a:lvl1pPr>
            <a:lvl2pPr>
              <a:defRPr sz="2000">
                <a:solidFill>
                  <a:srgbClr val="008000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927100" y="0"/>
            <a:ext cx="6907213" cy="762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624638"/>
            <a:ext cx="2133600" cy="193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3E6531-3A7B-234E-8048-4A1C4193A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47" y="0"/>
            <a:ext cx="902910" cy="774700"/>
            <a:chOff x="-6350" y="0"/>
            <a:chExt cx="902910" cy="774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-6350" y="0"/>
              <a:ext cx="902910" cy="774700"/>
            </a:xfrm>
            <a:prstGeom prst="rect">
              <a:avLst/>
            </a:prstGeom>
          </p:spPr>
        </p:pic>
        <p:grpSp>
          <p:nvGrpSpPr>
            <p:cNvPr id="11" name="Group 6"/>
            <p:cNvGrpSpPr/>
            <p:nvPr/>
          </p:nvGrpSpPr>
          <p:grpSpPr>
            <a:xfrm>
              <a:off x="89231" y="166659"/>
              <a:ext cx="761305" cy="386039"/>
              <a:chOff x="0" y="1930400"/>
              <a:chExt cx="6440568" cy="38100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  <a:lum bright="-54000" contrast="38000"/>
              </a:blip>
              <a:srcRect l="55736"/>
              <a:stretch>
                <a:fillRect/>
              </a:stretch>
            </p:blipFill>
            <p:spPr>
              <a:xfrm flipH="1">
                <a:off x="0" y="1930400"/>
                <a:ext cx="3490988" cy="38100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  <a:lum bright="-54000" contrast="38000"/>
              </a:blip>
              <a:srcRect r="53221"/>
              <a:stretch>
                <a:fillRect/>
              </a:stretch>
            </p:blipFill>
            <p:spPr>
              <a:xfrm>
                <a:off x="2751218" y="1930400"/>
                <a:ext cx="3689350" cy="38100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927100" y="0"/>
            <a:ext cx="6921500" cy="7239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4645-4365-3247-B37E-E68F3903E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54185-015C-CF47-BACF-F39857EE2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8913A-E53C-7141-9DA9-C2B8E6E67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640C-3DAC-6140-8B66-8C5E78139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858C-6B6C-AE43-B6B2-F79E982ED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5C3AB-6582-D44A-9F00-C3A06928A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6F71F-D547-D540-AC2F-1536C9215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D10698-6A55-B54D-AAC5-AA36934C1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2/11/13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160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7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6" Type="http://schemas.openxmlformats.org/officeDocument/2006/relationships/oleObject" Target="../embeddings/Microsoft_Equation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6.bin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Relationship Id="rId5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5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SAPPHiRE</a:t>
            </a:r>
            <a:r>
              <a:rPr lang="en-US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*: A dedicated photon collider as Higgs factory</a:t>
            </a:r>
            <a:endParaRPr lang="en-US" dirty="0" smtClean="0">
              <a:solidFill>
                <a:srgbClr val="FFFF00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363" name="Subtitle 5"/>
          <p:cNvSpPr>
            <a:spLocks noGrp="1"/>
          </p:cNvSpPr>
          <p:nvPr>
            <p:ph type="subTitle" idx="1"/>
          </p:nvPr>
        </p:nvSpPr>
        <p:spPr>
          <a:xfrm>
            <a:off x="1371600" y="3905250"/>
            <a:ext cx="6810375" cy="20383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-106" charset="-128"/>
                <a:cs typeface="ＭＳ Ｐゴシック" pitchFamily="-106" charset="-128"/>
              </a:rPr>
              <a:t>Marco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-106" charset="-128"/>
                <a:cs typeface="ＭＳ Ｐゴシック" pitchFamily="-106" charset="-128"/>
              </a:rPr>
              <a:t>Zanetti</a:t>
            </a:r>
            <a:r>
              <a:rPr lang="en-US" dirty="0" smtClean="0">
                <a:solidFill>
                  <a:srgbClr val="FF0000"/>
                </a:solidFill>
                <a:ea typeface="ＭＳ Ｐゴシック" pitchFamily="-106" charset="-128"/>
                <a:cs typeface="ＭＳ Ｐゴシック" pitchFamily="-106" charset="-128"/>
              </a:rPr>
              <a:t> (MIT)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A7BC6-004C-CC45-BF22-C59AA3EE293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618" y="5705812"/>
            <a:ext cx="8672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*</a:t>
            </a:r>
            <a:r>
              <a:rPr lang="en-US" sz="1800" b="1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1800" dirty="0" smtClean="0">
                <a:latin typeface="Calibri"/>
                <a:ea typeface="+mn-ea"/>
                <a:cs typeface="+mn-cs"/>
              </a:rPr>
              <a:t>mall</a:t>
            </a:r>
            <a:r>
              <a:rPr lang="en-US" sz="1800" dirty="0" smtClean="0">
                <a:latin typeface="Calibri"/>
                <a:ea typeface="+mn-ea"/>
                <a:cs typeface="+mn-cs"/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  <a:latin typeface="Calibri"/>
              </a:rPr>
              <a:t>A</a:t>
            </a:r>
            <a:r>
              <a:rPr lang="en-US" sz="1800" dirty="0" smtClean="0">
                <a:latin typeface="Calibri"/>
                <a:ea typeface="+mn-ea"/>
                <a:cs typeface="+mn-cs"/>
              </a:rPr>
              <a:t>ccelerator </a:t>
            </a:r>
            <a:r>
              <a:rPr lang="en-US" sz="1800" dirty="0" smtClean="0">
                <a:latin typeface="Calibri"/>
                <a:ea typeface="+mn-ea"/>
                <a:cs typeface="+mn-cs"/>
              </a:rPr>
              <a:t>for</a:t>
            </a:r>
            <a:r>
              <a:rPr lang="en-US" sz="1800" dirty="0" smtClean="0">
                <a:latin typeface="Calibri"/>
                <a:ea typeface="+mn-ea"/>
                <a:cs typeface="+mn-cs"/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  <a:latin typeface="Calibri"/>
              </a:rPr>
              <a:t>P</a:t>
            </a:r>
            <a:r>
              <a:rPr lang="en-US" sz="1800" dirty="0" smtClean="0">
                <a:latin typeface="Calibri"/>
                <a:ea typeface="+mn-ea"/>
                <a:cs typeface="+mn-cs"/>
              </a:rPr>
              <a:t>hoton-</a:t>
            </a:r>
            <a:r>
              <a:rPr lang="en-US" sz="1800" b="1" dirty="0" smtClean="0">
                <a:solidFill>
                  <a:srgbClr val="FFFF00"/>
                </a:solidFill>
                <a:latin typeface="Calibri"/>
              </a:rPr>
              <a:t>P</a:t>
            </a:r>
            <a:r>
              <a:rPr lang="en-US" sz="1800" dirty="0" smtClean="0">
                <a:latin typeface="Calibri"/>
                <a:ea typeface="+mn-ea"/>
                <a:cs typeface="+mn-cs"/>
              </a:rPr>
              <a:t>hoton </a:t>
            </a:r>
            <a:r>
              <a:rPr lang="en-US" sz="1800" b="1" dirty="0" smtClean="0">
                <a:solidFill>
                  <a:srgbClr val="FFFF00"/>
                </a:solidFill>
                <a:latin typeface="Calibri"/>
              </a:rPr>
              <a:t>H</a:t>
            </a:r>
            <a:r>
              <a:rPr lang="en-US" sz="1800" b="1" dirty="0" smtClean="0">
                <a:latin typeface="Calibri"/>
                <a:ea typeface="+mn-ea"/>
                <a:cs typeface="+mn-cs"/>
              </a:rPr>
              <a:t>i</a:t>
            </a:r>
            <a:r>
              <a:rPr lang="en-US" sz="1800" dirty="0" smtClean="0">
                <a:latin typeface="Calibri"/>
                <a:ea typeface="+mn-ea"/>
                <a:cs typeface="+mn-cs"/>
              </a:rPr>
              <a:t>ggs </a:t>
            </a:r>
            <a:r>
              <a:rPr lang="en-US" sz="1800" dirty="0" smtClean="0">
                <a:latin typeface="Calibri"/>
                <a:ea typeface="+mn-ea"/>
                <a:cs typeface="+mn-cs"/>
              </a:rPr>
              <a:t>production using</a:t>
            </a:r>
            <a:r>
              <a:rPr lang="en-US" sz="1800" dirty="0" smtClean="0">
                <a:latin typeface="Calibri"/>
                <a:ea typeface="+mn-ea"/>
                <a:cs typeface="+mn-cs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latin typeface="Calibri"/>
              </a:rPr>
              <a:t>R</a:t>
            </a:r>
            <a:r>
              <a:rPr lang="en-US" sz="1800" dirty="0" err="1" smtClean="0">
                <a:latin typeface="Calibri"/>
                <a:ea typeface="+mn-ea"/>
                <a:cs typeface="+mn-cs"/>
              </a:rPr>
              <a:t>ecirculating</a:t>
            </a:r>
            <a:r>
              <a:rPr lang="en-US" sz="1800" dirty="0" smtClean="0">
                <a:latin typeface="Calibri"/>
                <a:ea typeface="+mn-ea"/>
                <a:cs typeface="+mn-cs"/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  <a:latin typeface="Calibri"/>
              </a:rPr>
              <a:t>E</a:t>
            </a:r>
            <a:r>
              <a:rPr lang="en-US" sz="1800" dirty="0" smtClean="0">
                <a:latin typeface="Calibri"/>
                <a:ea typeface="+mn-ea"/>
                <a:cs typeface="+mn-cs"/>
              </a:rPr>
              <a:t>lectrons</a:t>
            </a: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libri"/>
                <a:ea typeface="+mn-ea"/>
                <a:cs typeface="+mn-cs"/>
              </a:rPr>
              <a:t>(Frank Zimmerman copyright) </a:t>
            </a:r>
            <a:endParaRPr lang="en-GB" sz="1800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55524"/>
            <a:ext cx="8229600" cy="4293809"/>
          </a:xfrm>
        </p:spPr>
        <p:txBody>
          <a:bodyPr/>
          <a:lstStyle/>
          <a:p>
            <a:r>
              <a:rPr lang="en-US" dirty="0" smtClean="0"/>
              <a:t>Compton scattering energy: </a:t>
            </a:r>
          </a:p>
          <a:p>
            <a:r>
              <a:rPr lang="en-US" dirty="0" smtClean="0"/>
              <a:t>Max energy for back scattering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energy:</a:t>
            </a:r>
          </a:p>
          <a:p>
            <a:r>
              <a:rPr lang="en-US" dirty="0" smtClean="0"/>
              <a:t>Avoid </a:t>
            </a:r>
            <a:r>
              <a:rPr lang="en-US" dirty="0" err="1" smtClean="0"/>
              <a:t>e+e</a:t>
            </a:r>
            <a:r>
              <a:rPr lang="en-US" dirty="0" smtClean="0"/>
              <a:t>- pair production =&gt; limit √</a:t>
            </a:r>
            <a:r>
              <a:rPr lang="en-US" dirty="0" err="1" smtClean="0"/>
              <a:t>s</a:t>
            </a:r>
            <a:r>
              <a:rPr lang="en-US" dirty="0" smtClean="0"/>
              <a:t> of backscattered photon and laser =&gt; limit on </a:t>
            </a:r>
            <a:r>
              <a:rPr lang="en-US" dirty="0" err="1" smtClean="0"/>
              <a:t>x</a:t>
            </a:r>
            <a:r>
              <a:rPr lang="en-US" dirty="0" smtClean="0"/>
              <a:t>=&gt; limit on laser photon 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Compton cross section depend on relative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and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polarization (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and P)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collider basics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29200" y="1031724"/>
          <a:ext cx="1828800" cy="338666"/>
        </p:xfrm>
        <a:graphic>
          <a:graphicData uri="http://schemas.openxmlformats.org/presentationml/2006/ole">
            <p:oleObj spid="_x0000_s179202" name="Equation" r:id="rId3" imgW="1028700" imgH="190500" progId="Equation.3">
              <p:embed/>
            </p:oleObj>
          </a:graphicData>
        </a:graphic>
      </p:graphicFrame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6477000" y="1298424"/>
          <a:ext cx="1422400" cy="654050"/>
        </p:xfrm>
        <a:graphic>
          <a:graphicData uri="http://schemas.openxmlformats.org/presentationml/2006/ole">
            <p:oleObj spid="_x0000_s179203" name="Equation" r:id="rId4" imgW="800100" imgH="368300" progId="Equation.3">
              <p:embed/>
            </p:oleObj>
          </a:graphicData>
        </a:graphic>
      </p:graphicFrame>
      <p:graphicFrame>
        <p:nvGraphicFramePr>
          <p:cNvPr id="246788" name="Object 4"/>
          <p:cNvGraphicFramePr>
            <a:graphicFrameLocks noChangeAspect="1"/>
          </p:cNvGraphicFramePr>
          <p:nvPr/>
        </p:nvGraphicFramePr>
        <p:xfrm>
          <a:off x="2955925" y="2708275"/>
          <a:ext cx="3363913" cy="654050"/>
        </p:xfrm>
        <a:graphic>
          <a:graphicData uri="http://schemas.openxmlformats.org/presentationml/2006/ole">
            <p:oleObj spid="_x0000_s179204" name="Equation" r:id="rId5" imgW="1892300" imgH="368300" progId="Equation.3">
              <p:embed/>
            </p:oleObj>
          </a:graphicData>
        </a:graphic>
      </p:graphicFrame>
      <p:graphicFrame>
        <p:nvGraphicFramePr>
          <p:cNvPr id="246789" name="Object 5"/>
          <p:cNvGraphicFramePr>
            <a:graphicFrameLocks noChangeAspect="1"/>
          </p:cNvGraphicFramePr>
          <p:nvPr/>
        </p:nvGraphicFramePr>
        <p:xfrm>
          <a:off x="1219200" y="4351952"/>
          <a:ext cx="3230563" cy="654050"/>
        </p:xfrm>
        <a:graphic>
          <a:graphicData uri="http://schemas.openxmlformats.org/presentationml/2006/ole">
            <p:oleObj spid="_x0000_s179205" name="Equation" r:id="rId6" imgW="1816100" imgH="368300" progId="Equation.3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798" y="4016118"/>
            <a:ext cx="3758201" cy="26085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5800" y="5080003"/>
            <a:ext cx="4288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pitchFamily="-106" charset="0"/>
              <a:buChar char="•"/>
            </a:pPr>
            <a:r>
              <a:rPr lang="en-US" dirty="0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For the Higgs production </a:t>
            </a:r>
            <a:r>
              <a:rPr lang="en-US" dirty="0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need </a:t>
            </a:r>
            <a:r>
              <a:rPr lang="en-US" dirty="0" smtClean="0">
                <a:solidFill>
                  <a:srgbClr val="FF000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polarized beams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69650"/>
            <a:ext cx="8229600" cy="5730875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Luminosity depends on:</a:t>
            </a:r>
          </a:p>
          <a:p>
            <a:pPr lvl="1"/>
            <a:r>
              <a:rPr lang="en-US" dirty="0" smtClean="0"/>
              <a:t>The number of beam electrons scattering at least once on laser beam</a:t>
            </a:r>
          </a:p>
          <a:p>
            <a:pPr lvl="2"/>
            <a:r>
              <a:rPr lang="en-US" dirty="0" smtClean="0"/>
              <a:t>“thickness” 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of the laser beam (related to the laser power and pulse duration)</a:t>
            </a:r>
          </a:p>
          <a:p>
            <a:pPr lvl="1"/>
            <a:r>
              <a:rPr lang="en-US" dirty="0" smtClean="0"/>
              <a:t>Normalized distance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r</a:t>
            </a:r>
            <a:r>
              <a:rPr lang="en-US" dirty="0" smtClean="0"/>
              <a:t> </a:t>
            </a:r>
            <a:r>
              <a:rPr lang="en-US" dirty="0" smtClean="0"/>
              <a:t>of the Compton Scattering point to the interaction </a:t>
            </a:r>
            <a:r>
              <a:rPr lang="en-US" dirty="0" smtClean="0"/>
              <a:t>point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Quasi </a:t>
            </a:r>
            <a:r>
              <a:rPr lang="en-US" dirty="0" err="1" smtClean="0"/>
              <a:t>monochromaticity</a:t>
            </a:r>
            <a:r>
              <a:rPr lang="en-US" dirty="0" smtClean="0"/>
              <a:t> of 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interaction energy:</a:t>
            </a:r>
          </a:p>
          <a:p>
            <a:pPr lvl="1"/>
            <a:r>
              <a:rPr lang="en-US" dirty="0" smtClean="0"/>
              <a:t>Thanks to energy-angle </a:t>
            </a:r>
            <a:r>
              <a:rPr lang="en-US" dirty="0" smtClean="0"/>
              <a:t>correlation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US" dirty="0" smtClean="0">
                <a:solidFill>
                  <a:srgbClr val="FF0000"/>
                </a:solidFill>
              </a:rPr>
              <a:t>~1/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collider Luminosity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692386"/>
            <a:ext cx="3125410" cy="3138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7418"/>
            <a:ext cx="8229600" cy="5436772"/>
          </a:xfrm>
        </p:spPr>
        <p:txBody>
          <a:bodyPr/>
          <a:lstStyle/>
          <a:p>
            <a:r>
              <a:rPr lang="en-US" dirty="0" smtClean="0"/>
              <a:t>Typically electron scatter more than once, low energy tails get populated</a:t>
            </a:r>
          </a:p>
          <a:p>
            <a:r>
              <a:rPr lang="en-US" dirty="0" smtClean="0"/>
              <a:t>Level of low energy component can be regulated by tuning the CP-IP distance </a:t>
            </a:r>
          </a:p>
          <a:p>
            <a:pPr lvl="1"/>
            <a:r>
              <a:rPr lang="en-US" dirty="0" smtClean="0"/>
              <a:t>Order of a few </a:t>
            </a:r>
            <a:r>
              <a:rPr lang="en-US" dirty="0" smtClean="0"/>
              <a:t>mm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Spent beams could provide additional luminosity (</a:t>
            </a:r>
            <a:r>
              <a:rPr lang="en-US" dirty="0" err="1" smtClean="0"/>
              <a:t>e</a:t>
            </a:r>
            <a:r>
              <a:rPr lang="en-US" baseline="30000" dirty="0" err="1" smtClean="0"/>
              <a:t>-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, </a:t>
            </a:r>
            <a:r>
              <a:rPr lang="en-US" dirty="0" err="1" smtClean="0"/>
              <a:t>e</a:t>
            </a:r>
            <a:r>
              <a:rPr lang="en-US" baseline="30000" dirty="0" err="1" smtClean="0"/>
              <a:t>-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r="51215"/>
          <a:stretch>
            <a:fillRect/>
          </a:stretch>
        </p:blipFill>
        <p:spPr>
          <a:xfrm>
            <a:off x="2658529" y="2920180"/>
            <a:ext cx="3643090" cy="271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collider Luminosity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Moeller Scattering (</a:t>
            </a:r>
            <a:r>
              <a:rPr lang="en-US" dirty="0" err="1" smtClean="0"/>
              <a:t>e</a:t>
            </a:r>
            <a:r>
              <a:rPr lang="en-US" baseline="30000" dirty="0" err="1" smtClean="0"/>
              <a:t>-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-&gt; </a:t>
            </a:r>
            <a:r>
              <a:rPr lang="en-US" dirty="0" err="1" smtClean="0"/>
              <a:t>e</a:t>
            </a:r>
            <a:r>
              <a:rPr lang="en-US" baseline="30000" dirty="0" err="1" smtClean="0"/>
              <a:t>-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): measure of running </a:t>
            </a:r>
            <a:r>
              <a:rPr lang="en-US" dirty="0" err="1" smtClean="0"/>
              <a:t>sin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baseline="-25000" dirty="0" err="1" smtClean="0"/>
              <a:t>W</a:t>
            </a:r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r>
              <a:rPr lang="en-US" dirty="0" smtClean="0"/>
              <a:t>W- mass from </a:t>
            </a:r>
            <a:r>
              <a:rPr lang="en-US" dirty="0" err="1" smtClean="0"/>
              <a:t>e</a:t>
            </a:r>
            <a:r>
              <a:rPr lang="en-US" baseline="30000" dirty="0" err="1" smtClean="0"/>
              <a:t>-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-&gt;W</a:t>
            </a:r>
            <a:r>
              <a:rPr lang="en-US" baseline="30000" dirty="0" smtClean="0"/>
              <a:t>-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. Experimental conditions critical for the measurement</a:t>
            </a:r>
          </a:p>
          <a:p>
            <a:pPr lvl="1"/>
            <a:r>
              <a:rPr lang="en-US" dirty="0" smtClean="0"/>
              <a:t>Detector resolution</a:t>
            </a:r>
          </a:p>
          <a:p>
            <a:pPr lvl="1"/>
            <a:r>
              <a:rPr lang="en-US" dirty="0" smtClean="0"/>
              <a:t>Pile-up</a:t>
            </a:r>
          </a:p>
          <a:p>
            <a:pPr lvl="1"/>
            <a:r>
              <a:rPr lang="en-US" dirty="0" err="1" smtClean="0"/>
              <a:t>e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endParaRPr lang="en-US" dirty="0" smtClean="0">
              <a:latin typeface="Symbol" charset="2"/>
              <a:cs typeface="Symbol" charset="2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dirty="0" smtClean="0"/>
              <a:t>hysics with </a:t>
            </a:r>
            <a:r>
              <a:rPr lang="en-US" dirty="0" err="1" smtClean="0"/>
              <a:t>e</a:t>
            </a:r>
            <a:r>
              <a:rPr lang="en-US" baseline="30000" dirty="0" err="1" smtClean="0"/>
              <a:t>-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and </a:t>
            </a:r>
            <a:r>
              <a:rPr lang="en-US" dirty="0" err="1" smtClean="0"/>
              <a:t>e</a:t>
            </a:r>
            <a:r>
              <a:rPr lang="en-US" baseline="30000" dirty="0" err="1" smtClean="0"/>
              <a:t>-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 descr="Untitled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84" y="1585093"/>
            <a:ext cx="3480097" cy="1546126"/>
          </a:xfrm>
          <a:prstGeom prst="rect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Picture 5" descr="Untitled 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25" y="3227979"/>
            <a:ext cx="2159000" cy="749300"/>
          </a:xfrm>
          <a:prstGeom prst="rect">
            <a:avLst/>
          </a:prstGeom>
        </p:spPr>
      </p:pic>
      <p:pic>
        <p:nvPicPr>
          <p:cNvPr id="7" name="Picture 6" descr="Untitled 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990" y="1464143"/>
            <a:ext cx="3780810" cy="2381966"/>
          </a:xfrm>
          <a:prstGeom prst="rect">
            <a:avLst/>
          </a:prstGeom>
        </p:spPr>
      </p:pic>
      <p:pic>
        <p:nvPicPr>
          <p:cNvPr id="8" name="Picture 7" descr="Untitled 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858" y="4444746"/>
            <a:ext cx="2695348" cy="2174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steep Higgs production cross section as a function of √</a:t>
            </a:r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smtClean="0"/>
              <a:t>Mass can be inferred by event counting during a √</a:t>
            </a:r>
            <a:r>
              <a:rPr lang="en-US" dirty="0" err="1" smtClean="0"/>
              <a:t>s</a:t>
            </a:r>
            <a:r>
              <a:rPr lang="en-US" dirty="0" smtClean="0"/>
              <a:t> scan</a:t>
            </a:r>
          </a:p>
          <a:p>
            <a:pPr lvl="1"/>
            <a:r>
              <a:rPr lang="en-US" dirty="0" smtClean="0"/>
              <a:t>Complementary to mass peak measurement </a:t>
            </a:r>
          </a:p>
          <a:p>
            <a:pPr lvl="1"/>
            <a:r>
              <a:rPr lang="en-US" dirty="0" smtClean="0"/>
              <a:t>Estimated precision with 1 year of data ~100 </a:t>
            </a:r>
            <a:r>
              <a:rPr lang="en-US" dirty="0" err="1" smtClean="0"/>
              <a:t>MeV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Physics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2044"/>
            <a:ext cx="4016241" cy="2148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241" y="3223092"/>
            <a:ext cx="5127759" cy="2630997"/>
          </a:xfrm>
          <a:prstGeom prst="rect">
            <a:avLst/>
          </a:prstGeom>
        </p:spPr>
      </p:pic>
      <p:pic>
        <p:nvPicPr>
          <p:cNvPr id="7" name="Picture 6" descr="Untitled 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40" y="4305904"/>
            <a:ext cx="3389712" cy="233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685" y="921518"/>
            <a:ext cx="2223315" cy="328990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960" y="870855"/>
            <a:ext cx="8229600" cy="56077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H-&gt;bb</a:t>
            </a:r>
          </a:p>
          <a:p>
            <a:pPr lvl="1"/>
            <a:r>
              <a:rPr lang="en-US" dirty="0" smtClean="0"/>
              <a:t>High signal over background ratio</a:t>
            </a:r>
          </a:p>
          <a:p>
            <a:pPr lvl="1"/>
            <a:r>
              <a:rPr lang="en-US" dirty="0" smtClean="0"/>
              <a:t>Cross section can be estimated at 2% level</a:t>
            </a:r>
          </a:p>
          <a:p>
            <a:r>
              <a:rPr lang="en-US" dirty="0" smtClean="0"/>
              <a:t>H-&gt;WW</a:t>
            </a:r>
          </a:p>
          <a:p>
            <a:pPr lvl="1"/>
            <a:r>
              <a:rPr lang="en-US" dirty="0" err="1" smtClean="0"/>
              <a:t>Hadronic</a:t>
            </a:r>
            <a:r>
              <a:rPr lang="en-US" dirty="0" smtClean="0"/>
              <a:t> or </a:t>
            </a:r>
            <a:r>
              <a:rPr lang="en-US" dirty="0" err="1" smtClean="0"/>
              <a:t>semileptonic</a:t>
            </a:r>
            <a:r>
              <a:rPr lang="en-US" dirty="0" smtClean="0"/>
              <a:t> final state</a:t>
            </a:r>
          </a:p>
          <a:p>
            <a:pPr lvl="1"/>
            <a:r>
              <a:rPr lang="en-US" dirty="0" smtClean="0"/>
              <a:t>Good S/B, 5% precision on cross section expected</a:t>
            </a:r>
          </a:p>
          <a:p>
            <a:r>
              <a:rPr lang="en-US" dirty="0" smtClean="0"/>
              <a:t>H-&gt;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endParaRPr lang="en-US" dirty="0" smtClean="0">
              <a:latin typeface="Symbol" charset="2"/>
              <a:cs typeface="Symbol" charset="2"/>
            </a:endParaRPr>
          </a:p>
          <a:p>
            <a:pPr lvl="1"/>
            <a:r>
              <a:rPr lang="en-US" dirty="0" smtClean="0"/>
              <a:t>Small signal rate, small background</a:t>
            </a:r>
          </a:p>
          <a:p>
            <a:pPr lvl="1"/>
            <a:r>
              <a:rPr lang="en-US" dirty="0" smtClean="0"/>
              <a:t>Possible probing of </a:t>
            </a:r>
            <a:r>
              <a:rPr lang="en-US" dirty="0" err="1" smtClean="0"/>
              <a:t>H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</a:t>
            </a:r>
            <a:r>
              <a:rPr lang="en-US" dirty="0" smtClean="0"/>
              <a:t>loop</a:t>
            </a:r>
            <a:endParaRPr lang="en-US" dirty="0" smtClean="0">
              <a:latin typeface="Symbol" charset="2"/>
              <a:cs typeface="Symbol" charset="2"/>
            </a:endParaRPr>
          </a:p>
          <a:p>
            <a:pPr lvl="1"/>
            <a:r>
              <a:rPr lang="en-US" dirty="0" smtClean="0"/>
              <a:t>&lt;10% precision on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baseline="-25000" dirty="0" smtClean="0">
                <a:latin typeface="Symbol" charset="2"/>
                <a:cs typeface="Symbol" charset="2"/>
              </a:rPr>
              <a:t>gg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baseline="-25000" dirty="0" smtClean="0"/>
              <a:t>tot</a:t>
            </a:r>
            <a:endParaRPr lang="en-US" dirty="0" smtClean="0"/>
          </a:p>
          <a:p>
            <a:r>
              <a:rPr lang="en-US" dirty="0" smtClean="0"/>
              <a:t>Other channels:</a:t>
            </a:r>
          </a:p>
          <a:p>
            <a:pPr lvl="1"/>
            <a:r>
              <a:rPr lang="en-US" dirty="0" smtClean="0"/>
              <a:t>H-&gt;ZZ and H-&gt;</a:t>
            </a:r>
            <a:r>
              <a:rPr lang="en-US" dirty="0" err="1" smtClean="0"/>
              <a:t>Z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doable (no studies available)</a:t>
            </a:r>
          </a:p>
          <a:p>
            <a:pPr lvl="1"/>
            <a:r>
              <a:rPr lang="en-US" dirty="0" smtClean="0"/>
              <a:t>H-&gt;</a:t>
            </a:r>
            <a:r>
              <a:rPr lang="en-US" dirty="0" err="1" smtClean="0">
                <a:latin typeface="Symbol" charset="2"/>
                <a:cs typeface="Symbol" charset="2"/>
              </a:rPr>
              <a:t>tt</a:t>
            </a:r>
            <a:r>
              <a:rPr lang="en-US" dirty="0" smtClean="0"/>
              <a:t> to be checked, H-&gt;cc and H-&gt;</a:t>
            </a:r>
            <a:r>
              <a:rPr lang="en-US" dirty="0" err="1" smtClean="0"/>
              <a:t>gluglu</a:t>
            </a:r>
            <a:r>
              <a:rPr lang="en-US" dirty="0" smtClean="0"/>
              <a:t> not viable </a:t>
            </a:r>
          </a:p>
          <a:p>
            <a:r>
              <a:rPr lang="en-US" dirty="0" smtClean="0"/>
              <a:t>Colliding photons polarization: unique mean to study CP properties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Physics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Channels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 descr="Untitled 9.png"/>
          <p:cNvPicPr>
            <a:picLocks noChangeAspect="1"/>
          </p:cNvPicPr>
          <p:nvPr/>
        </p:nvPicPr>
        <p:blipFill>
          <a:blip r:embed="rId2"/>
          <a:srcRect t="9071" b="26238"/>
          <a:stretch>
            <a:fillRect/>
          </a:stretch>
        </p:blipFill>
        <p:spPr>
          <a:xfrm>
            <a:off x="1434432" y="907140"/>
            <a:ext cx="6127934" cy="5285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 and CP will be addressed by the LHC</a:t>
            </a:r>
          </a:p>
          <a:p>
            <a:r>
              <a:rPr lang="en-US" dirty="0" smtClean="0"/>
              <a:t>A scenario where the Higgs is a mixture of CP state is more difficult to assess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Individual CP states can be probed by tuning the photons polarization</a:t>
            </a:r>
          </a:p>
          <a:p>
            <a:r>
              <a:rPr lang="en-US" dirty="0" smtClean="0"/>
              <a:t>In bb final state a &lt;1% asymmetry (CP violation) can be measured with ~100/fb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Quantum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53680" y="5970863"/>
            <a:ext cx="2581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 arXiv:0705.1089v2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2" name="Picture 11" descr="Untitled 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87" y="2258552"/>
            <a:ext cx="8668011" cy="741648"/>
          </a:xfrm>
          <a:prstGeom prst="rect">
            <a:avLst/>
          </a:prstGeom>
        </p:spPr>
      </p:pic>
      <p:pic>
        <p:nvPicPr>
          <p:cNvPr id="18" name="Picture 17" descr="Untitled 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524" y="3000200"/>
            <a:ext cx="4529817" cy="1877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48948"/>
            <a:ext cx="8229600" cy="2071772"/>
          </a:xfrm>
        </p:spPr>
        <p:txBody>
          <a:bodyPr/>
          <a:lstStyle/>
          <a:p>
            <a:r>
              <a:rPr lang="en-US" dirty="0" smtClean="0"/>
              <a:t>Assumption: get BR(H-&gt;bb) at 2% level from somewhere else</a:t>
            </a:r>
          </a:p>
          <a:p>
            <a:pPr lvl="1"/>
            <a:r>
              <a:rPr lang="en-US" dirty="0" smtClean="0"/>
              <a:t>Need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(invisible recoil analysis), difficult from LHC</a:t>
            </a:r>
          </a:p>
          <a:p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-&gt;H-&gt;bb would then lead to ~2% precision on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gg</a:t>
            </a:r>
            <a:endParaRPr lang="en-US" baseline="-25000" dirty="0" smtClean="0"/>
          </a:p>
          <a:p>
            <a:pPr lvl="1"/>
            <a:r>
              <a:rPr lang="en-US" dirty="0" smtClean="0"/>
              <a:t>Sensitive to BSM contributions in the loop</a:t>
            </a:r>
          </a:p>
          <a:p>
            <a:pPr lvl="1"/>
            <a:r>
              <a:rPr lang="en-US" dirty="0" smtClean="0"/>
              <a:t>Assess top Yukawa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Higgs</a:t>
            </a:r>
            <a:r>
              <a:rPr lang="en-US" sz="4000" dirty="0" smtClean="0"/>
              <a:t> Partial and Total Widths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 descr="Mg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143" y="2920720"/>
            <a:ext cx="3459239" cy="34017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199" y="2920720"/>
            <a:ext cx="48042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pitchFamily="-106" charset="0"/>
              <a:buChar char="•"/>
            </a:pPr>
            <a:r>
              <a:rPr lang="en-US" dirty="0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Similarly, combination information form </a:t>
            </a:r>
            <a:r>
              <a:rPr lang="en-US" dirty="0" err="1" smtClean="0">
                <a:solidFill>
                  <a:srgbClr val="000090"/>
                </a:solidFill>
                <a:latin typeface="Symbol" charset="2"/>
                <a:ea typeface="ＭＳ Ｐゴシック" pitchFamily="-109" charset="-128"/>
                <a:cs typeface="Symbol" charset="2"/>
              </a:rPr>
              <a:t>gg</a:t>
            </a:r>
            <a:r>
              <a:rPr lang="en-US" dirty="0" smtClean="0">
                <a:solidFill>
                  <a:srgbClr val="000090"/>
                </a:solidFill>
                <a:latin typeface="Symbol" charset="2"/>
                <a:ea typeface="ＭＳ Ｐゴシック" pitchFamily="-109" charset="-128"/>
                <a:cs typeface="Symbol" charset="2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and bb channels, the total width can be assessed at 10% level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-106" charset="0"/>
              <a:buChar char="–"/>
            </a:pP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  <a:cs typeface="+mn-cs"/>
              </a:rPr>
              <a:t>Relevant e.g. for DM searches  </a:t>
            </a:r>
            <a:endParaRPr lang="en-US" sz="2000" dirty="0">
              <a:solidFill>
                <a:srgbClr val="008000"/>
              </a:solidFill>
              <a:latin typeface="Calibri"/>
              <a:ea typeface="ＭＳ Ｐゴシック" pitchFamily="-109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Higgs self coupling accessible (</a:t>
            </a:r>
            <a:r>
              <a:rPr lang="en-US" dirty="0" err="1" smtClean="0"/>
              <a:t>S.Kawada</a:t>
            </a:r>
            <a:r>
              <a:rPr lang="en-US" dirty="0" smtClean="0"/>
              <a:t> et al, PRD 85, 1130009, 2012):</a:t>
            </a:r>
          </a:p>
          <a:p>
            <a:pPr lvl="1"/>
            <a:r>
              <a:rPr lang="en-US" dirty="0" err="1" smtClean="0"/>
              <a:t>b</a:t>
            </a:r>
            <a:r>
              <a:rPr lang="en-US" dirty="0" err="1" smtClean="0"/>
              <a:t>bbb</a:t>
            </a:r>
            <a:r>
              <a:rPr lang="en-US" dirty="0" smtClean="0"/>
              <a:t> channel with a good S/B ratio</a:t>
            </a:r>
          </a:p>
          <a:p>
            <a:pPr lvl="1"/>
            <a:r>
              <a:rPr lang="en-US" dirty="0" smtClean="0"/>
              <a:t>5 years of running at design </a:t>
            </a:r>
            <a:r>
              <a:rPr lang="en-US" dirty="0" err="1" smtClean="0"/>
              <a:t>lumi</a:t>
            </a:r>
            <a:r>
              <a:rPr lang="en-US" dirty="0" smtClean="0"/>
              <a:t> would yield ~5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endParaRPr lang="en-US" dirty="0" smtClean="0">
              <a:latin typeface="Symbol" charset="2"/>
              <a:cs typeface="Symbol" charset="2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Sensitivity to </a:t>
            </a:r>
            <a:r>
              <a:rPr lang="en-US" dirty="0" err="1" smtClean="0"/>
              <a:t>tan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regions not accessible at the LHC</a:t>
            </a:r>
          </a:p>
          <a:p>
            <a:r>
              <a:rPr lang="en-US" dirty="0" smtClean="0"/>
              <a:t>Distinguish mass-degenerate A/H using polarization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energies?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 descr="AAH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83" y="2638264"/>
            <a:ext cx="2322505" cy="822245"/>
          </a:xfrm>
          <a:prstGeom prst="rect">
            <a:avLst/>
          </a:prstGeom>
        </p:spPr>
      </p:pic>
      <p:pic>
        <p:nvPicPr>
          <p:cNvPr id="7" name="Picture 6" descr="sensitivity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471" y="2580408"/>
            <a:ext cx="3653567" cy="2397653"/>
          </a:xfrm>
          <a:prstGeom prst="rect">
            <a:avLst/>
          </a:prstGeom>
        </p:spPr>
      </p:pic>
      <p:pic>
        <p:nvPicPr>
          <p:cNvPr id="10" name="Picture 9" descr="Untitled 9a.png"/>
          <p:cNvPicPr>
            <a:picLocks noChangeAspect="1"/>
          </p:cNvPicPr>
          <p:nvPr/>
        </p:nvPicPr>
        <p:blipFill>
          <a:blip r:embed="rId4"/>
          <a:srcRect t="20279"/>
          <a:stretch>
            <a:fillRect/>
          </a:stretch>
        </p:blipFill>
        <p:spPr>
          <a:xfrm>
            <a:off x="1270000" y="3750789"/>
            <a:ext cx="2583318" cy="849517"/>
          </a:xfrm>
          <a:prstGeom prst="rect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idea, proposed at beginning of the 80s</a:t>
            </a:r>
            <a:endParaRPr lang="en-US" dirty="0" smtClean="0"/>
          </a:p>
          <a:p>
            <a:pPr lvl="1"/>
            <a:r>
              <a:rPr lang="en-US" dirty="0" err="1" smtClean="0"/>
              <a:t>Ginzburg</a:t>
            </a:r>
            <a:r>
              <a:rPr lang="en-US" dirty="0" smtClean="0"/>
              <a:t>, </a:t>
            </a:r>
            <a:r>
              <a:rPr lang="en-US" dirty="0" err="1" smtClean="0"/>
              <a:t>Kotkin</a:t>
            </a:r>
            <a:r>
              <a:rPr lang="en-US" dirty="0" smtClean="0"/>
              <a:t>, </a:t>
            </a:r>
            <a:r>
              <a:rPr lang="en-US" dirty="0" err="1" smtClean="0"/>
              <a:t>Serbo</a:t>
            </a:r>
            <a:r>
              <a:rPr lang="en-US" dirty="0" smtClean="0"/>
              <a:t>, </a:t>
            </a:r>
            <a:r>
              <a:rPr lang="en-US" dirty="0" err="1" smtClean="0"/>
              <a:t>Telnov</a:t>
            </a:r>
            <a:r>
              <a:rPr lang="en-US" dirty="0" smtClean="0"/>
              <a:t>, </a:t>
            </a:r>
            <a:r>
              <a:rPr lang="en-US" dirty="0" err="1" smtClean="0"/>
              <a:t>Pizma</a:t>
            </a:r>
            <a:r>
              <a:rPr lang="en-US" dirty="0" smtClean="0"/>
              <a:t> </a:t>
            </a:r>
            <a:r>
              <a:rPr lang="en-US" dirty="0" err="1" smtClean="0"/>
              <a:t>ZhETF</a:t>
            </a:r>
            <a:r>
              <a:rPr lang="en-US" dirty="0" smtClean="0"/>
              <a:t> 34 514 (1981)</a:t>
            </a:r>
            <a:r>
              <a:rPr lang="en-US" dirty="0" smtClean="0"/>
              <a:t>, JETP </a:t>
            </a:r>
            <a:r>
              <a:rPr lang="en-US" dirty="0" err="1" smtClean="0"/>
              <a:t>Lett</a:t>
            </a:r>
            <a:r>
              <a:rPr lang="en-US" dirty="0" smtClean="0"/>
              <a:t>. 34 491 (1982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Over 1000 papers </a:t>
            </a:r>
            <a:r>
              <a:rPr lang="en-US" dirty="0" smtClean="0"/>
              <a:t>on the subject</a:t>
            </a:r>
            <a:endParaRPr lang="en-US" dirty="0" smtClean="0"/>
          </a:p>
          <a:p>
            <a:r>
              <a:rPr lang="en-US" dirty="0" smtClean="0"/>
              <a:t>So far</a:t>
            </a:r>
            <a:r>
              <a:rPr lang="en-US" dirty="0" smtClean="0"/>
              <a:t> </a:t>
            </a:r>
            <a:r>
              <a:rPr lang="en-US" dirty="0" smtClean="0"/>
              <a:t>tied</a:t>
            </a:r>
            <a:r>
              <a:rPr lang="en-US" dirty="0" smtClean="0"/>
              <a:t> </a:t>
            </a:r>
            <a:r>
              <a:rPr lang="en-US" dirty="0" smtClean="0"/>
              <a:t>to ILC</a:t>
            </a:r>
          </a:p>
          <a:p>
            <a:pPr lvl="1"/>
            <a:r>
              <a:rPr lang="en-US" dirty="0" smtClean="0"/>
              <a:t>Possibility to have a photon linear collider (PLC) as a precursor of ILC discussed and then discarded (2009)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new then?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 smtClean="0"/>
              <a:t>Higgs candidate found by the </a:t>
            </a:r>
            <a:r>
              <a:rPr lang="en-US" dirty="0" smtClean="0"/>
              <a:t>LHC </a:t>
            </a:r>
            <a:r>
              <a:rPr lang="en-US" i="1" dirty="0" smtClean="0"/>
              <a:t>decaying into two </a:t>
            </a:r>
            <a:r>
              <a:rPr lang="en-US" i="1" dirty="0" err="1" smtClean="0">
                <a:latin typeface="Symbol" charset="2"/>
                <a:cs typeface="Symbol" charset="2"/>
              </a:rPr>
              <a:t>g</a:t>
            </a:r>
            <a:endParaRPr lang="en-US" i="1" dirty="0" smtClean="0">
              <a:latin typeface="Symbol" charset="2"/>
              <a:cs typeface="Symbol" charset="2"/>
            </a:endParaRPr>
          </a:p>
          <a:p>
            <a:r>
              <a:rPr lang="en-US" dirty="0" smtClean="0"/>
              <a:t>The 125 </a:t>
            </a:r>
            <a:r>
              <a:rPr lang="en-US" dirty="0" err="1" smtClean="0"/>
              <a:t>GeV</a:t>
            </a:r>
            <a:r>
              <a:rPr lang="en-US" dirty="0" smtClean="0"/>
              <a:t> mass makes </a:t>
            </a:r>
            <a:r>
              <a:rPr lang="en-US" dirty="0" smtClean="0"/>
              <a:t>a dedicate 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collider is </a:t>
            </a:r>
            <a:r>
              <a:rPr lang="en-US" dirty="0" smtClean="0"/>
              <a:t>conceivable</a:t>
            </a:r>
          </a:p>
          <a:p>
            <a:r>
              <a:rPr lang="en-US" dirty="0" smtClean="0"/>
              <a:t>Laser technology </a:t>
            </a:r>
            <a:r>
              <a:rPr lang="en-US" dirty="0" err="1" smtClean="0"/>
              <a:t>improvments</a:t>
            </a:r>
            <a:endParaRPr lang="en-US" dirty="0" smtClean="0"/>
          </a:p>
          <a:p>
            <a:r>
              <a:rPr lang="en-US" dirty="0" smtClean="0"/>
              <a:t>Such machine can be coupled to the LHC (</a:t>
            </a:r>
            <a:r>
              <a:rPr lang="en-US" dirty="0" err="1" smtClean="0"/>
              <a:t>LHeC</a:t>
            </a:r>
            <a:r>
              <a:rPr lang="en-US" dirty="0" smtClean="0"/>
              <a:t>):</a:t>
            </a:r>
          </a:p>
          <a:p>
            <a:pPr lvl="1"/>
            <a:r>
              <a:rPr lang="en-US" dirty="0" err="1" smtClean="0"/>
              <a:t>e</a:t>
            </a:r>
            <a:r>
              <a:rPr lang="en-US" baseline="30000" dirty="0" err="1" smtClean="0"/>
              <a:t>±</a:t>
            </a:r>
            <a:r>
              <a:rPr lang="en-US" dirty="0" err="1" smtClean="0"/>
              <a:t>p</a:t>
            </a:r>
            <a:r>
              <a:rPr lang="en-US" dirty="0" smtClean="0"/>
              <a:t>, </a:t>
            </a:r>
            <a:r>
              <a:rPr lang="en-US" dirty="0" err="1" smtClean="0"/>
              <a:t>e</a:t>
            </a:r>
            <a:r>
              <a:rPr lang="en-US" baseline="30000" dirty="0" err="1" smtClean="0"/>
              <a:t>±</a:t>
            </a:r>
            <a:r>
              <a:rPr lang="en-US" dirty="0" err="1" smtClean="0"/>
              <a:t>A</a:t>
            </a:r>
            <a:r>
              <a:rPr lang="en-US" dirty="0" smtClean="0"/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p</a:t>
            </a:r>
            <a:r>
              <a:rPr lang="en-US" dirty="0" smtClean="0"/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A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Intro: 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colliders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85233"/>
            <a:ext cx="8229600" cy="560777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 practical way to measure absolute </a:t>
            </a:r>
            <a:r>
              <a:rPr lang="en-US" sz="2000" dirty="0" err="1" smtClean="0"/>
              <a:t>lumi</a:t>
            </a:r>
            <a:r>
              <a:rPr lang="en-US" sz="2000" dirty="0" smtClean="0"/>
              <a:t>, rely on EM candles </a:t>
            </a:r>
          </a:p>
          <a:p>
            <a:r>
              <a:rPr lang="en-US" sz="2000" dirty="0" smtClean="0"/>
              <a:t>I</a:t>
            </a:r>
            <a:r>
              <a:rPr lang="en-US" sz="2000" dirty="0" smtClean="0"/>
              <a:t>ndividual spin dependent components needs to be measured</a:t>
            </a:r>
          </a:p>
          <a:p>
            <a:r>
              <a:rPr lang="en-US" sz="2000" dirty="0" err="1" smtClean="0">
                <a:latin typeface="Symbol" charset="2"/>
                <a:cs typeface="Symbol" charset="2"/>
              </a:rPr>
              <a:t>gg</a:t>
            </a:r>
            <a:r>
              <a:rPr lang="en-US" sz="2000" dirty="0" smtClean="0"/>
              <a:t> -&gt;</a:t>
            </a:r>
            <a:r>
              <a:rPr lang="en-US" sz="2000" dirty="0" err="1" smtClean="0"/>
              <a:t>l</a:t>
            </a:r>
            <a:r>
              <a:rPr lang="en-US" sz="2000" baseline="30000" dirty="0" err="1" smtClean="0"/>
              <a:t>-</a:t>
            </a:r>
            <a:r>
              <a:rPr lang="en-US" sz="2000" dirty="0" err="1" smtClean="0"/>
              <a:t>l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High rate, but addressing only J=2 initial state</a:t>
            </a:r>
          </a:p>
          <a:p>
            <a:r>
              <a:rPr lang="en-US" sz="2000" dirty="0" err="1" smtClean="0">
                <a:latin typeface="Symbol" charset="2"/>
                <a:cs typeface="Symbol" charset="2"/>
              </a:rPr>
              <a:t>gg</a:t>
            </a:r>
            <a:r>
              <a:rPr lang="en-US" sz="2000" dirty="0" smtClean="0"/>
              <a:t> -</a:t>
            </a:r>
            <a:r>
              <a:rPr lang="en-US" sz="2000" dirty="0" smtClean="0"/>
              <a:t>&gt;</a:t>
            </a:r>
            <a:r>
              <a:rPr lang="en-US" sz="2000" dirty="0" err="1" smtClean="0">
                <a:latin typeface="Symbol" charset="2"/>
                <a:cs typeface="Symbol" charset="2"/>
              </a:rPr>
              <a:t>g</a:t>
            </a:r>
            <a:r>
              <a:rPr lang="en-US" sz="2000" dirty="0" err="1" smtClean="0"/>
              <a:t>l</a:t>
            </a:r>
            <a:r>
              <a:rPr lang="en-US" sz="2000" baseline="30000" dirty="0" err="1" smtClean="0"/>
              <a:t>-</a:t>
            </a:r>
            <a:r>
              <a:rPr lang="en-US" sz="2000" dirty="0" err="1" smtClean="0"/>
              <a:t>l</a:t>
            </a:r>
            <a:r>
              <a:rPr lang="en-US" sz="2000" baseline="30000" dirty="0" smtClean="0"/>
              <a:t>+</a:t>
            </a:r>
          </a:p>
          <a:p>
            <a:pPr lvl="1"/>
            <a:r>
              <a:rPr lang="en-US" sz="1800" dirty="0" smtClean="0"/>
              <a:t>Main candle for Higgs-like initial state</a:t>
            </a:r>
          </a:p>
          <a:p>
            <a:pPr lvl="1"/>
            <a:r>
              <a:rPr lang="en-US" sz="1800" dirty="0" smtClean="0"/>
              <a:t>Factor ~300 smaller </a:t>
            </a:r>
            <a:r>
              <a:rPr lang="en-US" sz="1800" dirty="0" err="1" smtClean="0"/>
              <a:t>xsec</a:t>
            </a:r>
            <a:r>
              <a:rPr lang="en-US" sz="1800" dirty="0" smtClean="0"/>
              <a:t> than </a:t>
            </a:r>
            <a:r>
              <a:rPr lang="en-US" sz="1800" dirty="0" err="1" smtClean="0"/>
              <a:t>ll</a:t>
            </a:r>
            <a:endParaRPr lang="en-US" sz="1800" dirty="0" smtClean="0"/>
          </a:p>
          <a:p>
            <a:r>
              <a:rPr lang="en-US" sz="2000" dirty="0" err="1" smtClean="0">
                <a:latin typeface="Symbol" charset="2"/>
                <a:cs typeface="Symbol" charset="2"/>
              </a:rPr>
              <a:t>gg</a:t>
            </a:r>
            <a:r>
              <a:rPr lang="en-US" sz="2000" dirty="0" smtClean="0"/>
              <a:t> -</a:t>
            </a:r>
            <a:r>
              <a:rPr lang="en-US" sz="2000" dirty="0" smtClean="0"/>
              <a:t>&gt;</a:t>
            </a:r>
            <a:r>
              <a:rPr lang="en-US" sz="2000" dirty="0" err="1" smtClean="0"/>
              <a:t>l</a:t>
            </a:r>
            <a:r>
              <a:rPr lang="en-US" sz="2000" baseline="30000" dirty="0" err="1" smtClean="0"/>
              <a:t>-</a:t>
            </a:r>
            <a:r>
              <a:rPr lang="en-US" sz="2000" dirty="0" err="1" smtClean="0"/>
              <a:t>l</a:t>
            </a:r>
            <a:r>
              <a:rPr lang="en-US" sz="2000" baseline="30000" dirty="0" err="1" smtClean="0"/>
              <a:t>+</a:t>
            </a:r>
            <a:r>
              <a:rPr lang="en-US" sz="2000" dirty="0" err="1" smtClean="0"/>
              <a:t>l</a:t>
            </a:r>
            <a:r>
              <a:rPr lang="en-US" sz="2000" baseline="30000" dirty="0" err="1" smtClean="0"/>
              <a:t>-</a:t>
            </a:r>
            <a:r>
              <a:rPr lang="en-US" sz="2000" dirty="0" err="1" smtClean="0"/>
              <a:t>l</a:t>
            </a:r>
            <a:r>
              <a:rPr lang="en-US" sz="2000" baseline="30000" dirty="0" smtClean="0"/>
              <a:t>+</a:t>
            </a:r>
            <a:endParaRPr lang="en-US" sz="2000" dirty="0" smtClean="0"/>
          </a:p>
          <a:p>
            <a:pPr lvl="1"/>
            <a:r>
              <a:rPr lang="en-US" sz="1800" dirty="0" smtClean="0"/>
              <a:t>Could address mixed J states but too low </a:t>
            </a:r>
            <a:r>
              <a:rPr lang="en-US" sz="1800" dirty="0" err="1" smtClean="0"/>
              <a:t>lrate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36" y="4209143"/>
            <a:ext cx="5888374" cy="2415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SAPPHiRE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663" y="1408788"/>
            <a:ext cx="6765174" cy="42308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5978307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1800" i="1" dirty="0" err="1" smtClean="0">
                <a:solidFill>
                  <a:srgbClr val="00000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SAPPHiRE</a:t>
            </a:r>
            <a:r>
              <a:rPr lang="en-US" sz="1800" i="1" dirty="0" smtClean="0">
                <a:solidFill>
                  <a:srgbClr val="00000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: a Small Gamma-Gamma Higgs Factory,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S.A. </a:t>
            </a:r>
            <a:r>
              <a:rPr lang="en-US" sz="1800" dirty="0" err="1" smtClean="0">
                <a:solidFill>
                  <a:srgbClr val="00000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Bogacz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, J. Ellis,  D. Schulte, T. Takahashi, M. Velasco, </a:t>
            </a:r>
            <a:r>
              <a:rPr lang="en-US" sz="1800" dirty="0" smtClean="0">
                <a:latin typeface="Calibri"/>
                <a:ea typeface="ＭＳ Ｐゴシック" pitchFamily="-109" charset="-128"/>
                <a:cs typeface="ＭＳ Ｐゴシック" pitchFamily="-109" charset="-128"/>
              </a:rPr>
              <a:t>M. </a:t>
            </a:r>
            <a:r>
              <a:rPr lang="en-US" sz="1800" dirty="0" err="1" smtClean="0">
                <a:latin typeface="Calibri"/>
                <a:ea typeface="ＭＳ Ｐゴシック" pitchFamily="-109" charset="-128"/>
                <a:cs typeface="ＭＳ Ｐゴシック" pitchFamily="-109" charset="-128"/>
              </a:rPr>
              <a:t>Zanetti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, F. Zimmermann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,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arXiv:1208.2827</a:t>
            </a:r>
            <a:endParaRPr lang="en-US" sz="1800" b="1" dirty="0">
              <a:solidFill>
                <a:srgbClr val="000000"/>
              </a:solidFill>
              <a:latin typeface="Calibri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8" name="Arc 7"/>
          <p:cNvSpPr/>
          <p:nvPr/>
        </p:nvSpPr>
        <p:spPr>
          <a:xfrm rot="20325835">
            <a:off x="2651895" y="4656488"/>
            <a:ext cx="6837464" cy="5205425"/>
          </a:xfrm>
          <a:prstGeom prst="arc">
            <a:avLst>
              <a:gd name="adj1" fmla="val 14664979"/>
              <a:gd name="adj2" fmla="val 18658636"/>
            </a:avLst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92428" y="5324142"/>
            <a:ext cx="669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LHC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SAPPHiRE</a:t>
            </a:r>
            <a:r>
              <a:rPr lang="en-US" dirty="0" smtClean="0"/>
              <a:t>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5612190" y="2057400"/>
            <a:ext cx="3531810" cy="4471888"/>
          </a:xfrm>
        </p:spPr>
        <p:txBody>
          <a:bodyPr/>
          <a:lstStyle/>
          <a:p>
            <a:r>
              <a:rPr lang="en-US" dirty="0" smtClean="0"/>
              <a:t>4 arcs for each beam on each side</a:t>
            </a:r>
          </a:p>
          <a:p>
            <a:r>
              <a:rPr lang="en-US" dirty="0" smtClean="0"/>
              <a:t>Overall length 8 km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 smtClean="0"/>
              <a:t>/6 of the geometrical   </a:t>
            </a:r>
            <a:r>
              <a:rPr lang="en-US" dirty="0" err="1" smtClean="0"/>
              <a:t>e+e</a:t>
            </a:r>
            <a:r>
              <a:rPr lang="en-US" dirty="0" smtClean="0"/>
              <a:t>- </a:t>
            </a:r>
            <a:r>
              <a:rPr lang="en-US" dirty="0" err="1" smtClean="0"/>
              <a:t>lumi</a:t>
            </a:r>
            <a:endParaRPr lang="en-US" dirty="0" smtClean="0"/>
          </a:p>
          <a:p>
            <a:r>
              <a:rPr lang="en-US" dirty="0" smtClean="0"/>
              <a:t>10k Higgs per year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7238" y="1676400"/>
            <a:ext cx="5176762" cy="4436669"/>
            <a:chOff x="457200" y="1320940"/>
            <a:chExt cx="6110514" cy="510177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rcRect t="6141" r="52753"/>
            <a:stretch>
              <a:fillRect/>
            </a:stretch>
          </p:blipFill>
          <p:spPr>
            <a:xfrm>
              <a:off x="457200" y="1320940"/>
              <a:ext cx="4152295" cy="510177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rcRect l="77718" t="6142"/>
            <a:stretch>
              <a:fillRect/>
            </a:stretch>
          </p:blipFill>
          <p:spPr>
            <a:xfrm>
              <a:off x="4609495" y="1320940"/>
              <a:ext cx="1958219" cy="510177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loss per arc:</a:t>
            </a:r>
          </a:p>
          <a:p>
            <a:r>
              <a:rPr lang="en-US" dirty="0" smtClean="0"/>
              <a:t>Sapphire (</a:t>
            </a:r>
            <a:r>
              <a:rPr lang="en-US" dirty="0" err="1" smtClean="0"/>
              <a:t>LHeC</a:t>
            </a:r>
            <a:r>
              <a:rPr lang="en-US" dirty="0" smtClean="0"/>
              <a:t>) case, 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smtClean="0"/>
              <a:t>=764m =&gt; </a:t>
            </a:r>
            <a:r>
              <a:rPr lang="en-US" dirty="0" err="1" smtClean="0"/>
              <a:t>electorns</a:t>
            </a:r>
            <a:r>
              <a:rPr lang="en-US" dirty="0" smtClean="0"/>
              <a:t> lose 4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Can be compensated by increase the </a:t>
            </a:r>
            <a:r>
              <a:rPr lang="en-US" dirty="0" err="1" smtClean="0"/>
              <a:t>linacs</a:t>
            </a:r>
            <a:r>
              <a:rPr lang="en-US" dirty="0" smtClean="0"/>
              <a:t> to 10.5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7893869"/>
              </p:ext>
            </p:extLst>
          </p:nvPr>
        </p:nvGraphicFramePr>
        <p:xfrm>
          <a:off x="638628" y="2818188"/>
          <a:ext cx="7813484" cy="3624168"/>
        </p:xfrm>
        <a:graphic>
          <a:graphicData uri="http://schemas.openxmlformats.org/drawingml/2006/table">
            <a:tbl>
              <a:tblPr firstRow="1" firstCol="1" bandRow="1"/>
              <a:tblGrid>
                <a:gridCol w="2776956"/>
                <a:gridCol w="2776956"/>
                <a:gridCol w="2259572"/>
              </a:tblGrid>
              <a:tr h="469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beam energy [ GeV]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GB" sz="2000" i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GB" sz="2000" baseline="-250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arc</a:t>
                      </a:r>
                      <a:r>
                        <a:rPr lang="en-GB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[GeV]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Ds</a:t>
                      </a:r>
                      <a:r>
                        <a:rPr lang="en-GB" sz="20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[MeV]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0.0006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0.038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0.009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0.43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0.05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1.7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5.0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0.36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0.75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1.39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1.19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3.89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 (0.071%)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75869" y="761999"/>
          <a:ext cx="3636132" cy="727226"/>
        </p:xfrm>
        <a:graphic>
          <a:graphicData uri="http://schemas.openxmlformats.org/presentationml/2006/ole">
            <p:oleObj spid="_x0000_s135170" name="Equation" r:id="rId3" imgW="20955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Horizontal </a:t>
            </a:r>
            <a:r>
              <a:rPr lang="en-US" dirty="0" err="1" smtClean="0"/>
              <a:t>e</a:t>
            </a:r>
            <a:r>
              <a:rPr lang="en-US" dirty="0" err="1" smtClean="0"/>
              <a:t>mittance</a:t>
            </a:r>
            <a:r>
              <a:rPr lang="en-US" dirty="0" smtClean="0"/>
              <a:t> growth of the electron beam may be a severe limitation: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LHeC</a:t>
            </a:r>
            <a:r>
              <a:rPr lang="en-US" dirty="0" smtClean="0"/>
              <a:t> optics 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bend</a:t>
            </a:r>
            <a:r>
              <a:rPr lang="en-US" dirty="0" smtClean="0"/>
              <a:t>=10m, 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smtClean="0"/>
              <a:t>=764m, &lt;H&gt;=1.2e-3m) lead to a too high </a:t>
            </a:r>
            <a:r>
              <a:rPr lang="en-US" dirty="0" err="1" smtClean="0"/>
              <a:t>emittance</a:t>
            </a:r>
            <a:r>
              <a:rPr lang="en-US" dirty="0" smtClean="0"/>
              <a:t> growth (</a:t>
            </a:r>
            <a:r>
              <a:rPr lang="en-US" dirty="0" err="1" smtClean="0">
                <a:latin typeface="Symbol" charset="2"/>
                <a:cs typeface="Symbol" charset="2"/>
              </a:rPr>
              <a:t>De</a:t>
            </a:r>
            <a:r>
              <a:rPr lang="en-US" baseline="-25000" dirty="0" err="1" smtClean="0"/>
              <a:t>N</a:t>
            </a:r>
            <a:r>
              <a:rPr lang="en-US" dirty="0" smtClean="0"/>
              <a:t>=13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m) </a:t>
            </a:r>
          </a:p>
          <a:p>
            <a:pPr lvl="1"/>
            <a:r>
              <a:rPr lang="en-US" dirty="0" smtClean="0"/>
              <a:t>80 </a:t>
            </a:r>
            <a:r>
              <a:rPr lang="en-US" dirty="0" err="1" smtClean="0"/>
              <a:t>GeV</a:t>
            </a:r>
            <a:r>
              <a:rPr lang="en-US" dirty="0" smtClean="0"/>
              <a:t> instead of 60, high price due to 6</a:t>
            </a:r>
            <a:r>
              <a:rPr lang="en-US" baseline="30000" dirty="0" smtClean="0"/>
              <a:t>th</a:t>
            </a:r>
            <a:r>
              <a:rPr lang="en-US" dirty="0" smtClean="0"/>
              <a:t> power of energy</a:t>
            </a:r>
          </a:p>
          <a:p>
            <a:r>
              <a:rPr lang="en-US" dirty="0" smtClean="0"/>
              <a:t>&lt;H&gt; scale as l</a:t>
            </a:r>
            <a:r>
              <a:rPr lang="en-US" baseline="30000" dirty="0" smtClean="0"/>
              <a:t>3</a:t>
            </a:r>
            <a:r>
              <a:rPr lang="en-US" baseline="-25000" dirty="0" smtClean="0"/>
              <a:t>bend</a:t>
            </a:r>
            <a:r>
              <a:rPr lang="en-US" dirty="0" smtClean="0"/>
              <a:t>/</a:t>
            </a:r>
            <a:r>
              <a:rPr lang="en-US" dirty="0" smtClean="0">
                <a:latin typeface="Symbol" charset="2"/>
                <a:cs typeface="Symbol" charset="2"/>
              </a:rPr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=&gt; shorten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bend</a:t>
            </a:r>
            <a:r>
              <a:rPr lang="en-US" baseline="-25000" dirty="0" smtClean="0"/>
              <a:t> </a:t>
            </a:r>
            <a:r>
              <a:rPr lang="en-US" dirty="0" smtClean="0"/>
              <a:t>by factor 4=&gt; down to 1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  <a:r>
              <a:rPr lang="en-US" dirty="0" smtClean="0"/>
              <a:t> at 80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beam </a:t>
            </a:r>
            <a:r>
              <a:rPr lang="en-US" dirty="0" err="1" smtClean="0"/>
              <a:t>emittance</a:t>
            </a:r>
            <a:r>
              <a:rPr lang="en-US" dirty="0" smtClean="0"/>
              <a:t>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3394075" y="1766278"/>
          <a:ext cx="2181225" cy="704850"/>
        </p:xfrm>
        <a:graphic>
          <a:graphicData uri="http://schemas.openxmlformats.org/presentationml/2006/ole">
            <p:oleObj spid="_x0000_s136194" name="Equation" r:id="rId3" imgW="12573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FNAL A0 line </a:t>
            </a:r>
            <a:r>
              <a:rPr lang="en-GB" dirty="0" smtClean="0"/>
              <a:t>injector test facility</a:t>
            </a:r>
            <a:r>
              <a:rPr lang="en-GB" dirty="0" smtClean="0"/>
              <a:t>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dirty="0" smtClean="0"/>
              <a:t>starting </a:t>
            </a:r>
            <a:r>
              <a:rPr lang="en-GB" dirty="0" smtClean="0"/>
              <a:t>with </a:t>
            </a:r>
            <a:r>
              <a:rPr lang="en-GB" dirty="0" smtClean="0">
                <a:latin typeface="Symbol" pitchFamily="18" charset="2"/>
              </a:rPr>
              <a:t>ge</a:t>
            </a:r>
            <a:r>
              <a:rPr lang="en-GB" dirty="0" smtClean="0"/>
              <a:t>~4-5 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m at 0.5 </a:t>
            </a:r>
            <a:r>
              <a:rPr lang="en-GB" dirty="0" err="1" smtClean="0"/>
              <a:t>nC</a:t>
            </a:r>
            <a:r>
              <a:rPr lang="en-GB" dirty="0" smtClean="0"/>
              <a:t>,</a:t>
            </a:r>
            <a:r>
              <a:rPr lang="en-GB" dirty="0" smtClean="0"/>
              <a:t> achieved </a:t>
            </a:r>
            <a:r>
              <a:rPr lang="en-GB" dirty="0" err="1" smtClean="0"/>
              <a:t>emittances</a:t>
            </a:r>
            <a:r>
              <a:rPr lang="en-GB" dirty="0" smtClean="0"/>
              <a:t> of 40 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m horizontally and 0.4 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m </a:t>
            </a:r>
            <a:r>
              <a:rPr lang="en-GB" dirty="0" smtClean="0"/>
              <a:t>vertically (</a:t>
            </a:r>
            <a:r>
              <a:rPr lang="en-GB" dirty="0" smtClean="0">
                <a:latin typeface="Symbol" pitchFamily="18" charset="2"/>
              </a:rPr>
              <a:t>e</a:t>
            </a:r>
            <a:r>
              <a:rPr lang="en-GB" baseline="-25000" dirty="0" smtClean="0"/>
              <a:t>x</a:t>
            </a:r>
            <a:r>
              <a:rPr lang="en-GB" dirty="0" smtClean="0"/>
              <a:t>/</a:t>
            </a:r>
            <a:r>
              <a:rPr lang="en-GB" dirty="0" smtClean="0">
                <a:latin typeface="Symbol" pitchFamily="18" charset="2"/>
              </a:rPr>
              <a:t>e</a:t>
            </a:r>
            <a:r>
              <a:rPr lang="en-GB" baseline="-25000" dirty="0" smtClean="0"/>
              <a:t>y</a:t>
            </a:r>
            <a:r>
              <a:rPr lang="en-GB" dirty="0" smtClean="0"/>
              <a:t>~</a:t>
            </a:r>
            <a:r>
              <a:rPr lang="en-GB" dirty="0" smtClean="0"/>
              <a:t>100)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err="1" smtClean="0"/>
              <a:t>SAPPHiRE</a:t>
            </a:r>
            <a:r>
              <a:rPr lang="en-GB" dirty="0" smtClean="0"/>
              <a:t> needs only </a:t>
            </a:r>
            <a:r>
              <a:rPr lang="en-GB" dirty="0" smtClean="0">
                <a:latin typeface="Symbol" pitchFamily="18" charset="2"/>
              </a:rPr>
              <a:t>e</a:t>
            </a:r>
            <a:r>
              <a:rPr lang="en-GB" baseline="-25000" dirty="0" smtClean="0"/>
              <a:t>x</a:t>
            </a:r>
            <a:r>
              <a:rPr lang="en-GB" dirty="0" smtClean="0"/>
              <a:t>/</a:t>
            </a:r>
            <a:r>
              <a:rPr lang="en-GB" dirty="0" err="1" smtClean="0">
                <a:latin typeface="Symbol" pitchFamily="18" charset="2"/>
              </a:rPr>
              <a:t>e</a:t>
            </a:r>
            <a:r>
              <a:rPr lang="en-GB" baseline="-25000" dirty="0" err="1" smtClean="0"/>
              <a:t>y</a:t>
            </a:r>
            <a:r>
              <a:rPr lang="en-GB" dirty="0" smtClean="0"/>
              <a:t>=10 but: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dirty="0" smtClean="0"/>
              <a:t>Larger bunch </a:t>
            </a:r>
            <a:r>
              <a:rPr lang="en-GB" dirty="0" smtClean="0"/>
              <a:t>charge</a:t>
            </a:r>
            <a:r>
              <a:rPr lang="en-GB" dirty="0" smtClean="0"/>
              <a:t> 1.6 </a:t>
            </a:r>
            <a:r>
              <a:rPr lang="en-GB" dirty="0" err="1" smtClean="0"/>
              <a:t>nC</a:t>
            </a:r>
            <a:r>
              <a:rPr lang="en-GB" dirty="0" smtClean="0"/>
              <a:t> </a:t>
            </a:r>
            <a:r>
              <a:rPr lang="en-GB" dirty="0" smtClean="0"/>
              <a:t>and smaller initial </a:t>
            </a:r>
            <a:r>
              <a:rPr lang="en-GB" dirty="0" err="1" smtClean="0">
                <a:latin typeface="Symbol" pitchFamily="18" charset="2"/>
              </a:rPr>
              <a:t>ge</a:t>
            </a:r>
            <a:r>
              <a:rPr lang="en-GB" dirty="0" smtClean="0">
                <a:latin typeface="Symbol" pitchFamily="18" charset="2"/>
              </a:rPr>
              <a:t> </a:t>
            </a:r>
            <a:r>
              <a:rPr lang="en-GB" dirty="0" smtClean="0"/>
              <a:t>(~1.5 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m)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dirty="0" smtClean="0"/>
              <a:t>Altogether, within state of the art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Main question is whether we can get </a:t>
            </a:r>
            <a:r>
              <a:rPr lang="en-GB" dirty="0" smtClean="0">
                <a:solidFill>
                  <a:srgbClr val="FF0000"/>
                </a:solidFill>
              </a:rPr>
              <a:t>p</a:t>
            </a:r>
            <a:r>
              <a:rPr lang="en-GB" dirty="0" smtClean="0">
                <a:solidFill>
                  <a:srgbClr val="FF0000"/>
                </a:solidFill>
              </a:rPr>
              <a:t>olarized </a:t>
            </a:r>
            <a:r>
              <a:rPr lang="en-GB" dirty="0" smtClean="0"/>
              <a:t>beams with those parameters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Ongoing efforts: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low</a:t>
            </a:r>
            <a:r>
              <a:rPr lang="en-US" dirty="0" smtClean="0"/>
              <a:t>-</a:t>
            </a:r>
            <a:r>
              <a:rPr lang="en-US" dirty="0" err="1" smtClean="0"/>
              <a:t>emittance</a:t>
            </a:r>
            <a:r>
              <a:rPr lang="en-US" dirty="0" smtClean="0"/>
              <a:t> DC guns </a:t>
            </a:r>
            <a:endParaRPr lang="en-US" dirty="0" smtClean="0"/>
          </a:p>
          <a:p>
            <a:pPr marL="1257300" lvl="2" indent="-457200">
              <a:buFont typeface="Arial" pitchFamily="34" charset="0"/>
              <a:buChar char="•"/>
            </a:pPr>
            <a:r>
              <a:rPr lang="en-US" dirty="0" smtClean="0"/>
              <a:t>MIT</a:t>
            </a:r>
            <a:r>
              <a:rPr lang="en-US" dirty="0" smtClean="0"/>
              <a:t>-Bates, </a:t>
            </a:r>
            <a:r>
              <a:rPr lang="en-US" dirty="0" smtClean="0"/>
              <a:t>Cornell, </a:t>
            </a:r>
            <a:r>
              <a:rPr lang="en-US" dirty="0" smtClean="0"/>
              <a:t>JAEA, </a:t>
            </a:r>
            <a:r>
              <a:rPr lang="en-US" dirty="0" smtClean="0"/>
              <a:t>KEK [</a:t>
            </a:r>
            <a:r>
              <a:rPr lang="en-US" dirty="0" smtClean="0"/>
              <a:t>E. </a:t>
            </a:r>
            <a:r>
              <a:rPr lang="en-US" dirty="0" err="1" smtClean="0"/>
              <a:t>Tsentalovich</a:t>
            </a:r>
            <a:r>
              <a:rPr lang="en-US" dirty="0" smtClean="0"/>
              <a:t>, I. </a:t>
            </a:r>
            <a:r>
              <a:rPr lang="en-US" dirty="0" err="1" smtClean="0"/>
              <a:t>Bazarov</a:t>
            </a:r>
            <a:r>
              <a:rPr lang="en-US" dirty="0" smtClean="0"/>
              <a:t>, et al</a:t>
            </a:r>
            <a:r>
              <a:rPr lang="en-US" dirty="0" smtClean="0"/>
              <a:t>]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polarized SRF guns</a:t>
            </a:r>
            <a:r>
              <a:rPr lang="en-US" dirty="0" smtClean="0"/>
              <a:t> 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dirty="0" smtClean="0"/>
              <a:t>FZD</a:t>
            </a:r>
            <a:r>
              <a:rPr lang="en-US" dirty="0" smtClean="0"/>
              <a:t>, </a:t>
            </a:r>
            <a:r>
              <a:rPr lang="en-US" dirty="0" smtClean="0"/>
              <a:t>BNL, etc. [</a:t>
            </a:r>
            <a:r>
              <a:rPr lang="en-US" dirty="0" smtClean="0"/>
              <a:t>J. </a:t>
            </a:r>
            <a:r>
              <a:rPr lang="en-US" dirty="0" err="1" smtClean="0"/>
              <a:t>Teichert</a:t>
            </a:r>
            <a:r>
              <a:rPr lang="en-US" dirty="0" smtClean="0"/>
              <a:t>, J. </a:t>
            </a:r>
            <a:r>
              <a:rPr lang="en-US" dirty="0" err="1" smtClean="0"/>
              <a:t>Kewisch</a:t>
            </a:r>
            <a:r>
              <a:rPr lang="en-US" dirty="0" smtClean="0"/>
              <a:t>, et al]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polarized </a:t>
            </a:r>
            <a:r>
              <a:rPr lang="en-US" dirty="0" err="1" smtClean="0"/>
              <a:t>e</a:t>
            </a:r>
            <a:r>
              <a:rPr lang="en-US" dirty="0" smtClean="0"/>
              <a:t>- guns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Crossing angle in a crab-waist schema to get rid of </a:t>
            </a:r>
            <a:r>
              <a:rPr lang="en-US" dirty="0" err="1" smtClean="0"/>
              <a:t>e</a:t>
            </a:r>
            <a:r>
              <a:rPr lang="en-US" dirty="0" smtClean="0"/>
              <a:t>- beam</a:t>
            </a:r>
          </a:p>
          <a:p>
            <a:pPr lvl="1"/>
            <a:r>
              <a:rPr lang="en-US" dirty="0" smtClean="0"/>
              <a:t>Minimize spurious collisions</a:t>
            </a:r>
          </a:p>
          <a:p>
            <a:r>
              <a:rPr lang="en-US" dirty="0" smtClean="0"/>
              <a:t>D</a:t>
            </a:r>
            <a:r>
              <a:rPr lang="en-US" dirty="0" smtClean="0"/>
              <a:t>isruption angle (12mrad), outer </a:t>
            </a:r>
            <a:r>
              <a:rPr lang="en-US" dirty="0" smtClean="0"/>
              <a:t>radius of the</a:t>
            </a:r>
            <a:r>
              <a:rPr lang="en-US" dirty="0" smtClean="0"/>
              <a:t> last </a:t>
            </a:r>
            <a:r>
              <a:rPr lang="en-US" dirty="0" err="1" smtClean="0"/>
              <a:t>quadrupole</a:t>
            </a:r>
            <a:r>
              <a:rPr lang="en-US" dirty="0" smtClean="0"/>
              <a:t> (5-10 cm) </a:t>
            </a:r>
            <a:r>
              <a:rPr lang="en-US" dirty="0" smtClean="0"/>
              <a:t>and</a:t>
            </a:r>
            <a:r>
              <a:rPr lang="en-US" dirty="0" smtClean="0"/>
              <a:t> its distance from the IP (4m) determine the </a:t>
            </a:r>
            <a:r>
              <a:rPr lang="en-US" dirty="0" err="1" smtClean="0"/>
              <a:t>mininal</a:t>
            </a:r>
            <a:r>
              <a:rPr lang="en-US" dirty="0" smtClean="0"/>
              <a:t> crossing angle: ~25mrad</a:t>
            </a:r>
          </a:p>
          <a:p>
            <a:pPr lvl="1"/>
            <a:r>
              <a:rPr lang="en-US" dirty="0" err="1" smtClean="0"/>
              <a:t>Beamstrahlung</a:t>
            </a:r>
            <a:r>
              <a:rPr lang="en-US" dirty="0" smtClean="0"/>
              <a:t> to be watched out (see later)</a:t>
            </a:r>
          </a:p>
          <a:p>
            <a:r>
              <a:rPr lang="en-US" dirty="0" smtClean="0"/>
              <a:t>Special decay paths for hard photons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Spent beams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8" name="Picture 27" descr="Picture 3.png"/>
          <p:cNvPicPr>
            <a:picLocks noChangeAspect="1"/>
          </p:cNvPicPr>
          <p:nvPr/>
        </p:nvPicPr>
        <p:blipFill>
          <a:blip r:embed="rId2"/>
          <a:srcRect l="32407" t="39736" r="17328" b="14127"/>
          <a:stretch>
            <a:fillRect/>
          </a:stretch>
        </p:blipFill>
        <p:spPr>
          <a:xfrm>
            <a:off x="2535159" y="3785807"/>
            <a:ext cx="4596191" cy="2636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Integration of the laser, the incoming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beams and the spent beams with the detector (need good </a:t>
            </a:r>
            <a:r>
              <a:rPr lang="en-US" dirty="0" err="1" smtClean="0"/>
              <a:t>vertexing</a:t>
            </a:r>
            <a:r>
              <a:rPr lang="en-US" dirty="0" smtClean="0"/>
              <a:t> capabilities) is quite challenging </a:t>
            </a:r>
          </a:p>
          <a:p>
            <a:r>
              <a:rPr lang="en-US" dirty="0" smtClean="0"/>
              <a:t>Beam background need to be dealt with:</a:t>
            </a:r>
          </a:p>
          <a:p>
            <a:pPr lvl="1"/>
            <a:r>
              <a:rPr lang="en-US" dirty="0" smtClean="0"/>
              <a:t>Low energy</a:t>
            </a:r>
            <a:r>
              <a:rPr lang="en-US" dirty="0" smtClean="0"/>
              <a:t> remnants </a:t>
            </a:r>
          </a:p>
          <a:p>
            <a:pPr lvl="1"/>
            <a:r>
              <a:rPr lang="en-US" dirty="0" smtClean="0"/>
              <a:t>pileup</a:t>
            </a:r>
          </a:p>
          <a:p>
            <a:pPr lvl="1"/>
            <a:r>
              <a:rPr lang="en-US" dirty="0" smtClean="0"/>
              <a:t>Incoherent </a:t>
            </a:r>
            <a:r>
              <a:rPr lang="en-US" dirty="0" err="1" smtClean="0"/>
              <a:t>e+e</a:t>
            </a:r>
            <a:r>
              <a:rPr lang="en-US" dirty="0" smtClean="0"/>
              <a:t>- pairs</a:t>
            </a:r>
          </a:p>
          <a:p>
            <a:pPr lvl="1"/>
            <a:r>
              <a:rPr lang="en-US" dirty="0" smtClean="0"/>
              <a:t>neutron background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Spent beams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777" y="4288140"/>
            <a:ext cx="6002478" cy="207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790032"/>
            <a:ext cx="1791454" cy="3365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00568"/>
            <a:ext cx="8229600" cy="560777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Give up high “thickness” of the laser beam (for efficient Compton conversions)</a:t>
            </a:r>
          </a:p>
          <a:p>
            <a:r>
              <a:rPr lang="en-US" sz="2000" dirty="0" smtClean="0"/>
              <a:t>High thickness implies some bad features:</a:t>
            </a:r>
          </a:p>
          <a:p>
            <a:pPr lvl="1"/>
            <a:r>
              <a:rPr lang="en-US" sz="1800" dirty="0" smtClean="0"/>
              <a:t>High power laser needed</a:t>
            </a:r>
          </a:p>
          <a:p>
            <a:pPr lvl="1"/>
            <a:r>
              <a:rPr lang="en-US" sz="1800" dirty="0" smtClean="0"/>
              <a:t>Reduce non-linear effects (affecting √</a:t>
            </a:r>
            <a:r>
              <a:rPr lang="en-US" sz="1800" dirty="0" err="1" smtClean="0"/>
              <a:t>s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Multiple Compton scattering=&gt;  dominant </a:t>
            </a:r>
            <a:r>
              <a:rPr lang="en-US" sz="1800" dirty="0" err="1" smtClean="0">
                <a:latin typeface="Symbol" charset="2"/>
                <a:cs typeface="Symbol" charset="2"/>
              </a:rPr>
              <a:t>gg</a:t>
            </a:r>
            <a:r>
              <a:rPr lang="en-US" sz="1800" dirty="0" smtClean="0"/>
              <a:t> collision energy tail</a:t>
            </a:r>
          </a:p>
          <a:p>
            <a:r>
              <a:rPr lang="en-US" sz="2000" dirty="0" smtClean="0"/>
              <a:t>To keep the same luminosity need to increase </a:t>
            </a:r>
            <a:r>
              <a:rPr lang="en-US" sz="2000" dirty="0" err="1" smtClean="0"/>
              <a:t>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beam current</a:t>
            </a:r>
          </a:p>
          <a:p>
            <a:r>
              <a:rPr lang="en-US" sz="2000" dirty="0" smtClean="0"/>
              <a:t>Energy recovery to not blow up power consumption</a:t>
            </a:r>
          </a:p>
          <a:p>
            <a:r>
              <a:rPr lang="en-US" sz="2000" dirty="0" err="1" smtClean="0"/>
              <a:t>Beamstrhalung</a:t>
            </a:r>
            <a:r>
              <a:rPr lang="en-US" sz="2000" dirty="0" smtClean="0"/>
              <a:t> might be a showstopper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JLAB approach (Y. Zhang)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448" y="4100286"/>
            <a:ext cx="3049949" cy="2524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828" y="4100286"/>
            <a:ext cx="2837593" cy="2524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 recently raised by </a:t>
            </a:r>
            <a:r>
              <a:rPr lang="en-US" dirty="0" err="1" smtClean="0"/>
              <a:t>Yukoya</a:t>
            </a:r>
            <a:r>
              <a:rPr lang="en-US" dirty="0" smtClean="0"/>
              <a:t> </a:t>
            </a:r>
          </a:p>
          <a:p>
            <a:r>
              <a:rPr lang="en-US" dirty="0" smtClean="0"/>
              <a:t>L</a:t>
            </a:r>
            <a:r>
              <a:rPr lang="en-US" dirty="0" smtClean="0"/>
              <a:t>arge amount of BS photons can be produced by the spent beams when they cross each other</a:t>
            </a:r>
          </a:p>
          <a:p>
            <a:r>
              <a:rPr lang="en-US" dirty="0" smtClean="0"/>
              <a:t>Nasty background</a:t>
            </a:r>
          </a:p>
          <a:p>
            <a:pPr lvl="1"/>
            <a:r>
              <a:rPr lang="en-US" dirty="0" smtClean="0"/>
              <a:t>Populating the low tail of the luminosity spectrum</a:t>
            </a:r>
          </a:p>
          <a:p>
            <a:r>
              <a:rPr lang="en-US" dirty="0" smtClean="0"/>
              <a:t>Troubles in driving out the spent beams (</a:t>
            </a:r>
            <a:r>
              <a:rPr lang="en-US" dirty="0" err="1" smtClean="0"/>
              <a:t>e</a:t>
            </a:r>
            <a:r>
              <a:rPr lang="en-US" dirty="0" smtClean="0"/>
              <a:t>- and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Prevent recirculation in the JLAB approach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Beamstrahlung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An overview of the physics case and of technological issues and features</a:t>
            </a:r>
          </a:p>
          <a:p>
            <a:endParaRPr lang="en-US" sz="2800" dirty="0" smtClean="0"/>
          </a:p>
          <a:p>
            <a:r>
              <a:rPr lang="en-US" sz="2800" dirty="0" smtClean="0"/>
              <a:t>The Higgs candidate from LHC</a:t>
            </a:r>
          </a:p>
          <a:p>
            <a:r>
              <a:rPr lang="en-US" sz="2800" dirty="0" smtClean="0"/>
              <a:t>Basics of </a:t>
            </a:r>
            <a:r>
              <a:rPr lang="en-US" sz="2800" dirty="0" err="1" smtClean="0">
                <a:latin typeface="Symbol" charset="2"/>
                <a:cs typeface="Symbol" charset="2"/>
              </a:rPr>
              <a:t>gg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 smtClean="0"/>
              <a:t>colliders</a:t>
            </a:r>
          </a:p>
          <a:p>
            <a:r>
              <a:rPr lang="en-US" sz="2800" dirty="0" smtClean="0"/>
              <a:t>(HEP) Physics topics at a </a:t>
            </a:r>
            <a:r>
              <a:rPr lang="en-US" sz="2800" dirty="0" err="1" smtClean="0">
                <a:latin typeface="Symbol" charset="2"/>
                <a:cs typeface="Symbol" charset="2"/>
              </a:rPr>
              <a:t>gg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 smtClean="0"/>
              <a:t>collider</a:t>
            </a:r>
          </a:p>
          <a:p>
            <a:r>
              <a:rPr lang="en-US" sz="2800" dirty="0" smtClean="0"/>
              <a:t>Technological challenges</a:t>
            </a:r>
          </a:p>
          <a:p>
            <a:r>
              <a:rPr lang="en-US" sz="2800" dirty="0" smtClean="0"/>
              <a:t>Personal remarks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aterial from F. Zimmermann, V. </a:t>
            </a:r>
            <a:r>
              <a:rPr lang="en-US" sz="2000" dirty="0" err="1" smtClean="0">
                <a:solidFill>
                  <a:srgbClr val="FF0000"/>
                </a:solidFill>
              </a:rPr>
              <a:t>Telnov</a:t>
            </a:r>
            <a:r>
              <a:rPr lang="en-US" sz="2000" dirty="0" smtClean="0">
                <a:solidFill>
                  <a:srgbClr val="FF0000"/>
                </a:solidFill>
              </a:rPr>
              <a:t>, M. Velasco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T. Takahashi, etc.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31338"/>
            <a:ext cx="8229600" cy="4525963"/>
          </a:xfrm>
        </p:spPr>
        <p:txBody>
          <a:bodyPr/>
          <a:lstStyle/>
          <a:p>
            <a:r>
              <a:rPr lang="en-US" dirty="0" smtClean="0"/>
              <a:t>The most technologically challenging component</a:t>
            </a:r>
          </a:p>
          <a:p>
            <a:r>
              <a:rPr lang="en-US" dirty="0" smtClean="0"/>
              <a:t>Need high power lasers for efficient conversion (k~1)</a:t>
            </a:r>
          </a:p>
          <a:p>
            <a:pPr lvl="1"/>
            <a:r>
              <a:rPr lang="en-US" dirty="0" smtClean="0"/>
              <a:t>Pulse energy of a few J, 5 </a:t>
            </a:r>
            <a:r>
              <a:rPr lang="en-US" dirty="0" err="1" smtClean="0"/>
              <a:t>ps</a:t>
            </a:r>
            <a:r>
              <a:rPr lang="en-US" dirty="0" smtClean="0"/>
              <a:t> long pulse, 1MW average power</a:t>
            </a:r>
          </a:p>
          <a:p>
            <a:pPr lvl="1"/>
            <a:r>
              <a:rPr lang="en-US" dirty="0" smtClean="0"/>
              <a:t>Fiber laser</a:t>
            </a:r>
          </a:p>
          <a:p>
            <a:r>
              <a:rPr lang="en-US" dirty="0" smtClean="0"/>
              <a:t>Stacked passive optical cavity pumped by a laser via a semi-transparent mirror</a:t>
            </a:r>
          </a:p>
          <a:p>
            <a:pPr lvl="1"/>
            <a:r>
              <a:rPr lang="en-US" dirty="0" smtClean="0"/>
              <a:t>Amplification of 100-1000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79" y="3334932"/>
            <a:ext cx="5069921" cy="3289706"/>
          </a:xfrm>
          <a:prstGeom prst="rect">
            <a:avLst/>
          </a:prstGeom>
        </p:spPr>
      </p:pic>
      <p:grpSp>
        <p:nvGrpSpPr>
          <p:cNvPr id="6" name="Group 12"/>
          <p:cNvGrpSpPr/>
          <p:nvPr/>
        </p:nvGrpSpPr>
        <p:grpSpPr>
          <a:xfrm>
            <a:off x="152400" y="3713081"/>
            <a:ext cx="3670473" cy="2687719"/>
            <a:chOff x="6851563" y="3668631"/>
            <a:chExt cx="3670473" cy="268771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1563" y="3668631"/>
              <a:ext cx="3670473" cy="268771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0" y="4122132"/>
              <a:ext cx="1755101" cy="13351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MightyLaser</a:t>
            </a:r>
            <a:r>
              <a:rPr lang="en-US" sz="3600" dirty="0" smtClean="0"/>
              <a:t> experiment at KEK-ATF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2301" y="70226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non-planar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high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finesse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four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mirror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Fabry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-Perot cavity;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irst Compton collisions observed in October 2010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17524" y="4530297"/>
            <a:ext cx="2592288" cy="20559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04947" y="1607995"/>
            <a:ext cx="544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I. </a:t>
            </a:r>
            <a:r>
              <a:rPr kumimoji="0" lang="en-US" sz="20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Chaikovska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, N.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Delerue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, A. Variola, F.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Zomer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et al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40613" y="4584940"/>
            <a:ext cx="14569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Comparison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 measured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 simulated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gamma-ray energy spectra from Compton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scattering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6713" y="4658929"/>
            <a:ext cx="2808312" cy="192732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25483" y="4800262"/>
            <a:ext cx="1368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Gamma ray spectrum for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different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FPC stored laser power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46118" y="1987318"/>
            <a:ext cx="5184861" cy="189017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014192" y="3938488"/>
            <a:ext cx="5129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Vacuum vessel for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Fabry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-Perot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cavity installed at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ATF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9512" y="1503737"/>
            <a:ext cx="2955904" cy="266381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2730" y="4095670"/>
            <a:ext cx="3625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ptical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system used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laser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power amplification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 to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inject laser into FPC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86239" y="4338719"/>
            <a:ext cx="1375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Plan: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i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mprove laser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nd FPC  mirrors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&amp; gain several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67619"/>
            <a:ext cx="8229600" cy="4525963"/>
          </a:xfrm>
        </p:spPr>
        <p:txBody>
          <a:bodyPr/>
          <a:lstStyle/>
          <a:p>
            <a:r>
              <a:rPr lang="en-US" dirty="0" smtClean="0"/>
              <a:t>Possibility of coupling the setup to a free-electron laser is very interesting </a:t>
            </a:r>
          </a:p>
          <a:p>
            <a:r>
              <a:rPr lang="en-US" dirty="0" smtClean="0"/>
              <a:t>Get synchronization for free</a:t>
            </a:r>
          </a:p>
          <a:p>
            <a:r>
              <a:rPr lang="en-US" dirty="0" smtClean="0"/>
              <a:t>Reduction in cost and complexity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approach (FEL)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001" y="2971800"/>
            <a:ext cx="6889126" cy="354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Sites: HERA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648828"/>
            <a:ext cx="2133600" cy="193675"/>
          </a:xfrm>
        </p:spPr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3114892" y="1952634"/>
            <a:ext cx="4130519" cy="4251214"/>
            <a:chOff x="3465817" y="1844824"/>
            <a:chExt cx="2691545" cy="2846518"/>
          </a:xfrm>
        </p:grpSpPr>
        <p:grpSp>
          <p:nvGrpSpPr>
            <p:cNvPr id="126" name="Group 16"/>
            <p:cNvGrpSpPr/>
            <p:nvPr/>
          </p:nvGrpSpPr>
          <p:grpSpPr>
            <a:xfrm>
              <a:off x="3465817" y="1844824"/>
              <a:ext cx="2690359" cy="2016224"/>
              <a:chOff x="3465817" y="1844824"/>
              <a:chExt cx="2690359" cy="2016224"/>
            </a:xfrm>
          </p:grpSpPr>
          <p:sp>
            <p:nvSpPr>
              <p:cNvPr id="132" name="Arc 3"/>
              <p:cNvSpPr/>
              <p:nvPr/>
            </p:nvSpPr>
            <p:spPr>
              <a:xfrm>
                <a:off x="4211960" y="1844824"/>
                <a:ext cx="1944216" cy="2016224"/>
              </a:xfrm>
              <a:prstGeom prst="arc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Arc 132"/>
              <p:cNvSpPr/>
              <p:nvPr/>
            </p:nvSpPr>
            <p:spPr>
              <a:xfrm rot="16033264">
                <a:off x="3501821" y="1833095"/>
                <a:ext cx="1944216" cy="2016224"/>
              </a:xfrm>
              <a:prstGeom prst="arc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4" name="Straight Connector 133"/>
              <p:cNvCxnSpPr>
                <a:stCxn id="133" idx="2"/>
              </p:cNvCxnSpPr>
              <p:nvPr/>
            </p:nvCxnSpPr>
            <p:spPr>
              <a:xfrm flipV="1">
                <a:off x="4426799" y="1844824"/>
                <a:ext cx="757269" cy="25418"/>
              </a:xfrm>
              <a:prstGeom prst="line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stCxn id="133" idx="0"/>
              </p:cNvCxnSpPr>
              <p:nvPr/>
            </p:nvCxnSpPr>
            <p:spPr>
              <a:xfrm>
                <a:off x="3467003" y="2890083"/>
                <a:ext cx="0" cy="793147"/>
              </a:xfrm>
              <a:prstGeom prst="line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26"/>
            <p:cNvGrpSpPr/>
            <p:nvPr/>
          </p:nvGrpSpPr>
          <p:grpSpPr>
            <a:xfrm rot="10800000">
              <a:off x="3467003" y="2675118"/>
              <a:ext cx="2690359" cy="2016224"/>
              <a:chOff x="3465817" y="1844824"/>
              <a:chExt cx="2690359" cy="2016224"/>
            </a:xfrm>
          </p:grpSpPr>
          <p:sp>
            <p:nvSpPr>
              <p:cNvPr id="128" name="Arc 127"/>
              <p:cNvSpPr/>
              <p:nvPr/>
            </p:nvSpPr>
            <p:spPr>
              <a:xfrm>
                <a:off x="4211960" y="1844824"/>
                <a:ext cx="1944216" cy="2016224"/>
              </a:xfrm>
              <a:prstGeom prst="arc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Arc 128"/>
              <p:cNvSpPr/>
              <p:nvPr/>
            </p:nvSpPr>
            <p:spPr>
              <a:xfrm rot="16033264">
                <a:off x="3501821" y="1833095"/>
                <a:ext cx="1944216" cy="2016224"/>
              </a:xfrm>
              <a:prstGeom prst="arc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0" name="Straight Connector 129"/>
              <p:cNvCxnSpPr>
                <a:stCxn id="129" idx="2"/>
                <a:endCxn id="128" idx="0"/>
              </p:cNvCxnSpPr>
              <p:nvPr/>
            </p:nvCxnSpPr>
            <p:spPr>
              <a:xfrm flipV="1">
                <a:off x="4426799" y="1844824"/>
                <a:ext cx="757269" cy="25418"/>
              </a:xfrm>
              <a:prstGeom prst="line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29" idx="0"/>
              </p:cNvCxnSpPr>
              <p:nvPr/>
            </p:nvCxnSpPr>
            <p:spPr>
              <a:xfrm>
                <a:off x="3467003" y="2890083"/>
                <a:ext cx="0" cy="793147"/>
              </a:xfrm>
              <a:prstGeom prst="line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6" name="Rectangle 135"/>
          <p:cNvSpPr/>
          <p:nvPr/>
        </p:nvSpPr>
        <p:spPr>
          <a:xfrm flipH="1">
            <a:off x="3046324" y="3298382"/>
            <a:ext cx="212584" cy="151216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/>
          <p:cNvSpPr/>
          <p:nvPr/>
        </p:nvSpPr>
        <p:spPr>
          <a:xfrm flipH="1">
            <a:off x="7101397" y="3349896"/>
            <a:ext cx="212584" cy="151216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/>
          <p:cNvSpPr/>
          <p:nvPr/>
        </p:nvSpPr>
        <p:spPr>
          <a:xfrm rot="16200000" flipH="1">
            <a:off x="4555677" y="5875751"/>
            <a:ext cx="212584" cy="6790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TextBox 138"/>
          <p:cNvSpPr txBox="1"/>
          <p:nvPr/>
        </p:nvSpPr>
        <p:spPr>
          <a:xfrm>
            <a:off x="3355442" y="3907158"/>
            <a:ext cx="1159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/>
                <a:cs typeface="Calibri"/>
              </a:rPr>
              <a:t>3.6 GeV</a:t>
            </a:r>
          </a:p>
          <a:p>
            <a:r>
              <a:rPr lang="en-US" sz="2000" b="1" dirty="0" err="1" smtClean="0">
                <a:solidFill>
                  <a:srgbClr val="C00000"/>
                </a:solidFill>
                <a:latin typeface="Calibri"/>
                <a:cs typeface="Calibri"/>
              </a:rPr>
              <a:t>Linac</a:t>
            </a:r>
            <a:endParaRPr lang="en-US" sz="2000" b="1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Calibri"/>
                <a:cs typeface="Calibri"/>
              </a:rPr>
              <a:t>(1.3 GHz)</a:t>
            </a:r>
            <a:endParaRPr lang="en-GB" sz="20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945682" y="3676326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/>
                <a:cs typeface="Calibri"/>
              </a:rPr>
              <a:t>3.6 GeV</a:t>
            </a:r>
          </a:p>
          <a:p>
            <a:r>
              <a:rPr lang="en-US" sz="2000" b="1" dirty="0" err="1" smtClean="0">
                <a:solidFill>
                  <a:srgbClr val="C00000"/>
                </a:solidFill>
                <a:latin typeface="Calibri"/>
                <a:cs typeface="Calibri"/>
              </a:rPr>
              <a:t>linac</a:t>
            </a:r>
            <a:endParaRPr lang="en-GB" sz="20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909842" y="5273264"/>
            <a:ext cx="1263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/>
                <a:cs typeface="Calibri"/>
              </a:rPr>
              <a:t>2x1.5 GeV</a:t>
            </a:r>
          </a:p>
          <a:p>
            <a:r>
              <a:rPr lang="en-US" sz="2000" b="1" dirty="0" err="1" smtClean="0">
                <a:solidFill>
                  <a:srgbClr val="C00000"/>
                </a:solidFill>
                <a:latin typeface="Calibri"/>
                <a:cs typeface="Calibri"/>
              </a:rPr>
              <a:t>linac</a:t>
            </a:r>
            <a:endParaRPr lang="en-GB" sz="20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 rot="10800000" flipV="1">
            <a:off x="4843085" y="1602474"/>
            <a:ext cx="908683" cy="405423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4863009" y="1602475"/>
            <a:ext cx="821105" cy="41063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5076212" y="2125593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IP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873954" y="1087828"/>
            <a:ext cx="2696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</a:rPr>
              <a:t>aser or auto-driven FEL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46" name="Arc 145"/>
          <p:cNvSpPr/>
          <p:nvPr/>
        </p:nvSpPr>
        <p:spPr>
          <a:xfrm>
            <a:off x="5648185" y="1511612"/>
            <a:ext cx="193915" cy="309759"/>
          </a:xfrm>
          <a:prstGeom prst="arc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Arc 146"/>
          <p:cNvSpPr/>
          <p:nvPr/>
        </p:nvSpPr>
        <p:spPr>
          <a:xfrm flipH="1" flipV="1">
            <a:off x="4709841" y="1859905"/>
            <a:ext cx="193915" cy="309759"/>
          </a:xfrm>
          <a:prstGeom prst="arc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Arc 147"/>
          <p:cNvSpPr/>
          <p:nvPr/>
        </p:nvSpPr>
        <p:spPr>
          <a:xfrm flipH="1">
            <a:off x="4729485" y="1523603"/>
            <a:ext cx="193915" cy="309759"/>
          </a:xfrm>
          <a:prstGeom prst="arc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Arc 148"/>
          <p:cNvSpPr/>
          <p:nvPr/>
        </p:nvSpPr>
        <p:spPr>
          <a:xfrm flipV="1">
            <a:off x="5606360" y="1840024"/>
            <a:ext cx="193915" cy="309759"/>
          </a:xfrm>
          <a:prstGeom prst="arc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TextBox 149"/>
          <p:cNvSpPr txBox="1"/>
          <p:nvPr/>
        </p:nvSpPr>
        <p:spPr>
          <a:xfrm>
            <a:off x="3644999" y="2377254"/>
            <a:ext cx="1288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Calibri"/>
                <a:cs typeface="Calibri"/>
              </a:rPr>
              <a:t>2x8+1 arcs</a:t>
            </a:r>
            <a:endParaRPr lang="en-GB" sz="2000" dirty="0">
              <a:solidFill>
                <a:srgbClr val="000099"/>
              </a:solidFill>
              <a:latin typeface="Calibri"/>
              <a:cs typeface="Calibri"/>
            </a:endParaRPr>
          </a:p>
        </p:txBody>
      </p:sp>
      <p:sp>
        <p:nvSpPr>
          <p:cNvPr id="151" name="Rectangle 150"/>
          <p:cNvSpPr/>
          <p:nvPr/>
        </p:nvSpPr>
        <p:spPr>
          <a:xfrm rot="16200000" flipH="1">
            <a:off x="5499864" y="5901368"/>
            <a:ext cx="212584" cy="6790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Arc 151"/>
          <p:cNvSpPr/>
          <p:nvPr/>
        </p:nvSpPr>
        <p:spPr>
          <a:xfrm>
            <a:off x="4863009" y="6214267"/>
            <a:ext cx="326589" cy="641906"/>
          </a:xfrm>
          <a:prstGeom prst="arc">
            <a:avLst/>
          </a:prstGeom>
          <a:noFill/>
          <a:ln w="4762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TextBox 152"/>
          <p:cNvSpPr txBox="1"/>
          <p:nvPr/>
        </p:nvSpPr>
        <p:spPr>
          <a:xfrm>
            <a:off x="96014" y="5193077"/>
            <a:ext cx="2822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R</a:t>
            </a:r>
            <a:r>
              <a:rPr lang="en-US" sz="2000" dirty="0" smtClean="0">
                <a:latin typeface="Calibri"/>
                <a:cs typeface="Calibri"/>
              </a:rPr>
              <a:t>eal</a:t>
            </a:r>
            <a:r>
              <a:rPr lang="en-US" sz="2000" dirty="0" smtClean="0">
                <a:latin typeface="Calibri"/>
                <a:cs typeface="Calibri"/>
              </a:rPr>
              <a:t>-</a:t>
            </a:r>
            <a:r>
              <a:rPr lang="en-US" sz="2000" dirty="0" smtClean="0">
                <a:latin typeface="Calibri"/>
                <a:cs typeface="Calibri"/>
              </a:rPr>
              <a:t>estate </a:t>
            </a:r>
            <a:r>
              <a:rPr lang="en-US" sz="2000" dirty="0" err="1" smtClean="0">
                <a:latin typeface="Calibri"/>
                <a:cs typeface="Calibri"/>
              </a:rPr>
              <a:t>linac</a:t>
            </a:r>
            <a:endParaRPr lang="en-US" sz="20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Gradient ~ </a:t>
            </a:r>
            <a:r>
              <a:rPr lang="en-US" sz="2000" dirty="0" smtClean="0">
                <a:latin typeface="Calibri"/>
                <a:cs typeface="Calibri"/>
              </a:rPr>
              <a:t>10 MV/m</a:t>
            </a:r>
          </a:p>
          <a:p>
            <a:endParaRPr lang="en-US" sz="20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Total SC </a:t>
            </a:r>
            <a:r>
              <a:rPr lang="en-US" sz="2000" dirty="0" smtClean="0">
                <a:latin typeface="Calibri"/>
                <a:cs typeface="Calibri"/>
              </a:rPr>
              <a:t>RF </a:t>
            </a:r>
            <a:r>
              <a:rPr lang="en-US" sz="2000" dirty="0" smtClean="0">
                <a:latin typeface="Calibri"/>
                <a:cs typeface="Calibri"/>
              </a:rPr>
              <a:t>= 10.2 </a:t>
            </a:r>
            <a:r>
              <a:rPr lang="en-US" sz="2000" dirty="0" smtClean="0">
                <a:latin typeface="Calibri"/>
                <a:cs typeface="Calibri"/>
              </a:rPr>
              <a:t>GV</a:t>
            </a:r>
          </a:p>
          <a:p>
            <a:endParaRPr lang="en-GB" sz="2000" dirty="0"/>
          </a:p>
        </p:txBody>
      </p:sp>
      <p:sp>
        <p:nvSpPr>
          <p:cNvPr id="154" name="Rectangle 153"/>
          <p:cNvSpPr/>
          <p:nvPr/>
        </p:nvSpPr>
        <p:spPr>
          <a:xfrm>
            <a:off x="3046323" y="3010350"/>
            <a:ext cx="212585" cy="180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Rectangle 154"/>
          <p:cNvSpPr/>
          <p:nvPr/>
        </p:nvSpPr>
        <p:spPr>
          <a:xfrm>
            <a:off x="7101397" y="3071008"/>
            <a:ext cx="212585" cy="180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TextBox 155"/>
          <p:cNvSpPr txBox="1"/>
          <p:nvPr/>
        </p:nvSpPr>
        <p:spPr>
          <a:xfrm>
            <a:off x="3529992" y="2838919"/>
            <a:ext cx="18396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  <a:latin typeface="Calibri"/>
                <a:cs typeface="Calibri"/>
              </a:rPr>
              <a:t>20-MV </a:t>
            </a:r>
          </a:p>
          <a:p>
            <a:r>
              <a:rPr lang="en-US" sz="2000" b="1" dirty="0" smtClean="0">
                <a:solidFill>
                  <a:srgbClr val="0033CC"/>
                </a:solidFill>
                <a:latin typeface="Calibri"/>
                <a:cs typeface="Calibri"/>
              </a:rPr>
              <a:t>deflecting</a:t>
            </a:r>
          </a:p>
          <a:p>
            <a:r>
              <a:rPr lang="en-US" sz="2000" b="1" dirty="0" smtClean="0">
                <a:solidFill>
                  <a:srgbClr val="0033CC"/>
                </a:solidFill>
                <a:latin typeface="Calibri"/>
                <a:cs typeface="Calibri"/>
              </a:rPr>
              <a:t>cavity (1.3 GHz)</a:t>
            </a:r>
          </a:p>
        </p:txBody>
      </p:sp>
      <p:cxnSp>
        <p:nvCxnSpPr>
          <p:cNvPr id="157" name="Straight Arrow Connector 156"/>
          <p:cNvCxnSpPr/>
          <p:nvPr/>
        </p:nvCxnSpPr>
        <p:spPr>
          <a:xfrm>
            <a:off x="1960354" y="2472698"/>
            <a:ext cx="1298554" cy="170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1960354" y="1788691"/>
            <a:ext cx="209438" cy="14401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9" name="Group 158"/>
          <p:cNvGrpSpPr/>
          <p:nvPr/>
        </p:nvGrpSpPr>
        <p:grpSpPr>
          <a:xfrm>
            <a:off x="1547735" y="1339875"/>
            <a:ext cx="211195" cy="1276839"/>
            <a:chOff x="1480485" y="332656"/>
            <a:chExt cx="211195" cy="1276839"/>
          </a:xfrm>
        </p:grpSpPr>
        <p:sp>
          <p:nvSpPr>
            <p:cNvPr id="160" name="Rectangle 159"/>
            <p:cNvSpPr/>
            <p:nvPr/>
          </p:nvSpPr>
          <p:spPr>
            <a:xfrm>
              <a:off x="1482242" y="332656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482242" y="485056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482242" y="637456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482242" y="808224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480485" y="989911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480485" y="1142311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480485" y="1294711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480485" y="1465479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885751" y="1237773"/>
            <a:ext cx="63671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5.6 GeV</a:t>
            </a:r>
          </a:p>
          <a:p>
            <a:r>
              <a:rPr lang="en-US" sz="1100" dirty="0" smtClean="0"/>
              <a:t>15.8</a:t>
            </a:r>
          </a:p>
          <a:p>
            <a:r>
              <a:rPr lang="en-US" sz="1100" dirty="0" smtClean="0"/>
              <a:t>26.0</a:t>
            </a:r>
          </a:p>
          <a:p>
            <a:r>
              <a:rPr lang="en-US" sz="1100" dirty="0" smtClean="0"/>
              <a:t>36.2</a:t>
            </a:r>
          </a:p>
          <a:p>
            <a:r>
              <a:rPr lang="en-US" sz="1100" dirty="0" smtClean="0"/>
              <a:t>46.0</a:t>
            </a:r>
          </a:p>
          <a:p>
            <a:r>
              <a:rPr lang="en-US" sz="1100" dirty="0" smtClean="0"/>
              <a:t>55.3</a:t>
            </a:r>
          </a:p>
          <a:p>
            <a:r>
              <a:rPr lang="en-US" sz="1100" dirty="0" smtClean="0"/>
              <a:t>63.8</a:t>
            </a:r>
          </a:p>
          <a:p>
            <a:r>
              <a:rPr lang="en-US" sz="1100" dirty="0" smtClean="0"/>
              <a:t>71.1</a:t>
            </a:r>
          </a:p>
          <a:p>
            <a:r>
              <a:rPr lang="en-US" sz="1100" dirty="0" smtClean="0"/>
              <a:t>71.1</a:t>
            </a:r>
          </a:p>
          <a:p>
            <a:r>
              <a:rPr lang="en-US" sz="1100" dirty="0" smtClean="0"/>
              <a:t>63.8</a:t>
            </a:r>
          </a:p>
          <a:p>
            <a:r>
              <a:rPr lang="en-US" sz="1100" dirty="0" smtClean="0"/>
              <a:t>55.2</a:t>
            </a:r>
          </a:p>
          <a:p>
            <a:r>
              <a:rPr lang="en-US" sz="1100" dirty="0" smtClean="0"/>
              <a:t>46.0</a:t>
            </a:r>
          </a:p>
          <a:p>
            <a:r>
              <a:rPr lang="en-US" sz="1100" dirty="0" smtClean="0"/>
              <a:t>36.2</a:t>
            </a:r>
          </a:p>
          <a:p>
            <a:r>
              <a:rPr lang="en-US" sz="1100" dirty="0" smtClean="0"/>
              <a:t>26.0</a:t>
            </a:r>
          </a:p>
          <a:p>
            <a:r>
              <a:rPr lang="en-US" sz="1100" dirty="0" smtClean="0"/>
              <a:t>15.8</a:t>
            </a:r>
          </a:p>
          <a:p>
            <a:r>
              <a:rPr lang="en-US" sz="1100" dirty="0" smtClean="0"/>
              <a:t>5.6</a:t>
            </a:r>
            <a:endParaRPr lang="en-GB" sz="1100" dirty="0"/>
          </a:p>
        </p:txBody>
      </p:sp>
      <p:sp>
        <p:nvSpPr>
          <p:cNvPr id="169" name="Rectangle 168"/>
          <p:cNvSpPr/>
          <p:nvPr/>
        </p:nvSpPr>
        <p:spPr>
          <a:xfrm>
            <a:off x="2209702" y="1735520"/>
            <a:ext cx="7088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75.8 GeV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1546027" y="2642706"/>
            <a:ext cx="211195" cy="1276839"/>
            <a:chOff x="1480485" y="332656"/>
            <a:chExt cx="211195" cy="1276839"/>
          </a:xfrm>
        </p:grpSpPr>
        <p:sp>
          <p:nvSpPr>
            <p:cNvPr id="171" name="Rectangle 170"/>
            <p:cNvSpPr/>
            <p:nvPr/>
          </p:nvSpPr>
          <p:spPr>
            <a:xfrm>
              <a:off x="1482242" y="332656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482242" y="485056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1482242" y="637456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482242" y="808224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480485" y="989911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480485" y="1142311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480485" y="1294711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480485" y="1465479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96013" y="868441"/>
            <a:ext cx="282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libri"/>
                <a:cs typeface="Calibri"/>
              </a:rPr>
              <a:t>a</a:t>
            </a:r>
            <a:r>
              <a:rPr lang="en-US" sz="1800" b="1" dirty="0" smtClean="0">
                <a:latin typeface="Calibri"/>
                <a:cs typeface="Calibri"/>
              </a:rPr>
              <a:t>rc magnets -17 passes!</a:t>
            </a:r>
            <a:endParaRPr lang="en-GB" sz="1800" b="1" dirty="0">
              <a:latin typeface="Calibri"/>
              <a:cs typeface="Calibri"/>
            </a:endParaRPr>
          </a:p>
        </p:txBody>
      </p:sp>
      <p:sp>
        <p:nvSpPr>
          <p:cNvPr id="180" name="Freeform 179"/>
          <p:cNvSpPr/>
          <p:nvPr/>
        </p:nvSpPr>
        <p:spPr>
          <a:xfrm>
            <a:off x="6628010" y="5484124"/>
            <a:ext cx="613775" cy="650477"/>
          </a:xfrm>
          <a:custGeom>
            <a:avLst/>
            <a:gdLst>
              <a:gd name="connsiteX0" fmla="*/ 0 w 613775"/>
              <a:gd name="connsiteY0" fmla="*/ 751561 h 751561"/>
              <a:gd name="connsiteX1" fmla="*/ 338202 w 613775"/>
              <a:gd name="connsiteY1" fmla="*/ 450937 h 751561"/>
              <a:gd name="connsiteX2" fmla="*/ 613775 w 613775"/>
              <a:gd name="connsiteY2" fmla="*/ 0 h 751561"/>
              <a:gd name="connsiteX3" fmla="*/ 613775 w 613775"/>
              <a:gd name="connsiteY3" fmla="*/ 0 h 751561"/>
              <a:gd name="connsiteX4" fmla="*/ 613775 w 613775"/>
              <a:gd name="connsiteY4" fmla="*/ 0 h 75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775" h="751561">
                <a:moveTo>
                  <a:pt x="0" y="751561"/>
                </a:moveTo>
                <a:cubicBezTo>
                  <a:pt x="117953" y="663879"/>
                  <a:pt x="235906" y="576197"/>
                  <a:pt x="338202" y="450937"/>
                </a:cubicBezTo>
                <a:cubicBezTo>
                  <a:pt x="440498" y="325677"/>
                  <a:pt x="613775" y="0"/>
                  <a:pt x="613775" y="0"/>
                </a:cubicBezTo>
                <a:lnTo>
                  <a:pt x="613775" y="0"/>
                </a:lnTo>
                <a:lnTo>
                  <a:pt x="613775" y="0"/>
                </a:lnTo>
              </a:path>
            </a:pathLst>
          </a:custGeom>
          <a:noFill/>
          <a:ln w="38100">
            <a:solidFill>
              <a:srgbClr val="000099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Freeform 180"/>
          <p:cNvSpPr/>
          <p:nvPr/>
        </p:nvSpPr>
        <p:spPr>
          <a:xfrm flipH="1">
            <a:off x="3050727" y="5484124"/>
            <a:ext cx="613775" cy="650477"/>
          </a:xfrm>
          <a:custGeom>
            <a:avLst/>
            <a:gdLst>
              <a:gd name="connsiteX0" fmla="*/ 0 w 613775"/>
              <a:gd name="connsiteY0" fmla="*/ 751561 h 751561"/>
              <a:gd name="connsiteX1" fmla="*/ 338202 w 613775"/>
              <a:gd name="connsiteY1" fmla="*/ 450937 h 751561"/>
              <a:gd name="connsiteX2" fmla="*/ 613775 w 613775"/>
              <a:gd name="connsiteY2" fmla="*/ 0 h 751561"/>
              <a:gd name="connsiteX3" fmla="*/ 613775 w 613775"/>
              <a:gd name="connsiteY3" fmla="*/ 0 h 751561"/>
              <a:gd name="connsiteX4" fmla="*/ 613775 w 613775"/>
              <a:gd name="connsiteY4" fmla="*/ 0 h 75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775" h="751561">
                <a:moveTo>
                  <a:pt x="0" y="751561"/>
                </a:moveTo>
                <a:cubicBezTo>
                  <a:pt x="117953" y="663879"/>
                  <a:pt x="235906" y="576197"/>
                  <a:pt x="338202" y="450937"/>
                </a:cubicBezTo>
                <a:cubicBezTo>
                  <a:pt x="440498" y="325677"/>
                  <a:pt x="613775" y="0"/>
                  <a:pt x="613775" y="0"/>
                </a:cubicBezTo>
                <a:lnTo>
                  <a:pt x="613775" y="0"/>
                </a:lnTo>
                <a:lnTo>
                  <a:pt x="613775" y="0"/>
                </a:lnTo>
              </a:path>
            </a:pathLst>
          </a:custGeom>
          <a:noFill/>
          <a:ln w="38100">
            <a:solidFill>
              <a:srgbClr val="000099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TextBox 181"/>
          <p:cNvSpPr txBox="1"/>
          <p:nvPr/>
        </p:nvSpPr>
        <p:spPr>
          <a:xfrm>
            <a:off x="7412734" y="2888231"/>
            <a:ext cx="1237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  <a:latin typeface="Calibri"/>
                <a:cs typeface="Calibri"/>
              </a:rPr>
              <a:t>20-MV </a:t>
            </a:r>
          </a:p>
          <a:p>
            <a:r>
              <a:rPr lang="en-US" sz="2000" b="1" dirty="0" smtClean="0">
                <a:solidFill>
                  <a:srgbClr val="0033CC"/>
                </a:solidFill>
                <a:latin typeface="Calibri"/>
                <a:cs typeface="Calibri"/>
              </a:rPr>
              <a:t>deflecting</a:t>
            </a:r>
          </a:p>
          <a:p>
            <a:r>
              <a:rPr lang="en-US" sz="2000" b="1" dirty="0" smtClean="0">
                <a:solidFill>
                  <a:srgbClr val="0033CC"/>
                </a:solidFill>
                <a:latin typeface="Calibri"/>
                <a:cs typeface="Calibri"/>
              </a:rPr>
              <a:t>cavity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23444" y="1479884"/>
            <a:ext cx="1426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b</a:t>
            </a:r>
            <a:r>
              <a:rPr lang="en-US" sz="2000" dirty="0" smtClean="0">
                <a:latin typeface="Calibri"/>
                <a:cs typeface="Calibri"/>
              </a:rPr>
              <a:t>eam 1</a:t>
            </a:r>
          </a:p>
          <a:p>
            <a:endParaRPr lang="en-US" sz="2000" dirty="0" smtClean="0">
              <a:latin typeface="Calibri"/>
              <a:cs typeface="Calibri"/>
            </a:endParaRPr>
          </a:p>
          <a:p>
            <a:endParaRPr lang="en-US" sz="2000" dirty="0">
              <a:latin typeface="Calibri"/>
              <a:cs typeface="Calibri"/>
            </a:endParaRPr>
          </a:p>
          <a:p>
            <a:endParaRPr lang="en-US" sz="2000" dirty="0" smtClean="0">
              <a:latin typeface="Calibri"/>
              <a:cs typeface="Calibri"/>
            </a:endParaRPr>
          </a:p>
          <a:p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b</a:t>
            </a:r>
            <a:r>
              <a:rPr lang="en-US" sz="2000" dirty="0" smtClean="0">
                <a:latin typeface="Calibri"/>
                <a:cs typeface="Calibri"/>
              </a:rPr>
              <a:t>eam 2</a:t>
            </a:r>
            <a:endParaRPr lang="en-GB" sz="2000" dirty="0">
              <a:latin typeface="Calibri"/>
              <a:cs typeface="Calibri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655126" y="1889070"/>
            <a:ext cx="235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alibri"/>
                <a:cs typeface="Calibri"/>
              </a:rPr>
              <a:t>r</a:t>
            </a:r>
            <a:r>
              <a:rPr lang="en-US" sz="1800" b="1" dirty="0" smtClean="0">
                <a:latin typeface="Calibri"/>
                <a:cs typeface="Calibri"/>
              </a:rPr>
              <a:t>=564 m </a:t>
            </a:r>
            <a:r>
              <a:rPr lang="en-US" sz="1800" dirty="0" smtClean="0">
                <a:latin typeface="Calibri"/>
                <a:cs typeface="Calibri"/>
              </a:rPr>
              <a:t>for arc dipoles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Sites: JLAB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" name="Picture 2" descr="C:\Users\nissen\AppData\Local\Temp\recirculatingrectangl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1964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issen\AppData\Local\Temp\Recirculatingtriangl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568" y="101964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536304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85 GeV Electron energy</a:t>
            </a:r>
          </a:p>
          <a:p>
            <a:r>
              <a:rPr lang="en-US" dirty="0" smtClean="0">
                <a:latin typeface="Calibri"/>
                <a:cs typeface="Calibri"/>
              </a:rPr>
              <a:t>γ c.o.m. 141 GeV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536304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103 GeV Electron energy</a:t>
            </a:r>
          </a:p>
          <a:p>
            <a:r>
              <a:rPr lang="en-US" dirty="0" smtClean="0">
                <a:latin typeface="Calibri"/>
                <a:cs typeface="Calibri"/>
              </a:rPr>
              <a:t>γ c.o.m. 170 GeV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Sites: FNAL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1094619" y="3997326"/>
            <a:ext cx="2822575" cy="2627312"/>
            <a:chOff x="33670" y="4121083"/>
            <a:chExt cx="2822575" cy="2627312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0" y="4121083"/>
              <a:ext cx="2822575" cy="2627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542289" y="4431144"/>
              <a:ext cx="1776266" cy="1705216"/>
              <a:chOff x="2590800" y="3276600"/>
              <a:chExt cx="1905000" cy="182880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124199" y="3962400"/>
                <a:ext cx="990600" cy="396099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Calibri"/>
                  </a:rPr>
                  <a:t>5 </a:t>
                </a: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Calibri"/>
                  </a:rPr>
                  <a:t>Linacs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Calibri"/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V="1">
                <a:off x="4114800" y="3962400"/>
                <a:ext cx="381000" cy="184666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3619500" y="3276600"/>
                <a:ext cx="190500" cy="6858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7" name="Straight Arrow Connector 36"/>
              <p:cNvCxnSpPr/>
              <p:nvPr/>
            </p:nvCxnSpPr>
            <p:spPr>
              <a:xfrm flipH="1" flipV="1">
                <a:off x="2895600" y="3581400"/>
                <a:ext cx="457200" cy="3810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2590800" y="4331732"/>
                <a:ext cx="533400" cy="164068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>
              <a:xfrm flipH="1">
                <a:off x="3352800" y="4331732"/>
                <a:ext cx="228600" cy="773668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32" name="TextBox 31"/>
            <p:cNvSpPr txBox="1"/>
            <p:nvPr/>
          </p:nvSpPr>
          <p:spPr>
            <a:xfrm>
              <a:off x="2140929" y="6278461"/>
              <a:ext cx="366565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Calibri"/>
                </a:rPr>
                <a:t>IP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cxnSp>
          <p:nvCxnSpPr>
            <p:cNvPr id="33" name="Straight Arrow Connector 32"/>
            <p:cNvCxnSpPr>
              <a:stCxn id="32" idx="0"/>
            </p:cNvCxnSpPr>
            <p:nvPr/>
          </p:nvCxnSpPr>
          <p:spPr>
            <a:xfrm rot="16200000" flipV="1">
              <a:off x="2202702" y="6156950"/>
              <a:ext cx="142100" cy="10092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1097794" y="921381"/>
            <a:ext cx="2819400" cy="2910769"/>
            <a:chOff x="6229793" y="3505200"/>
            <a:chExt cx="2819400" cy="2910769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34571" t="28666" r="24285" b="28857"/>
            <a:stretch/>
          </p:blipFill>
          <p:spPr bwMode="auto">
            <a:xfrm>
              <a:off x="6229793" y="3505200"/>
              <a:ext cx="2819400" cy="2910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6312468" y="6018062"/>
              <a:ext cx="393132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Calibri"/>
                </a:rPr>
                <a:t>IP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6705600" y="5638800"/>
              <a:ext cx="457200" cy="37926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7639493" y="4998684"/>
              <a:ext cx="990600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Calibri"/>
                </a:rPr>
                <a:t>2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Calibri"/>
                </a:rPr>
                <a:t>Linacs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7162800" y="5183350"/>
              <a:ext cx="476693" cy="6278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  <p:cxnSp>
          <p:nvCxnSpPr>
            <p:cNvPr id="46" name="Straight Arrow Connector 45"/>
            <p:cNvCxnSpPr>
              <a:stCxn id="44" idx="1"/>
            </p:cNvCxnSpPr>
            <p:nvPr/>
          </p:nvCxnSpPr>
          <p:spPr>
            <a:xfrm flipH="1">
              <a:off x="7543800" y="5183350"/>
              <a:ext cx="95693" cy="64508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</p:grp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2078924"/>
              </p:ext>
            </p:extLst>
          </p:nvPr>
        </p:nvGraphicFramePr>
        <p:xfrm>
          <a:off x="4730608" y="4110335"/>
          <a:ext cx="2913864" cy="2261545"/>
        </p:xfrm>
        <a:graphic>
          <a:graphicData uri="http://schemas.openxmlformats.org/drawingml/2006/table">
            <a:tbl>
              <a:tblPr firstRow="1" bandRow="1"/>
              <a:tblGrid>
                <a:gridCol w="1008864"/>
                <a:gridCol w="914400"/>
                <a:gridCol w="990600"/>
              </a:tblGrid>
              <a:tr h="37078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Top Energy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80 GeV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80 GeV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78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Turns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801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Magnet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l-GR" sz="1400" baseline="0" dirty="0" smtClean="0"/>
                        <a:t>ρ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644.75</a:t>
                      </a:r>
                      <a:r>
                        <a:rPr lang="en-US" sz="1400" baseline="0" dirty="0" smtClean="0"/>
                        <a:t> m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706.65 m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22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err="1" smtClean="0"/>
                        <a:t>Linacs</a:t>
                      </a:r>
                      <a:r>
                        <a:rPr lang="en-US" sz="1400" dirty="0" smtClean="0"/>
                        <a:t> (5)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5.59GeV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4.23GeV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6051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sz="1400" dirty="0" smtClean="0"/>
                        <a:t>δ</a:t>
                      </a:r>
                      <a:r>
                        <a:rPr lang="en-US" sz="1400" dirty="0" smtClean="0"/>
                        <a:t>p/p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6.99</a:t>
                      </a:r>
                      <a:r>
                        <a:rPr lang="en-US" sz="1400" dirty="0" smtClean="0"/>
                        <a:t>x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7.2x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703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ϵ</a:t>
                      </a:r>
                      <a:r>
                        <a:rPr lang="en-US" sz="140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nx</a:t>
                      </a:r>
                      <a:r>
                        <a:rPr lang="en-US" sz="14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smtClean="0"/>
                        <a:t>Growth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1.7</a:t>
                      </a:r>
                      <a:r>
                        <a:rPr lang="el-GR" sz="1400" dirty="0" smtClean="0"/>
                        <a:t>μ</a:t>
                      </a:r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1.8</a:t>
                      </a:r>
                      <a:r>
                        <a:rPr lang="el-GR" sz="1400" dirty="0" smtClean="0"/>
                        <a:t>μ</a:t>
                      </a:r>
                      <a:r>
                        <a:rPr lang="en-US" sz="1400" dirty="0" smtClean="0"/>
                        <a:t>m</a:t>
                      </a: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4654206"/>
              </p:ext>
            </p:extLst>
          </p:nvPr>
        </p:nvGraphicFramePr>
        <p:xfrm>
          <a:off x="4730608" y="1235442"/>
          <a:ext cx="2951078" cy="2162145"/>
        </p:xfrm>
        <a:graphic>
          <a:graphicData uri="http://schemas.openxmlformats.org/drawingml/2006/table">
            <a:tbl>
              <a:tblPr firstRow="1" bandRow="1"/>
              <a:tblGrid>
                <a:gridCol w="1046078"/>
                <a:gridCol w="914400"/>
                <a:gridCol w="990600"/>
              </a:tblGrid>
              <a:tr h="37078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Top Energy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80 GeV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80 GeV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78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Turns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801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Avg. Mag.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l-GR" sz="1400" baseline="0" dirty="0" smtClean="0"/>
                        <a:t>ρ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661.9</a:t>
                      </a:r>
                      <a:r>
                        <a:rPr lang="en-US" sz="1400" baseline="0" dirty="0" smtClean="0"/>
                        <a:t> m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701.1 m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051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err="1" smtClean="0"/>
                        <a:t>Linacs</a:t>
                      </a:r>
                      <a:r>
                        <a:rPr lang="en-US" sz="1400" dirty="0" smtClean="0"/>
                        <a:t> (2)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10.68GeV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8.64GeV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6051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sz="1400" dirty="0" smtClean="0"/>
                        <a:t>δ</a:t>
                      </a:r>
                      <a:r>
                        <a:rPr lang="en-US" sz="1400" dirty="0" smtClean="0"/>
                        <a:t>p/p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8.84</a:t>
                      </a:r>
                      <a:r>
                        <a:rPr lang="en-US" sz="1400" dirty="0" smtClean="0"/>
                        <a:t>x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8.95x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938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ϵ</a:t>
                      </a:r>
                      <a:r>
                        <a:rPr lang="en-US" sz="140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nx</a:t>
                      </a:r>
                      <a:r>
                        <a:rPr lang="en-US" sz="14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smtClean="0"/>
                        <a:t>Growth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2.8</a:t>
                      </a:r>
                      <a:r>
                        <a:rPr lang="el-GR" sz="1400" dirty="0" smtClean="0"/>
                        <a:t>μ</a:t>
                      </a:r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2.85</a:t>
                      </a:r>
                      <a:r>
                        <a:rPr lang="el-GR" sz="1400" dirty="0" smtClean="0"/>
                        <a:t>μ</a:t>
                      </a:r>
                      <a:r>
                        <a:rPr lang="en-US" sz="1400" dirty="0" smtClean="0"/>
                        <a:t>m</a:t>
                      </a: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Sapphire Workshop, CERN - 19 Feb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06" y="790350"/>
            <a:ext cx="5843112" cy="5810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8856"/>
            <a:ext cx="8229600" cy="1596573"/>
          </a:xfrm>
        </p:spPr>
        <p:txBody>
          <a:bodyPr/>
          <a:lstStyle/>
          <a:p>
            <a:r>
              <a:rPr lang="en-US" dirty="0" smtClean="0"/>
              <a:t>A technologically fascinating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Laser/FEL, </a:t>
            </a:r>
            <a:r>
              <a:rPr lang="en-US" dirty="0" err="1" smtClean="0"/>
              <a:t>e</a:t>
            </a:r>
            <a:r>
              <a:rPr lang="en-US" dirty="0" smtClean="0"/>
              <a:t>- gun, </a:t>
            </a:r>
            <a:r>
              <a:rPr lang="en-US" dirty="0" err="1" smtClean="0"/>
              <a:t>linac</a:t>
            </a:r>
            <a:r>
              <a:rPr lang="en-US" dirty="0" smtClean="0"/>
              <a:t>, recirculation, IP, etc</a:t>
            </a:r>
            <a:endParaRPr lang="en-US" dirty="0" smtClean="0"/>
          </a:p>
          <a:p>
            <a:pPr lvl="1"/>
            <a:r>
              <a:rPr lang="en-US" dirty="0" smtClean="0"/>
              <a:t>No showstoppers, but nothing off-the-shelf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Concluding (personal) remarks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2882" y="918218"/>
            <a:ext cx="182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Technology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91518" y="3060094"/>
            <a:ext cx="8229600" cy="356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pitchFamily="-106" charset="0"/>
              <a:buChar char="•"/>
            </a:pPr>
            <a:r>
              <a:rPr lang="en-US" dirty="0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I</a:t>
            </a:r>
            <a:r>
              <a:rPr lang="en-US" dirty="0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nteresting Higgs physics reach, but alone cannot cover the whole program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-106" charset="0"/>
              <a:buChar char="–"/>
            </a:pP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Complementary to (circular!) </a:t>
            </a:r>
            <a:r>
              <a:rPr lang="en-US" sz="2000" dirty="0" err="1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e+e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-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machine</a:t>
            </a:r>
            <a:endParaRPr lang="en-US" dirty="0" smtClean="0">
              <a:solidFill>
                <a:srgbClr val="000090"/>
              </a:solidFill>
              <a:latin typeface="Calibri"/>
              <a:ea typeface="ＭＳ Ｐゴシック" pitchFamily="-109" charset="-128"/>
              <a:cs typeface="ＭＳ Ｐゴシック" pitchFamily="-109" charset="-128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-106" charset="0"/>
              <a:buChar char="•"/>
            </a:pPr>
            <a:r>
              <a:rPr lang="en-US" dirty="0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Other high precision measurements (e.g. with </a:t>
            </a:r>
            <a:r>
              <a:rPr lang="en-US" dirty="0" err="1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e</a:t>
            </a:r>
            <a:r>
              <a:rPr lang="en-US" baseline="30000" dirty="0" err="1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-</a:t>
            </a:r>
            <a:r>
              <a:rPr lang="en-US" dirty="0" err="1" smtClean="0">
                <a:solidFill>
                  <a:srgbClr val="000090"/>
                </a:solidFill>
                <a:latin typeface="Symbol" charset="2"/>
                <a:ea typeface="ＭＳ Ｐゴシック" pitchFamily="-109" charset="-128"/>
                <a:cs typeface="Symbol" charset="2"/>
              </a:rPr>
              <a:t>g</a:t>
            </a:r>
            <a:r>
              <a:rPr lang="en-US" dirty="0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) and BSM physics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-106" charset="0"/>
              <a:buChar char="•"/>
            </a:pPr>
            <a:r>
              <a:rPr lang="en-US" dirty="0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Would benefit very much from higher </a:t>
            </a:r>
            <a:r>
              <a:rPr lang="en-US" dirty="0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√</a:t>
            </a:r>
            <a:r>
              <a:rPr lang="en-US" dirty="0" err="1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s</a:t>
            </a:r>
            <a:endParaRPr lang="en-US" dirty="0" smtClean="0">
              <a:solidFill>
                <a:srgbClr val="000090"/>
              </a:solidFill>
              <a:latin typeface="Calibri"/>
              <a:ea typeface="ＭＳ Ｐゴシック" pitchFamily="-109" charset="-128"/>
              <a:cs typeface="ＭＳ Ｐゴシック" pitchFamily="-109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pitchFamily="-106" charset="0"/>
              <a:buChar char="–"/>
            </a:pP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Not for the “moment”</a:t>
            </a:r>
            <a:endParaRPr lang="en-US" dirty="0" smtClean="0">
              <a:solidFill>
                <a:srgbClr val="000090"/>
              </a:solidFill>
              <a:latin typeface="Calibri"/>
              <a:ea typeface="ＭＳ Ｐゴシック" pitchFamily="-109" charset="-128"/>
              <a:cs typeface="ＭＳ Ｐゴシック" pitchFamily="-109" charset="-128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-106" charset="0"/>
              <a:buChar char="•"/>
            </a:pPr>
            <a:r>
              <a:rPr lang="en-US" dirty="0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Just 1 IP</a:t>
            </a:r>
            <a:endParaRPr lang="en-US" sz="2000" dirty="0" smtClean="0">
              <a:solidFill>
                <a:srgbClr val="008000"/>
              </a:solidFill>
              <a:latin typeface="Calibri"/>
              <a:ea typeface="ＭＳ Ｐゴシック" pitchFamily="-109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599456"/>
            <a:ext cx="769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HEP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8856"/>
            <a:ext cx="8229600" cy="15965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small fraction of other future facilities budgets </a:t>
            </a:r>
          </a:p>
          <a:p>
            <a:pPr lvl="1"/>
            <a:r>
              <a:rPr lang="en-US" dirty="0" smtClean="0"/>
              <a:t>Still O(1B$)..</a:t>
            </a:r>
          </a:p>
          <a:p>
            <a:pPr lvl="1"/>
            <a:r>
              <a:rPr lang="en-US" dirty="0" smtClean="0"/>
              <a:t>Need a full HEP detector</a:t>
            </a:r>
          </a:p>
          <a:p>
            <a:r>
              <a:rPr lang="en-US" dirty="0" smtClean="0"/>
              <a:t>Probably not worth pursuing it only as a HEP project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Concluding (personal) remarks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2882" y="918218"/>
            <a:ext cx="822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Cost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91518" y="3435060"/>
            <a:ext cx="8229600" cy="318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pitchFamily="-106" charset="0"/>
              <a:buChar char="•"/>
            </a:pPr>
            <a:r>
              <a:rPr lang="en-US" dirty="0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Most appealing part of the project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-106" charset="0"/>
              <a:buChar char="•"/>
            </a:pPr>
            <a:r>
              <a:rPr lang="en-US" dirty="0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Photon </a:t>
            </a:r>
            <a:r>
              <a:rPr lang="en-US" dirty="0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source (citing </a:t>
            </a:r>
            <a:r>
              <a:rPr lang="en-US" dirty="0" err="1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Telnov</a:t>
            </a:r>
            <a:r>
              <a:rPr lang="en-US" dirty="0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):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-106" charset="0"/>
              <a:buChar char="–"/>
            </a:pP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Bright source (directional, ultra-fast), monochromatic scattered light (after collimation), tunable wavelength, less expensive than XFEL, broad energy reach (</a:t>
            </a:r>
            <a:r>
              <a:rPr lang="en-US" sz="2000" dirty="0" err="1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keV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, </a:t>
            </a:r>
            <a:r>
              <a:rPr lang="en-US" sz="2000" dirty="0" err="1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MeV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, </a:t>
            </a:r>
            <a:r>
              <a:rPr lang="en-US" sz="2000" dirty="0" err="1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GeV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TeV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), polarization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-106" charset="0"/>
              <a:buChar char="–"/>
            </a:pP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Can be used for many other purposes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-106" charset="0"/>
              <a:buChar char="•"/>
            </a:pPr>
            <a:r>
              <a:rPr lang="en-US" dirty="0" smtClean="0">
                <a:solidFill>
                  <a:srgbClr val="00009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Even more appealing if coupled to other HEP facilities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-106" charset="0"/>
              <a:buChar char="–"/>
            </a:pPr>
            <a:r>
              <a:rPr lang="en-US" sz="2000" dirty="0" err="1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SAPPHiRE+LHC+LHeC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: pp, AA, </a:t>
            </a:r>
            <a:r>
              <a:rPr lang="en-US" sz="2000" dirty="0" err="1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Ap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, </a:t>
            </a:r>
            <a:r>
              <a:rPr lang="en-US" sz="2000" dirty="0" err="1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ep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, </a:t>
            </a:r>
            <a:r>
              <a:rPr lang="en-US" sz="2000" dirty="0" err="1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eA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, </a:t>
            </a:r>
            <a:r>
              <a:rPr lang="en-US" sz="2000" dirty="0" err="1" smtClean="0">
                <a:solidFill>
                  <a:srgbClr val="008000"/>
                </a:solidFill>
                <a:latin typeface="Symbol" charset="2"/>
                <a:ea typeface="ＭＳ Ｐゴシック" pitchFamily="-109" charset="-128"/>
                <a:cs typeface="Symbol" charset="2"/>
              </a:rPr>
              <a:t>gg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,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Symbol" charset="2"/>
                <a:ea typeface="ＭＳ Ｐゴシック" pitchFamily="-109" charset="-128"/>
                <a:cs typeface="Symbol" charset="2"/>
              </a:rPr>
              <a:t>g</a:t>
            </a:r>
            <a:r>
              <a:rPr lang="en-US" sz="2000" dirty="0" err="1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e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, </a:t>
            </a:r>
            <a:r>
              <a:rPr lang="en-US" sz="2000" dirty="0" err="1" smtClean="0">
                <a:solidFill>
                  <a:srgbClr val="008000"/>
                </a:solidFill>
                <a:latin typeface="Symbol" charset="2"/>
                <a:ea typeface="ＭＳ Ｐゴシック" pitchFamily="-109" charset="-128"/>
                <a:cs typeface="Symbol" charset="2"/>
              </a:rPr>
              <a:t>g</a:t>
            </a:r>
            <a:r>
              <a:rPr lang="en-US" sz="2000" dirty="0" err="1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p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, </a:t>
            </a:r>
            <a:r>
              <a:rPr lang="en-US" sz="2000" dirty="0" err="1" smtClean="0">
                <a:solidFill>
                  <a:srgbClr val="008000"/>
                </a:solidFill>
                <a:latin typeface="Symbol" charset="2"/>
                <a:ea typeface="ＭＳ Ｐゴシック" pitchFamily="-109" charset="-128"/>
                <a:cs typeface="Symbol" charset="2"/>
              </a:rPr>
              <a:t>g</a:t>
            </a:r>
            <a:r>
              <a:rPr lang="en-US" sz="2000" dirty="0" err="1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A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pitchFamily="-109" charset="-128"/>
              </a:rPr>
              <a:t> </a:t>
            </a:r>
            <a:endParaRPr lang="en-US" dirty="0" smtClean="0">
              <a:solidFill>
                <a:srgbClr val="000090"/>
              </a:solidFill>
              <a:latin typeface="Calibri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dirty="0" smtClean="0"/>
              <a:t> </a:t>
            </a:r>
            <a:endParaRPr lang="en-US" dirty="0" smtClean="0">
              <a:solidFill>
                <a:srgbClr val="000090"/>
              </a:solidFill>
              <a:latin typeface="Calibri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831" y="2911841"/>
            <a:ext cx="3953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/>
                <a:ea typeface="ＭＳ Ｐゴシック" pitchFamily="-109" charset="-128"/>
                <a:cs typeface="ＭＳ Ｐゴシック" pitchFamily="-109" charset="-128"/>
              </a:rPr>
              <a:t>Interplay with other fields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27671"/>
            <a:ext cx="8229600" cy="37016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BACKUP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 discovery on 4</a:t>
            </a:r>
            <a:r>
              <a:rPr lang="en-US" baseline="30000" dirty="0" smtClean="0"/>
              <a:t>th</a:t>
            </a:r>
            <a:r>
              <a:rPr lang="en-US" dirty="0" smtClean="0"/>
              <a:t> July, ATLAS and CMS </a:t>
            </a:r>
            <a:r>
              <a:rPr lang="en-US" dirty="0" smtClean="0"/>
              <a:t>analyses</a:t>
            </a:r>
            <a:r>
              <a:rPr lang="en-US" dirty="0" smtClean="0"/>
              <a:t> strengthened the significance of the signal</a:t>
            </a:r>
          </a:p>
          <a:p>
            <a:r>
              <a:rPr lang="en-US" dirty="0" smtClean="0"/>
              <a:t>With the 8TeV dataset, several exclusive channels have &gt;3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sensitivity  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X125 Observation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375" y="3024638"/>
            <a:ext cx="5315625" cy="36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4638"/>
            <a:ext cx="3752206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026" y="5443286"/>
            <a:ext cx="8229600" cy="11813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Projections made starting from current analysis, simply scaled by cross section and integrated luminosity</a:t>
            </a:r>
          </a:p>
          <a:p>
            <a:r>
              <a:rPr lang="en-US" dirty="0" smtClean="0"/>
              <a:t>5-20% precision on the couplings within this decade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can the LHC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960" y="2601910"/>
            <a:ext cx="3666880" cy="2841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320" y="762000"/>
            <a:ext cx="3067425" cy="2138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513" y="762000"/>
            <a:ext cx="2529002" cy="1839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320" y="2975742"/>
            <a:ext cx="3067425" cy="217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7644"/>
            <a:ext cx="8229600" cy="56077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Currently:</a:t>
            </a:r>
          </a:p>
          <a:p>
            <a:pPr lvl="1"/>
            <a:r>
              <a:rPr lang="en-US" dirty="0" smtClean="0"/>
              <a:t>8 </a:t>
            </a:r>
            <a:r>
              <a:rPr lang="en-US" dirty="0" err="1" smtClean="0"/>
              <a:t>TeV</a:t>
            </a:r>
            <a:r>
              <a:rPr lang="en-US" dirty="0" smtClean="0"/>
              <a:t> (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inel</a:t>
            </a:r>
            <a:r>
              <a:rPr lang="en-US" dirty="0" smtClean="0"/>
              <a:t>=75mb), ~7e33 cm</a:t>
            </a:r>
            <a:r>
              <a:rPr lang="en-US" baseline="30000" dirty="0" smtClean="0">
                <a:latin typeface="Calibri (Body)"/>
                <a:cs typeface="Calibri (Body)"/>
              </a:rPr>
              <a:t>-2</a:t>
            </a:r>
            <a:r>
              <a:rPr lang="en-US" dirty="0" smtClean="0"/>
              <a:t>s</a:t>
            </a:r>
            <a:r>
              <a:rPr lang="en-US" baseline="30000" dirty="0" smtClean="0">
                <a:latin typeface="Calibri (Body)"/>
                <a:cs typeface="Calibri (Body)"/>
              </a:rPr>
              <a:t>-1</a:t>
            </a:r>
            <a:r>
              <a:rPr lang="en-US" dirty="0" smtClean="0"/>
              <a:t>, 20fb</a:t>
            </a:r>
            <a:r>
              <a:rPr lang="en-US" baseline="30000" dirty="0" smtClean="0">
                <a:latin typeface="Calibri (Body)"/>
                <a:cs typeface="Calibri (Body)"/>
              </a:rPr>
              <a:t>-1</a:t>
            </a:r>
            <a:r>
              <a:rPr lang="en-US" dirty="0" smtClean="0"/>
              <a:t>/ year, pileup 35</a:t>
            </a:r>
          </a:p>
          <a:p>
            <a:r>
              <a:rPr lang="en-US" dirty="0" smtClean="0"/>
              <a:t>Move to 13 </a:t>
            </a:r>
            <a:r>
              <a:rPr lang="en-US" dirty="0" err="1" smtClean="0"/>
              <a:t>TeV</a:t>
            </a:r>
            <a:r>
              <a:rPr lang="en-US" dirty="0" smtClean="0"/>
              <a:t> and resume operations in 2015</a:t>
            </a:r>
          </a:p>
          <a:p>
            <a:pPr lvl="1"/>
            <a:r>
              <a:rPr lang="en-US" dirty="0" smtClean="0"/>
              <a:t>Target of 1e34 cm</a:t>
            </a:r>
            <a:r>
              <a:rPr lang="en-US" baseline="30000" dirty="0" smtClean="0">
                <a:latin typeface="Calibri (Body)"/>
                <a:cs typeface="Calibri (Body)"/>
              </a:rPr>
              <a:t>-2</a:t>
            </a:r>
            <a:r>
              <a:rPr lang="en-US" dirty="0" smtClean="0"/>
              <a:t>s</a:t>
            </a:r>
            <a:r>
              <a:rPr lang="en-US" baseline="30000" dirty="0" smtClean="0">
                <a:latin typeface="Calibri (Body)"/>
                <a:cs typeface="Calibri (Body)"/>
              </a:rPr>
              <a:t>-1</a:t>
            </a:r>
            <a:r>
              <a:rPr lang="en-US" dirty="0" smtClean="0"/>
              <a:t>, 10/7*20 fb</a:t>
            </a:r>
            <a:r>
              <a:rPr lang="en-US" baseline="30000" dirty="0" smtClean="0">
                <a:latin typeface="Calibri (Body)"/>
                <a:cs typeface="Calibri (Body)"/>
              </a:rPr>
              <a:t>-1</a:t>
            </a:r>
            <a:r>
              <a:rPr lang="en-US" dirty="0" smtClean="0"/>
              <a:t>/ year, pileup 50</a:t>
            </a:r>
          </a:p>
          <a:p>
            <a:r>
              <a:rPr lang="en-US" dirty="0" smtClean="0"/>
              <a:t>Not major improvement in inst </a:t>
            </a:r>
            <a:r>
              <a:rPr lang="en-US" dirty="0" err="1" smtClean="0"/>
              <a:t>lumi</a:t>
            </a:r>
            <a:r>
              <a:rPr lang="en-US" dirty="0" smtClean="0"/>
              <a:t> till 2021</a:t>
            </a:r>
          </a:p>
          <a:p>
            <a:pPr lvl="1"/>
            <a:r>
              <a:rPr lang="en-US" dirty="0" smtClean="0"/>
              <a:t>In 5 years: 150 fb</a:t>
            </a:r>
            <a:r>
              <a:rPr lang="en-US" baseline="30000" dirty="0" smtClean="0">
                <a:latin typeface="Calibri (Body)"/>
                <a:cs typeface="Calibri (Body)"/>
              </a:rPr>
              <a:t>-1</a:t>
            </a:r>
            <a:r>
              <a:rPr lang="en-US" dirty="0" smtClean="0"/>
              <a:t> realist, 300 fb</a:t>
            </a:r>
            <a:r>
              <a:rPr lang="en-US" baseline="30000" dirty="0" smtClean="0">
                <a:latin typeface="Calibri (Body)"/>
                <a:cs typeface="Calibri (Body)"/>
              </a:rPr>
              <a:t>-1 </a:t>
            </a:r>
            <a:r>
              <a:rPr lang="en-US" dirty="0" smtClean="0"/>
              <a:t>optimistic</a:t>
            </a:r>
          </a:p>
          <a:p>
            <a:r>
              <a:rPr lang="en-US" dirty="0" smtClean="0"/>
              <a:t>Luminosity scales 1-to-1 with pileup (number of bunches is fixed):</a:t>
            </a:r>
          </a:p>
          <a:p>
            <a:pPr lvl="1"/>
            <a:r>
              <a:rPr lang="en-US" dirty="0" smtClean="0"/>
              <a:t>Rule of thumb: 2e32 for every PU event: </a:t>
            </a:r>
          </a:p>
          <a:p>
            <a:pPr lvl="2"/>
            <a:r>
              <a:rPr lang="en-US" dirty="0" smtClean="0"/>
              <a:t>5e34 cm</a:t>
            </a:r>
            <a:r>
              <a:rPr lang="en-US" baseline="30000" dirty="0" smtClean="0">
                <a:latin typeface="Calibri (Body)"/>
                <a:cs typeface="Calibri (Body)"/>
              </a:rPr>
              <a:t>-2</a:t>
            </a:r>
            <a:r>
              <a:rPr lang="en-US" dirty="0" smtClean="0"/>
              <a:t>s</a:t>
            </a:r>
            <a:r>
              <a:rPr lang="en-US" baseline="30000" dirty="0" smtClean="0">
                <a:latin typeface="Calibri (Body)"/>
                <a:cs typeface="Calibri (Body)"/>
              </a:rPr>
              <a:t>-1</a:t>
            </a:r>
            <a:r>
              <a:rPr lang="en-US" dirty="0" smtClean="0"/>
              <a:t>-&gt; pileup 250..</a:t>
            </a:r>
          </a:p>
          <a:p>
            <a:r>
              <a:rPr lang="en-US" dirty="0" smtClean="0"/>
              <a:t>Assuming no penalties due to PU, still a long way to go to integrate O(ab</a:t>
            </a:r>
            <a:r>
              <a:rPr lang="en-US" baseline="30000" dirty="0" smtClean="0"/>
              <a:t>-1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5e34 cm</a:t>
            </a:r>
            <a:r>
              <a:rPr lang="en-US" baseline="30000" dirty="0" smtClean="0">
                <a:latin typeface="Calibri (Body)"/>
                <a:cs typeface="Calibri (Body)"/>
              </a:rPr>
              <a:t>-2</a:t>
            </a:r>
            <a:r>
              <a:rPr lang="en-US" dirty="0" smtClean="0"/>
              <a:t>s</a:t>
            </a:r>
            <a:r>
              <a:rPr lang="en-US" baseline="30000" dirty="0" smtClean="0">
                <a:latin typeface="Calibri (Body)"/>
                <a:cs typeface="Calibri (Body)"/>
              </a:rPr>
              <a:t>-1</a:t>
            </a:r>
            <a:r>
              <a:rPr lang="en-US" dirty="0" smtClean="0"/>
              <a:t> -&gt;  max 200 fb</a:t>
            </a:r>
            <a:r>
              <a:rPr lang="en-US" baseline="30000" dirty="0" smtClean="0">
                <a:latin typeface="Calibri (Body)"/>
                <a:cs typeface="Calibri (Body)"/>
              </a:rPr>
              <a:t>-1</a:t>
            </a:r>
            <a:r>
              <a:rPr lang="en-US" dirty="0" smtClean="0"/>
              <a:t>/ year</a:t>
            </a:r>
          </a:p>
          <a:p>
            <a:pPr lvl="1"/>
            <a:r>
              <a:rPr lang="en-US" dirty="0" smtClean="0"/>
              <a:t>Beam lifetime due to burn-off becomes short (&lt;10h), luminosity leveling is required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luminosity projections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LHC will not be sufficient to fully investigate the Higgs sector, precision non-</a:t>
            </a:r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err="1" smtClean="0"/>
              <a:t>machine(s</a:t>
            </a:r>
            <a:r>
              <a:rPr lang="en-US" dirty="0" smtClean="0"/>
              <a:t>) are needed  </a:t>
            </a:r>
          </a:p>
          <a:p>
            <a:r>
              <a:rPr lang="en-US" dirty="0" smtClean="0"/>
              <a:t>Long standing proposal of an electron-positron linear collider</a:t>
            </a:r>
          </a:p>
          <a:p>
            <a:pPr lvl="1"/>
            <a:r>
              <a:rPr lang="en-US" dirty="0" smtClean="0"/>
              <a:t>Large international collaboration, design effort and physics reach studies going on since the 90s.</a:t>
            </a:r>
          </a:p>
          <a:p>
            <a:pPr lvl="1"/>
            <a:r>
              <a:rPr lang="en-US" dirty="0" smtClean="0"/>
              <a:t>Larger scale (complexity, budget) than the LHC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Approach not free of drawbacks. Are there alternative strategies? YES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there beyond LHC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3355" t="11375" r="2693" b="7377"/>
          <a:stretch>
            <a:fillRect/>
          </a:stretch>
        </p:blipFill>
        <p:spPr>
          <a:xfrm>
            <a:off x="1689229" y="3546570"/>
            <a:ext cx="5702645" cy="1701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(~10B$)</a:t>
            </a:r>
          </a:p>
          <a:p>
            <a:r>
              <a:rPr lang="en-US" dirty="0" smtClean="0"/>
              <a:t>Small technological and operational experience</a:t>
            </a:r>
          </a:p>
          <a:p>
            <a:r>
              <a:rPr lang="en-US" dirty="0" smtClean="0"/>
              <a:t>Robustness on luminosity</a:t>
            </a:r>
          </a:p>
          <a:p>
            <a:pPr lvl="1"/>
            <a:r>
              <a:rPr lang="en-US" dirty="0" err="1" smtClean="0"/>
              <a:t>Nanometric</a:t>
            </a:r>
            <a:r>
              <a:rPr lang="en-US" dirty="0" smtClean="0"/>
              <a:t> beams</a:t>
            </a:r>
          </a:p>
          <a:p>
            <a:pPr lvl="1"/>
            <a:r>
              <a:rPr lang="en-US" dirty="0" smtClean="0"/>
              <a:t>SLC is the only predecessor, never achieved</a:t>
            </a:r>
          </a:p>
          <a:p>
            <a:pPr lvl="1">
              <a:buNone/>
            </a:pPr>
            <a:r>
              <a:rPr lang="en-US" dirty="0" smtClean="0"/>
              <a:t>nominal luminosity</a:t>
            </a:r>
          </a:p>
          <a:p>
            <a:r>
              <a:rPr lang="en-US" dirty="0" err="1" smtClean="0"/>
              <a:t>CoM</a:t>
            </a:r>
            <a:r>
              <a:rPr lang="en-US" dirty="0" smtClean="0"/>
              <a:t> Energy spectrum (</a:t>
            </a:r>
            <a:r>
              <a:rPr lang="en-US" dirty="0" err="1" smtClean="0"/>
              <a:t>beamstrahlung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Single detector</a:t>
            </a:r>
          </a:p>
          <a:p>
            <a:pPr lvl="1"/>
            <a:r>
              <a:rPr lang="en-US" dirty="0" smtClean="0"/>
              <a:t>Push-and-pull option is tough</a:t>
            </a:r>
          </a:p>
          <a:p>
            <a:pPr lvl="1"/>
            <a:r>
              <a:rPr lang="en-US" dirty="0" smtClean="0"/>
              <a:t>Just fair share of the total luminosity  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concerns on ILC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564" y="1956905"/>
            <a:ext cx="3076435" cy="2452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2110" y="238027"/>
            <a:ext cx="8699780" cy="6381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7100" y="6457890"/>
            <a:ext cx="3725059" cy="40011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David </a:t>
            </a:r>
            <a:r>
              <a:rPr lang="en-US" sz="2000" dirty="0" err="1" smtClean="0">
                <a:solidFill>
                  <a:schemeClr val="bg1"/>
                </a:solidFill>
              </a:rPr>
              <a:t>d’Enterria</a:t>
            </a:r>
            <a:r>
              <a:rPr lang="en-US" sz="2000" dirty="0" smtClean="0">
                <a:solidFill>
                  <a:schemeClr val="bg1"/>
                </a:solidFill>
              </a:rPr>
              <a:t>, 17 October 2012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9010" y="1558040"/>
            <a:ext cx="336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</a:t>
            </a:r>
            <a:r>
              <a:rPr lang="en-US" sz="2400" b="1" dirty="0" smtClean="0"/>
              <a:t>n LHC </a:t>
            </a:r>
            <a:r>
              <a:rPr lang="en-US" sz="2400" b="1" i="1" dirty="0" smtClean="0"/>
              <a:t>p-Pb</a:t>
            </a:r>
            <a:r>
              <a:rPr lang="en-US" sz="2400" b="1" dirty="0" smtClean="0"/>
              <a:t> </a:t>
            </a:r>
            <a:r>
              <a:rPr lang="en-US" sz="2400" b="1" dirty="0">
                <a:latin typeface="Symbol" pitchFamily="18" charset="2"/>
              </a:rPr>
              <a:t>g-g</a:t>
            </a:r>
            <a:r>
              <a:rPr lang="en-US" sz="2400" b="1" dirty="0"/>
              <a:t> </a:t>
            </a:r>
            <a:r>
              <a:rPr lang="en-US" sz="2400" b="1" dirty="0" smtClean="0"/>
              <a:t>collisions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8372" y="6509955"/>
            <a:ext cx="244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  <a:r>
              <a:rPr lang="en-US" sz="2000" i="1" dirty="0" smtClean="0"/>
              <a:t>hanks to John Jowett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22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1316" y="218326"/>
            <a:ext cx="8861367" cy="6421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885" y="6457890"/>
            <a:ext cx="3725059" cy="40011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David </a:t>
            </a:r>
            <a:r>
              <a:rPr lang="en-US" sz="2000" dirty="0" err="1" smtClean="0">
                <a:solidFill>
                  <a:schemeClr val="bg1"/>
                </a:solidFill>
              </a:rPr>
              <a:t>d’Enterria</a:t>
            </a:r>
            <a:r>
              <a:rPr lang="en-US" sz="2000" dirty="0" smtClean="0">
                <a:solidFill>
                  <a:schemeClr val="bg1"/>
                </a:solidFill>
              </a:rPr>
              <a:t>, 17 October 2012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0090" y="1120083"/>
            <a:ext cx="336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</a:t>
            </a:r>
            <a:r>
              <a:rPr lang="en-US" sz="2400" b="1" dirty="0" smtClean="0"/>
              <a:t>n LHC </a:t>
            </a:r>
            <a:r>
              <a:rPr lang="en-US" sz="2400" b="1" i="1" dirty="0" smtClean="0"/>
              <a:t>p-Pb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Symbol" pitchFamily="18" charset="2"/>
              </a:rPr>
              <a:t>g-g</a:t>
            </a:r>
            <a:r>
              <a:rPr lang="en-US" sz="2400" b="1" dirty="0" smtClean="0"/>
              <a:t> collisions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63157" y="6457890"/>
            <a:ext cx="4402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~34 events / </a:t>
            </a:r>
            <a:r>
              <a:rPr lang="en-US" sz="2400" b="1" dirty="0" err="1" smtClean="0">
                <a:solidFill>
                  <a:srgbClr val="FF0000"/>
                </a:solidFill>
              </a:rPr>
              <a:t>yr</a:t>
            </a:r>
            <a:r>
              <a:rPr lang="en-US" sz="2400" b="1" dirty="0" smtClean="0">
                <a:solidFill>
                  <a:srgbClr val="FF0000"/>
                </a:solidFill>
              </a:rPr>
              <a:t> with lots of effort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83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1615"/>
            <a:ext cx="35830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Cornell DC gun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 sz="4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794890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 answer is a </a:t>
            </a:r>
            <a:r>
              <a:rPr lang="en-US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qualified </a:t>
            </a:r>
            <a:r>
              <a:rPr lang="en-US" b="1" i="1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'yes‘. </a:t>
            </a:r>
            <a:r>
              <a:rPr lang="en-GB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Presently </a:t>
            </a:r>
            <a:r>
              <a:rPr lang="en-GB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we have demonstrated 90% </a:t>
            </a:r>
            <a:r>
              <a:rPr lang="en-GB" i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emittances</a:t>
            </a:r>
            <a:r>
              <a:rPr lang="en-GB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of </a:t>
            </a:r>
            <a:r>
              <a:rPr lang="en-GB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0.5mm-mrad at 80pC/bunch and 0.2mm-mrad at 20pC/bunch for 2ps </a:t>
            </a:r>
            <a:r>
              <a:rPr lang="en-GB" b="1" i="1" dirty="0" err="1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rms</a:t>
            </a:r>
            <a:r>
              <a:rPr lang="en-GB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 bunches</a:t>
            </a:r>
            <a:r>
              <a:rPr lang="en-GB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with </a:t>
            </a:r>
            <a:r>
              <a:rPr lang="en-GB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 </a:t>
            </a:r>
            <a:r>
              <a:rPr lang="en-GB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gun voltage </a:t>
            </a:r>
            <a:r>
              <a:rPr lang="en-GB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and </a:t>
            </a:r>
            <a:r>
              <a:rPr lang="en-GB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photocathode we are using. The scaling with charge is </a:t>
            </a:r>
            <a:r>
              <a:rPr lang="en-GB" i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bunch_charge</a:t>
            </a:r>
            <a:r>
              <a:rPr lang="en-GB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^(1/2) meaning that </a:t>
            </a:r>
            <a:r>
              <a:rPr lang="en-GB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numbers around 2-3 mm-</a:t>
            </a:r>
            <a:r>
              <a:rPr lang="en-GB" b="1" i="1" dirty="0" err="1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mrad</a:t>
            </a:r>
            <a:r>
              <a:rPr lang="en-GB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 should be doable from our gun </a:t>
            </a:r>
            <a:r>
              <a:rPr lang="en-GB" b="1" i="1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today [for 1-2 </a:t>
            </a:r>
            <a:r>
              <a:rPr lang="en-GB" b="1" i="1" dirty="0" err="1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nC</a:t>
            </a:r>
            <a:r>
              <a:rPr lang="en-GB" b="1" i="1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 charge].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We </a:t>
            </a:r>
            <a:r>
              <a:rPr lang="en-GB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are working on </a:t>
            </a:r>
            <a:r>
              <a:rPr lang="en-GB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further improving our gun and laser </a:t>
            </a:r>
            <a:r>
              <a:rPr lang="en-GB" b="1" i="1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shaping, expecting </a:t>
            </a:r>
            <a:r>
              <a:rPr lang="en-GB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to halve the </a:t>
            </a:r>
            <a:r>
              <a:rPr lang="en-GB" b="1" i="1" dirty="0" err="1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emittance</a:t>
            </a:r>
            <a:r>
              <a:rPr lang="en-GB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 even when using the same photocathodes </a:t>
            </a:r>
            <a:r>
              <a:rPr lang="en-GB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we have today. Better photocathodes automatically translate into smaller </a:t>
            </a:r>
            <a:r>
              <a:rPr lang="en-GB" i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emittances</a:t>
            </a:r>
            <a:r>
              <a:rPr lang="en-GB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and many pursue this venue as well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192" y="4562909"/>
            <a:ext cx="2514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Ivan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Bazarov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7 Nov 12</a:t>
            </a:r>
            <a:endParaRPr lang="en-GB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948" y="5480938"/>
            <a:ext cx="8419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 think </a:t>
            </a:r>
            <a:r>
              <a:rPr lang="en-US" b="1" i="1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our </a:t>
            </a:r>
            <a:r>
              <a:rPr lang="en-US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gun almost meets your requirement </a:t>
            </a:r>
            <a:r>
              <a:rPr lang="en-US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except for </a:t>
            </a:r>
            <a:r>
              <a:rPr lang="en-US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 repetition rate</a:t>
            </a:r>
            <a:endParaRPr lang="en-GB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864" y="4757663"/>
            <a:ext cx="55048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SACLA pulsed “DC” gun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 sz="4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1801" y="6204213"/>
            <a:ext cx="2796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Hitoshi Tanaka, 7 Nov 12</a:t>
            </a:r>
            <a:endParaRPr lang="en-GB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19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-21375"/>
            <a:ext cx="69395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Rossendorf</a:t>
            </a:r>
            <a:r>
              <a:rPr lang="en-US" sz="4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polarized SRF gun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 sz="4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622455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de-DE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Für</a:t>
            </a:r>
            <a:r>
              <a:rPr lang="de-DE" b="1" i="1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2013 </a:t>
            </a:r>
            <a:r>
              <a:rPr lang="de-DE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wollen wir die 2. Version der SRF-Gun in Betrieb nehmen. Das neue Cavity erreichte im Test am Jlab ein Peakfeld von 43 MV/m. Mit diesen Werten sollten wir </a:t>
            </a:r>
            <a:r>
              <a:rPr lang="de-DE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1 nC Ladung mit 500 kHz Reprate im CW </a:t>
            </a:r>
            <a:r>
              <a:rPr lang="de-DE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(0.5 mA average current) erreichen. Die Emittanz könnte etwa </a:t>
            </a:r>
            <a:r>
              <a:rPr lang="de-DE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2 µm </a:t>
            </a:r>
            <a:r>
              <a:rPr lang="de-DE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sein. Auf </a:t>
            </a:r>
            <a:r>
              <a:rPr lang="de-DE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1 µm </a:t>
            </a:r>
            <a:r>
              <a:rPr lang="de-DE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könnte man etwa kommen, wenn wir </a:t>
            </a:r>
            <a:r>
              <a:rPr lang="de-DE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vom Gausslaser zum Flat-top</a:t>
            </a:r>
            <a:r>
              <a:rPr lang="de-DE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übergehen (analog zu PITZ/XFEL gun</a:t>
            </a:r>
            <a:r>
              <a:rPr lang="de-DE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).</a:t>
            </a:r>
            <a:endParaRPr lang="de-DE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de-DE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Mit der Inbetriebnahme der 2. Gun, wird dann auch das Kathodentransfersystem ausgetauscht, und wir denken dann auch die </a:t>
            </a:r>
            <a:r>
              <a:rPr lang="de-DE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GaAs-Kathoden</a:t>
            </a:r>
            <a:r>
              <a:rPr lang="de-DE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zu testen. Ergebnisse dann </a:t>
            </a:r>
            <a:r>
              <a:rPr lang="de-DE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im Jahr 2014</a:t>
            </a:r>
            <a:r>
              <a:rPr lang="de-DE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301091"/>
            <a:ext cx="3517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Tor Raubenheimer, 14 Nov 2012</a:t>
            </a:r>
            <a:endParaRPr lang="en-GB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760" y="4783890"/>
            <a:ext cx="4446240" cy="198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72732" y="4911611"/>
            <a:ext cx="4316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simulations </a:t>
            </a:r>
            <a:r>
              <a:rPr lang="en-US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of 5 </a:t>
            </a:r>
            <a:r>
              <a:rPr lang="en-US" b="1" i="1" dirty="0" smtClean="0">
                <a:solidFill>
                  <a:srgbClr val="0000FF"/>
                </a:solidFill>
                <a:latin typeface="Symbol" pitchFamily="18" charset="2"/>
                <a:ea typeface="+mn-ea"/>
                <a:cs typeface="+mn-cs"/>
              </a:rPr>
              <a:t>m</a:t>
            </a:r>
            <a:r>
              <a:rPr lang="en-US" b="1" i="1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m </a:t>
            </a:r>
            <a:r>
              <a:rPr lang="en-US" b="1" i="1" dirty="0" err="1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emittance</a:t>
            </a:r>
            <a:r>
              <a:rPr lang="en-US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</a:br>
            <a:r>
              <a:rPr lang="en-US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at 10 </a:t>
            </a:r>
            <a:r>
              <a:rPr lang="en-US" b="1" i="1" dirty="0" err="1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nC</a:t>
            </a:r>
            <a:r>
              <a:rPr lang="en-US" b="1" i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with 112 MHz gun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0503" y="3988022"/>
            <a:ext cx="2974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Jochen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Teichert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12 Nov 12</a:t>
            </a:r>
            <a:endParaRPr lang="en-GB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4241184"/>
            <a:ext cx="65533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BNL QWT polarized </a:t>
            </a:r>
            <a:r>
              <a:rPr lang="en-US" sz="4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SRF gun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60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890" y="612229"/>
            <a:ext cx="6704592" cy="558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9022" y="21657"/>
            <a:ext cx="8142039" cy="786785"/>
          </a:xfrm>
        </p:spPr>
        <p:txBody>
          <a:bodyPr/>
          <a:lstStyle/>
          <a:p>
            <a:pPr eaLnBrk="1" hangingPunct="1"/>
            <a:r>
              <a:rPr lang="en-US" altLang="ja-JP" sz="4000" dirty="0" smtClean="0"/>
              <a:t>electron disruption angle</a:t>
            </a:r>
            <a:endParaRPr lang="en-US" altLang="ja-JP" sz="4000" dirty="0" smtClean="0">
              <a:latin typeface="Symbol" pitchFamily="18" charset="2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49731" y="5559623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163971" y="3054152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10</a:t>
            </a:r>
            <a:endParaRPr kumimoji="1" lang="ja-JP" altLang="en-US" sz="2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63971" y="548680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2</a:t>
            </a:r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249731" y="4306888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5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163971" y="1801416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15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8737" y="1329902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X=4.46</a:t>
            </a:r>
            <a:endParaRPr kumimoji="1" lang="ja-JP" altLang="en-US" sz="3600" dirty="0"/>
          </a:p>
        </p:txBody>
      </p:sp>
      <p:sp>
        <p:nvSpPr>
          <p:cNvPr id="47" name="テキスト ボックス 46"/>
          <p:cNvSpPr txBox="1"/>
          <p:nvPr/>
        </p:nvSpPr>
        <p:spPr>
          <a:xfrm rot="16200000">
            <a:off x="102943" y="3049153"/>
            <a:ext cx="158569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4000" dirty="0" err="1">
                <a:latin typeface="Symbol" pitchFamily="18" charset="2"/>
              </a:rPr>
              <a:t>q</a:t>
            </a:r>
            <a:r>
              <a:rPr lang="en-US" altLang="ja-JP" sz="4000" baseline="-25000" dirty="0" err="1" smtClean="0"/>
              <a:t>d</a:t>
            </a:r>
            <a:r>
              <a:rPr lang="en-US" altLang="ja-JP" sz="4000" dirty="0" smtClean="0"/>
              <a:t>(</a:t>
            </a:r>
            <a:r>
              <a:rPr lang="en-US" altLang="ja-JP" sz="4000" dirty="0" err="1" smtClean="0"/>
              <a:t>mr</a:t>
            </a:r>
            <a:r>
              <a:rPr lang="en-US" altLang="ja-JP" sz="4000" dirty="0" smtClean="0"/>
              <a:t>)</a:t>
            </a:r>
            <a:endParaRPr kumimoji="1" lang="ja-JP" altLang="en-US" sz="4000" dirty="0"/>
          </a:p>
        </p:txBody>
      </p:sp>
      <p:sp>
        <p:nvSpPr>
          <p:cNvPr id="7" name="正方形/長方形 6"/>
          <p:cNvSpPr/>
          <p:nvPr/>
        </p:nvSpPr>
        <p:spPr>
          <a:xfrm>
            <a:off x="1744660" y="5790455"/>
            <a:ext cx="6067700" cy="230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70517" y="6266929"/>
            <a:ext cx="187102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P(</a:t>
            </a:r>
            <a:r>
              <a:rPr kumimoji="1" lang="en-US" altLang="ja-JP" sz="3200" dirty="0" err="1" smtClean="0"/>
              <a:t>GeV</a:t>
            </a:r>
            <a:r>
              <a:rPr kumimoji="1" lang="en-US" altLang="ja-JP" sz="3200" dirty="0" smtClean="0"/>
              <a:t>/c)</a:t>
            </a:r>
            <a:endParaRPr kumimoji="1" lang="ja-JP" altLang="en-US" sz="32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131246" y="5805264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10</a:t>
            </a:r>
            <a:endParaRPr kumimoji="1" lang="ja-JP" altLang="en-US" sz="2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867447" y="5805264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2</a:t>
            </a:r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603648" y="5805264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339849" y="5805264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4</a:t>
            </a:r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076050" y="5805264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5</a:t>
            </a:r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812251" y="5805264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60</a:t>
            </a:r>
            <a:endParaRPr kumimoji="1" lang="ja-JP" altLang="en-US" sz="2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548452" y="5805264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7</a:t>
            </a:r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284651" y="5805264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8</a:t>
            </a:r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66566" y="5805264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766520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Higgs discovery and properties (review)</a:t>
            </a:r>
          </a:p>
          <a:p>
            <a:pPr lvl="1"/>
            <a:r>
              <a:rPr lang="en-US" dirty="0" smtClean="0"/>
              <a:t>It is at hand (energy wise)</a:t>
            </a:r>
          </a:p>
          <a:p>
            <a:r>
              <a:rPr lang="en-US" dirty="0" smtClean="0"/>
              <a:t>Higgs as a probe to new physics</a:t>
            </a:r>
          </a:p>
          <a:p>
            <a:pPr lvl="1"/>
            <a:r>
              <a:rPr lang="en-US" dirty="0" smtClean="0"/>
              <a:t>Higgs portal, DM etc (study!)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gg</a:t>
            </a:r>
            <a:r>
              <a:rPr lang="en-US" dirty="0" smtClean="0"/>
              <a:t> excess (atlas and CMS plots)</a:t>
            </a:r>
          </a:p>
          <a:p>
            <a:r>
              <a:rPr lang="en-US" dirty="0" smtClean="0"/>
              <a:t>Basics of gamma-gamma production (</a:t>
            </a:r>
            <a:r>
              <a:rPr lang="en-US" dirty="0" err="1" smtClean="0"/>
              <a:t>xsec</a:t>
            </a:r>
            <a:r>
              <a:rPr lang="en-US" dirty="0" smtClean="0"/>
              <a:t>, polarization)</a:t>
            </a:r>
          </a:p>
          <a:p>
            <a:r>
              <a:rPr lang="en-US" dirty="0" smtClean="0"/>
              <a:t>Concept (brief)</a:t>
            </a:r>
          </a:p>
          <a:p>
            <a:pPr lvl="1"/>
            <a:r>
              <a:rPr lang="en-US" dirty="0" smtClean="0"/>
              <a:t>Some history</a:t>
            </a:r>
          </a:p>
          <a:p>
            <a:r>
              <a:rPr lang="en-US" dirty="0" smtClean="0"/>
              <a:t>Imagine concept is realized, physics</a:t>
            </a:r>
          </a:p>
          <a:p>
            <a:pPr lvl="1"/>
            <a:r>
              <a:rPr lang="en-US" dirty="0" smtClean="0"/>
              <a:t>The mass (how well in Sapphire?)</a:t>
            </a:r>
          </a:p>
          <a:p>
            <a:pPr lvl="1"/>
            <a:r>
              <a:rPr lang="en-US" dirty="0" smtClean="0"/>
              <a:t>Channels</a:t>
            </a:r>
          </a:p>
          <a:p>
            <a:pPr lvl="1"/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Luminosity</a:t>
            </a:r>
          </a:p>
          <a:p>
            <a:pPr lvl="1"/>
            <a:r>
              <a:rPr lang="en-US" dirty="0" smtClean="0"/>
              <a:t>BSM channels</a:t>
            </a:r>
          </a:p>
          <a:p>
            <a:r>
              <a:rPr lang="en-US" dirty="0" smtClean="0"/>
              <a:t>Collider Layout</a:t>
            </a:r>
          </a:p>
          <a:p>
            <a:r>
              <a:rPr lang="en-US" dirty="0" smtClean="0"/>
              <a:t>IP layout</a:t>
            </a:r>
          </a:p>
          <a:p>
            <a:r>
              <a:rPr lang="en-US" dirty="0" smtClean="0"/>
              <a:t>Laser system options</a:t>
            </a:r>
          </a:p>
          <a:p>
            <a:pPr lvl="1"/>
            <a:r>
              <a:rPr lang="en-US" dirty="0" smtClean="0"/>
              <a:t>Standard laser</a:t>
            </a:r>
          </a:p>
          <a:p>
            <a:pPr lvl="1"/>
            <a:r>
              <a:rPr lang="en-US" dirty="0" smtClean="0"/>
              <a:t>Self generated</a:t>
            </a:r>
          </a:p>
          <a:p>
            <a:pPr lvl="1"/>
            <a:r>
              <a:rPr lang="en-US" dirty="0" smtClean="0"/>
              <a:t>Look at </a:t>
            </a:r>
            <a:r>
              <a:rPr lang="en-US" dirty="0" err="1" smtClean="0"/>
              <a:t>eli</a:t>
            </a:r>
            <a:endParaRPr lang="en-US" dirty="0" smtClean="0"/>
          </a:p>
          <a:p>
            <a:r>
              <a:rPr lang="en-US" dirty="0" smtClean="0"/>
              <a:t>Detector comments? </a:t>
            </a:r>
          </a:p>
          <a:p>
            <a:r>
              <a:rPr lang="en-US" dirty="0" smtClean="0"/>
              <a:t>Interplay with other physics (look at </a:t>
            </a:r>
            <a:r>
              <a:rPr lang="en-US" dirty="0" err="1" smtClean="0"/>
              <a:t>eli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36952"/>
            <a:ext cx="8229600" cy="2848402"/>
          </a:xfrm>
        </p:spPr>
        <p:txBody>
          <a:bodyPr>
            <a:normAutofit/>
          </a:bodyPr>
          <a:lstStyle/>
          <a:p>
            <a:r>
              <a:rPr lang="en-US" dirty="0" smtClean="0"/>
              <a:t>The pivotal role of the Higgs boson in the SM makes it the best probe for new physics </a:t>
            </a:r>
            <a:r>
              <a:rPr lang="en-US" dirty="0" smtClean="0"/>
              <a:t>phenomena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/>
              <a:t>Higgs “portal” -&gt; DM limits through invisible decay/total width</a:t>
            </a:r>
            <a:endParaRPr lang="en-US" sz="1000" dirty="0" smtClean="0"/>
          </a:p>
          <a:p>
            <a:r>
              <a:rPr lang="en-US" dirty="0" smtClean="0"/>
              <a:t>Sensitivity to new physics might require high precision on the coupling measurement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X125 as probe to new Physics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23407"/>
          <a:stretch>
            <a:fillRect/>
          </a:stretch>
        </p:blipFill>
        <p:spPr>
          <a:xfrm>
            <a:off x="0" y="3818693"/>
            <a:ext cx="4952058" cy="10088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534" y="3449361"/>
            <a:ext cx="4670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/>
                <a:ea typeface="ＭＳ Ｐゴシック" pitchFamily="-109" charset="-128"/>
                <a:cs typeface="ＭＳ Ｐゴシック" pitchFamily="-109" charset="-128"/>
              </a:rPr>
              <a:t>arXiv</a:t>
            </a:r>
            <a:r>
              <a:rPr lang="en-US" sz="1800" dirty="0">
                <a:latin typeface="Calibri"/>
                <a:ea typeface="ＭＳ Ｐゴシック" pitchFamily="-109" charset="-128"/>
                <a:cs typeface="ＭＳ Ｐゴシック" pitchFamily="-109" charset="-128"/>
              </a:rPr>
              <a:t>:1206.3560 (R. Gupta, H. </a:t>
            </a:r>
            <a:r>
              <a:rPr lang="en-US" sz="1800" dirty="0" err="1">
                <a:latin typeface="Calibri"/>
                <a:ea typeface="ＭＳ Ｐゴシック" pitchFamily="-109" charset="-128"/>
                <a:cs typeface="ＭＳ Ｐゴシック" pitchFamily="-109" charset="-128"/>
              </a:rPr>
              <a:t>Rzehak</a:t>
            </a:r>
            <a:r>
              <a:rPr lang="en-US" sz="1800" dirty="0">
                <a:latin typeface="Calibri"/>
                <a:ea typeface="ＭＳ Ｐゴシック" pitchFamily="-109" charset="-128"/>
                <a:cs typeface="ＭＳ Ｐゴシック" pitchFamily="-109" charset="-128"/>
              </a:rPr>
              <a:t>, J</a:t>
            </a:r>
            <a:r>
              <a:rPr lang="en-US" sz="1800" dirty="0" smtClean="0">
                <a:latin typeface="Calibri"/>
                <a:ea typeface="ＭＳ Ｐゴシック" pitchFamily="-109" charset="-128"/>
                <a:cs typeface="ＭＳ Ｐゴシック" pitchFamily="-109" charset="-128"/>
              </a:rPr>
              <a:t>. Wells</a:t>
            </a:r>
            <a:r>
              <a:rPr lang="en-US" sz="1800" dirty="0">
                <a:latin typeface="Calibri"/>
                <a:ea typeface="ＭＳ Ｐゴシック" pitchFamily="-109" charset="-128"/>
                <a:cs typeface="ＭＳ Ｐゴシック" pitchFamily="-109" charset="-128"/>
              </a:rPr>
              <a:t>):</a:t>
            </a:r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137" y="3428961"/>
            <a:ext cx="3993863" cy="3014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Higgs physics point of view with some expertise on accelerator</a:t>
            </a:r>
          </a:p>
          <a:p>
            <a:r>
              <a:rPr lang="en-US" dirty="0" smtClean="0"/>
              <a:t>Feasibility of the machine not clear</a:t>
            </a:r>
          </a:p>
          <a:p>
            <a:pPr lvl="1"/>
            <a:r>
              <a:rPr lang="en-US" dirty="0" smtClean="0"/>
              <a:t>High </a:t>
            </a:r>
            <a:r>
              <a:rPr lang="en-US" dirty="0" err="1" smtClean="0"/>
              <a:t>brillance</a:t>
            </a:r>
            <a:r>
              <a:rPr lang="en-US" dirty="0" smtClean="0"/>
              <a:t>/energy photon beam yes</a:t>
            </a:r>
          </a:p>
          <a:p>
            <a:pPr lvl="1"/>
            <a:r>
              <a:rPr lang="en-US" dirty="0" smtClean="0"/>
              <a:t>High </a:t>
            </a:r>
            <a:r>
              <a:rPr lang="en-US" dirty="0" err="1" smtClean="0"/>
              <a:t>lumi</a:t>
            </a:r>
            <a:r>
              <a:rPr lang="en-US" dirty="0" smtClean="0"/>
              <a:t> not clear..</a:t>
            </a:r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Cost, 1 detector only</a:t>
            </a:r>
          </a:p>
          <a:p>
            <a:r>
              <a:rPr lang="en-US" dirty="0" smtClean="0"/>
              <a:t>Higgs physics wise complementary to </a:t>
            </a:r>
            <a:r>
              <a:rPr lang="en-US" dirty="0" err="1" smtClean="0"/>
              <a:t>e+e</a:t>
            </a:r>
            <a:r>
              <a:rPr lang="en-US" dirty="0" smtClean="0"/>
              <a:t>-</a:t>
            </a:r>
          </a:p>
          <a:p>
            <a:r>
              <a:rPr lang="en-US" dirty="0" smtClean="0"/>
              <a:t>Photon collider makes little sense alone (as a Higgs factory)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 also together with the LHC only, not direct access to total width (LHC doesn’t measure </a:t>
            </a:r>
            <a:r>
              <a:rPr lang="en-US" dirty="0" err="1" smtClean="0"/>
              <a:t>BRs</a:t>
            </a:r>
            <a:r>
              <a:rPr lang="en-US" dirty="0" smtClean="0"/>
              <a:t> but ratios of </a:t>
            </a:r>
            <a:r>
              <a:rPr lang="en-US" dirty="0" err="1" smtClean="0"/>
              <a:t>BRs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ouple to </a:t>
            </a:r>
            <a:r>
              <a:rPr lang="en-US" dirty="0" err="1" smtClean="0"/>
              <a:t>LHeC</a:t>
            </a:r>
            <a:endParaRPr lang="en-US" dirty="0" smtClean="0"/>
          </a:p>
          <a:p>
            <a:pPr lvl="1"/>
            <a:r>
              <a:rPr lang="en-US" dirty="0" smtClean="0"/>
              <a:t>Couple to ELI</a:t>
            </a:r>
          </a:p>
          <a:p>
            <a:endParaRPr lang="en-US" dirty="0" smtClean="0"/>
          </a:p>
          <a:p>
            <a:r>
              <a:rPr lang="en-US" dirty="0" smtClean="0"/>
              <a:t>Photon colliders are 30 years old as a concepts:</a:t>
            </a:r>
          </a:p>
          <a:p>
            <a:pPr lvl="1"/>
            <a:r>
              <a:rPr lang="en-US" dirty="0" smtClean="0"/>
              <a:t>Review of the working principles</a:t>
            </a:r>
          </a:p>
          <a:p>
            <a:pPr lvl="1"/>
            <a:r>
              <a:rPr lang="en-US" dirty="0" smtClean="0"/>
              <a:t>updates on physics cases and technology state of the art</a:t>
            </a:r>
          </a:p>
          <a:p>
            <a:pPr lvl="1"/>
            <a:r>
              <a:rPr lang="en-US" dirty="0" smtClean="0"/>
              <a:t>What is new is the HIGGS and ideas therein, i.e. Sapphire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729354"/>
            <a:ext cx="8541657" cy="2548456"/>
          </a:xfrm>
        </p:spPr>
        <p:txBody>
          <a:bodyPr>
            <a:normAutofit/>
          </a:bodyPr>
          <a:lstStyle/>
          <a:p>
            <a:r>
              <a:rPr lang="en-US" dirty="0" smtClean="0"/>
              <a:t>Properties are being assessed:</a:t>
            </a:r>
          </a:p>
          <a:p>
            <a:pPr lvl="1"/>
            <a:r>
              <a:rPr lang="en-US" dirty="0" smtClean="0"/>
              <a:t>Mass, Coupling structure, </a:t>
            </a:r>
            <a:r>
              <a:rPr lang="en-US" dirty="0" smtClean="0"/>
              <a:t>JCP quantum numbers</a:t>
            </a:r>
          </a:p>
          <a:p>
            <a:r>
              <a:rPr lang="en-US" dirty="0" smtClean="0"/>
              <a:t>High (integrated) </a:t>
            </a:r>
            <a:r>
              <a:rPr lang="en-US" dirty="0" err="1" smtClean="0"/>
              <a:t>lumi</a:t>
            </a:r>
            <a:r>
              <a:rPr lang="en-US" dirty="0" smtClean="0"/>
              <a:t> needed for ultimate precision</a:t>
            </a:r>
          </a:p>
          <a:p>
            <a:pPr lvl="1"/>
            <a:r>
              <a:rPr lang="en-US" dirty="0" smtClean="0"/>
              <a:t>Do not have access directly to couplings, no total width w/o assumptions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X125 as SM Higgs candidate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844" y="4584673"/>
            <a:ext cx="2103018" cy="2039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854" y="4606928"/>
            <a:ext cx="2103018" cy="20177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333" y="4606928"/>
            <a:ext cx="2103018" cy="20177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853" y="2449981"/>
            <a:ext cx="2224945" cy="2134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720" y="2449981"/>
            <a:ext cx="2248142" cy="21569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4582" y="2449982"/>
            <a:ext cx="2233769" cy="2134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overall good agreement with SM predictions</a:t>
            </a:r>
          </a:p>
          <a:p>
            <a:r>
              <a:rPr lang="en-US" dirty="0" smtClean="0"/>
              <a:t>But for the excess in the 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channel</a:t>
            </a:r>
          </a:p>
          <a:p>
            <a:pPr lvl="1"/>
            <a:r>
              <a:rPr lang="en-US" dirty="0" smtClean="0"/>
              <a:t>Sensitive to BSM physics in the decay loop</a:t>
            </a:r>
          </a:p>
          <a:p>
            <a:pPr lvl="1"/>
            <a:r>
              <a:rPr lang="en-US" dirty="0" smtClean="0"/>
              <a:t>O</a:t>
            </a:r>
            <a:r>
              <a:rPr lang="en-US" dirty="0" smtClean="0"/>
              <a:t>bserved by both experiments, but CMS result still from July</a:t>
            </a:r>
          </a:p>
          <a:p>
            <a:pPr lvl="1"/>
            <a:r>
              <a:rPr lang="en-US" dirty="0" smtClean="0"/>
              <a:t>Might well be a fluctuation, should not get too excited..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H-&gt;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56" y="3217626"/>
            <a:ext cx="4613544" cy="3311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</a:t>
            </a:r>
            <a:r>
              <a:rPr lang="en-US" baseline="30000" dirty="0" err="1" smtClean="0"/>
              <a:t>-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colliders equipped with high power laser beams</a:t>
            </a:r>
          </a:p>
          <a:p>
            <a:r>
              <a:rPr lang="en-US" dirty="0" smtClean="0"/>
              <a:t>Compton backscattering of the </a:t>
            </a:r>
            <a:r>
              <a:rPr lang="en-US" dirty="0" smtClean="0"/>
              <a:t>lasers </a:t>
            </a:r>
            <a:r>
              <a:rPr lang="en-US" dirty="0" smtClean="0"/>
              <a:t>photon off the electron </a:t>
            </a:r>
            <a:r>
              <a:rPr lang="en-US" dirty="0" smtClean="0"/>
              <a:t>beams</a:t>
            </a:r>
          </a:p>
          <a:p>
            <a:r>
              <a:rPr lang="en-US" dirty="0" smtClean="0"/>
              <a:t>Energy-angle correlation of the scatter photons =&gt; collimated 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collisions at ~0.8√s</a:t>
            </a:r>
            <a:r>
              <a:rPr lang="en-US" baseline="-25000" dirty="0" smtClean="0"/>
              <a:t>ee</a:t>
            </a:r>
            <a:endParaRPr lang="en-US" baseline="-2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</a:t>
            </a:r>
            <a:r>
              <a:rPr lang="en-US" dirty="0" smtClean="0"/>
              <a:t>colliders in a nutshell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68" y="2984014"/>
            <a:ext cx="6030932" cy="3640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photon science and particle physics</a:t>
            </a:r>
          </a:p>
          <a:p>
            <a:r>
              <a:rPr lang="en-US" dirty="0" smtClean="0"/>
              <a:t>Unique way of addressing Higgs physics</a:t>
            </a:r>
          </a:p>
          <a:p>
            <a:pPr lvl="1"/>
            <a:r>
              <a:rPr lang="en-US" dirty="0" smtClean="0"/>
              <a:t>High signal production cross section, small </a:t>
            </a:r>
            <a:r>
              <a:rPr lang="en-US" dirty="0" smtClean="0"/>
              <a:t>background</a:t>
            </a:r>
          </a:p>
          <a:p>
            <a:pPr lvl="2"/>
            <a:r>
              <a:rPr lang="en-US" dirty="0" smtClean="0"/>
              <a:t>Similar number of Higgs events per year as ILC</a:t>
            </a:r>
            <a:endParaRPr lang="en-US" dirty="0" smtClean="0"/>
          </a:p>
          <a:p>
            <a:pPr lvl="1"/>
            <a:r>
              <a:rPr lang="en-US" dirty="0" err="1" smtClean="0"/>
              <a:t>H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</a:t>
            </a:r>
            <a:r>
              <a:rPr lang="en-US" dirty="0" smtClean="0"/>
              <a:t>vertex </a:t>
            </a:r>
            <a:r>
              <a:rPr lang="en-US" dirty="0" smtClean="0"/>
              <a:t>interesting probe for new </a:t>
            </a:r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Polarized collisions =&gt; control of the initial state CP =&gt; probe for BSM </a:t>
            </a:r>
          </a:p>
          <a:p>
            <a:pPr lvl="1"/>
            <a:r>
              <a:rPr lang="en-US" dirty="0" smtClean="0"/>
              <a:t>Precise mass measurement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en-US" dirty="0" smtClean="0"/>
              <a:t>echnical </a:t>
            </a:r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No need to mass produce </a:t>
            </a:r>
            <a:r>
              <a:rPr lang="en-US" dirty="0" smtClean="0"/>
              <a:t>positrons</a:t>
            </a:r>
          </a:p>
          <a:p>
            <a:pPr lvl="1"/>
            <a:r>
              <a:rPr lang="en-US" dirty="0" smtClean="0"/>
              <a:t>s-channel production of the Higgs, smaller √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smtClean="0"/>
              <a:t>Compact design, small budget</a:t>
            </a:r>
          </a:p>
          <a:p>
            <a:pPr lvl="1"/>
            <a:r>
              <a:rPr lang="en-US" dirty="0" smtClean="0"/>
              <a:t>Interplay with other machines (</a:t>
            </a:r>
            <a:r>
              <a:rPr lang="en-US" dirty="0" err="1" smtClean="0"/>
              <a:t>LHeC</a:t>
            </a:r>
            <a:r>
              <a:rPr lang="en-US" dirty="0" smtClean="0"/>
              <a:t>)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E6531-3A7B-234E-8048-4A1C4193AE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381" y="3607192"/>
            <a:ext cx="3103619" cy="1748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194838</TotalTime>
  <Words>3479</Words>
  <Application>Microsoft Macintosh PowerPoint</Application>
  <PresentationFormat>On-screen Show (4:3)</PresentationFormat>
  <Paragraphs>577</Paragraphs>
  <Slides>50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Office Theme</vt:lpstr>
      <vt:lpstr>1_Office Theme</vt:lpstr>
      <vt:lpstr>Microsoft Equation</vt:lpstr>
      <vt:lpstr>Equation</vt:lpstr>
      <vt:lpstr>SAPPHiRE*: A dedicated photon collider as Higgs factory</vt:lpstr>
      <vt:lpstr>Intro: gg colliders</vt:lpstr>
      <vt:lpstr>Outline</vt:lpstr>
      <vt:lpstr>The X125 Observation</vt:lpstr>
      <vt:lpstr>X125 as probe to new Physics </vt:lpstr>
      <vt:lpstr>X125 as SM Higgs candidate</vt:lpstr>
      <vt:lpstr>H-&gt;gg</vt:lpstr>
      <vt:lpstr>gg colliders in a nutshell</vt:lpstr>
      <vt:lpstr>Features</vt:lpstr>
      <vt:lpstr>gg collider basics</vt:lpstr>
      <vt:lpstr>gg collider Luminosity</vt:lpstr>
      <vt:lpstr>gg collider Luminosity</vt:lpstr>
      <vt:lpstr>Physics with e-e- and e-g</vt:lpstr>
      <vt:lpstr>Higgs Physics</vt:lpstr>
      <vt:lpstr>Higgs Physics</vt:lpstr>
      <vt:lpstr>Higgs Channels</vt:lpstr>
      <vt:lpstr>Higgs Quantum numbers</vt:lpstr>
      <vt:lpstr>Higgs Partial and Total Widths</vt:lpstr>
      <vt:lpstr>Higher energies?</vt:lpstr>
      <vt:lpstr>Luminosity measurement</vt:lpstr>
      <vt:lpstr>SAPPHiRE</vt:lpstr>
      <vt:lpstr>SAPPHiRE parameters</vt:lpstr>
      <vt:lpstr>Energy Loss</vt:lpstr>
      <vt:lpstr>e- beam emittance growth</vt:lpstr>
      <vt:lpstr>Flat polarized e- guns</vt:lpstr>
      <vt:lpstr>Spent beams</vt:lpstr>
      <vt:lpstr>Spent beams</vt:lpstr>
      <vt:lpstr>JLAB approach (Y. Zhang)</vt:lpstr>
      <vt:lpstr>Beamstrahlung</vt:lpstr>
      <vt:lpstr>Laser</vt:lpstr>
      <vt:lpstr>MightyLaser experiment at KEK-ATF</vt:lpstr>
      <vt:lpstr>Alternative approach (FEL)</vt:lpstr>
      <vt:lpstr>Sites: HERA</vt:lpstr>
      <vt:lpstr>Sites: JLAB </vt:lpstr>
      <vt:lpstr>Sites: FNAL</vt:lpstr>
      <vt:lpstr>Sapphire Workshop, CERN - 19 Feb</vt:lpstr>
      <vt:lpstr>Concluding (personal) remarks</vt:lpstr>
      <vt:lpstr>Concluding (personal) remarks</vt:lpstr>
      <vt:lpstr>Slide 39</vt:lpstr>
      <vt:lpstr>How well can the LHC do?</vt:lpstr>
      <vt:lpstr>LHC luminosity projections</vt:lpstr>
      <vt:lpstr>What is there beyond LHC</vt:lpstr>
      <vt:lpstr>List of concerns on ILC</vt:lpstr>
      <vt:lpstr>Slide 44</vt:lpstr>
      <vt:lpstr>Slide 45</vt:lpstr>
      <vt:lpstr>Slide 46</vt:lpstr>
      <vt:lpstr>Slide 47</vt:lpstr>
      <vt:lpstr>electron disruption angle</vt:lpstr>
      <vt:lpstr>Outline</vt:lpstr>
      <vt:lpstr>Disclaimers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 Zanetti</dc:creator>
  <cp:lastModifiedBy>Marco Zanetti</cp:lastModifiedBy>
  <cp:revision>356</cp:revision>
  <cp:lastPrinted>2012-04-25T15:48:27Z</cp:lastPrinted>
  <dcterms:created xsi:type="dcterms:W3CDTF">2013-02-11T09:10:30Z</dcterms:created>
  <dcterms:modified xsi:type="dcterms:W3CDTF">2013-02-14T09:14:27Z</dcterms:modified>
</cp:coreProperties>
</file>