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9" r:id="rId16"/>
    <p:sldId id="271" r:id="rId17"/>
    <p:sldId id="275" r:id="rId18"/>
    <p:sldId id="272" r:id="rId19"/>
    <p:sldId id="273" r:id="rId20"/>
    <p:sldId id="274" r:id="rId2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0"/>
  </p:normalViewPr>
  <p:slideViewPr>
    <p:cSldViewPr>
      <p:cViewPr varScale="1">
        <p:scale>
          <a:sx n="84" d="100"/>
          <a:sy n="84" d="100"/>
        </p:scale>
        <p:origin x="-130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6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98300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GB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20" y="1027079"/>
            <a:ext cx="4933800" cy="370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6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3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1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935348-D04C-494D-ABC2-8B077DD5FA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999F1-A403-4F74-AE1C-7C1D5BD0A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F48391-1867-4D60-AEB4-7EE7764419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EF722-C68C-4E1A-A54E-E30C308EC7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F9C0C5-6398-4F07-9956-89A80B19BA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F3AB74-F4A0-4707-A8C5-39547E0036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095C17-1674-4997-8A5C-48EB627D01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B1804D-498D-44FC-974B-FEEA7A4E4C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9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3A9F1-0C98-4DE9-B713-5CD0C7CFF1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FB847F-30FC-49E2-8E68-BBD7E99177A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0F91E3-E457-4023-B787-11F394F710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1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9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0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2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9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8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7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60" y="1893960"/>
            <a:ext cx="9674640" cy="566604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76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en-GB" sz="1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en-GB" sz="1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en-GB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399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856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en-GB" sz="1200" b="0" i="0" u="none" strike="noStrike">
          <a:ln>
            <a:noFill/>
          </a:ln>
          <a:solidFill>
            <a:srgbClr val="000000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B51CE974-14E4-409E-B8F8-2C312A10202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44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GB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480" cy="4937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1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5039" y="7076880"/>
            <a:ext cx="935495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7919" y="7289279"/>
            <a:ext cx="809207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1200" b="1" i="1" u="none" strike="noStrike">
          <a:ln>
            <a:noFill/>
          </a:ln>
          <a:solidFill>
            <a:srgbClr val="FF996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en-GB" sz="1200" b="0" i="0" u="none" strike="noStrike">
          <a:ln>
            <a:noFill/>
          </a:ln>
          <a:solidFill>
            <a:srgbClr val="E6E6E6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93154" y="251445"/>
            <a:ext cx="8536736" cy="190784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n-GB" sz="6000" dirty="0" smtClean="0">
                <a:latin typeface="Thorndale" pitchFamily="18"/>
              </a:rPr>
              <a:t>AM  system Status </a:t>
            </a:r>
            <a:br>
              <a:rPr lang="en-GB" sz="6000" dirty="0" smtClean="0">
                <a:latin typeface="Thorndale" pitchFamily="18"/>
              </a:rPr>
            </a:br>
            <a:r>
              <a:rPr lang="en-GB" sz="6000" dirty="0" smtClean="0">
                <a:latin typeface="Thorndale" pitchFamily="18"/>
              </a:rPr>
              <a:t>&amp; Racks/crates issues</a:t>
            </a:r>
            <a:endParaRPr lang="en-GB" sz="6000" dirty="0">
              <a:latin typeface="Thorndale" pitchFamily="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071" y="1691605"/>
            <a:ext cx="41424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  <a:latin typeface="Arial Narrow" pitchFamily="34" charset="0"/>
              </a:rPr>
              <a:t>AMchip</a:t>
            </a: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 tests and 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New Board 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Power Supplies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RACK  organization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Cooling tests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375480"/>
            <a:ext cx="860796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/>
              <a:t>Next steps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3995966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1000" dirty="0">
              <a:latin typeface="Thorndale" pitchFamily="16"/>
            </a:endParaRP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r>
              <a:rPr lang="en-GB" sz="2400" dirty="0">
                <a:latin typeface="Thorndale" pitchFamily="16"/>
              </a:rPr>
              <a:t> </a:t>
            </a:r>
            <a:r>
              <a:rPr lang="en-GB" sz="2400" dirty="0" smtClean="0">
                <a:latin typeface="Thorndale" pitchFamily="16"/>
              </a:rPr>
              <a:t>Early July submission </a:t>
            </a:r>
            <a:r>
              <a:rPr lang="en-GB" sz="2400" dirty="0">
                <a:latin typeface="Thorndale" pitchFamily="16"/>
              </a:rPr>
              <a:t>of AMBSLP.</a:t>
            </a: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endParaRPr lang="en-GB" sz="2400" dirty="0">
              <a:latin typeface="Thorndale" pitchFamily="16"/>
            </a:endParaRP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r>
              <a:rPr lang="en-GB" sz="2400" dirty="0">
                <a:latin typeface="Thorndale" pitchFamily="16"/>
              </a:rPr>
              <a:t> In July a</a:t>
            </a:r>
            <a:r>
              <a:rPr lang="en-GB" sz="2400" dirty="0" smtClean="0">
                <a:latin typeface="Thorndale" pitchFamily="16"/>
              </a:rPr>
              <a:t>ssembly  of </a:t>
            </a:r>
            <a:r>
              <a:rPr lang="en-GB" sz="2400" dirty="0">
                <a:latin typeface="Thorndale" pitchFamily="16"/>
              </a:rPr>
              <a:t>AMBSLP.</a:t>
            </a: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endParaRPr lang="en-GB" sz="2400" dirty="0">
              <a:latin typeface="Thorndale" pitchFamily="16"/>
            </a:endParaRP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r>
              <a:rPr lang="en-GB" sz="2400" dirty="0">
                <a:latin typeface="Thorndale" pitchFamily="16"/>
              </a:rPr>
              <a:t> </a:t>
            </a:r>
            <a:r>
              <a:rPr lang="en-GB" sz="2400" dirty="0" smtClean="0">
                <a:latin typeface="Thorndale" pitchFamily="16"/>
              </a:rPr>
              <a:t>August  send </a:t>
            </a:r>
            <a:r>
              <a:rPr lang="en-GB" sz="2400" dirty="0">
                <a:latin typeface="Thorndale" pitchFamily="16"/>
              </a:rPr>
              <a:t>AMBSLP in </a:t>
            </a:r>
            <a:r>
              <a:rPr lang="en-GB" sz="2400" dirty="0" err="1">
                <a:latin typeface="Thorndale" pitchFamily="16"/>
              </a:rPr>
              <a:t>Prisma</a:t>
            </a:r>
            <a:r>
              <a:rPr lang="en-GB" sz="2400" dirty="0">
                <a:latin typeface="Thorndale" pitchFamily="16"/>
              </a:rPr>
              <a:t> Electronic for tests.</a:t>
            </a: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endParaRPr lang="en-GB" sz="2400" dirty="0">
              <a:latin typeface="Thorndale" pitchFamily="16"/>
            </a:endParaRPr>
          </a:p>
          <a:p>
            <a:pPr lvl="0">
              <a:buClr>
                <a:srgbClr val="CFE7F5"/>
              </a:buClr>
              <a:buSzPct val="45000"/>
              <a:buFont typeface="StarSymbol"/>
              <a:buChar char="➔"/>
            </a:pPr>
            <a:r>
              <a:rPr lang="en-GB" sz="2400" dirty="0">
                <a:latin typeface="Thorndale" pitchFamily="16"/>
              </a:rPr>
              <a:t> After test results on Amchip05 submission </a:t>
            </a:r>
            <a:r>
              <a:rPr lang="en-GB" sz="2400" dirty="0" smtClean="0">
                <a:latin typeface="Thorndale" pitchFamily="16"/>
              </a:rPr>
              <a:t>of LAMBSLP</a:t>
            </a:r>
            <a:r>
              <a:rPr lang="en-GB" sz="2400" dirty="0">
                <a:latin typeface="Thorndale" pitchFamily="16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126" y="339000"/>
            <a:ext cx="78224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Power   Supply </a:t>
            </a:r>
            <a:r>
              <a:rPr lang="en-GB" sz="4000" b="1" dirty="0" smtClean="0">
                <a:solidFill>
                  <a:srgbClr val="FFFF00"/>
                </a:solidFill>
              </a:rPr>
              <a:t>Tot</a:t>
            </a:r>
            <a:r>
              <a:rPr lang="en-GB" sz="4000" dirty="0" smtClean="0">
                <a:solidFill>
                  <a:srgbClr val="00B0F0"/>
                </a:solidFill>
              </a:rPr>
              <a:t>  </a:t>
            </a:r>
            <a:r>
              <a:rPr lang="en-GB" sz="4000" b="1" dirty="0" smtClean="0">
                <a:solidFill>
                  <a:srgbClr val="FFFF00"/>
                </a:solidFill>
              </a:rPr>
              <a:t>~5320 W</a:t>
            </a:r>
          </a:p>
          <a:p>
            <a:pPr algn="ctr"/>
            <a:r>
              <a:rPr lang="en-GB" sz="4000" dirty="0" smtClean="0">
                <a:solidFill>
                  <a:srgbClr val="92D050"/>
                </a:solidFill>
              </a:rPr>
              <a:t>Wiener </a:t>
            </a:r>
            <a:r>
              <a:rPr lang="en-GB" sz="4000" dirty="0" smtClean="0">
                <a:solidFill>
                  <a:srgbClr val="92D050"/>
                </a:solidFill>
              </a:rPr>
              <a:t>proposal - </a:t>
            </a:r>
            <a:r>
              <a:rPr lang="en-GB" sz="4000" dirty="0" smtClean="0">
                <a:solidFill>
                  <a:srgbClr val="00B0F0"/>
                </a:solidFill>
              </a:rPr>
              <a:t>CAEN proposal 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4401" y="1763613"/>
            <a:ext cx="10080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5V:  AUX expected need ~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</a:rPr>
              <a:t>75 W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15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/AUX 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15 A*16 = 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240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    + some spare current for VME    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 requested </a:t>
            </a:r>
            <a:r>
              <a:rPr lang="en-GB" sz="3200" b="1" dirty="0" smtClean="0">
                <a:solidFill>
                  <a:srgbClr val="FFFF00"/>
                </a:solidFill>
                <a:latin typeface="+mj-lt"/>
                <a:cs typeface="Times New Roman"/>
              </a:rPr>
              <a:t>260-270 A- ~ 1350 W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;    </a:t>
            </a:r>
            <a:r>
              <a:rPr lang="en-GB" sz="28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Wiener  proposal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: 3  modules </a:t>
            </a:r>
            <a:r>
              <a:rPr lang="en-GB" sz="3200" b="1" dirty="0" smtClean="0">
                <a:solidFill>
                  <a:srgbClr val="92D050"/>
                </a:solidFill>
                <a:latin typeface="+mj-lt"/>
                <a:cs typeface="Times New Roman"/>
              </a:rPr>
              <a:t>115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each for a total of </a:t>
            </a:r>
            <a:r>
              <a:rPr lang="en-GB" sz="3200" b="1" dirty="0" smtClean="0">
                <a:solidFill>
                  <a:srgbClr val="92D050"/>
                </a:solidFill>
                <a:latin typeface="+mj-lt"/>
                <a:cs typeface="Times New Roman"/>
              </a:rPr>
              <a:t>345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 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 Narrow" pitchFamily="34" charset="0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14 V: </a:t>
            </a:r>
            <a:r>
              <a:rPr lang="en-GB" sz="2800" dirty="0" err="1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AMchip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core; goal~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128 W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9.2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/AMB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9.2  A *16 = 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147 A-2048W </a:t>
            </a:r>
            <a:r>
              <a:rPr lang="en-GB" sz="28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Wiener  proposal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: 4 modules @15 V </a:t>
            </a:r>
            <a:r>
              <a:rPr lang="en-GB" sz="3200" b="1" dirty="0" smtClean="0">
                <a:solidFill>
                  <a:srgbClr val="92D050"/>
                </a:solidFill>
                <a:cs typeface="Times New Roman"/>
              </a:rPr>
              <a:t>550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 W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each for a total of 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2200 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W</a:t>
            </a:r>
          </a:p>
          <a:p>
            <a:r>
              <a:rPr lang="en-GB" sz="3200" b="1" dirty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	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			</a:t>
            </a:r>
            <a:r>
              <a:rPr lang="en-GB" sz="28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       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@14 V</a:t>
            </a:r>
            <a:r>
              <a:rPr lang="en-GB" sz="28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 184   A    2200 W</a:t>
            </a:r>
            <a:endParaRPr lang="en-GB" sz="2800" dirty="0" smtClean="0">
              <a:solidFill>
                <a:schemeClr val="bg1"/>
              </a:solidFill>
              <a:latin typeface="Arial Narrow" pitchFamily="34" charset="0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48 V: for </a:t>
            </a:r>
            <a:r>
              <a:rPr lang="en-GB" sz="2800" dirty="0" err="1" smtClean="0">
                <a:solidFill>
                  <a:schemeClr val="bg1"/>
                </a:solidFill>
                <a:latin typeface="Arial Narrow" pitchFamily="34" charset="0"/>
              </a:rPr>
              <a:t>SerDes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GB" sz="2800" dirty="0" err="1" smtClean="0">
                <a:solidFill>
                  <a:schemeClr val="bg1"/>
                </a:solidFill>
                <a:latin typeface="Arial Narrow" pitchFamily="34" charset="0"/>
              </a:rPr>
              <a:t>fanouts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~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120 W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2,5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/AMB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→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2,5  A *16 = 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40 A</a:t>
            </a:r>
          </a:p>
          <a:p>
            <a:r>
              <a:rPr lang="en-GB" sz="2800" b="1" dirty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	</a:t>
            </a:r>
            <a:r>
              <a:rPr lang="en-GB" sz="2800" b="1" dirty="0" smtClean="0">
                <a:solidFill>
                  <a:srgbClr val="FFFF00"/>
                </a:solidFill>
                <a:latin typeface="Arial Narrow" pitchFamily="34" charset="0"/>
                <a:cs typeface="Times New Roman"/>
              </a:rPr>
              <a:t>								     1920 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Wiener  proposal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: 3 modules </a:t>
            </a:r>
            <a:r>
              <a:rPr lang="en-GB" sz="3200" b="1" dirty="0" smtClean="0">
                <a:solidFill>
                  <a:srgbClr val="92D050"/>
                </a:solidFill>
                <a:cs typeface="Times New Roman"/>
              </a:rPr>
              <a:t>13.5 A</a:t>
            </a: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  <a:cs typeface="Times New Roman"/>
              </a:rPr>
              <a:t> each for a total of </a:t>
            </a:r>
            <a:r>
              <a:rPr lang="en-GB" sz="3200" b="1" dirty="0" smtClean="0">
                <a:solidFill>
                  <a:srgbClr val="92D050"/>
                </a:solidFill>
                <a:latin typeface="Arial Narrow" pitchFamily="34" charset="0"/>
                <a:cs typeface="Times New Roman"/>
              </a:rPr>
              <a:t>40.5 A</a:t>
            </a:r>
            <a:endParaRPr lang="it-IT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152" y="1763613"/>
            <a:ext cx="936104" cy="5040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456136" y="3563813"/>
            <a:ext cx="936104" cy="5040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403573"/>
            <a:ext cx="9377219" cy="58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4048" y="488505"/>
            <a:ext cx="553561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Narrow" pitchFamily="34" charset="0"/>
              </a:rPr>
              <a:t>COOLING TESTS  IN PAVIA</a:t>
            </a:r>
            <a:endParaRPr lang="it-IT" sz="40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1642" y="582147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  4500  W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8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2" y="251445"/>
            <a:ext cx="9367091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0272" y="2626241"/>
            <a:ext cx="3672408" cy="43351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92" y="827509"/>
            <a:ext cx="36289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7992640" y="1547589"/>
            <a:ext cx="360040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52680" y="12595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40-60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847505" y="11155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52051" y="6156101"/>
            <a:ext cx="3559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GB" dirty="0" smtClean="0"/>
              <a:t>Unit   fan: air mixed before crate</a:t>
            </a:r>
          </a:p>
          <a:p>
            <a:r>
              <a:rPr lang="en-GB" dirty="0" smtClean="0"/>
              <a:t>But  1 unit distance between wheel </a:t>
            </a:r>
          </a:p>
          <a:p>
            <a:r>
              <a:rPr lang="en-GB" dirty="0"/>
              <a:t>a</a:t>
            </a:r>
            <a:r>
              <a:rPr lang="en-GB" dirty="0" smtClean="0"/>
              <a:t>nd crate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7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4"/>
            <a:ext cx="10080625" cy="7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6296" y="2842998"/>
            <a:ext cx="3672408" cy="43351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208664" y="1764346"/>
            <a:ext cx="360040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68704" y="14763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40-60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9063529" y="1332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215776" y="4475230"/>
            <a:ext cx="417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GB" dirty="0" smtClean="0"/>
              <a:t>Unit fan: attached to crate bottom, but</a:t>
            </a:r>
          </a:p>
          <a:p>
            <a:r>
              <a:rPr lang="en-GB" dirty="0" smtClean="0"/>
              <a:t>No air mixing before entering the crate!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57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3" descr="WP_000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" y="2561590"/>
            <a:ext cx="3754264" cy="5005685"/>
          </a:xfrm>
          <a:prstGeom prst="rect">
            <a:avLst/>
          </a:prstGeom>
        </p:spPr>
      </p:pic>
      <p:pic>
        <p:nvPicPr>
          <p:cNvPr id="3" name="Immagine 14" descr="WP_00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23915" y="2844105"/>
            <a:ext cx="3886200" cy="5181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7" y="0"/>
            <a:ext cx="4684370" cy="313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" y="-988"/>
            <a:ext cx="4764492" cy="31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8" y="100464"/>
            <a:ext cx="474213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Narrow" pitchFamily="34" charset="0"/>
              </a:rPr>
              <a:t>NEXT STEPS  IN PAVIA</a:t>
            </a:r>
            <a:endParaRPr lang="it-IT" sz="40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1331565"/>
            <a:ext cx="9361040" cy="6124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Turn  on the </a:t>
            </a:r>
            <a:r>
              <a:rPr lang="en-GB" sz="2800" dirty="0" err="1" smtClean="0">
                <a:latin typeface="Arial Narrow" pitchFamily="34" charset="0"/>
              </a:rPr>
              <a:t>chiller</a:t>
            </a:r>
            <a:r>
              <a:rPr lang="en-GB" sz="2800" dirty="0" smtClean="0">
                <a:latin typeface="Arial Narrow" pitchFamily="34" charset="0"/>
              </a:rPr>
              <a:t> to cool the air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Add extra wheels   to the 1 unit fan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Use last-version of Wiener fans to see if improved power gives better results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Close the Wiener fans on the side.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Turn on two old </a:t>
            </a:r>
            <a:r>
              <a:rPr lang="en-GB" sz="2800" dirty="0" err="1" smtClean="0">
                <a:latin typeface="Arial Narrow" pitchFamily="34" charset="0"/>
              </a:rPr>
              <a:t>AMBoards</a:t>
            </a:r>
            <a:r>
              <a:rPr lang="en-GB" sz="2800" dirty="0" smtClean="0">
                <a:latin typeface="Arial Narrow" pitchFamily="34" charset="0"/>
              </a:rPr>
              <a:t> (or 3) and see if they work correctly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 Narrow" pitchFamily="34" charset="0"/>
              </a:rPr>
              <a:t>Last: try the final boards and final chip in the crate</a:t>
            </a:r>
          </a:p>
          <a:p>
            <a:endParaRPr lang="en-GB" sz="2800" dirty="0" smtClean="0">
              <a:latin typeface="Arial Narrow" pitchFamily="34" charset="0"/>
            </a:endParaRPr>
          </a:p>
          <a:p>
            <a:r>
              <a:rPr lang="en-GB" sz="2800" dirty="0" smtClean="0">
                <a:latin typeface="Arial Narrow" pitchFamily="34" charset="0"/>
              </a:rPr>
              <a:t>However</a:t>
            </a:r>
            <a:r>
              <a:rPr lang="it-IT" sz="2800" dirty="0" smtClean="0">
                <a:latin typeface="Arial Narrow" pitchFamily="34" charset="0"/>
              </a:rPr>
              <a:t> work done up to now let us think that 5 kW could be cooled.</a:t>
            </a:r>
            <a:endParaRPr lang="en-GB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40" y="0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Narrow" pitchFamily="34" charset="0"/>
              </a:rPr>
              <a:t>RACK  </a:t>
            </a:r>
            <a:r>
              <a:rPr lang="en-GB" sz="4000" dirty="0" smtClean="0">
                <a:latin typeface="Arial Narrow" pitchFamily="34" charset="0"/>
              </a:rPr>
              <a:t>OPTIONS</a:t>
            </a:r>
            <a:endParaRPr lang="it-IT" sz="4000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0" y="1075320"/>
            <a:ext cx="1826405" cy="65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60" y="735288"/>
            <a:ext cx="21689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AGOSTINO’S</a:t>
            </a:r>
          </a:p>
          <a:p>
            <a:pPr algn="ctr"/>
            <a:r>
              <a:rPr lang="en-GB" dirty="0" smtClean="0"/>
              <a:t>STANDARD – </a:t>
            </a:r>
          </a:p>
          <a:p>
            <a:pPr algn="ctr"/>
            <a:r>
              <a:rPr lang="en-GB" dirty="0" smtClean="0"/>
              <a:t>Wiener </a:t>
            </a:r>
            <a:r>
              <a:rPr lang="en-GB" dirty="0" smtClean="0"/>
              <a:t>PS and </a:t>
            </a:r>
            <a:r>
              <a:rPr lang="en-GB" dirty="0" smtClean="0"/>
              <a:t>FAN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65" y="1653100"/>
            <a:ext cx="25502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0871" y="588262"/>
            <a:ext cx="143340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CAEN IDEA</a:t>
            </a:r>
          </a:p>
          <a:p>
            <a:pPr algn="ctr"/>
            <a:r>
              <a:rPr lang="en-GB" dirty="0" smtClean="0"/>
              <a:t>1 single PS</a:t>
            </a:r>
          </a:p>
          <a:p>
            <a:pPr algn="ctr"/>
            <a:r>
              <a:rPr lang="en-GB" dirty="0" smtClean="0"/>
              <a:t>For 2 crates</a:t>
            </a:r>
          </a:p>
          <a:p>
            <a:pPr algn="ctr"/>
            <a:r>
              <a:rPr lang="en-GB" dirty="0" smtClean="0"/>
              <a:t>In the middle</a:t>
            </a:r>
            <a:endParaRPr lang="it-I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13" y="1803609"/>
            <a:ext cx="2466535" cy="574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04816" y="433128"/>
            <a:ext cx="165618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CAEN</a:t>
            </a:r>
          </a:p>
          <a:p>
            <a:pPr algn="ctr"/>
            <a:r>
              <a:rPr lang="en-GB" dirty="0" smtClean="0"/>
              <a:t>How to fit 3 crates </a:t>
            </a:r>
            <a:r>
              <a:rPr lang="en-GB" dirty="0" smtClean="0"/>
              <a:t>Too </a:t>
            </a:r>
            <a:r>
              <a:rPr lang="en-GB" dirty="0" smtClean="0"/>
              <a:t>long </a:t>
            </a:r>
            <a:r>
              <a:rPr lang="en-GB" dirty="0" err="1" smtClean="0"/>
              <a:t>cables?PS</a:t>
            </a:r>
            <a:r>
              <a:rPr lang="en-GB" dirty="0" smtClean="0"/>
              <a:t> </a:t>
            </a:r>
            <a:r>
              <a:rPr lang="en-GB" dirty="0" smtClean="0"/>
              <a:t>in the middle?</a:t>
            </a:r>
            <a:endParaRPr lang="it-IT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23" y="1803608"/>
            <a:ext cx="2335034" cy="574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8538" y="471754"/>
            <a:ext cx="294208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Green ~cable length</a:t>
            </a:r>
          </a:p>
          <a:p>
            <a:r>
              <a:rPr lang="en-GB" dirty="0" smtClean="0"/>
              <a:t>assuming Bins have </a:t>
            </a:r>
          </a:p>
          <a:p>
            <a:r>
              <a:rPr lang="en-GB" dirty="0" smtClean="0"/>
              <a:t>Connection tools on top</a:t>
            </a:r>
          </a:p>
          <a:p>
            <a:r>
              <a:rPr lang="en-GB" dirty="0" smtClean="0"/>
              <a:t>&amp; PS output on top &amp; bottom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5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904" y="175081"/>
            <a:ext cx="61856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UNCERTAINTIES on made IPOTHESIS</a:t>
            </a:r>
            <a:endParaRPr lang="it-IT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8684" y="807227"/>
            <a:ext cx="9288574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Arial Narrow" pitchFamily="34" charset="0"/>
              </a:rPr>
              <a:t>W</a:t>
            </a:r>
            <a:r>
              <a:rPr lang="en-GB" sz="2800" dirty="0" smtClean="0">
                <a:latin typeface="Arial Narrow" pitchFamily="34" charset="0"/>
              </a:rPr>
              <a:t>ill AMCHIP core consumption  be   &lt;  1 W /64 </a:t>
            </a:r>
            <a:r>
              <a:rPr lang="en-GB" sz="2800" dirty="0" err="1" smtClean="0">
                <a:latin typeface="Arial Narrow" pitchFamily="34" charset="0"/>
              </a:rPr>
              <a:t>kpatterns</a:t>
            </a:r>
            <a:r>
              <a:rPr lang="en-GB" sz="2800" dirty="0" smtClean="0">
                <a:latin typeface="Arial Narrow" pitchFamily="34" charset="0"/>
              </a:rPr>
              <a:t>  ??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Arial Narrow" pitchFamily="34" charset="0"/>
              </a:rPr>
              <a:t>W</a:t>
            </a:r>
            <a:r>
              <a:rPr lang="en-GB" sz="2800" dirty="0" smtClean="0">
                <a:latin typeface="Arial Narrow" pitchFamily="34" charset="0"/>
              </a:rPr>
              <a:t>ill AUX board consumption be   ~  75 W ??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 Narrow" pitchFamily="34" charset="0"/>
              </a:rPr>
              <a:t>Which fan we will choose?  2 Unit fan or 1 Unit fan ??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 Narrow" pitchFamily="34" charset="0"/>
              </a:rPr>
              <a:t>Which power supplies we will use? 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GB" sz="2800" dirty="0" smtClean="0">
                <a:latin typeface="Arial Narrow" pitchFamily="34" charset="0"/>
              </a:rPr>
              <a:t>Wiener    6 Units PS, one per crate</a:t>
            </a:r>
          </a:p>
          <a:p>
            <a:pPr marL="1885950" lvl="3" indent="-514350">
              <a:buFont typeface="+mj-lt"/>
              <a:buAutoNum type="alphaUcPeriod"/>
            </a:pPr>
            <a:r>
              <a:rPr lang="en-GB" sz="2800" dirty="0" smtClean="0">
                <a:latin typeface="Arial Narrow" pitchFamily="34" charset="0"/>
              </a:rPr>
              <a:t>CAEN    9-10 Units  PS, one for 2 crates.</a:t>
            </a:r>
          </a:p>
          <a:p>
            <a:endParaRPr lang="en-GB" sz="2800" dirty="0" smtClean="0">
              <a:latin typeface="Arial Narrow" pitchFamily="34" charset="0"/>
            </a:endParaRPr>
          </a:p>
          <a:p>
            <a:r>
              <a:rPr lang="en-GB" sz="2800" dirty="0" smtClean="0">
                <a:latin typeface="Arial Narrow" pitchFamily="34" charset="0"/>
              </a:rPr>
              <a:t>On 3 and 4 will influence the cost</a:t>
            </a:r>
          </a:p>
          <a:p>
            <a:endParaRPr lang="en-GB" sz="2800" dirty="0">
              <a:latin typeface="Arial Narrow" pitchFamily="34" charset="0"/>
            </a:endParaRPr>
          </a:p>
          <a:p>
            <a:r>
              <a:rPr lang="en-GB" sz="4000" b="1" dirty="0" smtClean="0">
                <a:solidFill>
                  <a:srgbClr val="FF0000"/>
                </a:solidFill>
                <a:latin typeface="Arial Narrow" pitchFamily="34" charset="0"/>
              </a:rPr>
              <a:t>Proposal</a:t>
            </a:r>
            <a:r>
              <a:rPr lang="en-GB" sz="2800" dirty="0" smtClean="0">
                <a:latin typeface="Arial Narrow" pitchFamily="34" charset="0"/>
              </a:rPr>
              <a:t>: lets use what we have for 2015 as much as possible, let’s buy new stuff when  uncertainties above are clarified.</a:t>
            </a:r>
          </a:p>
          <a:p>
            <a:r>
              <a:rPr lang="en-GB" sz="2800" dirty="0" smtClean="0">
                <a:latin typeface="Arial Narrow" pitchFamily="34" charset="0"/>
              </a:rPr>
              <a:t>RACK will be defined at that moment.</a:t>
            </a:r>
            <a:endParaRPr lang="en-GB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8" y="539477"/>
            <a:ext cx="359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rial Narrow" pitchFamily="34" charset="0"/>
              </a:rPr>
              <a:t>AMCHIP   status</a:t>
            </a:r>
            <a:endParaRPr lang="it-IT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785" y="1614064"/>
            <a:ext cx="6480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  <a:latin typeface="Arial Narrow" pitchFamily="34" charset="0"/>
              </a:rPr>
              <a:t>MiniAsic</a:t>
            </a: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 just received  - </a:t>
            </a:r>
            <a:r>
              <a:rPr lang="en-GB" sz="3200" dirty="0" err="1" smtClean="0">
                <a:solidFill>
                  <a:schemeClr val="bg1"/>
                </a:solidFill>
                <a:latin typeface="Arial Narrow" pitchFamily="34" charset="0"/>
              </a:rPr>
              <a:t>ongoing</a:t>
            </a: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 tests at Milan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Design of AMchip05 advanced – Submission @ July end if IP core (</a:t>
            </a:r>
            <a:r>
              <a:rPr lang="en-GB" sz="3200" dirty="0" err="1" smtClean="0">
                <a:solidFill>
                  <a:schemeClr val="bg1"/>
                </a:solidFill>
                <a:latin typeface="Arial Narrow" pitchFamily="34" charset="0"/>
              </a:rPr>
              <a:t>SerDes</a:t>
            </a: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) is working correctly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Design of AMchip06 expected for spring 2014</a:t>
            </a:r>
            <a:endParaRPr lang="it-IT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308985" y="323453"/>
            <a:ext cx="2771640" cy="22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8504" y="3660642"/>
            <a:ext cx="2885760" cy="250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5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303480"/>
            <a:ext cx="860796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>
                <a:latin typeface="Thorndale" pitchFamily="18"/>
              </a:rPr>
              <a:t>About new Boards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808" y="1403573"/>
            <a:ext cx="8607960" cy="48650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AMBSLP: Associative Memory Board Serial Link Processor (Designed by Andreas </a:t>
            </a:r>
            <a:r>
              <a:rPr lang="en-GB" sz="2800" dirty="0" err="1">
                <a:latin typeface="Arial Narrow" pitchFamily="34" charset="0"/>
              </a:rPr>
              <a:t>Sakelariou</a:t>
            </a:r>
            <a:r>
              <a:rPr lang="en-GB" sz="2800" dirty="0">
                <a:latin typeface="Arial Narrow" pitchFamily="34" charset="0"/>
              </a:rPr>
              <a:t>, </a:t>
            </a:r>
            <a:r>
              <a:rPr lang="en-GB" sz="2800" dirty="0" err="1">
                <a:latin typeface="Arial Narrow" pitchFamily="34" charset="0"/>
              </a:rPr>
              <a:t>Saverio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Citraro</a:t>
            </a:r>
            <a:r>
              <a:rPr lang="en-GB" sz="2800" dirty="0">
                <a:latin typeface="Arial Narrow" pitchFamily="34" charset="0"/>
              </a:rPr>
              <a:t>, CERN)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 err="1">
                <a:latin typeface="Arial Narrow" pitchFamily="34" charset="0"/>
              </a:rPr>
              <a:t>MiniLAMBSLP</a:t>
            </a:r>
            <a:r>
              <a:rPr lang="en-GB" sz="2800" dirty="0">
                <a:latin typeface="Arial Narrow" pitchFamily="34" charset="0"/>
              </a:rPr>
              <a:t>: Little Associative Memory Board Serial Link Processor for </a:t>
            </a:r>
            <a:r>
              <a:rPr lang="en-GB" sz="2800" dirty="0" err="1">
                <a:latin typeface="Arial Narrow" pitchFamily="34" charset="0"/>
              </a:rPr>
              <a:t>Miniasic</a:t>
            </a:r>
            <a:r>
              <a:rPr lang="en-GB" sz="2800" dirty="0">
                <a:latin typeface="Arial Narrow" pitchFamily="34" charset="0"/>
              </a:rPr>
              <a:t> (Designed by </a:t>
            </a:r>
            <a:r>
              <a:rPr lang="en-GB" sz="2800" dirty="0" err="1">
                <a:latin typeface="Arial Narrow" pitchFamily="34" charset="0"/>
              </a:rPr>
              <a:t>Pierluigi</a:t>
            </a:r>
            <a:r>
              <a:rPr lang="en-GB" sz="2800" dirty="0">
                <a:latin typeface="Arial Narrow" pitchFamily="34" charset="0"/>
              </a:rPr>
              <a:t> Luciano)  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LAMBSLP: Little Associative Memory Board Serial Link Processor for Amchip05 (Designed by </a:t>
            </a:r>
            <a:r>
              <a:rPr lang="en-GB" sz="2800" dirty="0" err="1">
                <a:latin typeface="Arial Narrow" pitchFamily="34" charset="0"/>
              </a:rPr>
              <a:t>Saverio</a:t>
            </a:r>
            <a:r>
              <a:rPr lang="en-GB" sz="2800" dirty="0">
                <a:latin typeface="Arial Narrow" pitchFamily="34" charset="0"/>
              </a:rPr>
              <a:t> </a:t>
            </a:r>
            <a:r>
              <a:rPr lang="en-GB" sz="2800" dirty="0" err="1">
                <a:latin typeface="Arial Narrow" pitchFamily="34" charset="0"/>
              </a:rPr>
              <a:t>Citraro</a:t>
            </a:r>
            <a:r>
              <a:rPr lang="en-GB" sz="2800" dirty="0">
                <a:latin typeface="Arial Narrow" pitchFamily="34" charset="0"/>
              </a:rPr>
              <a:t>)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375480"/>
            <a:ext cx="860796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>
                <a:latin typeface="Thorndale" pitchFamily="18"/>
              </a:rPr>
              <a:t>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115541"/>
            <a:ext cx="9051120" cy="5745163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None/>
            </a:pPr>
            <a:r>
              <a:rPr lang="en-GB" sz="2800" dirty="0">
                <a:latin typeface="Arial Narrow" pitchFamily="34" charset="0"/>
              </a:rPr>
              <a:t>Main new features:</a:t>
            </a: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All data paths are differential serial link 2 </a:t>
            </a:r>
            <a:r>
              <a:rPr lang="en-GB" sz="2800" dirty="0" err="1">
                <a:latin typeface="Arial Narrow" pitchFamily="34" charset="0"/>
              </a:rPr>
              <a:t>Gbit</a:t>
            </a:r>
            <a:r>
              <a:rPr lang="en-GB" sz="2800" dirty="0">
                <a:latin typeface="Arial Narrow" pitchFamily="34" charset="0"/>
              </a:rPr>
              <a:t>/s.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All clocks are differential LVDS.</a:t>
            </a:r>
          </a:p>
          <a:p>
            <a:pPr marL="108000" lvl="0" indent="0">
              <a:buClr>
                <a:srgbClr val="E6E6E6"/>
              </a:buClr>
              <a:buSzPct val="45000"/>
              <a:buNone/>
            </a:pPr>
            <a:r>
              <a:rPr lang="en-GB" sz="2800" dirty="0">
                <a:latin typeface="Arial Narrow" pitchFamily="34" charset="0"/>
              </a:rPr>
              <a:t> 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There are only 2 big FPGAs (Artix-7 1156 pads) for data </a:t>
            </a:r>
            <a:r>
              <a:rPr lang="en-GB" sz="2800" dirty="0" smtClean="0">
                <a:latin typeface="Arial Narrow" pitchFamily="34" charset="0"/>
              </a:rPr>
              <a:t>distribution (larger available memory for Spy Buffers).</a:t>
            </a:r>
            <a:endParaRPr lang="en-GB" sz="2800" dirty="0">
              <a:latin typeface="Arial Narrow" pitchFamily="34" charset="0"/>
            </a:endParaRP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36256" y="467469"/>
            <a:ext cx="2952328" cy="61555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 dirty="0">
                <a:latin typeface="Thorndale" pitchFamily="18"/>
              </a:rPr>
              <a:t>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1800" y="107429"/>
            <a:ext cx="3240000" cy="6930102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GB" sz="2800" dirty="0" smtClean="0">
                <a:latin typeface="Arial Narrow" pitchFamily="34" charset="0"/>
              </a:rPr>
              <a:t>Work </a:t>
            </a:r>
            <a:r>
              <a:rPr lang="en-GB" sz="2800" dirty="0">
                <a:latin typeface="Arial Narrow" pitchFamily="34" charset="0"/>
              </a:rPr>
              <a:t>plan</a:t>
            </a:r>
            <a:r>
              <a:rPr lang="en-GB" sz="2800" dirty="0" smtClean="0">
                <a:latin typeface="Arial Narrow" pitchFamily="34" charset="0"/>
              </a:rPr>
              <a:t>:</a:t>
            </a: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April and May 2013: start schematic editing and routing.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Now: electronic group at CERN </a:t>
            </a:r>
            <a:r>
              <a:rPr lang="en-GB" sz="2800" dirty="0" smtClean="0">
                <a:latin typeface="Arial Narrow" pitchFamily="34" charset="0"/>
              </a:rPr>
              <a:t>is completing the routing</a:t>
            </a:r>
            <a:r>
              <a:rPr lang="en-GB" sz="2800" dirty="0">
                <a:latin typeface="Arial Narrow" pitchFamily="34" charset="0"/>
              </a:rPr>
              <a:t>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 smtClean="0">
                <a:latin typeface="Arial Narrow" pitchFamily="34" charset="0"/>
              </a:rPr>
              <a:t>We should  submit  </a:t>
            </a:r>
            <a:r>
              <a:rPr lang="en-GB" sz="2800" dirty="0">
                <a:latin typeface="Arial Narrow" pitchFamily="34" charset="0"/>
              </a:rPr>
              <a:t>the </a:t>
            </a:r>
            <a:r>
              <a:rPr lang="en-GB" sz="2800" dirty="0" smtClean="0">
                <a:latin typeface="Arial Narrow" pitchFamily="34" charset="0"/>
              </a:rPr>
              <a:t>PCB this week.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 smtClean="0">
                <a:latin typeface="Arial Narrow" pitchFamily="34" charset="0"/>
              </a:rPr>
              <a:t>Ready for tests end of August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 smtClean="0">
                <a:latin typeface="Arial Narrow" pitchFamily="34" charset="0"/>
              </a:rPr>
              <a:t>For </a:t>
            </a:r>
            <a:r>
              <a:rPr lang="en-GB" sz="2800" dirty="0" err="1">
                <a:latin typeface="Arial Narrow" pitchFamily="34" charset="0"/>
              </a:rPr>
              <a:t>M</a:t>
            </a:r>
            <a:r>
              <a:rPr lang="en-GB" sz="2800" dirty="0" err="1" smtClean="0">
                <a:latin typeface="Arial Narrow" pitchFamily="34" charset="0"/>
              </a:rPr>
              <a:t>iniLAMBSLP</a:t>
            </a:r>
            <a:r>
              <a:rPr lang="en-GB" sz="2800" dirty="0" smtClean="0">
                <a:latin typeface="Arial Narrow" pitchFamily="34" charset="0"/>
              </a:rPr>
              <a:t> and LAMBSLP</a:t>
            </a:r>
            <a:endParaRPr lang="en-GB" sz="28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8920" y="6478559"/>
            <a:ext cx="324108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CFE7F5"/>
                </a:solidFill>
                <a:latin typeface="Arial" pitchFamily="18"/>
                <a:ea typeface="Microsoft YaHei" pitchFamily="2"/>
                <a:cs typeface="Mangal" pitchFamily="2"/>
              </a:rPr>
              <a:t>PCB </a:t>
            </a:r>
            <a:r>
              <a:rPr lang="en-GB" sz="2400" b="0" i="0" u="none" strike="noStrike" kern="1200">
                <a:ln>
                  <a:noFill/>
                </a:ln>
                <a:solidFill>
                  <a:srgbClr val="CFE7F5"/>
                </a:solidFill>
                <a:latin typeface="Thorndale" pitchFamily="18"/>
                <a:ea typeface="Microsoft YaHei" pitchFamily="2"/>
                <a:cs typeface="Mangal" pitchFamily="2"/>
              </a:rPr>
              <a:t>layout</a:t>
            </a:r>
            <a:r>
              <a:rPr lang="en-GB" sz="1800" b="0" i="0" u="none" strike="noStrike" kern="1200">
                <a:ln>
                  <a:noFill/>
                </a:ln>
                <a:solidFill>
                  <a:srgbClr val="CFE7F5"/>
                </a:solidFill>
                <a:latin typeface="Arial" pitchFamily="18"/>
                <a:ea typeface="Microsoft YaHei" pitchFamily="2"/>
                <a:cs typeface="Mangal" pitchFamily="2"/>
              </a:rPr>
              <a:t> at 21 June,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79376" y="1619597"/>
            <a:ext cx="6192000" cy="43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375480"/>
            <a:ext cx="860796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>
                <a:latin typeface="Thorndale" pitchFamily="18"/>
              </a:rPr>
              <a:t>MiniLAMBSLP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832" y="1475581"/>
            <a:ext cx="8607960" cy="4390946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2400" dirty="0">
              <a:latin typeface="Arial Narrow" pitchFamily="34" charset="0"/>
            </a:endParaRPr>
          </a:p>
          <a:p>
            <a:pPr lvl="0">
              <a:buNone/>
            </a:pPr>
            <a:r>
              <a:rPr lang="en-GB" sz="2400" dirty="0">
                <a:latin typeface="Arial Narrow" pitchFamily="34" charset="0"/>
              </a:rPr>
              <a:t>Main features: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400" dirty="0" smtClean="0">
                <a:latin typeface="Arial Narrow" pitchFamily="34" charset="0"/>
              </a:rPr>
              <a:t>A </a:t>
            </a:r>
            <a:r>
              <a:rPr lang="en-GB" sz="2400" dirty="0">
                <a:latin typeface="Arial Narrow" pitchFamily="34" charset="0"/>
              </a:rPr>
              <a:t>quarter of final LAMBSLP, with 4 </a:t>
            </a:r>
            <a:r>
              <a:rPr lang="en-GB" sz="2400" dirty="0" smtClean="0">
                <a:latin typeface="Arial Narrow" pitchFamily="34" charset="0"/>
              </a:rPr>
              <a:t>chips only.</a:t>
            </a:r>
            <a:endParaRPr lang="en-GB" sz="24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4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400" dirty="0">
                <a:latin typeface="Arial Narrow" pitchFamily="34" charset="0"/>
              </a:rPr>
              <a:t>Designed for </a:t>
            </a:r>
            <a:r>
              <a:rPr lang="en-GB" sz="2400" dirty="0" err="1">
                <a:latin typeface="Arial Narrow" pitchFamily="34" charset="0"/>
              </a:rPr>
              <a:t>MiniASIC</a:t>
            </a:r>
            <a:r>
              <a:rPr lang="en-GB" sz="2400" dirty="0">
                <a:latin typeface="Arial Narrow" pitchFamily="34" charset="0"/>
              </a:rPr>
              <a:t> (little </a:t>
            </a:r>
            <a:r>
              <a:rPr lang="en-GB" sz="2400" dirty="0" err="1">
                <a:latin typeface="Arial Narrow" pitchFamily="34" charset="0"/>
              </a:rPr>
              <a:t>AMchip</a:t>
            </a:r>
            <a:r>
              <a:rPr lang="en-GB" sz="2400" dirty="0">
                <a:latin typeface="Arial Narrow" pitchFamily="34" charset="0"/>
              </a:rPr>
              <a:t> to test </a:t>
            </a:r>
            <a:r>
              <a:rPr lang="en-GB" sz="2400" dirty="0" err="1">
                <a:latin typeface="Arial Narrow" pitchFamily="34" charset="0"/>
              </a:rPr>
              <a:t>SerDes</a:t>
            </a:r>
            <a:r>
              <a:rPr lang="en-GB" sz="2400" dirty="0">
                <a:latin typeface="Arial Narrow" pitchFamily="34" charset="0"/>
              </a:rPr>
              <a:t>).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4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400" dirty="0">
                <a:latin typeface="Arial Narrow" pitchFamily="34" charset="0"/>
              </a:rPr>
              <a:t>Designed to test the </a:t>
            </a:r>
            <a:r>
              <a:rPr lang="en-GB" sz="2400" dirty="0" err="1">
                <a:latin typeface="Arial Narrow" pitchFamily="34" charset="0"/>
              </a:rPr>
              <a:t>MiniASIC</a:t>
            </a:r>
            <a:r>
              <a:rPr lang="en-GB" sz="2400" dirty="0">
                <a:latin typeface="Arial Narrow" pitchFamily="34" charset="0"/>
              </a:rPr>
              <a:t> and new data-path (LVDS serial </a:t>
            </a:r>
            <a:r>
              <a:rPr lang="en-GB" sz="2400" dirty="0" err="1">
                <a:latin typeface="Arial Narrow" pitchFamily="34" charset="0"/>
              </a:rPr>
              <a:t>fanout</a:t>
            </a:r>
            <a:r>
              <a:rPr lang="en-GB" sz="2400" dirty="0" smtClean="0">
                <a:latin typeface="Arial Narrow" pitchFamily="34" charset="0"/>
              </a:rPr>
              <a:t>).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400" dirty="0" smtClean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41137" y="12960"/>
            <a:ext cx="2771640" cy="229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832" y="323453"/>
            <a:ext cx="860796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>
                <a:latin typeface="Thorndale" pitchFamily="18"/>
              </a:rPr>
              <a:t>MiniLAMBSLP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580699"/>
            <a:ext cx="3111120" cy="5278368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GB" sz="2800" dirty="0" smtClean="0">
                <a:latin typeface="Arial Narrow" pitchFamily="34" charset="0"/>
              </a:rPr>
              <a:t>Work </a:t>
            </a:r>
            <a:r>
              <a:rPr lang="en-GB" sz="2800" dirty="0">
                <a:latin typeface="Arial Narrow" pitchFamily="34" charset="0"/>
              </a:rPr>
              <a:t>plan</a:t>
            </a:r>
            <a:r>
              <a:rPr lang="en-GB" sz="2800" dirty="0" smtClean="0">
                <a:latin typeface="Arial Narrow" pitchFamily="34" charset="0"/>
              </a:rPr>
              <a:t>:</a:t>
            </a: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May and June 2013: design of schematic and routing.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Now: wait of </a:t>
            </a:r>
            <a:r>
              <a:rPr lang="en-GB" sz="2800" dirty="0" err="1">
                <a:latin typeface="Arial Narrow" pitchFamily="34" charset="0"/>
              </a:rPr>
              <a:t>MiniASIC</a:t>
            </a:r>
            <a:r>
              <a:rPr lang="en-GB" sz="2800" dirty="0">
                <a:latin typeface="Arial Narrow" pitchFamily="34" charset="0"/>
              </a:rPr>
              <a:t> chip test result (in Milan). Then submission of the board for production.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4925" y="5075981"/>
            <a:ext cx="1403246" cy="842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dirty="0">
                <a:ln>
                  <a:noFill/>
                </a:ln>
                <a:solidFill>
                  <a:srgbClr val="CFE7F5"/>
                </a:solidFill>
                <a:latin typeface="+mj-lt"/>
                <a:ea typeface="Microsoft YaHei" pitchFamily="2"/>
                <a:cs typeface="Mangal" pitchFamily="2"/>
              </a:rPr>
              <a:t>Final PCB </a:t>
            </a:r>
            <a:endParaRPr lang="en-GB" sz="2400" b="0" i="0" u="none" strike="noStrike" kern="1200" dirty="0" smtClean="0">
              <a:ln>
                <a:noFill/>
              </a:ln>
              <a:solidFill>
                <a:srgbClr val="CFE7F5"/>
              </a:solidFill>
              <a:latin typeface="+mj-lt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CFE7F5"/>
                </a:solidFill>
                <a:latin typeface="+mj-lt"/>
                <a:ea typeface="Microsoft YaHei" pitchFamily="2"/>
                <a:cs typeface="Mangal" pitchFamily="2"/>
              </a:rPr>
              <a:t>layout</a:t>
            </a:r>
            <a:endParaRPr lang="en-GB" sz="2400" b="0" i="0" u="none" strike="noStrike" kern="1200" dirty="0">
              <a:ln>
                <a:noFill/>
              </a:ln>
              <a:solidFill>
                <a:srgbClr val="CFE7F5"/>
              </a:solidFill>
              <a:latin typeface="+mj-lt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4448" y="3491805"/>
            <a:ext cx="3672408" cy="34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7" y="119683"/>
            <a:ext cx="3609129" cy="332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094" y="1331565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Block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design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0879" y="375480"/>
            <a:ext cx="860796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>
                <a:latin typeface="Thorndale" pitchFamily="18"/>
              </a:rPr>
              <a:t>LAMBSLP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9792" y="1475581"/>
            <a:ext cx="8607960" cy="5314275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None/>
            </a:pPr>
            <a:r>
              <a:rPr lang="en-GB" sz="2800" dirty="0">
                <a:latin typeface="Arial Narrow" pitchFamily="34" charset="0"/>
              </a:rPr>
              <a:t> Main new features:</a:t>
            </a: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All data paths are differential serial link 2 </a:t>
            </a:r>
            <a:r>
              <a:rPr lang="en-GB" sz="2800" dirty="0" err="1">
                <a:latin typeface="Arial Narrow" pitchFamily="34" charset="0"/>
              </a:rPr>
              <a:t>Gbit</a:t>
            </a:r>
            <a:r>
              <a:rPr lang="en-GB" sz="2800" dirty="0">
                <a:latin typeface="Arial Narrow" pitchFamily="34" charset="0"/>
              </a:rPr>
              <a:t>/s.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New high speed and high power connector.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n-GB" sz="2800" dirty="0">
                <a:latin typeface="Arial Narrow" pitchFamily="34" charset="0"/>
              </a:rPr>
              <a:t>Designed for AMChip05 (BGA 23mmx23mm)</a:t>
            </a: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20000" y="4176000"/>
            <a:ext cx="2885760" cy="250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808870" y="467469"/>
            <a:ext cx="3219313" cy="61555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GB" sz="4000" dirty="0">
                <a:latin typeface="Thorndale" pitchFamily="18"/>
              </a:rPr>
              <a:t>LAMBSLP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1800" y="179437"/>
            <a:ext cx="3579120" cy="6499215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None/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SzPts val="749"/>
              <a:buBlip>
                <a:blip r:embed="rId3"/>
              </a:buBlip>
              <a:tabLst/>
              <a:defRPr lang="en-GB" sz="1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tabLst/>
              <a:defRPr lang="en-GB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None/>
            </a:pPr>
            <a:r>
              <a:rPr lang="en-GB" sz="2800" dirty="0">
                <a:latin typeface="Arial Narrow" pitchFamily="34" charset="0"/>
              </a:rPr>
              <a:t>Work plan</a:t>
            </a:r>
            <a:r>
              <a:rPr lang="en-GB" sz="2800" dirty="0" smtClean="0">
                <a:latin typeface="Arial Narrow" pitchFamily="34" charset="0"/>
              </a:rPr>
              <a:t>:</a:t>
            </a:r>
          </a:p>
          <a:p>
            <a:pPr lvl="0">
              <a:buNone/>
            </a:pPr>
            <a:endParaRPr lang="en-GB" sz="2800" dirty="0">
              <a:latin typeface="Arial Narrow" pitchFamily="34" charset="0"/>
            </a:endParaRP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June 2013: start the schematic editing and routing.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Now:  work in progress on PCB-layout.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➔"/>
            </a:pPr>
            <a:r>
              <a:rPr lang="en-GB" sz="2800" dirty="0">
                <a:latin typeface="Arial Narrow" pitchFamily="34" charset="0"/>
              </a:rPr>
              <a:t>After the test of  </a:t>
            </a:r>
            <a:r>
              <a:rPr lang="en-GB" sz="2800" dirty="0" err="1">
                <a:latin typeface="Arial Narrow" pitchFamily="34" charset="0"/>
              </a:rPr>
              <a:t>MiniLAMBSLP</a:t>
            </a:r>
            <a:r>
              <a:rPr lang="en-GB" sz="2800" dirty="0">
                <a:latin typeface="Arial Narrow" pitchFamily="34" charset="0"/>
              </a:rPr>
              <a:t> (with </a:t>
            </a:r>
            <a:r>
              <a:rPr lang="en-GB" sz="2800" dirty="0" err="1">
                <a:latin typeface="Arial Narrow" pitchFamily="34" charset="0"/>
              </a:rPr>
              <a:t>MiniAsic</a:t>
            </a:r>
            <a:r>
              <a:rPr lang="en-GB" sz="2800" dirty="0">
                <a:latin typeface="Arial Narrow" pitchFamily="34" charset="0"/>
              </a:rPr>
              <a:t> chip) submission the board for production.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64000" y="1440000"/>
            <a:ext cx="5497560" cy="5185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32000" y="6553080"/>
            <a:ext cx="355356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CFE7F5"/>
                </a:solidFill>
                <a:latin typeface="Arial" pitchFamily="18"/>
                <a:ea typeface="Microsoft YaHei" pitchFamily="2"/>
                <a:cs typeface="Mangal" pitchFamily="2"/>
              </a:rPr>
              <a:t>PCB </a:t>
            </a:r>
            <a:r>
              <a:rPr lang="en-GB" sz="2400" b="0" i="0" u="none" strike="noStrike" kern="1200">
                <a:ln>
                  <a:noFill/>
                </a:ln>
                <a:solidFill>
                  <a:srgbClr val="CFE7F5"/>
                </a:solidFill>
                <a:latin typeface="Thorndale" pitchFamily="18"/>
                <a:ea typeface="Microsoft YaHei" pitchFamily="2"/>
                <a:cs typeface="Mangal" pitchFamily="2"/>
              </a:rPr>
              <a:t>layout at 25 June,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../../../../../Program%20Files/OpenOffice.org%203/Basis/share/template/it/layout/lyt-cool.otp</Template>
  <TotalTime>1703</TotalTime>
  <Words>768</Words>
  <Application>Microsoft Office PowerPoint</Application>
  <PresentationFormat>Custom</PresentationFormat>
  <Paragraphs>148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lyt-cool</vt:lpstr>
      <vt:lpstr>Predefinito</vt:lpstr>
      <vt:lpstr>lyt-darkblue</vt:lpstr>
      <vt:lpstr>AM  system Status  &amp; Racks/crates issues</vt:lpstr>
      <vt:lpstr>PowerPoint Presentation</vt:lpstr>
      <vt:lpstr>About new Boards</vt:lpstr>
      <vt:lpstr>AMBSLP</vt:lpstr>
      <vt:lpstr>AMBSLP</vt:lpstr>
      <vt:lpstr>MiniLAMBSLP</vt:lpstr>
      <vt:lpstr>MiniLAMBSLP</vt:lpstr>
      <vt:lpstr>LAMBSLP</vt:lpstr>
      <vt:lpstr>LAMBSLP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 Artico</dc:title>
  <dc:creator>Paola Giannetti</dc:creator>
  <dc:description>Sfondo grigio con area di colori freddi</dc:description>
  <cp:lastModifiedBy>Paola Giannetti</cp:lastModifiedBy>
  <cp:revision>62</cp:revision>
  <dcterms:created xsi:type="dcterms:W3CDTF">2013-06-25T11:23:23Z</dcterms:created>
  <dcterms:modified xsi:type="dcterms:W3CDTF">2013-07-05T04:59:01Z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