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7" r:id="rId7"/>
    <p:sldId id="263" r:id="rId8"/>
    <p:sldId id="256" r:id="rId9"/>
    <p:sldId id="258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3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5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8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7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7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71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5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7C5E-E16B-4717-BCC2-E1CB15E5AB2F}" type="datetimeFigureOut">
              <a:rPr lang="it-IT" smtClean="0"/>
              <a:t>21/07/2013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5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.unipi.it/eventi/congressino-2013" TargetMode="External"/><Relationship Id="rId2" Type="http://schemas.openxmlformats.org/officeDocument/2006/relationships/hyperlink" Target="http://agenda.infn.it/conferenceDisplay.py?confId=65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genda.infn.it/conferenceDisplay.py?confId=6549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ummary of Deliverables &amp; reached Milestones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and explanation of steps</a:t>
            </a:r>
          </a:p>
          <a:p>
            <a:r>
              <a:rPr lang="en-GB" dirty="0" smtClean="0"/>
              <a:t>Milestones this year</a:t>
            </a:r>
          </a:p>
          <a:p>
            <a:r>
              <a:rPr lang="en-GB" dirty="0" smtClean="0"/>
              <a:t>Deliverables: who is going to write what</a:t>
            </a:r>
          </a:p>
          <a:p>
            <a:endParaRPr lang="en-GB" dirty="0"/>
          </a:p>
          <a:p>
            <a:r>
              <a:rPr lang="en-GB" dirty="0" smtClean="0"/>
              <a:t>Done &amp; to be done Outreach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9144000" cy="119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797"/>
            <a:ext cx="9144000" cy="9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OUTREACH     SCHEDULE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10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IS RUNNING FAST</a:t>
            </a:r>
          </a:p>
          <a:p>
            <a:r>
              <a:rPr lang="en-GB" dirty="0" smtClean="0"/>
              <a:t>A LOT OF REPORTS TO PREPARE (MAY BE)</a:t>
            </a:r>
          </a:p>
          <a:p>
            <a:r>
              <a:rPr lang="en-GB" dirty="0" smtClean="0"/>
              <a:t>OUTREACH AND TRAININGS ONGOING with high rate</a:t>
            </a:r>
          </a:p>
          <a:p>
            <a:endParaRPr lang="en-GB" dirty="0"/>
          </a:p>
          <a:p>
            <a:r>
              <a:rPr lang="en-GB" dirty="0" smtClean="0"/>
              <a:t>HOWEVER WE HAVE IN HANDS THE EXPECTED RESULTS!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79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History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Narrow" pitchFamily="34" charset="0"/>
              </a:rPr>
              <a:t>Demonstrator: 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AMBFTK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LAMBSLP</a:t>
            </a:r>
            <a:r>
              <a:rPr lang="en-GB" dirty="0" smtClean="0">
                <a:latin typeface="Arial Narrow" pitchFamily="34" charset="0"/>
              </a:rPr>
              <a:t> and 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AMCHIP04</a:t>
            </a:r>
            <a:r>
              <a:rPr lang="en-GB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(14 mm^2); produced and tested (</a:t>
            </a:r>
            <a:r>
              <a:rPr lang="en-GB" dirty="0" smtClean="0">
                <a:solidFill>
                  <a:srgbClr val="0070C0"/>
                </a:solidFill>
                <a:latin typeface="Arial Narrow" pitchFamily="34" charset="0"/>
              </a:rPr>
              <a:t>see Kostas talk</a:t>
            </a:r>
            <a:r>
              <a:rPr lang="en-GB" dirty="0" smtClean="0">
                <a:latin typeface="Arial Narrow" pitchFamily="34" charset="0"/>
              </a:rPr>
              <a:t>)</a:t>
            </a:r>
            <a:endParaRPr lang="it-IT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It works but the </a:t>
            </a:r>
            <a:r>
              <a:rPr lang="en-GB" dirty="0" err="1" smtClean="0">
                <a:latin typeface="Arial Narrow" pitchFamily="34" charset="0"/>
              </a:rPr>
              <a:t>Amchip</a:t>
            </a:r>
            <a:r>
              <a:rPr lang="en-GB" dirty="0" smtClean="0">
                <a:latin typeface="Arial Narrow" pitchFamily="34" charset="0"/>
              </a:rPr>
              <a:t> package is not ok for large chip (&gt;1 cm</a:t>
            </a:r>
            <a:r>
              <a:rPr lang="en-GB" sz="2800" dirty="0" smtClean="0">
                <a:latin typeface="Arial Narrow" pitchFamily="34" charset="0"/>
              </a:rPr>
              <a:t>2</a:t>
            </a:r>
            <a:r>
              <a:rPr lang="en-GB" dirty="0" smtClean="0">
                <a:latin typeface="Arial Narrow" pitchFamily="34" charset="0"/>
              </a:rPr>
              <a:t>)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>
                <a:latin typeface="Arial Narrow" pitchFamily="34" charset="0"/>
                <a:cs typeface="Times New Roman"/>
              </a:rPr>
              <a:t>new package, new IP core, new serialized I/O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See </a:t>
            </a:r>
            <a:r>
              <a:rPr lang="en-GB" dirty="0" err="1" smtClean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Saverio</a:t>
            </a:r>
            <a:r>
              <a:rPr lang="en-GB" dirty="0" smtClean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 talk:</a:t>
            </a:r>
          </a:p>
          <a:p>
            <a:r>
              <a:rPr lang="en-GB" dirty="0" smtClean="0">
                <a:latin typeface="Times New Roman"/>
                <a:cs typeface="Times New Roman"/>
              </a:rPr>
              <a:t>→ </a:t>
            </a:r>
            <a:r>
              <a:rPr lang="en-GB" dirty="0" smtClean="0">
                <a:latin typeface="Arial Narrow" pitchFamily="34" charset="0"/>
                <a:cs typeface="Times New Roman"/>
              </a:rPr>
              <a:t>New </a:t>
            </a: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      </a:t>
            </a:r>
            <a:r>
              <a:rPr lang="en-GB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PQ208 OLD</a:t>
            </a:r>
          </a:p>
          <a:p>
            <a:r>
              <a:rPr lang="en-GB" dirty="0" smtClean="0">
                <a:latin typeface="Times New Roman"/>
                <a:cs typeface="Times New Roman"/>
              </a:rPr>
              <a:t>→ </a:t>
            </a:r>
            <a:r>
              <a:rPr lang="en-GB" dirty="0" smtClean="0">
                <a:latin typeface="Arial Narrow" pitchFamily="34" charset="0"/>
                <a:cs typeface="Times New Roman"/>
              </a:rPr>
              <a:t>New </a:t>
            </a: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LAMBSLP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in two versions: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Mini_LAMBSLP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for  </a:t>
            </a:r>
            <a:r>
              <a:rPr lang="en-GB" dirty="0" err="1" smtClean="0">
                <a:latin typeface="Arial Narrow" pitchFamily="34" charset="0"/>
                <a:cs typeface="Times New Roman"/>
              </a:rPr>
              <a:t>Miniasic</a:t>
            </a:r>
            <a:r>
              <a:rPr lang="en-GB" dirty="0" smtClean="0">
                <a:latin typeface="Arial Narrow" pitchFamily="34" charset="0"/>
                <a:cs typeface="Times New Roman"/>
              </a:rPr>
              <a:t> </a:t>
            </a:r>
            <a:r>
              <a:rPr lang="en-GB" dirty="0" err="1" smtClean="0">
                <a:latin typeface="Arial Narrow" pitchFamily="34" charset="0"/>
                <a:cs typeface="Times New Roman"/>
              </a:rPr>
              <a:t>Amchip</a:t>
            </a:r>
            <a:r>
              <a:rPr lang="en-GB" dirty="0" smtClean="0">
                <a:latin typeface="Arial Narrow" pitchFamily="34" charset="0"/>
                <a:cs typeface="Times New Roman"/>
              </a:rPr>
              <a:t> to test the IP core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LAMBSLP</a:t>
            </a:r>
            <a:r>
              <a:rPr lang="en-GB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 </a:t>
            </a:r>
            <a:r>
              <a:rPr lang="en-GB" dirty="0" smtClean="0">
                <a:latin typeface="Arial Narrow" pitchFamily="34" charset="0"/>
                <a:cs typeface="Times New Roman"/>
              </a:rPr>
              <a:t>for final BGA package for AMchip05 and 06.</a:t>
            </a:r>
            <a:endParaRPr lang="en-GB" dirty="0">
              <a:latin typeface="Arial Narrow" pitchFamily="34" charset="0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12882"/>
            <a:ext cx="12842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02" y="3070741"/>
            <a:ext cx="1822615" cy="19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7915" y="3070741"/>
            <a:ext cx="11031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BGA 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23x23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58931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880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Milestone  no. 	name 		WP 	Delivery 	 Comments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Leader  	date 	</a:t>
            </a:r>
            <a:endParaRPr lang="it-IT" b="1" dirty="0"/>
          </a:p>
          <a:p>
            <a:r>
              <a:rPr lang="en-US" sz="1400" dirty="0"/>
              <a:t>M.4.1. </a:t>
            </a:r>
            <a:r>
              <a:rPr lang="en-US" b="1" dirty="0">
                <a:solidFill>
                  <a:srgbClr val="FF0000"/>
                </a:solidFill>
              </a:rPr>
              <a:t>Demo </a:t>
            </a:r>
            <a:r>
              <a:rPr lang="en-US" b="1" dirty="0" smtClean="0">
                <a:solidFill>
                  <a:srgbClr val="FF0000"/>
                </a:solidFill>
              </a:rPr>
              <a:t>general </a:t>
            </a:r>
            <a:r>
              <a:rPr lang="en-US" b="1" dirty="0">
                <a:solidFill>
                  <a:srgbClr val="FF0000"/>
                </a:solidFill>
              </a:rPr>
              <a:t>simulation </a:t>
            </a:r>
            <a:r>
              <a:rPr lang="en-US" dirty="0"/>
              <a:t>ok </a:t>
            </a:r>
            <a:r>
              <a:rPr lang="en-US" dirty="0" smtClean="0"/>
              <a:t>	</a:t>
            </a:r>
            <a:r>
              <a:rPr lang="en-US" dirty="0" err="1" smtClean="0"/>
              <a:t>UniPisa</a:t>
            </a:r>
            <a:r>
              <a:rPr lang="en-US" dirty="0" smtClean="0"/>
              <a:t> 	</a:t>
            </a:r>
            <a:r>
              <a:rPr lang="en-US" b="1" dirty="0" smtClean="0">
                <a:solidFill>
                  <a:srgbClr val="FF0000"/>
                </a:solidFill>
              </a:rPr>
              <a:t>M6</a:t>
            </a:r>
            <a:r>
              <a:rPr lang="en-US" dirty="0" smtClean="0"/>
              <a:t> 	</a:t>
            </a:r>
            <a:r>
              <a:rPr lang="en-US" sz="1600" dirty="0" smtClean="0"/>
              <a:t>Demonstrator </a:t>
            </a:r>
            <a:r>
              <a:rPr lang="en-US" sz="1600" dirty="0"/>
              <a:t>simulated architecture </a:t>
            </a:r>
            <a:r>
              <a:rPr lang="en-US" sz="1600" dirty="0" smtClean="0"/>
              <a:t>ok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basical</a:t>
            </a:r>
            <a:r>
              <a:rPr lang="en-US" sz="1600" dirty="0" smtClean="0"/>
              <a:t>   AMBFTK simulation OK, see    tests  described by Kostas </a:t>
            </a:r>
            <a:r>
              <a:rPr lang="en-US" sz="1600" dirty="0" err="1" smtClean="0"/>
              <a:t>Kordas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nb-NO" sz="1400" dirty="0"/>
              <a:t>M.1.1.</a:t>
            </a:r>
            <a:r>
              <a:rPr lang="nb-NO" dirty="0"/>
              <a:t> Slp2 prototype ok at Priele </a:t>
            </a:r>
            <a:r>
              <a:rPr lang="nb-NO" dirty="0" smtClean="0"/>
              <a:t>	PRIELE 	M12 	</a:t>
            </a:r>
            <a:r>
              <a:rPr lang="nb-NO" sz="1600" dirty="0" smtClean="0"/>
              <a:t>SLP2 </a:t>
            </a:r>
            <a:r>
              <a:rPr lang="nb-NO" sz="1600" dirty="0"/>
              <a:t>prototype validated at </a:t>
            </a:r>
            <a:r>
              <a:rPr lang="nb-NO" sz="1600" dirty="0" smtClean="0"/>
              <a:t>PRIELE</a:t>
            </a:r>
          </a:p>
          <a:p>
            <a:r>
              <a:rPr lang="nb-NO" sz="1600" dirty="0" smtClean="0"/>
              <a:t>	Ongoing work (see Marco’s and Saverio’s talks)</a:t>
            </a:r>
          </a:p>
          <a:p>
            <a:endParaRPr lang="nb-NO" sz="1600" dirty="0"/>
          </a:p>
          <a:p>
            <a:r>
              <a:rPr lang="en-US" sz="1400" dirty="0"/>
              <a:t>M.1.2. </a:t>
            </a:r>
            <a:r>
              <a:rPr lang="en-US" dirty="0"/>
              <a:t>Prototypes Atlas </a:t>
            </a:r>
            <a:r>
              <a:rPr lang="en-US" dirty="0" smtClean="0"/>
              <a:t>Review		 </a:t>
            </a:r>
            <a:r>
              <a:rPr lang="en-US" dirty="0"/>
              <a:t>PRIELE </a:t>
            </a:r>
            <a:r>
              <a:rPr lang="en-US" dirty="0" smtClean="0"/>
              <a:t>	M12 	</a:t>
            </a:r>
            <a:r>
              <a:rPr lang="en-US" sz="1600" dirty="0" smtClean="0"/>
              <a:t>Atlas </a:t>
            </a:r>
            <a:r>
              <a:rPr lang="en-US" sz="1600" dirty="0"/>
              <a:t>evaluation of FTK </a:t>
            </a:r>
            <a:r>
              <a:rPr lang="en-US" sz="1600" dirty="0" smtClean="0"/>
              <a:t>prototypes</a:t>
            </a:r>
          </a:p>
          <a:p>
            <a:endParaRPr lang="en-US" sz="1600" dirty="0"/>
          </a:p>
          <a:p>
            <a:r>
              <a:rPr lang="it-IT" sz="1400" dirty="0"/>
              <a:t>M.2.1.</a:t>
            </a:r>
            <a:r>
              <a:rPr lang="it-IT" dirty="0"/>
              <a:t> Demonstrator ok at Caen </a:t>
            </a:r>
            <a:r>
              <a:rPr lang="it-IT" dirty="0" smtClean="0"/>
              <a:t>	 CAEN 	M12 	</a:t>
            </a:r>
            <a:r>
              <a:rPr lang="it-IT" sz="1600" dirty="0" smtClean="0"/>
              <a:t>Demonstrator </a:t>
            </a:r>
            <a:r>
              <a:rPr lang="it-IT" sz="1600" dirty="0"/>
              <a:t>runs flawlessly at </a:t>
            </a:r>
            <a:r>
              <a:rPr lang="it-IT" sz="1600" dirty="0" smtClean="0"/>
              <a:t>Caen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Integration with AUX card</a:t>
            </a:r>
            <a:endParaRPr lang="it-IT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375431" y="785"/>
            <a:ext cx="542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Deadlines under the corner:</a:t>
            </a:r>
          </a:p>
          <a:p>
            <a:r>
              <a:rPr lang="en-GB" sz="3600" dirty="0" smtClean="0"/>
              <a:t>Milestones in 2013</a:t>
            </a:r>
            <a:endParaRPr lang="it-IT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59726" y="2855920"/>
            <a:ext cx="4629166" cy="1926055"/>
            <a:chOff x="617857" y="691996"/>
            <a:chExt cx="4629166" cy="1926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7" y="798520"/>
              <a:ext cx="2140095" cy="1819531"/>
            </a:xfrm>
            <a:prstGeom prst="rect">
              <a:avLst/>
            </a:prstGeom>
          </p:spPr>
        </p:pic>
        <p:sp>
          <p:nvSpPr>
            <p:cNvPr id="8" name="CasellaDiTesto 17"/>
            <p:cNvSpPr txBox="1"/>
            <p:nvPr/>
          </p:nvSpPr>
          <p:spPr>
            <a:xfrm>
              <a:off x="760321" y="2030256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 err="1" smtClean="0">
                  <a:solidFill>
                    <a:srgbClr val="FFFF00"/>
                  </a:solidFill>
                  <a:latin typeface="Trebuchet MS"/>
                  <a:cs typeface="Trebuchet MS"/>
                </a:rPr>
                <a:t>AMBoard</a:t>
              </a:r>
              <a:endParaRPr lang="en-US" sz="28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030" y="9034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(a)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45438" y="691996"/>
              <a:ext cx="2601585" cy="1872000"/>
              <a:chOff x="1312380" y="691996"/>
              <a:chExt cx="2601585" cy="1872000"/>
            </a:xfrm>
          </p:grpSpPr>
          <p:sp>
            <p:nvSpPr>
              <p:cNvPr id="11" name="Rectangle 40"/>
              <p:cNvSpPr>
                <a:spLocks noChangeArrowheads="1"/>
              </p:cNvSpPr>
              <p:nvPr/>
            </p:nvSpPr>
            <p:spPr bwMode="auto">
              <a:xfrm>
                <a:off x="3463065" y="691996"/>
                <a:ext cx="450900" cy="9903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400" dirty="0" smtClean="0"/>
                  <a:t>SSB: </a:t>
                </a:r>
              </a:p>
              <a:p>
                <a:pPr algn="ctr"/>
                <a:r>
                  <a:rPr lang="en-US" sz="1400" dirty="0" smtClean="0"/>
                  <a:t>Final Fit-HW</a:t>
                </a:r>
                <a:endParaRPr lang="it-IT" sz="1400" b="1" dirty="0"/>
              </a:p>
            </p:txBody>
          </p:sp>
          <p:cxnSp>
            <p:nvCxnSpPr>
              <p:cNvPr id="12" name="Connettore 4 102"/>
              <p:cNvCxnSpPr/>
              <p:nvPr/>
            </p:nvCxnSpPr>
            <p:spPr>
              <a:xfrm flipV="1">
                <a:off x="2645438" y="1200956"/>
                <a:ext cx="799988" cy="718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03"/>
              <p:cNvCxnSpPr/>
              <p:nvPr/>
            </p:nvCxnSpPr>
            <p:spPr>
              <a:xfrm flipH="1" flipV="1">
                <a:off x="2770796" y="2093393"/>
                <a:ext cx="473611" cy="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60700" y="1781592"/>
                <a:ext cx="404729" cy="6848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66"/>
              <p:cNvSpPr txBox="1"/>
              <p:nvPr/>
            </p:nvSpPr>
            <p:spPr>
              <a:xfrm rot="5400000">
                <a:off x="3234476" y="1954719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DF</a:t>
                </a:r>
                <a:endParaRPr lang="en-US" sz="1600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380" y="831021"/>
                <a:ext cx="1379226" cy="173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CasellaDiTesto 18"/>
              <p:cNvSpPr txBox="1"/>
              <p:nvPr/>
            </p:nvSpPr>
            <p:spPr>
              <a:xfrm>
                <a:off x="1577540" y="1418354"/>
                <a:ext cx="10350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Proto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AUX</a:t>
                </a:r>
                <a:endParaRPr lang="en-US" sz="2800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776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OUTREACH       MILESTONES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M.7.1</a:t>
            </a:r>
            <a:r>
              <a:rPr lang="it-IT" dirty="0" smtClean="0"/>
              <a:t>.-M.7.3.	</a:t>
            </a:r>
            <a:r>
              <a:rPr lang="en-US" dirty="0" smtClean="0"/>
              <a:t>Open </a:t>
            </a:r>
            <a:r>
              <a:rPr lang="en-US" dirty="0"/>
              <a:t>Days results </a:t>
            </a:r>
            <a:r>
              <a:rPr lang="en-US" dirty="0" smtClean="0"/>
              <a:t>verification	AUTH 	</a:t>
            </a:r>
            <a:r>
              <a:rPr lang="en-US" b="1" dirty="0" smtClean="0">
                <a:solidFill>
                  <a:srgbClr val="FF33CC"/>
                </a:solidFill>
              </a:rPr>
              <a:t>M8</a:t>
            </a:r>
            <a:r>
              <a:rPr lang="en-US" dirty="0"/>
              <a:t>, </a:t>
            </a:r>
            <a:r>
              <a:rPr lang="en-US" dirty="0" smtClean="0"/>
              <a:t>M20,</a:t>
            </a:r>
            <a:r>
              <a:rPr lang="it-IT" dirty="0" smtClean="0"/>
              <a:t>M32</a:t>
            </a:r>
            <a:endParaRPr lang="en-US" dirty="0"/>
          </a:p>
          <a:p>
            <a:r>
              <a:rPr lang="it-IT" dirty="0"/>
              <a:t>M.7.4. </a:t>
            </a:r>
            <a:r>
              <a:rPr lang="it-IT" dirty="0" smtClean="0"/>
              <a:t>–M.7.6.	</a:t>
            </a:r>
            <a:r>
              <a:rPr lang="en-US" dirty="0" err="1" smtClean="0"/>
              <a:t>WorkS</a:t>
            </a:r>
            <a:r>
              <a:rPr lang="en-US" dirty="0" smtClean="0"/>
              <a:t>. </a:t>
            </a:r>
            <a:r>
              <a:rPr lang="en-US" dirty="0"/>
              <a:t>days </a:t>
            </a:r>
            <a:r>
              <a:rPr lang="en-US" dirty="0" smtClean="0"/>
              <a:t>results verification 	AUTH 	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</a:t>
            </a:r>
            <a:r>
              <a:rPr lang="it-IT" dirty="0" smtClean="0"/>
              <a:t>M30  </a:t>
            </a:r>
            <a:r>
              <a:rPr lang="it-IT" b="1" dirty="0" smtClean="0">
                <a:solidFill>
                  <a:srgbClr val="FF33CC"/>
                </a:solidFill>
              </a:rPr>
              <a:t>JULY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M.7.7</a:t>
            </a:r>
            <a:r>
              <a:rPr lang="it-IT" dirty="0"/>
              <a:t>. </a:t>
            </a:r>
            <a:r>
              <a:rPr lang="it-IT" dirty="0" smtClean="0"/>
              <a:t>–M.7.9.	</a:t>
            </a:r>
            <a:r>
              <a:rPr lang="en-US" dirty="0" smtClean="0"/>
              <a:t>Summer </a:t>
            </a:r>
            <a:r>
              <a:rPr lang="en-US" dirty="0"/>
              <a:t>schools results </a:t>
            </a:r>
            <a:r>
              <a:rPr lang="en-US" dirty="0" smtClean="0"/>
              <a:t>		AUTH 	</a:t>
            </a:r>
            <a:r>
              <a:rPr lang="en-US" b="1" dirty="0" smtClean="0">
                <a:solidFill>
                  <a:srgbClr val="FF33CC"/>
                </a:solidFill>
              </a:rPr>
              <a:t>M7</a:t>
            </a:r>
            <a:r>
              <a:rPr lang="en-US" dirty="0"/>
              <a:t>, </a:t>
            </a:r>
            <a:r>
              <a:rPr lang="en-US" dirty="0" smtClean="0"/>
              <a:t>M19,</a:t>
            </a:r>
            <a:r>
              <a:rPr lang="it-IT" dirty="0" smtClean="0"/>
              <a:t>M31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91585" y="2979042"/>
            <a:ext cx="905241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33CC"/>
                </a:solidFill>
              </a:rPr>
              <a:t>Summer School: </a:t>
            </a:r>
            <a:r>
              <a:rPr lang="en-GB" dirty="0" smtClean="0"/>
              <a:t> VHDL language and ISE Xilinx CAD  </a:t>
            </a:r>
            <a:r>
              <a:rPr lang="en-GB" b="1" dirty="0" smtClean="0">
                <a:solidFill>
                  <a:srgbClr val="FF33CC"/>
                </a:solidFill>
              </a:rPr>
              <a:t>July 1 – 4        2013</a:t>
            </a:r>
          </a:p>
          <a:p>
            <a:r>
              <a:rPr lang="en-GB" b="1" dirty="0">
                <a:solidFill>
                  <a:srgbClr val="FF33CC"/>
                </a:solidFill>
              </a:rPr>
              <a:t>	</a:t>
            </a:r>
            <a:r>
              <a:rPr lang="en-GB" b="1" dirty="0" smtClean="0">
                <a:solidFill>
                  <a:srgbClr val="FF33CC"/>
                </a:solidFill>
              </a:rPr>
              <a:t>	 </a:t>
            </a:r>
            <a:r>
              <a:rPr lang="en-GB" b="1" dirty="0" smtClean="0">
                <a:solidFill>
                  <a:srgbClr val="FF33CC"/>
                </a:solidFill>
                <a:hlinkClick r:id="rId2"/>
              </a:rPr>
              <a:t>http://agenda.infn.it/conferenceDisplay.py?confId=6549</a:t>
            </a:r>
            <a:endParaRPr lang="en-GB" b="1" dirty="0" smtClean="0">
              <a:solidFill>
                <a:srgbClr val="FF33CC"/>
              </a:solidFill>
            </a:endParaRPr>
          </a:p>
          <a:p>
            <a:endParaRPr lang="en-GB" b="1" dirty="0">
              <a:solidFill>
                <a:srgbClr val="FF33CC"/>
              </a:solidFill>
            </a:endParaRPr>
          </a:p>
          <a:p>
            <a:endParaRPr lang="en-GB" b="1" dirty="0" smtClean="0">
              <a:solidFill>
                <a:srgbClr val="FF33CC"/>
              </a:solidFill>
            </a:endParaRPr>
          </a:p>
          <a:p>
            <a:r>
              <a:rPr lang="en-GB" sz="2800" b="1" dirty="0" smtClean="0">
                <a:solidFill>
                  <a:srgbClr val="FF33CC"/>
                </a:solidFill>
              </a:rPr>
              <a:t>Workshop DAY:   July </a:t>
            </a:r>
            <a:r>
              <a:rPr lang="en-GB" sz="2800" b="1" dirty="0" smtClean="0">
                <a:solidFill>
                  <a:srgbClr val="FF33CC"/>
                </a:solidFill>
              </a:rPr>
              <a:t>12 </a:t>
            </a:r>
            <a:r>
              <a:rPr lang="en-GB" sz="2800" b="1" dirty="0" smtClean="0">
                <a:solidFill>
                  <a:srgbClr val="FF33CC"/>
                </a:solidFill>
              </a:rPr>
              <a:t>2013?  </a:t>
            </a:r>
          </a:p>
          <a:p>
            <a:endParaRPr lang="en-GB" sz="2800" b="1" dirty="0">
              <a:solidFill>
                <a:srgbClr val="FF33CC"/>
              </a:solidFill>
            </a:endParaRPr>
          </a:p>
          <a:p>
            <a:endParaRPr lang="en-GB" sz="2800" b="1" dirty="0" smtClean="0">
              <a:solidFill>
                <a:srgbClr val="FF33CC"/>
              </a:solidFill>
            </a:endParaRPr>
          </a:p>
          <a:p>
            <a:r>
              <a:rPr lang="en-GB" sz="2800" b="1" dirty="0" smtClean="0">
                <a:solidFill>
                  <a:srgbClr val="FF33CC"/>
                </a:solidFill>
              </a:rPr>
              <a:t>IAPP Open day:  </a:t>
            </a:r>
            <a:r>
              <a:rPr lang="en-GB" dirty="0" smtClean="0">
                <a:solidFill>
                  <a:srgbClr val="FF33CC"/>
                </a:solidFill>
              </a:rPr>
              <a:t>inside the “Department </a:t>
            </a:r>
            <a:r>
              <a:rPr lang="en-GB" dirty="0" err="1" smtClean="0">
                <a:solidFill>
                  <a:srgbClr val="FF33CC"/>
                </a:solidFill>
              </a:rPr>
              <a:t>congressino</a:t>
            </a:r>
            <a:r>
              <a:rPr lang="en-GB" dirty="0" smtClean="0">
                <a:solidFill>
                  <a:srgbClr val="FF33CC"/>
                </a:solidFill>
              </a:rPr>
              <a:t>” FTK communicates to students</a:t>
            </a:r>
          </a:p>
          <a:p>
            <a:r>
              <a:rPr lang="en-GB" b="1" dirty="0">
                <a:solidFill>
                  <a:srgbClr val="FF33CC"/>
                </a:solidFill>
              </a:rPr>
              <a:t>	</a:t>
            </a:r>
            <a:r>
              <a:rPr lang="en-GB" b="1" dirty="0" smtClean="0">
                <a:solidFill>
                  <a:srgbClr val="FF33CC"/>
                </a:solidFill>
              </a:rPr>
              <a:t>	April 17 2013 </a:t>
            </a:r>
            <a:r>
              <a:rPr lang="en-GB" b="1" dirty="0" smtClean="0">
                <a:solidFill>
                  <a:srgbClr val="FF33CC"/>
                </a:solidFill>
                <a:hlinkClick r:id="rId3"/>
              </a:rPr>
              <a:t>http://www.df.unipi.it/eventi/congressino-2013</a:t>
            </a:r>
            <a:endParaRPr lang="en-GB" b="1" dirty="0" smtClean="0">
              <a:solidFill>
                <a:srgbClr val="FF33CC"/>
              </a:solidFill>
            </a:endParaRPr>
          </a:p>
          <a:p>
            <a:endParaRPr lang="it-IT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2" y="73897"/>
            <a:ext cx="5023992" cy="1143000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SUMMER SCHOOL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897"/>
            <a:ext cx="4347392" cy="359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6163" y="188640"/>
            <a:ext cx="39367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Lessons and exercises immediately after</a:t>
            </a:r>
          </a:p>
          <a:p>
            <a:r>
              <a:rPr lang="en-GB" dirty="0" smtClean="0"/>
              <a:t>To complete a project (see figure)</a:t>
            </a:r>
          </a:p>
          <a:p>
            <a:r>
              <a:rPr lang="en-GB" dirty="0" smtClean="0"/>
              <a:t>and simulate it</a:t>
            </a:r>
          </a:p>
          <a:p>
            <a:r>
              <a:rPr lang="en-GB" dirty="0" smtClean="0"/>
              <a:t>Lab section the last day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60932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See the school web </a:t>
            </a:r>
            <a:r>
              <a:rPr lang="en-GB" dirty="0" smtClean="0"/>
              <a:t>site for details:</a:t>
            </a:r>
            <a:endParaRPr lang="en-GB" dirty="0"/>
          </a:p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agenda.infn.it/conferenceDisplay.py?confId=6549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653025" y="1423352"/>
            <a:ext cx="45215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Teacher</a:t>
            </a:r>
            <a:r>
              <a:rPr lang="en-GB" dirty="0" smtClean="0"/>
              <a:t>:</a:t>
            </a:r>
          </a:p>
          <a:p>
            <a:r>
              <a:rPr lang="en-GB" dirty="0" smtClean="0"/>
              <a:t>Calliope-Louisa seconded from AUTH to Pisa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Teacher assistants</a:t>
            </a:r>
            <a:r>
              <a:rPr lang="en-GB" dirty="0" smtClean="0"/>
              <a:t>:</a:t>
            </a:r>
          </a:p>
          <a:p>
            <a:r>
              <a:rPr lang="en-GB" dirty="0" smtClean="0"/>
              <a:t>Marco </a:t>
            </a:r>
            <a:r>
              <a:rPr lang="en-GB" dirty="0" err="1" smtClean="0"/>
              <a:t>Piendibene</a:t>
            </a:r>
            <a:r>
              <a:rPr lang="en-GB" dirty="0" smtClean="0"/>
              <a:t> to be seconded to </a:t>
            </a:r>
            <a:r>
              <a:rPr lang="en-GB" dirty="0" err="1" smtClean="0"/>
              <a:t>Priele</a:t>
            </a:r>
            <a:endParaRPr lang="en-GB" dirty="0" smtClean="0"/>
          </a:p>
          <a:p>
            <a:r>
              <a:rPr lang="en-GB" dirty="0" smtClean="0"/>
              <a:t>Daniel </a:t>
            </a:r>
            <a:r>
              <a:rPr lang="en-GB" dirty="0" err="1" smtClean="0"/>
              <a:t>Magalotti</a:t>
            </a:r>
            <a:r>
              <a:rPr lang="en-GB" dirty="0" smtClean="0"/>
              <a:t> (INFN-PG)</a:t>
            </a:r>
          </a:p>
          <a:p>
            <a:r>
              <a:rPr lang="en-GB" dirty="0"/>
              <a:t>	</a:t>
            </a:r>
            <a:r>
              <a:rPr lang="en-GB" dirty="0" smtClean="0"/>
              <a:t>	: interested to recruitment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Between Students: </a:t>
            </a:r>
          </a:p>
          <a:p>
            <a:r>
              <a:rPr lang="en-GB" dirty="0" smtClean="0"/>
              <a:t>Kostas </a:t>
            </a:r>
            <a:r>
              <a:rPr lang="en-GB" dirty="0" err="1" smtClean="0"/>
              <a:t>Kordas</a:t>
            </a:r>
            <a:r>
              <a:rPr lang="en-GB" dirty="0" smtClean="0"/>
              <a:t> </a:t>
            </a:r>
            <a:r>
              <a:rPr lang="en-GB" dirty="0"/>
              <a:t>seconded from AUTH to Pisa</a:t>
            </a:r>
            <a:endParaRPr lang="en-GB" dirty="0" smtClean="0"/>
          </a:p>
          <a:p>
            <a:r>
              <a:rPr lang="en-GB" dirty="0" err="1" smtClean="0"/>
              <a:t>Dimitrios</a:t>
            </a:r>
            <a:r>
              <a:rPr lang="en-GB" dirty="0" smtClean="0"/>
              <a:t> Dimas </a:t>
            </a:r>
            <a:r>
              <a:rPr lang="en-GB" dirty="0"/>
              <a:t>seconded from </a:t>
            </a:r>
            <a:r>
              <a:rPr lang="en-GB" dirty="0" err="1" smtClean="0"/>
              <a:t>Priele</a:t>
            </a:r>
            <a:r>
              <a:rPr lang="en-GB" dirty="0" smtClean="0"/>
              <a:t> to Pisa</a:t>
            </a:r>
          </a:p>
          <a:p>
            <a:r>
              <a:rPr lang="en-GB" dirty="0" smtClean="0"/>
              <a:t>Guido </a:t>
            </a:r>
            <a:r>
              <a:rPr lang="en-GB" dirty="0" err="1" smtClean="0"/>
              <a:t>Volpi</a:t>
            </a:r>
            <a:r>
              <a:rPr lang="en-GB" dirty="0" smtClean="0"/>
              <a:t> (CERN): </a:t>
            </a:r>
            <a:r>
              <a:rPr lang="en-GB" dirty="0"/>
              <a:t>interested to recruitment</a:t>
            </a:r>
          </a:p>
          <a:p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2172" y="5004296"/>
            <a:ext cx="900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students: </a:t>
            </a:r>
            <a:r>
              <a:rPr lang="en-GB" dirty="0" err="1" smtClean="0"/>
              <a:t>Jafar</a:t>
            </a:r>
            <a:r>
              <a:rPr lang="en-GB" dirty="0"/>
              <a:t>  </a:t>
            </a:r>
            <a:r>
              <a:rPr lang="en-GB" dirty="0" err="1" smtClean="0"/>
              <a:t>Shojaii</a:t>
            </a:r>
            <a:r>
              <a:rPr lang="en-GB" dirty="0" smtClean="0"/>
              <a:t>  (Uni. Milan), </a:t>
            </a:r>
            <a:r>
              <a:rPr lang="en-GB" dirty="0" err="1" smtClean="0"/>
              <a:t>Cinzia</a:t>
            </a:r>
            <a:r>
              <a:rPr lang="en-GB" dirty="0" smtClean="0"/>
              <a:t> </a:t>
            </a:r>
            <a:r>
              <a:rPr lang="en-GB" dirty="0" err="1" smtClean="0"/>
              <a:t>Decesare</a:t>
            </a:r>
            <a:r>
              <a:rPr lang="en-GB" dirty="0" smtClean="0"/>
              <a:t> </a:t>
            </a:r>
            <a:r>
              <a:rPr lang="en-GB" dirty="0"/>
              <a:t>(Uni. Milan), </a:t>
            </a:r>
            <a:r>
              <a:rPr lang="en-GB" dirty="0" smtClean="0"/>
              <a:t>+ </a:t>
            </a:r>
            <a:r>
              <a:rPr lang="en-GB" dirty="0" err="1" smtClean="0"/>
              <a:t>altro</a:t>
            </a:r>
            <a:r>
              <a:rPr lang="en-GB" dirty="0" smtClean="0"/>
              <a:t> Milan, Takashi Kubota (Uni. Melbourne), Mariano </a:t>
            </a:r>
            <a:r>
              <a:rPr lang="en-GB" dirty="0" err="1" smtClean="0"/>
              <a:t>Falcitelli</a:t>
            </a:r>
            <a:r>
              <a:rPr lang="en-GB" dirty="0" smtClean="0"/>
              <a:t> (CNR Pisa), </a:t>
            </a:r>
            <a:r>
              <a:rPr lang="en-GB" dirty="0" err="1" smtClean="0"/>
              <a:t>Emanuele</a:t>
            </a:r>
            <a:r>
              <a:rPr lang="en-GB" dirty="0" smtClean="0"/>
              <a:t> </a:t>
            </a:r>
            <a:r>
              <a:rPr lang="en-GB" dirty="0" err="1" smtClean="0"/>
              <a:t>Raffaele</a:t>
            </a:r>
            <a:r>
              <a:rPr lang="en-GB" dirty="0" smtClean="0"/>
              <a:t> (</a:t>
            </a:r>
            <a:r>
              <a:rPr lang="en-GB" dirty="0" err="1" smtClean="0"/>
              <a:t>studente</a:t>
            </a:r>
            <a:r>
              <a:rPr lang="en-GB" dirty="0" smtClean="0"/>
              <a:t> </a:t>
            </a:r>
            <a:r>
              <a:rPr lang="en-GB" dirty="0" err="1" smtClean="0"/>
              <a:t>ingegneria</a:t>
            </a:r>
            <a:r>
              <a:rPr lang="en-GB" dirty="0" smtClean="0"/>
              <a:t>, S. Anna Pisa), + </a:t>
            </a:r>
            <a:r>
              <a:rPr lang="en-GB" dirty="0" err="1" smtClean="0"/>
              <a:t>altra</a:t>
            </a:r>
            <a:r>
              <a:rPr lang="en-GB" dirty="0" smtClean="0"/>
              <a:t> </a:t>
            </a:r>
            <a:r>
              <a:rPr lang="en-GB" dirty="0" err="1" smtClean="0"/>
              <a:t>ragazza</a:t>
            </a:r>
            <a:r>
              <a:rPr lang="en-GB" dirty="0" smtClean="0"/>
              <a:t> </a:t>
            </a:r>
            <a:r>
              <a:rPr lang="en-GB" dirty="0" err="1" smtClean="0"/>
              <a:t>Uni</a:t>
            </a:r>
            <a:r>
              <a:rPr lang="en-GB" dirty="0" smtClean="0"/>
              <a:t> Pisa (chi e’?)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63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" y="5035446"/>
            <a:ext cx="3247169" cy="1822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5131750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3913956" cy="2935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522258"/>
            <a:ext cx="41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The School: Great success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7" y="1947551"/>
            <a:ext cx="3995936" cy="2242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92406"/>
            <a:ext cx="3672408" cy="2061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4262" y="1578219"/>
            <a:ext cx="21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lunch all together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406047" y="4182386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the end: a document for each one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5946722"/>
            <a:ext cx="192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teaching team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18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04" y="28476"/>
            <a:ext cx="8229600" cy="1143000"/>
          </a:xfrm>
        </p:spPr>
        <p:txBody>
          <a:bodyPr/>
          <a:lstStyle/>
          <a:p>
            <a:r>
              <a:rPr lang="en-GB" dirty="0" smtClean="0"/>
              <a:t>Workshop Day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Seminars to students for:</a:t>
            </a:r>
          </a:p>
          <a:p>
            <a:pPr lvl="1"/>
            <a:r>
              <a:rPr lang="en-GB" dirty="0" smtClean="0"/>
              <a:t>Trigger in HEP</a:t>
            </a:r>
          </a:p>
          <a:p>
            <a:pPr lvl="1"/>
            <a:r>
              <a:rPr lang="en-GB" dirty="0" smtClean="0"/>
              <a:t>FPGA applications outside HEP </a:t>
            </a:r>
            <a:endParaRPr lang="en-GB" dirty="0" smtClean="0"/>
          </a:p>
          <a:p>
            <a:pPr lvl="1"/>
            <a:r>
              <a:rPr lang="it-IT" dirty="0"/>
              <a:t>https://agenda.infn.it/conferenceTimeTable.py?confId=6648#20130712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Open IAPP Day</a:t>
            </a:r>
            <a:endParaRPr lang="it-I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3501008"/>
            <a:ext cx="914400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Open LAB – posters on FPGA-based Supercomputer</a:t>
            </a:r>
          </a:p>
          <a:p>
            <a:pPr lvl="1"/>
            <a:r>
              <a:rPr lang="en-GB" sz="2400" dirty="0" smtClean="0"/>
              <a:t>Trigger in HEP &amp; FPGA applications outside HEP</a:t>
            </a:r>
          </a:p>
          <a:p>
            <a:pPr lvl="1"/>
            <a:r>
              <a:rPr lang="en-GB" sz="2400" dirty="0" smtClean="0"/>
              <a:t>FPGA power: parallelism, pipelining</a:t>
            </a:r>
          </a:p>
          <a:p>
            <a:pPr lvl="1"/>
            <a:r>
              <a:rPr lang="en-GB" sz="2400" dirty="0" smtClean="0"/>
              <a:t>Available FPGA CAD station for students: how powerful it is!</a:t>
            </a:r>
          </a:p>
          <a:p>
            <a:pPr marL="5715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WHEN</a:t>
            </a:r>
            <a:r>
              <a:rPr lang="en-GB" sz="2400" dirty="0" smtClean="0"/>
              <a:t>?    We decide for Friday July 12 2013 for Workshop day and </a:t>
            </a:r>
          </a:p>
          <a:p>
            <a:pPr marL="57150" indent="0">
              <a:buNone/>
            </a:pPr>
            <a:r>
              <a:rPr lang="en-GB" sz="2400" dirty="0" smtClean="0"/>
              <a:t>Continue the spring  IAPP DAY   (see next) ……..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671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909" y="1268338"/>
            <a:ext cx="5617180" cy="4085935"/>
            <a:chOff x="96261" y="456135"/>
            <a:chExt cx="5617180" cy="4085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96261" y="581630"/>
              <a:ext cx="5544616" cy="39604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178392" y="1392700"/>
              <a:ext cx="0" cy="39847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46344" y="531910"/>
              <a:ext cx="10038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Calliope </a:t>
              </a:r>
            </a:p>
            <a:p>
              <a:r>
                <a:rPr lang="en-GB" b="1" dirty="0" smtClean="0">
                  <a:solidFill>
                    <a:srgbClr val="FFFF00"/>
                  </a:solidFill>
                </a:rPr>
                <a:t>from </a:t>
              </a:r>
            </a:p>
            <a:p>
              <a:r>
                <a:rPr lang="en-GB" b="1" dirty="0" smtClean="0">
                  <a:solidFill>
                    <a:srgbClr val="FFFF00"/>
                  </a:solidFill>
                </a:rPr>
                <a:t>AUTH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906584" y="1190228"/>
              <a:ext cx="144016" cy="2560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75831" y="552833"/>
              <a:ext cx="1337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Andreas</a:t>
              </a:r>
            </a:p>
            <a:p>
              <a:r>
                <a:rPr lang="en-GB" b="1" dirty="0">
                  <a:solidFill>
                    <a:srgbClr val="FF0000"/>
                  </a:solidFill>
                </a:rPr>
                <a:t>f</a:t>
              </a:r>
              <a:r>
                <a:rPr lang="en-GB" b="1" dirty="0" smtClean="0">
                  <a:solidFill>
                    <a:srgbClr val="FF0000"/>
                  </a:solidFill>
                </a:rPr>
                <a:t>rom PRIELE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33888" y="1317189"/>
              <a:ext cx="0" cy="36320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89762" y="456136"/>
              <a:ext cx="7973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Marco</a:t>
              </a:r>
            </a:p>
            <a:p>
              <a:r>
                <a:rPr lang="en-GB" b="1" dirty="0" smtClean="0">
                  <a:solidFill>
                    <a:srgbClr val="FFFF00"/>
                  </a:solidFill>
                </a:rPr>
                <a:t>from </a:t>
              </a:r>
            </a:p>
            <a:p>
              <a:r>
                <a:rPr lang="en-GB" b="1" dirty="0" smtClean="0">
                  <a:solidFill>
                    <a:srgbClr val="FFFF00"/>
                  </a:solidFill>
                </a:rPr>
                <a:t>UNIPI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18152" y="1030740"/>
              <a:ext cx="0" cy="46805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4339" y="456135"/>
              <a:ext cx="1249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Simone</a:t>
              </a:r>
            </a:p>
            <a:p>
              <a:r>
                <a:rPr lang="en-GB" b="1" dirty="0" smtClean="0">
                  <a:solidFill>
                    <a:srgbClr val="FFFF00"/>
                  </a:solidFill>
                </a:rPr>
                <a:t>from UNIPI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48" y="4633953"/>
            <a:ext cx="3901440" cy="2188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158" y="216277"/>
            <a:ext cx="830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The FTK group at the IAPP Poster during the “UNIPI </a:t>
            </a:r>
            <a:r>
              <a:rPr lang="en-GB" sz="2400" dirty="0" err="1" smtClean="0"/>
              <a:t>congressino</a:t>
            </a:r>
            <a:r>
              <a:rPr lang="en-GB" sz="2400" dirty="0" smtClean="0"/>
              <a:t>” </a:t>
            </a:r>
            <a:endParaRPr lang="it-IT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0272" y="4350471"/>
            <a:ext cx="0" cy="566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28184" y="3732611"/>
            <a:ext cx="20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Federico from UNIPI</a:t>
            </a:r>
          </a:p>
          <a:p>
            <a:r>
              <a:rPr lang="en-GB" dirty="0" smtClean="0"/>
              <a:t>&amp; the students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629685" y="214541"/>
            <a:ext cx="42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 OUTREACH ACTIITY:  April   IAPP day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966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084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Del. no.	</a:t>
            </a:r>
            <a:r>
              <a:rPr lang="en-US" b="1" dirty="0" smtClean="0"/>
              <a:t>Deliverable </a:t>
            </a:r>
            <a:r>
              <a:rPr lang="en-US" b="1" dirty="0"/>
              <a:t>Title </a:t>
            </a:r>
            <a:r>
              <a:rPr lang="en-US" b="1" dirty="0" smtClean="0"/>
              <a:t>		Nature	 </a:t>
            </a:r>
            <a:r>
              <a:rPr lang="en-US" b="1" dirty="0"/>
              <a:t>Dissemination level </a:t>
            </a:r>
            <a:r>
              <a:rPr lang="en-US" b="1" dirty="0" smtClean="0"/>
              <a:t>	Delivery </a:t>
            </a:r>
            <a:r>
              <a:rPr lang="en-US" b="1" dirty="0"/>
              <a:t>date</a:t>
            </a:r>
          </a:p>
          <a:p>
            <a:r>
              <a:rPr lang="it-IT" sz="1400" dirty="0"/>
              <a:t>D.2.1. </a:t>
            </a:r>
            <a:r>
              <a:rPr lang="it-IT" dirty="0"/>
              <a:t>VS infrastructure at CAEN for FTK demonstrator integration </a:t>
            </a:r>
            <a:r>
              <a:rPr lang="it-IT" dirty="0" smtClean="0"/>
              <a:t>	R 	RE 	</a:t>
            </a:r>
            <a:r>
              <a:rPr lang="it-IT" b="1" dirty="0" smtClean="0">
                <a:solidFill>
                  <a:srgbClr val="FF33CC"/>
                </a:solidFill>
              </a:rPr>
              <a:t>M6</a:t>
            </a:r>
            <a:endParaRPr lang="it-IT" b="1" dirty="0">
              <a:solidFill>
                <a:srgbClr val="FF33CC"/>
              </a:solidFill>
            </a:endParaRPr>
          </a:p>
          <a:p>
            <a:r>
              <a:rPr lang="it-IT" sz="1400" dirty="0"/>
              <a:t>D.4.1. </a:t>
            </a:r>
            <a:r>
              <a:rPr lang="it-IT" dirty="0"/>
              <a:t>FTK Demonstrator detailed simulation </a:t>
            </a:r>
            <a:r>
              <a:rPr lang="it-IT" dirty="0" smtClean="0"/>
              <a:t>			R 	RE 	M9</a:t>
            </a:r>
            <a:endParaRPr lang="it-IT" dirty="0"/>
          </a:p>
          <a:p>
            <a:r>
              <a:rPr lang="en-US" sz="1400" dirty="0"/>
              <a:t>D.4.2.</a:t>
            </a:r>
            <a:r>
              <a:rPr lang="en-US" dirty="0"/>
              <a:t> Test Vectors for the FTK demonstrator </a:t>
            </a:r>
            <a:r>
              <a:rPr lang="en-US" dirty="0" smtClean="0"/>
              <a:t>			R 	RE 	M10</a:t>
            </a:r>
            <a:endParaRPr lang="en-US" dirty="0"/>
          </a:p>
          <a:p>
            <a:r>
              <a:rPr lang="en-US" sz="1400" dirty="0"/>
              <a:t>D.2.2. </a:t>
            </a:r>
            <a:r>
              <a:rPr lang="en-US" dirty="0"/>
              <a:t>FTK demonstrator fully integrated with old power supply </a:t>
            </a:r>
            <a:r>
              <a:rPr lang="en-US" dirty="0" smtClean="0"/>
              <a:t>	Pub 	PU 	M12</a:t>
            </a:r>
          </a:p>
          <a:p>
            <a:r>
              <a:rPr lang="it-IT" sz="1400" dirty="0"/>
              <a:t>D.1.1. </a:t>
            </a:r>
            <a:r>
              <a:rPr lang="it-IT" dirty="0"/>
              <a:t>SLP2 prototype constructed at PRIELE </a:t>
            </a:r>
            <a:r>
              <a:rPr lang="it-IT" dirty="0" smtClean="0"/>
              <a:t>			Pub 	PU 	M12</a:t>
            </a:r>
            <a:endParaRPr lang="it-IT" dirty="0"/>
          </a:p>
          <a:p>
            <a:r>
              <a:rPr lang="en-US" sz="1400" dirty="0"/>
              <a:t>D.6.1 </a:t>
            </a:r>
            <a:r>
              <a:rPr lang="en-US" dirty="0"/>
              <a:t>Test bench </a:t>
            </a:r>
            <a:r>
              <a:rPr lang="en-US" dirty="0" smtClean="0"/>
              <a:t>						R 	RE 	M12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D.7.1. IAPP project open days </a:t>
            </a:r>
            <a:r>
              <a:rPr lang="en-US" dirty="0" smtClean="0"/>
              <a:t>		R 	PU 	     </a:t>
            </a:r>
            <a:r>
              <a:rPr lang="en-US" b="1" dirty="0" smtClean="0">
                <a:solidFill>
                  <a:srgbClr val="FF33CC"/>
                </a:solidFill>
              </a:rPr>
              <a:t>M7</a:t>
            </a:r>
            <a:r>
              <a:rPr lang="en-US" dirty="0"/>
              <a:t>, </a:t>
            </a:r>
            <a:r>
              <a:rPr lang="en-US" dirty="0" smtClean="0"/>
              <a:t>M19, </a:t>
            </a:r>
            <a:r>
              <a:rPr lang="it-IT" dirty="0" smtClean="0"/>
              <a:t>M31</a:t>
            </a:r>
            <a:r>
              <a:rPr lang="it-IT" dirty="0"/>
              <a:t>, M43</a:t>
            </a:r>
          </a:p>
          <a:p>
            <a:r>
              <a:rPr lang="en-US" dirty="0"/>
              <a:t>D.7.2. Workshop days </a:t>
            </a:r>
            <a:r>
              <a:rPr lang="en-US" dirty="0" smtClean="0"/>
              <a:t>			R 	PU 	     </a:t>
            </a:r>
            <a:r>
              <a:rPr lang="en-US" b="1" dirty="0" smtClean="0">
                <a:solidFill>
                  <a:srgbClr val="FF33CC"/>
                </a:solidFill>
              </a:rPr>
              <a:t>M5</a:t>
            </a:r>
            <a:r>
              <a:rPr lang="en-US" dirty="0"/>
              <a:t>, </a:t>
            </a:r>
            <a:r>
              <a:rPr lang="en-US" dirty="0" smtClean="0"/>
              <a:t>M17,</a:t>
            </a:r>
            <a:r>
              <a:rPr lang="it-IT" dirty="0" smtClean="0"/>
              <a:t>M29</a:t>
            </a:r>
            <a:r>
              <a:rPr lang="it-IT" dirty="0"/>
              <a:t>, M41</a:t>
            </a:r>
          </a:p>
          <a:p>
            <a:r>
              <a:rPr lang="en-US" dirty="0"/>
              <a:t>D.7.3. Summer school weeks </a:t>
            </a:r>
            <a:r>
              <a:rPr lang="en-US" dirty="0" smtClean="0"/>
              <a:t>			R 	PU 	     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</a:t>
            </a:r>
            <a:r>
              <a:rPr lang="it-IT" dirty="0" smtClean="0"/>
              <a:t>M30</a:t>
            </a:r>
            <a:r>
              <a:rPr lang="it-IT" dirty="0"/>
              <a:t>, M42</a:t>
            </a:r>
          </a:p>
          <a:p>
            <a:r>
              <a:rPr lang="it-IT" sz="1400" dirty="0" smtClean="0"/>
              <a:t>D.7.4 D.8.3 </a:t>
            </a:r>
            <a:r>
              <a:rPr lang="en-US" dirty="0" smtClean="0"/>
              <a:t>World </a:t>
            </a:r>
            <a:r>
              <a:rPr lang="en-US" dirty="0"/>
              <a:t>wide web site for dissemination </a:t>
            </a:r>
            <a:r>
              <a:rPr lang="en-US" dirty="0" smtClean="0"/>
              <a:t>	R 	PU 	     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 </a:t>
            </a:r>
            <a:r>
              <a:rPr lang="it-IT" dirty="0" smtClean="0"/>
              <a:t>M30</a:t>
            </a:r>
            <a:r>
              <a:rPr lang="it-IT" dirty="0"/>
              <a:t>, </a:t>
            </a:r>
            <a:r>
              <a:rPr lang="it-IT" dirty="0" smtClean="0"/>
              <a:t>M48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what to report?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/>
              <a:t>D.8.1. FTK Workshops </a:t>
            </a:r>
            <a:r>
              <a:rPr lang="en-US" dirty="0" smtClean="0"/>
              <a:t>			R 	RE 	     M1</a:t>
            </a:r>
            <a:r>
              <a:rPr lang="en-US" dirty="0"/>
              <a:t>, </a:t>
            </a:r>
            <a:r>
              <a:rPr lang="en-US" dirty="0" smtClean="0"/>
              <a:t>M13, </a:t>
            </a:r>
            <a:r>
              <a:rPr lang="it-IT" dirty="0" smtClean="0"/>
              <a:t>M30</a:t>
            </a:r>
            <a:r>
              <a:rPr lang="it-IT" dirty="0"/>
              <a:t>, M46</a:t>
            </a:r>
          </a:p>
          <a:p>
            <a:r>
              <a:rPr lang="pt-BR" dirty="0"/>
              <a:t>D.8.2. Trainings </a:t>
            </a:r>
            <a:r>
              <a:rPr lang="pt-BR" dirty="0" smtClean="0"/>
              <a:t> (</a:t>
            </a:r>
            <a:r>
              <a:rPr lang="pt-BR" b="1" dirty="0" smtClean="0">
                <a:solidFill>
                  <a:srgbClr val="FF33CC"/>
                </a:solidFill>
              </a:rPr>
              <a:t>next is CAEN</a:t>
            </a:r>
            <a:r>
              <a:rPr lang="pt-BR" dirty="0" smtClean="0"/>
              <a:t>)		R 	RE         M1</a:t>
            </a:r>
            <a:r>
              <a:rPr lang="pt-BR" dirty="0"/>
              <a:t>, </a:t>
            </a:r>
            <a:r>
              <a:rPr lang="pt-BR" b="1" dirty="0">
                <a:solidFill>
                  <a:srgbClr val="FF33CC"/>
                </a:solidFill>
              </a:rPr>
              <a:t>M5</a:t>
            </a:r>
            <a:r>
              <a:rPr lang="pt-BR" dirty="0"/>
              <a:t>, </a:t>
            </a:r>
            <a:r>
              <a:rPr lang="pt-BR" dirty="0" smtClean="0"/>
              <a:t>M9,</a:t>
            </a:r>
            <a:r>
              <a:rPr lang="it-IT" dirty="0" smtClean="0"/>
              <a:t>M19</a:t>
            </a:r>
            <a:r>
              <a:rPr lang="it-IT" dirty="0"/>
              <a:t>, </a:t>
            </a:r>
            <a:r>
              <a:rPr lang="it-IT" dirty="0" smtClean="0"/>
              <a:t>M29, M47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Let’s do it in July!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76672"/>
            <a:ext cx="403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DELIVERABLE    SUMMARY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461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ASK PO about Deliverables classified ad Report.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73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448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Summary of Deliverables &amp; reached Milestones</vt:lpstr>
      <vt:lpstr>History</vt:lpstr>
      <vt:lpstr>PowerPoint Presentation</vt:lpstr>
      <vt:lpstr>OUTREACH       MILESTONES</vt:lpstr>
      <vt:lpstr>SUMMER SCHOOL</vt:lpstr>
      <vt:lpstr>PowerPoint Presentation</vt:lpstr>
      <vt:lpstr>Workshop Day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28</cp:revision>
  <dcterms:created xsi:type="dcterms:W3CDTF">2013-06-26T13:42:48Z</dcterms:created>
  <dcterms:modified xsi:type="dcterms:W3CDTF">2013-07-22T09:34:43Z</dcterms:modified>
</cp:coreProperties>
</file>