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3"/>
  </p:notesMasterIdLst>
  <p:handoutMasterIdLst>
    <p:handoutMasterId r:id="rId74"/>
  </p:handoutMasterIdLst>
  <p:sldIdLst>
    <p:sldId id="262" r:id="rId2"/>
    <p:sldId id="256" r:id="rId3"/>
    <p:sldId id="266" r:id="rId4"/>
    <p:sldId id="265" r:id="rId5"/>
    <p:sldId id="261" r:id="rId6"/>
    <p:sldId id="278" r:id="rId7"/>
    <p:sldId id="311" r:id="rId8"/>
    <p:sldId id="279" r:id="rId9"/>
    <p:sldId id="327" r:id="rId10"/>
    <p:sldId id="271" r:id="rId11"/>
    <p:sldId id="280" r:id="rId12"/>
    <p:sldId id="281" r:id="rId13"/>
    <p:sldId id="282" r:id="rId14"/>
    <p:sldId id="283" r:id="rId15"/>
    <p:sldId id="284" r:id="rId16"/>
    <p:sldId id="285" r:id="rId17"/>
    <p:sldId id="286" r:id="rId18"/>
    <p:sldId id="288" r:id="rId19"/>
    <p:sldId id="287" r:id="rId20"/>
    <p:sldId id="289" r:id="rId21"/>
    <p:sldId id="290" r:id="rId22"/>
    <p:sldId id="291" r:id="rId23"/>
    <p:sldId id="292" r:id="rId24"/>
    <p:sldId id="294" r:id="rId25"/>
    <p:sldId id="295" r:id="rId26"/>
    <p:sldId id="296" r:id="rId27"/>
    <p:sldId id="297" r:id="rId28"/>
    <p:sldId id="298" r:id="rId29"/>
    <p:sldId id="299" r:id="rId30"/>
    <p:sldId id="300" r:id="rId31"/>
    <p:sldId id="301" r:id="rId32"/>
    <p:sldId id="302" r:id="rId33"/>
    <p:sldId id="303" r:id="rId34"/>
    <p:sldId id="312" r:id="rId35"/>
    <p:sldId id="313" r:id="rId36"/>
    <p:sldId id="314" r:id="rId37"/>
    <p:sldId id="315" r:id="rId38"/>
    <p:sldId id="317" r:id="rId39"/>
    <p:sldId id="318" r:id="rId40"/>
    <p:sldId id="319" r:id="rId41"/>
    <p:sldId id="320" r:id="rId42"/>
    <p:sldId id="322" r:id="rId43"/>
    <p:sldId id="323" r:id="rId44"/>
    <p:sldId id="304" r:id="rId45"/>
    <p:sldId id="305" r:id="rId46"/>
    <p:sldId id="306" r:id="rId47"/>
    <p:sldId id="307" r:id="rId48"/>
    <p:sldId id="308" r:id="rId49"/>
    <p:sldId id="309" r:id="rId50"/>
    <p:sldId id="310" r:id="rId51"/>
    <p:sldId id="272" r:id="rId52"/>
    <p:sldId id="273" r:id="rId53"/>
    <p:sldId id="274" r:id="rId54"/>
    <p:sldId id="275" r:id="rId55"/>
    <p:sldId id="293" r:id="rId56"/>
    <p:sldId id="276" r:id="rId57"/>
    <p:sldId id="277" r:id="rId58"/>
    <p:sldId id="326" r:id="rId59"/>
    <p:sldId id="258" r:id="rId60"/>
    <p:sldId id="257" r:id="rId61"/>
    <p:sldId id="264" r:id="rId62"/>
    <p:sldId id="263" r:id="rId63"/>
    <p:sldId id="270" r:id="rId64"/>
    <p:sldId id="328" r:id="rId65"/>
    <p:sldId id="321" r:id="rId66"/>
    <p:sldId id="267" r:id="rId67"/>
    <p:sldId id="268" r:id="rId68"/>
    <p:sldId id="324" r:id="rId69"/>
    <p:sldId id="325" r:id="rId70"/>
    <p:sldId id="260" r:id="rId71"/>
    <p:sldId id="259"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975" autoAdjust="0"/>
  </p:normalViewPr>
  <p:slideViewPr>
    <p:cSldViewPr snapToGrid="0" snapToObjects="1">
      <p:cViewPr varScale="1">
        <p:scale>
          <a:sx n="113" d="100"/>
          <a:sy n="113" d="100"/>
        </p:scale>
        <p:origin x="-45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emf"/><Relationship Id="rId3"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1" Type="http://schemas.openxmlformats.org/officeDocument/2006/relationships/image" Target="../media/image54.emf"/><Relationship Id="rId2" Type="http://schemas.openxmlformats.org/officeDocument/2006/relationships/image" Target="../media/image55.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image" Target="../media/image58.emf"/><Relationship Id="rId2" Type="http://schemas.openxmlformats.org/officeDocument/2006/relationships/image" Target="../media/image59.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image" Target="../media/image62.emf"/><Relationship Id="rId2" Type="http://schemas.openxmlformats.org/officeDocument/2006/relationships/image" Target="../media/image6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 Id="rId3" Type="http://schemas.openxmlformats.org/officeDocument/2006/relationships/image" Target="../media/image6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 Id="rId3" Type="http://schemas.openxmlformats.org/officeDocument/2006/relationships/image" Target="../media/image72.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image" Target="../media/image73.emf"/><Relationship Id="rId2" Type="http://schemas.openxmlformats.org/officeDocument/2006/relationships/image" Target="../media/image7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7.emf"/><Relationship Id="rId2" Type="http://schemas.openxmlformats.org/officeDocument/2006/relationships/image" Target="../media/image7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8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7.emf"/><Relationship Id="rId2" Type="http://schemas.openxmlformats.org/officeDocument/2006/relationships/image" Target="../media/image88.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87.emf"/><Relationship Id="rId5" Type="http://schemas.openxmlformats.org/officeDocument/2006/relationships/image" Target="../media/image88.emf"/><Relationship Id="rId1" Type="http://schemas.openxmlformats.org/officeDocument/2006/relationships/image" Target="../media/image92.emf"/><Relationship Id="rId2" Type="http://schemas.openxmlformats.org/officeDocument/2006/relationships/image" Target="../media/image9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5.emf"/><Relationship Id="rId2" Type="http://schemas.openxmlformats.org/officeDocument/2006/relationships/image" Target="../media/image9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3.emf"/><Relationship Id="rId2" Type="http://schemas.openxmlformats.org/officeDocument/2006/relationships/image" Target="../media/image10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06.emf"/><Relationship Id="rId2" Type="http://schemas.openxmlformats.org/officeDocument/2006/relationships/image" Target="../media/image107.emf"/><Relationship Id="rId3" Type="http://schemas.openxmlformats.org/officeDocument/2006/relationships/image" Target="../media/image10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10.emf"/><Relationship Id="rId2" Type="http://schemas.openxmlformats.org/officeDocument/2006/relationships/image" Target="../media/image103.e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5" Type="http://schemas.openxmlformats.org/officeDocument/2006/relationships/image" Target="../media/image116.emf"/><Relationship Id="rId6" Type="http://schemas.openxmlformats.org/officeDocument/2006/relationships/image" Target="../media/image117.emf"/><Relationship Id="rId1" Type="http://schemas.openxmlformats.org/officeDocument/2006/relationships/image" Target="../media/image112.emf"/><Relationship Id="rId2" Type="http://schemas.openxmlformats.org/officeDocument/2006/relationships/image" Target="../media/image11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27.emf"/><Relationship Id="rId2" Type="http://schemas.openxmlformats.org/officeDocument/2006/relationships/image" Target="../media/image128.emf"/><Relationship Id="rId3" Type="http://schemas.openxmlformats.org/officeDocument/2006/relationships/image" Target="../media/image12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 Id="rId2"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image" Target="../media/image35.emf"/><Relationship Id="rId2"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541237F-BA3E-4F48-8F3A-55FB0FB456F3}" type="datetimeFigureOut">
              <a:t>12/12/12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47EDD1-EE93-D845-8219-8B28B1709FFA}" type="slidenum">
              <a:t>‹#›</a:t>
            </a:fld>
            <a:endParaRPr lang="en-US"/>
          </a:p>
        </p:txBody>
      </p:sp>
    </p:spTree>
    <p:extLst>
      <p:ext uri="{BB962C8B-B14F-4D97-AF65-F5344CB8AC3E}">
        <p14:creationId xmlns:p14="http://schemas.microsoft.com/office/powerpoint/2010/main" val="6873512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7E476-1EF0-2F4B-A018-9D9BC0399F20}" type="datetimeFigureOut">
              <a:t>12/12/12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BAD4BC-7A0E-0441-B83D-0C498350CB14}" type="slidenum">
              <a:t>‹#›</a:t>
            </a:fld>
            <a:endParaRPr lang="en-US"/>
          </a:p>
        </p:txBody>
      </p:sp>
    </p:spTree>
    <p:extLst>
      <p:ext uri="{BB962C8B-B14F-4D97-AF65-F5344CB8AC3E}">
        <p14:creationId xmlns:p14="http://schemas.microsoft.com/office/powerpoint/2010/main" val="34667628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LNF – 14/12/2012</a:t>
            </a:r>
            <a:endParaRPr lang="en-US"/>
          </a:p>
        </p:txBody>
      </p:sp>
      <p:sp>
        <p:nvSpPr>
          <p:cNvPr id="5" name="Footer Placeholder 4"/>
          <p:cNvSpPr>
            <a:spLocks noGrp="1"/>
          </p:cNvSpPr>
          <p:nvPr>
            <p:ph type="ftr" sz="quarter" idx="11"/>
          </p:nvPr>
        </p:nvSpPr>
        <p:spPr/>
        <p:txBody>
          <a:bodyPr/>
          <a:lstStyle/>
          <a:p>
            <a:r>
              <a:rPr lang="en-US"/>
              <a:t>Edoardo Milotti</a:t>
            </a:r>
          </a:p>
        </p:txBody>
      </p:sp>
      <p:sp>
        <p:nvSpPr>
          <p:cNvPr id="6" name="Slide Number Placeholder 5"/>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2258022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LNF – 14/12/2012</a:t>
            </a:r>
            <a:endParaRPr lang="en-US"/>
          </a:p>
        </p:txBody>
      </p:sp>
      <p:sp>
        <p:nvSpPr>
          <p:cNvPr id="5" name="Footer Placeholder 4"/>
          <p:cNvSpPr>
            <a:spLocks noGrp="1"/>
          </p:cNvSpPr>
          <p:nvPr>
            <p:ph type="ftr" sz="quarter" idx="11"/>
          </p:nvPr>
        </p:nvSpPr>
        <p:spPr/>
        <p:txBody>
          <a:bodyPr/>
          <a:lstStyle/>
          <a:p>
            <a:r>
              <a:rPr lang="en-US"/>
              <a:t>Edoardo Milotti</a:t>
            </a:r>
          </a:p>
        </p:txBody>
      </p:sp>
      <p:sp>
        <p:nvSpPr>
          <p:cNvPr id="6" name="Slide Number Placeholder 5"/>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2620572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LNF – 14/12/2012</a:t>
            </a:r>
            <a:endParaRPr lang="en-US"/>
          </a:p>
        </p:txBody>
      </p:sp>
      <p:sp>
        <p:nvSpPr>
          <p:cNvPr id="5" name="Footer Placeholder 4"/>
          <p:cNvSpPr>
            <a:spLocks noGrp="1"/>
          </p:cNvSpPr>
          <p:nvPr>
            <p:ph type="ftr" sz="quarter" idx="11"/>
          </p:nvPr>
        </p:nvSpPr>
        <p:spPr/>
        <p:txBody>
          <a:bodyPr/>
          <a:lstStyle/>
          <a:p>
            <a:r>
              <a:rPr lang="en-US"/>
              <a:t>Edoardo Milotti</a:t>
            </a:r>
          </a:p>
        </p:txBody>
      </p:sp>
      <p:sp>
        <p:nvSpPr>
          <p:cNvPr id="6" name="Slide Number Placeholder 5"/>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2409929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LNF – 14/12/2012</a:t>
            </a:r>
            <a:endParaRPr lang="en-US"/>
          </a:p>
        </p:txBody>
      </p:sp>
      <p:sp>
        <p:nvSpPr>
          <p:cNvPr id="5" name="Footer Placeholder 4"/>
          <p:cNvSpPr>
            <a:spLocks noGrp="1"/>
          </p:cNvSpPr>
          <p:nvPr>
            <p:ph type="ftr" sz="quarter" idx="11"/>
          </p:nvPr>
        </p:nvSpPr>
        <p:spPr/>
        <p:txBody>
          <a:bodyPr/>
          <a:lstStyle/>
          <a:p>
            <a:r>
              <a:rPr lang="en-US"/>
              <a:t>Edoardo Milotti</a:t>
            </a:r>
          </a:p>
        </p:txBody>
      </p:sp>
      <p:sp>
        <p:nvSpPr>
          <p:cNvPr id="6" name="Slide Number Placeholder 5"/>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381186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LNF – 14/12/2012</a:t>
            </a:r>
            <a:endParaRPr lang="en-US"/>
          </a:p>
        </p:txBody>
      </p:sp>
      <p:sp>
        <p:nvSpPr>
          <p:cNvPr id="5" name="Footer Placeholder 4"/>
          <p:cNvSpPr>
            <a:spLocks noGrp="1"/>
          </p:cNvSpPr>
          <p:nvPr>
            <p:ph type="ftr" sz="quarter" idx="11"/>
          </p:nvPr>
        </p:nvSpPr>
        <p:spPr/>
        <p:txBody>
          <a:bodyPr/>
          <a:lstStyle/>
          <a:p>
            <a:r>
              <a:rPr lang="en-US"/>
              <a:t>Edoardo Milotti</a:t>
            </a:r>
          </a:p>
        </p:txBody>
      </p:sp>
      <p:sp>
        <p:nvSpPr>
          <p:cNvPr id="6" name="Slide Number Placeholder 5"/>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3574918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LNF – 14/12/2012</a:t>
            </a:r>
            <a:endParaRPr lang="en-US"/>
          </a:p>
        </p:txBody>
      </p:sp>
      <p:sp>
        <p:nvSpPr>
          <p:cNvPr id="6" name="Footer Placeholder 5"/>
          <p:cNvSpPr>
            <a:spLocks noGrp="1"/>
          </p:cNvSpPr>
          <p:nvPr>
            <p:ph type="ftr" sz="quarter" idx="11"/>
          </p:nvPr>
        </p:nvSpPr>
        <p:spPr/>
        <p:txBody>
          <a:bodyPr/>
          <a:lstStyle/>
          <a:p>
            <a:r>
              <a:rPr lang="en-US"/>
              <a:t>Edoardo Milotti</a:t>
            </a:r>
          </a:p>
        </p:txBody>
      </p:sp>
      <p:sp>
        <p:nvSpPr>
          <p:cNvPr id="7" name="Slide Number Placeholder 6"/>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419253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LNF – 14/12/2012</a:t>
            </a:r>
            <a:endParaRPr lang="en-US"/>
          </a:p>
        </p:txBody>
      </p:sp>
      <p:sp>
        <p:nvSpPr>
          <p:cNvPr id="8" name="Footer Placeholder 7"/>
          <p:cNvSpPr>
            <a:spLocks noGrp="1"/>
          </p:cNvSpPr>
          <p:nvPr>
            <p:ph type="ftr" sz="quarter" idx="11"/>
          </p:nvPr>
        </p:nvSpPr>
        <p:spPr/>
        <p:txBody>
          <a:bodyPr/>
          <a:lstStyle/>
          <a:p>
            <a:r>
              <a:rPr lang="en-US"/>
              <a:t>Edoardo Milotti</a:t>
            </a:r>
          </a:p>
        </p:txBody>
      </p:sp>
      <p:sp>
        <p:nvSpPr>
          <p:cNvPr id="9" name="Slide Number Placeholder 8"/>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19583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LNF – 14/12/2012</a:t>
            </a:r>
            <a:endParaRPr lang="en-US"/>
          </a:p>
        </p:txBody>
      </p:sp>
      <p:sp>
        <p:nvSpPr>
          <p:cNvPr id="4" name="Footer Placeholder 3"/>
          <p:cNvSpPr>
            <a:spLocks noGrp="1"/>
          </p:cNvSpPr>
          <p:nvPr>
            <p:ph type="ftr" sz="quarter" idx="11"/>
          </p:nvPr>
        </p:nvSpPr>
        <p:spPr/>
        <p:txBody>
          <a:bodyPr/>
          <a:lstStyle/>
          <a:p>
            <a:r>
              <a:rPr lang="en-US"/>
              <a:t>Edoardo Milotti</a:t>
            </a:r>
          </a:p>
        </p:txBody>
      </p:sp>
      <p:sp>
        <p:nvSpPr>
          <p:cNvPr id="5" name="Slide Number Placeholder 4"/>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63281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LNF – 14/12/2012</a:t>
            </a:r>
            <a:endParaRPr lang="en-US"/>
          </a:p>
        </p:txBody>
      </p:sp>
      <p:sp>
        <p:nvSpPr>
          <p:cNvPr id="3" name="Footer Placeholder 2"/>
          <p:cNvSpPr>
            <a:spLocks noGrp="1"/>
          </p:cNvSpPr>
          <p:nvPr>
            <p:ph type="ftr" sz="quarter" idx="11"/>
          </p:nvPr>
        </p:nvSpPr>
        <p:spPr/>
        <p:txBody>
          <a:bodyPr/>
          <a:lstStyle/>
          <a:p>
            <a:r>
              <a:rPr lang="en-US"/>
              <a:t>Edoardo Milotti</a:t>
            </a:r>
          </a:p>
        </p:txBody>
      </p:sp>
      <p:sp>
        <p:nvSpPr>
          <p:cNvPr id="4" name="Slide Number Placeholder 3"/>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2374242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LNF – 14/12/2012</a:t>
            </a:r>
            <a:endParaRPr lang="en-US"/>
          </a:p>
        </p:txBody>
      </p:sp>
      <p:sp>
        <p:nvSpPr>
          <p:cNvPr id="6" name="Footer Placeholder 5"/>
          <p:cNvSpPr>
            <a:spLocks noGrp="1"/>
          </p:cNvSpPr>
          <p:nvPr>
            <p:ph type="ftr" sz="quarter" idx="11"/>
          </p:nvPr>
        </p:nvSpPr>
        <p:spPr/>
        <p:txBody>
          <a:bodyPr/>
          <a:lstStyle/>
          <a:p>
            <a:r>
              <a:rPr lang="en-US"/>
              <a:t>Edoardo Milotti</a:t>
            </a:r>
          </a:p>
        </p:txBody>
      </p:sp>
      <p:sp>
        <p:nvSpPr>
          <p:cNvPr id="7" name="Slide Number Placeholder 6"/>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3026323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LNF – 14/12/2012</a:t>
            </a:r>
            <a:endParaRPr lang="en-US"/>
          </a:p>
        </p:txBody>
      </p:sp>
      <p:sp>
        <p:nvSpPr>
          <p:cNvPr id="6" name="Footer Placeholder 5"/>
          <p:cNvSpPr>
            <a:spLocks noGrp="1"/>
          </p:cNvSpPr>
          <p:nvPr>
            <p:ph type="ftr" sz="quarter" idx="11"/>
          </p:nvPr>
        </p:nvSpPr>
        <p:spPr/>
        <p:txBody>
          <a:bodyPr/>
          <a:lstStyle/>
          <a:p>
            <a:r>
              <a:rPr lang="en-US"/>
              <a:t>Edoardo Milotti</a:t>
            </a:r>
          </a:p>
        </p:txBody>
      </p:sp>
      <p:sp>
        <p:nvSpPr>
          <p:cNvPr id="7" name="Slide Number Placeholder 6"/>
          <p:cNvSpPr>
            <a:spLocks noGrp="1"/>
          </p:cNvSpPr>
          <p:nvPr>
            <p:ph type="sldNum" sz="quarter" idx="12"/>
          </p:nvPr>
        </p:nvSpPr>
        <p:spPr/>
        <p:txBody>
          <a:bodyPr/>
          <a:lstStyle/>
          <a:p>
            <a:fld id="{1599BA02-C614-FC48-A1F7-1789A7B84F3C}" type="slidenum">
              <a:t>‹#›</a:t>
            </a:fld>
            <a:endParaRPr lang="en-US"/>
          </a:p>
        </p:txBody>
      </p:sp>
    </p:spTree>
    <p:extLst>
      <p:ext uri="{BB962C8B-B14F-4D97-AF65-F5344CB8AC3E}">
        <p14:creationId xmlns:p14="http://schemas.microsoft.com/office/powerpoint/2010/main" val="27685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LNF – 14/12/2012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Edoardo Milotti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9BA02-C614-FC48-A1F7-1789A7B84F3C}" type="slidenum">
              <a:t>‹#›</a:t>
            </a:fld>
            <a:endParaRPr lang="en-US"/>
          </a:p>
        </p:txBody>
      </p:sp>
    </p:spTree>
    <p:extLst>
      <p:ext uri="{BB962C8B-B14F-4D97-AF65-F5344CB8AC3E}">
        <p14:creationId xmlns:p14="http://schemas.microsoft.com/office/powerpoint/2010/main" val="2224333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1.emf"/><Relationship Id="rId5" Type="http://schemas.openxmlformats.org/officeDocument/2006/relationships/oleObject" Target="../embeddings/oleObject3.bin"/><Relationship Id="rId6"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3.emf"/><Relationship Id="rId5" Type="http://schemas.openxmlformats.org/officeDocument/2006/relationships/oleObject" Target="../embeddings/oleObject5.bin"/><Relationship Id="rId6" Type="http://schemas.openxmlformats.org/officeDocument/2006/relationships/image" Target="../media/image14.emf"/><Relationship Id="rId7"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6.emf"/><Relationship Id="rId5" Type="http://schemas.openxmlformats.org/officeDocument/2006/relationships/oleObject" Target="../embeddings/oleObject7.bin"/><Relationship Id="rId6" Type="http://schemas.openxmlformats.org/officeDocument/2006/relationships/image" Target="../media/image1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8.emf"/><Relationship Id="rId5" Type="http://schemas.openxmlformats.org/officeDocument/2006/relationships/oleObject" Target="../embeddings/oleObject9.bin"/><Relationship Id="rId6" Type="http://schemas.openxmlformats.org/officeDocument/2006/relationships/image" Target="../media/image19.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22.emf"/><Relationship Id="rId5" Type="http://schemas.openxmlformats.org/officeDocument/2006/relationships/oleObject" Target="../embeddings/oleObject11.bin"/><Relationship Id="rId6" Type="http://schemas.openxmlformats.org/officeDocument/2006/relationships/image" Target="../media/image23.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oleObject" Target="../embeddings/oleObject12.bin"/><Relationship Id="rId5" Type="http://schemas.openxmlformats.org/officeDocument/2006/relationships/image" Target="../media/image27.emf"/><Relationship Id="rId6" Type="http://schemas.openxmlformats.org/officeDocument/2006/relationships/oleObject" Target="../embeddings/oleObject13.bin"/><Relationship Id="rId7" Type="http://schemas.openxmlformats.org/officeDocument/2006/relationships/image" Target="../media/image28.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31.emf"/><Relationship Id="rId5" Type="http://schemas.openxmlformats.org/officeDocument/2006/relationships/oleObject" Target="../embeddings/oleObject15.bin"/><Relationship Id="rId6" Type="http://schemas.openxmlformats.org/officeDocument/2006/relationships/image" Target="../media/image32.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35.emf"/><Relationship Id="rId5" Type="http://schemas.openxmlformats.org/officeDocument/2006/relationships/oleObject" Target="../embeddings/oleObject17.bin"/><Relationship Id="rId6" Type="http://schemas.openxmlformats.org/officeDocument/2006/relationships/image" Target="../media/image36.emf"/><Relationship Id="rId7" Type="http://schemas.openxmlformats.org/officeDocument/2006/relationships/oleObject" Target="../embeddings/oleObject18.bin"/><Relationship Id="rId8" Type="http://schemas.openxmlformats.org/officeDocument/2006/relationships/image" Target="../media/image37.emf"/><Relationship Id="rId9" Type="http://schemas.openxmlformats.org/officeDocument/2006/relationships/oleObject" Target="../embeddings/oleObject19.bin"/><Relationship Id="rId10" Type="http://schemas.openxmlformats.org/officeDocument/2006/relationships/image" Target="../media/image38.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38.emf"/><Relationship Id="rId5" Type="http://schemas.openxmlformats.org/officeDocument/2006/relationships/oleObject" Target="../embeddings/oleObject21.bin"/><Relationship Id="rId6" Type="http://schemas.openxmlformats.org/officeDocument/2006/relationships/image" Target="../media/image39.emf"/><Relationship Id="rId7" Type="http://schemas.openxmlformats.org/officeDocument/2006/relationships/oleObject" Target="../embeddings/oleObject22.bin"/><Relationship Id="rId8" Type="http://schemas.openxmlformats.org/officeDocument/2006/relationships/image" Target="../media/image40.e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41.e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42.e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oleObject" Target="../embeddings/oleObject25.bin"/><Relationship Id="rId5" Type="http://schemas.openxmlformats.org/officeDocument/2006/relationships/image" Target="../media/image49.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oleObject" Target="../embeddings/oleObject26.bin"/><Relationship Id="rId6" Type="http://schemas.openxmlformats.org/officeDocument/2006/relationships/image" Target="../media/image51.emf"/><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54.emf"/><Relationship Id="rId5" Type="http://schemas.openxmlformats.org/officeDocument/2006/relationships/oleObject" Target="../embeddings/oleObject28.bin"/><Relationship Id="rId6" Type="http://schemas.openxmlformats.org/officeDocument/2006/relationships/image" Target="../media/image55.emf"/><Relationship Id="rId7" Type="http://schemas.openxmlformats.org/officeDocument/2006/relationships/oleObject" Target="../embeddings/oleObject29.bin"/><Relationship Id="rId8" Type="http://schemas.openxmlformats.org/officeDocument/2006/relationships/image" Target="../media/image56.emf"/><Relationship Id="rId9" Type="http://schemas.openxmlformats.org/officeDocument/2006/relationships/oleObject" Target="../embeddings/oleObject30.bin"/><Relationship Id="rId10" Type="http://schemas.openxmlformats.org/officeDocument/2006/relationships/image" Target="../media/image57.emf"/><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58.emf"/><Relationship Id="rId5" Type="http://schemas.openxmlformats.org/officeDocument/2006/relationships/oleObject" Target="../embeddings/oleObject32.bin"/><Relationship Id="rId6" Type="http://schemas.openxmlformats.org/officeDocument/2006/relationships/image" Target="../media/image59.emf"/><Relationship Id="rId7" Type="http://schemas.openxmlformats.org/officeDocument/2006/relationships/oleObject" Target="../embeddings/oleObject33.bin"/><Relationship Id="rId8" Type="http://schemas.openxmlformats.org/officeDocument/2006/relationships/image" Target="../media/image60.emf"/><Relationship Id="rId9" Type="http://schemas.openxmlformats.org/officeDocument/2006/relationships/oleObject" Target="../embeddings/oleObject34.bin"/><Relationship Id="rId10" Type="http://schemas.openxmlformats.org/officeDocument/2006/relationships/image" Target="../media/image61.emf"/><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62.emf"/><Relationship Id="rId5" Type="http://schemas.openxmlformats.org/officeDocument/2006/relationships/oleObject" Target="../embeddings/oleObject36.bin"/><Relationship Id="rId6" Type="http://schemas.openxmlformats.org/officeDocument/2006/relationships/image" Target="../media/image63.emf"/><Relationship Id="rId7" Type="http://schemas.openxmlformats.org/officeDocument/2006/relationships/oleObject" Target="../embeddings/oleObject37.bin"/><Relationship Id="rId8" Type="http://schemas.openxmlformats.org/officeDocument/2006/relationships/image" Target="../media/image64.emf"/><Relationship Id="rId9" Type="http://schemas.openxmlformats.org/officeDocument/2006/relationships/oleObject" Target="../embeddings/oleObject38.bin"/><Relationship Id="rId10" Type="http://schemas.openxmlformats.org/officeDocument/2006/relationships/image" Target="../media/image65.emf"/><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66.emf"/><Relationship Id="rId5" Type="http://schemas.openxmlformats.org/officeDocument/2006/relationships/oleObject" Target="../embeddings/oleObject40.bin"/><Relationship Id="rId6" Type="http://schemas.openxmlformats.org/officeDocument/2006/relationships/image" Target="../media/image67.emf"/><Relationship Id="rId7" Type="http://schemas.openxmlformats.org/officeDocument/2006/relationships/oleObject" Target="../embeddings/oleObject41.bin"/><Relationship Id="rId8" Type="http://schemas.openxmlformats.org/officeDocument/2006/relationships/image" Target="../media/image68.emf"/><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69.emf"/><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image" Target="../media/image70.emf"/><Relationship Id="rId5" Type="http://schemas.openxmlformats.org/officeDocument/2006/relationships/oleObject" Target="../embeddings/oleObject44.bin"/><Relationship Id="rId6" Type="http://schemas.openxmlformats.org/officeDocument/2006/relationships/image" Target="../media/image71.emf"/><Relationship Id="rId7" Type="http://schemas.openxmlformats.org/officeDocument/2006/relationships/oleObject" Target="../embeddings/oleObject45.bin"/><Relationship Id="rId8" Type="http://schemas.openxmlformats.org/officeDocument/2006/relationships/image" Target="../media/image72.emf"/><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6.bin"/><Relationship Id="rId4" Type="http://schemas.openxmlformats.org/officeDocument/2006/relationships/image" Target="../media/image73.emf"/><Relationship Id="rId5" Type="http://schemas.openxmlformats.org/officeDocument/2006/relationships/oleObject" Target="../embeddings/oleObject47.bin"/><Relationship Id="rId6" Type="http://schemas.openxmlformats.org/officeDocument/2006/relationships/image" Target="../media/image74.emf"/><Relationship Id="rId7" Type="http://schemas.openxmlformats.org/officeDocument/2006/relationships/oleObject" Target="../embeddings/oleObject48.bin"/><Relationship Id="rId8" Type="http://schemas.openxmlformats.org/officeDocument/2006/relationships/image" Target="../media/image75.emf"/><Relationship Id="rId9" Type="http://schemas.openxmlformats.org/officeDocument/2006/relationships/oleObject" Target="../embeddings/oleObject49.bin"/><Relationship Id="rId10" Type="http://schemas.openxmlformats.org/officeDocument/2006/relationships/image" Target="../media/image76.emf"/><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0.bin"/><Relationship Id="rId4" Type="http://schemas.openxmlformats.org/officeDocument/2006/relationships/image" Target="../media/image77.emf"/><Relationship Id="rId5" Type="http://schemas.openxmlformats.org/officeDocument/2006/relationships/oleObject" Target="../embeddings/oleObject51.bin"/><Relationship Id="rId6" Type="http://schemas.openxmlformats.org/officeDocument/2006/relationships/image" Target="../media/image78.emf"/><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oleObject" Target="../embeddings/oleObject52.bin"/><Relationship Id="rId6" Type="http://schemas.openxmlformats.org/officeDocument/2006/relationships/image" Target="../media/image82.emf"/><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3.bin"/><Relationship Id="rId4" Type="http://schemas.openxmlformats.org/officeDocument/2006/relationships/image" Target="../media/image85.emf"/><Relationship Id="rId5" Type="http://schemas.openxmlformats.org/officeDocument/2006/relationships/oleObject" Target="../embeddings/oleObject54.bin"/><Relationship Id="rId6" Type="http://schemas.openxmlformats.org/officeDocument/2006/relationships/image" Target="../media/image86.emf"/><Relationship Id="rId1" Type="http://schemas.openxmlformats.org/officeDocument/2006/relationships/vmlDrawing" Target="../drawings/vmlDrawing24.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oleObject" Target="../embeddings/oleObject55.bin"/><Relationship Id="rId7" Type="http://schemas.openxmlformats.org/officeDocument/2006/relationships/image" Target="../media/image87.emf"/><Relationship Id="rId8" Type="http://schemas.openxmlformats.org/officeDocument/2006/relationships/oleObject" Target="../embeddings/oleObject56.bin"/><Relationship Id="rId9" Type="http://schemas.openxmlformats.org/officeDocument/2006/relationships/image" Target="../media/image88.emf"/><Relationship Id="rId1" Type="http://schemas.openxmlformats.org/officeDocument/2006/relationships/vmlDrawing" Target="../drawings/vmlDrawing25.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1" Type="http://schemas.openxmlformats.org/officeDocument/2006/relationships/image" Target="../media/image87.emf"/><Relationship Id="rId12" Type="http://schemas.openxmlformats.org/officeDocument/2006/relationships/oleObject" Target="../embeddings/oleObject61.bin"/><Relationship Id="rId13" Type="http://schemas.openxmlformats.org/officeDocument/2006/relationships/image" Target="../media/image88.emf"/><Relationship Id="rId1" Type="http://schemas.openxmlformats.org/officeDocument/2006/relationships/vmlDrawing" Target="../drawings/vmlDrawing26.vml"/><Relationship Id="rId2" Type="http://schemas.openxmlformats.org/officeDocument/2006/relationships/slideLayout" Target="../slideLayouts/slideLayout7.xml"/><Relationship Id="rId3" Type="http://schemas.openxmlformats.org/officeDocument/2006/relationships/image" Target="../media/image89.emf"/><Relationship Id="rId4" Type="http://schemas.openxmlformats.org/officeDocument/2006/relationships/oleObject" Target="../embeddings/oleObject57.bin"/><Relationship Id="rId5" Type="http://schemas.openxmlformats.org/officeDocument/2006/relationships/image" Target="../media/image92.emf"/><Relationship Id="rId6" Type="http://schemas.openxmlformats.org/officeDocument/2006/relationships/oleObject" Target="../embeddings/oleObject58.bin"/><Relationship Id="rId7" Type="http://schemas.openxmlformats.org/officeDocument/2006/relationships/image" Target="../media/image93.emf"/><Relationship Id="rId8" Type="http://schemas.openxmlformats.org/officeDocument/2006/relationships/oleObject" Target="../embeddings/oleObject59.bin"/><Relationship Id="rId9" Type="http://schemas.openxmlformats.org/officeDocument/2006/relationships/image" Target="../media/image94.emf"/><Relationship Id="rId10" Type="http://schemas.openxmlformats.org/officeDocument/2006/relationships/oleObject" Target="../embeddings/oleObject60.bin"/></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52.png"/><Relationship Id="rId5" Type="http://schemas.openxmlformats.org/officeDocument/2006/relationships/oleObject" Target="../embeddings/oleObject62.bin"/><Relationship Id="rId6" Type="http://schemas.openxmlformats.org/officeDocument/2006/relationships/image" Target="../media/image95.emf"/><Relationship Id="rId7" Type="http://schemas.openxmlformats.org/officeDocument/2006/relationships/oleObject" Target="../embeddings/oleObject63.bin"/><Relationship Id="rId8" Type="http://schemas.openxmlformats.org/officeDocument/2006/relationships/image" Target="../media/image96.emf"/><Relationship Id="rId1" Type="http://schemas.openxmlformats.org/officeDocument/2006/relationships/vmlDrawing" Target="../drawings/vmlDrawing27.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oleObject" Target="../embeddings/oleObject64.bin"/><Relationship Id="rId5" Type="http://schemas.openxmlformats.org/officeDocument/2006/relationships/image" Target="../media/image98.emf"/><Relationship Id="rId1" Type="http://schemas.openxmlformats.org/officeDocument/2006/relationships/vmlDrawing" Target="../drawings/vmlDrawing28.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oleObject" Target="../embeddings/oleObject65.bin"/><Relationship Id="rId5" Type="http://schemas.openxmlformats.org/officeDocument/2006/relationships/image" Target="../media/image98.emf"/><Relationship Id="rId1" Type="http://schemas.openxmlformats.org/officeDocument/2006/relationships/vmlDrawing" Target="../drawings/vmlDrawing29.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oleObject" Target="../embeddings/oleObject66.bin"/><Relationship Id="rId5" Type="http://schemas.openxmlformats.org/officeDocument/2006/relationships/image" Target="../media/image98.emf"/><Relationship Id="rId1" Type="http://schemas.openxmlformats.org/officeDocument/2006/relationships/vmlDrawing" Target="../drawings/vmlDrawing30.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oleObject" Target="../embeddings/oleObject67.bin"/><Relationship Id="rId5" Type="http://schemas.openxmlformats.org/officeDocument/2006/relationships/image" Target="../media/image98.emf"/><Relationship Id="rId1" Type="http://schemas.openxmlformats.org/officeDocument/2006/relationships/vmlDrawing" Target="../drawings/vmlDrawing31.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oleObject" Target="../embeddings/oleObject68.bin"/><Relationship Id="rId5" Type="http://schemas.openxmlformats.org/officeDocument/2006/relationships/image" Target="../media/image103.emf"/><Relationship Id="rId6" Type="http://schemas.openxmlformats.org/officeDocument/2006/relationships/oleObject" Target="../embeddings/oleObject69.bin"/><Relationship Id="rId7" Type="http://schemas.openxmlformats.org/officeDocument/2006/relationships/image" Target="../media/image104.emf"/><Relationship Id="rId1" Type="http://schemas.openxmlformats.org/officeDocument/2006/relationships/vmlDrawing" Target="../drawings/vmlDrawing32.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oleObject" Target="../embeddings/oleObject70.bin"/><Relationship Id="rId5" Type="http://schemas.openxmlformats.org/officeDocument/2006/relationships/image" Target="../media/image106.emf"/><Relationship Id="rId6" Type="http://schemas.openxmlformats.org/officeDocument/2006/relationships/oleObject" Target="../embeddings/oleObject71.bin"/><Relationship Id="rId7" Type="http://schemas.openxmlformats.org/officeDocument/2006/relationships/image" Target="../media/image107.emf"/><Relationship Id="rId8" Type="http://schemas.openxmlformats.org/officeDocument/2006/relationships/oleObject" Target="../embeddings/oleObject72.bin"/><Relationship Id="rId9" Type="http://schemas.openxmlformats.org/officeDocument/2006/relationships/image" Target="../media/image108.emf"/><Relationship Id="rId1" Type="http://schemas.openxmlformats.org/officeDocument/2006/relationships/vmlDrawing" Target="../drawings/vmlDrawing33.v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oleObject" Target="../embeddings/oleObject73.bin"/><Relationship Id="rId5" Type="http://schemas.openxmlformats.org/officeDocument/2006/relationships/image" Target="../media/image110.emf"/><Relationship Id="rId6" Type="http://schemas.openxmlformats.org/officeDocument/2006/relationships/oleObject" Target="../embeddings/oleObject74.bin"/><Relationship Id="rId7" Type="http://schemas.openxmlformats.org/officeDocument/2006/relationships/image" Target="../media/image103.emf"/><Relationship Id="rId1" Type="http://schemas.openxmlformats.org/officeDocument/2006/relationships/vmlDrawing" Target="../drawings/vmlDrawing34.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9" Type="http://schemas.openxmlformats.org/officeDocument/2006/relationships/image" Target="../media/image113.emf"/><Relationship Id="rId20" Type="http://schemas.openxmlformats.org/officeDocument/2006/relationships/oleObject" Target="../embeddings/oleObject84.bin"/><Relationship Id="rId21" Type="http://schemas.openxmlformats.org/officeDocument/2006/relationships/image" Target="../media/image117.emf"/><Relationship Id="rId10" Type="http://schemas.openxmlformats.org/officeDocument/2006/relationships/oleObject" Target="../embeddings/oleObject78.bin"/><Relationship Id="rId11" Type="http://schemas.openxmlformats.org/officeDocument/2006/relationships/oleObject" Target="../embeddings/oleObject79.bin"/><Relationship Id="rId12" Type="http://schemas.openxmlformats.org/officeDocument/2006/relationships/image" Target="../media/image114.emf"/><Relationship Id="rId13" Type="http://schemas.openxmlformats.org/officeDocument/2006/relationships/oleObject" Target="../embeddings/oleObject80.bin"/><Relationship Id="rId14" Type="http://schemas.openxmlformats.org/officeDocument/2006/relationships/image" Target="../media/image115.emf"/><Relationship Id="rId15" Type="http://schemas.openxmlformats.org/officeDocument/2006/relationships/image" Target="../media/image120.emf"/><Relationship Id="rId16" Type="http://schemas.openxmlformats.org/officeDocument/2006/relationships/oleObject" Target="../embeddings/oleObject81.bin"/><Relationship Id="rId17" Type="http://schemas.openxmlformats.org/officeDocument/2006/relationships/oleObject" Target="../embeddings/oleObject82.bin"/><Relationship Id="rId18" Type="http://schemas.openxmlformats.org/officeDocument/2006/relationships/oleObject" Target="../embeddings/oleObject83.bin"/><Relationship Id="rId19" Type="http://schemas.openxmlformats.org/officeDocument/2006/relationships/image" Target="../media/image116.emf"/><Relationship Id="rId1" Type="http://schemas.openxmlformats.org/officeDocument/2006/relationships/vmlDrawing" Target="../drawings/vmlDrawing35.vml"/><Relationship Id="rId2" Type="http://schemas.openxmlformats.org/officeDocument/2006/relationships/slideLayout" Target="../slideLayouts/slideLayout7.xml"/><Relationship Id="rId3" Type="http://schemas.openxmlformats.org/officeDocument/2006/relationships/image" Target="../media/image118.emf"/><Relationship Id="rId4" Type="http://schemas.openxmlformats.org/officeDocument/2006/relationships/image" Target="../media/image119.emf"/><Relationship Id="rId5" Type="http://schemas.openxmlformats.org/officeDocument/2006/relationships/oleObject" Target="../embeddings/oleObject75.bin"/><Relationship Id="rId6" Type="http://schemas.openxmlformats.org/officeDocument/2006/relationships/image" Target="../media/image112.emf"/><Relationship Id="rId7" Type="http://schemas.openxmlformats.org/officeDocument/2006/relationships/oleObject" Target="../embeddings/oleObject76.bin"/><Relationship Id="rId8" Type="http://schemas.openxmlformats.org/officeDocument/2006/relationships/oleObject" Target="../embeddings/oleObject77.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130.emf"/><Relationship Id="rId4" Type="http://schemas.openxmlformats.org/officeDocument/2006/relationships/oleObject" Target="../embeddings/oleObject85.bin"/><Relationship Id="rId5" Type="http://schemas.openxmlformats.org/officeDocument/2006/relationships/image" Target="../media/image127.emf"/><Relationship Id="rId6" Type="http://schemas.openxmlformats.org/officeDocument/2006/relationships/oleObject" Target="../embeddings/oleObject86.bin"/><Relationship Id="rId7" Type="http://schemas.openxmlformats.org/officeDocument/2006/relationships/image" Target="../media/image128.emf"/><Relationship Id="rId8" Type="http://schemas.openxmlformats.org/officeDocument/2006/relationships/oleObject" Target="../embeddings/oleObject87.bin"/><Relationship Id="rId9" Type="http://schemas.openxmlformats.org/officeDocument/2006/relationships/image" Target="../media/image129.emf"/><Relationship Id="rId1" Type="http://schemas.openxmlformats.org/officeDocument/2006/relationships/vmlDrawing" Target="../drawings/vmlDrawing36.vml"/><Relationship Id="rId2"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88.bin"/><Relationship Id="rId4" Type="http://schemas.openxmlformats.org/officeDocument/2006/relationships/image" Target="../media/image133.emf"/><Relationship Id="rId5" Type="http://schemas.openxmlformats.org/officeDocument/2006/relationships/image" Target="../media/image134.png"/><Relationship Id="rId6" Type="http://schemas.openxmlformats.org/officeDocument/2006/relationships/image" Target="../media/image135.png"/><Relationship Id="rId1" Type="http://schemas.openxmlformats.org/officeDocument/2006/relationships/vmlDrawing" Target="../drawings/vmlDrawing37.v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a:t>The scientific case for a </a:t>
            </a:r>
            <a:br>
              <a:rPr lang="en-US" sz="4000"/>
            </a:br>
            <a:r>
              <a:rPr lang="en-US" sz="4000"/>
              <a:t>photon-photon collider</a:t>
            </a:r>
          </a:p>
        </p:txBody>
      </p:sp>
      <p:sp>
        <p:nvSpPr>
          <p:cNvPr id="5" name="Subtitle 4"/>
          <p:cNvSpPr>
            <a:spLocks noGrp="1"/>
          </p:cNvSpPr>
          <p:nvPr>
            <p:ph type="subTitle" idx="1"/>
          </p:nvPr>
        </p:nvSpPr>
        <p:spPr/>
        <p:txBody>
          <a:bodyPr>
            <a:normAutofit fontScale="70000" lnSpcReduction="20000"/>
          </a:bodyPr>
          <a:lstStyle/>
          <a:p>
            <a:r>
              <a:rPr lang="en-US"/>
              <a:t>Edoardo Milotti</a:t>
            </a:r>
          </a:p>
          <a:p>
            <a:r>
              <a:rPr lang="en-US"/>
              <a:t>Università e INFN-Sezione di Trieste</a:t>
            </a:r>
          </a:p>
          <a:p>
            <a:r>
              <a:rPr lang="en-US"/>
              <a:t>milotti@ts.infn.it</a:t>
            </a:r>
          </a:p>
          <a:p>
            <a:endParaRPr lang="en-US"/>
          </a:p>
          <a:p>
            <a:r>
              <a:rPr lang="en-US" i="1"/>
              <a:t>LNF – 14/12/2012</a:t>
            </a:r>
          </a:p>
          <a:p>
            <a:endParaRPr lang="en-US"/>
          </a:p>
        </p:txBody>
      </p:sp>
    </p:spTree>
    <p:extLst>
      <p:ext uri="{BB962C8B-B14F-4D97-AF65-F5344CB8AC3E}">
        <p14:creationId xmlns:p14="http://schemas.microsoft.com/office/powerpoint/2010/main" val="22145037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880" y="251366"/>
            <a:ext cx="8919120" cy="400110"/>
          </a:xfrm>
          <a:prstGeom prst="rect">
            <a:avLst/>
          </a:prstGeom>
          <a:noFill/>
        </p:spPr>
        <p:txBody>
          <a:bodyPr wrap="square" rtlCol="0">
            <a:spAutoFit/>
          </a:bodyPr>
          <a:lstStyle/>
          <a:p>
            <a:r>
              <a:rPr lang="en-US" sz="2000" b="1" i="1"/>
              <a:t>The QFT vacuum:  </a:t>
            </a:r>
            <a:r>
              <a:rPr lang="en-US" sz="2000" b="1"/>
              <a:t>modes and energy density of the EM vacuum</a:t>
            </a:r>
          </a:p>
        </p:txBody>
      </p:sp>
      <p:sp>
        <p:nvSpPr>
          <p:cNvPr id="3" name="TextBox 2"/>
          <p:cNvSpPr txBox="1"/>
          <p:nvPr/>
        </p:nvSpPr>
        <p:spPr>
          <a:xfrm>
            <a:off x="224880" y="1084844"/>
            <a:ext cx="8624792" cy="369332"/>
          </a:xfrm>
          <a:prstGeom prst="rect">
            <a:avLst/>
          </a:prstGeom>
          <a:noFill/>
        </p:spPr>
        <p:txBody>
          <a:bodyPr wrap="square" rtlCol="0">
            <a:spAutoFit/>
          </a:bodyPr>
          <a:lstStyle/>
          <a:p>
            <a:r>
              <a:rPr lang="en-US"/>
              <a:t>Number of modes of em radiation in a box of volume V</a:t>
            </a:r>
          </a:p>
        </p:txBody>
      </p:sp>
      <p:graphicFrame>
        <p:nvGraphicFramePr>
          <p:cNvPr id="4" name="Object 3"/>
          <p:cNvGraphicFramePr>
            <a:graphicFrameLocks noChangeAspect="1"/>
          </p:cNvGraphicFramePr>
          <p:nvPr>
            <p:extLst>
              <p:ext uri="{D42A27DB-BD31-4B8C-83A1-F6EECF244321}">
                <p14:modId xmlns:p14="http://schemas.microsoft.com/office/powerpoint/2010/main" val="2181264630"/>
              </p:ext>
            </p:extLst>
          </p:nvPr>
        </p:nvGraphicFramePr>
        <p:xfrm>
          <a:off x="6156176" y="3501008"/>
          <a:ext cx="2305414" cy="882319"/>
        </p:xfrm>
        <a:graphic>
          <a:graphicData uri="http://schemas.openxmlformats.org/presentationml/2006/ole">
            <mc:AlternateContent xmlns:mc="http://schemas.openxmlformats.org/markup-compatibility/2006">
              <mc:Choice xmlns:v="urn:schemas-microsoft-com:vml" Requires="v">
                <p:oleObj spid="_x0000_s4130" name="Equation" r:id="rId3" imgW="1028700" imgH="393700" progId="Equation.3">
                  <p:embed/>
                </p:oleObj>
              </mc:Choice>
              <mc:Fallback>
                <p:oleObj name="Equation" r:id="rId3" imgW="1028700" imgH="393700" progId="Equation.3">
                  <p:embed/>
                  <p:pic>
                    <p:nvPicPr>
                      <p:cNvPr id="0" name=""/>
                      <p:cNvPicPr/>
                      <p:nvPr/>
                    </p:nvPicPr>
                    <p:blipFill>
                      <a:blip r:embed="rId4"/>
                      <a:stretch>
                        <a:fillRect/>
                      </a:stretch>
                    </p:blipFill>
                    <p:spPr>
                      <a:xfrm>
                        <a:off x="6156176" y="3501008"/>
                        <a:ext cx="2305414" cy="882319"/>
                      </a:xfrm>
                      <a:prstGeom prst="rect">
                        <a:avLst/>
                      </a:prstGeom>
                    </p:spPr>
                  </p:pic>
                </p:oleObj>
              </mc:Fallback>
            </mc:AlternateContent>
          </a:graphicData>
        </a:graphic>
      </p:graphicFrame>
      <p:pic>
        <p:nvPicPr>
          <p:cNvPr id="5" name="Picture 4" descr="3D-lattic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2111087"/>
            <a:ext cx="3888432" cy="4054217"/>
          </a:xfrm>
          <a:prstGeom prst="rect">
            <a:avLst/>
          </a:prstGeom>
        </p:spPr>
      </p:pic>
      <p:sp>
        <p:nvSpPr>
          <p:cNvPr id="6" name="Right Arrow 5"/>
          <p:cNvSpPr/>
          <p:nvPr/>
        </p:nvSpPr>
        <p:spPr>
          <a:xfrm>
            <a:off x="5004048" y="3501008"/>
            <a:ext cx="720080" cy="9361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1599BA02-C614-FC48-A1F7-1789A7B84F3C}" type="slidenum">
              <a:rPr lang="en-US"/>
              <a:t>10</a:t>
            </a:fld>
            <a:endParaRPr lang="en-US"/>
          </a:p>
        </p:txBody>
      </p:sp>
    </p:spTree>
    <p:extLst>
      <p:ext uri="{BB962C8B-B14F-4D97-AF65-F5344CB8AC3E}">
        <p14:creationId xmlns:p14="http://schemas.microsoft.com/office/powerpoint/2010/main" val="4165932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11</a:t>
            </a:fld>
            <a:endParaRPr lang="en-US"/>
          </a:p>
        </p:txBody>
      </p:sp>
      <p:sp>
        <p:nvSpPr>
          <p:cNvPr id="5" name="TextBox 4"/>
          <p:cNvSpPr txBox="1"/>
          <p:nvPr/>
        </p:nvSpPr>
        <p:spPr>
          <a:xfrm>
            <a:off x="224880" y="275346"/>
            <a:ext cx="8624792" cy="4524316"/>
          </a:xfrm>
          <a:prstGeom prst="rect">
            <a:avLst/>
          </a:prstGeom>
          <a:noFill/>
        </p:spPr>
        <p:txBody>
          <a:bodyPr wrap="square" rtlCol="0">
            <a:spAutoFit/>
          </a:bodyPr>
          <a:lstStyle/>
          <a:p>
            <a:r>
              <a:rPr lang="en-US"/>
              <a:t>energy density = (energy per mode)·(number of modes)/(volume of box)</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b="1"/>
              <a:t>EM energy density (integrate over all frequencies) </a:t>
            </a:r>
          </a:p>
        </p:txBody>
      </p:sp>
      <p:graphicFrame>
        <p:nvGraphicFramePr>
          <p:cNvPr id="6" name="Object 5"/>
          <p:cNvGraphicFramePr>
            <a:graphicFrameLocks noChangeAspect="1"/>
          </p:cNvGraphicFramePr>
          <p:nvPr>
            <p:extLst>
              <p:ext uri="{D42A27DB-BD31-4B8C-83A1-F6EECF244321}">
                <p14:modId xmlns:p14="http://schemas.microsoft.com/office/powerpoint/2010/main" val="3658496513"/>
              </p:ext>
            </p:extLst>
          </p:nvPr>
        </p:nvGraphicFramePr>
        <p:xfrm>
          <a:off x="1430513" y="980603"/>
          <a:ext cx="6335939" cy="869089"/>
        </p:xfrm>
        <a:graphic>
          <a:graphicData uri="http://schemas.openxmlformats.org/presentationml/2006/ole">
            <mc:AlternateContent xmlns:mc="http://schemas.openxmlformats.org/markup-compatibility/2006">
              <mc:Choice xmlns:v="urn:schemas-microsoft-com:vml" Requires="v">
                <p:oleObj spid="_x0000_s5185" name="Equation" r:id="rId3" imgW="2870200" imgH="393700" progId="Equation.3">
                  <p:embed/>
                </p:oleObj>
              </mc:Choice>
              <mc:Fallback>
                <p:oleObj name="Equation" r:id="rId3" imgW="2870200" imgH="393700" progId="Equation.3">
                  <p:embed/>
                  <p:pic>
                    <p:nvPicPr>
                      <p:cNvPr id="0" name=""/>
                      <p:cNvPicPr/>
                      <p:nvPr/>
                    </p:nvPicPr>
                    <p:blipFill>
                      <a:blip r:embed="rId4"/>
                      <a:stretch>
                        <a:fillRect/>
                      </a:stretch>
                    </p:blipFill>
                    <p:spPr>
                      <a:xfrm>
                        <a:off x="1430513" y="980603"/>
                        <a:ext cx="6335939" cy="869089"/>
                      </a:xfrm>
                      <a:prstGeom prst="rect">
                        <a:avLst/>
                      </a:prstGeom>
                    </p:spPr>
                  </p:pic>
                </p:oleObj>
              </mc:Fallback>
            </mc:AlternateContent>
          </a:graphicData>
        </a:graphic>
      </p:graphicFrame>
      <p:cxnSp>
        <p:nvCxnSpPr>
          <p:cNvPr id="7" name="Straight Arrow Connector 6"/>
          <p:cNvCxnSpPr/>
          <p:nvPr/>
        </p:nvCxnSpPr>
        <p:spPr>
          <a:xfrm flipV="1">
            <a:off x="2407534" y="1624786"/>
            <a:ext cx="370390" cy="582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296364" y="2206897"/>
            <a:ext cx="1904862" cy="646331"/>
          </a:xfrm>
          <a:prstGeom prst="rect">
            <a:avLst/>
          </a:prstGeom>
          <a:noFill/>
        </p:spPr>
        <p:txBody>
          <a:bodyPr wrap="square" rtlCol="0">
            <a:spAutoFit/>
          </a:bodyPr>
          <a:lstStyle/>
          <a:p>
            <a:r>
              <a:rPr lang="en-US"/>
              <a:t>number of polarization states</a:t>
            </a:r>
          </a:p>
        </p:txBody>
      </p:sp>
      <p:cxnSp>
        <p:nvCxnSpPr>
          <p:cNvPr id="9" name="Straight Arrow Connector 8"/>
          <p:cNvCxnSpPr/>
          <p:nvPr/>
        </p:nvCxnSpPr>
        <p:spPr>
          <a:xfrm flipH="1" flipV="1">
            <a:off x="3320282" y="1876151"/>
            <a:ext cx="224878" cy="11377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99824" y="3066834"/>
            <a:ext cx="3690671" cy="646331"/>
          </a:xfrm>
          <a:prstGeom prst="rect">
            <a:avLst/>
          </a:prstGeom>
          <a:noFill/>
        </p:spPr>
        <p:txBody>
          <a:bodyPr wrap="square" rtlCol="0">
            <a:spAutoFit/>
          </a:bodyPr>
          <a:lstStyle/>
          <a:p>
            <a:r>
              <a:rPr lang="en-US"/>
              <a:t>energy of one mode (ground-level of quantum oscillator)</a:t>
            </a:r>
          </a:p>
        </p:txBody>
      </p:sp>
      <p:cxnSp>
        <p:nvCxnSpPr>
          <p:cNvPr id="11" name="Straight Arrow Connector 10"/>
          <p:cNvCxnSpPr/>
          <p:nvPr/>
        </p:nvCxnSpPr>
        <p:spPr>
          <a:xfrm flipH="1" flipV="1">
            <a:off x="4041495" y="1876151"/>
            <a:ext cx="363499" cy="797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41495" y="2673800"/>
            <a:ext cx="2744577" cy="369332"/>
          </a:xfrm>
          <a:prstGeom prst="rect">
            <a:avLst/>
          </a:prstGeom>
          <a:noFill/>
        </p:spPr>
        <p:txBody>
          <a:bodyPr wrap="square" rtlCol="0">
            <a:spAutoFit/>
          </a:bodyPr>
          <a:lstStyle/>
          <a:p>
            <a:r>
              <a:rPr lang="en-US"/>
              <a:t>density of modes</a:t>
            </a:r>
          </a:p>
        </p:txBody>
      </p:sp>
      <p:graphicFrame>
        <p:nvGraphicFramePr>
          <p:cNvPr id="13" name="Object 12"/>
          <p:cNvGraphicFramePr>
            <a:graphicFrameLocks noChangeAspect="1"/>
          </p:cNvGraphicFramePr>
          <p:nvPr>
            <p:extLst>
              <p:ext uri="{D42A27DB-BD31-4B8C-83A1-F6EECF244321}">
                <p14:modId xmlns:p14="http://schemas.microsoft.com/office/powerpoint/2010/main" val="2986438830"/>
              </p:ext>
            </p:extLst>
          </p:nvPr>
        </p:nvGraphicFramePr>
        <p:xfrm>
          <a:off x="2215660" y="4986238"/>
          <a:ext cx="4570412" cy="1035050"/>
        </p:xfrm>
        <a:graphic>
          <a:graphicData uri="http://schemas.openxmlformats.org/presentationml/2006/ole">
            <mc:AlternateContent xmlns:mc="http://schemas.openxmlformats.org/markup-compatibility/2006">
              <mc:Choice xmlns:v="urn:schemas-microsoft-com:vml" Requires="v">
                <p:oleObj spid="_x0000_s5186" name="Equation" r:id="rId5" imgW="2070100" imgH="469900" progId="Equation.3">
                  <p:embed/>
                </p:oleObj>
              </mc:Choice>
              <mc:Fallback>
                <p:oleObj name="Equation" r:id="rId5" imgW="2070100" imgH="469900" progId="Equation.3">
                  <p:embed/>
                  <p:pic>
                    <p:nvPicPr>
                      <p:cNvPr id="0" name=""/>
                      <p:cNvPicPr/>
                      <p:nvPr/>
                    </p:nvPicPr>
                    <p:blipFill>
                      <a:blip r:embed="rId6"/>
                      <a:stretch>
                        <a:fillRect/>
                      </a:stretch>
                    </p:blipFill>
                    <p:spPr>
                      <a:xfrm>
                        <a:off x="2215660" y="4986238"/>
                        <a:ext cx="4570412" cy="1035050"/>
                      </a:xfrm>
                      <a:prstGeom prst="rect">
                        <a:avLst/>
                      </a:prstGeom>
                    </p:spPr>
                  </p:pic>
                </p:oleObj>
              </mc:Fallback>
            </mc:AlternateContent>
          </a:graphicData>
        </a:graphic>
      </p:graphicFrame>
    </p:spTree>
    <p:extLst>
      <p:ext uri="{BB962C8B-B14F-4D97-AF65-F5344CB8AC3E}">
        <p14:creationId xmlns:p14="http://schemas.microsoft.com/office/powerpoint/2010/main" val="3986607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12</a:t>
            </a:fld>
            <a:endParaRPr lang="en-US"/>
          </a:p>
        </p:txBody>
      </p:sp>
      <p:sp>
        <p:nvSpPr>
          <p:cNvPr id="5" name="Rectangle 4"/>
          <p:cNvSpPr/>
          <p:nvPr/>
        </p:nvSpPr>
        <p:spPr>
          <a:xfrm>
            <a:off x="1099334" y="2136338"/>
            <a:ext cx="7022596" cy="263154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TextBox 5"/>
          <p:cNvSpPr txBox="1"/>
          <p:nvPr/>
        </p:nvSpPr>
        <p:spPr>
          <a:xfrm>
            <a:off x="330705" y="403510"/>
            <a:ext cx="8347001" cy="2308324"/>
          </a:xfrm>
          <a:prstGeom prst="rect">
            <a:avLst/>
          </a:prstGeom>
          <a:noFill/>
        </p:spPr>
        <p:txBody>
          <a:bodyPr wrap="square" rtlCol="0">
            <a:spAutoFit/>
          </a:bodyPr>
          <a:lstStyle/>
          <a:p>
            <a:r>
              <a:rPr lang="en-US"/>
              <a:t>This result diverges at high frequency</a:t>
            </a:r>
          </a:p>
          <a:p>
            <a:endParaRPr lang="en-US"/>
          </a:p>
          <a:p>
            <a:endParaRPr lang="en-US"/>
          </a:p>
          <a:p>
            <a:endParaRPr lang="en-US"/>
          </a:p>
          <a:p>
            <a:endParaRPr lang="en-US"/>
          </a:p>
          <a:p>
            <a:endParaRPr lang="en-US"/>
          </a:p>
          <a:p>
            <a:endParaRPr lang="en-US"/>
          </a:p>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985797371"/>
              </p:ext>
            </p:extLst>
          </p:nvPr>
        </p:nvGraphicFramePr>
        <p:xfrm>
          <a:off x="1787738" y="1028503"/>
          <a:ext cx="5505657" cy="903293"/>
        </p:xfrm>
        <a:graphic>
          <a:graphicData uri="http://schemas.openxmlformats.org/presentationml/2006/ole">
            <mc:AlternateContent xmlns:mc="http://schemas.openxmlformats.org/markup-compatibility/2006">
              <mc:Choice xmlns:v="urn:schemas-microsoft-com:vml" Requires="v">
                <p:oleObj spid="_x0000_s6211" name="Equation" r:id="rId3" imgW="2857500" imgH="469900" progId="Equation.3">
                  <p:embed/>
                </p:oleObj>
              </mc:Choice>
              <mc:Fallback>
                <p:oleObj name="Equation" r:id="rId3" imgW="2857500" imgH="469900" progId="Equation.3">
                  <p:embed/>
                  <p:pic>
                    <p:nvPicPr>
                      <p:cNvPr id="0" name=""/>
                      <p:cNvPicPr/>
                      <p:nvPr/>
                    </p:nvPicPr>
                    <p:blipFill>
                      <a:blip r:embed="rId4"/>
                      <a:stretch>
                        <a:fillRect/>
                      </a:stretch>
                    </p:blipFill>
                    <p:spPr>
                      <a:xfrm>
                        <a:off x="1787738" y="1028503"/>
                        <a:ext cx="5505657" cy="90329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34659719"/>
              </p:ext>
            </p:extLst>
          </p:nvPr>
        </p:nvGraphicFramePr>
        <p:xfrm>
          <a:off x="549155" y="5133197"/>
          <a:ext cx="5509554" cy="895613"/>
        </p:xfrm>
        <a:graphic>
          <a:graphicData uri="http://schemas.openxmlformats.org/presentationml/2006/ole">
            <mc:AlternateContent xmlns:mc="http://schemas.openxmlformats.org/markup-compatibility/2006">
              <mc:Choice xmlns:v="urn:schemas-microsoft-com:vml" Requires="v">
                <p:oleObj spid="_x0000_s6212" name="Equation" r:id="rId5" imgW="3352800" imgH="546100" progId="Equation.3">
                  <p:embed/>
                </p:oleObj>
              </mc:Choice>
              <mc:Fallback>
                <p:oleObj name="Equation" r:id="rId5" imgW="3352800" imgH="546100" progId="Equation.3">
                  <p:embed/>
                  <p:pic>
                    <p:nvPicPr>
                      <p:cNvPr id="0" name=""/>
                      <p:cNvPicPr/>
                      <p:nvPr/>
                    </p:nvPicPr>
                    <p:blipFill>
                      <a:blip r:embed="rId6"/>
                      <a:stretch>
                        <a:fillRect/>
                      </a:stretch>
                    </p:blipFill>
                    <p:spPr>
                      <a:xfrm>
                        <a:off x="549155" y="5133197"/>
                        <a:ext cx="5509554" cy="895613"/>
                      </a:xfrm>
                      <a:prstGeom prst="rect">
                        <a:avLst/>
                      </a:prstGeom>
                    </p:spPr>
                  </p:pic>
                </p:oleObj>
              </mc:Fallback>
            </mc:AlternateContent>
          </a:graphicData>
        </a:graphic>
      </p:graphicFrame>
      <p:cxnSp>
        <p:nvCxnSpPr>
          <p:cNvPr id="9" name="Straight Arrow Connector 8"/>
          <p:cNvCxnSpPr/>
          <p:nvPr/>
        </p:nvCxnSpPr>
        <p:spPr>
          <a:xfrm flipH="1">
            <a:off x="6126440" y="5445224"/>
            <a:ext cx="533792" cy="1560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32241" y="4934673"/>
            <a:ext cx="2304255" cy="1631216"/>
          </a:xfrm>
          <a:prstGeom prst="rect">
            <a:avLst/>
          </a:prstGeom>
          <a:solidFill>
            <a:schemeClr val="bg1"/>
          </a:solidFill>
        </p:spPr>
        <p:txBody>
          <a:bodyPr wrap="square" rtlCol="0">
            <a:spAutoFit/>
          </a:bodyPr>
          <a:lstStyle/>
          <a:p>
            <a:r>
              <a:rPr lang="en-US" sz="2000">
                <a:solidFill>
                  <a:srgbClr val="FF0000"/>
                </a:solidFill>
              </a:rPr>
              <a:t>A HUGE  NUMBER !!!</a:t>
            </a:r>
          </a:p>
          <a:p>
            <a:r>
              <a:rPr lang="en-US" sz="2000">
                <a:solidFill>
                  <a:srgbClr val="FF0000"/>
                </a:solidFill>
              </a:rPr>
              <a:t>about 10</a:t>
            </a:r>
            <a:r>
              <a:rPr lang="en-US" sz="2000" baseline="30000">
                <a:solidFill>
                  <a:srgbClr val="FF0000"/>
                </a:solidFill>
              </a:rPr>
              <a:t>41</a:t>
            </a:r>
            <a:r>
              <a:rPr lang="en-US" sz="2000">
                <a:solidFill>
                  <a:srgbClr val="FF0000"/>
                </a:solidFill>
              </a:rPr>
              <a:t> times the measured nuclear density</a:t>
            </a:r>
          </a:p>
        </p:txBody>
      </p:sp>
      <p:cxnSp>
        <p:nvCxnSpPr>
          <p:cNvPr id="11" name="Straight Arrow Connector 10"/>
          <p:cNvCxnSpPr/>
          <p:nvPr/>
        </p:nvCxnSpPr>
        <p:spPr>
          <a:xfrm flipH="1">
            <a:off x="5455109" y="854744"/>
            <a:ext cx="379661" cy="398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783219" y="558697"/>
            <a:ext cx="2402552" cy="307777"/>
          </a:xfrm>
          <a:prstGeom prst="rect">
            <a:avLst/>
          </a:prstGeom>
          <a:noFill/>
        </p:spPr>
        <p:txBody>
          <a:bodyPr wrap="square" rtlCol="0">
            <a:spAutoFit/>
          </a:bodyPr>
          <a:lstStyle/>
          <a:p>
            <a:r>
              <a:rPr lang="en-US" sz="1400"/>
              <a:t>ultraviolet cutoff</a:t>
            </a:r>
          </a:p>
        </p:txBody>
      </p:sp>
      <p:pic>
        <p:nvPicPr>
          <p:cNvPr id="13" name="Picture 12"/>
          <p:cNvPicPr>
            <a:picLocks noChangeAspect="1"/>
          </p:cNvPicPr>
          <p:nvPr/>
        </p:nvPicPr>
        <p:blipFill>
          <a:blip r:embed="rId7"/>
          <a:stretch>
            <a:fillRect/>
          </a:stretch>
        </p:blipFill>
        <p:spPr>
          <a:xfrm>
            <a:off x="1510130" y="2173570"/>
            <a:ext cx="3358477" cy="2511401"/>
          </a:xfrm>
          <a:prstGeom prst="rect">
            <a:avLst/>
          </a:prstGeom>
        </p:spPr>
      </p:pic>
      <p:cxnSp>
        <p:nvCxnSpPr>
          <p:cNvPr id="14" name="Straight Arrow Connector 13"/>
          <p:cNvCxnSpPr/>
          <p:nvPr/>
        </p:nvCxnSpPr>
        <p:spPr>
          <a:xfrm flipH="1">
            <a:off x="4063229" y="2857080"/>
            <a:ext cx="805378" cy="4785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68607" y="2513822"/>
            <a:ext cx="3253322" cy="1200329"/>
          </a:xfrm>
          <a:prstGeom prst="rect">
            <a:avLst/>
          </a:prstGeom>
          <a:noFill/>
        </p:spPr>
        <p:txBody>
          <a:bodyPr wrap="square" rtlCol="0">
            <a:spAutoFit/>
          </a:bodyPr>
          <a:lstStyle/>
          <a:p>
            <a:r>
              <a:rPr lang="en-US"/>
              <a:t>GZK cutoff at about 10</a:t>
            </a:r>
            <a:r>
              <a:rPr lang="en-US" baseline="30000"/>
              <a:t>10</a:t>
            </a:r>
            <a:r>
              <a:rPr lang="en-US"/>
              <a:t> GeV</a:t>
            </a:r>
          </a:p>
          <a:p>
            <a:r>
              <a:rPr lang="en-US"/>
              <a:t>(highest-energy known photons)</a:t>
            </a:r>
          </a:p>
        </p:txBody>
      </p:sp>
      <p:sp>
        <p:nvSpPr>
          <p:cNvPr id="16" name="TextBox 15"/>
          <p:cNvSpPr txBox="1"/>
          <p:nvPr/>
        </p:nvSpPr>
        <p:spPr>
          <a:xfrm>
            <a:off x="4846129" y="4521559"/>
            <a:ext cx="3407840" cy="261610"/>
          </a:xfrm>
          <a:prstGeom prst="rect">
            <a:avLst/>
          </a:prstGeom>
          <a:noFill/>
        </p:spPr>
        <p:txBody>
          <a:bodyPr wrap="square" rtlCol="0">
            <a:spAutoFit/>
          </a:bodyPr>
          <a:lstStyle/>
          <a:p>
            <a:r>
              <a:rPr lang="hu-HU" sz="1100"/>
              <a:t>Pierre Auger collaboration, Phys. Lett. B 685 (2010) 239</a:t>
            </a:r>
            <a:endParaRPr lang="en-US" sz="1100"/>
          </a:p>
        </p:txBody>
      </p:sp>
    </p:spTree>
    <p:extLst>
      <p:ext uri="{BB962C8B-B14F-4D97-AF65-F5344CB8AC3E}">
        <p14:creationId xmlns:p14="http://schemas.microsoft.com/office/powerpoint/2010/main" val="410034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13</a:t>
            </a:fld>
            <a:endParaRPr lang="en-US"/>
          </a:p>
        </p:txBody>
      </p:sp>
      <p:sp>
        <p:nvSpPr>
          <p:cNvPr id="5" name="TextBox 4"/>
          <p:cNvSpPr txBox="1"/>
          <p:nvPr/>
        </p:nvSpPr>
        <p:spPr>
          <a:xfrm>
            <a:off x="339033" y="609674"/>
            <a:ext cx="8347001" cy="369332"/>
          </a:xfrm>
          <a:prstGeom prst="rect">
            <a:avLst/>
          </a:prstGeom>
          <a:noFill/>
        </p:spPr>
        <p:txBody>
          <a:bodyPr wrap="square" rtlCol="0">
            <a:spAutoFit/>
          </a:bodyPr>
          <a:lstStyle/>
          <a:p>
            <a:r>
              <a:rPr lang="en-US"/>
              <a:t>We can be even more ambitious and take the Planck energy for the ultraviolet cutoff</a:t>
            </a:r>
          </a:p>
        </p:txBody>
      </p:sp>
      <p:graphicFrame>
        <p:nvGraphicFramePr>
          <p:cNvPr id="6" name="Object 5"/>
          <p:cNvGraphicFramePr>
            <a:graphicFrameLocks noChangeAspect="1"/>
          </p:cNvGraphicFramePr>
          <p:nvPr>
            <p:extLst>
              <p:ext uri="{D42A27DB-BD31-4B8C-83A1-F6EECF244321}">
                <p14:modId xmlns:p14="http://schemas.microsoft.com/office/powerpoint/2010/main" val="71030840"/>
              </p:ext>
            </p:extLst>
          </p:nvPr>
        </p:nvGraphicFramePr>
        <p:xfrm>
          <a:off x="658324" y="4511951"/>
          <a:ext cx="7402513" cy="1203325"/>
        </p:xfrm>
        <a:graphic>
          <a:graphicData uri="http://schemas.openxmlformats.org/presentationml/2006/ole">
            <mc:AlternateContent xmlns:mc="http://schemas.openxmlformats.org/markup-compatibility/2006">
              <mc:Choice xmlns:v="urn:schemas-microsoft-com:vml" Requires="v">
                <p:oleObj spid="_x0000_s7233" name="Equation" r:id="rId3" imgW="3352800" imgH="546100" progId="Equation.3">
                  <p:embed/>
                </p:oleObj>
              </mc:Choice>
              <mc:Fallback>
                <p:oleObj name="Equation" r:id="rId3" imgW="3352800" imgH="546100" progId="Equation.3">
                  <p:embed/>
                  <p:pic>
                    <p:nvPicPr>
                      <p:cNvPr id="0" name=""/>
                      <p:cNvPicPr/>
                      <p:nvPr/>
                    </p:nvPicPr>
                    <p:blipFill>
                      <a:blip r:embed="rId4"/>
                      <a:stretch>
                        <a:fillRect/>
                      </a:stretch>
                    </p:blipFill>
                    <p:spPr>
                      <a:xfrm>
                        <a:off x="658324" y="4511951"/>
                        <a:ext cx="7402513" cy="1203325"/>
                      </a:xfrm>
                      <a:prstGeom prst="rect">
                        <a:avLst/>
                      </a:prstGeom>
                    </p:spPr>
                  </p:pic>
                </p:oleObj>
              </mc:Fallback>
            </mc:AlternateContent>
          </a:graphicData>
        </a:graphic>
      </p:graphicFrame>
      <p:cxnSp>
        <p:nvCxnSpPr>
          <p:cNvPr id="7" name="Straight Arrow Connector 6"/>
          <p:cNvCxnSpPr/>
          <p:nvPr/>
        </p:nvCxnSpPr>
        <p:spPr>
          <a:xfrm flipH="1">
            <a:off x="6801444" y="4293096"/>
            <a:ext cx="434852" cy="4905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801444" y="3585210"/>
            <a:ext cx="2230857" cy="707886"/>
          </a:xfrm>
          <a:prstGeom prst="rect">
            <a:avLst/>
          </a:prstGeom>
          <a:noFill/>
        </p:spPr>
        <p:txBody>
          <a:bodyPr wrap="square" rtlCol="0">
            <a:spAutoFit/>
          </a:bodyPr>
          <a:lstStyle/>
          <a:p>
            <a:r>
              <a:rPr lang="en-US" sz="2000">
                <a:solidFill>
                  <a:srgbClr val="FF0000"/>
                </a:solidFill>
              </a:rPr>
              <a:t>A HUMONGOUS </a:t>
            </a:r>
          </a:p>
          <a:p>
            <a:r>
              <a:rPr lang="en-US" sz="2000">
                <a:solidFill>
                  <a:srgbClr val="FF0000"/>
                </a:solidFill>
              </a:rPr>
              <a:t>NUMBER !!!</a:t>
            </a:r>
          </a:p>
        </p:txBody>
      </p:sp>
      <p:graphicFrame>
        <p:nvGraphicFramePr>
          <p:cNvPr id="9" name="Object 8"/>
          <p:cNvGraphicFramePr>
            <a:graphicFrameLocks noChangeAspect="1"/>
          </p:cNvGraphicFramePr>
          <p:nvPr>
            <p:extLst>
              <p:ext uri="{D42A27DB-BD31-4B8C-83A1-F6EECF244321}">
                <p14:modId xmlns:p14="http://schemas.microsoft.com/office/powerpoint/2010/main" val="2717789968"/>
              </p:ext>
            </p:extLst>
          </p:nvPr>
        </p:nvGraphicFramePr>
        <p:xfrm>
          <a:off x="1909257" y="1559283"/>
          <a:ext cx="5075238" cy="1930400"/>
        </p:xfrm>
        <a:graphic>
          <a:graphicData uri="http://schemas.openxmlformats.org/presentationml/2006/ole">
            <mc:AlternateContent xmlns:mc="http://schemas.openxmlformats.org/markup-compatibility/2006">
              <mc:Choice xmlns:v="urn:schemas-microsoft-com:vml" Requires="v">
                <p:oleObj spid="_x0000_s7234" name="Equation" r:id="rId5" imgW="2298700" imgH="876300" progId="Equation.3">
                  <p:embed/>
                </p:oleObj>
              </mc:Choice>
              <mc:Fallback>
                <p:oleObj name="Equation" r:id="rId5" imgW="2298700" imgH="876300" progId="Equation.3">
                  <p:embed/>
                  <p:pic>
                    <p:nvPicPr>
                      <p:cNvPr id="0" name=""/>
                      <p:cNvPicPr/>
                      <p:nvPr/>
                    </p:nvPicPr>
                    <p:blipFill>
                      <a:blip r:embed="rId6"/>
                      <a:stretch>
                        <a:fillRect/>
                      </a:stretch>
                    </p:blipFill>
                    <p:spPr>
                      <a:xfrm>
                        <a:off x="1909257" y="1559283"/>
                        <a:ext cx="5075238" cy="1930400"/>
                      </a:xfrm>
                      <a:prstGeom prst="rect">
                        <a:avLst/>
                      </a:prstGeom>
                    </p:spPr>
                  </p:pic>
                </p:oleObj>
              </mc:Fallback>
            </mc:AlternateContent>
          </a:graphicData>
        </a:graphic>
      </p:graphicFrame>
    </p:spTree>
    <p:extLst>
      <p:ext uri="{BB962C8B-B14F-4D97-AF65-F5344CB8AC3E}">
        <p14:creationId xmlns:p14="http://schemas.microsoft.com/office/powerpoint/2010/main" val="229194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14</a:t>
            </a:fld>
            <a:endParaRPr lang="en-US"/>
          </a:p>
        </p:txBody>
      </p:sp>
      <p:sp>
        <p:nvSpPr>
          <p:cNvPr id="5" name="TextBox 4"/>
          <p:cNvSpPr txBox="1"/>
          <p:nvPr/>
        </p:nvSpPr>
        <p:spPr>
          <a:xfrm>
            <a:off x="251520" y="48901"/>
            <a:ext cx="8227947" cy="5909311"/>
          </a:xfrm>
          <a:prstGeom prst="rect">
            <a:avLst/>
          </a:prstGeom>
          <a:noFill/>
        </p:spPr>
        <p:txBody>
          <a:bodyPr wrap="square" rtlCol="0">
            <a:spAutoFit/>
          </a:bodyPr>
          <a:lstStyle/>
          <a:p>
            <a:r>
              <a:rPr lang="en-US"/>
              <a:t>Contributions to vacuum energy density (</a:t>
            </a:r>
            <a:r>
              <a:rPr lang="en-US" i="1"/>
              <a:t>zero point energy</a:t>
            </a:r>
            <a:r>
              <a:rPr lang="en-US"/>
              <a:t>) from other fields</a:t>
            </a:r>
          </a:p>
          <a:p>
            <a:endParaRPr lang="en-US"/>
          </a:p>
          <a:p>
            <a:r>
              <a:rPr lang="en-US"/>
              <a:t>Bosons (spin 1 particles):</a:t>
            </a:r>
          </a:p>
          <a:p>
            <a:endParaRPr lang="en-US"/>
          </a:p>
          <a:p>
            <a:pPr marL="742950" lvl="1" indent="-285750">
              <a:buFont typeface="Arial"/>
              <a:buChar char="•"/>
            </a:pPr>
            <a:r>
              <a:rPr lang="en-US"/>
              <a:t>photon: 2 polarizations</a:t>
            </a:r>
          </a:p>
          <a:p>
            <a:pPr marL="742950" lvl="1" indent="-285750">
              <a:buFont typeface="Arial"/>
              <a:buChar char="•"/>
            </a:pPr>
            <a:r>
              <a:rPr lang="en-US"/>
              <a:t>gluons: 8 types of gluons, 2 polarizations</a:t>
            </a:r>
          </a:p>
          <a:p>
            <a:pPr marL="742950" lvl="1" indent="-285750">
              <a:buFont typeface="Arial"/>
              <a:buChar char="•"/>
            </a:pPr>
            <a:r>
              <a:rPr lang="en-US"/>
              <a:t>Ws and Z bosons: 3 bosons, 3 polarizations (massive force carriers)</a:t>
            </a:r>
          </a:p>
          <a:p>
            <a:endParaRPr lang="en-US"/>
          </a:p>
          <a:p>
            <a:r>
              <a:rPr lang="en-US"/>
              <a:t>total: 27 boson degrees of freedom </a:t>
            </a:r>
          </a:p>
          <a:p>
            <a:endParaRPr lang="en-US"/>
          </a:p>
          <a:p>
            <a:r>
              <a:rPr lang="en-US"/>
              <a:t>Fermions (spin 2 particles):</a:t>
            </a:r>
          </a:p>
          <a:p>
            <a:endParaRPr lang="en-US"/>
          </a:p>
          <a:p>
            <a:pPr marL="742950" lvl="1" indent="-285750">
              <a:buFont typeface="Arial"/>
              <a:buChar char="•"/>
            </a:pPr>
            <a:r>
              <a:rPr lang="en-US"/>
              <a:t>6 massive quark fields, 2 polarizations</a:t>
            </a:r>
          </a:p>
          <a:p>
            <a:pPr marL="742950" lvl="1" indent="-285750">
              <a:buFont typeface="Arial"/>
              <a:buChar char="•"/>
            </a:pPr>
            <a:r>
              <a:rPr lang="en-US"/>
              <a:t>3 massive lepton fields, 2 polarizations</a:t>
            </a:r>
          </a:p>
          <a:p>
            <a:pPr marL="742950" lvl="1" indent="-285750">
              <a:buFont typeface="Arial"/>
              <a:buChar char="•"/>
            </a:pPr>
            <a:r>
              <a:rPr lang="en-US"/>
              <a:t>3 neutrino fields</a:t>
            </a:r>
          </a:p>
          <a:p>
            <a:endParaRPr lang="en-US"/>
          </a:p>
          <a:p>
            <a:r>
              <a:rPr lang="en-US"/>
              <a:t>total: 21 fermion degrees of freedom</a:t>
            </a:r>
          </a:p>
          <a:p>
            <a:endParaRPr lang="en-US"/>
          </a:p>
          <a:p>
            <a:endParaRPr lang="en-US"/>
          </a:p>
          <a:p>
            <a:r>
              <a:rPr lang="en-US"/>
              <a:t>Contribution of each degree of freedom				 total =  </a:t>
            </a:r>
          </a:p>
        </p:txBody>
      </p:sp>
      <p:graphicFrame>
        <p:nvGraphicFramePr>
          <p:cNvPr id="6" name="Object 5"/>
          <p:cNvGraphicFramePr>
            <a:graphicFrameLocks noChangeAspect="1"/>
          </p:cNvGraphicFramePr>
          <p:nvPr>
            <p:extLst>
              <p:ext uri="{D42A27DB-BD31-4B8C-83A1-F6EECF244321}">
                <p14:modId xmlns:p14="http://schemas.microsoft.com/office/powerpoint/2010/main" val="845255697"/>
              </p:ext>
            </p:extLst>
          </p:nvPr>
        </p:nvGraphicFramePr>
        <p:xfrm>
          <a:off x="4355413" y="5074854"/>
          <a:ext cx="793750" cy="822325"/>
        </p:xfrm>
        <a:graphic>
          <a:graphicData uri="http://schemas.openxmlformats.org/presentationml/2006/ole">
            <mc:AlternateContent xmlns:mc="http://schemas.openxmlformats.org/markup-compatibility/2006">
              <mc:Choice xmlns:v="urn:schemas-microsoft-com:vml" Requires="v">
                <p:oleObj spid="_x0000_s8259" name="Equation" r:id="rId3" imgW="381000" imgH="393700" progId="Equation.3">
                  <p:embed/>
                </p:oleObj>
              </mc:Choice>
              <mc:Fallback>
                <p:oleObj name="Equation" r:id="rId3" imgW="381000" imgH="393700" progId="Equation.3">
                  <p:embed/>
                  <p:pic>
                    <p:nvPicPr>
                      <p:cNvPr id="0" name=""/>
                      <p:cNvPicPr/>
                      <p:nvPr/>
                    </p:nvPicPr>
                    <p:blipFill>
                      <a:blip r:embed="rId4"/>
                      <a:stretch>
                        <a:fillRect/>
                      </a:stretch>
                    </p:blipFill>
                    <p:spPr>
                      <a:xfrm>
                        <a:off x="4355413" y="5074854"/>
                        <a:ext cx="793750" cy="822325"/>
                      </a:xfrm>
                      <a:prstGeom prst="rect">
                        <a:avLst/>
                      </a:prstGeom>
                    </p:spPr>
                  </p:pic>
                </p:oleObj>
              </mc:Fallback>
            </mc:AlternateContent>
          </a:graphicData>
        </a:graphic>
      </p:graphicFrame>
      <p:sp>
        <p:nvSpPr>
          <p:cNvPr id="7" name="Right Arrow 6"/>
          <p:cNvSpPr/>
          <p:nvPr/>
        </p:nvSpPr>
        <p:spPr>
          <a:xfrm>
            <a:off x="5277008" y="5118443"/>
            <a:ext cx="436531" cy="7109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623147287"/>
              </p:ext>
            </p:extLst>
          </p:nvPr>
        </p:nvGraphicFramePr>
        <p:xfrm>
          <a:off x="6586505" y="4967106"/>
          <a:ext cx="1933575" cy="1090613"/>
        </p:xfrm>
        <a:graphic>
          <a:graphicData uri="http://schemas.openxmlformats.org/presentationml/2006/ole">
            <mc:AlternateContent xmlns:mc="http://schemas.openxmlformats.org/markup-compatibility/2006">
              <mc:Choice xmlns:v="urn:schemas-microsoft-com:vml" Requires="v">
                <p:oleObj spid="_x0000_s8260" name="Equation" r:id="rId5" imgW="876300" imgH="495300" progId="Equation.3">
                  <p:embed/>
                </p:oleObj>
              </mc:Choice>
              <mc:Fallback>
                <p:oleObj name="Equation" r:id="rId5" imgW="876300" imgH="495300" progId="Equation.3">
                  <p:embed/>
                  <p:pic>
                    <p:nvPicPr>
                      <p:cNvPr id="0" name=""/>
                      <p:cNvPicPr/>
                      <p:nvPr/>
                    </p:nvPicPr>
                    <p:blipFill>
                      <a:blip r:embed="rId6"/>
                      <a:stretch>
                        <a:fillRect/>
                      </a:stretch>
                    </p:blipFill>
                    <p:spPr>
                      <a:xfrm>
                        <a:off x="6586505" y="4967106"/>
                        <a:ext cx="1933575" cy="1090613"/>
                      </a:xfrm>
                      <a:prstGeom prst="rect">
                        <a:avLst/>
                      </a:prstGeom>
                    </p:spPr>
                  </p:pic>
                </p:oleObj>
              </mc:Fallback>
            </mc:AlternateContent>
          </a:graphicData>
        </a:graphic>
      </p:graphicFrame>
      <p:cxnSp>
        <p:nvCxnSpPr>
          <p:cNvPr id="9" name="Straight Arrow Connector 8"/>
          <p:cNvCxnSpPr/>
          <p:nvPr/>
        </p:nvCxnSpPr>
        <p:spPr>
          <a:xfrm flipH="1">
            <a:off x="4911265" y="4445381"/>
            <a:ext cx="380816" cy="629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29943" y="3787505"/>
            <a:ext cx="2910207" cy="646331"/>
          </a:xfrm>
          <a:prstGeom prst="rect">
            <a:avLst/>
          </a:prstGeom>
          <a:noFill/>
        </p:spPr>
        <p:txBody>
          <a:bodyPr wrap="square" rtlCol="0">
            <a:spAutoFit/>
          </a:bodyPr>
          <a:lstStyle/>
          <a:p>
            <a:r>
              <a:rPr lang="en-US">
                <a:solidFill>
                  <a:srgbClr val="FF0000"/>
                </a:solidFill>
              </a:rPr>
              <a:t>fermionic d.o.f.’s give a negative contribution</a:t>
            </a:r>
          </a:p>
        </p:txBody>
      </p:sp>
      <p:cxnSp>
        <p:nvCxnSpPr>
          <p:cNvPr id="11" name="Straight Arrow Connector 10"/>
          <p:cNvCxnSpPr/>
          <p:nvPr/>
        </p:nvCxnSpPr>
        <p:spPr>
          <a:xfrm flipH="1">
            <a:off x="7402850" y="4283224"/>
            <a:ext cx="190106" cy="683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87587" y="3246235"/>
            <a:ext cx="1521777" cy="1015663"/>
          </a:xfrm>
          <a:prstGeom prst="rect">
            <a:avLst/>
          </a:prstGeom>
          <a:noFill/>
        </p:spPr>
        <p:txBody>
          <a:bodyPr wrap="square" rtlCol="0">
            <a:spAutoFit/>
          </a:bodyPr>
          <a:lstStyle/>
          <a:p>
            <a:r>
              <a:rPr lang="en-US" sz="2000">
                <a:solidFill>
                  <a:srgbClr val="FF0000"/>
                </a:solidFill>
              </a:rPr>
              <a:t>AN EVEN LARGER</a:t>
            </a:r>
          </a:p>
          <a:p>
            <a:r>
              <a:rPr lang="en-US" sz="2000">
                <a:solidFill>
                  <a:srgbClr val="FF0000"/>
                </a:solidFill>
              </a:rPr>
              <a:t>NUMBER !!!</a:t>
            </a:r>
          </a:p>
        </p:txBody>
      </p:sp>
    </p:spTree>
    <p:extLst>
      <p:ext uri="{BB962C8B-B14F-4D97-AF65-F5344CB8AC3E}">
        <p14:creationId xmlns:p14="http://schemas.microsoft.com/office/powerpoint/2010/main" val="940789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15</a:t>
            </a:fld>
            <a:endParaRPr lang="en-US"/>
          </a:p>
        </p:txBody>
      </p:sp>
      <p:pic>
        <p:nvPicPr>
          <p:cNvPr id="5" name="Picture 4"/>
          <p:cNvPicPr>
            <a:picLocks noChangeAspect="1"/>
          </p:cNvPicPr>
          <p:nvPr/>
        </p:nvPicPr>
        <p:blipFill>
          <a:blip r:embed="rId2"/>
          <a:stretch>
            <a:fillRect/>
          </a:stretch>
        </p:blipFill>
        <p:spPr>
          <a:xfrm>
            <a:off x="355664" y="476672"/>
            <a:ext cx="8458200" cy="5676900"/>
          </a:xfrm>
          <a:prstGeom prst="rect">
            <a:avLst/>
          </a:prstGeom>
        </p:spPr>
      </p:pic>
    </p:spTree>
    <p:extLst>
      <p:ext uri="{BB962C8B-B14F-4D97-AF65-F5344CB8AC3E}">
        <p14:creationId xmlns:p14="http://schemas.microsoft.com/office/powerpoint/2010/main" val="1593751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16</a:t>
            </a:fld>
            <a:endParaRPr lang="en-US"/>
          </a:p>
        </p:txBody>
      </p:sp>
      <p:sp>
        <p:nvSpPr>
          <p:cNvPr id="5" name="TextBox 4"/>
          <p:cNvSpPr txBox="1"/>
          <p:nvPr/>
        </p:nvSpPr>
        <p:spPr>
          <a:xfrm>
            <a:off x="383618" y="260648"/>
            <a:ext cx="8227947" cy="5970864"/>
          </a:xfrm>
          <a:prstGeom prst="rect">
            <a:avLst/>
          </a:prstGeom>
          <a:noFill/>
        </p:spPr>
        <p:txBody>
          <a:bodyPr wrap="square" rtlCol="0">
            <a:spAutoFit/>
          </a:bodyPr>
          <a:lstStyle/>
          <a:p>
            <a:pPr algn="just">
              <a:lnSpc>
                <a:spcPct val="150000"/>
              </a:lnSpc>
            </a:pPr>
            <a:r>
              <a:rPr lang="en-US" sz="2000"/>
              <a:t>Supersymmetry (doubling of all bosonic and fermionic degrees of freedom) would thus solve the problem, leading to a vanishing energy density, but only when supersymmetry is not broken. </a:t>
            </a:r>
          </a:p>
          <a:p>
            <a:pPr algn="just">
              <a:lnSpc>
                <a:spcPct val="150000"/>
              </a:lnSpc>
            </a:pPr>
            <a:endParaRPr lang="en-US" sz="2000"/>
          </a:p>
          <a:p>
            <a:pPr algn="just">
              <a:lnSpc>
                <a:spcPct val="150000"/>
              </a:lnSpc>
            </a:pPr>
            <a:endParaRPr lang="en-US" sz="2000"/>
          </a:p>
          <a:p>
            <a:pPr algn="just">
              <a:lnSpc>
                <a:spcPct val="150000"/>
              </a:lnSpc>
            </a:pPr>
            <a:endParaRPr lang="en-US" sz="2000"/>
          </a:p>
          <a:p>
            <a:pPr algn="just">
              <a:lnSpc>
                <a:spcPct val="150000"/>
              </a:lnSpc>
            </a:pPr>
            <a:endParaRPr lang="en-US" sz="2000"/>
          </a:p>
          <a:p>
            <a:pPr algn="just">
              <a:lnSpc>
                <a:spcPct val="150000"/>
              </a:lnSpc>
            </a:pPr>
            <a:endParaRPr lang="en-US" sz="2000"/>
          </a:p>
          <a:p>
            <a:pPr algn="just">
              <a:lnSpc>
                <a:spcPct val="150000"/>
              </a:lnSpc>
            </a:pPr>
            <a:r>
              <a:rPr lang="en-US" sz="2400" b="1">
                <a:solidFill>
                  <a:srgbClr val="000090"/>
                </a:solidFill>
              </a:rPr>
              <a:t>Therefore the problem of a high energy density of vacuum would still persist at low energy, even in a supersymmetric world.</a:t>
            </a:r>
          </a:p>
          <a:p>
            <a:pPr algn="just">
              <a:lnSpc>
                <a:spcPct val="150000"/>
              </a:lnSpc>
            </a:pPr>
            <a:endParaRPr lang="en-US" sz="2400">
              <a:solidFill>
                <a:srgbClr val="000090"/>
              </a:solidFill>
            </a:endParaRPr>
          </a:p>
        </p:txBody>
      </p:sp>
      <p:grpSp>
        <p:nvGrpSpPr>
          <p:cNvPr id="6" name="Group 5"/>
          <p:cNvGrpSpPr/>
          <p:nvPr/>
        </p:nvGrpSpPr>
        <p:grpSpPr>
          <a:xfrm>
            <a:off x="383618" y="2204864"/>
            <a:ext cx="8383247" cy="1512168"/>
            <a:chOff x="383617" y="2636912"/>
            <a:chExt cx="8383247" cy="1512168"/>
          </a:xfrm>
        </p:grpSpPr>
        <p:pic>
          <p:nvPicPr>
            <p:cNvPr id="7" name="Picture 6"/>
            <p:cNvPicPr>
              <a:picLocks noChangeAspect="1"/>
            </p:cNvPicPr>
            <p:nvPr/>
          </p:nvPicPr>
          <p:blipFill>
            <a:blip r:embed="rId2"/>
            <a:stretch>
              <a:fillRect/>
            </a:stretch>
          </p:blipFill>
          <p:spPr>
            <a:xfrm>
              <a:off x="383617" y="2636912"/>
              <a:ext cx="8383247" cy="1512168"/>
            </a:xfrm>
            <a:prstGeom prst="rect">
              <a:avLst/>
            </a:prstGeom>
          </p:spPr>
        </p:pic>
        <p:sp>
          <p:nvSpPr>
            <p:cNvPr id="8" name="Rectangle 7"/>
            <p:cNvSpPr/>
            <p:nvPr/>
          </p:nvSpPr>
          <p:spPr>
            <a:xfrm>
              <a:off x="2843808" y="3789040"/>
              <a:ext cx="5767757"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8031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17</a:t>
            </a:fld>
            <a:endParaRPr lang="en-US"/>
          </a:p>
        </p:txBody>
      </p:sp>
      <p:sp>
        <p:nvSpPr>
          <p:cNvPr id="5" name="TextBox 4"/>
          <p:cNvSpPr txBox="1"/>
          <p:nvPr/>
        </p:nvSpPr>
        <p:spPr>
          <a:xfrm>
            <a:off x="415398" y="188640"/>
            <a:ext cx="8386685" cy="5816977"/>
          </a:xfrm>
          <a:prstGeom prst="rect">
            <a:avLst/>
          </a:prstGeom>
          <a:noFill/>
        </p:spPr>
        <p:txBody>
          <a:bodyPr wrap="square" rtlCol="0">
            <a:spAutoFit/>
          </a:bodyPr>
          <a:lstStyle/>
          <a:p>
            <a:r>
              <a:rPr lang="en-US"/>
              <a:t>Using the density of flat universe (critical density) as upper bound for the vacuum energy density we find</a:t>
            </a:r>
          </a:p>
          <a:p>
            <a:endParaRPr lang="en-US"/>
          </a:p>
          <a:p>
            <a:endParaRPr lang="en-US"/>
          </a:p>
          <a:p>
            <a:endParaRPr lang="en-US"/>
          </a:p>
          <a:p>
            <a:endParaRPr lang="en-US"/>
          </a:p>
          <a:p>
            <a:endParaRPr lang="en-US"/>
          </a:p>
          <a:p>
            <a:r>
              <a:rPr lang="en-US"/>
              <a:t>while using the radiation density alone we find</a:t>
            </a:r>
          </a:p>
          <a:p>
            <a:endParaRPr lang="en-US"/>
          </a:p>
          <a:p>
            <a:endParaRPr lang="en-US"/>
          </a:p>
          <a:p>
            <a:endParaRPr lang="en-US"/>
          </a:p>
          <a:p>
            <a:endParaRPr lang="en-US"/>
          </a:p>
          <a:p>
            <a:endParaRPr lang="en-US"/>
          </a:p>
          <a:p>
            <a:endParaRPr lang="en-US"/>
          </a:p>
          <a:p>
            <a:r>
              <a:rPr lang="en-US" sz="2400" i="1">
                <a:solidFill>
                  <a:srgbClr val="800000"/>
                </a:solidFill>
              </a:rPr>
              <a:t>This stronger bound is 113 orders of magnitude smaller than the previously estimated value. Other estimates put this ratio at 120 orders of magnitude. This is the “cosmological constant problem”.</a:t>
            </a:r>
          </a:p>
          <a:p>
            <a:endParaRPr lang="en-US" sz="2400" i="1">
              <a:solidFill>
                <a:srgbClr val="800000"/>
              </a:solidFill>
            </a:endParaRPr>
          </a:p>
          <a:p>
            <a:r>
              <a:rPr lang="en-US" sz="2400" i="1">
                <a:solidFill>
                  <a:srgbClr val="800000"/>
                </a:solidFill>
              </a:rPr>
              <a:t>The QFT vacuum is a BIG problem !!!</a:t>
            </a:r>
          </a:p>
        </p:txBody>
      </p:sp>
      <p:graphicFrame>
        <p:nvGraphicFramePr>
          <p:cNvPr id="6" name="Object 5"/>
          <p:cNvGraphicFramePr>
            <a:graphicFrameLocks noChangeAspect="1"/>
          </p:cNvGraphicFramePr>
          <p:nvPr>
            <p:extLst>
              <p:ext uri="{D42A27DB-BD31-4B8C-83A1-F6EECF244321}">
                <p14:modId xmlns:p14="http://schemas.microsoft.com/office/powerpoint/2010/main" val="2817360434"/>
              </p:ext>
            </p:extLst>
          </p:nvPr>
        </p:nvGraphicFramePr>
        <p:xfrm>
          <a:off x="3338024" y="908720"/>
          <a:ext cx="2409825" cy="857250"/>
        </p:xfrm>
        <a:graphic>
          <a:graphicData uri="http://schemas.openxmlformats.org/presentationml/2006/ole">
            <mc:AlternateContent xmlns:mc="http://schemas.openxmlformats.org/markup-compatibility/2006">
              <mc:Choice xmlns:v="urn:schemas-microsoft-com:vml" Requires="v">
                <p:oleObj spid="_x0000_s9281" name="Equation" r:id="rId3" imgW="1104900" imgH="393700" progId="Equation.3">
                  <p:embed/>
                </p:oleObj>
              </mc:Choice>
              <mc:Fallback>
                <p:oleObj name="Equation" r:id="rId3" imgW="1104900" imgH="393700" progId="Equation.3">
                  <p:embed/>
                  <p:pic>
                    <p:nvPicPr>
                      <p:cNvPr id="0" name=""/>
                      <p:cNvPicPr/>
                      <p:nvPr/>
                    </p:nvPicPr>
                    <p:blipFill>
                      <a:blip r:embed="rId4"/>
                      <a:stretch>
                        <a:fillRect/>
                      </a:stretch>
                    </p:blipFill>
                    <p:spPr>
                      <a:xfrm>
                        <a:off x="3338024" y="908720"/>
                        <a:ext cx="2409825" cy="8572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78159990"/>
              </p:ext>
            </p:extLst>
          </p:nvPr>
        </p:nvGraphicFramePr>
        <p:xfrm>
          <a:off x="3347864" y="2852936"/>
          <a:ext cx="2438400" cy="857250"/>
        </p:xfrm>
        <a:graphic>
          <a:graphicData uri="http://schemas.openxmlformats.org/presentationml/2006/ole">
            <mc:AlternateContent xmlns:mc="http://schemas.openxmlformats.org/markup-compatibility/2006">
              <mc:Choice xmlns:v="urn:schemas-microsoft-com:vml" Requires="v">
                <p:oleObj spid="_x0000_s9282" name="Equation" r:id="rId5" imgW="1117600" imgH="393700" progId="Equation.3">
                  <p:embed/>
                </p:oleObj>
              </mc:Choice>
              <mc:Fallback>
                <p:oleObj name="Equation" r:id="rId5" imgW="1117600" imgH="393700" progId="Equation.3">
                  <p:embed/>
                  <p:pic>
                    <p:nvPicPr>
                      <p:cNvPr id="0" name=""/>
                      <p:cNvPicPr/>
                      <p:nvPr/>
                    </p:nvPicPr>
                    <p:blipFill>
                      <a:blip r:embed="rId6"/>
                      <a:stretch>
                        <a:fillRect/>
                      </a:stretch>
                    </p:blipFill>
                    <p:spPr>
                      <a:xfrm>
                        <a:off x="3347864" y="2852936"/>
                        <a:ext cx="2438400" cy="857250"/>
                      </a:xfrm>
                      <a:prstGeom prst="rect">
                        <a:avLst/>
                      </a:prstGeom>
                    </p:spPr>
                  </p:pic>
                </p:oleObj>
              </mc:Fallback>
            </mc:AlternateContent>
          </a:graphicData>
        </a:graphic>
      </p:graphicFrame>
    </p:spTree>
    <p:extLst>
      <p:ext uri="{BB962C8B-B14F-4D97-AF65-F5344CB8AC3E}">
        <p14:creationId xmlns:p14="http://schemas.microsoft.com/office/powerpoint/2010/main" val="2098919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18</a:t>
            </a:fld>
            <a:endParaRPr lang="en-US"/>
          </a:p>
        </p:txBody>
      </p:sp>
      <p:sp>
        <p:nvSpPr>
          <p:cNvPr id="5" name="TextBox 4"/>
          <p:cNvSpPr txBox="1"/>
          <p:nvPr/>
        </p:nvSpPr>
        <p:spPr>
          <a:xfrm>
            <a:off x="457200" y="403586"/>
            <a:ext cx="8229600" cy="3539430"/>
          </a:xfrm>
          <a:prstGeom prst="rect">
            <a:avLst/>
          </a:prstGeom>
          <a:noFill/>
        </p:spPr>
        <p:txBody>
          <a:bodyPr wrap="square" rtlCol="0">
            <a:spAutoFit/>
          </a:bodyPr>
          <a:lstStyle/>
          <a:p>
            <a:r>
              <a:rPr lang="en-US" sz="3200"/>
              <a:t>This problem has actually been with us for a long time now. </a:t>
            </a:r>
          </a:p>
          <a:p>
            <a:endParaRPr lang="en-US" sz="3200"/>
          </a:p>
          <a:p>
            <a:r>
              <a:rPr lang="en-US" sz="3200" i="1"/>
              <a:t>It was already there after Dirac wrote his equation, and invented the Dirac sea, where an infinite number of degrees of freedom are occupied by unseen particles. </a:t>
            </a:r>
          </a:p>
        </p:txBody>
      </p:sp>
    </p:spTree>
    <p:extLst>
      <p:ext uri="{BB962C8B-B14F-4D97-AF65-F5344CB8AC3E}">
        <p14:creationId xmlns:p14="http://schemas.microsoft.com/office/powerpoint/2010/main" val="3741496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19</a:t>
            </a:fld>
            <a:endParaRPr lang="en-US"/>
          </a:p>
        </p:txBody>
      </p:sp>
      <p:grpSp>
        <p:nvGrpSpPr>
          <p:cNvPr id="5" name="Group 4"/>
          <p:cNvGrpSpPr/>
          <p:nvPr/>
        </p:nvGrpSpPr>
        <p:grpSpPr>
          <a:xfrm>
            <a:off x="1907704" y="1556792"/>
            <a:ext cx="5549900" cy="3581400"/>
            <a:chOff x="1797050" y="2133600"/>
            <a:chExt cx="5549900" cy="3581400"/>
          </a:xfrm>
        </p:grpSpPr>
        <p:sp>
          <p:nvSpPr>
            <p:cNvPr id="6" name="Rectangle 5"/>
            <p:cNvSpPr/>
            <p:nvPr/>
          </p:nvSpPr>
          <p:spPr>
            <a:xfrm>
              <a:off x="1797050" y="2133600"/>
              <a:ext cx="5549900" cy="3581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797050" y="2133600"/>
              <a:ext cx="5549900" cy="914400"/>
            </a:xfrm>
            <a:prstGeom prst="rect">
              <a:avLst/>
            </a:prstGeom>
          </p:spPr>
        </p:pic>
        <p:pic>
          <p:nvPicPr>
            <p:cNvPr id="8" name="Picture 7"/>
            <p:cNvPicPr>
              <a:picLocks noChangeAspect="1"/>
            </p:cNvPicPr>
            <p:nvPr/>
          </p:nvPicPr>
          <p:blipFill>
            <a:blip r:embed="rId3"/>
            <a:stretch>
              <a:fillRect/>
            </a:stretch>
          </p:blipFill>
          <p:spPr>
            <a:xfrm>
              <a:off x="1828800" y="3048000"/>
              <a:ext cx="5518150" cy="1377950"/>
            </a:xfrm>
            <a:prstGeom prst="rect">
              <a:avLst/>
            </a:prstGeom>
          </p:spPr>
        </p:pic>
        <p:pic>
          <p:nvPicPr>
            <p:cNvPr id="9" name="Picture 8"/>
            <p:cNvPicPr>
              <a:picLocks noChangeAspect="1"/>
            </p:cNvPicPr>
            <p:nvPr/>
          </p:nvPicPr>
          <p:blipFill>
            <a:blip r:embed="rId4"/>
            <a:stretch>
              <a:fillRect/>
            </a:stretch>
          </p:blipFill>
          <p:spPr>
            <a:xfrm>
              <a:off x="1860550" y="5029200"/>
              <a:ext cx="5486400" cy="463550"/>
            </a:xfrm>
            <a:prstGeom prst="rect">
              <a:avLst/>
            </a:prstGeom>
          </p:spPr>
        </p:pic>
        <p:sp>
          <p:nvSpPr>
            <p:cNvPr id="10" name="TextBox 9"/>
            <p:cNvSpPr txBox="1"/>
            <p:nvPr/>
          </p:nvSpPr>
          <p:spPr>
            <a:xfrm>
              <a:off x="4038600" y="4495800"/>
              <a:ext cx="1416050" cy="369332"/>
            </a:xfrm>
            <a:prstGeom prst="rect">
              <a:avLst/>
            </a:prstGeom>
            <a:noFill/>
          </p:spPr>
          <p:txBody>
            <a:bodyPr wrap="square" rtlCol="0">
              <a:spAutoFit/>
            </a:bodyPr>
            <a:lstStyle/>
            <a:p>
              <a:r>
                <a:rPr lang="en-US"/>
                <a:t>...</a:t>
              </a:r>
            </a:p>
          </p:txBody>
        </p:sp>
      </p:grpSp>
      <p:sp>
        <p:nvSpPr>
          <p:cNvPr id="11" name="TextBox 10"/>
          <p:cNvSpPr txBox="1"/>
          <p:nvPr/>
        </p:nvSpPr>
        <p:spPr>
          <a:xfrm>
            <a:off x="323528" y="188640"/>
            <a:ext cx="8568952" cy="707886"/>
          </a:xfrm>
          <a:prstGeom prst="rect">
            <a:avLst/>
          </a:prstGeom>
          <a:noFill/>
        </p:spPr>
        <p:txBody>
          <a:bodyPr wrap="square" rtlCol="0">
            <a:spAutoFit/>
          </a:bodyPr>
          <a:lstStyle/>
          <a:p>
            <a:r>
              <a:rPr lang="en-US" sz="2000"/>
              <a:t>soon after Dirac’s theory of the positron, it was understood that this could lead to photon-photon scattering</a:t>
            </a:r>
          </a:p>
        </p:txBody>
      </p:sp>
      <p:sp>
        <p:nvSpPr>
          <p:cNvPr id="12" name="Right Arrow 11"/>
          <p:cNvSpPr/>
          <p:nvPr/>
        </p:nvSpPr>
        <p:spPr>
          <a:xfrm>
            <a:off x="827584" y="5445224"/>
            <a:ext cx="792088" cy="7920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835696" y="5661248"/>
            <a:ext cx="6480720" cy="400110"/>
          </a:xfrm>
          <a:prstGeom prst="rect">
            <a:avLst/>
          </a:prstGeom>
          <a:noFill/>
        </p:spPr>
        <p:txBody>
          <a:bodyPr wrap="square" rtlCol="0">
            <a:spAutoFit/>
          </a:bodyPr>
          <a:lstStyle/>
          <a:p>
            <a:r>
              <a:rPr lang="en-US" sz="2000" b="1"/>
              <a:t>Euler-Heisenberg and Weisskopf (EHW) Lagrangian</a:t>
            </a:r>
          </a:p>
        </p:txBody>
      </p:sp>
    </p:spTree>
    <p:extLst>
      <p:ext uri="{BB962C8B-B14F-4D97-AF65-F5344CB8AC3E}">
        <p14:creationId xmlns:p14="http://schemas.microsoft.com/office/powerpoint/2010/main" val="918983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a:t>The scientific case for a </a:t>
            </a:r>
            <a:br>
              <a:rPr lang="en-US"/>
            </a:br>
            <a:r>
              <a:rPr lang="en-US"/>
              <a:t>(low-energy) photon-photon collider</a:t>
            </a:r>
          </a:p>
        </p:txBody>
      </p:sp>
      <p:sp>
        <p:nvSpPr>
          <p:cNvPr id="5" name="Subtitle 4"/>
          <p:cNvSpPr>
            <a:spLocks noGrp="1"/>
          </p:cNvSpPr>
          <p:nvPr>
            <p:ph type="subTitle" idx="1"/>
          </p:nvPr>
        </p:nvSpPr>
        <p:spPr/>
        <p:txBody>
          <a:bodyPr>
            <a:normAutofit fontScale="70000" lnSpcReduction="20000"/>
          </a:bodyPr>
          <a:lstStyle/>
          <a:p>
            <a:r>
              <a:rPr lang="en-US"/>
              <a:t>Edoardo Milotti</a:t>
            </a:r>
          </a:p>
          <a:p>
            <a:r>
              <a:rPr lang="en-US"/>
              <a:t>Università e INFN-Sezione di Trieste</a:t>
            </a:r>
          </a:p>
          <a:p>
            <a:r>
              <a:rPr lang="en-US"/>
              <a:t>milotti@ts.infn.it</a:t>
            </a:r>
          </a:p>
          <a:p>
            <a:endParaRPr lang="en-US"/>
          </a:p>
          <a:p>
            <a:r>
              <a:rPr lang="en-US" i="1"/>
              <a:t>LNF – 14/12/2012</a:t>
            </a:r>
          </a:p>
          <a:p>
            <a:endParaRPr lang="en-US"/>
          </a:p>
        </p:txBody>
      </p:sp>
    </p:spTree>
    <p:extLst>
      <p:ext uri="{BB962C8B-B14F-4D97-AF65-F5344CB8AC3E}">
        <p14:creationId xmlns:p14="http://schemas.microsoft.com/office/powerpoint/2010/main" val="17170154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20</a:t>
            </a:fld>
            <a:endParaRPr lang="en-US"/>
          </a:p>
        </p:txBody>
      </p:sp>
      <p:cxnSp>
        <p:nvCxnSpPr>
          <p:cNvPr id="5" name="Straight Arrow Connector 4"/>
          <p:cNvCxnSpPr/>
          <p:nvPr/>
        </p:nvCxnSpPr>
        <p:spPr>
          <a:xfrm flipV="1">
            <a:off x="1029441" y="1790293"/>
            <a:ext cx="530143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29441" y="309379"/>
            <a:ext cx="5301430" cy="924409"/>
          </a:xfrm>
          <a:prstGeom prst="rect">
            <a:avLst/>
          </a:prstGeom>
          <a:gradFill flip="none" rotWithShape="1">
            <a:gsLst>
              <a:gs pos="0">
                <a:schemeClr val="accent2">
                  <a:lumMod val="20000"/>
                  <a:lumOff val="80000"/>
                </a:schemeClr>
              </a:gs>
              <a:gs pos="100000">
                <a:schemeClr val="accent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Rectangle 6"/>
          <p:cNvSpPr/>
          <p:nvPr/>
        </p:nvSpPr>
        <p:spPr>
          <a:xfrm flipV="1">
            <a:off x="1029441" y="2328203"/>
            <a:ext cx="5301430" cy="924409"/>
          </a:xfrm>
          <a:prstGeom prst="rect">
            <a:avLst/>
          </a:prstGeom>
          <a:gradFill>
            <a:gsLst>
              <a:gs pos="0">
                <a:schemeClr val="tx2">
                  <a:lumMod val="60000"/>
                  <a:lumOff val="40000"/>
                </a:schemeClr>
              </a:gs>
              <a:gs pos="100000">
                <a:schemeClr val="bg1"/>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 name="Straight Arrow Connector 7"/>
          <p:cNvCxnSpPr/>
          <p:nvPr/>
        </p:nvCxnSpPr>
        <p:spPr>
          <a:xfrm flipV="1">
            <a:off x="1029441" y="309380"/>
            <a:ext cx="0" cy="2943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1038" y="109325"/>
            <a:ext cx="265602" cy="400110"/>
          </a:xfrm>
          <a:prstGeom prst="rect">
            <a:avLst/>
          </a:prstGeom>
          <a:noFill/>
        </p:spPr>
        <p:txBody>
          <a:bodyPr wrap="square" rtlCol="0">
            <a:spAutoFit/>
          </a:bodyPr>
          <a:lstStyle/>
          <a:p>
            <a:r>
              <a:rPr lang="en-US" sz="2000"/>
              <a:t>E</a:t>
            </a:r>
          </a:p>
        </p:txBody>
      </p:sp>
      <p:sp>
        <p:nvSpPr>
          <p:cNvPr id="10" name="TextBox 9"/>
          <p:cNvSpPr txBox="1"/>
          <p:nvPr/>
        </p:nvSpPr>
        <p:spPr>
          <a:xfrm>
            <a:off x="179512" y="1021722"/>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1" name="TextBox 10"/>
          <p:cNvSpPr txBox="1"/>
          <p:nvPr/>
        </p:nvSpPr>
        <p:spPr>
          <a:xfrm>
            <a:off x="207931" y="2143481"/>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2" name="TextBox 11"/>
          <p:cNvSpPr txBox="1"/>
          <p:nvPr/>
        </p:nvSpPr>
        <p:spPr>
          <a:xfrm>
            <a:off x="1487144" y="734837"/>
            <a:ext cx="2001169" cy="338554"/>
          </a:xfrm>
          <a:prstGeom prst="rect">
            <a:avLst/>
          </a:prstGeom>
          <a:noFill/>
        </p:spPr>
        <p:txBody>
          <a:bodyPr wrap="none" rtlCol="0">
            <a:spAutoFit/>
          </a:bodyPr>
          <a:lstStyle/>
          <a:p>
            <a:r>
              <a:rPr lang="en-US" sz="1600"/>
              <a:t>positive energy states</a:t>
            </a:r>
          </a:p>
        </p:txBody>
      </p:sp>
      <p:sp>
        <p:nvSpPr>
          <p:cNvPr id="13" name="TextBox 12"/>
          <p:cNvSpPr txBox="1"/>
          <p:nvPr/>
        </p:nvSpPr>
        <p:spPr>
          <a:xfrm>
            <a:off x="1487144" y="2482035"/>
            <a:ext cx="2521645" cy="338554"/>
          </a:xfrm>
          <a:prstGeom prst="rect">
            <a:avLst/>
          </a:prstGeom>
          <a:noFill/>
        </p:spPr>
        <p:txBody>
          <a:bodyPr wrap="none" rtlCol="0">
            <a:spAutoFit/>
          </a:bodyPr>
          <a:lstStyle/>
          <a:p>
            <a:r>
              <a:rPr lang="en-US" sz="1600"/>
              <a:t>filled negative energy states</a:t>
            </a:r>
          </a:p>
        </p:txBody>
      </p:sp>
    </p:spTree>
    <p:extLst>
      <p:ext uri="{BB962C8B-B14F-4D97-AF65-F5344CB8AC3E}">
        <p14:creationId xmlns:p14="http://schemas.microsoft.com/office/powerpoint/2010/main" val="2563270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21</a:t>
            </a:fld>
            <a:endParaRPr lang="en-US"/>
          </a:p>
        </p:txBody>
      </p:sp>
      <p:cxnSp>
        <p:nvCxnSpPr>
          <p:cNvPr id="5" name="Straight Arrow Connector 4"/>
          <p:cNvCxnSpPr/>
          <p:nvPr/>
        </p:nvCxnSpPr>
        <p:spPr>
          <a:xfrm flipV="1">
            <a:off x="1029441" y="1790293"/>
            <a:ext cx="530143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29441" y="309379"/>
            <a:ext cx="5301430" cy="924409"/>
          </a:xfrm>
          <a:prstGeom prst="rect">
            <a:avLst/>
          </a:prstGeom>
          <a:gradFill flip="none" rotWithShape="1">
            <a:gsLst>
              <a:gs pos="0">
                <a:schemeClr val="accent2">
                  <a:lumMod val="20000"/>
                  <a:lumOff val="80000"/>
                </a:schemeClr>
              </a:gs>
              <a:gs pos="100000">
                <a:schemeClr val="accent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Rectangle 6"/>
          <p:cNvSpPr/>
          <p:nvPr/>
        </p:nvSpPr>
        <p:spPr>
          <a:xfrm flipV="1">
            <a:off x="1029441" y="2328203"/>
            <a:ext cx="5301430" cy="924409"/>
          </a:xfrm>
          <a:prstGeom prst="rect">
            <a:avLst/>
          </a:prstGeom>
          <a:gradFill>
            <a:gsLst>
              <a:gs pos="0">
                <a:schemeClr val="tx2">
                  <a:lumMod val="60000"/>
                  <a:lumOff val="40000"/>
                </a:schemeClr>
              </a:gs>
              <a:gs pos="100000">
                <a:schemeClr val="bg1"/>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 name="Straight Arrow Connector 7"/>
          <p:cNvCxnSpPr/>
          <p:nvPr/>
        </p:nvCxnSpPr>
        <p:spPr>
          <a:xfrm flipV="1">
            <a:off x="1029441" y="309380"/>
            <a:ext cx="0" cy="2943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1038" y="109325"/>
            <a:ext cx="265602" cy="400110"/>
          </a:xfrm>
          <a:prstGeom prst="rect">
            <a:avLst/>
          </a:prstGeom>
          <a:noFill/>
        </p:spPr>
        <p:txBody>
          <a:bodyPr wrap="square" rtlCol="0">
            <a:spAutoFit/>
          </a:bodyPr>
          <a:lstStyle/>
          <a:p>
            <a:r>
              <a:rPr lang="en-US" sz="2000"/>
              <a:t>E</a:t>
            </a:r>
          </a:p>
        </p:txBody>
      </p:sp>
      <p:sp>
        <p:nvSpPr>
          <p:cNvPr id="10" name="TextBox 9"/>
          <p:cNvSpPr txBox="1"/>
          <p:nvPr/>
        </p:nvSpPr>
        <p:spPr>
          <a:xfrm>
            <a:off x="179512" y="1021722"/>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1" name="TextBox 10"/>
          <p:cNvSpPr txBox="1"/>
          <p:nvPr/>
        </p:nvSpPr>
        <p:spPr>
          <a:xfrm>
            <a:off x="207931" y="2143481"/>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2" name="TextBox 11"/>
          <p:cNvSpPr txBox="1"/>
          <p:nvPr/>
        </p:nvSpPr>
        <p:spPr>
          <a:xfrm>
            <a:off x="1487144" y="734837"/>
            <a:ext cx="2001169" cy="338554"/>
          </a:xfrm>
          <a:prstGeom prst="rect">
            <a:avLst/>
          </a:prstGeom>
          <a:noFill/>
        </p:spPr>
        <p:txBody>
          <a:bodyPr wrap="none" rtlCol="0">
            <a:spAutoFit/>
          </a:bodyPr>
          <a:lstStyle/>
          <a:p>
            <a:r>
              <a:rPr lang="en-US" sz="1600"/>
              <a:t>positive energy states</a:t>
            </a:r>
          </a:p>
        </p:txBody>
      </p:sp>
      <p:sp>
        <p:nvSpPr>
          <p:cNvPr id="13" name="TextBox 12"/>
          <p:cNvSpPr txBox="1"/>
          <p:nvPr/>
        </p:nvSpPr>
        <p:spPr>
          <a:xfrm>
            <a:off x="1487144" y="2482035"/>
            <a:ext cx="2521645" cy="338554"/>
          </a:xfrm>
          <a:prstGeom prst="rect">
            <a:avLst/>
          </a:prstGeom>
          <a:noFill/>
        </p:spPr>
        <p:txBody>
          <a:bodyPr wrap="none" rtlCol="0">
            <a:spAutoFit/>
          </a:bodyPr>
          <a:lstStyle/>
          <a:p>
            <a:r>
              <a:rPr lang="en-US" sz="1600"/>
              <a:t>filled negative energy states</a:t>
            </a:r>
          </a:p>
        </p:txBody>
      </p:sp>
      <p:sp>
        <p:nvSpPr>
          <p:cNvPr id="14" name="TextBox 13"/>
          <p:cNvSpPr txBox="1"/>
          <p:nvPr/>
        </p:nvSpPr>
        <p:spPr>
          <a:xfrm>
            <a:off x="396846" y="3717032"/>
            <a:ext cx="8386685" cy="646331"/>
          </a:xfrm>
          <a:prstGeom prst="rect">
            <a:avLst/>
          </a:prstGeom>
          <a:noFill/>
        </p:spPr>
        <p:txBody>
          <a:bodyPr wrap="square" rtlCol="0">
            <a:spAutoFit/>
          </a:bodyPr>
          <a:lstStyle/>
          <a:p>
            <a:r>
              <a:rPr lang="en-US"/>
              <a:t>the time-energy uncertainty principle allows the creation of electron-positron pairs for very short times</a:t>
            </a:r>
          </a:p>
        </p:txBody>
      </p:sp>
      <p:pic>
        <p:nvPicPr>
          <p:cNvPr id="15" name="Picture 14" descr="pai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824" y="1313823"/>
            <a:ext cx="1080000" cy="952941"/>
          </a:xfrm>
          <a:prstGeom prst="rect">
            <a:avLst/>
          </a:prstGeom>
        </p:spPr>
      </p:pic>
      <p:sp>
        <p:nvSpPr>
          <p:cNvPr id="16" name="TextBox 15"/>
          <p:cNvSpPr txBox="1"/>
          <p:nvPr/>
        </p:nvSpPr>
        <p:spPr>
          <a:xfrm>
            <a:off x="7600041" y="960167"/>
            <a:ext cx="476216" cy="400110"/>
          </a:xfrm>
          <a:prstGeom prst="rect">
            <a:avLst/>
          </a:prstGeom>
          <a:noFill/>
        </p:spPr>
        <p:txBody>
          <a:bodyPr wrap="square" rtlCol="0">
            <a:spAutoFit/>
          </a:bodyPr>
          <a:lstStyle/>
          <a:p>
            <a:r>
              <a:rPr lang="en-US" sz="2000" b="1"/>
              <a:t>e</a:t>
            </a:r>
            <a:r>
              <a:rPr lang="en-US" sz="2000" b="1" baseline="30000"/>
              <a:t>-</a:t>
            </a:r>
          </a:p>
        </p:txBody>
      </p:sp>
      <p:sp>
        <p:nvSpPr>
          <p:cNvPr id="17" name="TextBox 16"/>
          <p:cNvSpPr txBox="1"/>
          <p:nvPr/>
        </p:nvSpPr>
        <p:spPr>
          <a:xfrm>
            <a:off x="7600041" y="2179892"/>
            <a:ext cx="476216" cy="400110"/>
          </a:xfrm>
          <a:prstGeom prst="rect">
            <a:avLst/>
          </a:prstGeom>
          <a:noFill/>
        </p:spPr>
        <p:txBody>
          <a:bodyPr wrap="square" rtlCol="0">
            <a:spAutoFit/>
          </a:bodyPr>
          <a:lstStyle/>
          <a:p>
            <a:r>
              <a:rPr lang="en-US" sz="2000" b="1"/>
              <a:t>e</a:t>
            </a:r>
            <a:r>
              <a:rPr lang="en-US" sz="2000" b="1" baseline="30000"/>
              <a:t>+</a:t>
            </a:r>
          </a:p>
        </p:txBody>
      </p:sp>
      <p:sp>
        <p:nvSpPr>
          <p:cNvPr id="18" name="Oval 17"/>
          <p:cNvSpPr/>
          <p:nvPr/>
        </p:nvSpPr>
        <p:spPr>
          <a:xfrm>
            <a:off x="4749037" y="2544572"/>
            <a:ext cx="63745" cy="7437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Oval 18"/>
          <p:cNvSpPr/>
          <p:nvPr/>
        </p:nvSpPr>
        <p:spPr>
          <a:xfrm>
            <a:off x="4749564" y="1040989"/>
            <a:ext cx="63745" cy="7437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 name="Straight Arrow Connector 19"/>
          <p:cNvCxnSpPr/>
          <p:nvPr/>
        </p:nvCxnSpPr>
        <p:spPr>
          <a:xfrm flipV="1">
            <a:off x="4779637" y="1115366"/>
            <a:ext cx="0" cy="1407531"/>
          </a:xfrm>
          <a:prstGeom prst="straightConnector1">
            <a:avLst/>
          </a:prstGeom>
          <a:ln w="12700" cmpd="sng">
            <a:solidFill>
              <a:schemeClr val="tx1">
                <a:lumMod val="65000"/>
                <a:lumOff val="35000"/>
              </a:schemeClr>
            </a:solidFill>
            <a:prstDash val="lgDash"/>
            <a:tailEnd type="triangle" w="lg" len="med"/>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942019" y="1233788"/>
            <a:ext cx="2150261" cy="461665"/>
          </a:xfrm>
          <a:prstGeom prst="rect">
            <a:avLst/>
          </a:prstGeom>
          <a:noFill/>
        </p:spPr>
        <p:txBody>
          <a:bodyPr wrap="square" rtlCol="0">
            <a:spAutoFit/>
          </a:bodyPr>
          <a:lstStyle/>
          <a:p>
            <a:r>
              <a:rPr lang="en-US" sz="1200"/>
              <a:t>creation-destruction  of electron-positron pair</a:t>
            </a:r>
          </a:p>
        </p:txBody>
      </p:sp>
      <p:cxnSp>
        <p:nvCxnSpPr>
          <p:cNvPr id="22" name="Straight Arrow Connector 21"/>
          <p:cNvCxnSpPr/>
          <p:nvPr/>
        </p:nvCxnSpPr>
        <p:spPr>
          <a:xfrm>
            <a:off x="4932040" y="1137041"/>
            <a:ext cx="0" cy="1407531"/>
          </a:xfrm>
          <a:prstGeom prst="straightConnector1">
            <a:avLst/>
          </a:prstGeom>
          <a:ln w="12700" cmpd="sng">
            <a:solidFill>
              <a:schemeClr val="tx1">
                <a:lumMod val="65000"/>
                <a:lumOff val="35000"/>
              </a:schemeClr>
            </a:solidFill>
            <a:prstDash val="lgDash"/>
            <a:tailEnd type="triangle" w="lg"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761896" y="1137041"/>
            <a:ext cx="170144" cy="0"/>
          </a:xfrm>
          <a:prstGeom prst="straightConnector1">
            <a:avLst/>
          </a:prstGeom>
          <a:ln w="12700" cmpd="sng">
            <a:solidFill>
              <a:schemeClr val="tx1">
                <a:lumMod val="65000"/>
                <a:lumOff val="35000"/>
              </a:schemeClr>
            </a:solidFill>
            <a:prstDash val="lgDash"/>
            <a:tailEnd type="none" w="lg" len="med"/>
          </a:ln>
        </p:spPr>
        <p:style>
          <a:lnRef idx="2">
            <a:schemeClr val="accent1"/>
          </a:lnRef>
          <a:fillRef idx="0">
            <a:schemeClr val="accent1"/>
          </a:fillRef>
          <a:effectRef idx="1">
            <a:schemeClr val="accent1"/>
          </a:effectRef>
          <a:fontRef idx="minor">
            <a:schemeClr val="tx1"/>
          </a:fontRef>
        </p:style>
      </p:cxnSp>
      <p:graphicFrame>
        <p:nvGraphicFramePr>
          <p:cNvPr id="24" name="Object 23"/>
          <p:cNvGraphicFramePr>
            <a:graphicFrameLocks noChangeAspect="1"/>
          </p:cNvGraphicFramePr>
          <p:nvPr>
            <p:extLst>
              <p:ext uri="{D42A27DB-BD31-4B8C-83A1-F6EECF244321}">
                <p14:modId xmlns:p14="http://schemas.microsoft.com/office/powerpoint/2010/main" val="4077412679"/>
              </p:ext>
            </p:extLst>
          </p:nvPr>
        </p:nvGraphicFramePr>
        <p:xfrm>
          <a:off x="1298427" y="4868222"/>
          <a:ext cx="1485900" cy="866775"/>
        </p:xfrm>
        <a:graphic>
          <a:graphicData uri="http://schemas.openxmlformats.org/presentationml/2006/ole">
            <mc:AlternateContent xmlns:mc="http://schemas.openxmlformats.org/markup-compatibility/2006">
              <mc:Choice xmlns:v="urn:schemas-microsoft-com:vml" Requires="v">
                <p:oleObj spid="_x0000_s10301" name="Equation" r:id="rId4" imgW="673100" imgH="393700" progId="Equation.3">
                  <p:embed/>
                </p:oleObj>
              </mc:Choice>
              <mc:Fallback>
                <p:oleObj name="Equation" r:id="rId4" imgW="673100" imgH="393700" progId="Equation.3">
                  <p:embed/>
                  <p:pic>
                    <p:nvPicPr>
                      <p:cNvPr id="0" name=""/>
                      <p:cNvPicPr/>
                      <p:nvPr/>
                    </p:nvPicPr>
                    <p:blipFill>
                      <a:blip r:embed="rId5"/>
                      <a:stretch>
                        <a:fillRect/>
                      </a:stretch>
                    </p:blipFill>
                    <p:spPr>
                      <a:xfrm>
                        <a:off x="1298427" y="4868222"/>
                        <a:ext cx="1485900" cy="866775"/>
                      </a:xfrm>
                      <a:prstGeom prst="rect">
                        <a:avLst/>
                      </a:prstGeom>
                    </p:spPr>
                  </p:pic>
                </p:oleObj>
              </mc:Fallback>
            </mc:AlternateContent>
          </a:graphicData>
        </a:graphic>
      </p:graphicFrame>
      <p:sp>
        <p:nvSpPr>
          <p:cNvPr id="25" name="Right Arrow 24"/>
          <p:cNvSpPr/>
          <p:nvPr/>
        </p:nvSpPr>
        <p:spPr>
          <a:xfrm>
            <a:off x="3159122" y="4868222"/>
            <a:ext cx="978888" cy="9128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3124663689"/>
              </p:ext>
            </p:extLst>
          </p:nvPr>
        </p:nvGraphicFramePr>
        <p:xfrm>
          <a:off x="4465082" y="4830165"/>
          <a:ext cx="3981450" cy="950913"/>
        </p:xfrm>
        <a:graphic>
          <a:graphicData uri="http://schemas.openxmlformats.org/presentationml/2006/ole">
            <mc:AlternateContent xmlns:mc="http://schemas.openxmlformats.org/markup-compatibility/2006">
              <mc:Choice xmlns:v="urn:schemas-microsoft-com:vml" Requires="v">
                <p:oleObj spid="_x0000_s10302" name="Equation" r:id="rId6" imgW="1803400" imgH="431800" progId="Equation.3">
                  <p:embed/>
                </p:oleObj>
              </mc:Choice>
              <mc:Fallback>
                <p:oleObj name="Equation" r:id="rId6" imgW="1803400" imgH="431800" progId="Equation.3">
                  <p:embed/>
                  <p:pic>
                    <p:nvPicPr>
                      <p:cNvPr id="0" name=""/>
                      <p:cNvPicPr/>
                      <p:nvPr/>
                    </p:nvPicPr>
                    <p:blipFill>
                      <a:blip r:embed="rId7"/>
                      <a:stretch>
                        <a:fillRect/>
                      </a:stretch>
                    </p:blipFill>
                    <p:spPr>
                      <a:xfrm>
                        <a:off x="4465082" y="4830165"/>
                        <a:ext cx="3981450" cy="950913"/>
                      </a:xfrm>
                      <a:prstGeom prst="rect">
                        <a:avLst/>
                      </a:prstGeom>
                    </p:spPr>
                  </p:pic>
                </p:oleObj>
              </mc:Fallback>
            </mc:AlternateContent>
          </a:graphicData>
        </a:graphic>
      </p:graphicFrame>
    </p:spTree>
    <p:extLst>
      <p:ext uri="{BB962C8B-B14F-4D97-AF65-F5344CB8AC3E}">
        <p14:creationId xmlns:p14="http://schemas.microsoft.com/office/powerpoint/2010/main" val="497346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22</a:t>
            </a:fld>
            <a:endParaRPr lang="en-US"/>
          </a:p>
        </p:txBody>
      </p:sp>
      <p:sp>
        <p:nvSpPr>
          <p:cNvPr id="46" name="Rectangle 3"/>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5" name="Group 4"/>
          <p:cNvGrpSpPr/>
          <p:nvPr/>
        </p:nvGrpSpPr>
        <p:grpSpPr>
          <a:xfrm>
            <a:off x="179512" y="106300"/>
            <a:ext cx="6640887" cy="3143287"/>
            <a:chOff x="179512" y="106300"/>
            <a:chExt cx="6640887" cy="3143287"/>
          </a:xfrm>
        </p:grpSpPr>
        <p:cxnSp>
          <p:nvCxnSpPr>
            <p:cNvPr id="6" name="Straight Arrow Connector 5"/>
            <p:cNvCxnSpPr/>
            <p:nvPr/>
          </p:nvCxnSpPr>
          <p:spPr>
            <a:xfrm flipV="1">
              <a:off x="1029441" y="1787268"/>
              <a:ext cx="530143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029441" y="306354"/>
              <a:ext cx="5301430" cy="924409"/>
            </a:xfrm>
            <a:prstGeom prst="rect">
              <a:avLst/>
            </a:prstGeom>
            <a:gradFill flip="none" rotWithShape="1">
              <a:gsLst>
                <a:gs pos="0">
                  <a:schemeClr val="accent2">
                    <a:lumMod val="20000"/>
                    <a:lumOff val="80000"/>
                  </a:schemeClr>
                </a:gs>
                <a:gs pos="100000">
                  <a:schemeClr val="accent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ectangle 7"/>
            <p:cNvSpPr/>
            <p:nvPr/>
          </p:nvSpPr>
          <p:spPr>
            <a:xfrm flipV="1">
              <a:off x="1029441" y="2325178"/>
              <a:ext cx="5301430" cy="924409"/>
            </a:xfrm>
            <a:prstGeom prst="rect">
              <a:avLst/>
            </a:prstGeom>
            <a:gradFill>
              <a:gsLst>
                <a:gs pos="0">
                  <a:schemeClr val="tx2">
                    <a:lumMod val="60000"/>
                    <a:lumOff val="40000"/>
                  </a:schemeClr>
                </a:gs>
                <a:gs pos="100000">
                  <a:schemeClr val="bg1"/>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 name="Straight Arrow Connector 8"/>
            <p:cNvCxnSpPr/>
            <p:nvPr/>
          </p:nvCxnSpPr>
          <p:spPr>
            <a:xfrm flipV="1">
              <a:off x="1029441" y="306355"/>
              <a:ext cx="0" cy="2943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1038" y="106300"/>
              <a:ext cx="265602" cy="400110"/>
            </a:xfrm>
            <a:prstGeom prst="rect">
              <a:avLst/>
            </a:prstGeom>
            <a:noFill/>
          </p:spPr>
          <p:txBody>
            <a:bodyPr wrap="square" rtlCol="0">
              <a:spAutoFit/>
            </a:bodyPr>
            <a:lstStyle/>
            <a:p>
              <a:r>
                <a:rPr lang="en-US" sz="2000"/>
                <a:t>E</a:t>
              </a:r>
            </a:p>
          </p:txBody>
        </p:sp>
        <p:sp>
          <p:nvSpPr>
            <p:cNvPr id="11" name="TextBox 10"/>
            <p:cNvSpPr txBox="1"/>
            <p:nvPr/>
          </p:nvSpPr>
          <p:spPr>
            <a:xfrm>
              <a:off x="179512" y="1018697"/>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2" name="TextBox 11"/>
            <p:cNvSpPr txBox="1"/>
            <p:nvPr/>
          </p:nvSpPr>
          <p:spPr>
            <a:xfrm>
              <a:off x="207931" y="2140456"/>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3" name="TextBox 12"/>
            <p:cNvSpPr txBox="1"/>
            <p:nvPr/>
          </p:nvSpPr>
          <p:spPr>
            <a:xfrm>
              <a:off x="1487144" y="731812"/>
              <a:ext cx="2001169" cy="338554"/>
            </a:xfrm>
            <a:prstGeom prst="rect">
              <a:avLst/>
            </a:prstGeom>
            <a:noFill/>
          </p:spPr>
          <p:txBody>
            <a:bodyPr wrap="none" rtlCol="0">
              <a:spAutoFit/>
            </a:bodyPr>
            <a:lstStyle/>
            <a:p>
              <a:r>
                <a:rPr lang="en-US" sz="1600"/>
                <a:t>positive energy states</a:t>
              </a:r>
            </a:p>
          </p:txBody>
        </p:sp>
        <p:sp>
          <p:nvSpPr>
            <p:cNvPr id="14" name="TextBox 13"/>
            <p:cNvSpPr txBox="1"/>
            <p:nvPr/>
          </p:nvSpPr>
          <p:spPr>
            <a:xfrm>
              <a:off x="1487144" y="2479010"/>
              <a:ext cx="2521645" cy="338554"/>
            </a:xfrm>
            <a:prstGeom prst="rect">
              <a:avLst/>
            </a:prstGeom>
            <a:noFill/>
          </p:spPr>
          <p:txBody>
            <a:bodyPr wrap="none" rtlCol="0">
              <a:spAutoFit/>
            </a:bodyPr>
            <a:lstStyle/>
            <a:p>
              <a:r>
                <a:rPr lang="en-US" sz="1600"/>
                <a:t>filled negative energy states</a:t>
              </a:r>
            </a:p>
          </p:txBody>
        </p:sp>
        <p:sp>
          <p:nvSpPr>
            <p:cNvPr id="15" name="Oval 14"/>
            <p:cNvSpPr/>
            <p:nvPr/>
          </p:nvSpPr>
          <p:spPr>
            <a:xfrm>
              <a:off x="4492901" y="2505367"/>
              <a:ext cx="63745" cy="7437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Oval 15"/>
            <p:cNvSpPr/>
            <p:nvPr/>
          </p:nvSpPr>
          <p:spPr>
            <a:xfrm>
              <a:off x="4493427" y="1001784"/>
              <a:ext cx="63745" cy="7437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 name="Straight Arrow Connector 16"/>
            <p:cNvCxnSpPr/>
            <p:nvPr/>
          </p:nvCxnSpPr>
          <p:spPr>
            <a:xfrm flipV="1">
              <a:off x="4523500" y="1076161"/>
              <a:ext cx="0" cy="1407531"/>
            </a:xfrm>
            <a:prstGeom prst="straightConnector1">
              <a:avLst/>
            </a:prstGeom>
            <a:ln w="12700" cmpd="sng">
              <a:solidFill>
                <a:srgbClr val="FF0000"/>
              </a:solidFill>
              <a:prstDash val="lgDash"/>
              <a:tailEnd type="triangle" w="lg"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541534" y="1230763"/>
              <a:ext cx="2278865" cy="276999"/>
            </a:xfrm>
            <a:prstGeom prst="rect">
              <a:avLst/>
            </a:prstGeom>
            <a:noFill/>
          </p:spPr>
          <p:txBody>
            <a:bodyPr wrap="square" rtlCol="0">
              <a:spAutoFit/>
            </a:bodyPr>
            <a:lstStyle/>
            <a:p>
              <a:r>
                <a:rPr lang="en-US" sz="1200"/>
                <a:t>creation of electron-positron pair</a:t>
              </a:r>
            </a:p>
          </p:txBody>
        </p:sp>
        <p:pic>
          <p:nvPicPr>
            <p:cNvPr id="19" name="Picture 18" descr="Vacuum_polarization-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0000">
              <a:off x="2962382" y="2235939"/>
              <a:ext cx="1574800" cy="101600"/>
            </a:xfrm>
            <a:prstGeom prst="rect">
              <a:avLst/>
            </a:prstGeom>
          </p:spPr>
        </p:pic>
        <p:sp>
          <p:nvSpPr>
            <p:cNvPr id="20" name="TextBox 19"/>
            <p:cNvSpPr txBox="1"/>
            <p:nvPr/>
          </p:nvSpPr>
          <p:spPr>
            <a:xfrm>
              <a:off x="4541534" y="2372107"/>
              <a:ext cx="2050636" cy="461665"/>
            </a:xfrm>
            <a:prstGeom prst="rect">
              <a:avLst/>
            </a:prstGeom>
            <a:noFill/>
          </p:spPr>
          <p:txBody>
            <a:bodyPr wrap="square" rtlCol="0">
              <a:spAutoFit/>
            </a:bodyPr>
            <a:lstStyle/>
            <a:p>
              <a:r>
                <a:rPr lang="en-US" sz="1200"/>
                <a:t>positron (hole)</a:t>
              </a:r>
            </a:p>
            <a:p>
              <a:endParaRPr lang="en-US" sz="1200"/>
            </a:p>
          </p:txBody>
        </p:sp>
        <p:sp>
          <p:nvSpPr>
            <p:cNvPr id="21" name="TextBox 20"/>
            <p:cNvSpPr txBox="1"/>
            <p:nvPr/>
          </p:nvSpPr>
          <p:spPr>
            <a:xfrm>
              <a:off x="4522158" y="753743"/>
              <a:ext cx="2050636" cy="461665"/>
            </a:xfrm>
            <a:prstGeom prst="rect">
              <a:avLst/>
            </a:prstGeom>
            <a:noFill/>
          </p:spPr>
          <p:txBody>
            <a:bodyPr wrap="square" rtlCol="0">
              <a:spAutoFit/>
            </a:bodyPr>
            <a:lstStyle/>
            <a:p>
              <a:r>
                <a:rPr lang="en-US" sz="1200"/>
                <a:t>electron</a:t>
              </a:r>
            </a:p>
            <a:p>
              <a:endParaRPr lang="en-US" sz="1200"/>
            </a:p>
          </p:txBody>
        </p:sp>
      </p:grpSp>
      <p:grpSp>
        <p:nvGrpSpPr>
          <p:cNvPr id="22" name="Group 21"/>
          <p:cNvGrpSpPr/>
          <p:nvPr/>
        </p:nvGrpSpPr>
        <p:grpSpPr>
          <a:xfrm>
            <a:off x="126637" y="3640796"/>
            <a:ext cx="8816141" cy="3128623"/>
            <a:chOff x="158067" y="3640796"/>
            <a:chExt cx="8816141" cy="3128623"/>
          </a:xfrm>
        </p:grpSpPr>
        <p:sp>
          <p:nvSpPr>
            <p:cNvPr id="23" name="Rectangle 22"/>
            <p:cNvSpPr/>
            <p:nvPr/>
          </p:nvSpPr>
          <p:spPr>
            <a:xfrm>
              <a:off x="1080004" y="3869195"/>
              <a:ext cx="5301430" cy="924409"/>
            </a:xfrm>
            <a:prstGeom prst="rect">
              <a:avLst/>
            </a:prstGeom>
            <a:gradFill flip="none" rotWithShape="1">
              <a:gsLst>
                <a:gs pos="0">
                  <a:schemeClr val="accent2">
                    <a:lumMod val="20000"/>
                    <a:lumOff val="80000"/>
                  </a:schemeClr>
                </a:gs>
                <a:gs pos="100000">
                  <a:schemeClr val="accent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4" name="Straight Arrow Connector 23"/>
            <p:cNvCxnSpPr/>
            <p:nvPr/>
          </p:nvCxnSpPr>
          <p:spPr>
            <a:xfrm flipV="1">
              <a:off x="1063502" y="5307100"/>
              <a:ext cx="530143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flipV="1">
              <a:off x="1063502" y="5845010"/>
              <a:ext cx="5301430" cy="924409"/>
            </a:xfrm>
            <a:prstGeom prst="rect">
              <a:avLst/>
            </a:prstGeom>
            <a:gradFill>
              <a:gsLst>
                <a:gs pos="0">
                  <a:schemeClr val="tx2">
                    <a:lumMod val="60000"/>
                    <a:lumOff val="40000"/>
                  </a:schemeClr>
                </a:gs>
                <a:gs pos="100000">
                  <a:schemeClr val="bg1"/>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6" name="Straight Arrow Connector 25"/>
            <p:cNvCxnSpPr/>
            <p:nvPr/>
          </p:nvCxnSpPr>
          <p:spPr>
            <a:xfrm flipV="1">
              <a:off x="1063502" y="3826187"/>
              <a:ext cx="0" cy="2943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90115" y="3640796"/>
              <a:ext cx="265602" cy="400110"/>
            </a:xfrm>
            <a:prstGeom prst="rect">
              <a:avLst/>
            </a:prstGeom>
            <a:noFill/>
          </p:spPr>
          <p:txBody>
            <a:bodyPr wrap="square" rtlCol="0">
              <a:spAutoFit/>
            </a:bodyPr>
            <a:lstStyle/>
            <a:p>
              <a:r>
                <a:rPr lang="en-US" sz="2000"/>
                <a:t>E</a:t>
              </a:r>
            </a:p>
          </p:txBody>
        </p:sp>
        <p:sp>
          <p:nvSpPr>
            <p:cNvPr id="28" name="TextBox 27"/>
            <p:cNvSpPr txBox="1"/>
            <p:nvPr/>
          </p:nvSpPr>
          <p:spPr>
            <a:xfrm>
              <a:off x="158067" y="4538529"/>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29" name="TextBox 28"/>
            <p:cNvSpPr txBox="1"/>
            <p:nvPr/>
          </p:nvSpPr>
          <p:spPr>
            <a:xfrm>
              <a:off x="230075" y="5696698"/>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30" name="Oval 29"/>
            <p:cNvSpPr/>
            <p:nvPr/>
          </p:nvSpPr>
          <p:spPr>
            <a:xfrm>
              <a:off x="2980054" y="6025198"/>
              <a:ext cx="63745" cy="7437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 name="Oval 30"/>
            <p:cNvSpPr/>
            <p:nvPr/>
          </p:nvSpPr>
          <p:spPr>
            <a:xfrm>
              <a:off x="2980580" y="4978483"/>
              <a:ext cx="63745" cy="7437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2" name="Straight Arrow Connector 31"/>
            <p:cNvCxnSpPr/>
            <p:nvPr/>
          </p:nvCxnSpPr>
          <p:spPr>
            <a:xfrm flipV="1">
              <a:off x="3010653" y="5082802"/>
              <a:ext cx="0" cy="920722"/>
            </a:xfrm>
            <a:prstGeom prst="straightConnector1">
              <a:avLst/>
            </a:prstGeom>
            <a:ln w="12700" cmpd="sng">
              <a:solidFill>
                <a:srgbClr val="FF0000"/>
              </a:solidFill>
              <a:prstDash val="lgDash"/>
              <a:tailEnd type="triangle" w="lg" len="med"/>
            </a:ln>
          </p:spPr>
          <p:style>
            <a:lnRef idx="2">
              <a:schemeClr val="accent1"/>
            </a:lnRef>
            <a:fillRef idx="0">
              <a:schemeClr val="accent1"/>
            </a:fillRef>
            <a:effectRef idx="1">
              <a:schemeClr val="accent1"/>
            </a:effectRef>
            <a:fontRef idx="minor">
              <a:schemeClr val="tx1"/>
            </a:fontRef>
          </p:style>
        </p:cxnSp>
        <p:pic>
          <p:nvPicPr>
            <p:cNvPr id="33" name="Picture 32" descr="Vacuum_polarization-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0000">
              <a:off x="1449535" y="5755770"/>
              <a:ext cx="1574800" cy="101600"/>
            </a:xfrm>
            <a:prstGeom prst="rect">
              <a:avLst/>
            </a:prstGeom>
          </p:spPr>
        </p:pic>
        <p:pic>
          <p:nvPicPr>
            <p:cNvPr id="34" name="Picture 33" descr="Vacuum_polarization-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0000">
              <a:off x="1433508" y="4707336"/>
              <a:ext cx="1574800" cy="101600"/>
            </a:xfrm>
            <a:prstGeom prst="rect">
              <a:avLst/>
            </a:prstGeom>
          </p:spPr>
        </p:pic>
        <p:cxnSp>
          <p:nvCxnSpPr>
            <p:cNvPr id="35" name="Straight Arrow Connector 34"/>
            <p:cNvCxnSpPr/>
            <p:nvPr/>
          </p:nvCxnSpPr>
          <p:spPr>
            <a:xfrm>
              <a:off x="3043799" y="6059434"/>
              <a:ext cx="1064730" cy="0"/>
            </a:xfrm>
            <a:prstGeom prst="straightConnector1">
              <a:avLst/>
            </a:prstGeom>
            <a:ln w="12700" cmpd="sng">
              <a:solidFill>
                <a:srgbClr val="FF0000"/>
              </a:solidFill>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044325" y="5015357"/>
              <a:ext cx="1064730" cy="0"/>
            </a:xfrm>
            <a:prstGeom prst="straightConnector1">
              <a:avLst/>
            </a:prstGeom>
            <a:ln w="12700" cmpd="sng">
              <a:solidFill>
                <a:srgbClr val="FF0000"/>
              </a:solidFill>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108529" y="5114529"/>
              <a:ext cx="0" cy="920722"/>
            </a:xfrm>
            <a:prstGeom prst="straightConnector1">
              <a:avLst/>
            </a:prstGeom>
            <a:ln w="12700" cmpd="sng">
              <a:solidFill>
                <a:srgbClr val="FF0000"/>
              </a:solidFill>
              <a:prstDash val="lgDash"/>
              <a:tailEnd type="triangle" w="lg" len="med"/>
            </a:ln>
          </p:spPr>
          <p:style>
            <a:lnRef idx="2">
              <a:schemeClr val="accent1"/>
            </a:lnRef>
            <a:fillRef idx="0">
              <a:schemeClr val="accent1"/>
            </a:fillRef>
            <a:effectRef idx="1">
              <a:schemeClr val="accent1"/>
            </a:effectRef>
            <a:fontRef idx="minor">
              <a:schemeClr val="tx1"/>
            </a:fontRef>
          </p:style>
        </p:cxnSp>
        <p:pic>
          <p:nvPicPr>
            <p:cNvPr id="38" name="Picture 37" descr="Vacuum_polarization-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00000" flipV="1">
              <a:off x="4094846" y="4779140"/>
              <a:ext cx="1574800" cy="101600"/>
            </a:xfrm>
            <a:prstGeom prst="rect">
              <a:avLst/>
            </a:prstGeom>
          </p:spPr>
        </p:pic>
        <p:pic>
          <p:nvPicPr>
            <p:cNvPr id="39" name="Picture 38" descr="Vacuum_polarization-0.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00000" flipV="1">
              <a:off x="4094845" y="5794208"/>
              <a:ext cx="1574800" cy="101600"/>
            </a:xfrm>
            <a:prstGeom prst="rect">
              <a:avLst/>
            </a:prstGeom>
          </p:spPr>
        </p:pic>
        <p:sp>
          <p:nvSpPr>
            <p:cNvPr id="40" name="TextBox 39"/>
            <p:cNvSpPr txBox="1"/>
            <p:nvPr/>
          </p:nvSpPr>
          <p:spPr>
            <a:xfrm>
              <a:off x="6597944" y="4183716"/>
              <a:ext cx="2376264" cy="2246769"/>
            </a:xfrm>
            <a:prstGeom prst="rect">
              <a:avLst/>
            </a:prstGeom>
            <a:solidFill>
              <a:schemeClr val="bg1"/>
            </a:solidFill>
          </p:spPr>
          <p:txBody>
            <a:bodyPr wrap="square" rtlCol="0">
              <a:spAutoFit/>
            </a:bodyPr>
            <a:lstStyle/>
            <a:p>
              <a:pPr marL="342900" indent="-342900">
                <a:buAutoNum type="arabicPeriod"/>
              </a:pPr>
              <a:r>
                <a:rPr lang="en-US" sz="1400"/>
                <a:t>creation of virtual electron-positron pair</a:t>
              </a:r>
            </a:p>
            <a:p>
              <a:pPr marL="342900" indent="-342900">
                <a:buAutoNum type="arabicPeriod"/>
              </a:pPr>
              <a:r>
                <a:rPr lang="en-US" sz="1400"/>
                <a:t>photon scatters off virtual electron</a:t>
              </a:r>
            </a:p>
            <a:p>
              <a:pPr marL="342900" indent="-342900">
                <a:buAutoNum type="arabicPeriod"/>
              </a:pPr>
              <a:r>
                <a:rPr lang="en-US" sz="1400"/>
                <a:t>virtual electron radiates and returns to negative energy state</a:t>
              </a:r>
            </a:p>
            <a:p>
              <a:pPr marL="342900" indent="-342900">
                <a:buAutoNum type="arabicPeriod"/>
              </a:pPr>
              <a:r>
                <a:rPr lang="en-US" sz="1400"/>
                <a:t>electron and positron annihilate </a:t>
              </a:r>
            </a:p>
          </p:txBody>
        </p:sp>
        <p:sp>
          <p:nvSpPr>
            <p:cNvPr id="41" name="TextBox 40"/>
            <p:cNvSpPr txBox="1"/>
            <p:nvPr/>
          </p:nvSpPr>
          <p:spPr>
            <a:xfrm>
              <a:off x="2843808" y="6088369"/>
              <a:ext cx="432048" cy="307777"/>
            </a:xfrm>
            <a:prstGeom prst="rect">
              <a:avLst/>
            </a:prstGeom>
            <a:noFill/>
          </p:spPr>
          <p:txBody>
            <a:bodyPr wrap="square" rtlCol="0">
              <a:spAutoFit/>
            </a:bodyPr>
            <a:lstStyle/>
            <a:p>
              <a:r>
                <a:rPr lang="en-US" sz="1400" b="1">
                  <a:solidFill>
                    <a:srgbClr val="0000FF"/>
                  </a:solidFill>
                </a:rPr>
                <a:t>1</a:t>
              </a:r>
            </a:p>
          </p:txBody>
        </p:sp>
        <p:sp>
          <p:nvSpPr>
            <p:cNvPr id="42" name="TextBox 41"/>
            <p:cNvSpPr txBox="1"/>
            <p:nvPr/>
          </p:nvSpPr>
          <p:spPr>
            <a:xfrm>
              <a:off x="2843808" y="4705399"/>
              <a:ext cx="432048" cy="307777"/>
            </a:xfrm>
            <a:prstGeom prst="rect">
              <a:avLst/>
            </a:prstGeom>
            <a:noFill/>
          </p:spPr>
          <p:txBody>
            <a:bodyPr wrap="square" rtlCol="0">
              <a:spAutoFit/>
            </a:bodyPr>
            <a:lstStyle/>
            <a:p>
              <a:r>
                <a:rPr lang="en-US" sz="1400" b="1">
                  <a:solidFill>
                    <a:srgbClr val="0000FF"/>
                  </a:solidFill>
                </a:rPr>
                <a:t>2</a:t>
              </a:r>
            </a:p>
          </p:txBody>
        </p:sp>
        <p:sp>
          <p:nvSpPr>
            <p:cNvPr id="43" name="TextBox 42"/>
            <p:cNvSpPr txBox="1"/>
            <p:nvPr/>
          </p:nvSpPr>
          <p:spPr>
            <a:xfrm>
              <a:off x="3995936" y="4705399"/>
              <a:ext cx="432048" cy="307777"/>
            </a:xfrm>
            <a:prstGeom prst="rect">
              <a:avLst/>
            </a:prstGeom>
            <a:noFill/>
          </p:spPr>
          <p:txBody>
            <a:bodyPr wrap="square" rtlCol="0">
              <a:spAutoFit/>
            </a:bodyPr>
            <a:lstStyle/>
            <a:p>
              <a:r>
                <a:rPr lang="en-US" sz="1400" b="1">
                  <a:solidFill>
                    <a:srgbClr val="0000FF"/>
                  </a:solidFill>
                </a:rPr>
                <a:t>3</a:t>
              </a:r>
            </a:p>
          </p:txBody>
        </p:sp>
        <p:sp>
          <p:nvSpPr>
            <p:cNvPr id="44" name="TextBox 43"/>
            <p:cNvSpPr txBox="1"/>
            <p:nvPr/>
          </p:nvSpPr>
          <p:spPr>
            <a:xfrm>
              <a:off x="3995936" y="6093296"/>
              <a:ext cx="432048" cy="307777"/>
            </a:xfrm>
            <a:prstGeom prst="rect">
              <a:avLst/>
            </a:prstGeom>
            <a:noFill/>
          </p:spPr>
          <p:txBody>
            <a:bodyPr wrap="square" rtlCol="0">
              <a:spAutoFit/>
            </a:bodyPr>
            <a:lstStyle/>
            <a:p>
              <a:r>
                <a:rPr lang="en-US" sz="1400" b="1">
                  <a:solidFill>
                    <a:srgbClr val="0000FF"/>
                  </a:solidFill>
                </a:rPr>
                <a:t>4</a:t>
              </a:r>
            </a:p>
          </p:txBody>
        </p:sp>
      </p:grpSp>
    </p:spTree>
    <p:extLst>
      <p:ext uri="{BB962C8B-B14F-4D97-AF65-F5344CB8AC3E}">
        <p14:creationId xmlns:p14="http://schemas.microsoft.com/office/powerpoint/2010/main" val="1503978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23</a:t>
            </a:fld>
            <a:endParaRPr lang="en-US"/>
          </a:p>
        </p:txBody>
      </p:sp>
      <p:cxnSp>
        <p:nvCxnSpPr>
          <p:cNvPr id="5" name="Straight Arrow Connector 4"/>
          <p:cNvCxnSpPr/>
          <p:nvPr/>
        </p:nvCxnSpPr>
        <p:spPr>
          <a:xfrm flipV="1">
            <a:off x="1029441" y="1787268"/>
            <a:ext cx="530143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29441" y="306354"/>
            <a:ext cx="5301430" cy="924409"/>
          </a:xfrm>
          <a:prstGeom prst="rect">
            <a:avLst/>
          </a:prstGeom>
          <a:gradFill flip="none" rotWithShape="1">
            <a:gsLst>
              <a:gs pos="0">
                <a:schemeClr val="accent2">
                  <a:lumMod val="20000"/>
                  <a:lumOff val="80000"/>
                </a:schemeClr>
              </a:gs>
              <a:gs pos="100000">
                <a:schemeClr val="accent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 name="Rectangle 6"/>
          <p:cNvSpPr/>
          <p:nvPr/>
        </p:nvSpPr>
        <p:spPr>
          <a:xfrm flipV="1">
            <a:off x="1029441" y="2325178"/>
            <a:ext cx="5301430" cy="924409"/>
          </a:xfrm>
          <a:prstGeom prst="rect">
            <a:avLst/>
          </a:prstGeom>
          <a:gradFill>
            <a:gsLst>
              <a:gs pos="0">
                <a:schemeClr val="tx2">
                  <a:lumMod val="60000"/>
                  <a:lumOff val="40000"/>
                </a:schemeClr>
              </a:gs>
              <a:gs pos="100000">
                <a:schemeClr val="bg1"/>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 name="Straight Arrow Connector 7"/>
          <p:cNvCxnSpPr/>
          <p:nvPr/>
        </p:nvCxnSpPr>
        <p:spPr>
          <a:xfrm flipV="1">
            <a:off x="1029441" y="306355"/>
            <a:ext cx="0" cy="2943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1038" y="106300"/>
            <a:ext cx="265602" cy="400110"/>
          </a:xfrm>
          <a:prstGeom prst="rect">
            <a:avLst/>
          </a:prstGeom>
          <a:noFill/>
        </p:spPr>
        <p:txBody>
          <a:bodyPr wrap="square" rtlCol="0">
            <a:spAutoFit/>
          </a:bodyPr>
          <a:lstStyle/>
          <a:p>
            <a:r>
              <a:rPr lang="en-US" sz="2000"/>
              <a:t>E</a:t>
            </a:r>
          </a:p>
        </p:txBody>
      </p:sp>
      <p:sp>
        <p:nvSpPr>
          <p:cNvPr id="10" name="TextBox 9"/>
          <p:cNvSpPr txBox="1"/>
          <p:nvPr/>
        </p:nvSpPr>
        <p:spPr>
          <a:xfrm>
            <a:off x="179512" y="1018697"/>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1" name="TextBox 10"/>
          <p:cNvSpPr txBox="1"/>
          <p:nvPr/>
        </p:nvSpPr>
        <p:spPr>
          <a:xfrm>
            <a:off x="207931" y="2140456"/>
            <a:ext cx="849929" cy="338554"/>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2" name="TextBox 11"/>
          <p:cNvSpPr txBox="1"/>
          <p:nvPr/>
        </p:nvSpPr>
        <p:spPr>
          <a:xfrm>
            <a:off x="1487144" y="731812"/>
            <a:ext cx="2001169" cy="338554"/>
          </a:xfrm>
          <a:prstGeom prst="rect">
            <a:avLst/>
          </a:prstGeom>
          <a:noFill/>
        </p:spPr>
        <p:txBody>
          <a:bodyPr wrap="none" rtlCol="0">
            <a:spAutoFit/>
          </a:bodyPr>
          <a:lstStyle/>
          <a:p>
            <a:r>
              <a:rPr lang="en-US" sz="1600"/>
              <a:t>positive energy states</a:t>
            </a:r>
          </a:p>
        </p:txBody>
      </p:sp>
      <p:sp>
        <p:nvSpPr>
          <p:cNvPr id="13" name="TextBox 12"/>
          <p:cNvSpPr txBox="1"/>
          <p:nvPr/>
        </p:nvSpPr>
        <p:spPr>
          <a:xfrm>
            <a:off x="1487144" y="2479010"/>
            <a:ext cx="2521645" cy="338554"/>
          </a:xfrm>
          <a:prstGeom prst="rect">
            <a:avLst/>
          </a:prstGeom>
          <a:noFill/>
        </p:spPr>
        <p:txBody>
          <a:bodyPr wrap="none" rtlCol="0">
            <a:spAutoFit/>
          </a:bodyPr>
          <a:lstStyle/>
          <a:p>
            <a:r>
              <a:rPr lang="en-US" sz="1600"/>
              <a:t>filled negative energy states</a:t>
            </a:r>
          </a:p>
        </p:txBody>
      </p:sp>
      <p:sp>
        <p:nvSpPr>
          <p:cNvPr id="14" name="Oval 13"/>
          <p:cNvSpPr/>
          <p:nvPr/>
        </p:nvSpPr>
        <p:spPr>
          <a:xfrm>
            <a:off x="4492901" y="2505367"/>
            <a:ext cx="63745" cy="7437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Oval 14"/>
          <p:cNvSpPr/>
          <p:nvPr/>
        </p:nvSpPr>
        <p:spPr>
          <a:xfrm>
            <a:off x="4493427" y="1001784"/>
            <a:ext cx="63745" cy="7437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 name="Straight Arrow Connector 15"/>
          <p:cNvCxnSpPr/>
          <p:nvPr/>
        </p:nvCxnSpPr>
        <p:spPr>
          <a:xfrm flipV="1">
            <a:off x="4523500" y="1076161"/>
            <a:ext cx="0" cy="1407531"/>
          </a:xfrm>
          <a:prstGeom prst="straightConnector1">
            <a:avLst/>
          </a:prstGeom>
          <a:ln w="12700" cmpd="sng">
            <a:solidFill>
              <a:srgbClr val="FF0000"/>
            </a:solidFill>
            <a:prstDash val="lgDash"/>
            <a:tailEnd type="triangle" w="lg"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41534" y="1230763"/>
            <a:ext cx="2278865" cy="276999"/>
          </a:xfrm>
          <a:prstGeom prst="rect">
            <a:avLst/>
          </a:prstGeom>
          <a:noFill/>
        </p:spPr>
        <p:txBody>
          <a:bodyPr wrap="square" rtlCol="0">
            <a:spAutoFit/>
          </a:bodyPr>
          <a:lstStyle/>
          <a:p>
            <a:r>
              <a:rPr lang="en-US" sz="1200"/>
              <a:t>creation of electron-positron pair</a:t>
            </a:r>
          </a:p>
        </p:txBody>
      </p:sp>
      <p:sp>
        <p:nvSpPr>
          <p:cNvPr id="18" name="TextBox 17"/>
          <p:cNvSpPr txBox="1"/>
          <p:nvPr/>
        </p:nvSpPr>
        <p:spPr>
          <a:xfrm>
            <a:off x="4541534" y="2372107"/>
            <a:ext cx="2050636" cy="461665"/>
          </a:xfrm>
          <a:prstGeom prst="rect">
            <a:avLst/>
          </a:prstGeom>
          <a:noFill/>
        </p:spPr>
        <p:txBody>
          <a:bodyPr wrap="square" rtlCol="0">
            <a:spAutoFit/>
          </a:bodyPr>
          <a:lstStyle/>
          <a:p>
            <a:r>
              <a:rPr lang="en-US" sz="1200"/>
              <a:t>positron (hole)</a:t>
            </a:r>
          </a:p>
          <a:p>
            <a:endParaRPr lang="en-US" sz="1200"/>
          </a:p>
        </p:txBody>
      </p:sp>
      <p:sp>
        <p:nvSpPr>
          <p:cNvPr id="19" name="TextBox 18"/>
          <p:cNvSpPr txBox="1"/>
          <p:nvPr/>
        </p:nvSpPr>
        <p:spPr>
          <a:xfrm>
            <a:off x="4522158" y="753743"/>
            <a:ext cx="2050636" cy="461665"/>
          </a:xfrm>
          <a:prstGeom prst="rect">
            <a:avLst/>
          </a:prstGeom>
          <a:noFill/>
        </p:spPr>
        <p:txBody>
          <a:bodyPr wrap="square" rtlCol="0">
            <a:spAutoFit/>
          </a:bodyPr>
          <a:lstStyle/>
          <a:p>
            <a:r>
              <a:rPr lang="en-US" sz="1200"/>
              <a:t>electron</a:t>
            </a:r>
          </a:p>
          <a:p>
            <a:endParaRPr lang="en-US" sz="1200"/>
          </a:p>
        </p:txBody>
      </p:sp>
      <p:sp>
        <p:nvSpPr>
          <p:cNvPr id="20" name="TextBox 19"/>
          <p:cNvSpPr txBox="1"/>
          <p:nvPr/>
        </p:nvSpPr>
        <p:spPr>
          <a:xfrm>
            <a:off x="1043608" y="1844824"/>
            <a:ext cx="4164028" cy="369332"/>
          </a:xfrm>
          <a:prstGeom prst="rect">
            <a:avLst/>
          </a:prstGeom>
          <a:noFill/>
        </p:spPr>
        <p:txBody>
          <a:bodyPr wrap="square" rtlCol="0">
            <a:spAutoFit/>
          </a:bodyPr>
          <a:lstStyle/>
          <a:p>
            <a:r>
              <a:rPr lang="en-US"/>
              <a:t>strong external electric field </a:t>
            </a:r>
            <a:r>
              <a:rPr lang="en-US" b="1">
                <a:latin typeface="Lucida Calligraphy"/>
              </a:rPr>
              <a:t>E</a:t>
            </a:r>
          </a:p>
        </p:txBody>
      </p:sp>
      <p:sp>
        <p:nvSpPr>
          <p:cNvPr id="21" name="TextBox 20"/>
          <p:cNvSpPr txBox="1"/>
          <p:nvPr/>
        </p:nvSpPr>
        <p:spPr>
          <a:xfrm>
            <a:off x="462987" y="3642057"/>
            <a:ext cx="8333772" cy="1169551"/>
          </a:xfrm>
          <a:prstGeom prst="rect">
            <a:avLst/>
          </a:prstGeom>
          <a:noFill/>
        </p:spPr>
        <p:txBody>
          <a:bodyPr wrap="square" rtlCol="0">
            <a:spAutoFit/>
          </a:bodyPr>
          <a:lstStyle/>
          <a:p>
            <a:r>
              <a:rPr lang="en-US"/>
              <a:t>Extraction of electron pairs from vacuum under the action of a strong electric field: this is a sort of tunnelling (Schwinger effect). </a:t>
            </a:r>
          </a:p>
          <a:p>
            <a:endParaRPr lang="en-US"/>
          </a:p>
          <a:p>
            <a:r>
              <a:rPr lang="en-US" sz="1600" i="1"/>
              <a:t>Estimate of critical field:             charge separation energy ≈ electron rest energy</a:t>
            </a:r>
          </a:p>
        </p:txBody>
      </p:sp>
      <p:graphicFrame>
        <p:nvGraphicFramePr>
          <p:cNvPr id="22" name="Object 21"/>
          <p:cNvGraphicFramePr>
            <a:graphicFrameLocks noChangeAspect="1"/>
          </p:cNvGraphicFramePr>
          <p:nvPr>
            <p:extLst>
              <p:ext uri="{D42A27DB-BD31-4B8C-83A1-F6EECF244321}">
                <p14:modId xmlns:p14="http://schemas.microsoft.com/office/powerpoint/2010/main" val="3800791524"/>
              </p:ext>
            </p:extLst>
          </p:nvPr>
        </p:nvGraphicFramePr>
        <p:xfrm>
          <a:off x="332002" y="5108122"/>
          <a:ext cx="3505200" cy="950912"/>
        </p:xfrm>
        <a:graphic>
          <a:graphicData uri="http://schemas.openxmlformats.org/presentationml/2006/ole">
            <mc:AlternateContent xmlns:mc="http://schemas.openxmlformats.org/markup-compatibility/2006">
              <mc:Choice xmlns:v="urn:schemas-microsoft-com:vml" Requires="v">
                <p:oleObj spid="_x0000_s11325" name="Equation" r:id="rId3" imgW="1587500" imgH="431800" progId="Equation.3">
                  <p:embed/>
                </p:oleObj>
              </mc:Choice>
              <mc:Fallback>
                <p:oleObj name="Equation" r:id="rId3" imgW="1587500" imgH="431800" progId="Equation.3">
                  <p:embed/>
                  <p:pic>
                    <p:nvPicPr>
                      <p:cNvPr id="0" name=""/>
                      <p:cNvPicPr/>
                      <p:nvPr/>
                    </p:nvPicPr>
                    <p:blipFill>
                      <a:blip r:embed="rId4"/>
                      <a:stretch>
                        <a:fillRect/>
                      </a:stretch>
                    </p:blipFill>
                    <p:spPr>
                      <a:xfrm>
                        <a:off x="332002" y="5108122"/>
                        <a:ext cx="3505200" cy="950912"/>
                      </a:xfrm>
                      <a:prstGeom prst="rect">
                        <a:avLst/>
                      </a:prstGeom>
                    </p:spPr>
                  </p:pic>
                </p:oleObj>
              </mc:Fallback>
            </mc:AlternateContent>
          </a:graphicData>
        </a:graphic>
      </p:graphicFrame>
      <p:sp>
        <p:nvSpPr>
          <p:cNvPr id="23" name="Right Arrow 22"/>
          <p:cNvSpPr/>
          <p:nvPr/>
        </p:nvSpPr>
        <p:spPr>
          <a:xfrm>
            <a:off x="4185063" y="5108122"/>
            <a:ext cx="725833" cy="840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3756103259"/>
              </p:ext>
            </p:extLst>
          </p:nvPr>
        </p:nvGraphicFramePr>
        <p:xfrm>
          <a:off x="5207636" y="5025897"/>
          <a:ext cx="3197225" cy="922337"/>
        </p:xfrm>
        <a:graphic>
          <a:graphicData uri="http://schemas.openxmlformats.org/presentationml/2006/ole">
            <mc:AlternateContent xmlns:mc="http://schemas.openxmlformats.org/markup-compatibility/2006">
              <mc:Choice xmlns:v="urn:schemas-microsoft-com:vml" Requires="v">
                <p:oleObj spid="_x0000_s11326" name="Equation" r:id="rId5" imgW="1447800" imgH="419100" progId="Equation.3">
                  <p:embed/>
                </p:oleObj>
              </mc:Choice>
              <mc:Fallback>
                <p:oleObj name="Equation" r:id="rId5" imgW="1447800" imgH="419100" progId="Equation.3">
                  <p:embed/>
                  <p:pic>
                    <p:nvPicPr>
                      <p:cNvPr id="0" name=""/>
                      <p:cNvPicPr/>
                      <p:nvPr/>
                    </p:nvPicPr>
                    <p:blipFill>
                      <a:blip r:embed="rId6"/>
                      <a:stretch>
                        <a:fillRect/>
                      </a:stretch>
                    </p:blipFill>
                    <p:spPr>
                      <a:xfrm>
                        <a:off x="5207636" y="5025897"/>
                        <a:ext cx="3197225" cy="922337"/>
                      </a:xfrm>
                      <a:prstGeom prst="rect">
                        <a:avLst/>
                      </a:prstGeom>
                    </p:spPr>
                  </p:pic>
                </p:oleObj>
              </mc:Fallback>
            </mc:AlternateContent>
          </a:graphicData>
        </a:graphic>
      </p:graphicFrame>
      <p:sp>
        <p:nvSpPr>
          <p:cNvPr id="25" name="Rectangle 24"/>
          <p:cNvSpPr/>
          <p:nvPr/>
        </p:nvSpPr>
        <p:spPr>
          <a:xfrm>
            <a:off x="360563" y="1357251"/>
            <a:ext cx="7387121" cy="923330"/>
          </a:xfrm>
          <a:prstGeom prst="rect">
            <a:avLst/>
          </a:prstGeom>
          <a:noFill/>
        </p:spPr>
        <p:txBody>
          <a:bodyPr wrap="square" lIns="91440" tIns="45720" rIns="91440" bIns="45720">
            <a:spAutoFit/>
            <a:scene3d>
              <a:camera prst="isometricRightUp"/>
              <a:lightRig rig="threePt" dir="t"/>
            </a:scene3d>
          </a:bodyPr>
          <a:lstStyle/>
          <a:p>
            <a:pPr algn="ctr"/>
            <a:r>
              <a:rPr lang="en-US"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Not yet </a:t>
            </a: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observed!</a:t>
            </a:r>
          </a:p>
        </p:txBody>
      </p:sp>
    </p:spTree>
    <p:extLst>
      <p:ext uri="{BB962C8B-B14F-4D97-AF65-F5344CB8AC3E}">
        <p14:creationId xmlns:p14="http://schemas.microsoft.com/office/powerpoint/2010/main" val="2430340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24</a:t>
            </a:fld>
            <a:endParaRPr lang="en-US"/>
          </a:p>
        </p:txBody>
      </p:sp>
      <p:pic>
        <p:nvPicPr>
          <p:cNvPr id="5" name="Picture 4"/>
          <p:cNvPicPr>
            <a:picLocks noChangeAspect="1" noChangeArrowheads="1"/>
          </p:cNvPicPr>
          <p:nvPr/>
        </p:nvPicPr>
        <p:blipFill>
          <a:blip r:embed="rId2"/>
          <a:srcRect/>
          <a:stretch>
            <a:fillRect/>
          </a:stretch>
        </p:blipFill>
        <p:spPr bwMode="auto">
          <a:xfrm>
            <a:off x="762000" y="969962"/>
            <a:ext cx="7620000" cy="1316038"/>
          </a:xfrm>
          <a:prstGeom prst="rect">
            <a:avLst/>
          </a:prstGeom>
          <a:noFill/>
          <a:ln w="9525">
            <a:noFill/>
            <a:miter lim="800000"/>
            <a:headEnd/>
            <a:tailEnd/>
          </a:ln>
          <a:effectLst/>
        </p:spPr>
      </p:pic>
      <p:pic>
        <p:nvPicPr>
          <p:cNvPr id="6" name="Picture 4"/>
          <p:cNvPicPr>
            <a:picLocks noChangeAspect="1" noChangeArrowheads="1"/>
          </p:cNvPicPr>
          <p:nvPr/>
        </p:nvPicPr>
        <p:blipFill>
          <a:blip r:embed="rId3"/>
          <a:srcRect/>
          <a:stretch>
            <a:fillRect/>
          </a:stretch>
        </p:blipFill>
        <p:spPr bwMode="auto">
          <a:xfrm>
            <a:off x="1981200" y="2628900"/>
            <a:ext cx="5156200" cy="3238500"/>
          </a:xfrm>
          <a:prstGeom prst="rect">
            <a:avLst/>
          </a:prstGeom>
          <a:noFill/>
          <a:ln w="9525">
            <a:noFill/>
            <a:miter lim="800000"/>
            <a:headEnd/>
            <a:tailEnd/>
          </a:ln>
          <a:effectLst/>
        </p:spPr>
      </p:pic>
    </p:spTree>
    <p:extLst>
      <p:ext uri="{BB962C8B-B14F-4D97-AF65-F5344CB8AC3E}">
        <p14:creationId xmlns:p14="http://schemas.microsoft.com/office/powerpoint/2010/main" val="2901235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25</a:t>
            </a:fld>
            <a:endParaRPr lang="en-US"/>
          </a:p>
        </p:txBody>
      </p:sp>
      <p:sp>
        <p:nvSpPr>
          <p:cNvPr id="5" name="Rectangle 4"/>
          <p:cNvSpPr/>
          <p:nvPr/>
        </p:nvSpPr>
        <p:spPr>
          <a:xfrm>
            <a:off x="1331640" y="692696"/>
            <a:ext cx="6480720" cy="936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67544" y="44624"/>
            <a:ext cx="5328592" cy="369332"/>
          </a:xfrm>
          <a:prstGeom prst="rect">
            <a:avLst/>
          </a:prstGeom>
          <a:noFill/>
        </p:spPr>
        <p:txBody>
          <a:bodyPr wrap="square" rtlCol="0">
            <a:spAutoFit/>
          </a:bodyPr>
          <a:lstStyle/>
          <a:p>
            <a:r>
              <a:rPr lang="en-US"/>
              <a:t>This Lagrangian contains the two invariants</a:t>
            </a:r>
          </a:p>
        </p:txBody>
      </p:sp>
      <p:sp>
        <p:nvSpPr>
          <p:cNvPr id="7" name="TextBox 6"/>
          <p:cNvSpPr txBox="1"/>
          <p:nvPr/>
        </p:nvSpPr>
        <p:spPr>
          <a:xfrm>
            <a:off x="579264" y="2123031"/>
            <a:ext cx="8385223" cy="3416320"/>
          </a:xfrm>
          <a:prstGeom prst="rect">
            <a:avLst/>
          </a:prstGeom>
          <a:noFill/>
        </p:spPr>
        <p:txBody>
          <a:bodyPr wrap="square" rtlCol="0">
            <a:spAutoFit/>
          </a:bodyPr>
          <a:lstStyle/>
          <a:p>
            <a:r>
              <a:rPr lang="en-US"/>
              <a:t>where</a:t>
            </a:r>
          </a:p>
          <a:p>
            <a:endParaRPr lang="en-US"/>
          </a:p>
          <a:p>
            <a:endParaRPr lang="en-US"/>
          </a:p>
          <a:p>
            <a:endParaRPr lang="en-US"/>
          </a:p>
          <a:p>
            <a:r>
              <a:rPr lang="en-US" b="1" i="1"/>
              <a:t>The generic Lagrangian</a:t>
            </a:r>
            <a:r>
              <a:rPr lang="en-US" i="1"/>
              <a:t> which is</a:t>
            </a:r>
          </a:p>
          <a:p>
            <a:r>
              <a:rPr lang="en-US" i="1"/>
              <a:t> </a:t>
            </a:r>
          </a:p>
          <a:p>
            <a:pPr marL="285750" indent="-285750">
              <a:buFontTx/>
              <a:buChar char="-"/>
            </a:pPr>
            <a:r>
              <a:rPr lang="en-US" i="1"/>
              <a:t>Lorentz invariant</a:t>
            </a:r>
          </a:p>
          <a:p>
            <a:pPr marL="285750" indent="-285750">
              <a:buFontTx/>
              <a:buChar char="-"/>
            </a:pPr>
            <a:r>
              <a:rPr lang="en-US" i="1"/>
              <a:t>parity invariant</a:t>
            </a:r>
          </a:p>
          <a:p>
            <a:pPr marL="285750" indent="-285750">
              <a:buFontTx/>
              <a:buChar char="-"/>
            </a:pPr>
            <a:r>
              <a:rPr lang="en-US" i="1"/>
              <a:t>gauge invariant</a:t>
            </a:r>
          </a:p>
          <a:p>
            <a:pPr marL="285750" indent="-285750">
              <a:buFontTx/>
              <a:buChar char="-"/>
            </a:pPr>
            <a:r>
              <a:rPr lang="en-US" i="1"/>
              <a:t>has no derivatives of the fields of order greater than 1 (locality constraint)</a:t>
            </a:r>
          </a:p>
          <a:p>
            <a:r>
              <a:rPr lang="en-US" i="1"/>
              <a:t> </a:t>
            </a:r>
          </a:p>
          <a:p>
            <a:r>
              <a:rPr lang="en-US"/>
              <a:t>has the form </a:t>
            </a:r>
          </a:p>
        </p:txBody>
      </p:sp>
      <p:graphicFrame>
        <p:nvGraphicFramePr>
          <p:cNvPr id="8" name="Object 6"/>
          <p:cNvGraphicFramePr>
            <a:graphicFrameLocks noChangeAspect="1"/>
          </p:cNvGraphicFramePr>
          <p:nvPr>
            <p:extLst>
              <p:ext uri="{D42A27DB-BD31-4B8C-83A1-F6EECF244321}">
                <p14:modId xmlns:p14="http://schemas.microsoft.com/office/powerpoint/2010/main" val="605957149"/>
              </p:ext>
            </p:extLst>
          </p:nvPr>
        </p:nvGraphicFramePr>
        <p:xfrm>
          <a:off x="1835671" y="1988840"/>
          <a:ext cx="1800225" cy="735012"/>
        </p:xfrm>
        <a:graphic>
          <a:graphicData uri="http://schemas.openxmlformats.org/presentationml/2006/ole">
            <mc:AlternateContent xmlns:mc="http://schemas.openxmlformats.org/markup-compatibility/2006">
              <mc:Choice xmlns:v="urn:schemas-microsoft-com:vml" Requires="v">
                <p:oleObj spid="_x0000_s12409" name="Equation" r:id="rId3" imgW="965200" imgH="393700" progId="Equation.DSMT4">
                  <p:embed/>
                </p:oleObj>
              </mc:Choice>
              <mc:Fallback>
                <p:oleObj name="Equation" r:id="rId3" imgW="9652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71" y="1988840"/>
                        <a:ext cx="1800225" cy="73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3837611438"/>
              </p:ext>
            </p:extLst>
          </p:nvPr>
        </p:nvGraphicFramePr>
        <p:xfrm>
          <a:off x="1432470" y="765237"/>
          <a:ext cx="3171825" cy="736600"/>
        </p:xfrm>
        <a:graphic>
          <a:graphicData uri="http://schemas.openxmlformats.org/presentationml/2006/ole">
            <mc:AlternateContent xmlns:mc="http://schemas.openxmlformats.org/markup-compatibility/2006">
              <mc:Choice xmlns:v="urn:schemas-microsoft-com:vml" Requires="v">
                <p:oleObj spid="_x0000_s12410" name="Equation" r:id="rId5" imgW="1701800" imgH="393700" progId="Equation.DSMT4">
                  <p:embed/>
                </p:oleObj>
              </mc:Choice>
              <mc:Fallback>
                <p:oleObj name="Equation" r:id="rId5" imgW="1701800" imgH="393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2470" y="765237"/>
                        <a:ext cx="3171825"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3"/>
          <p:cNvGraphicFramePr>
            <a:graphicFrameLocks noChangeAspect="1"/>
          </p:cNvGraphicFramePr>
          <p:nvPr>
            <p:extLst>
              <p:ext uri="{D42A27DB-BD31-4B8C-83A1-F6EECF244321}">
                <p14:modId xmlns:p14="http://schemas.microsoft.com/office/powerpoint/2010/main" val="2625626581"/>
              </p:ext>
            </p:extLst>
          </p:nvPr>
        </p:nvGraphicFramePr>
        <p:xfrm>
          <a:off x="5213895" y="765237"/>
          <a:ext cx="2460625" cy="736600"/>
        </p:xfrm>
        <a:graphic>
          <a:graphicData uri="http://schemas.openxmlformats.org/presentationml/2006/ole">
            <mc:AlternateContent xmlns:mc="http://schemas.openxmlformats.org/markup-compatibility/2006">
              <mc:Choice xmlns:v="urn:schemas-microsoft-com:vml" Requires="v">
                <p:oleObj spid="_x0000_s12411" name="Equation" r:id="rId7" imgW="1320800" imgH="393700" progId="Equation.DSMT4">
                  <p:embed/>
                </p:oleObj>
              </mc:Choice>
              <mc:Fallback>
                <p:oleObj name="Equation" r:id="rId7" imgW="1320800" imgH="3937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895" y="765237"/>
                        <a:ext cx="2460625"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1868026162"/>
              </p:ext>
            </p:extLst>
          </p:nvPr>
        </p:nvGraphicFramePr>
        <p:xfrm>
          <a:off x="2242095" y="5229200"/>
          <a:ext cx="4724400" cy="784225"/>
        </p:xfrm>
        <a:graphic>
          <a:graphicData uri="http://schemas.openxmlformats.org/presentationml/2006/ole">
            <mc:AlternateContent xmlns:mc="http://schemas.openxmlformats.org/markup-compatibility/2006">
              <mc:Choice xmlns:v="urn:schemas-microsoft-com:vml" Requires="v">
                <p:oleObj spid="_x0000_s12412" name="Equation" r:id="rId9" imgW="1384300" imgH="228600" progId="Equation.DSMT4">
                  <p:embed/>
                </p:oleObj>
              </mc:Choice>
              <mc:Fallback>
                <p:oleObj name="Equation" r:id="rId9" imgW="138430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2095" y="5229200"/>
                        <a:ext cx="47244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69485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26</a:t>
            </a:fld>
            <a:endParaRPr lang="en-US"/>
          </a:p>
        </p:txBody>
      </p:sp>
      <p:graphicFrame>
        <p:nvGraphicFramePr>
          <p:cNvPr id="5" name="Object 3"/>
          <p:cNvGraphicFramePr>
            <a:graphicFrameLocks noChangeAspect="1"/>
          </p:cNvGraphicFramePr>
          <p:nvPr>
            <p:extLst>
              <p:ext uri="{D42A27DB-BD31-4B8C-83A1-F6EECF244321}">
                <p14:modId xmlns:p14="http://schemas.microsoft.com/office/powerpoint/2010/main" val="3494594294"/>
              </p:ext>
            </p:extLst>
          </p:nvPr>
        </p:nvGraphicFramePr>
        <p:xfrm>
          <a:off x="2209800" y="260648"/>
          <a:ext cx="4724400" cy="784225"/>
        </p:xfrm>
        <a:graphic>
          <a:graphicData uri="http://schemas.openxmlformats.org/presentationml/2006/ole">
            <mc:AlternateContent xmlns:mc="http://schemas.openxmlformats.org/markup-compatibility/2006">
              <mc:Choice xmlns:v="urn:schemas-microsoft-com:vml" Requires="v">
                <p:oleObj spid="_x0000_s13400" name="Equation" r:id="rId3" imgW="1384300" imgH="228600" progId="Equation.DSMT4">
                  <p:embed/>
                </p:oleObj>
              </mc:Choice>
              <mc:Fallback>
                <p:oleObj name="Equation" r:id="rId3" imgW="13843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60648"/>
                        <a:ext cx="47244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4"/>
          <p:cNvSpPr txBox="1">
            <a:spLocks noChangeArrowheads="1"/>
          </p:cNvSpPr>
          <p:nvPr/>
        </p:nvSpPr>
        <p:spPr bwMode="auto">
          <a:xfrm>
            <a:off x="467544" y="1196752"/>
            <a:ext cx="7924800" cy="272382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a:t>the QED result (Schwinger Lagrangian) is</a:t>
            </a:r>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r>
              <a:rPr lang="en-US"/>
              <a:t>Other Lagrangians are possible and lead to different c’s, e.g., the Born-Infeld Lagrangian</a:t>
            </a:r>
          </a:p>
        </p:txBody>
      </p:sp>
      <p:graphicFrame>
        <p:nvGraphicFramePr>
          <p:cNvPr id="7" name="Object 5"/>
          <p:cNvGraphicFramePr>
            <a:graphicFrameLocks noChangeAspect="1"/>
          </p:cNvGraphicFramePr>
          <p:nvPr>
            <p:extLst>
              <p:ext uri="{D42A27DB-BD31-4B8C-83A1-F6EECF244321}">
                <p14:modId xmlns:p14="http://schemas.microsoft.com/office/powerpoint/2010/main" val="2675363428"/>
              </p:ext>
            </p:extLst>
          </p:nvPr>
        </p:nvGraphicFramePr>
        <p:xfrm>
          <a:off x="2438400" y="1844824"/>
          <a:ext cx="4267200" cy="1062038"/>
        </p:xfrm>
        <a:graphic>
          <a:graphicData uri="http://schemas.openxmlformats.org/presentationml/2006/ole">
            <mc:AlternateContent xmlns:mc="http://schemas.openxmlformats.org/markup-compatibility/2006">
              <mc:Choice xmlns:v="urn:schemas-microsoft-com:vml" Requires="v">
                <p:oleObj spid="_x0000_s13401" name="Equation" r:id="rId5" imgW="1689100" imgH="419100" progId="Equation.DSMT4">
                  <p:embed/>
                </p:oleObj>
              </mc:Choice>
              <mc:Fallback>
                <p:oleObj name="Equation" r:id="rId5" imgW="1689100" imgH="419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844824"/>
                        <a:ext cx="426720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3742433804"/>
              </p:ext>
            </p:extLst>
          </p:nvPr>
        </p:nvGraphicFramePr>
        <p:xfrm>
          <a:off x="690563" y="4167609"/>
          <a:ext cx="7732712" cy="1003300"/>
        </p:xfrm>
        <a:graphic>
          <a:graphicData uri="http://schemas.openxmlformats.org/presentationml/2006/ole">
            <mc:AlternateContent xmlns:mc="http://schemas.openxmlformats.org/markup-compatibility/2006">
              <mc:Choice xmlns:v="urn:schemas-microsoft-com:vml" Requires="v">
                <p:oleObj spid="_x0000_s13402" name="Equation" r:id="rId7" imgW="3035300" imgH="393700" progId="Equation.3">
                  <p:embed/>
                </p:oleObj>
              </mc:Choice>
              <mc:Fallback>
                <p:oleObj name="Equation" r:id="rId7" imgW="30353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63" y="4167609"/>
                        <a:ext cx="7732712"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Arrow Connector 8"/>
          <p:cNvCxnSpPr/>
          <p:nvPr/>
        </p:nvCxnSpPr>
        <p:spPr>
          <a:xfrm flipV="1">
            <a:off x="4716016" y="4989934"/>
            <a:ext cx="465584" cy="651445"/>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6858794" y="4990728"/>
            <a:ext cx="161478" cy="709136"/>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51920" y="5641379"/>
            <a:ext cx="2061592" cy="646331"/>
          </a:xfrm>
          <a:prstGeom prst="rect">
            <a:avLst/>
          </a:prstGeom>
          <a:noFill/>
        </p:spPr>
        <p:txBody>
          <a:bodyPr wrap="square" rtlCol="0">
            <a:spAutoFit/>
          </a:bodyPr>
          <a:lstStyle/>
          <a:p>
            <a:r>
              <a:rPr lang="en-US"/>
              <a:t>as in the EHW </a:t>
            </a:r>
          </a:p>
          <a:p>
            <a:r>
              <a:rPr lang="en-US"/>
              <a:t>Lagrangian</a:t>
            </a:r>
          </a:p>
        </p:txBody>
      </p:sp>
      <p:sp>
        <p:nvSpPr>
          <p:cNvPr id="12" name="TextBox 11"/>
          <p:cNvSpPr txBox="1"/>
          <p:nvPr/>
        </p:nvSpPr>
        <p:spPr>
          <a:xfrm>
            <a:off x="5867400" y="5746030"/>
            <a:ext cx="3097088" cy="646331"/>
          </a:xfrm>
          <a:prstGeom prst="rect">
            <a:avLst/>
          </a:prstGeom>
          <a:noFill/>
        </p:spPr>
        <p:txBody>
          <a:bodyPr wrap="square" rtlCol="0">
            <a:spAutoFit/>
          </a:bodyPr>
          <a:lstStyle/>
          <a:p>
            <a:r>
              <a:rPr lang="en-US"/>
              <a:t>in the EHW Lagrangian there is a 7 here</a:t>
            </a:r>
          </a:p>
        </p:txBody>
      </p:sp>
      <p:cxnSp>
        <p:nvCxnSpPr>
          <p:cNvPr id="13" name="Straight Arrow Connector 12"/>
          <p:cNvCxnSpPr/>
          <p:nvPr/>
        </p:nvCxnSpPr>
        <p:spPr>
          <a:xfrm flipV="1">
            <a:off x="2627784" y="5106587"/>
            <a:ext cx="1512168" cy="639444"/>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25467" y="5469031"/>
            <a:ext cx="2061592" cy="923330"/>
          </a:xfrm>
          <a:prstGeom prst="rect">
            <a:avLst/>
          </a:prstGeom>
          <a:noFill/>
        </p:spPr>
        <p:txBody>
          <a:bodyPr wrap="square" rtlCol="0">
            <a:spAutoFit/>
          </a:bodyPr>
          <a:lstStyle/>
          <a:p>
            <a:r>
              <a:rPr lang="en-US"/>
              <a:t>this </a:t>
            </a:r>
            <a:r>
              <a:rPr lang="en-US" i="1"/>
              <a:t>b</a:t>
            </a:r>
            <a:r>
              <a:rPr lang="en-US"/>
              <a:t> is a max B field intensity in BI theory</a:t>
            </a:r>
          </a:p>
        </p:txBody>
      </p:sp>
    </p:spTree>
    <p:extLst>
      <p:ext uri="{BB962C8B-B14F-4D97-AF65-F5344CB8AC3E}">
        <p14:creationId xmlns:p14="http://schemas.microsoft.com/office/powerpoint/2010/main" val="46373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27</a:t>
            </a:fld>
            <a:endParaRPr lang="en-US"/>
          </a:p>
        </p:txBody>
      </p:sp>
      <p:sp>
        <p:nvSpPr>
          <p:cNvPr id="5" name="TextBox 4"/>
          <p:cNvSpPr txBox="1"/>
          <p:nvPr/>
        </p:nvSpPr>
        <p:spPr>
          <a:xfrm>
            <a:off x="395536" y="332656"/>
            <a:ext cx="8352928" cy="5632310"/>
          </a:xfrm>
          <a:prstGeom prst="rect">
            <a:avLst/>
          </a:prstGeom>
          <a:noFill/>
        </p:spPr>
        <p:txBody>
          <a:bodyPr wrap="square" rtlCol="0">
            <a:spAutoFit/>
          </a:bodyPr>
          <a:lstStyle/>
          <a:p>
            <a:r>
              <a:rPr lang="en-US" sz="2400"/>
              <a:t>The full (classical) BI Lagrangian is</a:t>
            </a:r>
          </a:p>
          <a:p>
            <a:endParaRPr lang="en-US" sz="2400"/>
          </a:p>
          <a:p>
            <a:endParaRPr lang="en-US" sz="2400"/>
          </a:p>
          <a:p>
            <a:endParaRPr lang="en-US" sz="2400"/>
          </a:p>
          <a:p>
            <a:endParaRPr lang="en-US" sz="2400"/>
          </a:p>
          <a:p>
            <a:endParaRPr lang="en-US" sz="2400"/>
          </a:p>
          <a:p>
            <a:endParaRPr lang="en-US" sz="2400"/>
          </a:p>
          <a:p>
            <a:endParaRPr lang="en-US" sz="2400"/>
          </a:p>
          <a:p>
            <a:endParaRPr lang="en-US" sz="2400"/>
          </a:p>
          <a:p>
            <a:endParaRPr lang="en-US" sz="2400"/>
          </a:p>
          <a:p>
            <a:endParaRPr lang="en-US" sz="2400"/>
          </a:p>
          <a:p>
            <a:r>
              <a:rPr lang="en-US" sz="2400"/>
              <a:t>and it incorporates a “maximum  field” </a:t>
            </a:r>
            <a:r>
              <a:rPr lang="en-US" sz="2400" i="1"/>
              <a:t>b</a:t>
            </a:r>
            <a:r>
              <a:rPr lang="en-US" sz="2400"/>
              <a:t>, thereby automatically resolving the problem of divergent quantities (no regularization-renormalization of charge is necessary)</a:t>
            </a:r>
          </a:p>
        </p:txBody>
      </p:sp>
      <p:graphicFrame>
        <p:nvGraphicFramePr>
          <p:cNvPr id="6" name="Object 3"/>
          <p:cNvGraphicFramePr>
            <a:graphicFrameLocks noChangeAspect="1"/>
          </p:cNvGraphicFramePr>
          <p:nvPr>
            <p:extLst>
              <p:ext uri="{D42A27DB-BD31-4B8C-83A1-F6EECF244321}">
                <p14:modId xmlns:p14="http://schemas.microsoft.com/office/powerpoint/2010/main" val="3404228649"/>
              </p:ext>
            </p:extLst>
          </p:nvPr>
        </p:nvGraphicFramePr>
        <p:xfrm>
          <a:off x="811213" y="1420813"/>
          <a:ext cx="7475537" cy="2552700"/>
        </p:xfrm>
        <a:graphic>
          <a:graphicData uri="http://schemas.openxmlformats.org/presentationml/2006/ole">
            <mc:AlternateContent xmlns:mc="http://schemas.openxmlformats.org/markup-compatibility/2006">
              <mc:Choice xmlns:v="urn:schemas-microsoft-com:vml" Requires="v">
                <p:oleObj spid="_x0000_s14366" name="Equation" r:id="rId3" imgW="2933700" imgH="1003300" progId="Equation.DSMT4">
                  <p:embed/>
                </p:oleObj>
              </mc:Choice>
              <mc:Fallback>
                <p:oleObj name="Equation" r:id="rId3" imgW="2933700" imgH="1003300" progId="Equation.DSMT4">
                  <p:embed/>
                  <p:pic>
                    <p:nvPicPr>
                      <p:cNvPr id="0" name=""/>
                      <p:cNvPicPr>
                        <a:picLocks noChangeAspect="1" noChangeArrowheads="1"/>
                      </p:cNvPicPr>
                      <p:nvPr/>
                    </p:nvPicPr>
                    <p:blipFill>
                      <a:blip r:embed="rId4"/>
                      <a:srcRect/>
                      <a:stretch>
                        <a:fillRect/>
                      </a:stretch>
                    </p:blipFill>
                    <p:spPr bwMode="auto">
                      <a:xfrm>
                        <a:off x="811213" y="1420813"/>
                        <a:ext cx="7475537"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05972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28</a:t>
            </a:fld>
            <a:endParaRPr lang="en-US"/>
          </a:p>
        </p:txBody>
      </p:sp>
      <p:sp>
        <p:nvSpPr>
          <p:cNvPr id="5" name="Text Box 2"/>
          <p:cNvSpPr txBox="1">
            <a:spLocks noChangeArrowheads="1"/>
          </p:cNvSpPr>
          <p:nvPr/>
        </p:nvSpPr>
        <p:spPr bwMode="auto">
          <a:xfrm>
            <a:off x="381000" y="533400"/>
            <a:ext cx="8200712" cy="83099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a:t>it is interesting to notice that from the BI Lagrangian we find</a:t>
            </a:r>
          </a:p>
        </p:txBody>
      </p:sp>
      <p:graphicFrame>
        <p:nvGraphicFramePr>
          <p:cNvPr id="6" name="Object 3"/>
          <p:cNvGraphicFramePr>
            <a:graphicFrameLocks noChangeAspect="1"/>
          </p:cNvGraphicFramePr>
          <p:nvPr>
            <p:extLst>
              <p:ext uri="{D42A27DB-BD31-4B8C-83A1-F6EECF244321}">
                <p14:modId xmlns:p14="http://schemas.microsoft.com/office/powerpoint/2010/main" val="3738574486"/>
              </p:ext>
            </p:extLst>
          </p:nvPr>
        </p:nvGraphicFramePr>
        <p:xfrm>
          <a:off x="609600" y="1762249"/>
          <a:ext cx="7916863" cy="1882775"/>
        </p:xfrm>
        <a:graphic>
          <a:graphicData uri="http://schemas.openxmlformats.org/presentationml/2006/ole">
            <mc:AlternateContent xmlns:mc="http://schemas.openxmlformats.org/markup-compatibility/2006">
              <mc:Choice xmlns:v="urn:schemas-microsoft-com:vml" Requires="v">
                <p:oleObj spid="_x0000_s15390" name="Equation" r:id="rId3" imgW="3797300" imgH="901700" progId="Equation.DSMT4">
                  <p:embed/>
                </p:oleObj>
              </mc:Choice>
              <mc:Fallback>
                <p:oleObj name="Equation" r:id="rId3" imgW="3797300" imgH="901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62249"/>
                        <a:ext cx="7916863"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5"/>
          <p:cNvSpPr txBox="1">
            <a:spLocks noChangeArrowheads="1"/>
          </p:cNvSpPr>
          <p:nvPr/>
        </p:nvSpPr>
        <p:spPr bwMode="auto">
          <a:xfrm>
            <a:off x="381001" y="4343905"/>
            <a:ext cx="8763000" cy="83099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a:t>and therefore when fields are present, vacuum becomes anisotropic (Denisov, PRD </a:t>
            </a:r>
            <a:r>
              <a:rPr lang="en-US" sz="2400" b="1"/>
              <a:t>61</a:t>
            </a:r>
            <a:r>
              <a:rPr lang="en-US" sz="2400"/>
              <a:t> (2000) 036004)</a:t>
            </a:r>
          </a:p>
        </p:txBody>
      </p:sp>
    </p:spTree>
    <p:extLst>
      <p:ext uri="{BB962C8B-B14F-4D97-AF65-F5344CB8AC3E}">
        <p14:creationId xmlns:p14="http://schemas.microsoft.com/office/powerpoint/2010/main" val="276779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29</a:t>
            </a:fld>
            <a:endParaRPr lang="en-US"/>
          </a:p>
        </p:txBody>
      </p:sp>
      <p:sp>
        <p:nvSpPr>
          <p:cNvPr id="5" name="TextBox 4"/>
          <p:cNvSpPr txBox="1"/>
          <p:nvPr/>
        </p:nvSpPr>
        <p:spPr>
          <a:xfrm>
            <a:off x="539552" y="332656"/>
            <a:ext cx="7452320" cy="3200877"/>
          </a:xfrm>
          <a:prstGeom prst="rect">
            <a:avLst/>
          </a:prstGeom>
          <a:noFill/>
        </p:spPr>
        <p:txBody>
          <a:bodyPr wrap="square" rtlCol="0">
            <a:spAutoFit/>
          </a:bodyPr>
          <a:lstStyle/>
          <a:p>
            <a:r>
              <a:rPr lang="en-US" sz="2000" b="1"/>
              <a:t>A few consequences of the phenomenological EHW Lagrangian</a:t>
            </a:r>
          </a:p>
          <a:p>
            <a:endParaRPr lang="en-US"/>
          </a:p>
          <a:p>
            <a:pPr>
              <a:buFont typeface="Arial"/>
              <a:buChar char="•"/>
            </a:pPr>
            <a:r>
              <a:rPr lang="en-US"/>
              <a:t> electric and magnetic birefringence of vacuum</a:t>
            </a:r>
          </a:p>
          <a:p>
            <a:endParaRPr lang="en-US"/>
          </a:p>
          <a:p>
            <a:pPr>
              <a:buFont typeface="Arial"/>
              <a:buChar char="•"/>
            </a:pPr>
            <a:r>
              <a:rPr lang="en-US"/>
              <a:t> low-energy photon-photon scattering</a:t>
            </a:r>
            <a:br>
              <a:rPr lang="en-US"/>
            </a:br>
            <a:endParaRPr lang="en-US"/>
          </a:p>
          <a:p>
            <a:pPr>
              <a:buFont typeface="Arial"/>
              <a:buChar char="•"/>
            </a:pPr>
            <a:r>
              <a:rPr lang="en-US"/>
              <a:t> approximate description of Delbrück scattering</a:t>
            </a:r>
          </a:p>
          <a:p>
            <a:endParaRPr lang="en-US"/>
          </a:p>
          <a:p>
            <a:pPr>
              <a:buFont typeface="Arial"/>
              <a:buChar char="•"/>
            </a:pPr>
            <a:r>
              <a:rPr lang="en-US"/>
              <a:t> approximate description of photon-splitting</a:t>
            </a:r>
          </a:p>
          <a:p>
            <a:endParaRPr lang="en-US"/>
          </a:p>
        </p:txBody>
      </p:sp>
      <p:pic>
        <p:nvPicPr>
          <p:cNvPr id="6" name="Picture 5"/>
          <p:cNvPicPr>
            <a:picLocks noChangeAspect="1"/>
          </p:cNvPicPr>
          <p:nvPr/>
        </p:nvPicPr>
        <p:blipFill>
          <a:blip r:embed="rId2"/>
          <a:stretch>
            <a:fillRect/>
          </a:stretch>
        </p:blipFill>
        <p:spPr>
          <a:xfrm>
            <a:off x="2442187" y="3533533"/>
            <a:ext cx="6244613" cy="3222430"/>
          </a:xfrm>
          <a:prstGeom prst="rect">
            <a:avLst/>
          </a:prstGeom>
        </p:spPr>
      </p:pic>
    </p:spTree>
    <p:extLst>
      <p:ext uri="{BB962C8B-B14F-4D97-AF65-F5344CB8AC3E}">
        <p14:creationId xmlns:p14="http://schemas.microsoft.com/office/powerpoint/2010/main" val="274047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95998" y="1269998"/>
            <a:ext cx="5144482" cy="4701633"/>
          </a:xfrm>
          <a:prstGeom prst="rect">
            <a:avLst/>
          </a:prstGeom>
        </p:spPr>
      </p:pic>
      <p:sp>
        <p:nvSpPr>
          <p:cNvPr id="4" name="Slide Number Placeholder 3"/>
          <p:cNvSpPr>
            <a:spLocks noGrp="1"/>
          </p:cNvSpPr>
          <p:nvPr>
            <p:ph type="sldNum" sz="quarter" idx="12"/>
          </p:nvPr>
        </p:nvSpPr>
        <p:spPr/>
        <p:txBody>
          <a:bodyPr/>
          <a:lstStyle/>
          <a:p>
            <a:fld id="{1599BA02-C614-FC48-A1F7-1789A7B84F3C}" type="slidenum">
              <a:rPr lang="en-US"/>
              <a:t>3</a:t>
            </a:fld>
            <a:endParaRPr lang="en-US"/>
          </a:p>
        </p:txBody>
      </p:sp>
      <p:sp>
        <p:nvSpPr>
          <p:cNvPr id="5" name="TextBox 4"/>
          <p:cNvSpPr txBox="1"/>
          <p:nvPr/>
        </p:nvSpPr>
        <p:spPr>
          <a:xfrm>
            <a:off x="992909" y="450272"/>
            <a:ext cx="7504545" cy="461665"/>
          </a:xfrm>
          <a:prstGeom prst="rect">
            <a:avLst/>
          </a:prstGeom>
          <a:noFill/>
        </p:spPr>
        <p:txBody>
          <a:bodyPr wrap="square" rtlCol="0">
            <a:spAutoFit/>
          </a:bodyPr>
          <a:lstStyle/>
          <a:p>
            <a:r>
              <a:rPr lang="en-US" sz="2400"/>
              <a:t>The main process at (high) energy photon-photon colliders</a:t>
            </a:r>
          </a:p>
        </p:txBody>
      </p:sp>
    </p:spTree>
    <p:extLst>
      <p:ext uri="{BB962C8B-B14F-4D97-AF65-F5344CB8AC3E}">
        <p14:creationId xmlns:p14="http://schemas.microsoft.com/office/powerpoint/2010/main" val="2560959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30</a:t>
            </a:fld>
            <a:endParaRPr lang="en-US"/>
          </a:p>
        </p:txBody>
      </p:sp>
      <p:sp>
        <p:nvSpPr>
          <p:cNvPr id="5" name="Rectangle 4"/>
          <p:cNvSpPr/>
          <p:nvPr/>
        </p:nvSpPr>
        <p:spPr>
          <a:xfrm>
            <a:off x="457200" y="4909756"/>
            <a:ext cx="7787258" cy="950857"/>
          </a:xfrm>
          <a:prstGeom prst="rect">
            <a:avLst/>
          </a:prstGeom>
          <a:solidFill>
            <a:schemeClr val="bg1"/>
          </a:solidFill>
          <a:ln w="38100" cmpd="sng">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9208" y="226412"/>
            <a:ext cx="7715250" cy="1692771"/>
          </a:xfrm>
          <a:prstGeom prst="rect">
            <a:avLst/>
          </a:prstGeom>
          <a:noFill/>
        </p:spPr>
        <p:txBody>
          <a:bodyPr wrap="square" rtlCol="0">
            <a:spAutoFit/>
          </a:bodyPr>
          <a:lstStyle/>
          <a:p>
            <a:r>
              <a:rPr lang="en-US" sz="2400"/>
              <a:t>Photon-photon scattering </a:t>
            </a:r>
            <a:r>
              <a:rPr lang="en-US" sz="2000"/>
              <a:t/>
            </a:r>
            <a:br>
              <a:rPr lang="en-US" sz="2000"/>
            </a:br>
            <a:r>
              <a:rPr lang="en-US" sz="2000"/>
              <a:t/>
            </a:r>
            <a:br>
              <a:rPr lang="en-US" sz="2000"/>
            </a:br>
            <a:r>
              <a:rPr lang="en-US" sz="2000"/>
              <a:t>(first complete calculation by Karplus and Neuman in 1950-51, further refinements by De Tollis and collaborators in the following years)</a:t>
            </a:r>
          </a:p>
        </p:txBody>
      </p:sp>
      <p:pic>
        <p:nvPicPr>
          <p:cNvPr id="7" name="Picture 6"/>
          <p:cNvPicPr>
            <a:picLocks noChangeAspect="1"/>
          </p:cNvPicPr>
          <p:nvPr/>
        </p:nvPicPr>
        <p:blipFill>
          <a:blip r:embed="rId2"/>
          <a:stretch>
            <a:fillRect/>
          </a:stretch>
        </p:blipFill>
        <p:spPr>
          <a:xfrm>
            <a:off x="538869" y="2099386"/>
            <a:ext cx="3898900" cy="673100"/>
          </a:xfrm>
          <a:prstGeom prst="rect">
            <a:avLst/>
          </a:prstGeom>
        </p:spPr>
      </p:pic>
      <p:pic>
        <p:nvPicPr>
          <p:cNvPr id="8" name="Picture 7"/>
          <p:cNvPicPr>
            <a:picLocks noChangeAspect="1"/>
          </p:cNvPicPr>
          <p:nvPr/>
        </p:nvPicPr>
        <p:blipFill>
          <a:blip r:embed="rId3"/>
          <a:stretch>
            <a:fillRect/>
          </a:stretch>
        </p:blipFill>
        <p:spPr>
          <a:xfrm>
            <a:off x="538869" y="3731804"/>
            <a:ext cx="4608512" cy="832665"/>
          </a:xfrm>
          <a:prstGeom prst="rect">
            <a:avLst/>
          </a:prstGeom>
        </p:spPr>
      </p:pic>
      <p:pic>
        <p:nvPicPr>
          <p:cNvPr id="9" name="Picture 8"/>
          <p:cNvPicPr>
            <a:picLocks noChangeAspect="1"/>
          </p:cNvPicPr>
          <p:nvPr/>
        </p:nvPicPr>
        <p:blipFill>
          <a:blip r:embed="rId4"/>
          <a:stretch>
            <a:fillRect/>
          </a:stretch>
        </p:blipFill>
        <p:spPr>
          <a:xfrm>
            <a:off x="538869" y="5052005"/>
            <a:ext cx="4267200" cy="736600"/>
          </a:xfrm>
          <a:prstGeom prst="rect">
            <a:avLst/>
          </a:prstGeom>
        </p:spPr>
      </p:pic>
      <p:sp>
        <p:nvSpPr>
          <p:cNvPr id="10" name="TextBox 9"/>
          <p:cNvSpPr txBox="1"/>
          <p:nvPr/>
        </p:nvSpPr>
        <p:spPr>
          <a:xfrm>
            <a:off x="4489648" y="2260213"/>
            <a:ext cx="4176464" cy="369332"/>
          </a:xfrm>
          <a:prstGeom prst="rect">
            <a:avLst/>
          </a:prstGeom>
          <a:noFill/>
        </p:spPr>
        <p:txBody>
          <a:bodyPr wrap="square" rtlCol="0">
            <a:spAutoFit/>
          </a:bodyPr>
          <a:lstStyle/>
          <a:p>
            <a:r>
              <a:rPr lang="en-US"/>
              <a:t>electromagnetic polarization tensor</a:t>
            </a:r>
          </a:p>
        </p:txBody>
      </p:sp>
      <p:sp>
        <p:nvSpPr>
          <p:cNvPr id="11" name="TextBox 10"/>
          <p:cNvSpPr txBox="1"/>
          <p:nvPr/>
        </p:nvSpPr>
        <p:spPr>
          <a:xfrm>
            <a:off x="5353744" y="3688522"/>
            <a:ext cx="3635896" cy="1077218"/>
          </a:xfrm>
          <a:prstGeom prst="rect">
            <a:avLst/>
          </a:prstGeom>
          <a:noFill/>
        </p:spPr>
        <p:txBody>
          <a:bodyPr wrap="square" rtlCol="0">
            <a:spAutoFit/>
          </a:bodyPr>
          <a:lstStyle/>
          <a:p>
            <a:r>
              <a:rPr lang="en-US" sz="1600"/>
              <a:t>the em pol. tensor is completely symmetric with respect to indices and momenta and is divergenceless and P-invariant</a:t>
            </a:r>
          </a:p>
        </p:txBody>
      </p:sp>
      <p:sp>
        <p:nvSpPr>
          <p:cNvPr id="12" name="TextBox 11"/>
          <p:cNvSpPr txBox="1"/>
          <p:nvPr/>
        </p:nvSpPr>
        <p:spPr>
          <a:xfrm>
            <a:off x="5439244" y="5207308"/>
            <a:ext cx="2805214" cy="338554"/>
          </a:xfrm>
          <a:prstGeom prst="rect">
            <a:avLst/>
          </a:prstGeom>
          <a:noFill/>
        </p:spPr>
        <p:txBody>
          <a:bodyPr wrap="square" rtlCol="0">
            <a:spAutoFit/>
          </a:bodyPr>
          <a:lstStyle/>
          <a:p>
            <a:r>
              <a:rPr lang="en-US" sz="1600"/>
              <a:t>tensor must be regularized</a:t>
            </a:r>
          </a:p>
        </p:txBody>
      </p:sp>
    </p:spTree>
    <p:extLst>
      <p:ext uri="{BB962C8B-B14F-4D97-AF65-F5344CB8AC3E}">
        <p14:creationId xmlns:p14="http://schemas.microsoft.com/office/powerpoint/2010/main" val="2730842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31</a:t>
            </a:fld>
            <a:endParaRPr lang="en-US"/>
          </a:p>
        </p:txBody>
      </p:sp>
      <p:pic>
        <p:nvPicPr>
          <p:cNvPr id="5" name="Picture 4"/>
          <p:cNvPicPr>
            <a:picLocks noChangeAspect="1"/>
          </p:cNvPicPr>
          <p:nvPr/>
        </p:nvPicPr>
        <p:blipFill>
          <a:blip r:embed="rId2"/>
          <a:stretch>
            <a:fillRect/>
          </a:stretch>
        </p:blipFill>
        <p:spPr>
          <a:xfrm>
            <a:off x="1051348" y="1120385"/>
            <a:ext cx="6985000" cy="1841500"/>
          </a:xfrm>
          <a:prstGeom prst="rect">
            <a:avLst/>
          </a:prstGeom>
        </p:spPr>
      </p:pic>
      <p:pic>
        <p:nvPicPr>
          <p:cNvPr id="6" name="Picture 5"/>
          <p:cNvPicPr>
            <a:picLocks noChangeAspect="1"/>
          </p:cNvPicPr>
          <p:nvPr/>
        </p:nvPicPr>
        <p:blipFill>
          <a:blip r:embed="rId3"/>
          <a:stretch>
            <a:fillRect/>
          </a:stretch>
        </p:blipFill>
        <p:spPr>
          <a:xfrm>
            <a:off x="1073571" y="4365104"/>
            <a:ext cx="7099300" cy="1143000"/>
          </a:xfrm>
          <a:prstGeom prst="rect">
            <a:avLst/>
          </a:prstGeom>
        </p:spPr>
      </p:pic>
      <p:sp>
        <p:nvSpPr>
          <p:cNvPr id="7" name="TextBox 6"/>
          <p:cNvSpPr txBox="1"/>
          <p:nvPr/>
        </p:nvSpPr>
        <p:spPr>
          <a:xfrm>
            <a:off x="683568" y="688337"/>
            <a:ext cx="7776864" cy="369332"/>
          </a:xfrm>
          <a:prstGeom prst="rect">
            <a:avLst/>
          </a:prstGeom>
          <a:noFill/>
        </p:spPr>
        <p:txBody>
          <a:bodyPr wrap="square" rtlCol="0">
            <a:spAutoFit/>
          </a:bodyPr>
          <a:lstStyle/>
          <a:p>
            <a:r>
              <a:rPr lang="en-US"/>
              <a:t>Differential cross-section</a:t>
            </a:r>
          </a:p>
        </p:txBody>
      </p:sp>
      <p:sp>
        <p:nvSpPr>
          <p:cNvPr id="8" name="TextBox 7"/>
          <p:cNvSpPr txBox="1"/>
          <p:nvPr/>
        </p:nvSpPr>
        <p:spPr>
          <a:xfrm>
            <a:off x="674839" y="3712468"/>
            <a:ext cx="5472608" cy="369332"/>
          </a:xfrm>
          <a:prstGeom prst="rect">
            <a:avLst/>
          </a:prstGeom>
          <a:noFill/>
        </p:spPr>
        <p:txBody>
          <a:bodyPr wrap="square" rtlCol="0">
            <a:spAutoFit/>
          </a:bodyPr>
          <a:lstStyle/>
          <a:p>
            <a:r>
              <a:rPr lang="en-US"/>
              <a:t>Polarization dependent amplitude</a:t>
            </a:r>
          </a:p>
        </p:txBody>
      </p:sp>
    </p:spTree>
    <p:extLst>
      <p:ext uri="{BB962C8B-B14F-4D97-AF65-F5344CB8AC3E}">
        <p14:creationId xmlns:p14="http://schemas.microsoft.com/office/powerpoint/2010/main" val="1069486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32</a:t>
            </a:fld>
            <a:endParaRPr lang="en-US"/>
          </a:p>
        </p:txBody>
      </p:sp>
      <p:pic>
        <p:nvPicPr>
          <p:cNvPr id="5" name="Picture 4"/>
          <p:cNvPicPr>
            <a:picLocks noChangeAspect="1"/>
          </p:cNvPicPr>
          <p:nvPr/>
        </p:nvPicPr>
        <p:blipFill>
          <a:blip r:embed="rId3"/>
          <a:stretch>
            <a:fillRect/>
          </a:stretch>
        </p:blipFill>
        <p:spPr>
          <a:xfrm>
            <a:off x="849688" y="1293540"/>
            <a:ext cx="7454900" cy="22098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873001491"/>
              </p:ext>
            </p:extLst>
          </p:nvPr>
        </p:nvGraphicFramePr>
        <p:xfrm>
          <a:off x="2278411" y="3597796"/>
          <a:ext cx="4395788" cy="741363"/>
        </p:xfrm>
        <a:graphic>
          <a:graphicData uri="http://schemas.openxmlformats.org/presentationml/2006/ole">
            <mc:AlternateContent xmlns:mc="http://schemas.openxmlformats.org/markup-compatibility/2006">
              <mc:Choice xmlns:v="urn:schemas-microsoft-com:vml" Requires="v">
                <p:oleObj spid="_x0000_s16414" name="Equation" r:id="rId4" imgW="1739900" imgH="292100" progId="Equation.DSMT4">
                  <p:embed/>
                </p:oleObj>
              </mc:Choice>
              <mc:Fallback>
                <p:oleObj name="Equation" r:id="rId4" imgW="1739900" imgH="292100" progId="Equation.DSMT4">
                  <p:embed/>
                  <p:pic>
                    <p:nvPicPr>
                      <p:cNvPr id="0" name=""/>
                      <p:cNvPicPr>
                        <a:picLocks noChangeAspect="1" noChangeArrowheads="1"/>
                      </p:cNvPicPr>
                      <p:nvPr/>
                    </p:nvPicPr>
                    <p:blipFill>
                      <a:blip r:embed="rId5"/>
                      <a:srcRect/>
                      <a:stretch>
                        <a:fillRect/>
                      </a:stretch>
                    </p:blipFill>
                    <p:spPr bwMode="auto">
                      <a:xfrm>
                        <a:off x="2278411" y="3597796"/>
                        <a:ext cx="4395788"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Box 6"/>
          <p:cNvSpPr txBox="1"/>
          <p:nvPr/>
        </p:nvSpPr>
        <p:spPr>
          <a:xfrm>
            <a:off x="467544" y="260648"/>
            <a:ext cx="8208912" cy="646331"/>
          </a:xfrm>
          <a:prstGeom prst="rect">
            <a:avLst/>
          </a:prstGeom>
          <a:noFill/>
        </p:spPr>
        <p:txBody>
          <a:bodyPr wrap="square" rtlCol="0">
            <a:spAutoFit/>
          </a:bodyPr>
          <a:lstStyle/>
          <a:p>
            <a:r>
              <a:rPr lang="en-US"/>
              <a:t>each polarization-dependent amplitude is associated to six different diagrams</a:t>
            </a:r>
          </a:p>
        </p:txBody>
      </p:sp>
      <p:sp>
        <p:nvSpPr>
          <p:cNvPr id="8" name="TextBox 7"/>
          <p:cNvSpPr txBox="1"/>
          <p:nvPr/>
        </p:nvSpPr>
        <p:spPr>
          <a:xfrm>
            <a:off x="467544" y="5085184"/>
            <a:ext cx="8424936" cy="923330"/>
          </a:xfrm>
          <a:prstGeom prst="rect">
            <a:avLst/>
          </a:prstGeom>
          <a:noFill/>
        </p:spPr>
        <p:txBody>
          <a:bodyPr wrap="square" rtlCol="0">
            <a:spAutoFit/>
          </a:bodyPr>
          <a:lstStyle/>
          <a:p>
            <a:r>
              <a:rPr lang="en-US"/>
              <a:t>the calculation involves several complex integrals, however it has been simplified considerably by De Tollis who introduced double-dispersion techniques in 1964</a:t>
            </a:r>
          </a:p>
        </p:txBody>
      </p:sp>
    </p:spTree>
    <p:extLst>
      <p:ext uri="{BB962C8B-B14F-4D97-AF65-F5344CB8AC3E}">
        <p14:creationId xmlns:p14="http://schemas.microsoft.com/office/powerpoint/2010/main" val="1820251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33</a:t>
            </a:fld>
            <a:endParaRPr lang="en-US"/>
          </a:p>
        </p:txBody>
      </p:sp>
      <p:pic>
        <p:nvPicPr>
          <p:cNvPr id="5" name="Picture 4"/>
          <p:cNvPicPr>
            <a:picLocks noChangeAspect="1"/>
          </p:cNvPicPr>
          <p:nvPr/>
        </p:nvPicPr>
        <p:blipFill>
          <a:blip r:embed="rId3"/>
          <a:stretch>
            <a:fillRect/>
          </a:stretch>
        </p:blipFill>
        <p:spPr>
          <a:xfrm>
            <a:off x="2159000" y="924444"/>
            <a:ext cx="4813300" cy="1054100"/>
          </a:xfrm>
          <a:prstGeom prst="rect">
            <a:avLst/>
          </a:prstGeom>
        </p:spPr>
      </p:pic>
      <p:sp>
        <p:nvSpPr>
          <p:cNvPr id="6" name="TextBox 5"/>
          <p:cNvSpPr txBox="1"/>
          <p:nvPr/>
        </p:nvSpPr>
        <p:spPr>
          <a:xfrm>
            <a:off x="251520" y="260648"/>
            <a:ext cx="8712968" cy="6186310"/>
          </a:xfrm>
          <a:prstGeom prst="rect">
            <a:avLst/>
          </a:prstGeom>
          <a:noFill/>
        </p:spPr>
        <p:txBody>
          <a:bodyPr wrap="square" rtlCol="0">
            <a:spAutoFit/>
          </a:bodyPr>
          <a:lstStyle/>
          <a:p>
            <a:r>
              <a:rPr lang="en-US"/>
              <a:t>finally, for                            , the differential photon-photon scattering cross-section is</a:t>
            </a:r>
          </a:p>
          <a:p>
            <a:endParaRPr lang="en-US"/>
          </a:p>
          <a:p>
            <a:endParaRPr lang="en-US"/>
          </a:p>
          <a:p>
            <a:endParaRPr lang="en-US"/>
          </a:p>
          <a:p>
            <a:endParaRPr lang="en-US"/>
          </a:p>
          <a:p>
            <a:endParaRPr lang="en-US"/>
          </a:p>
          <a:p>
            <a:endParaRPr lang="en-US"/>
          </a:p>
          <a:p>
            <a:r>
              <a:rPr lang="en-US" b="1">
                <a:solidFill>
                  <a:srgbClr val="0000FF"/>
                </a:solidFill>
              </a:rPr>
              <a:t>This cross-section is derived from a genuine non-linear QED effect (loop) and its value is critically dependent on the regularization procedure. </a:t>
            </a:r>
          </a:p>
          <a:p>
            <a:endParaRPr lang="en-US" b="1"/>
          </a:p>
          <a:p>
            <a:r>
              <a:rPr lang="en-US"/>
              <a:t>The importance of regularization has recently been emphasized by the a couple of wrong preprints, that claimed that the photon-photon cross section is actually </a:t>
            </a:r>
          </a:p>
          <a:p>
            <a:endParaRPr lang="en-US"/>
          </a:p>
          <a:p>
            <a:endParaRPr lang="en-US"/>
          </a:p>
          <a:p>
            <a:endParaRPr lang="en-US"/>
          </a:p>
          <a:p>
            <a:endParaRPr lang="en-US"/>
          </a:p>
          <a:p>
            <a:endParaRPr lang="en-US"/>
          </a:p>
          <a:p>
            <a:endParaRPr lang="en-US"/>
          </a:p>
          <a:p>
            <a:r>
              <a:rPr lang="en-US"/>
              <a:t>(see N. Kanda, arXiv:1106.0592, and T. Fujita and N. Kanda, arXiv:1106.0465, and the refutation by Y. Liang and A. Czarnecki, arXiv:1111.6126)</a:t>
            </a:r>
          </a:p>
        </p:txBody>
      </p:sp>
      <p:pic>
        <p:nvPicPr>
          <p:cNvPr id="7" name="Picture 6"/>
          <p:cNvPicPr>
            <a:picLocks noChangeAspect="1"/>
          </p:cNvPicPr>
          <p:nvPr/>
        </p:nvPicPr>
        <p:blipFill>
          <a:blip r:embed="rId4"/>
          <a:stretch>
            <a:fillRect/>
          </a:stretch>
        </p:blipFill>
        <p:spPr>
          <a:xfrm>
            <a:off x="1547664" y="3868750"/>
            <a:ext cx="6299200" cy="1079500"/>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462936341"/>
              </p:ext>
            </p:extLst>
          </p:nvPr>
        </p:nvGraphicFramePr>
        <p:xfrm>
          <a:off x="1406329" y="283123"/>
          <a:ext cx="1308100" cy="341243"/>
        </p:xfrm>
        <a:graphic>
          <a:graphicData uri="http://schemas.openxmlformats.org/presentationml/2006/ole">
            <mc:AlternateContent xmlns:mc="http://schemas.openxmlformats.org/markup-compatibility/2006">
              <mc:Choice xmlns:v="urn:schemas-microsoft-com:vml" Requires="v">
                <p:oleObj spid="_x0000_s38918" name="Equation" r:id="rId5" imgW="876300" imgH="228600" progId="Equation.DSMT4">
                  <p:embed/>
                </p:oleObj>
              </mc:Choice>
              <mc:Fallback>
                <p:oleObj name="Equation" r:id="rId5" imgW="876300" imgH="228600" progId="Equation.DSMT4">
                  <p:embed/>
                  <p:pic>
                    <p:nvPicPr>
                      <p:cNvPr id="0" name=""/>
                      <p:cNvPicPr/>
                      <p:nvPr/>
                    </p:nvPicPr>
                    <p:blipFill>
                      <a:blip r:embed="rId6"/>
                      <a:stretch>
                        <a:fillRect/>
                      </a:stretch>
                    </p:blipFill>
                    <p:spPr>
                      <a:xfrm>
                        <a:off x="1406329" y="283123"/>
                        <a:ext cx="1308100" cy="341243"/>
                      </a:xfrm>
                      <a:prstGeom prst="rect">
                        <a:avLst/>
                      </a:prstGeom>
                    </p:spPr>
                  </p:pic>
                </p:oleObj>
              </mc:Fallback>
            </mc:AlternateContent>
          </a:graphicData>
        </a:graphic>
      </p:graphicFrame>
    </p:spTree>
    <p:extLst>
      <p:ext uri="{BB962C8B-B14F-4D97-AF65-F5344CB8AC3E}">
        <p14:creationId xmlns:p14="http://schemas.microsoft.com/office/powerpoint/2010/main" val="239613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34</a:t>
            </a:fld>
            <a:endParaRPr lang="en-US"/>
          </a:p>
        </p:txBody>
      </p:sp>
      <p:sp>
        <p:nvSpPr>
          <p:cNvPr id="5" name="TextBox 4"/>
          <p:cNvSpPr txBox="1"/>
          <p:nvPr/>
        </p:nvSpPr>
        <p:spPr>
          <a:xfrm>
            <a:off x="273000" y="189923"/>
            <a:ext cx="8617288" cy="4524315"/>
          </a:xfrm>
          <a:prstGeom prst="rect">
            <a:avLst/>
          </a:prstGeom>
          <a:noFill/>
        </p:spPr>
        <p:txBody>
          <a:bodyPr wrap="square" rtlCol="0">
            <a:spAutoFit/>
          </a:bodyPr>
          <a:lstStyle/>
          <a:p>
            <a:r>
              <a:rPr lang="en-US" sz="2400" b="1"/>
              <a:t>Why this discrepancy?</a:t>
            </a:r>
          </a:p>
          <a:p>
            <a:endParaRPr lang="en-US" sz="2400"/>
          </a:p>
          <a:p>
            <a:pPr marL="285750" indent="-285750">
              <a:buFont typeface="Arial"/>
              <a:buChar char="•"/>
            </a:pPr>
            <a:r>
              <a:rPr lang="en-US" sz="2400"/>
              <a:t>The origin of the error lies in neglecting the regularization-renormalization of the scattering amplitudes</a:t>
            </a:r>
          </a:p>
          <a:p>
            <a:pPr marL="285750" indent="-285750">
              <a:buFont typeface="Arial"/>
              <a:buChar char="•"/>
            </a:pPr>
            <a:r>
              <a:rPr lang="en-US" sz="2400"/>
              <a:t>Kanda and Fujita argued that there is no need of </a:t>
            </a:r>
            <a:r>
              <a:rPr lang="en-US" sz="2400"/>
              <a:t>regularization-renormalization because the unrenormalized amplitudes are finite</a:t>
            </a:r>
          </a:p>
          <a:p>
            <a:pPr marL="285750" indent="-285750">
              <a:buFont typeface="Arial"/>
              <a:buChar char="•"/>
            </a:pPr>
            <a:r>
              <a:rPr lang="en-US" sz="2400"/>
              <a:t>However the regularization-renormalization process breaks the symmetry of the QED Lagrangian, and cannot be neglected even in this finite case</a:t>
            </a:r>
          </a:p>
          <a:p>
            <a:pPr marL="285750" indent="-285750">
              <a:buFont typeface="Arial"/>
              <a:buChar char="•"/>
            </a:pPr>
            <a:r>
              <a:rPr lang="en-US" sz="2400"/>
              <a:t>Although the issue is not quite clear, it can be conjectured that this is associated to the ABJ chiral anomaly</a:t>
            </a:r>
            <a:endParaRPr lang="en-US" sz="2400"/>
          </a:p>
        </p:txBody>
      </p:sp>
    </p:spTree>
    <p:extLst>
      <p:ext uri="{BB962C8B-B14F-4D97-AF65-F5344CB8AC3E}">
        <p14:creationId xmlns:p14="http://schemas.microsoft.com/office/powerpoint/2010/main" val="2169451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35</a:t>
            </a:fld>
            <a:endParaRPr lang="en-US"/>
          </a:p>
        </p:txBody>
      </p:sp>
      <p:sp>
        <p:nvSpPr>
          <p:cNvPr id="5" name="TextBox 4"/>
          <p:cNvSpPr txBox="1"/>
          <p:nvPr/>
        </p:nvSpPr>
        <p:spPr>
          <a:xfrm>
            <a:off x="308608" y="213663"/>
            <a:ext cx="8534202" cy="2646879"/>
          </a:xfrm>
          <a:prstGeom prst="rect">
            <a:avLst/>
          </a:prstGeom>
          <a:noFill/>
        </p:spPr>
        <p:txBody>
          <a:bodyPr wrap="square" rtlCol="0">
            <a:spAutoFit/>
          </a:bodyPr>
          <a:lstStyle/>
          <a:p>
            <a:r>
              <a:rPr lang="en-US" sz="2000" i="1"/>
              <a:t>The origin of the chiral anomaly seems to lie very deep in the structure of spacetime and of quantum vacuum. </a:t>
            </a:r>
          </a:p>
          <a:p>
            <a:endParaRPr lang="en-US"/>
          </a:p>
          <a:p>
            <a:pPr marL="342900" indent="-342900">
              <a:buAutoNum type="arabicPeriod"/>
            </a:pPr>
            <a:r>
              <a:rPr lang="en-US" b="1"/>
              <a:t>The standard approach </a:t>
            </a:r>
            <a:r>
              <a:rPr lang="en-US"/>
              <a:t>(R. W. Jackiw, Int. J. Mod. Phys. A, </a:t>
            </a:r>
            <a:r>
              <a:rPr lang="en-US" b="1"/>
              <a:t>25</a:t>
            </a:r>
            <a:r>
              <a:rPr lang="en-US"/>
              <a:t> </a:t>
            </a:r>
            <a:r>
              <a:rPr lang="en-US"/>
              <a:t>(2010)</a:t>
            </a:r>
            <a:r>
              <a:rPr lang="en-US"/>
              <a:t> 659)</a:t>
            </a:r>
            <a:br>
              <a:rPr lang="en-US"/>
            </a:br>
            <a:r>
              <a:rPr lang="en-US"/>
              <a:t/>
            </a:r>
            <a:br>
              <a:rPr lang="en-US"/>
            </a:br>
            <a:r>
              <a:rPr lang="en-US"/>
              <a:t>Both the massless and the massive Dirac equations share a common symmetry: </a:t>
            </a:r>
          </a:p>
          <a:p>
            <a:endParaRPr lang="en-US"/>
          </a:p>
          <a:p>
            <a:endParaRPr lang="en-US"/>
          </a:p>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112144784"/>
              </p:ext>
            </p:extLst>
          </p:nvPr>
        </p:nvGraphicFramePr>
        <p:xfrm>
          <a:off x="1066615" y="2477888"/>
          <a:ext cx="2271237" cy="765308"/>
        </p:xfrm>
        <a:graphic>
          <a:graphicData uri="http://schemas.openxmlformats.org/presentationml/2006/ole">
            <mc:AlternateContent xmlns:mc="http://schemas.openxmlformats.org/markup-compatibility/2006">
              <mc:Choice xmlns:v="urn:schemas-microsoft-com:vml" Requires="v">
                <p:oleObj spid="_x0000_s22662" name="Equation" r:id="rId3" imgW="1168400" imgH="393700" progId="Equation.DSMT4">
                  <p:embed/>
                </p:oleObj>
              </mc:Choice>
              <mc:Fallback>
                <p:oleObj name="Equation" r:id="rId3" imgW="1168400" imgH="393700" progId="Equation.DSMT4">
                  <p:embed/>
                  <p:pic>
                    <p:nvPicPr>
                      <p:cNvPr id="0" name=""/>
                      <p:cNvPicPr/>
                      <p:nvPr/>
                    </p:nvPicPr>
                    <p:blipFill>
                      <a:blip r:embed="rId4"/>
                      <a:stretch>
                        <a:fillRect/>
                      </a:stretch>
                    </p:blipFill>
                    <p:spPr>
                      <a:xfrm>
                        <a:off x="1066615" y="2477888"/>
                        <a:ext cx="2271237" cy="76530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60812943"/>
              </p:ext>
            </p:extLst>
          </p:nvPr>
        </p:nvGraphicFramePr>
        <p:xfrm>
          <a:off x="4425188" y="2478088"/>
          <a:ext cx="3505200" cy="765175"/>
        </p:xfrm>
        <a:graphic>
          <a:graphicData uri="http://schemas.openxmlformats.org/presentationml/2006/ole">
            <mc:AlternateContent xmlns:mc="http://schemas.openxmlformats.org/markup-compatibility/2006">
              <mc:Choice xmlns:v="urn:schemas-microsoft-com:vml" Requires="v">
                <p:oleObj spid="_x0000_s22663" name="Equation" r:id="rId5" imgW="1803400" imgH="393700" progId="Equation.DSMT4">
                  <p:embed/>
                </p:oleObj>
              </mc:Choice>
              <mc:Fallback>
                <p:oleObj name="Equation" r:id="rId5" imgW="1803400" imgH="393700" progId="Equation.DSMT4">
                  <p:embed/>
                  <p:pic>
                    <p:nvPicPr>
                      <p:cNvPr id="0" name=""/>
                      <p:cNvPicPr/>
                      <p:nvPr/>
                    </p:nvPicPr>
                    <p:blipFill>
                      <a:blip r:embed="rId6"/>
                      <a:stretch>
                        <a:fillRect/>
                      </a:stretch>
                    </p:blipFill>
                    <p:spPr>
                      <a:xfrm>
                        <a:off x="4425188" y="2478088"/>
                        <a:ext cx="3505200" cy="7651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44247017"/>
              </p:ext>
            </p:extLst>
          </p:nvPr>
        </p:nvGraphicFramePr>
        <p:xfrm>
          <a:off x="2223148" y="3866594"/>
          <a:ext cx="2000250" cy="468313"/>
        </p:xfrm>
        <a:graphic>
          <a:graphicData uri="http://schemas.openxmlformats.org/presentationml/2006/ole">
            <mc:AlternateContent xmlns:mc="http://schemas.openxmlformats.org/markup-compatibility/2006">
              <mc:Choice xmlns:v="urn:schemas-microsoft-com:vml" Requires="v">
                <p:oleObj spid="_x0000_s22664" name="Equation" r:id="rId7" imgW="1028700" imgH="241300" progId="Equation.DSMT4">
                  <p:embed/>
                </p:oleObj>
              </mc:Choice>
              <mc:Fallback>
                <p:oleObj name="Equation" r:id="rId7" imgW="1028700" imgH="241300" progId="Equation.DSMT4">
                  <p:embed/>
                  <p:pic>
                    <p:nvPicPr>
                      <p:cNvPr id="0" name=""/>
                      <p:cNvPicPr/>
                      <p:nvPr/>
                    </p:nvPicPr>
                    <p:blipFill>
                      <a:blip r:embed="rId8"/>
                      <a:stretch>
                        <a:fillRect/>
                      </a:stretch>
                    </p:blipFill>
                    <p:spPr>
                      <a:xfrm>
                        <a:off x="2223148" y="3866594"/>
                        <a:ext cx="2000250" cy="468313"/>
                      </a:xfrm>
                      <a:prstGeom prst="rect">
                        <a:avLst/>
                      </a:prstGeom>
                    </p:spPr>
                  </p:pic>
                </p:oleObj>
              </mc:Fallback>
            </mc:AlternateContent>
          </a:graphicData>
        </a:graphic>
      </p:graphicFrame>
      <p:sp>
        <p:nvSpPr>
          <p:cNvPr id="10" name="TextBox 9"/>
          <p:cNvSpPr txBox="1"/>
          <p:nvPr/>
        </p:nvSpPr>
        <p:spPr>
          <a:xfrm>
            <a:off x="4474785" y="3906225"/>
            <a:ext cx="3157299" cy="369332"/>
          </a:xfrm>
          <a:prstGeom prst="rect">
            <a:avLst/>
          </a:prstGeom>
          <a:noFill/>
        </p:spPr>
        <p:txBody>
          <a:bodyPr wrap="square" rtlCol="0">
            <a:spAutoFit/>
          </a:bodyPr>
          <a:lstStyle/>
          <a:p>
            <a:r>
              <a:rPr lang="en-US"/>
              <a:t>global gauge transformation</a:t>
            </a:r>
          </a:p>
        </p:txBody>
      </p:sp>
      <p:sp>
        <p:nvSpPr>
          <p:cNvPr id="11" name="Right Arrow 10"/>
          <p:cNvSpPr/>
          <p:nvPr/>
        </p:nvSpPr>
        <p:spPr>
          <a:xfrm>
            <a:off x="362244" y="5009219"/>
            <a:ext cx="878346" cy="9852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780777595"/>
              </p:ext>
            </p:extLst>
          </p:nvPr>
        </p:nvGraphicFramePr>
        <p:xfrm>
          <a:off x="1512888" y="4830763"/>
          <a:ext cx="7234237" cy="1330325"/>
        </p:xfrm>
        <a:graphic>
          <a:graphicData uri="http://schemas.openxmlformats.org/presentationml/2006/ole">
            <mc:AlternateContent xmlns:mc="http://schemas.openxmlformats.org/markup-compatibility/2006">
              <mc:Choice xmlns:v="urn:schemas-microsoft-com:vml" Requires="v">
                <p:oleObj spid="_x0000_s22665" name="Equation" r:id="rId9" imgW="3721100" imgH="685800" progId="Equation.DSMT4">
                  <p:embed/>
                </p:oleObj>
              </mc:Choice>
              <mc:Fallback>
                <p:oleObj name="Equation" r:id="rId9" imgW="3721100" imgH="685800" progId="Equation.DSMT4">
                  <p:embed/>
                  <p:pic>
                    <p:nvPicPr>
                      <p:cNvPr id="0" name=""/>
                      <p:cNvPicPr/>
                      <p:nvPr/>
                    </p:nvPicPr>
                    <p:blipFill>
                      <a:blip r:embed="rId10"/>
                      <a:stretch>
                        <a:fillRect/>
                      </a:stretch>
                    </p:blipFill>
                    <p:spPr>
                      <a:xfrm>
                        <a:off x="1512888" y="4830763"/>
                        <a:ext cx="7234237" cy="1330325"/>
                      </a:xfrm>
                      <a:prstGeom prst="rect">
                        <a:avLst/>
                      </a:prstGeom>
                    </p:spPr>
                  </p:pic>
                </p:oleObj>
              </mc:Fallback>
            </mc:AlternateContent>
          </a:graphicData>
        </a:graphic>
      </p:graphicFrame>
    </p:spTree>
    <p:extLst>
      <p:ext uri="{BB962C8B-B14F-4D97-AF65-F5344CB8AC3E}">
        <p14:creationId xmlns:p14="http://schemas.microsoft.com/office/powerpoint/2010/main" val="645817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36</a:t>
            </a:fld>
            <a:endParaRPr lang="en-US"/>
          </a:p>
        </p:txBody>
      </p:sp>
      <p:sp>
        <p:nvSpPr>
          <p:cNvPr id="5" name="TextBox 4"/>
          <p:cNvSpPr txBox="1"/>
          <p:nvPr/>
        </p:nvSpPr>
        <p:spPr>
          <a:xfrm>
            <a:off x="332347" y="225534"/>
            <a:ext cx="8486724" cy="4801315"/>
          </a:xfrm>
          <a:prstGeom prst="rect">
            <a:avLst/>
          </a:prstGeom>
          <a:noFill/>
        </p:spPr>
        <p:txBody>
          <a:bodyPr wrap="square" rtlCol="0">
            <a:spAutoFit/>
          </a:bodyPr>
          <a:lstStyle/>
          <a:p>
            <a:r>
              <a:rPr lang="en-US"/>
              <a:t>when we introduce the matrix</a:t>
            </a:r>
          </a:p>
          <a:p>
            <a:endParaRPr lang="en-US"/>
          </a:p>
          <a:p>
            <a:r>
              <a:rPr lang="en-US"/>
              <a:t>we find that the new matrix anticommutes with the other gamma-matrices.</a:t>
            </a:r>
          </a:p>
          <a:p>
            <a:r>
              <a:rPr lang="en-US"/>
              <a:t> </a:t>
            </a:r>
          </a:p>
          <a:p>
            <a:r>
              <a:rPr lang="en-US"/>
              <a:t>We can also construct chiral projection matrices:</a:t>
            </a:r>
          </a:p>
          <a:p>
            <a:endParaRPr lang="en-US"/>
          </a:p>
          <a:p>
            <a:endParaRPr lang="en-US"/>
          </a:p>
          <a:p>
            <a:endParaRPr lang="en-US"/>
          </a:p>
          <a:p>
            <a:endParaRPr lang="en-US"/>
          </a:p>
          <a:p>
            <a:endParaRPr lang="en-US"/>
          </a:p>
          <a:p>
            <a:r>
              <a:rPr lang="en-US"/>
              <a:t>which select chiral components of the field:</a:t>
            </a:r>
          </a:p>
          <a:p>
            <a:endParaRPr lang="en-US"/>
          </a:p>
          <a:p>
            <a:endParaRPr lang="en-US"/>
          </a:p>
          <a:p>
            <a:endParaRPr lang="en-US"/>
          </a:p>
          <a:p>
            <a:endParaRPr lang="en-US"/>
          </a:p>
          <a:p>
            <a:r>
              <a:rPr lang="en-US" i="1"/>
              <a:t>This leads to decoupled equations for the massless case </a:t>
            </a:r>
          </a:p>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974677394"/>
              </p:ext>
            </p:extLst>
          </p:nvPr>
        </p:nvGraphicFramePr>
        <p:xfrm>
          <a:off x="3963988" y="176213"/>
          <a:ext cx="3457575" cy="442912"/>
        </p:xfrm>
        <a:graphic>
          <a:graphicData uri="http://schemas.openxmlformats.org/presentationml/2006/ole">
            <mc:AlternateContent xmlns:mc="http://schemas.openxmlformats.org/markup-compatibility/2006">
              <mc:Choice xmlns:v="urn:schemas-microsoft-com:vml" Requires="v">
                <p:oleObj spid="_x0000_s23666" name="Equation" r:id="rId3" imgW="1778000" imgH="228600" progId="Equation.DSMT4">
                  <p:embed/>
                </p:oleObj>
              </mc:Choice>
              <mc:Fallback>
                <p:oleObj name="Equation" r:id="rId3" imgW="1778000" imgH="228600" progId="Equation.DSMT4">
                  <p:embed/>
                  <p:pic>
                    <p:nvPicPr>
                      <p:cNvPr id="0" name=""/>
                      <p:cNvPicPr/>
                      <p:nvPr/>
                    </p:nvPicPr>
                    <p:blipFill>
                      <a:blip r:embed="rId4"/>
                      <a:stretch>
                        <a:fillRect/>
                      </a:stretch>
                    </p:blipFill>
                    <p:spPr>
                      <a:xfrm>
                        <a:off x="3963988" y="176213"/>
                        <a:ext cx="3457575" cy="44291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85273878"/>
              </p:ext>
            </p:extLst>
          </p:nvPr>
        </p:nvGraphicFramePr>
        <p:xfrm>
          <a:off x="1155700" y="1936750"/>
          <a:ext cx="7013575" cy="763588"/>
        </p:xfrm>
        <a:graphic>
          <a:graphicData uri="http://schemas.openxmlformats.org/presentationml/2006/ole">
            <mc:AlternateContent xmlns:mc="http://schemas.openxmlformats.org/markup-compatibility/2006">
              <mc:Choice xmlns:v="urn:schemas-microsoft-com:vml" Requires="v">
                <p:oleObj spid="_x0000_s23667" name="Equation" r:id="rId5" imgW="3606800" imgH="393700" progId="Equation.DSMT4">
                  <p:embed/>
                </p:oleObj>
              </mc:Choice>
              <mc:Fallback>
                <p:oleObj name="Equation" r:id="rId5" imgW="3606800" imgH="393700" progId="Equation.DSMT4">
                  <p:embed/>
                  <p:pic>
                    <p:nvPicPr>
                      <p:cNvPr id="0" name=""/>
                      <p:cNvPicPr/>
                      <p:nvPr/>
                    </p:nvPicPr>
                    <p:blipFill>
                      <a:blip r:embed="rId6"/>
                      <a:stretch>
                        <a:fillRect/>
                      </a:stretch>
                    </p:blipFill>
                    <p:spPr>
                      <a:xfrm>
                        <a:off x="1155700" y="1936750"/>
                        <a:ext cx="7013575" cy="76358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03558167"/>
              </p:ext>
            </p:extLst>
          </p:nvPr>
        </p:nvGraphicFramePr>
        <p:xfrm>
          <a:off x="3136900" y="3665538"/>
          <a:ext cx="2962275" cy="393700"/>
        </p:xfrm>
        <a:graphic>
          <a:graphicData uri="http://schemas.openxmlformats.org/presentationml/2006/ole">
            <mc:AlternateContent xmlns:mc="http://schemas.openxmlformats.org/markup-compatibility/2006">
              <mc:Choice xmlns:v="urn:schemas-microsoft-com:vml" Requires="v">
                <p:oleObj spid="_x0000_s23668" name="Equation" r:id="rId7" imgW="1524000" imgH="203200" progId="Equation.DSMT4">
                  <p:embed/>
                </p:oleObj>
              </mc:Choice>
              <mc:Fallback>
                <p:oleObj name="Equation" r:id="rId7" imgW="1524000" imgH="203200" progId="Equation.DSMT4">
                  <p:embed/>
                  <p:pic>
                    <p:nvPicPr>
                      <p:cNvPr id="0" name=""/>
                      <p:cNvPicPr/>
                      <p:nvPr/>
                    </p:nvPicPr>
                    <p:blipFill>
                      <a:blip r:embed="rId8"/>
                      <a:stretch>
                        <a:fillRect/>
                      </a:stretch>
                    </p:blipFill>
                    <p:spPr>
                      <a:xfrm>
                        <a:off x="3136900" y="3665538"/>
                        <a:ext cx="2962275" cy="393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27019953"/>
              </p:ext>
            </p:extLst>
          </p:nvPr>
        </p:nvGraphicFramePr>
        <p:xfrm>
          <a:off x="3426289" y="5027613"/>
          <a:ext cx="2395537" cy="765175"/>
        </p:xfrm>
        <a:graphic>
          <a:graphicData uri="http://schemas.openxmlformats.org/presentationml/2006/ole">
            <mc:AlternateContent xmlns:mc="http://schemas.openxmlformats.org/markup-compatibility/2006">
              <mc:Choice xmlns:v="urn:schemas-microsoft-com:vml" Requires="v">
                <p:oleObj spid="_x0000_s23669" name="Equation" r:id="rId9" imgW="1231900" imgH="393700" progId="Equation.DSMT4">
                  <p:embed/>
                </p:oleObj>
              </mc:Choice>
              <mc:Fallback>
                <p:oleObj name="Equation" r:id="rId9" imgW="1231900" imgH="393700" progId="Equation.DSMT4">
                  <p:embed/>
                  <p:pic>
                    <p:nvPicPr>
                      <p:cNvPr id="0" name=""/>
                      <p:cNvPicPr/>
                      <p:nvPr/>
                    </p:nvPicPr>
                    <p:blipFill>
                      <a:blip r:embed="rId10"/>
                      <a:stretch>
                        <a:fillRect/>
                      </a:stretch>
                    </p:blipFill>
                    <p:spPr>
                      <a:xfrm>
                        <a:off x="3426289" y="5027613"/>
                        <a:ext cx="2395537" cy="765175"/>
                      </a:xfrm>
                      <a:prstGeom prst="rect">
                        <a:avLst/>
                      </a:prstGeom>
                    </p:spPr>
                  </p:pic>
                </p:oleObj>
              </mc:Fallback>
            </mc:AlternateContent>
          </a:graphicData>
        </a:graphic>
      </p:graphicFrame>
    </p:spTree>
    <p:extLst>
      <p:ext uri="{BB962C8B-B14F-4D97-AF65-F5344CB8AC3E}">
        <p14:creationId xmlns:p14="http://schemas.microsoft.com/office/powerpoint/2010/main" val="420206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37</a:t>
            </a:fld>
            <a:endParaRPr lang="en-US"/>
          </a:p>
        </p:txBody>
      </p:sp>
      <p:sp>
        <p:nvSpPr>
          <p:cNvPr id="5" name="TextBox 4"/>
          <p:cNvSpPr txBox="1"/>
          <p:nvPr/>
        </p:nvSpPr>
        <p:spPr>
          <a:xfrm>
            <a:off x="457200" y="171240"/>
            <a:ext cx="8229600" cy="6186310"/>
          </a:xfrm>
          <a:prstGeom prst="rect">
            <a:avLst/>
          </a:prstGeom>
          <a:noFill/>
        </p:spPr>
        <p:txBody>
          <a:bodyPr wrap="square" rtlCol="0">
            <a:spAutoFit/>
          </a:bodyPr>
          <a:lstStyle/>
          <a:p>
            <a:r>
              <a:rPr lang="en-US"/>
              <a:t>Chiral charges and currents can also be defined:</a:t>
            </a:r>
          </a:p>
          <a:p>
            <a:endParaRPr lang="en-US"/>
          </a:p>
          <a:p>
            <a:endParaRPr lang="en-US"/>
          </a:p>
          <a:p>
            <a:endParaRPr lang="en-US"/>
          </a:p>
          <a:p>
            <a:endParaRPr lang="en-US"/>
          </a:p>
          <a:p>
            <a:endParaRPr lang="en-US"/>
          </a:p>
          <a:p>
            <a:r>
              <a:rPr lang="en-US"/>
              <a:t>and in the massless case, the charges are separately conserved.</a:t>
            </a:r>
          </a:p>
          <a:p>
            <a:endParaRPr lang="en-US"/>
          </a:p>
          <a:p>
            <a:r>
              <a:rPr lang="en-US"/>
              <a:t>The axial vector current </a:t>
            </a:r>
          </a:p>
          <a:p>
            <a:endParaRPr lang="en-US"/>
          </a:p>
          <a:p>
            <a:endParaRPr lang="en-US"/>
          </a:p>
          <a:p>
            <a:endParaRPr lang="en-US"/>
          </a:p>
          <a:p>
            <a:r>
              <a:rPr lang="en-US"/>
              <a:t>also satisfies a continuity equation, and the axial charge</a:t>
            </a:r>
          </a:p>
          <a:p>
            <a:endParaRPr lang="en-US"/>
          </a:p>
          <a:p>
            <a:endParaRPr lang="en-US"/>
          </a:p>
          <a:p>
            <a:endParaRPr lang="en-US"/>
          </a:p>
          <a:p>
            <a:r>
              <a:rPr lang="en-US"/>
              <a:t>is conserved.</a:t>
            </a:r>
          </a:p>
          <a:p>
            <a:endParaRPr lang="en-US"/>
          </a:p>
          <a:p>
            <a:r>
              <a:rPr lang="en-US"/>
              <a:t>This is related to the new gauge transformation</a:t>
            </a:r>
          </a:p>
          <a:p>
            <a:endParaRPr lang="en-US"/>
          </a:p>
          <a:p>
            <a:endParaRPr lang="en-US"/>
          </a:p>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808679301"/>
              </p:ext>
            </p:extLst>
          </p:nvPr>
        </p:nvGraphicFramePr>
        <p:xfrm>
          <a:off x="2250002" y="660073"/>
          <a:ext cx="4643438" cy="1058863"/>
        </p:xfrm>
        <a:graphic>
          <a:graphicData uri="http://schemas.openxmlformats.org/presentationml/2006/ole">
            <mc:AlternateContent xmlns:mc="http://schemas.openxmlformats.org/markup-compatibility/2006">
              <mc:Choice xmlns:v="urn:schemas-microsoft-com:vml" Requires="v">
                <p:oleObj spid="_x0000_s24677" name="Equation" r:id="rId3" imgW="2387600" imgH="546100" progId="Equation.DSMT4">
                  <p:embed/>
                </p:oleObj>
              </mc:Choice>
              <mc:Fallback>
                <p:oleObj name="Equation" r:id="rId3" imgW="2387600" imgH="546100" progId="Equation.DSMT4">
                  <p:embed/>
                  <p:pic>
                    <p:nvPicPr>
                      <p:cNvPr id="0" name=""/>
                      <p:cNvPicPr/>
                      <p:nvPr/>
                    </p:nvPicPr>
                    <p:blipFill>
                      <a:blip r:embed="rId4"/>
                      <a:stretch>
                        <a:fillRect/>
                      </a:stretch>
                    </p:blipFill>
                    <p:spPr>
                      <a:xfrm>
                        <a:off x="2250002" y="660073"/>
                        <a:ext cx="4643438" cy="105886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82311396"/>
              </p:ext>
            </p:extLst>
          </p:nvPr>
        </p:nvGraphicFramePr>
        <p:xfrm>
          <a:off x="1914525" y="2849563"/>
          <a:ext cx="5210175" cy="493712"/>
        </p:xfrm>
        <a:graphic>
          <a:graphicData uri="http://schemas.openxmlformats.org/presentationml/2006/ole">
            <mc:AlternateContent xmlns:mc="http://schemas.openxmlformats.org/markup-compatibility/2006">
              <mc:Choice xmlns:v="urn:schemas-microsoft-com:vml" Requires="v">
                <p:oleObj spid="_x0000_s24678" name="Equation" r:id="rId5" imgW="2679700" imgH="254000" progId="Equation.DSMT4">
                  <p:embed/>
                </p:oleObj>
              </mc:Choice>
              <mc:Fallback>
                <p:oleObj name="Equation" r:id="rId5" imgW="2679700" imgH="254000" progId="Equation.DSMT4">
                  <p:embed/>
                  <p:pic>
                    <p:nvPicPr>
                      <p:cNvPr id="0" name=""/>
                      <p:cNvPicPr/>
                      <p:nvPr/>
                    </p:nvPicPr>
                    <p:blipFill>
                      <a:blip r:embed="rId6"/>
                      <a:stretch>
                        <a:fillRect/>
                      </a:stretch>
                    </p:blipFill>
                    <p:spPr>
                      <a:xfrm>
                        <a:off x="1914525" y="2849563"/>
                        <a:ext cx="5210175" cy="49371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48860707"/>
              </p:ext>
            </p:extLst>
          </p:nvPr>
        </p:nvGraphicFramePr>
        <p:xfrm>
          <a:off x="3317875" y="4005263"/>
          <a:ext cx="2073275" cy="566737"/>
        </p:xfrm>
        <a:graphic>
          <a:graphicData uri="http://schemas.openxmlformats.org/presentationml/2006/ole">
            <mc:AlternateContent xmlns:mc="http://schemas.openxmlformats.org/markup-compatibility/2006">
              <mc:Choice xmlns:v="urn:schemas-microsoft-com:vml" Requires="v">
                <p:oleObj spid="_x0000_s24679" name="Equation" r:id="rId7" imgW="1066800" imgH="292100" progId="Equation.DSMT4">
                  <p:embed/>
                </p:oleObj>
              </mc:Choice>
              <mc:Fallback>
                <p:oleObj name="Equation" r:id="rId7" imgW="1066800" imgH="292100" progId="Equation.DSMT4">
                  <p:embed/>
                  <p:pic>
                    <p:nvPicPr>
                      <p:cNvPr id="0" name=""/>
                      <p:cNvPicPr/>
                      <p:nvPr/>
                    </p:nvPicPr>
                    <p:blipFill>
                      <a:blip r:embed="rId8"/>
                      <a:stretch>
                        <a:fillRect/>
                      </a:stretch>
                    </p:blipFill>
                    <p:spPr>
                      <a:xfrm>
                        <a:off x="3317875" y="4005263"/>
                        <a:ext cx="2073275" cy="56673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79218296"/>
              </p:ext>
            </p:extLst>
          </p:nvPr>
        </p:nvGraphicFramePr>
        <p:xfrm>
          <a:off x="1675840" y="5593266"/>
          <a:ext cx="6026151" cy="468313"/>
        </p:xfrm>
        <a:graphic>
          <a:graphicData uri="http://schemas.openxmlformats.org/presentationml/2006/ole">
            <mc:AlternateContent xmlns:mc="http://schemas.openxmlformats.org/markup-compatibility/2006">
              <mc:Choice xmlns:v="urn:schemas-microsoft-com:vml" Requires="v">
                <p:oleObj spid="_x0000_s24680" name="Equation" r:id="rId9" imgW="3098800" imgH="241300" progId="Equation.DSMT4">
                  <p:embed/>
                </p:oleObj>
              </mc:Choice>
              <mc:Fallback>
                <p:oleObj name="Equation" r:id="rId9" imgW="3098800" imgH="241300" progId="Equation.DSMT4">
                  <p:embed/>
                  <p:pic>
                    <p:nvPicPr>
                      <p:cNvPr id="0" name=""/>
                      <p:cNvPicPr/>
                      <p:nvPr/>
                    </p:nvPicPr>
                    <p:blipFill>
                      <a:blip r:embed="rId10"/>
                      <a:stretch>
                        <a:fillRect/>
                      </a:stretch>
                    </p:blipFill>
                    <p:spPr>
                      <a:xfrm>
                        <a:off x="1675840" y="5593266"/>
                        <a:ext cx="6026151" cy="468313"/>
                      </a:xfrm>
                      <a:prstGeom prst="rect">
                        <a:avLst/>
                      </a:prstGeom>
                    </p:spPr>
                  </p:pic>
                </p:oleObj>
              </mc:Fallback>
            </mc:AlternateContent>
          </a:graphicData>
        </a:graphic>
      </p:graphicFrame>
    </p:spTree>
    <p:extLst>
      <p:ext uri="{BB962C8B-B14F-4D97-AF65-F5344CB8AC3E}">
        <p14:creationId xmlns:p14="http://schemas.microsoft.com/office/powerpoint/2010/main" val="246314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638708211"/>
              </p:ext>
            </p:extLst>
          </p:nvPr>
        </p:nvGraphicFramePr>
        <p:xfrm>
          <a:off x="2590800" y="919419"/>
          <a:ext cx="3752850" cy="765175"/>
        </p:xfrm>
        <a:graphic>
          <a:graphicData uri="http://schemas.openxmlformats.org/presentationml/2006/ole">
            <mc:AlternateContent xmlns:mc="http://schemas.openxmlformats.org/markup-compatibility/2006">
              <mc:Choice xmlns:v="urn:schemas-microsoft-com:vml" Requires="v">
                <p:oleObj spid="_x0000_s26701" name="Equation" r:id="rId3" imgW="1930400" imgH="393700" progId="Equation.DSMT4">
                  <p:embed/>
                </p:oleObj>
              </mc:Choice>
              <mc:Fallback>
                <p:oleObj name="Equation" r:id="rId3" imgW="1930400" imgH="393700" progId="Equation.DSMT4">
                  <p:embed/>
                  <p:pic>
                    <p:nvPicPr>
                      <p:cNvPr id="0" name=""/>
                      <p:cNvPicPr/>
                      <p:nvPr/>
                    </p:nvPicPr>
                    <p:blipFill>
                      <a:blip r:embed="rId4"/>
                      <a:stretch>
                        <a:fillRect/>
                      </a:stretch>
                    </p:blipFill>
                    <p:spPr>
                      <a:xfrm>
                        <a:off x="2590800" y="919419"/>
                        <a:ext cx="3752850" cy="765175"/>
                      </a:xfrm>
                      <a:prstGeom prst="rect">
                        <a:avLst/>
                      </a:prstGeom>
                    </p:spPr>
                  </p:pic>
                </p:oleObj>
              </mc:Fallback>
            </mc:AlternateContent>
          </a:graphicData>
        </a:graphic>
      </p:graphicFrame>
      <p:sp>
        <p:nvSpPr>
          <p:cNvPr id="6" name="Rectangle 5"/>
          <p:cNvSpPr/>
          <p:nvPr/>
        </p:nvSpPr>
        <p:spPr>
          <a:xfrm>
            <a:off x="304799" y="240448"/>
            <a:ext cx="8618643" cy="4801315"/>
          </a:xfrm>
          <a:prstGeom prst="rect">
            <a:avLst/>
          </a:prstGeom>
        </p:spPr>
        <p:txBody>
          <a:bodyPr wrap="square">
            <a:spAutoFit/>
          </a:bodyPr>
          <a:lstStyle/>
          <a:p>
            <a:r>
              <a:rPr lang="en-US" i="1"/>
              <a:t>The same is not true for the massive case, where a mixing remains</a:t>
            </a:r>
          </a:p>
          <a:p>
            <a:r>
              <a:rPr lang="en-US"/>
              <a:t> </a:t>
            </a:r>
          </a:p>
          <a:p>
            <a:endParaRPr lang="en-US"/>
          </a:p>
          <a:p>
            <a:endParaRPr lang="en-US"/>
          </a:p>
          <a:p>
            <a:endParaRPr lang="en-US"/>
          </a:p>
          <a:p>
            <a:endParaRPr lang="en-US"/>
          </a:p>
          <a:p>
            <a:endParaRPr lang="en-US"/>
          </a:p>
          <a:p>
            <a:endParaRPr lang="en-US"/>
          </a:p>
          <a:p>
            <a:endParaRPr lang="en-US"/>
          </a:p>
          <a:p>
            <a:r>
              <a:rPr lang="en-US"/>
              <a:t>On the other hand, if we include an external vector field </a:t>
            </a:r>
            <a:r>
              <a:rPr lang="en-US" i="1"/>
              <a:t>in the massless equation</a:t>
            </a:r>
          </a:p>
          <a:p>
            <a:endParaRPr lang="en-US"/>
          </a:p>
          <a:p>
            <a:endParaRPr lang="en-US"/>
          </a:p>
          <a:p>
            <a:endParaRPr lang="en-US"/>
          </a:p>
          <a:p>
            <a:endParaRPr lang="en-US"/>
          </a:p>
          <a:p>
            <a:endParaRPr lang="en-US"/>
          </a:p>
          <a:p>
            <a:r>
              <a:rPr lang="en-US"/>
              <a:t>the previous gauge symmetries continue to hold, and can even be generalized to local gauge symmetries, if the vector field is also transformed</a:t>
            </a:r>
          </a:p>
        </p:txBody>
      </p:sp>
      <p:graphicFrame>
        <p:nvGraphicFramePr>
          <p:cNvPr id="7" name="Object 6"/>
          <p:cNvGraphicFramePr>
            <a:graphicFrameLocks noChangeAspect="1"/>
          </p:cNvGraphicFramePr>
          <p:nvPr>
            <p:extLst>
              <p:ext uri="{D42A27DB-BD31-4B8C-83A1-F6EECF244321}">
                <p14:modId xmlns:p14="http://schemas.microsoft.com/office/powerpoint/2010/main" val="12678672"/>
              </p:ext>
            </p:extLst>
          </p:nvPr>
        </p:nvGraphicFramePr>
        <p:xfrm>
          <a:off x="2853366" y="3306392"/>
          <a:ext cx="3233737" cy="838200"/>
        </p:xfrm>
        <a:graphic>
          <a:graphicData uri="http://schemas.openxmlformats.org/presentationml/2006/ole">
            <mc:AlternateContent xmlns:mc="http://schemas.openxmlformats.org/markup-compatibility/2006">
              <mc:Choice xmlns:v="urn:schemas-microsoft-com:vml" Requires="v">
                <p:oleObj spid="_x0000_s26702" name="Equation" r:id="rId5" imgW="1663700" imgH="431800" progId="Equation.DSMT4">
                  <p:embed/>
                </p:oleObj>
              </mc:Choice>
              <mc:Fallback>
                <p:oleObj name="Equation" r:id="rId5" imgW="1663700" imgH="431800" progId="Equation.DSMT4">
                  <p:embed/>
                  <p:pic>
                    <p:nvPicPr>
                      <p:cNvPr id="0" name=""/>
                      <p:cNvPicPr/>
                      <p:nvPr/>
                    </p:nvPicPr>
                    <p:blipFill>
                      <a:blip r:embed="rId6"/>
                      <a:stretch>
                        <a:fillRect/>
                      </a:stretch>
                    </p:blipFill>
                    <p:spPr>
                      <a:xfrm>
                        <a:off x="2853366" y="3306392"/>
                        <a:ext cx="3233737" cy="838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73175526"/>
              </p:ext>
            </p:extLst>
          </p:nvPr>
        </p:nvGraphicFramePr>
        <p:xfrm>
          <a:off x="2982912" y="5261859"/>
          <a:ext cx="3036888" cy="468313"/>
        </p:xfrm>
        <a:graphic>
          <a:graphicData uri="http://schemas.openxmlformats.org/presentationml/2006/ole">
            <mc:AlternateContent xmlns:mc="http://schemas.openxmlformats.org/markup-compatibility/2006">
              <mc:Choice xmlns:v="urn:schemas-microsoft-com:vml" Requires="v">
                <p:oleObj spid="_x0000_s26703" name="Equation" r:id="rId7" imgW="1562100" imgH="241300" progId="Equation.DSMT4">
                  <p:embed/>
                </p:oleObj>
              </mc:Choice>
              <mc:Fallback>
                <p:oleObj name="Equation" r:id="rId7" imgW="1562100" imgH="241300" progId="Equation.DSMT4">
                  <p:embed/>
                  <p:pic>
                    <p:nvPicPr>
                      <p:cNvPr id="0" name=""/>
                      <p:cNvPicPr/>
                      <p:nvPr/>
                    </p:nvPicPr>
                    <p:blipFill>
                      <a:blip r:embed="rId8"/>
                      <a:stretch>
                        <a:fillRect/>
                      </a:stretch>
                    </p:blipFill>
                    <p:spPr>
                      <a:xfrm>
                        <a:off x="2982912" y="5261859"/>
                        <a:ext cx="3036888" cy="468313"/>
                      </a:xfrm>
                      <a:prstGeom prst="rect">
                        <a:avLst/>
                      </a:prstGeom>
                    </p:spPr>
                  </p:pic>
                </p:oleObj>
              </mc:Fallback>
            </mc:AlternateContent>
          </a:graphicData>
        </a:graphic>
      </p:graphicFrame>
    </p:spTree>
    <p:extLst>
      <p:ext uri="{BB962C8B-B14F-4D97-AF65-F5344CB8AC3E}">
        <p14:creationId xmlns:p14="http://schemas.microsoft.com/office/powerpoint/2010/main" val="967383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39</a:t>
            </a:fld>
            <a:endParaRPr lang="en-US"/>
          </a:p>
        </p:txBody>
      </p:sp>
      <p:sp>
        <p:nvSpPr>
          <p:cNvPr id="5" name="TextBox 4"/>
          <p:cNvSpPr txBox="1"/>
          <p:nvPr/>
        </p:nvSpPr>
        <p:spPr>
          <a:xfrm>
            <a:off x="280965" y="280950"/>
            <a:ext cx="8608762" cy="5355313"/>
          </a:xfrm>
          <a:prstGeom prst="rect">
            <a:avLst/>
          </a:prstGeom>
          <a:noFill/>
        </p:spPr>
        <p:txBody>
          <a:bodyPr wrap="square" rtlCol="0">
            <a:spAutoFit/>
          </a:bodyPr>
          <a:lstStyle/>
          <a:p>
            <a:r>
              <a:rPr lang="en-US"/>
              <a:t>However, even the massless case has problems with the gauge symmetries when we step from classical functions to quantum fields. </a:t>
            </a:r>
          </a:p>
          <a:p>
            <a:endParaRPr lang="en-US"/>
          </a:p>
          <a:p>
            <a:r>
              <a:rPr lang="en-US"/>
              <a:t>With quantum fields the fundamental quantization condition for Fermi-Dirac fields must hold</a:t>
            </a:r>
          </a:p>
          <a:p>
            <a:endParaRPr lang="en-US"/>
          </a:p>
          <a:p>
            <a:endParaRPr lang="en-US"/>
          </a:p>
          <a:p>
            <a:endParaRPr lang="en-US"/>
          </a:p>
          <a:p>
            <a:endParaRPr lang="en-US"/>
          </a:p>
          <a:p>
            <a:r>
              <a:rPr lang="en-US" i="1"/>
              <a:t>This implies that </a:t>
            </a:r>
          </a:p>
          <a:p>
            <a:endParaRPr lang="en-US"/>
          </a:p>
          <a:p>
            <a:pPr marL="742950" lvl="1" indent="-285750">
              <a:buFont typeface="Arial"/>
              <a:buChar char="•"/>
            </a:pPr>
            <a:r>
              <a:rPr lang="en-US"/>
              <a:t>there is a singularity at the same space-time point</a:t>
            </a:r>
          </a:p>
          <a:p>
            <a:pPr marL="742950" lvl="1" indent="-285750">
              <a:buFont typeface="Arial"/>
              <a:buChar char="•"/>
            </a:pPr>
            <a:r>
              <a:rPr lang="en-US"/>
              <a:t>since charges and currents are defined by bilinears at the same space-time point, they are ill-defined</a:t>
            </a:r>
          </a:p>
          <a:p>
            <a:pPr marL="742950" lvl="1" indent="-285750">
              <a:buFont typeface="Arial"/>
              <a:buChar char="•"/>
            </a:pPr>
            <a:r>
              <a:rPr lang="en-US"/>
              <a:t>a regularization/renormalization procedure is required</a:t>
            </a:r>
          </a:p>
          <a:p>
            <a:pPr marL="742950" lvl="1" indent="-285750">
              <a:buFont typeface="Arial"/>
              <a:buChar char="•"/>
            </a:pPr>
            <a:r>
              <a:rPr lang="en-US"/>
              <a:t>every </a:t>
            </a:r>
            <a:r>
              <a:rPr lang="en-US"/>
              <a:t>regularization/renormalization procedure in the presence of the vector field, breaks symmetries present at the classical level</a:t>
            </a:r>
          </a:p>
          <a:p>
            <a:pPr marL="742950" lvl="1" indent="-285750">
              <a:buFont typeface="Arial"/>
              <a:buChar char="•"/>
            </a:pPr>
            <a:r>
              <a:rPr lang="en-US"/>
              <a:t>one or the other gauge symmetry is broken at the quantum level</a:t>
            </a:r>
          </a:p>
          <a:p>
            <a:pPr marL="742950" lvl="1" indent="-285750">
              <a:buFont typeface="Arial"/>
              <a:buChar char="•"/>
            </a:pPr>
            <a:r>
              <a:rPr lang="en-US"/>
              <a:t>the usual choice is to abandon axial symmetry</a:t>
            </a: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856043529"/>
              </p:ext>
            </p:extLst>
          </p:nvPr>
        </p:nvGraphicFramePr>
        <p:xfrm>
          <a:off x="1514475" y="1789822"/>
          <a:ext cx="5975350" cy="468312"/>
        </p:xfrm>
        <a:graphic>
          <a:graphicData uri="http://schemas.openxmlformats.org/presentationml/2006/ole">
            <mc:AlternateContent xmlns:mc="http://schemas.openxmlformats.org/markup-compatibility/2006">
              <mc:Choice xmlns:v="urn:schemas-microsoft-com:vml" Requires="v">
                <p:oleObj spid="_x0000_s27673" name="Equation" r:id="rId3" imgW="3073400" imgH="241300" progId="Equation.DSMT4">
                  <p:embed/>
                </p:oleObj>
              </mc:Choice>
              <mc:Fallback>
                <p:oleObj name="Equation" r:id="rId3" imgW="3073400" imgH="241300" progId="Equation.DSMT4">
                  <p:embed/>
                  <p:pic>
                    <p:nvPicPr>
                      <p:cNvPr id="0" name=""/>
                      <p:cNvPicPr/>
                      <p:nvPr/>
                    </p:nvPicPr>
                    <p:blipFill>
                      <a:blip r:embed="rId4"/>
                      <a:stretch>
                        <a:fillRect/>
                      </a:stretch>
                    </p:blipFill>
                    <p:spPr>
                      <a:xfrm>
                        <a:off x="1514475" y="1789822"/>
                        <a:ext cx="5975350" cy="468312"/>
                      </a:xfrm>
                      <a:prstGeom prst="rect">
                        <a:avLst/>
                      </a:prstGeom>
                    </p:spPr>
                  </p:pic>
                </p:oleObj>
              </mc:Fallback>
            </mc:AlternateContent>
          </a:graphicData>
        </a:graphic>
      </p:graphicFrame>
    </p:spTree>
    <p:extLst>
      <p:ext uri="{BB962C8B-B14F-4D97-AF65-F5344CB8AC3E}">
        <p14:creationId xmlns:p14="http://schemas.microsoft.com/office/powerpoint/2010/main" val="120023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2806" y="0"/>
            <a:ext cx="6518617" cy="6240750"/>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4</a:t>
            </a:fld>
            <a:endParaRPr lang="en-US"/>
          </a:p>
        </p:txBody>
      </p:sp>
      <p:cxnSp>
        <p:nvCxnSpPr>
          <p:cNvPr id="7" name="Straight Arrow Connector 6"/>
          <p:cNvCxnSpPr/>
          <p:nvPr/>
        </p:nvCxnSpPr>
        <p:spPr>
          <a:xfrm flipV="1">
            <a:off x="2979256" y="5424676"/>
            <a:ext cx="0" cy="546028"/>
          </a:xfrm>
          <a:prstGeom prst="straightConnector1">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979256" y="344235"/>
            <a:ext cx="0" cy="4878647"/>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341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40</a:t>
            </a:fld>
            <a:endParaRPr lang="en-US"/>
          </a:p>
        </p:txBody>
      </p:sp>
      <p:sp>
        <p:nvSpPr>
          <p:cNvPr id="5" name="TextBox 4"/>
          <p:cNvSpPr txBox="1"/>
          <p:nvPr/>
        </p:nvSpPr>
        <p:spPr>
          <a:xfrm>
            <a:off x="213533" y="258474"/>
            <a:ext cx="8698671" cy="923330"/>
          </a:xfrm>
          <a:prstGeom prst="rect">
            <a:avLst/>
          </a:prstGeom>
          <a:noFill/>
        </p:spPr>
        <p:txBody>
          <a:bodyPr wrap="square" rtlCol="0">
            <a:spAutoFit/>
          </a:bodyPr>
          <a:lstStyle/>
          <a:p>
            <a:r>
              <a:rPr lang="en-US"/>
              <a:t>2. </a:t>
            </a:r>
            <a:r>
              <a:rPr lang="en-US" b="1"/>
              <a:t>Simple physical view </a:t>
            </a:r>
            <a:r>
              <a:rPr lang="en-US"/>
              <a:t>(A. Widom and Y. Srivastava, Am. J. Phys. </a:t>
            </a:r>
            <a:r>
              <a:rPr lang="en-US" b="1"/>
              <a:t>56</a:t>
            </a:r>
            <a:r>
              <a:rPr lang="en-US"/>
              <a:t> (1988) 824)</a:t>
            </a:r>
          </a:p>
          <a:p>
            <a:endParaRPr lang="en-US"/>
          </a:p>
          <a:p>
            <a:r>
              <a:rPr lang="en-US"/>
              <a:t> </a:t>
            </a:r>
          </a:p>
        </p:txBody>
      </p:sp>
      <p:grpSp>
        <p:nvGrpSpPr>
          <p:cNvPr id="15" name="Group 14"/>
          <p:cNvGrpSpPr/>
          <p:nvPr/>
        </p:nvGrpSpPr>
        <p:grpSpPr>
          <a:xfrm>
            <a:off x="638960" y="870897"/>
            <a:ext cx="3903679" cy="2128869"/>
            <a:chOff x="670766" y="1062453"/>
            <a:chExt cx="6278228" cy="3314624"/>
          </a:xfrm>
        </p:grpSpPr>
        <p:cxnSp>
          <p:nvCxnSpPr>
            <p:cNvPr id="6" name="Straight Arrow Connector 5"/>
            <p:cNvCxnSpPr/>
            <p:nvPr/>
          </p:nvCxnSpPr>
          <p:spPr>
            <a:xfrm flipV="1">
              <a:off x="1647564" y="2914756"/>
              <a:ext cx="530143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647564" y="1433842"/>
              <a:ext cx="5301430" cy="924409"/>
            </a:xfrm>
            <a:prstGeom prst="rect">
              <a:avLst/>
            </a:prstGeom>
            <a:gradFill flip="none" rotWithShape="1">
              <a:gsLst>
                <a:gs pos="0">
                  <a:schemeClr val="accent2">
                    <a:lumMod val="20000"/>
                    <a:lumOff val="80000"/>
                  </a:schemeClr>
                </a:gs>
                <a:gs pos="100000">
                  <a:schemeClr val="accent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 name="Rectangle 7"/>
            <p:cNvSpPr/>
            <p:nvPr/>
          </p:nvSpPr>
          <p:spPr>
            <a:xfrm flipV="1">
              <a:off x="1647564" y="3452666"/>
              <a:ext cx="5301430" cy="924409"/>
            </a:xfrm>
            <a:prstGeom prst="rect">
              <a:avLst/>
            </a:prstGeom>
            <a:gradFill>
              <a:gsLst>
                <a:gs pos="0">
                  <a:schemeClr val="tx2">
                    <a:lumMod val="60000"/>
                    <a:lumOff val="40000"/>
                  </a:schemeClr>
                </a:gs>
                <a:gs pos="100000">
                  <a:schemeClr val="bg1"/>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 name="Straight Arrow Connector 8"/>
            <p:cNvCxnSpPr/>
            <p:nvPr/>
          </p:nvCxnSpPr>
          <p:spPr>
            <a:xfrm flipV="1">
              <a:off x="1647564" y="1062453"/>
              <a:ext cx="18076" cy="3314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70766" y="2059694"/>
              <a:ext cx="1301593" cy="527125"/>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2" name="TextBox 11"/>
            <p:cNvSpPr txBox="1"/>
            <p:nvPr/>
          </p:nvSpPr>
          <p:spPr>
            <a:xfrm>
              <a:off x="725268" y="3189103"/>
              <a:ext cx="1047788" cy="527125"/>
            </a:xfrm>
            <a:prstGeom prst="rect">
              <a:avLst/>
            </a:prstGeom>
            <a:noFill/>
          </p:spPr>
          <p:txBody>
            <a:bodyPr wrap="square" rtlCol="0">
              <a:spAutoFit/>
            </a:bodyPr>
            <a:lstStyle/>
            <a:p>
              <a:r>
                <a:rPr lang="en-US" sz="1600"/>
                <a:t>-m</a:t>
              </a:r>
              <a:r>
                <a:rPr lang="en-US" sz="1600" baseline="-25000"/>
                <a:t>e</a:t>
              </a:r>
              <a:r>
                <a:rPr lang="en-US" sz="1600"/>
                <a:t>c</a:t>
              </a:r>
              <a:r>
                <a:rPr lang="en-US" sz="1600" baseline="30000"/>
                <a:t>2</a:t>
              </a:r>
            </a:p>
          </p:txBody>
        </p:sp>
        <p:sp>
          <p:nvSpPr>
            <p:cNvPr id="13" name="TextBox 12"/>
            <p:cNvSpPr txBox="1"/>
            <p:nvPr/>
          </p:nvSpPr>
          <p:spPr>
            <a:xfrm>
              <a:off x="2105268" y="1771813"/>
              <a:ext cx="3663162" cy="527125"/>
            </a:xfrm>
            <a:prstGeom prst="rect">
              <a:avLst/>
            </a:prstGeom>
            <a:noFill/>
          </p:spPr>
          <p:txBody>
            <a:bodyPr wrap="square" rtlCol="0">
              <a:spAutoFit/>
            </a:bodyPr>
            <a:lstStyle/>
            <a:p>
              <a:r>
                <a:rPr lang="en-US" sz="1600"/>
                <a:t>positive energy states</a:t>
              </a:r>
            </a:p>
          </p:txBody>
        </p:sp>
        <p:sp>
          <p:nvSpPr>
            <p:cNvPr id="14" name="TextBox 13"/>
            <p:cNvSpPr txBox="1"/>
            <p:nvPr/>
          </p:nvSpPr>
          <p:spPr>
            <a:xfrm>
              <a:off x="2105268" y="3481806"/>
              <a:ext cx="3317223" cy="527125"/>
            </a:xfrm>
            <a:prstGeom prst="rect">
              <a:avLst/>
            </a:prstGeom>
            <a:noFill/>
          </p:spPr>
          <p:txBody>
            <a:bodyPr wrap="none" rtlCol="0">
              <a:spAutoFit/>
            </a:bodyPr>
            <a:lstStyle/>
            <a:p>
              <a:r>
                <a:rPr lang="en-US" sz="1600"/>
                <a:t>negative energy states</a:t>
              </a:r>
            </a:p>
          </p:txBody>
        </p:sp>
      </p:grpSp>
      <p:cxnSp>
        <p:nvCxnSpPr>
          <p:cNvPr id="17" name="Straight Arrow Connector 16"/>
          <p:cNvCxnSpPr/>
          <p:nvPr/>
        </p:nvCxnSpPr>
        <p:spPr>
          <a:xfrm>
            <a:off x="5214707" y="2060568"/>
            <a:ext cx="2303912"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93377" y="1049726"/>
            <a:ext cx="2112856" cy="923330"/>
          </a:xfrm>
          <a:prstGeom prst="rect">
            <a:avLst/>
          </a:prstGeom>
          <a:noFill/>
        </p:spPr>
        <p:txBody>
          <a:bodyPr wrap="square" rtlCol="0">
            <a:spAutoFit/>
          </a:bodyPr>
          <a:lstStyle/>
          <a:p>
            <a:r>
              <a:rPr lang="en-US"/>
              <a:t>1-dimensional, accelerated motion</a:t>
            </a:r>
          </a:p>
          <a:p>
            <a:r>
              <a:rPr lang="en-US"/>
              <a:t>(external field E)</a:t>
            </a:r>
          </a:p>
        </p:txBody>
      </p:sp>
      <p:graphicFrame>
        <p:nvGraphicFramePr>
          <p:cNvPr id="19" name="Object 18"/>
          <p:cNvGraphicFramePr>
            <a:graphicFrameLocks noChangeAspect="1"/>
          </p:cNvGraphicFramePr>
          <p:nvPr>
            <p:extLst>
              <p:ext uri="{D42A27DB-BD31-4B8C-83A1-F6EECF244321}">
                <p14:modId xmlns:p14="http://schemas.microsoft.com/office/powerpoint/2010/main" val="1746684711"/>
              </p:ext>
            </p:extLst>
          </p:nvPr>
        </p:nvGraphicFramePr>
        <p:xfrm>
          <a:off x="5855307" y="2846787"/>
          <a:ext cx="2197100" cy="542925"/>
        </p:xfrm>
        <a:graphic>
          <a:graphicData uri="http://schemas.openxmlformats.org/presentationml/2006/ole">
            <mc:AlternateContent xmlns:mc="http://schemas.openxmlformats.org/markup-compatibility/2006">
              <mc:Choice xmlns:v="urn:schemas-microsoft-com:vml" Requires="v">
                <p:oleObj spid="_x0000_s28743" name="Equation" r:id="rId3" imgW="1130300" imgH="279400" progId="Equation.DSMT4">
                  <p:embed/>
                </p:oleObj>
              </mc:Choice>
              <mc:Fallback>
                <p:oleObj name="Equation" r:id="rId3" imgW="1130300" imgH="279400" progId="Equation.DSMT4">
                  <p:embed/>
                  <p:pic>
                    <p:nvPicPr>
                      <p:cNvPr id="0" name=""/>
                      <p:cNvPicPr/>
                      <p:nvPr/>
                    </p:nvPicPr>
                    <p:blipFill>
                      <a:blip r:embed="rId4"/>
                      <a:stretch>
                        <a:fillRect/>
                      </a:stretch>
                    </p:blipFill>
                    <p:spPr>
                      <a:xfrm>
                        <a:off x="5855307" y="2846787"/>
                        <a:ext cx="2197100" cy="54292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149170040"/>
              </p:ext>
            </p:extLst>
          </p:nvPr>
        </p:nvGraphicFramePr>
        <p:xfrm>
          <a:off x="1763839" y="4107083"/>
          <a:ext cx="5849938" cy="1876425"/>
        </p:xfrm>
        <a:graphic>
          <a:graphicData uri="http://schemas.openxmlformats.org/presentationml/2006/ole">
            <mc:AlternateContent xmlns:mc="http://schemas.openxmlformats.org/markup-compatibility/2006">
              <mc:Choice xmlns:v="urn:schemas-microsoft-com:vml" Requires="v">
                <p:oleObj spid="_x0000_s28744" name="Equation" r:id="rId5" imgW="3009900" imgH="965200" progId="Equation.DSMT4">
                  <p:embed/>
                </p:oleObj>
              </mc:Choice>
              <mc:Fallback>
                <p:oleObj name="Equation" r:id="rId5" imgW="3009900" imgH="965200" progId="Equation.DSMT4">
                  <p:embed/>
                  <p:pic>
                    <p:nvPicPr>
                      <p:cNvPr id="0" name=""/>
                      <p:cNvPicPr/>
                      <p:nvPr/>
                    </p:nvPicPr>
                    <p:blipFill>
                      <a:blip r:embed="rId6"/>
                      <a:stretch>
                        <a:fillRect/>
                      </a:stretch>
                    </p:blipFill>
                    <p:spPr>
                      <a:xfrm>
                        <a:off x="1763839" y="4107083"/>
                        <a:ext cx="5849938" cy="18764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68058655"/>
              </p:ext>
            </p:extLst>
          </p:nvPr>
        </p:nvGraphicFramePr>
        <p:xfrm>
          <a:off x="888442" y="837965"/>
          <a:ext cx="246062" cy="271462"/>
        </p:xfrm>
        <a:graphic>
          <a:graphicData uri="http://schemas.openxmlformats.org/presentationml/2006/ole">
            <mc:AlternateContent xmlns:mc="http://schemas.openxmlformats.org/markup-compatibility/2006">
              <mc:Choice xmlns:v="urn:schemas-microsoft-com:vml" Requires="v">
                <p:oleObj spid="_x0000_s28745" name="Equation" r:id="rId7" imgW="127000" imgH="139700" progId="Equation.DSMT4">
                  <p:embed/>
                </p:oleObj>
              </mc:Choice>
              <mc:Fallback>
                <p:oleObj name="Equation" r:id="rId7" imgW="127000" imgH="139700" progId="Equation.DSMT4">
                  <p:embed/>
                  <p:pic>
                    <p:nvPicPr>
                      <p:cNvPr id="0" name=""/>
                      <p:cNvPicPr/>
                      <p:nvPr/>
                    </p:nvPicPr>
                    <p:blipFill>
                      <a:blip r:embed="rId8"/>
                      <a:stretch>
                        <a:fillRect/>
                      </a:stretch>
                    </p:blipFill>
                    <p:spPr>
                      <a:xfrm>
                        <a:off x="888442" y="837965"/>
                        <a:ext cx="246062" cy="271462"/>
                      </a:xfrm>
                      <a:prstGeom prst="rect">
                        <a:avLst/>
                      </a:prstGeom>
                    </p:spPr>
                  </p:pic>
                </p:oleObj>
              </mc:Fallback>
            </mc:AlternateContent>
          </a:graphicData>
        </a:graphic>
      </p:graphicFrame>
    </p:spTree>
    <p:extLst>
      <p:ext uri="{BB962C8B-B14F-4D97-AF65-F5344CB8AC3E}">
        <p14:creationId xmlns:p14="http://schemas.microsoft.com/office/powerpoint/2010/main" val="4071962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41</a:t>
            </a:fld>
            <a:endParaRPr lang="en-US"/>
          </a:p>
        </p:txBody>
      </p:sp>
      <p:sp>
        <p:nvSpPr>
          <p:cNvPr id="5" name="TextBox 4"/>
          <p:cNvSpPr txBox="1"/>
          <p:nvPr/>
        </p:nvSpPr>
        <p:spPr>
          <a:xfrm>
            <a:off x="457200" y="280950"/>
            <a:ext cx="8320141" cy="5355313"/>
          </a:xfrm>
          <a:prstGeom prst="rect">
            <a:avLst/>
          </a:prstGeom>
          <a:noFill/>
        </p:spPr>
        <p:txBody>
          <a:bodyPr wrap="square" rtlCol="0">
            <a:spAutoFit/>
          </a:bodyPr>
          <a:lstStyle/>
          <a:p>
            <a:r>
              <a:rPr lang="en-US"/>
              <a:t>Therefore the induced current</a:t>
            </a:r>
          </a:p>
          <a:p>
            <a:endParaRPr lang="en-US"/>
          </a:p>
          <a:p>
            <a:endParaRPr lang="en-US"/>
          </a:p>
          <a:p>
            <a:endParaRPr lang="en-US"/>
          </a:p>
          <a:p>
            <a:endParaRPr lang="en-US"/>
          </a:p>
          <a:p>
            <a:r>
              <a:rPr lang="en-US"/>
              <a:t>has the rate of change</a:t>
            </a:r>
          </a:p>
          <a:p>
            <a:endParaRPr lang="en-US"/>
          </a:p>
          <a:p>
            <a:endParaRPr lang="en-US"/>
          </a:p>
          <a:p>
            <a:endParaRPr lang="en-US"/>
          </a:p>
          <a:p>
            <a:endParaRPr lang="en-US"/>
          </a:p>
          <a:p>
            <a:endParaRPr lang="en-US"/>
          </a:p>
          <a:p>
            <a:r>
              <a:rPr lang="en-US"/>
              <a:t>Since, in this 1D model</a:t>
            </a:r>
          </a:p>
          <a:p>
            <a:endParaRPr lang="en-US"/>
          </a:p>
          <a:p>
            <a:endParaRPr lang="en-US"/>
          </a:p>
          <a:p>
            <a:endParaRPr lang="en-US"/>
          </a:p>
          <a:p>
            <a:endParaRPr lang="en-US"/>
          </a:p>
          <a:p>
            <a:r>
              <a:rPr lang="en-US"/>
              <a:t>then the equation for the rate of change of the current becomes </a:t>
            </a:r>
          </a:p>
          <a:p>
            <a:endParaRPr lang="en-US"/>
          </a:p>
          <a:p>
            <a:r>
              <a:rPr lang="en-US"/>
              <a:t> </a:t>
            </a:r>
          </a:p>
        </p:txBody>
      </p:sp>
      <p:graphicFrame>
        <p:nvGraphicFramePr>
          <p:cNvPr id="6" name="Object 5"/>
          <p:cNvGraphicFramePr>
            <a:graphicFrameLocks noChangeAspect="1"/>
          </p:cNvGraphicFramePr>
          <p:nvPr>
            <p:extLst>
              <p:ext uri="{D42A27DB-BD31-4B8C-83A1-F6EECF244321}">
                <p14:modId xmlns:p14="http://schemas.microsoft.com/office/powerpoint/2010/main" val="1811003234"/>
              </p:ext>
            </p:extLst>
          </p:nvPr>
        </p:nvGraphicFramePr>
        <p:xfrm>
          <a:off x="3822169" y="725193"/>
          <a:ext cx="1431925" cy="912812"/>
        </p:xfrm>
        <a:graphic>
          <a:graphicData uri="http://schemas.openxmlformats.org/presentationml/2006/ole">
            <mc:AlternateContent xmlns:mc="http://schemas.openxmlformats.org/markup-compatibility/2006">
              <mc:Choice xmlns:v="urn:schemas-microsoft-com:vml" Requires="v">
                <p:oleObj spid="_x0000_s29785" name="Equation" r:id="rId3" imgW="736600" imgH="469900" progId="Equation.DSMT4">
                  <p:embed/>
                </p:oleObj>
              </mc:Choice>
              <mc:Fallback>
                <p:oleObj name="Equation" r:id="rId3" imgW="736600" imgH="469900" progId="Equation.DSMT4">
                  <p:embed/>
                  <p:pic>
                    <p:nvPicPr>
                      <p:cNvPr id="0" name=""/>
                      <p:cNvPicPr/>
                      <p:nvPr/>
                    </p:nvPicPr>
                    <p:blipFill>
                      <a:blip r:embed="rId4"/>
                      <a:stretch>
                        <a:fillRect/>
                      </a:stretch>
                    </p:blipFill>
                    <p:spPr>
                      <a:xfrm>
                        <a:off x="3822169" y="725193"/>
                        <a:ext cx="1431925" cy="91281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27865310"/>
              </p:ext>
            </p:extLst>
          </p:nvPr>
        </p:nvGraphicFramePr>
        <p:xfrm>
          <a:off x="1670933" y="2173945"/>
          <a:ext cx="6072187" cy="1109663"/>
        </p:xfrm>
        <a:graphic>
          <a:graphicData uri="http://schemas.openxmlformats.org/presentationml/2006/ole">
            <mc:AlternateContent xmlns:mc="http://schemas.openxmlformats.org/markup-compatibility/2006">
              <mc:Choice xmlns:v="urn:schemas-microsoft-com:vml" Requires="v">
                <p:oleObj spid="_x0000_s29786" name="Equation" r:id="rId5" imgW="3124200" imgH="571500" progId="Equation.DSMT4">
                  <p:embed/>
                </p:oleObj>
              </mc:Choice>
              <mc:Fallback>
                <p:oleObj name="Equation" r:id="rId5" imgW="3124200" imgH="571500" progId="Equation.DSMT4">
                  <p:embed/>
                  <p:pic>
                    <p:nvPicPr>
                      <p:cNvPr id="0" name=""/>
                      <p:cNvPicPr/>
                      <p:nvPr/>
                    </p:nvPicPr>
                    <p:blipFill>
                      <a:blip r:embed="rId6"/>
                      <a:stretch>
                        <a:fillRect/>
                      </a:stretch>
                    </p:blipFill>
                    <p:spPr>
                      <a:xfrm>
                        <a:off x="1670933" y="2173945"/>
                        <a:ext cx="6072187" cy="110966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90298126"/>
              </p:ext>
            </p:extLst>
          </p:nvPr>
        </p:nvGraphicFramePr>
        <p:xfrm>
          <a:off x="2590800" y="4034822"/>
          <a:ext cx="3798888" cy="492125"/>
        </p:xfrm>
        <a:graphic>
          <a:graphicData uri="http://schemas.openxmlformats.org/presentationml/2006/ole">
            <mc:AlternateContent xmlns:mc="http://schemas.openxmlformats.org/markup-compatibility/2006">
              <mc:Choice xmlns:v="urn:schemas-microsoft-com:vml" Requires="v">
                <p:oleObj spid="_x0000_s29787" name="Equation" r:id="rId7" imgW="1955800" imgH="254000" progId="Equation.DSMT4">
                  <p:embed/>
                </p:oleObj>
              </mc:Choice>
              <mc:Fallback>
                <p:oleObj name="Equation" r:id="rId7" imgW="1955800" imgH="254000" progId="Equation.DSMT4">
                  <p:embed/>
                  <p:pic>
                    <p:nvPicPr>
                      <p:cNvPr id="0" name=""/>
                      <p:cNvPicPr/>
                      <p:nvPr/>
                    </p:nvPicPr>
                    <p:blipFill>
                      <a:blip r:embed="rId8"/>
                      <a:stretch>
                        <a:fillRect/>
                      </a:stretch>
                    </p:blipFill>
                    <p:spPr>
                      <a:xfrm>
                        <a:off x="2590800" y="4034822"/>
                        <a:ext cx="3798888" cy="492125"/>
                      </a:xfrm>
                      <a:prstGeom prst="rect">
                        <a:avLst/>
                      </a:prstGeom>
                    </p:spPr>
                  </p:pic>
                </p:oleObj>
              </mc:Fallback>
            </mc:AlternateContent>
          </a:graphicData>
        </a:graphic>
      </p:graphicFrame>
      <p:cxnSp>
        <p:nvCxnSpPr>
          <p:cNvPr id="10" name="Straight Arrow Connector 9"/>
          <p:cNvCxnSpPr/>
          <p:nvPr/>
        </p:nvCxnSpPr>
        <p:spPr>
          <a:xfrm flipH="1">
            <a:off x="3822170" y="3854640"/>
            <a:ext cx="100099" cy="1801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211513" y="3520944"/>
            <a:ext cx="2180287" cy="307777"/>
          </a:xfrm>
          <a:prstGeom prst="rect">
            <a:avLst/>
          </a:prstGeom>
          <a:noFill/>
        </p:spPr>
        <p:txBody>
          <a:bodyPr wrap="square" rtlCol="0">
            <a:spAutoFit/>
          </a:bodyPr>
          <a:lstStyle/>
          <a:p>
            <a:r>
              <a:rPr lang="en-US" sz="1400" i="1"/>
              <a:t>linear charge density</a:t>
            </a:r>
          </a:p>
        </p:txBody>
      </p:sp>
      <p:cxnSp>
        <p:nvCxnSpPr>
          <p:cNvPr id="13" name="Straight Arrow Connector 12"/>
          <p:cNvCxnSpPr/>
          <p:nvPr/>
        </p:nvCxnSpPr>
        <p:spPr>
          <a:xfrm flipH="1">
            <a:off x="6214942" y="3828721"/>
            <a:ext cx="338258" cy="206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389688" y="3520944"/>
            <a:ext cx="2000470" cy="307777"/>
          </a:xfrm>
          <a:prstGeom prst="rect">
            <a:avLst/>
          </a:prstGeom>
          <a:noFill/>
        </p:spPr>
        <p:txBody>
          <a:bodyPr wrap="square" rtlCol="0">
            <a:spAutoFit/>
          </a:bodyPr>
          <a:lstStyle/>
          <a:p>
            <a:r>
              <a:rPr lang="en-US" sz="1400" i="1"/>
              <a:t>vector potential</a:t>
            </a:r>
          </a:p>
        </p:txBody>
      </p:sp>
      <p:graphicFrame>
        <p:nvGraphicFramePr>
          <p:cNvPr id="15" name="Object 14"/>
          <p:cNvGraphicFramePr>
            <a:graphicFrameLocks noChangeAspect="1"/>
          </p:cNvGraphicFramePr>
          <p:nvPr>
            <p:extLst>
              <p:ext uri="{D42A27DB-BD31-4B8C-83A1-F6EECF244321}">
                <p14:modId xmlns:p14="http://schemas.microsoft.com/office/powerpoint/2010/main" val="2201203827"/>
              </p:ext>
            </p:extLst>
          </p:nvPr>
        </p:nvGraphicFramePr>
        <p:xfrm>
          <a:off x="3211513" y="5249819"/>
          <a:ext cx="2860675" cy="909637"/>
        </p:xfrm>
        <a:graphic>
          <a:graphicData uri="http://schemas.openxmlformats.org/presentationml/2006/ole">
            <mc:AlternateContent xmlns:mc="http://schemas.openxmlformats.org/markup-compatibility/2006">
              <mc:Choice xmlns:v="urn:schemas-microsoft-com:vml" Requires="v">
                <p:oleObj spid="_x0000_s29788" name="Equation" r:id="rId9" imgW="1473200" imgH="469900" progId="Equation.DSMT4">
                  <p:embed/>
                </p:oleObj>
              </mc:Choice>
              <mc:Fallback>
                <p:oleObj name="Equation" r:id="rId9" imgW="1473200" imgH="469900" progId="Equation.DSMT4">
                  <p:embed/>
                  <p:pic>
                    <p:nvPicPr>
                      <p:cNvPr id="0" name=""/>
                      <p:cNvPicPr/>
                      <p:nvPr/>
                    </p:nvPicPr>
                    <p:blipFill>
                      <a:blip r:embed="rId10"/>
                      <a:stretch>
                        <a:fillRect/>
                      </a:stretch>
                    </p:blipFill>
                    <p:spPr>
                      <a:xfrm>
                        <a:off x="3211513" y="5249819"/>
                        <a:ext cx="2860675" cy="909637"/>
                      </a:xfrm>
                      <a:prstGeom prst="rect">
                        <a:avLst/>
                      </a:prstGeom>
                    </p:spPr>
                  </p:pic>
                </p:oleObj>
              </mc:Fallback>
            </mc:AlternateContent>
          </a:graphicData>
        </a:graphic>
      </p:graphicFrame>
      <p:cxnSp>
        <p:nvCxnSpPr>
          <p:cNvPr id="19" name="Straight Arrow Connector 18"/>
          <p:cNvCxnSpPr/>
          <p:nvPr/>
        </p:nvCxnSpPr>
        <p:spPr>
          <a:xfrm flipH="1">
            <a:off x="5254094" y="483235"/>
            <a:ext cx="545020" cy="32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10353" y="213522"/>
            <a:ext cx="2757541" cy="523220"/>
          </a:xfrm>
          <a:prstGeom prst="rect">
            <a:avLst/>
          </a:prstGeom>
          <a:noFill/>
        </p:spPr>
        <p:txBody>
          <a:bodyPr wrap="square" rtlCol="0">
            <a:spAutoFit/>
          </a:bodyPr>
          <a:lstStyle/>
          <a:p>
            <a:r>
              <a:rPr lang="en-US" sz="1400"/>
              <a:t>overall density of states summed over all momenta</a:t>
            </a:r>
          </a:p>
        </p:txBody>
      </p:sp>
    </p:spTree>
    <p:extLst>
      <p:ext uri="{BB962C8B-B14F-4D97-AF65-F5344CB8AC3E}">
        <p14:creationId xmlns:p14="http://schemas.microsoft.com/office/powerpoint/2010/main" val="77245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42</a:t>
            </a:fld>
            <a:endParaRPr lang="en-US"/>
          </a:p>
        </p:txBody>
      </p:sp>
      <p:sp>
        <p:nvSpPr>
          <p:cNvPr id="5" name="TextBox 4"/>
          <p:cNvSpPr txBox="1"/>
          <p:nvPr/>
        </p:nvSpPr>
        <p:spPr>
          <a:xfrm>
            <a:off x="344311" y="314664"/>
            <a:ext cx="8518853" cy="2862323"/>
          </a:xfrm>
          <a:prstGeom prst="rect">
            <a:avLst/>
          </a:prstGeom>
          <a:noFill/>
        </p:spPr>
        <p:txBody>
          <a:bodyPr wrap="square" rtlCol="0">
            <a:spAutoFit/>
          </a:bodyPr>
          <a:lstStyle/>
          <a:p>
            <a:r>
              <a:rPr lang="en-US"/>
              <a:t>finally this leads to the anomaly equation in 1+1 dimensions</a:t>
            </a:r>
          </a:p>
          <a:p>
            <a:endParaRPr lang="en-US"/>
          </a:p>
          <a:p>
            <a:endParaRPr lang="en-US"/>
          </a:p>
          <a:p>
            <a:endParaRPr lang="en-US"/>
          </a:p>
          <a:p>
            <a:endParaRPr lang="en-US"/>
          </a:p>
          <a:p>
            <a:endParaRPr lang="en-US"/>
          </a:p>
          <a:p>
            <a:r>
              <a:rPr lang="en-US"/>
              <a:t>A simple extension of this line of reasoning finally leads to the 3+1 dimensional anomaly equation (Schwinger’s equation)  </a:t>
            </a:r>
          </a:p>
          <a:p>
            <a:r>
              <a:rPr lang="en-US"/>
              <a:t> </a:t>
            </a:r>
          </a:p>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21233924"/>
              </p:ext>
            </p:extLst>
          </p:nvPr>
        </p:nvGraphicFramePr>
        <p:xfrm>
          <a:off x="3612268" y="962904"/>
          <a:ext cx="1725612" cy="762000"/>
        </p:xfrm>
        <a:graphic>
          <a:graphicData uri="http://schemas.openxmlformats.org/presentationml/2006/ole">
            <mc:AlternateContent xmlns:mc="http://schemas.openxmlformats.org/markup-compatibility/2006">
              <mc:Choice xmlns:v="urn:schemas-microsoft-com:vml" Requires="v">
                <p:oleObj spid="_x0000_s30755" name="Equation" r:id="rId3" imgW="889000" imgH="393700" progId="Equation.DSMT4">
                  <p:embed/>
                </p:oleObj>
              </mc:Choice>
              <mc:Fallback>
                <p:oleObj name="Equation" r:id="rId3" imgW="889000" imgH="393700" progId="Equation.DSMT4">
                  <p:embed/>
                  <p:pic>
                    <p:nvPicPr>
                      <p:cNvPr id="0" name=""/>
                      <p:cNvPicPr/>
                      <p:nvPr/>
                    </p:nvPicPr>
                    <p:blipFill>
                      <a:blip r:embed="rId4"/>
                      <a:stretch>
                        <a:fillRect/>
                      </a:stretch>
                    </p:blipFill>
                    <p:spPr>
                      <a:xfrm>
                        <a:off x="3612268" y="962904"/>
                        <a:ext cx="1725612" cy="7620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93017134"/>
              </p:ext>
            </p:extLst>
          </p:nvPr>
        </p:nvGraphicFramePr>
        <p:xfrm>
          <a:off x="3522359" y="2872522"/>
          <a:ext cx="2168525" cy="811212"/>
        </p:xfrm>
        <a:graphic>
          <a:graphicData uri="http://schemas.openxmlformats.org/presentationml/2006/ole">
            <mc:AlternateContent xmlns:mc="http://schemas.openxmlformats.org/markup-compatibility/2006">
              <mc:Choice xmlns:v="urn:schemas-microsoft-com:vml" Requires="v">
                <p:oleObj spid="_x0000_s30756" name="Equation" r:id="rId5" imgW="1117600" imgH="419100" progId="Equation.DSMT4">
                  <p:embed/>
                </p:oleObj>
              </mc:Choice>
              <mc:Fallback>
                <p:oleObj name="Equation" r:id="rId5" imgW="1117600" imgH="419100" progId="Equation.DSMT4">
                  <p:embed/>
                  <p:pic>
                    <p:nvPicPr>
                      <p:cNvPr id="0" name=""/>
                      <p:cNvPicPr/>
                      <p:nvPr/>
                    </p:nvPicPr>
                    <p:blipFill>
                      <a:blip r:embed="rId6"/>
                      <a:stretch>
                        <a:fillRect/>
                      </a:stretch>
                    </p:blipFill>
                    <p:spPr>
                      <a:xfrm>
                        <a:off x="3522359" y="2872522"/>
                        <a:ext cx="2168525" cy="811212"/>
                      </a:xfrm>
                      <a:prstGeom prst="rect">
                        <a:avLst/>
                      </a:prstGeom>
                    </p:spPr>
                  </p:pic>
                </p:oleObj>
              </mc:Fallback>
            </mc:AlternateContent>
          </a:graphicData>
        </a:graphic>
      </p:graphicFrame>
    </p:spTree>
    <p:extLst>
      <p:ext uri="{BB962C8B-B14F-4D97-AF65-F5344CB8AC3E}">
        <p14:creationId xmlns:p14="http://schemas.microsoft.com/office/powerpoint/2010/main" val="4266537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43</a:t>
            </a:fld>
            <a:endParaRPr lang="en-US"/>
          </a:p>
        </p:txBody>
      </p:sp>
      <p:sp>
        <p:nvSpPr>
          <p:cNvPr id="5" name="TextBox 4"/>
          <p:cNvSpPr txBox="1"/>
          <p:nvPr/>
        </p:nvSpPr>
        <p:spPr>
          <a:xfrm>
            <a:off x="314681" y="292188"/>
            <a:ext cx="8530091" cy="4524316"/>
          </a:xfrm>
          <a:prstGeom prst="rect">
            <a:avLst/>
          </a:prstGeom>
          <a:noFill/>
        </p:spPr>
        <p:txBody>
          <a:bodyPr wrap="square" rtlCol="0">
            <a:spAutoFit/>
          </a:bodyPr>
          <a:lstStyle/>
          <a:p>
            <a:r>
              <a:rPr lang="en-US"/>
              <a:t>3. </a:t>
            </a:r>
            <a:r>
              <a:rPr lang="en-US" b="1"/>
              <a:t>Further connections and conjectures</a:t>
            </a:r>
          </a:p>
          <a:p>
            <a:endParaRPr lang="en-US" b="1"/>
          </a:p>
          <a:p>
            <a:pPr marL="742950" lvl="1" indent="-285750">
              <a:buFont typeface="Arial"/>
              <a:buChar char="•"/>
            </a:pPr>
            <a:r>
              <a:rPr lang="en-US"/>
              <a:t>Quantum anomalies are related to the topological properties of space: there is a deep connection with the Atiyah-Singer index theorem (where the index is closely related to the winding number and therefore to the connectivity of space)</a:t>
            </a:r>
            <a:br>
              <a:rPr lang="en-US"/>
            </a:br>
            <a:endParaRPr lang="en-US"/>
          </a:p>
          <a:p>
            <a:pPr marL="742950" lvl="1" indent="-285750">
              <a:buFont typeface="Arial"/>
              <a:buChar char="•"/>
            </a:pPr>
            <a:r>
              <a:rPr lang="en-US"/>
              <a:t>A derivation of the chiral anomaly by means of path integrals (Fujikawa, PRL </a:t>
            </a:r>
            <a:r>
              <a:rPr lang="en-US" b="1"/>
              <a:t>42</a:t>
            </a:r>
            <a:r>
              <a:rPr lang="en-US"/>
              <a:t> (1979) 1195; PRD </a:t>
            </a:r>
            <a:r>
              <a:rPr lang="en-US" b="1"/>
              <a:t>21</a:t>
            </a:r>
            <a:r>
              <a:rPr lang="en-US"/>
              <a:t> (1980) 2848; PRD </a:t>
            </a:r>
            <a:r>
              <a:rPr lang="en-US" b="1"/>
              <a:t>22</a:t>
            </a:r>
            <a:r>
              <a:rPr lang="en-US"/>
              <a:t> (1980) 1499; PRL </a:t>
            </a:r>
            <a:r>
              <a:rPr lang="en-US" b="1"/>
              <a:t>44</a:t>
            </a:r>
            <a:r>
              <a:rPr lang="en-US"/>
              <a:t> (1980) 1733; PRD </a:t>
            </a:r>
            <a:r>
              <a:rPr lang="en-US" b="1"/>
              <a:t>23</a:t>
            </a:r>
            <a:r>
              <a:rPr lang="en-US"/>
              <a:t> (1981) 2262) further indicates a connection with quantum paths</a:t>
            </a:r>
            <a:br>
              <a:rPr lang="en-US"/>
            </a:br>
            <a:endParaRPr lang="en-US"/>
          </a:p>
          <a:p>
            <a:pPr marL="742950" lvl="1" indent="-285750">
              <a:buFont typeface="Arial"/>
              <a:buChar char="•"/>
            </a:pPr>
            <a:r>
              <a:rPr lang="en-US"/>
              <a:t>A recent paper by Bender and Hook (“Quantum tunneling as a classical anomaly”, J. Phys. A: Math. Theor. 44 (2011) 372001) further points to an intriguing connection of anomalies with paths and with the nature of space</a:t>
            </a:r>
            <a:br>
              <a:rPr lang="en-US"/>
            </a:br>
            <a:endParaRPr lang="en-US"/>
          </a:p>
          <a:p>
            <a:pPr marL="742950" lvl="1" indent="-285750">
              <a:buFont typeface="Arial"/>
              <a:buChar char="•"/>
            </a:pPr>
            <a:r>
              <a:rPr lang="en-US"/>
              <a:t>A tantalizing hint: the Green-Schwartz mechanism cancels anomalies in string theory (Phys. Lett. </a:t>
            </a:r>
            <a:r>
              <a:rPr lang="en-US" b="1"/>
              <a:t>B149</a:t>
            </a:r>
            <a:r>
              <a:rPr lang="en-US"/>
              <a:t> (1984) 117)</a:t>
            </a:r>
          </a:p>
        </p:txBody>
      </p:sp>
    </p:spTree>
    <p:extLst>
      <p:ext uri="{BB962C8B-B14F-4D97-AF65-F5344CB8AC3E}">
        <p14:creationId xmlns:p14="http://schemas.microsoft.com/office/powerpoint/2010/main" val="3426811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44</a:t>
            </a:fld>
            <a:endParaRPr lang="en-US"/>
          </a:p>
        </p:txBody>
      </p:sp>
      <p:sp>
        <p:nvSpPr>
          <p:cNvPr id="5" name="TextBox 4"/>
          <p:cNvSpPr txBox="1"/>
          <p:nvPr/>
        </p:nvSpPr>
        <p:spPr>
          <a:xfrm>
            <a:off x="224880" y="251366"/>
            <a:ext cx="8717390" cy="400110"/>
          </a:xfrm>
          <a:prstGeom prst="rect">
            <a:avLst/>
          </a:prstGeom>
          <a:noFill/>
        </p:spPr>
        <p:txBody>
          <a:bodyPr wrap="square" rtlCol="0">
            <a:spAutoFit/>
          </a:bodyPr>
          <a:lstStyle/>
          <a:p>
            <a:r>
              <a:rPr lang="en-US" sz="2000" b="1" i="1"/>
              <a:t>The PVLAS experiment:  </a:t>
            </a:r>
            <a:r>
              <a:rPr lang="en-US" sz="2000" b="1"/>
              <a:t>started back at CERN in the </a:t>
            </a:r>
            <a:r>
              <a:rPr lang="fr-FR" sz="2000" b="1"/>
              <a:t>’</a:t>
            </a:r>
            <a:r>
              <a:rPr lang="en-US" sz="2000" b="1"/>
              <a:t>80’s</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086" y="1431878"/>
            <a:ext cx="6477000" cy="4902200"/>
          </a:xfrm>
          <a:prstGeom prst="rect">
            <a:avLst/>
          </a:prstGeom>
          <a:noFill/>
          <a:ln>
            <a:noFill/>
          </a:ln>
          <a:effectLst>
            <a:outerShdw blurRad="482600" dist="38100" dir="2700000" sx="104000" sy="10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639404" y="858762"/>
            <a:ext cx="2059819" cy="2445094"/>
          </a:xfrm>
          <a:prstGeom prst="rect">
            <a:avLst/>
          </a:prstGeom>
          <a:effectLst>
            <a:outerShdw blurRad="358775" dist="38100" dir="2700000" sx="105000" sy="105000" algn="tl" rotWithShape="0">
              <a:srgbClr val="000000">
                <a:alpha val="43000"/>
              </a:srgbClr>
            </a:outerShdw>
          </a:effectLst>
        </p:spPr>
      </p:pic>
      <p:cxnSp>
        <p:nvCxnSpPr>
          <p:cNvPr id="8" name="Straight Arrow Connector 7"/>
          <p:cNvCxnSpPr/>
          <p:nvPr/>
        </p:nvCxnSpPr>
        <p:spPr>
          <a:xfrm flipV="1">
            <a:off x="1899160" y="4019491"/>
            <a:ext cx="644063" cy="591602"/>
          </a:xfrm>
          <a:prstGeom prst="straightConnector1">
            <a:avLst/>
          </a:prstGeom>
          <a:ln w="76200" cmpd="sng">
            <a:solidFill>
              <a:srgbClr val="FF6600"/>
            </a:solidFill>
            <a:tailEnd type="triangle"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5848" y="4519558"/>
            <a:ext cx="1979246" cy="1169551"/>
          </a:xfrm>
          <a:prstGeom prst="rect">
            <a:avLst/>
          </a:prstGeom>
          <a:noFill/>
        </p:spPr>
        <p:txBody>
          <a:bodyPr wrap="square" rtlCol="0">
            <a:spAutoFit/>
          </a:bodyPr>
          <a:lstStyle/>
          <a:p>
            <a:r>
              <a:rPr lang="en-US" sz="1400">
                <a:solidFill>
                  <a:srgbClr val="800000"/>
                </a:solidFill>
              </a:rPr>
              <a:t>An attempt to unravel the mysteries of QFT vacuum, trying a direct measurement of the predicted birefringence</a:t>
            </a:r>
          </a:p>
        </p:txBody>
      </p:sp>
    </p:spTree>
    <p:extLst>
      <p:ext uri="{BB962C8B-B14F-4D97-AF65-F5344CB8AC3E}">
        <p14:creationId xmlns:p14="http://schemas.microsoft.com/office/powerpoint/2010/main" val="60480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45</a:t>
            </a:fld>
            <a:endParaRPr lang="en-US"/>
          </a:p>
        </p:txBody>
      </p:sp>
      <p:pic>
        <p:nvPicPr>
          <p:cNvPr id="5" name="Picture 4" descr="P42700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465"/>
          </a:xfrm>
          <a:prstGeom prst="rect">
            <a:avLst/>
          </a:prstGeom>
        </p:spPr>
      </p:pic>
      <p:sp>
        <p:nvSpPr>
          <p:cNvPr id="6" name="TextBox 5"/>
          <p:cNvSpPr txBox="1"/>
          <p:nvPr/>
        </p:nvSpPr>
        <p:spPr>
          <a:xfrm>
            <a:off x="60489" y="683404"/>
            <a:ext cx="9111606"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New prototype setup in the Phys. Dept. of the University of  Ferrara</a:t>
            </a:r>
          </a:p>
        </p:txBody>
      </p:sp>
    </p:spTree>
    <p:extLst>
      <p:ext uri="{BB962C8B-B14F-4D97-AF65-F5344CB8AC3E}">
        <p14:creationId xmlns:p14="http://schemas.microsoft.com/office/powerpoint/2010/main" val="206982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46</a:t>
            </a:fld>
            <a:endParaRPr lang="en-US"/>
          </a:p>
        </p:txBody>
      </p:sp>
      <p:sp>
        <p:nvSpPr>
          <p:cNvPr id="5" name="Rectangle 4"/>
          <p:cNvSpPr/>
          <p:nvPr/>
        </p:nvSpPr>
        <p:spPr>
          <a:xfrm>
            <a:off x="333170" y="164539"/>
            <a:ext cx="8424936" cy="4031873"/>
          </a:xfrm>
          <a:prstGeom prst="rect">
            <a:avLst/>
          </a:prstGeom>
        </p:spPr>
        <p:txBody>
          <a:bodyPr wrap="square">
            <a:spAutoFit/>
          </a:bodyPr>
          <a:lstStyle/>
          <a:p>
            <a:r>
              <a:rPr lang="en-US" sz="2000" b="1"/>
              <a:t>The observed birefringence can be related to the low-energy photon-photon cross-section using the optical theorem</a:t>
            </a:r>
          </a:p>
          <a:p>
            <a:endParaRPr lang="en-US"/>
          </a:p>
          <a:p>
            <a:r>
              <a:rPr lang="en-US"/>
              <a:t>(for details see, Haïssinski et al. LAL 06-140 (2006), PVLAS Collaboration, PRD 78 (2008) 032006)</a:t>
            </a:r>
          </a:p>
          <a:p>
            <a:endParaRPr lang="en-US"/>
          </a:p>
          <a:p>
            <a:r>
              <a:rPr lang="en-US"/>
              <a:t>We start from the relationship between index of refraction and forward scattering amplitude</a:t>
            </a:r>
          </a:p>
          <a:p>
            <a:endParaRPr lang="en-US"/>
          </a:p>
          <a:p>
            <a:endParaRPr lang="en-US"/>
          </a:p>
          <a:p>
            <a:endParaRPr lang="en-US"/>
          </a:p>
          <a:p>
            <a:endParaRPr lang="en-US"/>
          </a:p>
          <a:p>
            <a:endParaRPr lang="en-US"/>
          </a:p>
          <a:p>
            <a:r>
              <a:rPr lang="en-US"/>
              <a:t>then we note that</a:t>
            </a:r>
          </a:p>
        </p:txBody>
      </p:sp>
      <p:pic>
        <p:nvPicPr>
          <p:cNvPr id="6" name="Picture 5"/>
          <p:cNvPicPr>
            <a:picLocks noChangeAspect="1"/>
          </p:cNvPicPr>
          <p:nvPr/>
        </p:nvPicPr>
        <p:blipFill>
          <a:blip r:embed="rId3"/>
          <a:stretch>
            <a:fillRect/>
          </a:stretch>
        </p:blipFill>
        <p:spPr>
          <a:xfrm>
            <a:off x="3059832" y="2569716"/>
            <a:ext cx="2794000" cy="1003300"/>
          </a:xfrm>
          <a:prstGeom prst="rect">
            <a:avLst/>
          </a:prstGeom>
        </p:spPr>
      </p:pic>
      <p:pic>
        <p:nvPicPr>
          <p:cNvPr id="7" name="Picture 6"/>
          <p:cNvPicPr>
            <a:picLocks noChangeAspect="1"/>
          </p:cNvPicPr>
          <p:nvPr/>
        </p:nvPicPr>
        <p:blipFill>
          <a:blip r:embed="rId4"/>
          <a:stretch>
            <a:fillRect/>
          </a:stretch>
        </p:blipFill>
        <p:spPr>
          <a:xfrm>
            <a:off x="367244" y="4725144"/>
            <a:ext cx="4176464" cy="1415885"/>
          </a:xfrm>
          <a:prstGeom prst="rect">
            <a:avLst/>
          </a:prstGeom>
        </p:spPr>
      </p:pic>
      <p:graphicFrame>
        <p:nvGraphicFramePr>
          <p:cNvPr id="8" name="Object 2"/>
          <p:cNvGraphicFramePr>
            <a:graphicFrameLocks noChangeAspect="1"/>
          </p:cNvGraphicFramePr>
          <p:nvPr>
            <p:extLst>
              <p:ext uri="{D42A27DB-BD31-4B8C-83A1-F6EECF244321}">
                <p14:modId xmlns:p14="http://schemas.microsoft.com/office/powerpoint/2010/main" val="393994081"/>
              </p:ext>
            </p:extLst>
          </p:nvPr>
        </p:nvGraphicFramePr>
        <p:xfrm>
          <a:off x="5364088" y="5056128"/>
          <a:ext cx="3239368" cy="870010"/>
        </p:xfrm>
        <a:graphic>
          <a:graphicData uri="http://schemas.openxmlformats.org/presentationml/2006/ole">
            <mc:AlternateContent xmlns:mc="http://schemas.openxmlformats.org/markup-compatibility/2006">
              <mc:Choice xmlns:v="urn:schemas-microsoft-com:vml" Requires="v">
                <p:oleObj spid="_x0000_s17438" name="Equation" r:id="rId5" imgW="1511300" imgH="406400" progId="Equation.DSMT4">
                  <p:embed/>
                </p:oleObj>
              </mc:Choice>
              <mc:Fallback>
                <p:oleObj name="Equation" r:id="rId5" imgW="1511300" imgH="406400" progId="Equation.DSMT4">
                  <p:embed/>
                  <p:pic>
                    <p:nvPicPr>
                      <p:cNvPr id="0" name=""/>
                      <p:cNvPicPr>
                        <a:picLocks noChangeAspect="1" noChangeArrowheads="1"/>
                      </p:cNvPicPr>
                      <p:nvPr/>
                    </p:nvPicPr>
                    <p:blipFill>
                      <a:blip r:embed="rId6"/>
                      <a:srcRect/>
                      <a:stretch>
                        <a:fillRect/>
                      </a:stretch>
                    </p:blipFill>
                    <p:spPr bwMode="auto">
                      <a:xfrm>
                        <a:off x="5364088" y="5056128"/>
                        <a:ext cx="3239368" cy="870010"/>
                      </a:xfrm>
                      <a:prstGeom prst="rect">
                        <a:avLst/>
                      </a:prstGeom>
                      <a:noFill/>
                    </p:spPr>
                  </p:pic>
                </p:oleObj>
              </mc:Fallback>
            </mc:AlternateContent>
          </a:graphicData>
        </a:graphic>
      </p:graphicFrame>
    </p:spTree>
    <p:extLst>
      <p:ext uri="{BB962C8B-B14F-4D97-AF65-F5344CB8AC3E}">
        <p14:creationId xmlns:p14="http://schemas.microsoft.com/office/powerpoint/2010/main" val="4234720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47</a:t>
            </a:fld>
            <a:endParaRPr lang="en-US"/>
          </a:p>
        </p:txBody>
      </p:sp>
      <p:sp>
        <p:nvSpPr>
          <p:cNvPr id="5" name="TextBox 4"/>
          <p:cNvSpPr txBox="1"/>
          <p:nvPr/>
        </p:nvSpPr>
        <p:spPr>
          <a:xfrm>
            <a:off x="251520" y="188640"/>
            <a:ext cx="8712968" cy="4708981"/>
          </a:xfrm>
          <a:prstGeom prst="rect">
            <a:avLst/>
          </a:prstGeom>
          <a:noFill/>
        </p:spPr>
        <p:txBody>
          <a:bodyPr wrap="square" rtlCol="0">
            <a:spAutoFit/>
          </a:bodyPr>
          <a:lstStyle/>
          <a:p>
            <a:r>
              <a:rPr lang="en-US" sz="2000"/>
              <a:t>Results obtained with the old PVLAS apparatus are published in  PRD 78 (2008) 032006)</a:t>
            </a:r>
          </a:p>
          <a:p>
            <a:endParaRPr lang="en-US" sz="2000"/>
          </a:p>
          <a:p>
            <a:endParaRPr lang="en-US" sz="2000"/>
          </a:p>
          <a:p>
            <a:r>
              <a:rPr lang="en-US" sz="2000"/>
              <a:t>With the new test apparatus we improve on that limit and find</a:t>
            </a:r>
          </a:p>
          <a:p>
            <a:endParaRPr lang="en-US" sz="2000"/>
          </a:p>
          <a:p>
            <a:endParaRPr lang="en-US" sz="2000"/>
          </a:p>
          <a:p>
            <a:endParaRPr lang="en-US" sz="2000"/>
          </a:p>
          <a:p>
            <a:endParaRPr lang="en-US" sz="2000"/>
          </a:p>
          <a:p>
            <a:endParaRPr lang="en-US" sz="2000"/>
          </a:p>
          <a:p>
            <a:endParaRPr lang="en-US" sz="2000"/>
          </a:p>
          <a:p>
            <a:r>
              <a:rPr lang="en-US" sz="2000"/>
              <a:t>while the QED prediction is  </a:t>
            </a:r>
          </a:p>
          <a:p>
            <a:endParaRPr lang="en-US" sz="2000"/>
          </a:p>
          <a:p>
            <a:endParaRPr lang="en-US" sz="2000"/>
          </a:p>
          <a:p>
            <a:endParaRPr lang="en-US" sz="2000"/>
          </a:p>
        </p:txBody>
      </p:sp>
      <p:graphicFrame>
        <p:nvGraphicFramePr>
          <p:cNvPr id="6" name="Object 5"/>
          <p:cNvGraphicFramePr>
            <a:graphicFrameLocks noChangeAspect="1"/>
          </p:cNvGraphicFramePr>
          <p:nvPr>
            <p:extLst>
              <p:ext uri="{D42A27DB-BD31-4B8C-83A1-F6EECF244321}">
                <p14:modId xmlns:p14="http://schemas.microsoft.com/office/powerpoint/2010/main" val="2702274800"/>
              </p:ext>
            </p:extLst>
          </p:nvPr>
        </p:nvGraphicFramePr>
        <p:xfrm>
          <a:off x="1444049" y="2348880"/>
          <a:ext cx="5775920" cy="721990"/>
        </p:xfrm>
        <a:graphic>
          <a:graphicData uri="http://schemas.openxmlformats.org/presentationml/2006/ole">
            <mc:AlternateContent xmlns:mc="http://schemas.openxmlformats.org/markup-compatibility/2006">
              <mc:Choice xmlns:v="urn:schemas-microsoft-com:vml" Requires="v">
                <p:oleObj spid="_x0000_s18491" name="Equation" r:id="rId3" imgW="2032000" imgH="254000" progId="Equation.DSMT4">
                  <p:embed/>
                </p:oleObj>
              </mc:Choice>
              <mc:Fallback>
                <p:oleObj name="Equation" r:id="rId3" imgW="2032000" imgH="254000" progId="Equation.DSMT4">
                  <p:embed/>
                  <p:pic>
                    <p:nvPicPr>
                      <p:cNvPr id="0" name=""/>
                      <p:cNvPicPr/>
                      <p:nvPr/>
                    </p:nvPicPr>
                    <p:blipFill>
                      <a:blip r:embed="rId4"/>
                      <a:stretch>
                        <a:fillRect/>
                      </a:stretch>
                    </p:blipFill>
                    <p:spPr>
                      <a:xfrm>
                        <a:off x="1444049" y="2348880"/>
                        <a:ext cx="5775920" cy="72199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64413761"/>
              </p:ext>
            </p:extLst>
          </p:nvPr>
        </p:nvGraphicFramePr>
        <p:xfrm>
          <a:off x="1331640" y="4537258"/>
          <a:ext cx="6208712" cy="720725"/>
        </p:xfrm>
        <a:graphic>
          <a:graphicData uri="http://schemas.openxmlformats.org/presentationml/2006/ole">
            <mc:AlternateContent xmlns:mc="http://schemas.openxmlformats.org/markup-compatibility/2006">
              <mc:Choice xmlns:v="urn:schemas-microsoft-com:vml" Requires="v">
                <p:oleObj spid="_x0000_s18492" name="Equation" r:id="rId5" imgW="2184400" imgH="254000" progId="Equation.DSMT4">
                  <p:embed/>
                </p:oleObj>
              </mc:Choice>
              <mc:Fallback>
                <p:oleObj name="Equation" r:id="rId5" imgW="2184400" imgH="254000" progId="Equation.DSMT4">
                  <p:embed/>
                  <p:pic>
                    <p:nvPicPr>
                      <p:cNvPr id="0" name=""/>
                      <p:cNvPicPr/>
                      <p:nvPr/>
                    </p:nvPicPr>
                    <p:blipFill>
                      <a:blip r:embed="rId6"/>
                      <a:stretch>
                        <a:fillRect/>
                      </a:stretch>
                    </p:blipFill>
                    <p:spPr>
                      <a:xfrm>
                        <a:off x="1331640" y="4537258"/>
                        <a:ext cx="6208712" cy="720725"/>
                      </a:xfrm>
                      <a:prstGeom prst="rect">
                        <a:avLst/>
                      </a:prstGeom>
                    </p:spPr>
                  </p:pic>
                </p:oleObj>
              </mc:Fallback>
            </mc:AlternateContent>
          </a:graphicData>
        </a:graphic>
      </p:graphicFrame>
    </p:spTree>
    <p:extLst>
      <p:ext uri="{BB962C8B-B14F-4D97-AF65-F5344CB8AC3E}">
        <p14:creationId xmlns:p14="http://schemas.microsoft.com/office/powerpoint/2010/main" val="2405804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48</a:t>
            </a:fld>
            <a:endParaRPr lang="en-US"/>
          </a:p>
        </p:txBody>
      </p:sp>
      <p:pic>
        <p:nvPicPr>
          <p:cNvPr id="5" name="Picture 4"/>
          <p:cNvPicPr>
            <a:picLocks noChangeAspect="1"/>
          </p:cNvPicPr>
          <p:nvPr/>
        </p:nvPicPr>
        <p:blipFill>
          <a:blip r:embed="rId3"/>
          <a:stretch>
            <a:fillRect/>
          </a:stretch>
        </p:blipFill>
        <p:spPr>
          <a:xfrm>
            <a:off x="3252255" y="1842242"/>
            <a:ext cx="5739506" cy="3637013"/>
          </a:xfrm>
          <a:prstGeom prst="rect">
            <a:avLst/>
          </a:prstGeom>
        </p:spPr>
      </p:pic>
      <p:pic>
        <p:nvPicPr>
          <p:cNvPr id="6" name="Picture 5"/>
          <p:cNvPicPr>
            <a:picLocks noChangeAspect="1"/>
          </p:cNvPicPr>
          <p:nvPr/>
        </p:nvPicPr>
        <p:blipFill>
          <a:blip r:embed="rId4"/>
          <a:stretch>
            <a:fillRect/>
          </a:stretch>
        </p:blipFill>
        <p:spPr>
          <a:xfrm>
            <a:off x="815378" y="2287169"/>
            <a:ext cx="1775422" cy="1714500"/>
          </a:xfrm>
          <a:prstGeom prst="rect">
            <a:avLst/>
          </a:prstGeom>
        </p:spPr>
      </p:pic>
      <p:sp>
        <p:nvSpPr>
          <p:cNvPr id="7" name="TextBox 6"/>
          <p:cNvSpPr txBox="1"/>
          <p:nvPr/>
        </p:nvSpPr>
        <p:spPr>
          <a:xfrm>
            <a:off x="457200" y="213663"/>
            <a:ext cx="8229600" cy="1015663"/>
          </a:xfrm>
          <a:prstGeom prst="rect">
            <a:avLst/>
          </a:prstGeom>
          <a:noFill/>
        </p:spPr>
        <p:txBody>
          <a:bodyPr wrap="square" rtlCol="0">
            <a:spAutoFit/>
          </a:bodyPr>
          <a:lstStyle/>
          <a:p>
            <a:r>
              <a:rPr lang="en-US" sz="2000"/>
              <a:t>PVLAS is an extremely challenging and difficult experiment, however the cross-section for photon-photon scattering grows fast: could we aim at the direct detection of photon-photon scattering? </a:t>
            </a:r>
          </a:p>
        </p:txBody>
      </p:sp>
      <p:sp>
        <p:nvSpPr>
          <p:cNvPr id="8" name="Rectangle 7"/>
          <p:cNvSpPr/>
          <p:nvPr/>
        </p:nvSpPr>
        <p:spPr>
          <a:xfrm>
            <a:off x="119275" y="4172051"/>
            <a:ext cx="3004925" cy="12961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346538" y="4398124"/>
            <a:ext cx="2565400" cy="825500"/>
          </a:xfrm>
          <a:prstGeom prst="rect">
            <a:avLst/>
          </a:prstGeom>
        </p:spPr>
      </p:pic>
      <p:sp>
        <p:nvSpPr>
          <p:cNvPr id="10" name="TextBox 9"/>
          <p:cNvSpPr txBox="1"/>
          <p:nvPr/>
        </p:nvSpPr>
        <p:spPr>
          <a:xfrm>
            <a:off x="558800" y="5479255"/>
            <a:ext cx="2565400" cy="307777"/>
          </a:xfrm>
          <a:prstGeom prst="rect">
            <a:avLst/>
          </a:prstGeom>
          <a:noFill/>
        </p:spPr>
        <p:txBody>
          <a:bodyPr wrap="square" rtlCol="0">
            <a:spAutoFit/>
          </a:bodyPr>
          <a:lstStyle/>
          <a:p>
            <a:r>
              <a:rPr lang="en-US" sz="1400"/>
              <a:t>Low-energy cross-section</a:t>
            </a:r>
          </a:p>
        </p:txBody>
      </p:sp>
      <p:graphicFrame>
        <p:nvGraphicFramePr>
          <p:cNvPr id="11" name="Object 10"/>
          <p:cNvGraphicFramePr>
            <a:graphicFrameLocks noChangeAspect="1"/>
          </p:cNvGraphicFramePr>
          <p:nvPr>
            <p:extLst>
              <p:ext uri="{D42A27DB-BD31-4B8C-83A1-F6EECF244321}">
                <p14:modId xmlns:p14="http://schemas.microsoft.com/office/powerpoint/2010/main" val="3796389199"/>
              </p:ext>
            </p:extLst>
          </p:nvPr>
        </p:nvGraphicFramePr>
        <p:xfrm>
          <a:off x="5803900" y="5479255"/>
          <a:ext cx="1134928" cy="307777"/>
        </p:xfrm>
        <a:graphic>
          <a:graphicData uri="http://schemas.openxmlformats.org/presentationml/2006/ole">
            <mc:AlternateContent xmlns:mc="http://schemas.openxmlformats.org/markup-compatibility/2006">
              <mc:Choice xmlns:v="urn:schemas-microsoft-com:vml" Requires="v">
                <p:oleObj spid="_x0000_s20537" name="Equation" r:id="rId6" imgW="749300" imgH="203200" progId="Equation.DSMT4">
                  <p:embed/>
                </p:oleObj>
              </mc:Choice>
              <mc:Fallback>
                <p:oleObj name="Equation" r:id="rId6" imgW="749300" imgH="203200" progId="Equation.DSMT4">
                  <p:embed/>
                  <p:pic>
                    <p:nvPicPr>
                      <p:cNvPr id="0" name=""/>
                      <p:cNvPicPr/>
                      <p:nvPr/>
                    </p:nvPicPr>
                    <p:blipFill>
                      <a:blip r:embed="rId7"/>
                      <a:stretch>
                        <a:fillRect/>
                      </a:stretch>
                    </p:blipFill>
                    <p:spPr>
                      <a:xfrm>
                        <a:off x="5803900" y="5479255"/>
                        <a:ext cx="1134928" cy="30777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73035854"/>
              </p:ext>
            </p:extLst>
          </p:nvPr>
        </p:nvGraphicFramePr>
        <p:xfrm>
          <a:off x="3252255" y="1689048"/>
          <a:ext cx="981075" cy="306387"/>
        </p:xfrm>
        <a:graphic>
          <a:graphicData uri="http://schemas.openxmlformats.org/presentationml/2006/ole">
            <mc:AlternateContent xmlns:mc="http://schemas.openxmlformats.org/markup-compatibility/2006">
              <mc:Choice xmlns:v="urn:schemas-microsoft-com:vml" Requires="v">
                <p:oleObj spid="_x0000_s20538" name="Equation" r:id="rId8" imgW="647700" imgH="203200" progId="Equation.DSMT4">
                  <p:embed/>
                </p:oleObj>
              </mc:Choice>
              <mc:Fallback>
                <p:oleObj name="Equation" r:id="rId8" imgW="647700" imgH="203200" progId="Equation.DSMT4">
                  <p:embed/>
                  <p:pic>
                    <p:nvPicPr>
                      <p:cNvPr id="0" name=""/>
                      <p:cNvPicPr/>
                      <p:nvPr/>
                    </p:nvPicPr>
                    <p:blipFill>
                      <a:blip r:embed="rId9"/>
                      <a:stretch>
                        <a:fillRect/>
                      </a:stretch>
                    </p:blipFill>
                    <p:spPr>
                      <a:xfrm>
                        <a:off x="3252255" y="1689048"/>
                        <a:ext cx="981075" cy="306387"/>
                      </a:xfrm>
                      <a:prstGeom prst="rect">
                        <a:avLst/>
                      </a:prstGeom>
                    </p:spPr>
                  </p:pic>
                </p:oleObj>
              </mc:Fallback>
            </mc:AlternateContent>
          </a:graphicData>
        </a:graphic>
      </p:graphicFrame>
    </p:spTree>
    <p:extLst>
      <p:ext uri="{BB962C8B-B14F-4D97-AF65-F5344CB8AC3E}">
        <p14:creationId xmlns:p14="http://schemas.microsoft.com/office/powerpoint/2010/main" val="792974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49</a:t>
            </a:fld>
            <a:endParaRPr lang="en-US"/>
          </a:p>
        </p:txBody>
      </p:sp>
      <p:pic>
        <p:nvPicPr>
          <p:cNvPr id="5" name="Picture 4"/>
          <p:cNvPicPr>
            <a:picLocks noChangeAspect="1"/>
          </p:cNvPicPr>
          <p:nvPr/>
        </p:nvPicPr>
        <p:blipFill>
          <a:blip r:embed="rId3"/>
          <a:stretch>
            <a:fillRect/>
          </a:stretch>
        </p:blipFill>
        <p:spPr>
          <a:xfrm>
            <a:off x="2148398" y="1842242"/>
            <a:ext cx="5739506" cy="3637013"/>
          </a:xfrm>
          <a:prstGeom prst="rect">
            <a:avLst/>
          </a:prstGeom>
        </p:spPr>
      </p:pic>
      <p:cxnSp>
        <p:nvCxnSpPr>
          <p:cNvPr id="6" name="Straight Arrow Connector 5"/>
          <p:cNvCxnSpPr/>
          <p:nvPr/>
        </p:nvCxnSpPr>
        <p:spPr>
          <a:xfrm>
            <a:off x="1960241" y="1451664"/>
            <a:ext cx="1434452" cy="1905006"/>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344989" y="1223066"/>
            <a:ext cx="796851" cy="1981887"/>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3934436436"/>
              </p:ext>
            </p:extLst>
          </p:nvPr>
        </p:nvGraphicFramePr>
        <p:xfrm>
          <a:off x="467544" y="549544"/>
          <a:ext cx="2586038" cy="846138"/>
        </p:xfrm>
        <a:graphic>
          <a:graphicData uri="http://schemas.openxmlformats.org/presentationml/2006/ole">
            <mc:AlternateContent xmlns:mc="http://schemas.openxmlformats.org/markup-compatibility/2006">
              <mc:Choice xmlns:v="urn:schemas-microsoft-com:vml" Requires="v">
                <p:oleObj spid="_x0000_s19597" name="Equation" r:id="rId4" imgW="1435100" imgH="469900" progId="Equation.3">
                  <p:embed/>
                </p:oleObj>
              </mc:Choice>
              <mc:Fallback>
                <p:oleObj name="Equation" r:id="rId4" imgW="14351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49544"/>
                        <a:ext cx="2586038" cy="846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3122281445"/>
              </p:ext>
            </p:extLst>
          </p:nvPr>
        </p:nvGraphicFramePr>
        <p:xfrm>
          <a:off x="6344989" y="259925"/>
          <a:ext cx="2403475" cy="847725"/>
        </p:xfrm>
        <a:graphic>
          <a:graphicData uri="http://schemas.openxmlformats.org/presentationml/2006/ole">
            <mc:AlternateContent xmlns:mc="http://schemas.openxmlformats.org/markup-compatibility/2006">
              <mc:Choice xmlns:v="urn:schemas-microsoft-com:vml" Requires="v">
                <p:oleObj spid="_x0000_s19598" name="Equation" r:id="rId6" imgW="1333500" imgH="469900" progId="Equation.3">
                  <p:embed/>
                </p:oleObj>
              </mc:Choice>
              <mc:Fallback>
                <p:oleObj name="Equation" r:id="rId6" imgW="1333500" imgH="469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4989" y="259925"/>
                        <a:ext cx="2403475"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p:cNvCxnSpPr/>
          <p:nvPr/>
        </p:nvCxnSpPr>
        <p:spPr>
          <a:xfrm rot="5400000">
            <a:off x="3631232" y="1450870"/>
            <a:ext cx="1024728" cy="1588"/>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59634" y="395046"/>
            <a:ext cx="2820144" cy="523220"/>
          </a:xfrm>
          <a:prstGeom prst="rect">
            <a:avLst/>
          </a:prstGeom>
          <a:noFill/>
        </p:spPr>
        <p:txBody>
          <a:bodyPr wrap="square" rtlCol="0">
            <a:spAutoFit/>
          </a:bodyPr>
          <a:lstStyle/>
          <a:p>
            <a:r>
              <a:rPr lang="en-US" sz="1400"/>
              <a:t>peak cross-section, ≈1.6 µbarn at </a:t>
            </a:r>
          </a:p>
        </p:txBody>
      </p:sp>
      <p:graphicFrame>
        <p:nvGraphicFramePr>
          <p:cNvPr id="12" name="Object 4"/>
          <p:cNvGraphicFramePr>
            <a:graphicFrameLocks noChangeAspect="1"/>
          </p:cNvGraphicFramePr>
          <p:nvPr>
            <p:extLst>
              <p:ext uri="{D42A27DB-BD31-4B8C-83A1-F6EECF244321}">
                <p14:modId xmlns:p14="http://schemas.microsoft.com/office/powerpoint/2010/main" val="3738331893"/>
              </p:ext>
            </p:extLst>
          </p:nvPr>
        </p:nvGraphicFramePr>
        <p:xfrm>
          <a:off x="3455738" y="617538"/>
          <a:ext cx="1098550" cy="290512"/>
        </p:xfrm>
        <a:graphic>
          <a:graphicData uri="http://schemas.openxmlformats.org/presentationml/2006/ole">
            <mc:AlternateContent xmlns:mc="http://schemas.openxmlformats.org/markup-compatibility/2006">
              <mc:Choice xmlns:v="urn:schemas-microsoft-com:vml" Requires="v">
                <p:oleObj spid="_x0000_s19599" name="Equation" r:id="rId8" imgW="863600" imgH="228600" progId="Equation.DSMT4">
                  <p:embed/>
                </p:oleObj>
              </mc:Choice>
              <mc:Fallback>
                <p:oleObj name="Equation" r:id="rId8" imgW="863600" imgH="228600" progId="Equation.DSMT4">
                  <p:embed/>
                  <p:pic>
                    <p:nvPicPr>
                      <p:cNvPr id="0" name=""/>
                      <p:cNvPicPr>
                        <a:picLocks noChangeAspect="1" noChangeArrowheads="1"/>
                      </p:cNvPicPr>
                      <p:nvPr/>
                    </p:nvPicPr>
                    <p:blipFill>
                      <a:blip r:embed="rId9"/>
                      <a:srcRect/>
                      <a:stretch>
                        <a:fillRect/>
                      </a:stretch>
                    </p:blipFill>
                    <p:spPr bwMode="auto">
                      <a:xfrm>
                        <a:off x="3455738" y="617538"/>
                        <a:ext cx="1098550" cy="29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3856485" y="4551066"/>
            <a:ext cx="3285355" cy="523220"/>
          </a:xfrm>
          <a:prstGeom prst="rect">
            <a:avLst/>
          </a:prstGeom>
          <a:noFill/>
        </p:spPr>
        <p:txBody>
          <a:bodyPr wrap="square" rtlCol="0">
            <a:spAutoFit/>
          </a:bodyPr>
          <a:lstStyle/>
          <a:p>
            <a:r>
              <a:rPr lang="en-US" sz="1400"/>
              <a:t>cross-section for unpolarized initial state </a:t>
            </a:r>
          </a:p>
          <a:p>
            <a:r>
              <a:rPr lang="en-US" sz="1400"/>
              <a:t>(average over initial polarizations)</a:t>
            </a:r>
          </a:p>
        </p:txBody>
      </p:sp>
      <p:graphicFrame>
        <p:nvGraphicFramePr>
          <p:cNvPr id="18" name="Object 17"/>
          <p:cNvGraphicFramePr>
            <a:graphicFrameLocks noChangeAspect="1"/>
          </p:cNvGraphicFramePr>
          <p:nvPr>
            <p:extLst>
              <p:ext uri="{D42A27DB-BD31-4B8C-83A1-F6EECF244321}">
                <p14:modId xmlns:p14="http://schemas.microsoft.com/office/powerpoint/2010/main" val="1981982504"/>
              </p:ext>
            </p:extLst>
          </p:nvPr>
        </p:nvGraphicFramePr>
        <p:xfrm>
          <a:off x="4554288" y="5479255"/>
          <a:ext cx="1134928" cy="307777"/>
        </p:xfrm>
        <a:graphic>
          <a:graphicData uri="http://schemas.openxmlformats.org/presentationml/2006/ole">
            <mc:AlternateContent xmlns:mc="http://schemas.openxmlformats.org/markup-compatibility/2006">
              <mc:Choice xmlns:v="urn:schemas-microsoft-com:vml" Requires="v">
                <p:oleObj spid="_x0000_s19600" name="Equation" r:id="rId10" imgW="749300" imgH="203200" progId="Equation.DSMT4">
                  <p:embed/>
                </p:oleObj>
              </mc:Choice>
              <mc:Fallback>
                <p:oleObj name="Equation" r:id="rId10" imgW="749300" imgH="203200" progId="Equation.DSMT4">
                  <p:embed/>
                  <p:pic>
                    <p:nvPicPr>
                      <p:cNvPr id="0" name=""/>
                      <p:cNvPicPr/>
                      <p:nvPr/>
                    </p:nvPicPr>
                    <p:blipFill>
                      <a:blip r:embed="rId11"/>
                      <a:stretch>
                        <a:fillRect/>
                      </a:stretch>
                    </p:blipFill>
                    <p:spPr>
                      <a:xfrm>
                        <a:off x="4554288" y="5479255"/>
                        <a:ext cx="1134928" cy="307777"/>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694162796"/>
              </p:ext>
            </p:extLst>
          </p:nvPr>
        </p:nvGraphicFramePr>
        <p:xfrm>
          <a:off x="1469703" y="2898566"/>
          <a:ext cx="981075" cy="306387"/>
        </p:xfrm>
        <a:graphic>
          <a:graphicData uri="http://schemas.openxmlformats.org/presentationml/2006/ole">
            <mc:AlternateContent xmlns:mc="http://schemas.openxmlformats.org/markup-compatibility/2006">
              <mc:Choice xmlns:v="urn:schemas-microsoft-com:vml" Requires="v">
                <p:oleObj spid="_x0000_s19601" name="Equation" r:id="rId12" imgW="647700" imgH="203200" progId="Equation.DSMT4">
                  <p:embed/>
                </p:oleObj>
              </mc:Choice>
              <mc:Fallback>
                <p:oleObj name="Equation" r:id="rId12" imgW="647700" imgH="203200" progId="Equation.DSMT4">
                  <p:embed/>
                  <p:pic>
                    <p:nvPicPr>
                      <p:cNvPr id="0" name=""/>
                      <p:cNvPicPr/>
                      <p:nvPr/>
                    </p:nvPicPr>
                    <p:blipFill>
                      <a:blip r:embed="rId13"/>
                      <a:stretch>
                        <a:fillRect/>
                      </a:stretch>
                    </p:blipFill>
                    <p:spPr>
                      <a:xfrm>
                        <a:off x="1469703" y="2898566"/>
                        <a:ext cx="981075" cy="306387"/>
                      </a:xfrm>
                      <a:prstGeom prst="rect">
                        <a:avLst/>
                      </a:prstGeom>
                    </p:spPr>
                  </p:pic>
                </p:oleObj>
              </mc:Fallback>
            </mc:AlternateContent>
          </a:graphicData>
        </a:graphic>
      </p:graphicFrame>
    </p:spTree>
    <p:extLst>
      <p:ext uri="{BB962C8B-B14F-4D97-AF65-F5344CB8AC3E}">
        <p14:creationId xmlns:p14="http://schemas.microsoft.com/office/powerpoint/2010/main" val="4189479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507999"/>
            <a:ext cx="4057073" cy="5339359"/>
          </a:xfrm>
          <a:prstGeom prst="rect">
            <a:avLst/>
          </a:prstGeom>
        </p:spPr>
      </p:pic>
      <p:pic>
        <p:nvPicPr>
          <p:cNvPr id="3" name="Picture 2"/>
          <p:cNvPicPr>
            <a:picLocks noChangeAspect="1"/>
          </p:cNvPicPr>
          <p:nvPr/>
        </p:nvPicPr>
        <p:blipFill>
          <a:blip r:embed="rId3"/>
          <a:stretch>
            <a:fillRect/>
          </a:stretch>
        </p:blipFill>
        <p:spPr>
          <a:xfrm>
            <a:off x="4624646" y="1240339"/>
            <a:ext cx="4380809" cy="720714"/>
          </a:xfrm>
          <a:prstGeom prst="rect">
            <a:avLst/>
          </a:prstGeom>
        </p:spPr>
      </p:pic>
      <p:pic>
        <p:nvPicPr>
          <p:cNvPr id="4" name="Picture 3"/>
          <p:cNvPicPr>
            <a:picLocks noChangeAspect="1"/>
          </p:cNvPicPr>
          <p:nvPr/>
        </p:nvPicPr>
        <p:blipFill>
          <a:blip r:embed="rId4"/>
          <a:stretch>
            <a:fillRect/>
          </a:stretch>
        </p:blipFill>
        <p:spPr>
          <a:xfrm>
            <a:off x="4643117" y="857428"/>
            <a:ext cx="4151247" cy="378952"/>
          </a:xfrm>
          <a:prstGeom prst="rect">
            <a:avLst/>
          </a:prstGeom>
        </p:spPr>
      </p:pic>
      <p:sp>
        <p:nvSpPr>
          <p:cNvPr id="8" name="Slide Number Placeholder 7"/>
          <p:cNvSpPr>
            <a:spLocks noGrp="1"/>
          </p:cNvSpPr>
          <p:nvPr>
            <p:ph type="sldNum" sz="quarter" idx="12"/>
          </p:nvPr>
        </p:nvSpPr>
        <p:spPr/>
        <p:txBody>
          <a:bodyPr/>
          <a:lstStyle/>
          <a:p>
            <a:fld id="{1599BA02-C614-FC48-A1F7-1789A7B84F3C}" type="slidenum">
              <a:rPr lang="en-US"/>
              <a:t>5</a:t>
            </a:fld>
            <a:endParaRPr lang="en-US"/>
          </a:p>
        </p:txBody>
      </p:sp>
    </p:spTree>
    <p:extLst>
      <p:ext uri="{BB962C8B-B14F-4D97-AF65-F5344CB8AC3E}">
        <p14:creationId xmlns:p14="http://schemas.microsoft.com/office/powerpoint/2010/main" val="32859826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50</a:t>
            </a:fld>
            <a:endParaRPr lang="en-US"/>
          </a:p>
        </p:txBody>
      </p:sp>
      <p:sp>
        <p:nvSpPr>
          <p:cNvPr id="5" name="TextBox 4"/>
          <p:cNvSpPr txBox="1"/>
          <p:nvPr/>
        </p:nvSpPr>
        <p:spPr>
          <a:xfrm>
            <a:off x="685800" y="304800"/>
            <a:ext cx="8229600" cy="646331"/>
          </a:xfrm>
          <a:prstGeom prst="rect">
            <a:avLst/>
          </a:prstGeom>
          <a:noFill/>
        </p:spPr>
        <p:txBody>
          <a:bodyPr wrap="square" rtlCol="0">
            <a:spAutoFit/>
          </a:bodyPr>
          <a:lstStyle/>
          <a:p>
            <a:r>
              <a:rPr lang="en-US"/>
              <a:t>approximate differential cross-section for low-energy photons</a:t>
            </a:r>
          </a:p>
          <a:p>
            <a:r>
              <a:rPr lang="en-US"/>
              <a:t>(E</a:t>
            </a:r>
            <a:r>
              <a:rPr lang="en-US" baseline="-25000"/>
              <a:t>γ</a:t>
            </a:r>
            <a:r>
              <a:rPr lang="en-US"/>
              <a:t> &lt; 0.7 m</a:t>
            </a:r>
            <a:r>
              <a:rPr lang="en-US" baseline="-25000"/>
              <a:t>e</a:t>
            </a:r>
            <a:r>
              <a:rPr lang="en-US"/>
              <a:t>) (averaged over initial polarizations, summed over final)</a:t>
            </a:r>
          </a:p>
        </p:txBody>
      </p:sp>
      <p:pic>
        <p:nvPicPr>
          <p:cNvPr id="6" name="Picture 5"/>
          <p:cNvPicPr>
            <a:picLocks noChangeAspect="1"/>
          </p:cNvPicPr>
          <p:nvPr/>
        </p:nvPicPr>
        <p:blipFill>
          <a:blip r:embed="rId3"/>
          <a:stretch>
            <a:fillRect/>
          </a:stretch>
        </p:blipFill>
        <p:spPr>
          <a:xfrm>
            <a:off x="467544" y="2457909"/>
            <a:ext cx="5803032" cy="3566447"/>
          </a:xfrm>
          <a:prstGeom prst="rect">
            <a:avLst/>
          </a:prstGeom>
        </p:spPr>
      </p:pic>
      <p:pic>
        <p:nvPicPr>
          <p:cNvPr id="7" name="Picture 6"/>
          <p:cNvPicPr>
            <a:picLocks noChangeAspect="1"/>
          </p:cNvPicPr>
          <p:nvPr/>
        </p:nvPicPr>
        <p:blipFill>
          <a:blip r:embed="rId4"/>
          <a:stretch>
            <a:fillRect/>
          </a:stretch>
        </p:blipFill>
        <p:spPr>
          <a:xfrm>
            <a:off x="1043608" y="1124744"/>
            <a:ext cx="4813300" cy="10541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931837208"/>
              </p:ext>
            </p:extLst>
          </p:nvPr>
        </p:nvGraphicFramePr>
        <p:xfrm>
          <a:off x="6275784" y="1988840"/>
          <a:ext cx="1575608" cy="938138"/>
        </p:xfrm>
        <a:graphic>
          <a:graphicData uri="http://schemas.openxmlformats.org/presentationml/2006/ole">
            <mc:AlternateContent xmlns:mc="http://schemas.openxmlformats.org/markup-compatibility/2006">
              <mc:Choice xmlns:v="urn:schemas-microsoft-com:vml" Requires="v">
                <p:oleObj spid="_x0000_s21559" name="Equation" r:id="rId5" imgW="1130300" imgH="673100" progId="Equation.DSMT4">
                  <p:embed/>
                </p:oleObj>
              </mc:Choice>
              <mc:Fallback>
                <p:oleObj name="Equation" r:id="rId5" imgW="1130300" imgH="673100" progId="Equation.DSMT4">
                  <p:embed/>
                  <p:pic>
                    <p:nvPicPr>
                      <p:cNvPr id="0" name=""/>
                      <p:cNvPicPr>
                        <a:picLocks noChangeAspect="1" noChangeArrowheads="1"/>
                      </p:cNvPicPr>
                      <p:nvPr/>
                    </p:nvPicPr>
                    <p:blipFill>
                      <a:blip r:embed="rId6"/>
                      <a:srcRect/>
                      <a:stretch>
                        <a:fillRect/>
                      </a:stretch>
                    </p:blipFill>
                    <p:spPr bwMode="auto">
                      <a:xfrm>
                        <a:off x="6275784" y="1988840"/>
                        <a:ext cx="1575608" cy="938138"/>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77917286"/>
              </p:ext>
            </p:extLst>
          </p:nvPr>
        </p:nvGraphicFramePr>
        <p:xfrm>
          <a:off x="6275784" y="4002323"/>
          <a:ext cx="2779713" cy="831850"/>
        </p:xfrm>
        <a:graphic>
          <a:graphicData uri="http://schemas.openxmlformats.org/presentationml/2006/ole">
            <mc:AlternateContent xmlns:mc="http://schemas.openxmlformats.org/markup-compatibility/2006">
              <mc:Choice xmlns:v="urn:schemas-microsoft-com:vml" Requires="v">
                <p:oleObj spid="_x0000_s21560" name="Equation" r:id="rId7" imgW="1993900" imgH="596900" progId="Equation.DSMT4">
                  <p:embed/>
                </p:oleObj>
              </mc:Choice>
              <mc:Fallback>
                <p:oleObj name="Equation" r:id="rId7" imgW="1993900" imgH="596900" progId="Equation.DSMT4">
                  <p:embed/>
                  <p:pic>
                    <p:nvPicPr>
                      <p:cNvPr id="0" name=""/>
                      <p:cNvPicPr>
                        <a:picLocks noChangeAspect="1" noChangeArrowheads="1"/>
                      </p:cNvPicPr>
                      <p:nvPr/>
                    </p:nvPicPr>
                    <p:blipFill>
                      <a:blip r:embed="rId8"/>
                      <a:srcRect/>
                      <a:stretch>
                        <a:fillRect/>
                      </a:stretch>
                    </p:blipFill>
                    <p:spPr bwMode="auto">
                      <a:xfrm>
                        <a:off x="6275784" y="4002323"/>
                        <a:ext cx="2779713" cy="831850"/>
                      </a:xfrm>
                      <a:prstGeom prst="rect">
                        <a:avLst/>
                      </a:prstGeom>
                      <a:noFill/>
                      <a:extLst/>
                    </p:spPr>
                  </p:pic>
                </p:oleObj>
              </mc:Fallback>
            </mc:AlternateContent>
          </a:graphicData>
        </a:graphic>
      </p:graphicFrame>
      <p:sp>
        <p:nvSpPr>
          <p:cNvPr id="10" name="TextBox 9"/>
          <p:cNvSpPr txBox="1"/>
          <p:nvPr/>
        </p:nvSpPr>
        <p:spPr>
          <a:xfrm>
            <a:off x="6283187" y="3633085"/>
            <a:ext cx="2543200" cy="307777"/>
          </a:xfrm>
          <a:prstGeom prst="rect">
            <a:avLst/>
          </a:prstGeom>
          <a:noFill/>
        </p:spPr>
        <p:txBody>
          <a:bodyPr wrap="square" rtlCol="0">
            <a:spAutoFit/>
          </a:bodyPr>
          <a:lstStyle/>
          <a:p>
            <a:r>
              <a:rPr lang="en-US" sz="1400"/>
              <a:t>parallel initial polarizations</a:t>
            </a:r>
          </a:p>
        </p:txBody>
      </p:sp>
    </p:spTree>
    <p:extLst>
      <p:ext uri="{BB962C8B-B14F-4D97-AF65-F5344CB8AC3E}">
        <p14:creationId xmlns:p14="http://schemas.microsoft.com/office/powerpoint/2010/main" val="133008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1104900"/>
            <a:ext cx="7315200" cy="4635500"/>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51</a:t>
            </a:fld>
            <a:endParaRPr lang="en-US"/>
          </a:p>
        </p:txBody>
      </p:sp>
      <p:sp>
        <p:nvSpPr>
          <p:cNvPr id="6" name="TextBox 5"/>
          <p:cNvSpPr txBox="1"/>
          <p:nvPr/>
        </p:nvSpPr>
        <p:spPr>
          <a:xfrm>
            <a:off x="2109273" y="605330"/>
            <a:ext cx="4903609" cy="369332"/>
          </a:xfrm>
          <a:prstGeom prst="rect">
            <a:avLst/>
          </a:prstGeom>
          <a:noFill/>
        </p:spPr>
        <p:txBody>
          <a:bodyPr wrap="square" rtlCol="0">
            <a:spAutoFit/>
          </a:bodyPr>
          <a:lstStyle/>
          <a:p>
            <a:r>
              <a:rPr lang="en-US"/>
              <a:t>Unpolarized and (linearly) polarized initial photons</a:t>
            </a:r>
          </a:p>
        </p:txBody>
      </p:sp>
      <p:sp>
        <p:nvSpPr>
          <p:cNvPr id="7" name="TextBox 6"/>
          <p:cNvSpPr txBox="1"/>
          <p:nvPr/>
        </p:nvSpPr>
        <p:spPr>
          <a:xfrm>
            <a:off x="4088794" y="5686437"/>
            <a:ext cx="2114912" cy="338554"/>
          </a:xfrm>
          <a:prstGeom prst="rect">
            <a:avLst/>
          </a:prstGeom>
          <a:noFill/>
        </p:spPr>
        <p:txBody>
          <a:bodyPr wrap="square" rtlCol="0">
            <a:spAutoFit/>
          </a:bodyPr>
          <a:lstStyle/>
          <a:p>
            <a:r>
              <a:rPr lang="en-US" sz="1600">
                <a:latin typeface="Times New Roman"/>
                <a:cs typeface="Times New Roman"/>
              </a:rPr>
              <a:t>CM energy (MeV)</a:t>
            </a:r>
          </a:p>
        </p:txBody>
      </p:sp>
      <p:graphicFrame>
        <p:nvGraphicFramePr>
          <p:cNvPr id="8" name="Object 7"/>
          <p:cNvGraphicFramePr>
            <a:graphicFrameLocks noChangeAspect="1"/>
          </p:cNvGraphicFramePr>
          <p:nvPr>
            <p:extLst>
              <p:ext uri="{D42A27DB-BD31-4B8C-83A1-F6EECF244321}">
                <p14:modId xmlns:p14="http://schemas.microsoft.com/office/powerpoint/2010/main" val="1520217225"/>
              </p:ext>
            </p:extLst>
          </p:nvPr>
        </p:nvGraphicFramePr>
        <p:xfrm>
          <a:off x="344488" y="1182688"/>
          <a:ext cx="935037" cy="301625"/>
        </p:xfrm>
        <a:graphic>
          <a:graphicData uri="http://schemas.openxmlformats.org/presentationml/2006/ole">
            <mc:AlternateContent xmlns:mc="http://schemas.openxmlformats.org/markup-compatibility/2006">
              <mc:Choice xmlns:v="urn:schemas-microsoft-com:vml" Requires="v">
                <p:oleObj spid="_x0000_s32783" name="Equation" r:id="rId4" imgW="749300" imgH="241300" progId="Equation.DSMT4">
                  <p:embed/>
                </p:oleObj>
              </mc:Choice>
              <mc:Fallback>
                <p:oleObj name="Equation" r:id="rId4" imgW="749300" imgH="241300" progId="Equation.DSMT4">
                  <p:embed/>
                  <p:pic>
                    <p:nvPicPr>
                      <p:cNvPr id="0" name=""/>
                      <p:cNvPicPr/>
                      <p:nvPr/>
                    </p:nvPicPr>
                    <p:blipFill>
                      <a:blip r:embed="rId5"/>
                      <a:stretch>
                        <a:fillRect/>
                      </a:stretch>
                    </p:blipFill>
                    <p:spPr>
                      <a:xfrm>
                        <a:off x="344488" y="1182688"/>
                        <a:ext cx="935037" cy="301625"/>
                      </a:xfrm>
                      <a:prstGeom prst="rect">
                        <a:avLst/>
                      </a:prstGeom>
                    </p:spPr>
                  </p:pic>
                </p:oleObj>
              </mc:Fallback>
            </mc:AlternateContent>
          </a:graphicData>
        </a:graphic>
      </p:graphicFrame>
    </p:spTree>
    <p:extLst>
      <p:ext uri="{BB962C8B-B14F-4D97-AF65-F5344CB8AC3E}">
        <p14:creationId xmlns:p14="http://schemas.microsoft.com/office/powerpoint/2010/main" val="265837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1104900"/>
            <a:ext cx="7315200" cy="4635500"/>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52</a:t>
            </a:fld>
            <a:endParaRPr lang="en-US"/>
          </a:p>
        </p:txBody>
      </p:sp>
      <p:sp>
        <p:nvSpPr>
          <p:cNvPr id="6" name="TextBox 5"/>
          <p:cNvSpPr txBox="1"/>
          <p:nvPr/>
        </p:nvSpPr>
        <p:spPr>
          <a:xfrm>
            <a:off x="2109273" y="605330"/>
            <a:ext cx="4903609" cy="369332"/>
          </a:xfrm>
          <a:prstGeom prst="rect">
            <a:avLst/>
          </a:prstGeom>
          <a:noFill/>
        </p:spPr>
        <p:txBody>
          <a:bodyPr wrap="square" rtlCol="0">
            <a:spAutoFit/>
          </a:bodyPr>
          <a:lstStyle/>
          <a:p>
            <a:r>
              <a:rPr lang="en-US"/>
              <a:t>Unpolarized and (linearly) polarized initial photons</a:t>
            </a:r>
          </a:p>
        </p:txBody>
      </p:sp>
      <p:sp>
        <p:nvSpPr>
          <p:cNvPr id="7" name="TextBox 6"/>
          <p:cNvSpPr txBox="1"/>
          <p:nvPr/>
        </p:nvSpPr>
        <p:spPr>
          <a:xfrm>
            <a:off x="4088794" y="5686437"/>
            <a:ext cx="2114912" cy="338554"/>
          </a:xfrm>
          <a:prstGeom prst="rect">
            <a:avLst/>
          </a:prstGeom>
          <a:noFill/>
        </p:spPr>
        <p:txBody>
          <a:bodyPr wrap="square" rtlCol="0">
            <a:spAutoFit/>
          </a:bodyPr>
          <a:lstStyle/>
          <a:p>
            <a:r>
              <a:rPr lang="en-US" sz="1600">
                <a:latin typeface="Times New Roman"/>
                <a:cs typeface="Times New Roman"/>
              </a:rPr>
              <a:t>CM energy (MeV)</a:t>
            </a:r>
          </a:p>
        </p:txBody>
      </p:sp>
      <p:graphicFrame>
        <p:nvGraphicFramePr>
          <p:cNvPr id="8" name="Object 7"/>
          <p:cNvGraphicFramePr>
            <a:graphicFrameLocks noChangeAspect="1"/>
          </p:cNvGraphicFramePr>
          <p:nvPr>
            <p:extLst>
              <p:ext uri="{D42A27DB-BD31-4B8C-83A1-F6EECF244321}">
                <p14:modId xmlns:p14="http://schemas.microsoft.com/office/powerpoint/2010/main" val="1314213155"/>
              </p:ext>
            </p:extLst>
          </p:nvPr>
        </p:nvGraphicFramePr>
        <p:xfrm>
          <a:off x="344488" y="1182688"/>
          <a:ext cx="935037" cy="301625"/>
        </p:xfrm>
        <a:graphic>
          <a:graphicData uri="http://schemas.openxmlformats.org/presentationml/2006/ole">
            <mc:AlternateContent xmlns:mc="http://schemas.openxmlformats.org/markup-compatibility/2006">
              <mc:Choice xmlns:v="urn:schemas-microsoft-com:vml" Requires="v">
                <p:oleObj spid="_x0000_s33808" name="Equation" r:id="rId4" imgW="749300" imgH="241300" progId="Equation.DSMT4">
                  <p:embed/>
                </p:oleObj>
              </mc:Choice>
              <mc:Fallback>
                <p:oleObj name="Equation" r:id="rId4" imgW="749300" imgH="241300" progId="Equation.DSMT4">
                  <p:embed/>
                  <p:pic>
                    <p:nvPicPr>
                      <p:cNvPr id="0" name=""/>
                      <p:cNvPicPr/>
                      <p:nvPr/>
                    </p:nvPicPr>
                    <p:blipFill>
                      <a:blip r:embed="rId5"/>
                      <a:stretch>
                        <a:fillRect/>
                      </a:stretch>
                    </p:blipFill>
                    <p:spPr>
                      <a:xfrm>
                        <a:off x="344488" y="1182688"/>
                        <a:ext cx="935037" cy="301625"/>
                      </a:xfrm>
                      <a:prstGeom prst="rect">
                        <a:avLst/>
                      </a:prstGeom>
                    </p:spPr>
                  </p:pic>
                </p:oleObj>
              </mc:Fallback>
            </mc:AlternateContent>
          </a:graphicData>
        </a:graphic>
      </p:graphicFrame>
      <p:sp>
        <p:nvSpPr>
          <p:cNvPr id="9" name="TextBox 8"/>
          <p:cNvSpPr txBox="1"/>
          <p:nvPr/>
        </p:nvSpPr>
        <p:spPr>
          <a:xfrm>
            <a:off x="5043442" y="4917285"/>
            <a:ext cx="3643358" cy="523220"/>
          </a:xfrm>
          <a:prstGeom prst="rect">
            <a:avLst/>
          </a:prstGeom>
          <a:noFill/>
        </p:spPr>
        <p:txBody>
          <a:bodyPr wrap="square" rtlCol="0">
            <a:spAutoFit/>
          </a:bodyPr>
          <a:lstStyle/>
          <a:p>
            <a:r>
              <a:rPr lang="en-US" sz="1400"/>
              <a:t>1 = perpendicular to scattering plane</a:t>
            </a:r>
          </a:p>
          <a:p>
            <a:r>
              <a:rPr lang="en-US" sz="1400"/>
              <a:t>2 = parallel to scattering plane</a:t>
            </a:r>
          </a:p>
        </p:txBody>
      </p:sp>
      <p:sp>
        <p:nvSpPr>
          <p:cNvPr id="10" name="TextBox 9"/>
          <p:cNvSpPr txBox="1"/>
          <p:nvPr/>
        </p:nvSpPr>
        <p:spPr>
          <a:xfrm>
            <a:off x="4387642" y="2489982"/>
            <a:ext cx="597699" cy="369332"/>
          </a:xfrm>
          <a:prstGeom prst="rect">
            <a:avLst/>
          </a:prstGeom>
          <a:noFill/>
        </p:spPr>
        <p:txBody>
          <a:bodyPr wrap="square" rtlCol="0">
            <a:spAutoFit/>
          </a:bodyPr>
          <a:lstStyle/>
          <a:p>
            <a:r>
              <a:rPr lang="en-US"/>
              <a:t>11</a:t>
            </a:r>
          </a:p>
        </p:txBody>
      </p:sp>
      <p:sp>
        <p:nvSpPr>
          <p:cNvPr id="11" name="TextBox 10"/>
          <p:cNvSpPr txBox="1"/>
          <p:nvPr/>
        </p:nvSpPr>
        <p:spPr>
          <a:xfrm>
            <a:off x="4241192" y="2030671"/>
            <a:ext cx="597699" cy="369332"/>
          </a:xfrm>
          <a:prstGeom prst="rect">
            <a:avLst/>
          </a:prstGeom>
          <a:noFill/>
        </p:spPr>
        <p:txBody>
          <a:bodyPr wrap="square" rtlCol="0">
            <a:spAutoFit/>
          </a:bodyPr>
          <a:lstStyle/>
          <a:p>
            <a:r>
              <a:rPr lang="en-US"/>
              <a:t>22</a:t>
            </a:r>
          </a:p>
        </p:txBody>
      </p:sp>
      <p:sp>
        <p:nvSpPr>
          <p:cNvPr id="12" name="TextBox 11"/>
          <p:cNvSpPr txBox="1"/>
          <p:nvPr/>
        </p:nvSpPr>
        <p:spPr>
          <a:xfrm>
            <a:off x="3937324" y="1360620"/>
            <a:ext cx="1353574" cy="369332"/>
          </a:xfrm>
          <a:prstGeom prst="rect">
            <a:avLst/>
          </a:prstGeom>
          <a:noFill/>
        </p:spPr>
        <p:txBody>
          <a:bodyPr wrap="square" rtlCol="0">
            <a:spAutoFit/>
          </a:bodyPr>
          <a:lstStyle/>
          <a:p>
            <a:r>
              <a:rPr lang="en-US"/>
              <a:t>12 and 21</a:t>
            </a:r>
          </a:p>
        </p:txBody>
      </p:sp>
    </p:spTree>
    <p:extLst>
      <p:ext uri="{BB962C8B-B14F-4D97-AF65-F5344CB8AC3E}">
        <p14:creationId xmlns:p14="http://schemas.microsoft.com/office/powerpoint/2010/main" val="2074338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1104900"/>
            <a:ext cx="7315200" cy="4635500"/>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53</a:t>
            </a:fld>
            <a:endParaRPr lang="en-US"/>
          </a:p>
        </p:txBody>
      </p:sp>
      <p:sp>
        <p:nvSpPr>
          <p:cNvPr id="6" name="TextBox 5"/>
          <p:cNvSpPr txBox="1"/>
          <p:nvPr/>
        </p:nvSpPr>
        <p:spPr>
          <a:xfrm>
            <a:off x="2109273" y="605330"/>
            <a:ext cx="5353153" cy="369332"/>
          </a:xfrm>
          <a:prstGeom prst="rect">
            <a:avLst/>
          </a:prstGeom>
          <a:noFill/>
        </p:spPr>
        <p:txBody>
          <a:bodyPr wrap="square" rtlCol="0">
            <a:spAutoFit/>
          </a:bodyPr>
          <a:lstStyle/>
          <a:p>
            <a:r>
              <a:rPr lang="en-US"/>
              <a:t>Unpolarized and (circularly) polarized initial photons</a:t>
            </a:r>
          </a:p>
        </p:txBody>
      </p:sp>
      <p:sp>
        <p:nvSpPr>
          <p:cNvPr id="7" name="TextBox 6"/>
          <p:cNvSpPr txBox="1"/>
          <p:nvPr/>
        </p:nvSpPr>
        <p:spPr>
          <a:xfrm>
            <a:off x="4088794" y="5686437"/>
            <a:ext cx="2114912" cy="338554"/>
          </a:xfrm>
          <a:prstGeom prst="rect">
            <a:avLst/>
          </a:prstGeom>
          <a:noFill/>
        </p:spPr>
        <p:txBody>
          <a:bodyPr wrap="square" rtlCol="0">
            <a:spAutoFit/>
          </a:bodyPr>
          <a:lstStyle/>
          <a:p>
            <a:r>
              <a:rPr lang="en-US" sz="1600">
                <a:latin typeface="Times New Roman"/>
                <a:cs typeface="Times New Roman"/>
              </a:rPr>
              <a:t>CM energy (MeV)</a:t>
            </a:r>
          </a:p>
        </p:txBody>
      </p:sp>
      <p:graphicFrame>
        <p:nvGraphicFramePr>
          <p:cNvPr id="8" name="Object 7"/>
          <p:cNvGraphicFramePr>
            <a:graphicFrameLocks noChangeAspect="1"/>
          </p:cNvGraphicFramePr>
          <p:nvPr>
            <p:extLst>
              <p:ext uri="{D42A27DB-BD31-4B8C-83A1-F6EECF244321}">
                <p14:modId xmlns:p14="http://schemas.microsoft.com/office/powerpoint/2010/main" val="1314213155"/>
              </p:ext>
            </p:extLst>
          </p:nvPr>
        </p:nvGraphicFramePr>
        <p:xfrm>
          <a:off x="344488" y="1182688"/>
          <a:ext cx="935037" cy="301625"/>
        </p:xfrm>
        <a:graphic>
          <a:graphicData uri="http://schemas.openxmlformats.org/presentationml/2006/ole">
            <mc:AlternateContent xmlns:mc="http://schemas.openxmlformats.org/markup-compatibility/2006">
              <mc:Choice xmlns:v="urn:schemas-microsoft-com:vml" Requires="v">
                <p:oleObj spid="_x0000_s34831" name="Equation" r:id="rId4" imgW="749300" imgH="241300" progId="Equation.DSMT4">
                  <p:embed/>
                </p:oleObj>
              </mc:Choice>
              <mc:Fallback>
                <p:oleObj name="Equation" r:id="rId4" imgW="749300" imgH="241300" progId="Equation.DSMT4">
                  <p:embed/>
                  <p:pic>
                    <p:nvPicPr>
                      <p:cNvPr id="0" name=""/>
                      <p:cNvPicPr/>
                      <p:nvPr/>
                    </p:nvPicPr>
                    <p:blipFill>
                      <a:blip r:embed="rId5"/>
                      <a:stretch>
                        <a:fillRect/>
                      </a:stretch>
                    </p:blipFill>
                    <p:spPr>
                      <a:xfrm>
                        <a:off x="344488" y="1182688"/>
                        <a:ext cx="935037" cy="301625"/>
                      </a:xfrm>
                      <a:prstGeom prst="rect">
                        <a:avLst/>
                      </a:prstGeom>
                    </p:spPr>
                  </p:pic>
                </p:oleObj>
              </mc:Fallback>
            </mc:AlternateContent>
          </a:graphicData>
        </a:graphic>
      </p:graphicFrame>
    </p:spTree>
    <p:extLst>
      <p:ext uri="{BB962C8B-B14F-4D97-AF65-F5344CB8AC3E}">
        <p14:creationId xmlns:p14="http://schemas.microsoft.com/office/powerpoint/2010/main" val="3603384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1104900"/>
            <a:ext cx="7315200" cy="4635500"/>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54</a:t>
            </a:fld>
            <a:endParaRPr lang="en-US"/>
          </a:p>
        </p:txBody>
      </p:sp>
      <p:sp>
        <p:nvSpPr>
          <p:cNvPr id="6" name="TextBox 5"/>
          <p:cNvSpPr txBox="1"/>
          <p:nvPr/>
        </p:nvSpPr>
        <p:spPr>
          <a:xfrm>
            <a:off x="2109273" y="605330"/>
            <a:ext cx="5353153" cy="369332"/>
          </a:xfrm>
          <a:prstGeom prst="rect">
            <a:avLst/>
          </a:prstGeom>
          <a:noFill/>
        </p:spPr>
        <p:txBody>
          <a:bodyPr wrap="square" rtlCol="0">
            <a:spAutoFit/>
          </a:bodyPr>
          <a:lstStyle/>
          <a:p>
            <a:r>
              <a:rPr lang="en-US"/>
              <a:t>Unpolarized and (circularly) polarized initial photons</a:t>
            </a:r>
          </a:p>
        </p:txBody>
      </p:sp>
      <p:sp>
        <p:nvSpPr>
          <p:cNvPr id="7" name="TextBox 6"/>
          <p:cNvSpPr txBox="1"/>
          <p:nvPr/>
        </p:nvSpPr>
        <p:spPr>
          <a:xfrm>
            <a:off x="4088794" y="5686437"/>
            <a:ext cx="2114912" cy="338554"/>
          </a:xfrm>
          <a:prstGeom prst="rect">
            <a:avLst/>
          </a:prstGeom>
          <a:noFill/>
        </p:spPr>
        <p:txBody>
          <a:bodyPr wrap="square" rtlCol="0">
            <a:spAutoFit/>
          </a:bodyPr>
          <a:lstStyle/>
          <a:p>
            <a:r>
              <a:rPr lang="en-US" sz="1600">
                <a:latin typeface="Times New Roman"/>
                <a:cs typeface="Times New Roman"/>
              </a:rPr>
              <a:t>CM energy (MeV)</a:t>
            </a:r>
          </a:p>
        </p:txBody>
      </p:sp>
      <p:graphicFrame>
        <p:nvGraphicFramePr>
          <p:cNvPr id="8" name="Object 7"/>
          <p:cNvGraphicFramePr>
            <a:graphicFrameLocks noChangeAspect="1"/>
          </p:cNvGraphicFramePr>
          <p:nvPr>
            <p:extLst>
              <p:ext uri="{D42A27DB-BD31-4B8C-83A1-F6EECF244321}">
                <p14:modId xmlns:p14="http://schemas.microsoft.com/office/powerpoint/2010/main" val="1314213155"/>
              </p:ext>
            </p:extLst>
          </p:nvPr>
        </p:nvGraphicFramePr>
        <p:xfrm>
          <a:off x="344488" y="1182688"/>
          <a:ext cx="935037" cy="301625"/>
        </p:xfrm>
        <a:graphic>
          <a:graphicData uri="http://schemas.openxmlformats.org/presentationml/2006/ole">
            <mc:AlternateContent xmlns:mc="http://schemas.openxmlformats.org/markup-compatibility/2006">
              <mc:Choice xmlns:v="urn:schemas-microsoft-com:vml" Requires="v">
                <p:oleObj spid="_x0000_s35856" name="Equation" r:id="rId4" imgW="749300" imgH="241300" progId="Equation.DSMT4">
                  <p:embed/>
                </p:oleObj>
              </mc:Choice>
              <mc:Fallback>
                <p:oleObj name="Equation" r:id="rId4" imgW="749300" imgH="241300" progId="Equation.DSMT4">
                  <p:embed/>
                  <p:pic>
                    <p:nvPicPr>
                      <p:cNvPr id="0" name=""/>
                      <p:cNvPicPr/>
                      <p:nvPr/>
                    </p:nvPicPr>
                    <p:blipFill>
                      <a:blip r:embed="rId5"/>
                      <a:stretch>
                        <a:fillRect/>
                      </a:stretch>
                    </p:blipFill>
                    <p:spPr>
                      <a:xfrm>
                        <a:off x="344488" y="1182688"/>
                        <a:ext cx="935037" cy="301625"/>
                      </a:xfrm>
                      <a:prstGeom prst="rect">
                        <a:avLst/>
                      </a:prstGeom>
                    </p:spPr>
                  </p:pic>
                </p:oleObj>
              </mc:Fallback>
            </mc:AlternateContent>
          </a:graphicData>
        </a:graphic>
      </p:graphicFrame>
      <p:sp>
        <p:nvSpPr>
          <p:cNvPr id="10" name="TextBox 9"/>
          <p:cNvSpPr txBox="1"/>
          <p:nvPr/>
        </p:nvSpPr>
        <p:spPr>
          <a:xfrm>
            <a:off x="4645807" y="1442755"/>
            <a:ext cx="1373993" cy="369332"/>
          </a:xfrm>
          <a:prstGeom prst="rect">
            <a:avLst/>
          </a:prstGeom>
          <a:noFill/>
        </p:spPr>
        <p:txBody>
          <a:bodyPr wrap="square" rtlCol="0">
            <a:spAutoFit/>
          </a:bodyPr>
          <a:lstStyle/>
          <a:p>
            <a:r>
              <a:rPr lang="en-US" b="1"/>
              <a:t>+ + and - -</a:t>
            </a:r>
          </a:p>
        </p:txBody>
      </p:sp>
      <p:sp>
        <p:nvSpPr>
          <p:cNvPr id="11" name="TextBox 10"/>
          <p:cNvSpPr txBox="1"/>
          <p:nvPr/>
        </p:nvSpPr>
        <p:spPr>
          <a:xfrm>
            <a:off x="3958810" y="2554034"/>
            <a:ext cx="1373993" cy="369332"/>
          </a:xfrm>
          <a:prstGeom prst="rect">
            <a:avLst/>
          </a:prstGeom>
          <a:noFill/>
        </p:spPr>
        <p:txBody>
          <a:bodyPr wrap="square" rtlCol="0">
            <a:spAutoFit/>
          </a:bodyPr>
          <a:lstStyle/>
          <a:p>
            <a:r>
              <a:rPr lang="en-US" b="1"/>
              <a:t>+ - and - +</a:t>
            </a:r>
          </a:p>
        </p:txBody>
      </p:sp>
    </p:spTree>
    <p:extLst>
      <p:ext uri="{BB962C8B-B14F-4D97-AF65-F5344CB8AC3E}">
        <p14:creationId xmlns:p14="http://schemas.microsoft.com/office/powerpoint/2010/main" val="1331446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55</a:t>
            </a:fld>
            <a:endParaRPr lang="en-US"/>
          </a:p>
        </p:txBody>
      </p:sp>
      <p:pic>
        <p:nvPicPr>
          <p:cNvPr id="5" name="Picture 4"/>
          <p:cNvPicPr>
            <a:picLocks noChangeAspect="1"/>
          </p:cNvPicPr>
          <p:nvPr/>
        </p:nvPicPr>
        <p:blipFill>
          <a:blip r:embed="rId3"/>
          <a:stretch>
            <a:fillRect/>
          </a:stretch>
        </p:blipFill>
        <p:spPr>
          <a:xfrm>
            <a:off x="914400" y="1143000"/>
            <a:ext cx="7315200" cy="4572000"/>
          </a:xfrm>
          <a:prstGeom prst="rect">
            <a:avLst/>
          </a:prstGeom>
        </p:spPr>
      </p:pic>
      <p:sp>
        <p:nvSpPr>
          <p:cNvPr id="6" name="TextBox 5"/>
          <p:cNvSpPr txBox="1"/>
          <p:nvPr/>
        </p:nvSpPr>
        <p:spPr>
          <a:xfrm>
            <a:off x="684928" y="369332"/>
            <a:ext cx="8308902" cy="369332"/>
          </a:xfrm>
          <a:prstGeom prst="rect">
            <a:avLst/>
          </a:prstGeom>
          <a:noFill/>
        </p:spPr>
        <p:txBody>
          <a:bodyPr wrap="square" rtlCol="0">
            <a:spAutoFit/>
          </a:bodyPr>
          <a:lstStyle/>
          <a:p>
            <a:r>
              <a:rPr lang="en-US"/>
              <a:t>Differential cross-sections for different circular polarizations at 1.6 MeV CM energy</a:t>
            </a:r>
          </a:p>
        </p:txBody>
      </p:sp>
      <p:graphicFrame>
        <p:nvGraphicFramePr>
          <p:cNvPr id="8" name="Object 7"/>
          <p:cNvGraphicFramePr>
            <a:graphicFrameLocks noChangeAspect="1"/>
          </p:cNvGraphicFramePr>
          <p:nvPr>
            <p:extLst>
              <p:ext uri="{D42A27DB-BD31-4B8C-83A1-F6EECF244321}">
                <p14:modId xmlns:p14="http://schemas.microsoft.com/office/powerpoint/2010/main" val="343312367"/>
              </p:ext>
            </p:extLst>
          </p:nvPr>
        </p:nvGraphicFramePr>
        <p:xfrm>
          <a:off x="4486021" y="5759952"/>
          <a:ext cx="200471" cy="280660"/>
        </p:xfrm>
        <a:graphic>
          <a:graphicData uri="http://schemas.openxmlformats.org/presentationml/2006/ole">
            <mc:AlternateContent xmlns:mc="http://schemas.openxmlformats.org/markup-compatibility/2006">
              <mc:Choice xmlns:v="urn:schemas-microsoft-com:vml" Requires="v">
                <p:oleObj spid="_x0000_s36895" name="Equation" r:id="rId4" imgW="127000" imgH="177800" progId="Equation.DSMT4">
                  <p:embed/>
                </p:oleObj>
              </mc:Choice>
              <mc:Fallback>
                <p:oleObj name="Equation" r:id="rId4" imgW="127000" imgH="177800" progId="Equation.DSMT4">
                  <p:embed/>
                  <p:pic>
                    <p:nvPicPr>
                      <p:cNvPr id="0" name=""/>
                      <p:cNvPicPr/>
                      <p:nvPr/>
                    </p:nvPicPr>
                    <p:blipFill>
                      <a:blip r:embed="rId5"/>
                      <a:stretch>
                        <a:fillRect/>
                      </a:stretch>
                    </p:blipFill>
                    <p:spPr>
                      <a:xfrm>
                        <a:off x="4486021" y="5759952"/>
                        <a:ext cx="200471" cy="28066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47234857"/>
              </p:ext>
            </p:extLst>
          </p:nvPr>
        </p:nvGraphicFramePr>
        <p:xfrm>
          <a:off x="217488" y="1031875"/>
          <a:ext cx="935037" cy="603250"/>
        </p:xfrm>
        <a:graphic>
          <a:graphicData uri="http://schemas.openxmlformats.org/presentationml/2006/ole">
            <mc:AlternateContent xmlns:mc="http://schemas.openxmlformats.org/markup-compatibility/2006">
              <mc:Choice xmlns:v="urn:schemas-microsoft-com:vml" Requires="v">
                <p:oleObj spid="_x0000_s36896" name="Equation" r:id="rId6" imgW="749300" imgH="482600" progId="Equation.DSMT4">
                  <p:embed/>
                </p:oleObj>
              </mc:Choice>
              <mc:Fallback>
                <p:oleObj name="Equation" r:id="rId6" imgW="749300" imgH="482600" progId="Equation.DSMT4">
                  <p:embed/>
                  <p:pic>
                    <p:nvPicPr>
                      <p:cNvPr id="0" name=""/>
                      <p:cNvPicPr/>
                      <p:nvPr/>
                    </p:nvPicPr>
                    <p:blipFill>
                      <a:blip r:embed="rId7"/>
                      <a:stretch>
                        <a:fillRect/>
                      </a:stretch>
                    </p:blipFill>
                    <p:spPr>
                      <a:xfrm>
                        <a:off x="217488" y="1031875"/>
                        <a:ext cx="935037" cy="603250"/>
                      </a:xfrm>
                      <a:prstGeom prst="rect">
                        <a:avLst/>
                      </a:prstGeom>
                    </p:spPr>
                  </p:pic>
                </p:oleObj>
              </mc:Fallback>
            </mc:AlternateContent>
          </a:graphicData>
        </a:graphic>
      </p:graphicFrame>
      <p:sp>
        <p:nvSpPr>
          <p:cNvPr id="13" name="TextBox 12"/>
          <p:cNvSpPr txBox="1"/>
          <p:nvPr/>
        </p:nvSpPr>
        <p:spPr>
          <a:xfrm>
            <a:off x="4134363" y="1959704"/>
            <a:ext cx="1373993" cy="369332"/>
          </a:xfrm>
          <a:prstGeom prst="rect">
            <a:avLst/>
          </a:prstGeom>
          <a:noFill/>
        </p:spPr>
        <p:txBody>
          <a:bodyPr wrap="square" rtlCol="0">
            <a:spAutoFit/>
          </a:bodyPr>
          <a:lstStyle/>
          <a:p>
            <a:r>
              <a:rPr lang="en-US" b="1"/>
              <a:t>+ + and - -</a:t>
            </a:r>
          </a:p>
        </p:txBody>
      </p:sp>
      <p:sp>
        <p:nvSpPr>
          <p:cNvPr id="14" name="TextBox 13"/>
          <p:cNvSpPr txBox="1"/>
          <p:nvPr/>
        </p:nvSpPr>
        <p:spPr>
          <a:xfrm>
            <a:off x="4134363" y="4880304"/>
            <a:ext cx="1373993" cy="369332"/>
          </a:xfrm>
          <a:prstGeom prst="rect">
            <a:avLst/>
          </a:prstGeom>
          <a:noFill/>
        </p:spPr>
        <p:txBody>
          <a:bodyPr wrap="square" rtlCol="0">
            <a:spAutoFit/>
          </a:bodyPr>
          <a:lstStyle/>
          <a:p>
            <a:r>
              <a:rPr lang="en-US" b="1"/>
              <a:t>+ - and - +</a:t>
            </a:r>
          </a:p>
        </p:txBody>
      </p:sp>
    </p:spTree>
    <p:extLst>
      <p:ext uri="{BB962C8B-B14F-4D97-AF65-F5344CB8AC3E}">
        <p14:creationId xmlns:p14="http://schemas.microsoft.com/office/powerpoint/2010/main" val="673288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3852" y="1381217"/>
            <a:ext cx="6697364" cy="4260268"/>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017949379"/>
              </p:ext>
            </p:extLst>
          </p:nvPr>
        </p:nvGraphicFramePr>
        <p:xfrm>
          <a:off x="1454737" y="340208"/>
          <a:ext cx="6250583" cy="961628"/>
        </p:xfrm>
        <a:graphic>
          <a:graphicData uri="http://schemas.openxmlformats.org/presentationml/2006/ole">
            <mc:AlternateContent xmlns:mc="http://schemas.openxmlformats.org/markup-compatibility/2006">
              <mc:Choice xmlns:v="urn:schemas-microsoft-com:vml" Requires="v">
                <p:oleObj spid="_x0000_s3165" name="Equation" r:id="rId4" imgW="3136900" imgH="482600" progId="Equation.DSMT4">
                  <p:embed/>
                </p:oleObj>
              </mc:Choice>
              <mc:Fallback>
                <p:oleObj name="Equation" r:id="rId4" imgW="3136900" imgH="482600" progId="Equation.DSMT4">
                  <p:embed/>
                  <p:pic>
                    <p:nvPicPr>
                      <p:cNvPr id="0" name=""/>
                      <p:cNvPicPr/>
                      <p:nvPr/>
                    </p:nvPicPr>
                    <p:blipFill>
                      <a:blip r:embed="rId5"/>
                      <a:stretch>
                        <a:fillRect/>
                      </a:stretch>
                    </p:blipFill>
                    <p:spPr>
                      <a:xfrm>
                        <a:off x="1454737" y="340208"/>
                        <a:ext cx="6250583" cy="96162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68672953"/>
              </p:ext>
            </p:extLst>
          </p:nvPr>
        </p:nvGraphicFramePr>
        <p:xfrm>
          <a:off x="6019800" y="1716545"/>
          <a:ext cx="1757428" cy="416233"/>
        </p:xfrm>
        <a:graphic>
          <a:graphicData uri="http://schemas.openxmlformats.org/presentationml/2006/ole">
            <mc:AlternateContent xmlns:mc="http://schemas.openxmlformats.org/markup-compatibility/2006">
              <mc:Choice xmlns:v="urn:schemas-microsoft-com:vml" Requires="v">
                <p:oleObj spid="_x0000_s3166" name="Equation" r:id="rId6" imgW="965200" imgH="228600" progId="Equation.DSMT4">
                  <p:embed/>
                </p:oleObj>
              </mc:Choice>
              <mc:Fallback>
                <p:oleObj name="Equation" r:id="rId6" imgW="965200" imgH="228600" progId="Equation.DSMT4">
                  <p:embed/>
                  <p:pic>
                    <p:nvPicPr>
                      <p:cNvPr id="0" name=""/>
                      <p:cNvPicPr/>
                      <p:nvPr/>
                    </p:nvPicPr>
                    <p:blipFill>
                      <a:blip r:embed="rId7"/>
                      <a:stretch>
                        <a:fillRect/>
                      </a:stretch>
                    </p:blipFill>
                    <p:spPr>
                      <a:xfrm>
                        <a:off x="6019800" y="1716545"/>
                        <a:ext cx="1757428" cy="416233"/>
                      </a:xfrm>
                      <a:prstGeom prst="rect">
                        <a:avLst/>
                      </a:prstGeom>
                    </p:spPr>
                  </p:pic>
                </p:oleObj>
              </mc:Fallback>
            </mc:AlternateContent>
          </a:graphicData>
        </a:graphic>
      </p:graphicFrame>
      <p:sp>
        <p:nvSpPr>
          <p:cNvPr id="9" name="Slide Number Placeholder 8"/>
          <p:cNvSpPr>
            <a:spLocks noGrp="1"/>
          </p:cNvSpPr>
          <p:nvPr>
            <p:ph type="sldNum" sz="quarter" idx="12"/>
          </p:nvPr>
        </p:nvSpPr>
        <p:spPr/>
        <p:txBody>
          <a:bodyPr/>
          <a:lstStyle/>
          <a:p>
            <a:fld id="{1599BA02-C614-FC48-A1F7-1789A7B84F3C}" type="slidenum">
              <a:rPr lang="en-US"/>
              <a:t>56</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912598141"/>
              </p:ext>
            </p:extLst>
          </p:nvPr>
        </p:nvGraphicFramePr>
        <p:xfrm>
          <a:off x="779463" y="1492250"/>
          <a:ext cx="887412" cy="285750"/>
        </p:xfrm>
        <a:graphic>
          <a:graphicData uri="http://schemas.openxmlformats.org/presentationml/2006/ole">
            <mc:AlternateContent xmlns:mc="http://schemas.openxmlformats.org/markup-compatibility/2006">
              <mc:Choice xmlns:v="urn:schemas-microsoft-com:vml" Requires="v">
                <p:oleObj spid="_x0000_s3167" name="Equation" r:id="rId8" imgW="711200" imgH="228600" progId="Equation.DSMT4">
                  <p:embed/>
                </p:oleObj>
              </mc:Choice>
              <mc:Fallback>
                <p:oleObj name="Equation" r:id="rId8" imgW="711200" imgH="228600" progId="Equation.DSMT4">
                  <p:embed/>
                  <p:pic>
                    <p:nvPicPr>
                      <p:cNvPr id="0" name=""/>
                      <p:cNvPicPr/>
                      <p:nvPr/>
                    </p:nvPicPr>
                    <p:blipFill>
                      <a:blip r:embed="rId9"/>
                      <a:stretch>
                        <a:fillRect/>
                      </a:stretch>
                    </p:blipFill>
                    <p:spPr>
                      <a:xfrm>
                        <a:off x="779463" y="1492250"/>
                        <a:ext cx="887412" cy="285750"/>
                      </a:xfrm>
                      <a:prstGeom prst="rect">
                        <a:avLst/>
                      </a:prstGeom>
                    </p:spPr>
                  </p:pic>
                </p:oleObj>
              </mc:Fallback>
            </mc:AlternateContent>
          </a:graphicData>
        </a:graphic>
      </p:graphicFrame>
      <p:sp>
        <p:nvSpPr>
          <p:cNvPr id="11" name="TextBox 10"/>
          <p:cNvSpPr txBox="1"/>
          <p:nvPr/>
        </p:nvSpPr>
        <p:spPr>
          <a:xfrm>
            <a:off x="4088794" y="5686437"/>
            <a:ext cx="2114912" cy="338554"/>
          </a:xfrm>
          <a:prstGeom prst="rect">
            <a:avLst/>
          </a:prstGeom>
          <a:noFill/>
        </p:spPr>
        <p:txBody>
          <a:bodyPr wrap="square" rtlCol="0">
            <a:spAutoFit/>
          </a:bodyPr>
          <a:lstStyle/>
          <a:p>
            <a:r>
              <a:rPr lang="en-US" sz="1600">
                <a:latin typeface="Times New Roman"/>
                <a:cs typeface="Times New Roman"/>
              </a:rPr>
              <a:t>CM energy (MeV)</a:t>
            </a:r>
          </a:p>
        </p:txBody>
      </p:sp>
    </p:spTree>
    <p:extLst>
      <p:ext uri="{BB962C8B-B14F-4D97-AF65-F5344CB8AC3E}">
        <p14:creationId xmlns:p14="http://schemas.microsoft.com/office/powerpoint/2010/main" val="725337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7993" y="480561"/>
            <a:ext cx="7435914" cy="455449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057251997"/>
              </p:ext>
            </p:extLst>
          </p:nvPr>
        </p:nvGraphicFramePr>
        <p:xfrm>
          <a:off x="2858830" y="5442133"/>
          <a:ext cx="3369837" cy="942412"/>
        </p:xfrm>
        <a:graphic>
          <a:graphicData uri="http://schemas.openxmlformats.org/presentationml/2006/ole">
            <mc:AlternateContent xmlns:mc="http://schemas.openxmlformats.org/markup-compatibility/2006">
              <mc:Choice xmlns:v="urn:schemas-microsoft-com:vml" Requires="v">
                <p:oleObj spid="_x0000_s2099" name="Equation" r:id="rId4" imgW="1498600" imgH="419100" progId="Equation.DSMT4">
                  <p:embed/>
                </p:oleObj>
              </mc:Choice>
              <mc:Fallback>
                <p:oleObj name="Equation" r:id="rId4" imgW="1498600" imgH="419100" progId="Equation.DSMT4">
                  <p:embed/>
                  <p:pic>
                    <p:nvPicPr>
                      <p:cNvPr id="0" name=""/>
                      <p:cNvPicPr/>
                      <p:nvPr/>
                    </p:nvPicPr>
                    <p:blipFill>
                      <a:blip r:embed="rId5"/>
                      <a:stretch>
                        <a:fillRect/>
                      </a:stretch>
                    </p:blipFill>
                    <p:spPr>
                      <a:xfrm>
                        <a:off x="2858830" y="5442133"/>
                        <a:ext cx="3369837" cy="942412"/>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fld id="{1599BA02-C614-FC48-A1F7-1789A7B84F3C}" type="slidenum">
              <a:rPr lang="en-US"/>
              <a:t>57</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420928493"/>
              </p:ext>
            </p:extLst>
          </p:nvPr>
        </p:nvGraphicFramePr>
        <p:xfrm>
          <a:off x="4385785" y="5035059"/>
          <a:ext cx="200471" cy="280660"/>
        </p:xfrm>
        <a:graphic>
          <a:graphicData uri="http://schemas.openxmlformats.org/presentationml/2006/ole">
            <mc:AlternateContent xmlns:mc="http://schemas.openxmlformats.org/markup-compatibility/2006">
              <mc:Choice xmlns:v="urn:schemas-microsoft-com:vml" Requires="v">
                <p:oleObj spid="_x0000_s2100" name="Equation" r:id="rId6" imgW="127000" imgH="177800" progId="Equation.DSMT4">
                  <p:embed/>
                </p:oleObj>
              </mc:Choice>
              <mc:Fallback>
                <p:oleObj name="Equation" r:id="rId6" imgW="127000" imgH="177800" progId="Equation.DSMT4">
                  <p:embed/>
                  <p:pic>
                    <p:nvPicPr>
                      <p:cNvPr id="0" name=""/>
                      <p:cNvPicPr/>
                      <p:nvPr/>
                    </p:nvPicPr>
                    <p:blipFill>
                      <a:blip r:embed="rId7"/>
                      <a:stretch>
                        <a:fillRect/>
                      </a:stretch>
                    </p:blipFill>
                    <p:spPr>
                      <a:xfrm>
                        <a:off x="4385785" y="5035059"/>
                        <a:ext cx="200471" cy="280660"/>
                      </a:xfrm>
                      <a:prstGeom prst="rect">
                        <a:avLst/>
                      </a:prstGeom>
                    </p:spPr>
                  </p:pic>
                </p:oleObj>
              </mc:Fallback>
            </mc:AlternateContent>
          </a:graphicData>
        </a:graphic>
      </p:graphicFrame>
    </p:spTree>
    <p:extLst>
      <p:ext uri="{BB962C8B-B14F-4D97-AF65-F5344CB8AC3E}">
        <p14:creationId xmlns:p14="http://schemas.microsoft.com/office/powerpoint/2010/main" val="131974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 name="Slide Number Placeholder 3"/>
          <p:cNvSpPr>
            <a:spLocks noGrp="1"/>
          </p:cNvSpPr>
          <p:nvPr>
            <p:ph type="sldNum" sz="quarter" idx="12"/>
          </p:nvPr>
        </p:nvSpPr>
        <p:spPr/>
        <p:txBody>
          <a:bodyPr/>
          <a:lstStyle/>
          <a:p>
            <a:fld id="{1599BA02-C614-FC48-A1F7-1789A7B84F3C}" type="slidenum">
              <a:rPr lang="en-US"/>
              <a:t>58</a:t>
            </a:fld>
            <a:endParaRPr lang="en-US"/>
          </a:p>
        </p:txBody>
      </p:sp>
      <p:sp>
        <p:nvSpPr>
          <p:cNvPr id="5" name="TextBox 4"/>
          <p:cNvSpPr txBox="1"/>
          <p:nvPr/>
        </p:nvSpPr>
        <p:spPr>
          <a:xfrm>
            <a:off x="3175" y="32806"/>
            <a:ext cx="8229600" cy="461665"/>
          </a:xfrm>
          <a:prstGeom prst="rect">
            <a:avLst/>
          </a:prstGeom>
          <a:noFill/>
        </p:spPr>
        <p:txBody>
          <a:bodyPr wrap="square" rtlCol="0">
            <a:spAutoFit/>
          </a:bodyPr>
          <a:lstStyle/>
          <a:p>
            <a:r>
              <a:rPr lang="en-US" sz="2400"/>
              <a:t>Event rate calculation (at 1.6 MeV CM)</a:t>
            </a:r>
          </a:p>
        </p:txBody>
      </p:sp>
      <p:pic>
        <p:nvPicPr>
          <p:cNvPr id="6" name="Picture 5"/>
          <p:cNvPicPr>
            <a:picLocks noChangeAspect="1"/>
          </p:cNvPicPr>
          <p:nvPr/>
        </p:nvPicPr>
        <p:blipFill>
          <a:blip r:embed="rId3"/>
          <a:stretch>
            <a:fillRect/>
          </a:stretch>
        </p:blipFill>
        <p:spPr>
          <a:xfrm>
            <a:off x="790800" y="1370684"/>
            <a:ext cx="3600000" cy="2225000"/>
          </a:xfrm>
          <a:prstGeom prst="rect">
            <a:avLst/>
          </a:prstGeom>
        </p:spPr>
      </p:pic>
      <p:pic>
        <p:nvPicPr>
          <p:cNvPr id="7" name="Picture 6"/>
          <p:cNvPicPr>
            <a:picLocks noChangeAspect="1"/>
          </p:cNvPicPr>
          <p:nvPr/>
        </p:nvPicPr>
        <p:blipFill>
          <a:blip r:embed="rId4"/>
          <a:stretch>
            <a:fillRect/>
          </a:stretch>
        </p:blipFill>
        <p:spPr>
          <a:xfrm>
            <a:off x="4839551" y="1370684"/>
            <a:ext cx="3600000" cy="22250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977712205"/>
              </p:ext>
            </p:extLst>
          </p:nvPr>
        </p:nvGraphicFramePr>
        <p:xfrm>
          <a:off x="4066444" y="3631742"/>
          <a:ext cx="279400" cy="203200"/>
        </p:xfrm>
        <a:graphic>
          <a:graphicData uri="http://schemas.openxmlformats.org/presentationml/2006/ole">
            <mc:AlternateContent xmlns:mc="http://schemas.openxmlformats.org/markup-compatibility/2006">
              <mc:Choice xmlns:v="urn:schemas-microsoft-com:vml" Requires="v">
                <p:oleObj spid="_x0000_s1149" name="Equation" r:id="rId5" imgW="279400" imgH="203200" progId="Equation.DSMT4">
                  <p:embed/>
                </p:oleObj>
              </mc:Choice>
              <mc:Fallback>
                <p:oleObj name="Equation" r:id="rId5" imgW="279400" imgH="203200" progId="Equation.DSMT4">
                  <p:embed/>
                  <p:pic>
                    <p:nvPicPr>
                      <p:cNvPr id="0" name=""/>
                      <p:cNvPicPr/>
                      <p:nvPr/>
                    </p:nvPicPr>
                    <p:blipFill>
                      <a:blip r:embed="rId6"/>
                      <a:stretch>
                        <a:fillRect/>
                      </a:stretch>
                    </p:blipFill>
                    <p:spPr>
                      <a:xfrm>
                        <a:off x="4066444" y="3631742"/>
                        <a:ext cx="279400" cy="203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60730662"/>
              </p:ext>
            </p:extLst>
          </p:nvPr>
        </p:nvGraphicFramePr>
        <p:xfrm>
          <a:off x="8160151" y="3631742"/>
          <a:ext cx="279400" cy="203200"/>
        </p:xfrm>
        <a:graphic>
          <a:graphicData uri="http://schemas.openxmlformats.org/presentationml/2006/ole">
            <mc:AlternateContent xmlns:mc="http://schemas.openxmlformats.org/markup-compatibility/2006">
              <mc:Choice xmlns:v="urn:schemas-microsoft-com:vml" Requires="v">
                <p:oleObj spid="_x0000_s1150" name="Equation" r:id="rId7" imgW="279400" imgH="203200" progId="Equation.DSMT4">
                  <p:embed/>
                </p:oleObj>
              </mc:Choice>
              <mc:Fallback>
                <p:oleObj name="Equation" r:id="rId7" imgW="279400" imgH="203200" progId="Equation.DSMT4">
                  <p:embed/>
                  <p:pic>
                    <p:nvPicPr>
                      <p:cNvPr id="0" name=""/>
                      <p:cNvPicPr/>
                      <p:nvPr/>
                    </p:nvPicPr>
                    <p:blipFill>
                      <a:blip r:embed="rId6"/>
                      <a:stretch>
                        <a:fillRect/>
                      </a:stretch>
                    </p:blipFill>
                    <p:spPr>
                      <a:xfrm>
                        <a:off x="8160151" y="3631742"/>
                        <a:ext cx="279400" cy="203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74061696"/>
              </p:ext>
            </p:extLst>
          </p:nvPr>
        </p:nvGraphicFramePr>
        <p:xfrm>
          <a:off x="1212010" y="3631742"/>
          <a:ext cx="127000" cy="152400"/>
        </p:xfrm>
        <a:graphic>
          <a:graphicData uri="http://schemas.openxmlformats.org/presentationml/2006/ole">
            <mc:AlternateContent xmlns:mc="http://schemas.openxmlformats.org/markup-compatibility/2006">
              <mc:Choice xmlns:v="urn:schemas-microsoft-com:vml" Requires="v">
                <p:oleObj spid="_x0000_s1151" name="Equation" r:id="rId8" imgW="127000" imgH="152400" progId="Equation.DSMT4">
                  <p:embed/>
                </p:oleObj>
              </mc:Choice>
              <mc:Fallback>
                <p:oleObj name="Equation" r:id="rId8" imgW="127000" imgH="152400" progId="Equation.DSMT4">
                  <p:embed/>
                  <p:pic>
                    <p:nvPicPr>
                      <p:cNvPr id="0" name=""/>
                      <p:cNvPicPr/>
                      <p:nvPr/>
                    </p:nvPicPr>
                    <p:blipFill>
                      <a:blip r:embed="rId9"/>
                      <a:stretch>
                        <a:fillRect/>
                      </a:stretch>
                    </p:blipFill>
                    <p:spPr>
                      <a:xfrm>
                        <a:off x="1212010" y="3631742"/>
                        <a:ext cx="127000" cy="152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139097070"/>
              </p:ext>
            </p:extLst>
          </p:nvPr>
        </p:nvGraphicFramePr>
        <p:xfrm>
          <a:off x="5248501" y="3631742"/>
          <a:ext cx="127000" cy="152400"/>
        </p:xfrm>
        <a:graphic>
          <a:graphicData uri="http://schemas.openxmlformats.org/presentationml/2006/ole">
            <mc:AlternateContent xmlns:mc="http://schemas.openxmlformats.org/markup-compatibility/2006">
              <mc:Choice xmlns:v="urn:schemas-microsoft-com:vml" Requires="v">
                <p:oleObj spid="_x0000_s1152" name="Equation" r:id="rId10" imgW="127000" imgH="152400" progId="Equation.DSMT4">
                  <p:embed/>
                </p:oleObj>
              </mc:Choice>
              <mc:Fallback>
                <p:oleObj name="Equation" r:id="rId10" imgW="127000" imgH="152400" progId="Equation.DSMT4">
                  <p:embed/>
                  <p:pic>
                    <p:nvPicPr>
                      <p:cNvPr id="0" name=""/>
                      <p:cNvPicPr/>
                      <p:nvPr/>
                    </p:nvPicPr>
                    <p:blipFill>
                      <a:blip r:embed="rId9"/>
                      <a:stretch>
                        <a:fillRect/>
                      </a:stretch>
                    </p:blipFill>
                    <p:spPr>
                      <a:xfrm>
                        <a:off x="5248501" y="3631742"/>
                        <a:ext cx="127000" cy="152400"/>
                      </a:xfrm>
                      <a:prstGeom prst="rect">
                        <a:avLst/>
                      </a:prstGeom>
                    </p:spPr>
                  </p:pic>
                </p:oleObj>
              </mc:Fallback>
            </mc:AlternateContent>
          </a:graphicData>
        </a:graphic>
      </p:graphicFrame>
      <p:sp>
        <p:nvSpPr>
          <p:cNvPr id="12" name="TextBox 11"/>
          <p:cNvSpPr txBox="1"/>
          <p:nvPr/>
        </p:nvSpPr>
        <p:spPr>
          <a:xfrm>
            <a:off x="5097193" y="1430134"/>
            <a:ext cx="556615" cy="369332"/>
          </a:xfrm>
          <a:prstGeom prst="rect">
            <a:avLst/>
          </a:prstGeom>
          <a:noFill/>
        </p:spPr>
        <p:txBody>
          <a:bodyPr wrap="square" rtlCol="0">
            <a:spAutoFit/>
          </a:bodyPr>
          <a:lstStyle/>
          <a:p>
            <a:r>
              <a:rPr lang="en-US" b="1"/>
              <a:t>+ -</a:t>
            </a:r>
          </a:p>
        </p:txBody>
      </p:sp>
      <p:sp>
        <p:nvSpPr>
          <p:cNvPr id="13" name="TextBox 12"/>
          <p:cNvSpPr txBox="1"/>
          <p:nvPr/>
        </p:nvSpPr>
        <p:spPr>
          <a:xfrm>
            <a:off x="1060702" y="1430134"/>
            <a:ext cx="556615" cy="369332"/>
          </a:xfrm>
          <a:prstGeom prst="rect">
            <a:avLst/>
          </a:prstGeom>
          <a:noFill/>
        </p:spPr>
        <p:txBody>
          <a:bodyPr wrap="square" rtlCol="0">
            <a:spAutoFit/>
          </a:bodyPr>
          <a:lstStyle/>
          <a:p>
            <a:r>
              <a:rPr lang="en-US" b="1"/>
              <a:t>+ +</a:t>
            </a:r>
          </a:p>
        </p:txBody>
      </p:sp>
      <p:graphicFrame>
        <p:nvGraphicFramePr>
          <p:cNvPr id="15" name="Object 14"/>
          <p:cNvGraphicFramePr>
            <a:graphicFrameLocks noChangeAspect="1"/>
          </p:cNvGraphicFramePr>
          <p:nvPr>
            <p:extLst>
              <p:ext uri="{D42A27DB-BD31-4B8C-83A1-F6EECF244321}">
                <p14:modId xmlns:p14="http://schemas.microsoft.com/office/powerpoint/2010/main" val="1683149219"/>
              </p:ext>
            </p:extLst>
          </p:nvPr>
        </p:nvGraphicFramePr>
        <p:xfrm>
          <a:off x="1195388" y="635038"/>
          <a:ext cx="3027362" cy="747712"/>
        </p:xfrm>
        <a:graphic>
          <a:graphicData uri="http://schemas.openxmlformats.org/presentationml/2006/ole">
            <mc:AlternateContent xmlns:mc="http://schemas.openxmlformats.org/markup-compatibility/2006">
              <mc:Choice xmlns:v="urn:schemas-microsoft-com:vml" Requires="v">
                <p:oleObj spid="_x0000_s1153" name="Equation" r:id="rId11" imgW="2006600" imgH="495300" progId="Equation.DSMT4">
                  <p:embed/>
                </p:oleObj>
              </mc:Choice>
              <mc:Fallback>
                <p:oleObj name="Equation" r:id="rId11" imgW="2006600" imgH="495300" progId="Equation.DSMT4">
                  <p:embed/>
                  <p:pic>
                    <p:nvPicPr>
                      <p:cNvPr id="0" name=""/>
                      <p:cNvPicPr/>
                      <p:nvPr/>
                    </p:nvPicPr>
                    <p:blipFill>
                      <a:blip r:embed="rId12"/>
                      <a:stretch>
                        <a:fillRect/>
                      </a:stretch>
                    </p:blipFill>
                    <p:spPr>
                      <a:xfrm>
                        <a:off x="1195388" y="635038"/>
                        <a:ext cx="3027362" cy="747712"/>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15728478"/>
              </p:ext>
            </p:extLst>
          </p:nvPr>
        </p:nvGraphicFramePr>
        <p:xfrm>
          <a:off x="5202238" y="622338"/>
          <a:ext cx="3030537" cy="747712"/>
        </p:xfrm>
        <a:graphic>
          <a:graphicData uri="http://schemas.openxmlformats.org/presentationml/2006/ole">
            <mc:AlternateContent xmlns:mc="http://schemas.openxmlformats.org/markup-compatibility/2006">
              <mc:Choice xmlns:v="urn:schemas-microsoft-com:vml" Requires="v">
                <p:oleObj spid="_x0000_s1154" name="Equation" r:id="rId13" imgW="2006600" imgH="495300" progId="Equation.DSMT4">
                  <p:embed/>
                </p:oleObj>
              </mc:Choice>
              <mc:Fallback>
                <p:oleObj name="Equation" r:id="rId13" imgW="2006600" imgH="495300" progId="Equation.DSMT4">
                  <p:embed/>
                  <p:pic>
                    <p:nvPicPr>
                      <p:cNvPr id="0" name=""/>
                      <p:cNvPicPr/>
                      <p:nvPr/>
                    </p:nvPicPr>
                    <p:blipFill>
                      <a:blip r:embed="rId14"/>
                      <a:stretch>
                        <a:fillRect/>
                      </a:stretch>
                    </p:blipFill>
                    <p:spPr>
                      <a:xfrm>
                        <a:off x="5202238" y="622338"/>
                        <a:ext cx="3030537" cy="747712"/>
                      </a:xfrm>
                      <a:prstGeom prst="rect">
                        <a:avLst/>
                      </a:prstGeom>
                    </p:spPr>
                  </p:pic>
                </p:oleObj>
              </mc:Fallback>
            </mc:AlternateContent>
          </a:graphicData>
        </a:graphic>
      </p:graphicFrame>
      <p:sp>
        <p:nvSpPr>
          <p:cNvPr id="17" name="Right Arrow 16"/>
          <p:cNvSpPr/>
          <p:nvPr/>
        </p:nvSpPr>
        <p:spPr>
          <a:xfrm>
            <a:off x="403068" y="4787395"/>
            <a:ext cx="775463" cy="8540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5"/>
          <a:stretch>
            <a:fillRect/>
          </a:stretch>
        </p:blipFill>
        <p:spPr>
          <a:xfrm>
            <a:off x="1319171" y="4077624"/>
            <a:ext cx="3600000" cy="2256250"/>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2124700476"/>
              </p:ext>
            </p:extLst>
          </p:nvPr>
        </p:nvGraphicFramePr>
        <p:xfrm>
          <a:off x="4545544" y="6333416"/>
          <a:ext cx="279400" cy="203200"/>
        </p:xfrm>
        <a:graphic>
          <a:graphicData uri="http://schemas.openxmlformats.org/presentationml/2006/ole">
            <mc:AlternateContent xmlns:mc="http://schemas.openxmlformats.org/markup-compatibility/2006">
              <mc:Choice xmlns:v="urn:schemas-microsoft-com:vml" Requires="v">
                <p:oleObj spid="_x0000_s1155" name="Equation" r:id="rId16" imgW="279400" imgH="203200" progId="Equation.DSMT4">
                  <p:embed/>
                </p:oleObj>
              </mc:Choice>
              <mc:Fallback>
                <p:oleObj name="Equation" r:id="rId16" imgW="279400" imgH="203200" progId="Equation.DSMT4">
                  <p:embed/>
                  <p:pic>
                    <p:nvPicPr>
                      <p:cNvPr id="0" name=""/>
                      <p:cNvPicPr/>
                      <p:nvPr/>
                    </p:nvPicPr>
                    <p:blipFill>
                      <a:blip r:embed="rId6"/>
                      <a:stretch>
                        <a:fillRect/>
                      </a:stretch>
                    </p:blipFill>
                    <p:spPr>
                      <a:xfrm>
                        <a:off x="4545544" y="6333416"/>
                        <a:ext cx="279400" cy="2032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038369001"/>
              </p:ext>
            </p:extLst>
          </p:nvPr>
        </p:nvGraphicFramePr>
        <p:xfrm>
          <a:off x="1691110" y="6333416"/>
          <a:ext cx="127000" cy="152400"/>
        </p:xfrm>
        <a:graphic>
          <a:graphicData uri="http://schemas.openxmlformats.org/presentationml/2006/ole">
            <mc:AlternateContent xmlns:mc="http://schemas.openxmlformats.org/markup-compatibility/2006">
              <mc:Choice xmlns:v="urn:schemas-microsoft-com:vml" Requires="v">
                <p:oleObj spid="_x0000_s1156" name="Equation" r:id="rId17" imgW="127000" imgH="152400" progId="Equation.DSMT4">
                  <p:embed/>
                </p:oleObj>
              </mc:Choice>
              <mc:Fallback>
                <p:oleObj name="Equation" r:id="rId17" imgW="127000" imgH="152400" progId="Equation.DSMT4">
                  <p:embed/>
                  <p:pic>
                    <p:nvPicPr>
                      <p:cNvPr id="0" name=""/>
                      <p:cNvPicPr/>
                      <p:nvPr/>
                    </p:nvPicPr>
                    <p:blipFill>
                      <a:blip r:embed="rId9"/>
                      <a:stretch>
                        <a:fillRect/>
                      </a:stretch>
                    </p:blipFill>
                    <p:spPr>
                      <a:xfrm>
                        <a:off x="1691110" y="6333416"/>
                        <a:ext cx="127000" cy="1524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330674184"/>
              </p:ext>
            </p:extLst>
          </p:nvPr>
        </p:nvGraphicFramePr>
        <p:xfrm>
          <a:off x="3650194" y="4259208"/>
          <a:ext cx="1035050" cy="709612"/>
        </p:xfrm>
        <a:graphic>
          <a:graphicData uri="http://schemas.openxmlformats.org/presentationml/2006/ole">
            <mc:AlternateContent xmlns:mc="http://schemas.openxmlformats.org/markup-compatibility/2006">
              <mc:Choice xmlns:v="urn:schemas-microsoft-com:vml" Requires="v">
                <p:oleObj spid="_x0000_s1157" name="Equation" r:id="rId18" imgW="685800" imgH="469900" progId="Equation.DSMT4">
                  <p:embed/>
                </p:oleObj>
              </mc:Choice>
              <mc:Fallback>
                <p:oleObj name="Equation" r:id="rId18" imgW="685800" imgH="469900" progId="Equation.DSMT4">
                  <p:embed/>
                  <p:pic>
                    <p:nvPicPr>
                      <p:cNvPr id="0" name=""/>
                      <p:cNvPicPr/>
                      <p:nvPr/>
                    </p:nvPicPr>
                    <p:blipFill>
                      <a:blip r:embed="rId19"/>
                      <a:stretch>
                        <a:fillRect/>
                      </a:stretch>
                    </p:blipFill>
                    <p:spPr>
                      <a:xfrm>
                        <a:off x="3650194" y="4259208"/>
                        <a:ext cx="1035050" cy="709612"/>
                      </a:xfrm>
                      <a:prstGeom prst="rect">
                        <a:avLst/>
                      </a:prstGeom>
                    </p:spPr>
                  </p:pic>
                </p:oleObj>
              </mc:Fallback>
            </mc:AlternateContent>
          </a:graphicData>
        </a:graphic>
      </p:graphicFrame>
      <p:sp>
        <p:nvSpPr>
          <p:cNvPr id="23" name="Right Arrow 22"/>
          <p:cNvSpPr/>
          <p:nvPr/>
        </p:nvSpPr>
        <p:spPr>
          <a:xfrm>
            <a:off x="5030557" y="4787395"/>
            <a:ext cx="775463" cy="8540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995653" y="3922976"/>
            <a:ext cx="2985252" cy="2308324"/>
          </a:xfrm>
          <a:prstGeom prst="rect">
            <a:avLst/>
          </a:prstGeom>
          <a:noFill/>
        </p:spPr>
        <p:txBody>
          <a:bodyPr wrap="square" rtlCol="0">
            <a:spAutoFit/>
          </a:bodyPr>
          <a:lstStyle/>
          <a:p>
            <a:r>
              <a:rPr lang="en-US"/>
              <a:t>At least 13 events in the last bin for I</a:t>
            </a:r>
            <a:r>
              <a:rPr lang="en-US" baseline="-25000"/>
              <a:t>+-</a:t>
            </a:r>
            <a:r>
              <a:rPr lang="en-US"/>
              <a:t> </a:t>
            </a:r>
            <a:br>
              <a:rPr lang="en-US"/>
            </a:br>
            <a:r>
              <a:rPr lang="en-US"/>
              <a:t/>
            </a:r>
            <a:br>
              <a:rPr lang="en-US"/>
            </a:br>
            <a:r>
              <a:rPr lang="en-US"/>
              <a:t>(cross-section ≈ 0.015 µbarn)</a:t>
            </a:r>
          </a:p>
          <a:p>
            <a:endParaRPr lang="en-US"/>
          </a:p>
          <a:p>
            <a:r>
              <a:rPr lang="en-US"/>
              <a:t>THEN, Luminosity must be </a:t>
            </a:r>
          </a:p>
          <a:p>
            <a:endParaRPr lang="en-US"/>
          </a:p>
          <a:p>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2342117804"/>
              </p:ext>
            </p:extLst>
          </p:nvPr>
        </p:nvGraphicFramePr>
        <p:xfrm>
          <a:off x="6019800" y="5717745"/>
          <a:ext cx="2961105" cy="592221"/>
        </p:xfrm>
        <a:graphic>
          <a:graphicData uri="http://schemas.openxmlformats.org/presentationml/2006/ole">
            <mc:AlternateContent xmlns:mc="http://schemas.openxmlformats.org/markup-compatibility/2006">
              <mc:Choice xmlns:v="urn:schemas-microsoft-com:vml" Requires="v">
                <p:oleObj spid="_x0000_s1158" name="Equation" r:id="rId20" imgW="2159000" imgH="431800" progId="Equation.DSMT4">
                  <p:embed/>
                </p:oleObj>
              </mc:Choice>
              <mc:Fallback>
                <p:oleObj name="Equation" r:id="rId20" imgW="2159000" imgH="431800" progId="Equation.DSMT4">
                  <p:embed/>
                  <p:pic>
                    <p:nvPicPr>
                      <p:cNvPr id="0" name=""/>
                      <p:cNvPicPr/>
                      <p:nvPr/>
                    </p:nvPicPr>
                    <p:blipFill>
                      <a:blip r:embed="rId21"/>
                      <a:stretch>
                        <a:fillRect/>
                      </a:stretch>
                    </p:blipFill>
                    <p:spPr>
                      <a:xfrm>
                        <a:off x="6019800" y="5717745"/>
                        <a:ext cx="2961105" cy="592221"/>
                      </a:xfrm>
                      <a:prstGeom prst="rect">
                        <a:avLst/>
                      </a:prstGeom>
                    </p:spPr>
                  </p:pic>
                </p:oleObj>
              </mc:Fallback>
            </mc:AlternateContent>
          </a:graphicData>
        </a:graphic>
      </p:graphicFrame>
    </p:spTree>
    <p:extLst>
      <p:ext uri="{BB962C8B-B14F-4D97-AF65-F5344CB8AC3E}">
        <p14:creationId xmlns:p14="http://schemas.microsoft.com/office/powerpoint/2010/main" val="1994372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272" y="1899721"/>
            <a:ext cx="8286516" cy="3349868"/>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59</a:t>
            </a:fld>
            <a:endParaRPr lang="en-US"/>
          </a:p>
        </p:txBody>
      </p:sp>
      <p:sp>
        <p:nvSpPr>
          <p:cNvPr id="6" name="TextBox 5"/>
          <p:cNvSpPr txBox="1"/>
          <p:nvPr/>
        </p:nvSpPr>
        <p:spPr>
          <a:xfrm>
            <a:off x="561930" y="280950"/>
            <a:ext cx="8124870" cy="923330"/>
          </a:xfrm>
          <a:prstGeom prst="rect">
            <a:avLst/>
          </a:prstGeom>
          <a:noFill/>
        </p:spPr>
        <p:txBody>
          <a:bodyPr wrap="square" rtlCol="0">
            <a:spAutoFit/>
          </a:bodyPr>
          <a:lstStyle/>
          <a:p>
            <a:r>
              <a:rPr lang="en-US"/>
              <a:t>A long series of papers has definitely established that Compton backscattering of low-energy photons on energetic electrons is the most efficient way to produce beams of high-energy photons</a:t>
            </a:r>
          </a:p>
        </p:txBody>
      </p:sp>
      <p:sp>
        <p:nvSpPr>
          <p:cNvPr id="7" name="TextBox 6"/>
          <p:cNvSpPr txBox="1"/>
          <p:nvPr/>
        </p:nvSpPr>
        <p:spPr>
          <a:xfrm>
            <a:off x="457200" y="5360534"/>
            <a:ext cx="8260588" cy="646331"/>
          </a:xfrm>
          <a:prstGeom prst="rect">
            <a:avLst/>
          </a:prstGeom>
          <a:noFill/>
        </p:spPr>
        <p:txBody>
          <a:bodyPr wrap="square" rtlCol="0">
            <a:spAutoFit/>
          </a:bodyPr>
          <a:lstStyle/>
          <a:p>
            <a:r>
              <a:rPr lang="en-US"/>
              <a:t>Configuration of a high-energy photon-photon collider studied in many papers by Telnov, Sessler, Kim, Serbo, ... </a:t>
            </a:r>
          </a:p>
        </p:txBody>
      </p:sp>
    </p:spTree>
    <p:extLst>
      <p:ext uri="{BB962C8B-B14F-4D97-AF65-F5344CB8AC3E}">
        <p14:creationId xmlns:p14="http://schemas.microsoft.com/office/powerpoint/2010/main" val="14093275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6</a:t>
            </a:fld>
            <a:endParaRPr lang="en-US"/>
          </a:p>
        </p:txBody>
      </p:sp>
      <p:pic>
        <p:nvPicPr>
          <p:cNvPr id="5" name="Picture 4"/>
          <p:cNvPicPr>
            <a:picLocks noChangeAspect="1"/>
          </p:cNvPicPr>
          <p:nvPr/>
        </p:nvPicPr>
        <p:blipFill>
          <a:blip r:embed="rId2"/>
          <a:stretch>
            <a:fillRect/>
          </a:stretch>
        </p:blipFill>
        <p:spPr>
          <a:xfrm>
            <a:off x="46186" y="97519"/>
            <a:ext cx="6206837" cy="6079300"/>
          </a:xfrm>
          <a:prstGeom prst="rect">
            <a:avLst/>
          </a:prstGeom>
        </p:spPr>
      </p:pic>
      <p:pic>
        <p:nvPicPr>
          <p:cNvPr id="6" name="Picture 5"/>
          <p:cNvPicPr>
            <a:picLocks noChangeAspect="1"/>
          </p:cNvPicPr>
          <p:nvPr/>
        </p:nvPicPr>
        <p:blipFill>
          <a:blip r:embed="rId3"/>
          <a:stretch>
            <a:fillRect/>
          </a:stretch>
        </p:blipFill>
        <p:spPr>
          <a:xfrm>
            <a:off x="5161175" y="669619"/>
            <a:ext cx="3982820" cy="2724745"/>
          </a:xfrm>
          <a:prstGeom prst="rect">
            <a:avLst/>
          </a:prstGeom>
        </p:spPr>
      </p:pic>
    </p:spTree>
    <p:extLst>
      <p:ext uri="{BB962C8B-B14F-4D97-AF65-F5344CB8AC3E}">
        <p14:creationId xmlns:p14="http://schemas.microsoft.com/office/powerpoint/2010/main" val="2080966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 y="800100"/>
            <a:ext cx="8902700" cy="5257800"/>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60</a:t>
            </a:fld>
            <a:endParaRPr lang="en-US"/>
          </a:p>
        </p:txBody>
      </p:sp>
    </p:spTree>
    <p:extLst>
      <p:ext uri="{BB962C8B-B14F-4D97-AF65-F5344CB8AC3E}">
        <p14:creationId xmlns:p14="http://schemas.microsoft.com/office/powerpoint/2010/main" val="63289472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0" y="482600"/>
            <a:ext cx="8953500" cy="5880100"/>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61</a:t>
            </a:fld>
            <a:endParaRPr lang="en-US"/>
          </a:p>
        </p:txBody>
      </p:sp>
    </p:spTree>
    <p:extLst>
      <p:ext uri="{BB962C8B-B14F-4D97-AF65-F5344CB8AC3E}">
        <p14:creationId xmlns:p14="http://schemas.microsoft.com/office/powerpoint/2010/main" val="3413788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7844" y="-1"/>
            <a:ext cx="7108896" cy="5904805"/>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62</a:t>
            </a:fld>
            <a:endParaRPr lang="en-US"/>
          </a:p>
        </p:txBody>
      </p:sp>
    </p:spTree>
    <p:extLst>
      <p:ext uri="{BB962C8B-B14F-4D97-AF65-F5344CB8AC3E}">
        <p14:creationId xmlns:p14="http://schemas.microsoft.com/office/powerpoint/2010/main" val="336825358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63</a:t>
            </a:fld>
            <a:endParaRPr lang="en-US"/>
          </a:p>
        </p:txBody>
      </p:sp>
      <p:pic>
        <p:nvPicPr>
          <p:cNvPr id="5" name="Picture 4"/>
          <p:cNvPicPr>
            <a:picLocks noChangeAspect="1"/>
          </p:cNvPicPr>
          <p:nvPr/>
        </p:nvPicPr>
        <p:blipFill>
          <a:blip r:embed="rId2"/>
          <a:stretch>
            <a:fillRect/>
          </a:stretch>
        </p:blipFill>
        <p:spPr>
          <a:xfrm>
            <a:off x="825101" y="1382277"/>
            <a:ext cx="7532197" cy="4435302"/>
          </a:xfrm>
          <a:prstGeom prst="rect">
            <a:avLst/>
          </a:prstGeom>
        </p:spPr>
      </p:pic>
      <p:sp>
        <p:nvSpPr>
          <p:cNvPr id="6" name="TextBox 5"/>
          <p:cNvSpPr txBox="1"/>
          <p:nvPr/>
        </p:nvSpPr>
        <p:spPr>
          <a:xfrm>
            <a:off x="112386" y="258474"/>
            <a:ext cx="9031614" cy="923330"/>
          </a:xfrm>
          <a:prstGeom prst="rect">
            <a:avLst/>
          </a:prstGeom>
          <a:noFill/>
        </p:spPr>
        <p:txBody>
          <a:bodyPr wrap="square" rtlCol="0">
            <a:spAutoFit/>
          </a:bodyPr>
          <a:lstStyle/>
          <a:p>
            <a:r>
              <a:rPr lang="en-US">
                <a:solidFill>
                  <a:srgbClr val="0000FF"/>
                </a:solidFill>
              </a:rPr>
              <a:t>Deep understanding of CBS, current knowledge has been distilled in many very clear papers...</a:t>
            </a:r>
          </a:p>
          <a:p>
            <a:endParaRPr lang="en-US">
              <a:solidFill>
                <a:srgbClr val="0000FF"/>
              </a:solidFill>
            </a:endParaRPr>
          </a:p>
          <a:p>
            <a:r>
              <a:rPr lang="en-US">
                <a:solidFill>
                  <a:srgbClr val="0000FF"/>
                </a:solidFill>
              </a:rPr>
              <a:t>... for instance:  </a:t>
            </a:r>
          </a:p>
        </p:txBody>
      </p:sp>
    </p:spTree>
    <p:extLst>
      <p:ext uri="{BB962C8B-B14F-4D97-AF65-F5344CB8AC3E}">
        <p14:creationId xmlns:p14="http://schemas.microsoft.com/office/powerpoint/2010/main" val="2904602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64</a:t>
            </a:fld>
            <a:endParaRPr lang="en-US"/>
          </a:p>
        </p:txBody>
      </p:sp>
      <p:pic>
        <p:nvPicPr>
          <p:cNvPr id="5" name="Picture 4"/>
          <p:cNvPicPr>
            <a:picLocks noChangeAspect="1"/>
          </p:cNvPicPr>
          <p:nvPr/>
        </p:nvPicPr>
        <p:blipFill>
          <a:blip r:embed="rId2"/>
          <a:stretch>
            <a:fillRect/>
          </a:stretch>
        </p:blipFill>
        <p:spPr>
          <a:xfrm>
            <a:off x="762000" y="1003300"/>
            <a:ext cx="7607300" cy="4851400"/>
          </a:xfrm>
          <a:prstGeom prst="rect">
            <a:avLst/>
          </a:prstGeom>
        </p:spPr>
      </p:pic>
    </p:spTree>
    <p:extLst>
      <p:ext uri="{BB962C8B-B14F-4D97-AF65-F5344CB8AC3E}">
        <p14:creationId xmlns:p14="http://schemas.microsoft.com/office/powerpoint/2010/main" val="92186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14400" y="555242"/>
            <a:ext cx="7315200" cy="4813300"/>
          </a:xfrm>
          <a:prstGeom prst="rect">
            <a:avLst/>
          </a:prstGeom>
        </p:spPr>
      </p:pic>
      <p:sp>
        <p:nvSpPr>
          <p:cNvPr id="4" name="Slide Number Placeholder 3"/>
          <p:cNvSpPr>
            <a:spLocks noGrp="1"/>
          </p:cNvSpPr>
          <p:nvPr>
            <p:ph type="sldNum" sz="quarter" idx="12"/>
          </p:nvPr>
        </p:nvSpPr>
        <p:spPr/>
        <p:txBody>
          <a:bodyPr/>
          <a:lstStyle/>
          <a:p>
            <a:fld id="{1599BA02-C614-FC48-A1F7-1789A7B84F3C}" type="slidenum">
              <a:rPr lang="en-US"/>
              <a:t>65</a:t>
            </a:fld>
            <a:endParaRPr lang="en-US"/>
          </a:p>
        </p:txBody>
      </p:sp>
      <p:sp>
        <p:nvSpPr>
          <p:cNvPr id="8" name="TextBox 7"/>
          <p:cNvSpPr txBox="1"/>
          <p:nvPr/>
        </p:nvSpPr>
        <p:spPr>
          <a:xfrm>
            <a:off x="6198084" y="5603204"/>
            <a:ext cx="2528682" cy="584776"/>
          </a:xfrm>
          <a:prstGeom prst="rect">
            <a:avLst/>
          </a:prstGeom>
          <a:noFill/>
        </p:spPr>
        <p:txBody>
          <a:bodyPr wrap="square" rtlCol="0">
            <a:spAutoFit/>
          </a:bodyPr>
          <a:lstStyle/>
          <a:p>
            <a:r>
              <a:rPr lang="en-US" sz="1600"/>
              <a:t>max backscattered photon energy ≈ 0.82 E</a:t>
            </a:r>
            <a:r>
              <a:rPr lang="en-US" sz="1600" baseline="-25000"/>
              <a:t>0</a:t>
            </a:r>
          </a:p>
        </p:txBody>
      </p:sp>
      <p:graphicFrame>
        <p:nvGraphicFramePr>
          <p:cNvPr id="10" name="Object 9"/>
          <p:cNvGraphicFramePr>
            <a:graphicFrameLocks noChangeAspect="1"/>
          </p:cNvGraphicFramePr>
          <p:nvPr>
            <p:extLst>
              <p:ext uri="{D42A27DB-BD31-4B8C-83A1-F6EECF244321}">
                <p14:modId xmlns:p14="http://schemas.microsoft.com/office/powerpoint/2010/main" val="4217969134"/>
              </p:ext>
            </p:extLst>
          </p:nvPr>
        </p:nvGraphicFramePr>
        <p:xfrm>
          <a:off x="5157652" y="2091218"/>
          <a:ext cx="862148" cy="459812"/>
        </p:xfrm>
        <a:graphic>
          <a:graphicData uri="http://schemas.openxmlformats.org/presentationml/2006/ole">
            <mc:AlternateContent xmlns:mc="http://schemas.openxmlformats.org/markup-compatibility/2006">
              <mc:Choice xmlns:v="urn:schemas-microsoft-com:vml" Requires="v">
                <p:oleObj spid="_x0000_s37931" name="Equation" r:id="rId4" imgW="381000" imgH="203200" progId="Equation.DSMT4">
                  <p:embed/>
                </p:oleObj>
              </mc:Choice>
              <mc:Fallback>
                <p:oleObj name="Equation" r:id="rId4" imgW="381000" imgH="203200" progId="Equation.DSMT4">
                  <p:embed/>
                  <p:pic>
                    <p:nvPicPr>
                      <p:cNvPr id="0" name=""/>
                      <p:cNvPicPr/>
                      <p:nvPr/>
                    </p:nvPicPr>
                    <p:blipFill>
                      <a:blip r:embed="rId5"/>
                      <a:stretch>
                        <a:fillRect/>
                      </a:stretch>
                    </p:blipFill>
                    <p:spPr>
                      <a:xfrm>
                        <a:off x="5157652" y="2091218"/>
                        <a:ext cx="862148" cy="459812"/>
                      </a:xfrm>
                      <a:prstGeom prst="rect">
                        <a:avLst/>
                      </a:prstGeom>
                    </p:spPr>
                  </p:pic>
                </p:oleObj>
              </mc:Fallback>
            </mc:AlternateContent>
          </a:graphicData>
        </a:graphic>
      </p:graphicFrame>
      <p:cxnSp>
        <p:nvCxnSpPr>
          <p:cNvPr id="12" name="Straight Arrow Connector 11"/>
          <p:cNvCxnSpPr/>
          <p:nvPr/>
        </p:nvCxnSpPr>
        <p:spPr>
          <a:xfrm>
            <a:off x="6158749" y="2393698"/>
            <a:ext cx="1517210" cy="2921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698201" y="2158646"/>
            <a:ext cx="764224" cy="369332"/>
          </a:xfrm>
          <a:prstGeom prst="rect">
            <a:avLst/>
          </a:prstGeom>
          <a:noFill/>
        </p:spPr>
        <p:txBody>
          <a:bodyPr wrap="square" rtlCol="0">
            <a:spAutoFit/>
          </a:bodyPr>
          <a:lstStyle/>
          <a:p>
            <a:r>
              <a:rPr lang="en-US"/>
              <a:t>= -1</a:t>
            </a:r>
          </a:p>
        </p:txBody>
      </p:sp>
      <p:cxnSp>
        <p:nvCxnSpPr>
          <p:cNvPr id="15" name="Straight Arrow Connector 14"/>
          <p:cNvCxnSpPr/>
          <p:nvPr/>
        </p:nvCxnSpPr>
        <p:spPr>
          <a:xfrm>
            <a:off x="6019800" y="2551030"/>
            <a:ext cx="1656159" cy="10563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957790" y="2864754"/>
            <a:ext cx="764224" cy="369332"/>
          </a:xfrm>
          <a:prstGeom prst="rect">
            <a:avLst/>
          </a:prstGeom>
          <a:noFill/>
        </p:spPr>
        <p:txBody>
          <a:bodyPr wrap="square" rtlCol="0">
            <a:spAutoFit/>
          </a:bodyPr>
          <a:lstStyle/>
          <a:p>
            <a:r>
              <a:rPr lang="en-US"/>
              <a:t>= 0</a:t>
            </a:r>
          </a:p>
        </p:txBody>
      </p:sp>
      <p:cxnSp>
        <p:nvCxnSpPr>
          <p:cNvPr id="18" name="Straight Arrow Connector 17"/>
          <p:cNvCxnSpPr/>
          <p:nvPr/>
        </p:nvCxnSpPr>
        <p:spPr>
          <a:xfrm>
            <a:off x="5821591" y="2551030"/>
            <a:ext cx="198209" cy="15957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952366" y="3406642"/>
            <a:ext cx="764224" cy="369332"/>
          </a:xfrm>
          <a:prstGeom prst="rect">
            <a:avLst/>
          </a:prstGeom>
          <a:noFill/>
        </p:spPr>
        <p:txBody>
          <a:bodyPr wrap="square" rtlCol="0">
            <a:spAutoFit/>
          </a:bodyPr>
          <a:lstStyle/>
          <a:p>
            <a:r>
              <a:rPr lang="en-US"/>
              <a:t>= 1</a:t>
            </a:r>
          </a:p>
        </p:txBody>
      </p:sp>
      <p:sp>
        <p:nvSpPr>
          <p:cNvPr id="20" name="TextBox 19"/>
          <p:cNvSpPr txBox="1"/>
          <p:nvPr/>
        </p:nvSpPr>
        <p:spPr>
          <a:xfrm>
            <a:off x="1393585" y="854089"/>
            <a:ext cx="4326859" cy="1323439"/>
          </a:xfrm>
          <a:prstGeom prst="rect">
            <a:avLst/>
          </a:prstGeom>
          <a:noFill/>
        </p:spPr>
        <p:txBody>
          <a:bodyPr wrap="square" rtlCol="0">
            <a:spAutoFit/>
          </a:bodyPr>
          <a:lstStyle/>
          <a:p>
            <a:r>
              <a:rPr lang="en-US" sz="2000" i="1">
                <a:solidFill>
                  <a:srgbClr val="0000FF"/>
                </a:solidFill>
              </a:rPr>
              <a:t>max laser photon energy just below </a:t>
            </a:r>
          </a:p>
          <a:p>
            <a:r>
              <a:rPr lang="en-US" sz="2000" i="1">
                <a:solidFill>
                  <a:srgbClr val="0000FF"/>
                </a:solidFill>
              </a:rPr>
              <a:t>pair production threshold</a:t>
            </a:r>
          </a:p>
          <a:p>
            <a:endParaRPr lang="en-US" sz="2000" i="1">
              <a:solidFill>
                <a:srgbClr val="0000FF"/>
              </a:solidFill>
            </a:endParaRPr>
          </a:p>
          <a:p>
            <a:r>
              <a:rPr lang="en-US" sz="2000" i="1">
                <a:solidFill>
                  <a:srgbClr val="0000FF"/>
                </a:solidFill>
              </a:rPr>
              <a:t>x = 4.83</a:t>
            </a:r>
          </a:p>
        </p:txBody>
      </p:sp>
      <p:cxnSp>
        <p:nvCxnSpPr>
          <p:cNvPr id="22" name="Straight Arrow Connector 21"/>
          <p:cNvCxnSpPr/>
          <p:nvPr/>
        </p:nvCxnSpPr>
        <p:spPr>
          <a:xfrm flipV="1">
            <a:off x="7979401" y="5176160"/>
            <a:ext cx="89909" cy="4449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5" name="Object 24"/>
          <p:cNvGraphicFramePr>
            <a:graphicFrameLocks noChangeAspect="1"/>
          </p:cNvGraphicFramePr>
          <p:nvPr>
            <p:extLst>
              <p:ext uri="{D42A27DB-BD31-4B8C-83A1-F6EECF244321}">
                <p14:modId xmlns:p14="http://schemas.microsoft.com/office/powerpoint/2010/main" val="649719233"/>
              </p:ext>
            </p:extLst>
          </p:nvPr>
        </p:nvGraphicFramePr>
        <p:xfrm>
          <a:off x="4162698" y="5368542"/>
          <a:ext cx="849714" cy="367444"/>
        </p:xfrm>
        <a:graphic>
          <a:graphicData uri="http://schemas.openxmlformats.org/presentationml/2006/ole">
            <mc:AlternateContent xmlns:mc="http://schemas.openxmlformats.org/markup-compatibility/2006">
              <mc:Choice xmlns:v="urn:schemas-microsoft-com:vml" Requires="v">
                <p:oleObj spid="_x0000_s37932" name="Equation" r:id="rId6" imgW="469900" imgH="203200" progId="Equation.DSMT4">
                  <p:embed/>
                </p:oleObj>
              </mc:Choice>
              <mc:Fallback>
                <p:oleObj name="Equation" r:id="rId6" imgW="469900" imgH="203200" progId="Equation.DSMT4">
                  <p:embed/>
                  <p:pic>
                    <p:nvPicPr>
                      <p:cNvPr id="0" name=""/>
                      <p:cNvPicPr/>
                      <p:nvPr/>
                    </p:nvPicPr>
                    <p:blipFill>
                      <a:blip r:embed="rId7"/>
                      <a:stretch>
                        <a:fillRect/>
                      </a:stretch>
                    </p:blipFill>
                    <p:spPr>
                      <a:xfrm>
                        <a:off x="4162698" y="5368542"/>
                        <a:ext cx="849714" cy="367444"/>
                      </a:xfrm>
                      <a:prstGeom prst="rect">
                        <a:avLst/>
                      </a:prstGeom>
                    </p:spPr>
                  </p:pic>
                </p:oleObj>
              </mc:Fallback>
            </mc:AlternateContent>
          </a:graphicData>
        </a:graphic>
      </p:graphicFrame>
      <p:cxnSp>
        <p:nvCxnSpPr>
          <p:cNvPr id="27" name="Straight Arrow Connector 26"/>
          <p:cNvCxnSpPr/>
          <p:nvPr/>
        </p:nvCxnSpPr>
        <p:spPr>
          <a:xfrm>
            <a:off x="7114029" y="540869"/>
            <a:ext cx="865372" cy="459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810132" y="40125"/>
            <a:ext cx="3824072" cy="523220"/>
          </a:xfrm>
          <a:prstGeom prst="rect">
            <a:avLst/>
          </a:prstGeom>
          <a:noFill/>
        </p:spPr>
        <p:txBody>
          <a:bodyPr wrap="square" rtlCol="0">
            <a:spAutoFit/>
          </a:bodyPr>
          <a:lstStyle/>
          <a:p>
            <a:r>
              <a:rPr lang="en-US" sz="1400"/>
              <a:t>about 0.6% of scattered photons within 0.1% of max energy with</a:t>
            </a:r>
          </a:p>
        </p:txBody>
      </p:sp>
      <p:graphicFrame>
        <p:nvGraphicFramePr>
          <p:cNvPr id="32" name="Object 31"/>
          <p:cNvGraphicFramePr>
            <a:graphicFrameLocks noChangeAspect="1"/>
          </p:cNvGraphicFramePr>
          <p:nvPr>
            <p:extLst>
              <p:ext uri="{D42A27DB-BD31-4B8C-83A1-F6EECF244321}">
                <p14:modId xmlns:p14="http://schemas.microsoft.com/office/powerpoint/2010/main" val="3201056432"/>
              </p:ext>
            </p:extLst>
          </p:nvPr>
        </p:nvGraphicFramePr>
        <p:xfrm>
          <a:off x="6156622" y="302869"/>
          <a:ext cx="846138" cy="249238"/>
        </p:xfrm>
        <a:graphic>
          <a:graphicData uri="http://schemas.openxmlformats.org/presentationml/2006/ole">
            <mc:AlternateContent xmlns:mc="http://schemas.openxmlformats.org/markup-compatibility/2006">
              <mc:Choice xmlns:v="urn:schemas-microsoft-com:vml" Requires="v">
                <p:oleObj spid="_x0000_s37933" name="Equation" r:id="rId8" imgW="685800" imgH="203200" progId="Equation.DSMT4">
                  <p:embed/>
                </p:oleObj>
              </mc:Choice>
              <mc:Fallback>
                <p:oleObj name="Equation" r:id="rId8" imgW="685800" imgH="203200" progId="Equation.DSMT4">
                  <p:embed/>
                  <p:pic>
                    <p:nvPicPr>
                      <p:cNvPr id="0" name=""/>
                      <p:cNvPicPr/>
                      <p:nvPr/>
                    </p:nvPicPr>
                    <p:blipFill>
                      <a:blip r:embed="rId9"/>
                      <a:stretch>
                        <a:fillRect/>
                      </a:stretch>
                    </p:blipFill>
                    <p:spPr>
                      <a:xfrm>
                        <a:off x="6156622" y="302869"/>
                        <a:ext cx="846138" cy="249238"/>
                      </a:xfrm>
                      <a:prstGeom prst="rect">
                        <a:avLst/>
                      </a:prstGeom>
                    </p:spPr>
                  </p:pic>
                </p:oleObj>
              </mc:Fallback>
            </mc:AlternateContent>
          </a:graphicData>
        </a:graphic>
      </p:graphicFrame>
    </p:spTree>
    <p:extLst>
      <p:ext uri="{BB962C8B-B14F-4D97-AF65-F5344CB8AC3E}">
        <p14:creationId xmlns:p14="http://schemas.microsoft.com/office/powerpoint/2010/main" val="34456807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4939" y="313321"/>
            <a:ext cx="6605186" cy="5537858"/>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66</a:t>
            </a:fld>
            <a:endParaRPr lang="en-US"/>
          </a:p>
        </p:txBody>
      </p:sp>
    </p:spTree>
    <p:extLst>
      <p:ext uri="{BB962C8B-B14F-4D97-AF65-F5344CB8AC3E}">
        <p14:creationId xmlns:p14="http://schemas.microsoft.com/office/powerpoint/2010/main" val="3069520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0718" y="356259"/>
            <a:ext cx="7355323" cy="5326268"/>
          </a:xfrm>
          <a:prstGeom prst="rect">
            <a:avLst/>
          </a:prstGeom>
        </p:spPr>
      </p:pic>
      <p:sp>
        <p:nvSpPr>
          <p:cNvPr id="5" name="Slide Number Placeholder 4"/>
          <p:cNvSpPr>
            <a:spLocks noGrp="1"/>
          </p:cNvSpPr>
          <p:nvPr>
            <p:ph type="sldNum" sz="quarter" idx="12"/>
          </p:nvPr>
        </p:nvSpPr>
        <p:spPr/>
        <p:txBody>
          <a:bodyPr/>
          <a:lstStyle/>
          <a:p>
            <a:fld id="{1599BA02-C614-FC48-A1F7-1789A7B84F3C}" type="slidenum">
              <a:rPr lang="en-US"/>
              <a:t>67</a:t>
            </a:fld>
            <a:endParaRPr lang="en-US"/>
          </a:p>
        </p:txBody>
      </p:sp>
    </p:spTree>
    <p:extLst>
      <p:ext uri="{BB962C8B-B14F-4D97-AF65-F5344CB8AC3E}">
        <p14:creationId xmlns:p14="http://schemas.microsoft.com/office/powerpoint/2010/main" val="976790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68</a:t>
            </a:fld>
            <a:endParaRPr lang="en-US"/>
          </a:p>
        </p:txBody>
      </p:sp>
      <p:sp>
        <p:nvSpPr>
          <p:cNvPr id="5" name="TextBox 4"/>
          <p:cNvSpPr txBox="1"/>
          <p:nvPr/>
        </p:nvSpPr>
        <p:spPr>
          <a:xfrm>
            <a:off x="457200" y="202284"/>
            <a:ext cx="8229600" cy="3508653"/>
          </a:xfrm>
          <a:prstGeom prst="rect">
            <a:avLst/>
          </a:prstGeom>
          <a:noFill/>
        </p:spPr>
        <p:txBody>
          <a:bodyPr wrap="square" rtlCol="0">
            <a:spAutoFit/>
          </a:bodyPr>
          <a:lstStyle/>
          <a:p>
            <a:r>
              <a:rPr lang="en-US" sz="2400" b="1"/>
              <a:t>Final comments</a:t>
            </a:r>
          </a:p>
          <a:p>
            <a:endParaRPr lang="en-US"/>
          </a:p>
          <a:p>
            <a:endParaRPr lang="en-US"/>
          </a:p>
          <a:p>
            <a:pPr marL="742950" lvl="1" indent="-285750">
              <a:buFont typeface="Arial"/>
              <a:buChar char="•"/>
            </a:pPr>
            <a:r>
              <a:rPr lang="en-US"/>
              <a:t>a high-energy photon-photon collider is an ideal tool to search for new physics by exploiting the reaction</a:t>
            </a:r>
            <a:br>
              <a:rPr lang="en-US"/>
            </a:br>
            <a:r>
              <a:rPr lang="en-US"/>
              <a:t/>
            </a:r>
            <a:br>
              <a:rPr lang="en-US"/>
            </a:br>
            <a:r>
              <a:rPr lang="en-US"/>
              <a:t/>
            </a:r>
            <a:br>
              <a:rPr lang="en-US"/>
            </a:br>
            <a:endParaRPr lang="en-US"/>
          </a:p>
          <a:p>
            <a:pPr marL="742950" lvl="1" indent="-285750">
              <a:buFont typeface="Arial"/>
              <a:buChar char="•"/>
            </a:pPr>
            <a:r>
              <a:rPr lang="en-US"/>
              <a:t>such a machine is highly efficient at this task, because it requires less energy and the cross-sections are higher than those in electron machines</a:t>
            </a:r>
            <a:br>
              <a:rPr lang="en-US"/>
            </a:br>
            <a:endParaRPr lang="en-US"/>
          </a:p>
          <a:p>
            <a:pPr marL="742950" lvl="1" indent="-285750">
              <a:buFont typeface="Arial"/>
              <a:buChar char="•"/>
            </a:pP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16244070"/>
              </p:ext>
            </p:extLst>
          </p:nvPr>
        </p:nvGraphicFramePr>
        <p:xfrm>
          <a:off x="2933143" y="1888934"/>
          <a:ext cx="3308233" cy="448574"/>
        </p:xfrm>
        <a:graphic>
          <a:graphicData uri="http://schemas.openxmlformats.org/presentationml/2006/ole">
            <mc:AlternateContent xmlns:mc="http://schemas.openxmlformats.org/markup-compatibility/2006">
              <mc:Choice xmlns:v="urn:schemas-microsoft-com:vml" Requires="v">
                <p:oleObj spid="_x0000_s31763" name="Equation" r:id="rId3" imgW="1498600" imgH="203200" progId="Equation.DSMT4">
                  <p:embed/>
                </p:oleObj>
              </mc:Choice>
              <mc:Fallback>
                <p:oleObj name="Equation" r:id="rId3" imgW="1498600" imgH="203200" progId="Equation.DSMT4">
                  <p:embed/>
                  <p:pic>
                    <p:nvPicPr>
                      <p:cNvPr id="0" name=""/>
                      <p:cNvPicPr/>
                      <p:nvPr/>
                    </p:nvPicPr>
                    <p:blipFill>
                      <a:blip r:embed="rId4"/>
                      <a:stretch>
                        <a:fillRect/>
                      </a:stretch>
                    </p:blipFill>
                    <p:spPr>
                      <a:xfrm>
                        <a:off x="2933143" y="1888934"/>
                        <a:ext cx="3308233" cy="448574"/>
                      </a:xfrm>
                      <a:prstGeom prst="rect">
                        <a:avLst/>
                      </a:prstGeom>
                    </p:spPr>
                  </p:pic>
                </p:oleObj>
              </mc:Fallback>
            </mc:AlternateContent>
          </a:graphicData>
        </a:graphic>
      </p:graphicFrame>
      <p:pic>
        <p:nvPicPr>
          <p:cNvPr id="7" name="Picture 6" descr="Screen Shot 2012-12-13 at 10.13.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6037" y="3292738"/>
            <a:ext cx="2514649" cy="2219277"/>
          </a:xfrm>
          <a:prstGeom prst="rect">
            <a:avLst/>
          </a:prstGeom>
        </p:spPr>
      </p:pic>
      <p:pic>
        <p:nvPicPr>
          <p:cNvPr id="9" name="Picture 8" descr="Screen Shot 2012-12-13 at 10.17.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2936" y="3710937"/>
            <a:ext cx="2855727" cy="1574385"/>
          </a:xfrm>
          <a:prstGeom prst="rect">
            <a:avLst/>
          </a:prstGeom>
        </p:spPr>
      </p:pic>
      <p:sp>
        <p:nvSpPr>
          <p:cNvPr id="10" name="TextBox 9"/>
          <p:cNvSpPr txBox="1"/>
          <p:nvPr/>
        </p:nvSpPr>
        <p:spPr>
          <a:xfrm>
            <a:off x="4304381" y="4292923"/>
            <a:ext cx="831656" cy="369332"/>
          </a:xfrm>
          <a:prstGeom prst="rect">
            <a:avLst/>
          </a:prstGeom>
          <a:noFill/>
        </p:spPr>
        <p:txBody>
          <a:bodyPr wrap="square" rtlCol="0">
            <a:spAutoFit/>
          </a:bodyPr>
          <a:lstStyle/>
          <a:p>
            <a:r>
              <a:rPr lang="en-US"/>
              <a:t>vs.</a:t>
            </a:r>
          </a:p>
        </p:txBody>
      </p:sp>
    </p:spTree>
    <p:extLst>
      <p:ext uri="{BB962C8B-B14F-4D97-AF65-F5344CB8AC3E}">
        <p14:creationId xmlns:p14="http://schemas.microsoft.com/office/powerpoint/2010/main" val="3661157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69</a:t>
            </a:fld>
            <a:endParaRPr lang="en-US"/>
          </a:p>
        </p:txBody>
      </p:sp>
      <p:sp>
        <p:nvSpPr>
          <p:cNvPr id="5" name="TextBox 4"/>
          <p:cNvSpPr txBox="1"/>
          <p:nvPr/>
        </p:nvSpPr>
        <p:spPr>
          <a:xfrm>
            <a:off x="457200" y="247236"/>
            <a:ext cx="8229600" cy="2031325"/>
          </a:xfrm>
          <a:prstGeom prst="rect">
            <a:avLst/>
          </a:prstGeom>
          <a:noFill/>
        </p:spPr>
        <p:txBody>
          <a:bodyPr wrap="square" rtlCol="0">
            <a:spAutoFit/>
          </a:bodyPr>
          <a:lstStyle/>
          <a:p>
            <a:pPr marL="742950" lvl="1" indent="-285750">
              <a:buFont typeface="Arial"/>
              <a:buChar char="•"/>
            </a:pPr>
            <a:r>
              <a:rPr lang="en-US"/>
              <a:t>a high-energy machine works in a “discovery mode” </a:t>
            </a:r>
            <a:br>
              <a:rPr lang="en-US"/>
            </a:br>
            <a:endParaRPr lang="en-US"/>
          </a:p>
          <a:p>
            <a:pPr marL="742950" lvl="1" indent="-285750">
              <a:buFont typeface="Arial"/>
              <a:buChar char="•"/>
            </a:pPr>
            <a:r>
              <a:rPr lang="en-US"/>
              <a:t>by contrast, a low-energy machine verifies the fundamental tenets of the theory, and helps us reexamine the foundations of QED and QFT</a:t>
            </a:r>
            <a:br>
              <a:rPr lang="en-US"/>
            </a:br>
            <a:endParaRPr lang="en-US"/>
          </a:p>
          <a:p>
            <a:pPr marL="742950" lvl="1" indent="-285750">
              <a:buFont typeface="Arial"/>
              <a:buChar char="•"/>
            </a:pPr>
            <a:r>
              <a:rPr lang="en-US"/>
              <a:t>in my opinion, </a:t>
            </a:r>
            <a:r>
              <a:rPr lang="en-US"/>
              <a:t>this “foundational mode” is quite important, and is an irreplaceable companion of the “discovery mode”. </a:t>
            </a:r>
          </a:p>
        </p:txBody>
      </p:sp>
      <p:sp>
        <p:nvSpPr>
          <p:cNvPr id="6" name="Rectangle 5"/>
          <p:cNvSpPr/>
          <p:nvPr/>
        </p:nvSpPr>
        <p:spPr>
          <a:xfrm>
            <a:off x="457200" y="2584744"/>
            <a:ext cx="8308901" cy="36298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endParaRPr lang="en-US" sz="1600"/>
          </a:p>
          <a:p>
            <a:pPr algn="just"/>
            <a:r>
              <a:rPr lang="en-US" sz="1600"/>
              <a:t>People do not seem to realize that they are really departing from the original Heisenberg theory ... </a:t>
            </a:r>
          </a:p>
          <a:p>
            <a:pPr algn="just"/>
            <a:r>
              <a:rPr lang="en-US" sz="1600"/>
              <a:t>Indeed there is some justification for that because rules can be set up to remove the infinities. This is the renormalization process.</a:t>
            </a:r>
          </a:p>
          <a:p>
            <a:pPr algn="just"/>
            <a:endParaRPr lang="en-US" sz="1600"/>
          </a:p>
          <a:p>
            <a:pPr algn="just"/>
            <a:r>
              <a:rPr lang="en-US" sz="1600" b="1" i="1"/>
              <a:t>It turns out that, sometimes, one gets very good agreement with experiments working with these rules. In particular if one has charged particles interacting with the electromagnetic field, these rules of renormalization give surprisingly, </a:t>
            </a:r>
            <a:r>
              <a:rPr lang="en-US" sz="1600" b="1" i="1" u="sng"/>
              <a:t>excessively</a:t>
            </a:r>
            <a:r>
              <a:rPr lang="en-US" sz="1600" b="1" i="1"/>
              <a:t> good agreement with experiments.</a:t>
            </a:r>
            <a:r>
              <a:rPr lang="en-US" sz="1600"/>
              <a:t> </a:t>
            </a:r>
          </a:p>
          <a:p>
            <a:pPr algn="just"/>
            <a:endParaRPr lang="en-US" sz="1600"/>
          </a:p>
          <a:p>
            <a:pPr algn="just"/>
            <a:r>
              <a:rPr lang="en-US" sz="1600" b="1" i="1"/>
              <a:t>Most physicists say that these working rules are, therefore, correct. I feel that this is not an adequate reason.”</a:t>
            </a:r>
          </a:p>
          <a:p>
            <a:pPr algn="just"/>
            <a:endParaRPr lang="en-US"/>
          </a:p>
          <a:p>
            <a:pPr algn="just"/>
            <a:r>
              <a:rPr lang="en-US" sz="2000" b="1">
                <a:solidFill>
                  <a:srgbClr val="000090"/>
                </a:solidFill>
              </a:rPr>
              <a:t>P.A.M. Dirac: "The inadequacies of quantum field theory", 1984</a:t>
            </a:r>
          </a:p>
          <a:p>
            <a:pPr algn="just"/>
            <a:endParaRPr lang="en-US" sz="2000" b="1">
              <a:solidFill>
                <a:srgbClr val="000090"/>
              </a:solidFill>
            </a:endParaRPr>
          </a:p>
        </p:txBody>
      </p:sp>
    </p:spTree>
    <p:extLst>
      <p:ext uri="{BB962C8B-B14F-4D97-AF65-F5344CB8AC3E}">
        <p14:creationId xmlns:p14="http://schemas.microsoft.com/office/powerpoint/2010/main" val="2893849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7</a:t>
            </a:fld>
            <a:endParaRPr lang="en-US"/>
          </a:p>
        </p:txBody>
      </p:sp>
      <p:pic>
        <p:nvPicPr>
          <p:cNvPr id="5" name="Picture 4"/>
          <p:cNvPicPr>
            <a:picLocks noChangeAspect="1"/>
          </p:cNvPicPr>
          <p:nvPr/>
        </p:nvPicPr>
        <p:blipFill>
          <a:blip r:embed="rId2"/>
          <a:stretch>
            <a:fillRect/>
          </a:stretch>
        </p:blipFill>
        <p:spPr>
          <a:xfrm>
            <a:off x="63500" y="787400"/>
            <a:ext cx="9017000" cy="5283200"/>
          </a:xfrm>
          <a:prstGeom prst="rect">
            <a:avLst/>
          </a:prstGeom>
        </p:spPr>
      </p:pic>
    </p:spTree>
    <p:extLst>
      <p:ext uri="{BB962C8B-B14F-4D97-AF65-F5344CB8AC3E}">
        <p14:creationId xmlns:p14="http://schemas.microsoft.com/office/powerpoint/2010/main" val="19627337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63" y="307474"/>
            <a:ext cx="8676105" cy="590931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a:p>
          <a:p>
            <a:r>
              <a:rPr lang="en-US"/>
              <a:t>... L’elettrodinamica quantistica (QED, Quantum Electro-Dynamics) era in quegli anni la più raffinata costruzione teorica di cui i fisici disponessero. Per tutti noi del sincrotrone italiano era il vangelo: i processi di base che dovevamo affrontare nella progettazione erano tutti previsti e calcolabili dalla QED. Poi, come una gigantesca macchina a raggi X da più di mille milioni di volt, le radiazioni prodotte secondo le regole della QED ci avrebbero permesso di osservare fenomeni nuovi e particelle nuove. </a:t>
            </a:r>
          </a:p>
          <a:p>
            <a:endParaRPr lang="en-US"/>
          </a:p>
          <a:p>
            <a:r>
              <a:rPr lang="en-US"/>
              <a:t>C’era una doppia concorrenza: da una parte le altre macchine per elettroni, a Cornell, Ithaca, e al Cal-Tech di Pasadena, in California, dove c’erano due sincrotroni molto simili al nostro; ... </a:t>
            </a:r>
          </a:p>
          <a:p>
            <a:endParaRPr lang="en-US"/>
          </a:p>
          <a:p>
            <a:r>
              <a:rPr lang="en-US"/>
              <a:t>... Ma il grosso dei fisici considerava queste radiazioni come smashers, “proiettili” troppo deboli, e preferiva le macchine a protoni, come quelle americane di Brookhaven o di Berkeley o di Argonne, ma soprattutto quella del CERN di Ginevra in costruzione contemporanea al sincrotrone: un protone è un proiettile di enorme brutalità, rispetto a un raggio gamma (i nostri raggi X ultraenergici) e quindi fa uno sconquasso “più produttivo” di effetti da studiare. ...</a:t>
            </a:r>
          </a:p>
          <a:p>
            <a:endParaRPr lang="en-US"/>
          </a:p>
          <a:p>
            <a:r>
              <a:rPr lang="en-US">
                <a:solidFill>
                  <a:srgbClr val="0000FF"/>
                </a:solidFill>
              </a:rPr>
              <a:t>Carlo Bernardini, </a:t>
            </a:r>
            <a:r>
              <a:rPr lang="en-US" i="1">
                <a:solidFill>
                  <a:srgbClr val="0000FF"/>
                </a:solidFill>
              </a:rPr>
              <a:t>Fisica Vissuta </a:t>
            </a:r>
            <a:r>
              <a:rPr lang="en-US">
                <a:solidFill>
                  <a:srgbClr val="0000FF"/>
                </a:solidFill>
              </a:rPr>
              <a:t>(2006), Cap. 6 (Frascati negli anni </a:t>
            </a:r>
            <a:r>
              <a:rPr lang="fr-FR">
                <a:solidFill>
                  <a:srgbClr val="0000FF"/>
                </a:solidFill>
              </a:rPr>
              <a:t>’</a:t>
            </a:r>
            <a:r>
              <a:rPr lang="en-US">
                <a:solidFill>
                  <a:srgbClr val="0000FF"/>
                </a:solidFill>
              </a:rPr>
              <a:t>50)</a:t>
            </a:r>
          </a:p>
          <a:p>
            <a:endParaRPr lang="en-US"/>
          </a:p>
        </p:txBody>
      </p:sp>
      <p:sp>
        <p:nvSpPr>
          <p:cNvPr id="5" name="Slide Number Placeholder 4"/>
          <p:cNvSpPr>
            <a:spLocks noGrp="1"/>
          </p:cNvSpPr>
          <p:nvPr>
            <p:ph type="sldNum" sz="quarter" idx="12"/>
          </p:nvPr>
        </p:nvSpPr>
        <p:spPr/>
        <p:txBody>
          <a:bodyPr/>
          <a:lstStyle/>
          <a:p>
            <a:fld id="{1599BA02-C614-FC48-A1F7-1789A7B84F3C}" type="slidenum">
              <a:rPr lang="en-US"/>
              <a:t>70</a:t>
            </a:fld>
            <a:endParaRPr lang="en-US"/>
          </a:p>
        </p:txBody>
      </p:sp>
    </p:spTree>
    <p:extLst>
      <p:ext uri="{BB962C8B-B14F-4D97-AF65-F5344CB8AC3E}">
        <p14:creationId xmlns:p14="http://schemas.microsoft.com/office/powerpoint/2010/main" val="130867364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895" y="548105"/>
            <a:ext cx="8234947"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sz="2400"/>
          </a:p>
          <a:p>
            <a:r>
              <a:rPr lang="en-US" sz="2400"/>
              <a:t>Con mio grande compiacimento, nel maggio del 2004 ho rimesso piede in Siberia, a Novosibirsk ... [c’era] Pief Panofski che, con l’età, era divenuto quasi affettuoso. ... Intorno, i più giovani, ignari dell’incessante fluire del tempo, cercano di farsi avanti con idee innovative, che mostrino a quei resti umani che li stanno a sentire quanta strada è stata fatta dopo di loro. ... Pief [Panofski] ed io ci guardiamo smarriti di fronte a un ragazzotto che propone un gamma-gamma collider, macchina inverosimile: ma bisogna accordare fiducia. ...</a:t>
            </a:r>
          </a:p>
          <a:p>
            <a:endParaRPr lang="en-US" sz="2400"/>
          </a:p>
          <a:p>
            <a:endParaRPr lang="en-US" sz="2400"/>
          </a:p>
          <a:p>
            <a:r>
              <a:rPr lang="en-US" sz="2400">
                <a:solidFill>
                  <a:srgbClr val="0000FF"/>
                </a:solidFill>
              </a:rPr>
              <a:t>Carlo Bernardini, </a:t>
            </a:r>
            <a:r>
              <a:rPr lang="en-US" sz="2400" i="1">
                <a:solidFill>
                  <a:srgbClr val="0000FF"/>
                </a:solidFill>
              </a:rPr>
              <a:t>Fisica Vissuta </a:t>
            </a:r>
            <a:r>
              <a:rPr lang="en-US" sz="2400">
                <a:solidFill>
                  <a:srgbClr val="0000FF"/>
                </a:solidFill>
              </a:rPr>
              <a:t>(2006), Cap. 11</a:t>
            </a:r>
          </a:p>
          <a:p>
            <a:endParaRPr lang="en-US" sz="2400">
              <a:solidFill>
                <a:srgbClr val="0000FF"/>
              </a:solidFill>
            </a:endParaRPr>
          </a:p>
        </p:txBody>
      </p:sp>
      <p:sp>
        <p:nvSpPr>
          <p:cNvPr id="5" name="Slide Number Placeholder 4"/>
          <p:cNvSpPr>
            <a:spLocks noGrp="1"/>
          </p:cNvSpPr>
          <p:nvPr>
            <p:ph type="sldNum" sz="quarter" idx="12"/>
          </p:nvPr>
        </p:nvSpPr>
        <p:spPr/>
        <p:txBody>
          <a:bodyPr/>
          <a:lstStyle/>
          <a:p>
            <a:fld id="{1599BA02-C614-FC48-A1F7-1789A7B84F3C}" type="slidenum">
              <a:rPr lang="en-US"/>
              <a:t>71</a:t>
            </a:fld>
            <a:endParaRPr lang="en-US"/>
          </a:p>
        </p:txBody>
      </p:sp>
    </p:spTree>
    <p:extLst>
      <p:ext uri="{BB962C8B-B14F-4D97-AF65-F5344CB8AC3E}">
        <p14:creationId xmlns:p14="http://schemas.microsoft.com/office/powerpoint/2010/main" val="17138047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8</a:t>
            </a:fld>
            <a:endParaRPr lang="en-US"/>
          </a:p>
        </p:txBody>
      </p:sp>
      <p:sp>
        <p:nvSpPr>
          <p:cNvPr id="5" name="TextBox 4"/>
          <p:cNvSpPr txBox="1"/>
          <p:nvPr/>
        </p:nvSpPr>
        <p:spPr>
          <a:xfrm>
            <a:off x="320478" y="793243"/>
            <a:ext cx="8605419" cy="4832093"/>
          </a:xfrm>
          <a:prstGeom prst="rect">
            <a:avLst/>
          </a:prstGeom>
          <a:noFill/>
        </p:spPr>
        <p:txBody>
          <a:bodyPr wrap="square" rtlCol="0">
            <a:spAutoFit/>
          </a:bodyPr>
          <a:lstStyle/>
          <a:p>
            <a:r>
              <a:rPr lang="en-US" sz="2800" i="1"/>
              <a:t>Given the present value of the Higgs mass, a 70+70 GeV photon-photon collider would suffice for a very rich physics program. </a:t>
            </a:r>
          </a:p>
          <a:p>
            <a:endParaRPr lang="en-US" sz="2800"/>
          </a:p>
          <a:p>
            <a:r>
              <a:rPr lang="en-US" sz="2800"/>
              <a:t>However, for all its potential, a high-energy photon-photon collider has not yet been built. </a:t>
            </a:r>
          </a:p>
          <a:p>
            <a:endParaRPr lang="en-US" sz="2800"/>
          </a:p>
          <a:p>
            <a:r>
              <a:rPr lang="en-US" sz="2800" i="1">
                <a:solidFill>
                  <a:srgbClr val="0000FF"/>
                </a:solidFill>
              </a:rPr>
              <a:t>A</a:t>
            </a:r>
            <a:r>
              <a:rPr lang="en-US" sz="2800" i="1">
                <a:solidFill>
                  <a:srgbClr val="0000FF"/>
                </a:solidFill>
              </a:rPr>
              <a:t> low-energy photon-photon collider could lead to the necessary technology developments and prepare the ground for a higher energy complex, while still providing a rich testing ground for </a:t>
            </a:r>
            <a:r>
              <a:rPr lang="en-US" sz="2800" i="1">
                <a:solidFill>
                  <a:srgbClr val="0000FF"/>
                </a:solidFill>
              </a:rPr>
              <a:t>QED, and, more generally, QFT.</a:t>
            </a:r>
          </a:p>
        </p:txBody>
      </p:sp>
    </p:spTree>
    <p:extLst>
      <p:ext uri="{BB962C8B-B14F-4D97-AF65-F5344CB8AC3E}">
        <p14:creationId xmlns:p14="http://schemas.microsoft.com/office/powerpoint/2010/main" val="4112454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99BA02-C614-FC48-A1F7-1789A7B84F3C}" type="slidenum">
              <a:rPr lang="en-US"/>
              <a:t>9</a:t>
            </a:fld>
            <a:endParaRPr lang="en-US"/>
          </a:p>
        </p:txBody>
      </p:sp>
      <p:sp>
        <p:nvSpPr>
          <p:cNvPr id="5" name="TextBox 4"/>
          <p:cNvSpPr txBox="1"/>
          <p:nvPr/>
        </p:nvSpPr>
        <p:spPr>
          <a:xfrm>
            <a:off x="1348631" y="1213706"/>
            <a:ext cx="7012882" cy="3785652"/>
          </a:xfrm>
          <a:prstGeom prst="rect">
            <a:avLst/>
          </a:prstGeom>
          <a:noFill/>
        </p:spPr>
        <p:txBody>
          <a:bodyPr wrap="square" rtlCol="0">
            <a:spAutoFit/>
          </a:bodyPr>
          <a:lstStyle/>
          <a:p>
            <a:r>
              <a:rPr lang="en-US" sz="4000" i="1">
                <a:solidFill>
                  <a:srgbClr val="0000FF"/>
                </a:solidFill>
              </a:rPr>
              <a:t>QED is a successful theory but there still are unsolved pitfalls.</a:t>
            </a:r>
          </a:p>
          <a:p>
            <a:endParaRPr lang="en-US" sz="4000" i="1">
              <a:solidFill>
                <a:srgbClr val="0000FF"/>
              </a:solidFill>
            </a:endParaRPr>
          </a:p>
          <a:p>
            <a:r>
              <a:rPr lang="en-US" sz="4000" i="1">
                <a:solidFill>
                  <a:srgbClr val="0000FF"/>
                </a:solidFill>
              </a:rPr>
              <a:t>Possibly, the most notable one is the “cosmological constant problem”.</a:t>
            </a:r>
          </a:p>
        </p:txBody>
      </p:sp>
    </p:spTree>
    <p:extLst>
      <p:ext uri="{BB962C8B-B14F-4D97-AF65-F5344CB8AC3E}">
        <p14:creationId xmlns:p14="http://schemas.microsoft.com/office/powerpoint/2010/main" val="1929209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10477</TotalTime>
  <Words>2832</Words>
  <Application>Microsoft Macintosh PowerPoint</Application>
  <PresentationFormat>On-screen Show (4:3)</PresentationFormat>
  <Paragraphs>521</Paragraphs>
  <Slides>71</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74" baseType="lpstr">
      <vt:lpstr>Office Theme</vt:lpstr>
      <vt:lpstr>MathType 6.0 Equation</vt:lpstr>
      <vt:lpstr>Equation</vt:lpstr>
      <vt:lpstr>The scientific case for a  photon-photon collider</vt:lpstr>
      <vt:lpstr>The scientific case for a  (low-energy) photon-photon collider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INFN-Sezione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Edoardo Milotti</dc:creator>
  <cp:lastModifiedBy>Edoardo Milotti</cp:lastModifiedBy>
  <cp:revision>86</cp:revision>
  <dcterms:created xsi:type="dcterms:W3CDTF">2012-12-02T14:59:16Z</dcterms:created>
  <dcterms:modified xsi:type="dcterms:W3CDTF">2012-12-14T08:53:24Z</dcterms:modified>
</cp:coreProperties>
</file>