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82" r:id="rId6"/>
    <p:sldId id="269" r:id="rId7"/>
    <p:sldId id="283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51" d="100"/>
          <a:sy n="51" d="100"/>
        </p:scale>
        <p:origin x="-1243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40068-997B-4FD6-B7BF-4C2EDE60A8FC}" type="datetimeFigureOut">
              <a:rPr lang="it-IT" smtClean="0"/>
              <a:t>20/12/2012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535DB-B748-4B6F-A0FD-7CC36C3781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0180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535DB-B748-4B6F-A0FD-7CC36C37815E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88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18/09/2012 - LNF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Pasquale Notarangelo – Piano Attività 2012/2013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4F31-EF49-4387-84CB-46D4EA1EEC18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18/09/2012 - LNF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Pasquale Notarangelo – Piano Attività 2012/2013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4F31-EF49-4387-84CB-46D4EA1EEC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18/09/2012 - LNF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Pasquale Notarangelo – Piano Attività 2012/2013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4F31-EF49-4387-84CB-46D4EA1EEC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18/09/2012 - LNF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Pasquale Notarangelo – Piano Attività 2012/2013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4F31-EF49-4387-84CB-46D4EA1EEC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18/09/2012 - LNF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Pasquale Notarangelo – Piano Attività 2012/2013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4F31-EF49-4387-84CB-46D4EA1EEC18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18/09/2012 - LNF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Pasquale Notarangelo – Piano Attività 2012/2013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4F31-EF49-4387-84CB-46D4EA1EEC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18/09/2012 - LNF</a:t>
            </a:r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Pasquale Notarangelo – Piano Attività 2012/2013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4F31-EF49-4387-84CB-46D4EA1EEC18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18/09/2012 - LNF</a:t>
            </a:r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Pasquale Notarangelo – Piano Attività 2012/2013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4F31-EF49-4387-84CB-46D4EA1EEC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18/09/2012 - LNF</a:t>
            </a:r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Pasquale Notarangelo – Piano Attività 2012/2013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4F31-EF49-4387-84CB-46D4EA1EEC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18/09/2012 - LNF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Pasquale Notarangelo – Piano Attività 2012/2013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4F31-EF49-4387-84CB-46D4EA1EEC18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18/09/2012 - LNF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Pasquale Notarangelo – Piano Attività 2012/2013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4F31-EF49-4387-84CB-46D4EA1EEC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18/09/2012 - LNF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Pasquale Notarangelo – Piano Attività 2012/2013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A634F31-EF49-4387-84CB-46D4EA1EEC18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1594520" cy="329184"/>
          </a:xfrm>
        </p:spPr>
        <p:txBody>
          <a:bodyPr/>
          <a:lstStyle/>
          <a:p>
            <a:r>
              <a:rPr lang="it-IT" dirty="0" smtClean="0"/>
              <a:t>20/12/2012 - LNF</a:t>
            </a:r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2699792" y="18288"/>
            <a:ext cx="3744416" cy="329184"/>
          </a:xfrm>
        </p:spPr>
        <p:txBody>
          <a:bodyPr/>
          <a:lstStyle/>
          <a:p>
            <a:r>
              <a:rPr lang="it-IT" dirty="0" smtClean="0"/>
              <a:t>Pasquale Notarangelo – Attività anno 2012</a:t>
            </a:r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4F31-EF49-4387-84CB-46D4EA1EEC18}" type="slidenum">
              <a:rPr lang="it-IT" smtClean="0"/>
              <a:t>1</a:t>
            </a:fld>
            <a:endParaRPr lang="it-IT"/>
          </a:p>
        </p:txBody>
      </p:sp>
      <p:sp>
        <p:nvSpPr>
          <p:cNvPr id="12" name="Segnaposto contenuto 1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3960440"/>
          </a:xfrm>
        </p:spPr>
        <p:txBody>
          <a:bodyPr>
            <a:normAutofit fontScale="92500" lnSpcReduction="10000"/>
          </a:bodyPr>
          <a:lstStyle/>
          <a:p>
            <a:endParaRPr lang="it-IT" dirty="0" smtClean="0"/>
          </a:p>
          <a:p>
            <a:r>
              <a:rPr lang="it-IT" dirty="0" err="1" smtClean="0"/>
              <a:t>Overview</a:t>
            </a:r>
            <a:r>
              <a:rPr lang="it-IT" dirty="0"/>
              <a:t>:</a:t>
            </a:r>
          </a:p>
          <a:p>
            <a:endParaRPr lang="it-IT" dirty="0"/>
          </a:p>
          <a:p>
            <a:pPr marL="560070" lvl="1" indent="-285750"/>
            <a:r>
              <a:rPr lang="it-IT" dirty="0"/>
              <a:t>Gestione Schede di destinazione lavorativa / schede di </a:t>
            </a:r>
            <a:r>
              <a:rPr lang="it-IT" dirty="0" smtClean="0"/>
              <a:t>radioprotezione / schede dosimetriche</a:t>
            </a:r>
            <a:endParaRPr lang="it-IT" dirty="0"/>
          </a:p>
          <a:p>
            <a:pPr marL="285750" indent="-285750"/>
            <a:endParaRPr lang="it-IT" dirty="0"/>
          </a:p>
          <a:p>
            <a:pPr marL="560070" lvl="1" indent="-285750"/>
            <a:r>
              <a:rPr lang="it-IT" dirty="0"/>
              <a:t>Gestione calendario visite </a:t>
            </a:r>
            <a:r>
              <a:rPr lang="it-IT" dirty="0" smtClean="0"/>
              <a:t>mediche</a:t>
            </a:r>
          </a:p>
          <a:p>
            <a:pPr marL="560070" lvl="1" indent="-285750"/>
            <a:endParaRPr lang="it-IT" dirty="0"/>
          </a:p>
          <a:p>
            <a:pPr marL="560070" lvl="1" indent="-285750"/>
            <a:r>
              <a:rPr lang="it-IT" dirty="0" smtClean="0"/>
              <a:t>Motore </a:t>
            </a:r>
            <a:r>
              <a:rPr lang="it-IT" dirty="0" err="1" smtClean="0"/>
              <a:t>Workflow</a:t>
            </a:r>
            <a:endParaRPr lang="it-IT" dirty="0"/>
          </a:p>
          <a:p>
            <a:pPr marL="285750" indent="-285750"/>
            <a:endParaRPr lang="it-IT" dirty="0"/>
          </a:p>
          <a:p>
            <a:pPr marL="560070" lvl="1" indent="-285750"/>
            <a:r>
              <a:rPr lang="it-IT" dirty="0" smtClean="0"/>
              <a:t>Stato lavori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453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Gestione SDL/SRP/SD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sz="2200" dirty="0" smtClean="0"/>
              <a:t>L’applicazione nasce </a:t>
            </a:r>
            <a:r>
              <a:rPr lang="it-IT" sz="2200" dirty="0"/>
              <a:t>per soddisfare l’esigenza di </a:t>
            </a:r>
            <a:r>
              <a:rPr lang="it-IT" sz="2200" dirty="0" smtClean="0"/>
              <a:t>gestire ed uniformare </a:t>
            </a:r>
            <a:r>
              <a:rPr lang="it-IT" sz="2200" dirty="0"/>
              <a:t>a livello </a:t>
            </a:r>
            <a:r>
              <a:rPr lang="it-IT" sz="2200" dirty="0" smtClean="0"/>
              <a:t>nazionale:</a:t>
            </a:r>
          </a:p>
          <a:p>
            <a:pPr marL="0" indent="0">
              <a:buNone/>
            </a:pPr>
            <a:endParaRPr lang="it-IT" dirty="0" smtClean="0"/>
          </a:p>
          <a:p>
            <a:pPr lvl="1"/>
            <a:r>
              <a:rPr lang="it-IT" dirty="0" smtClean="0"/>
              <a:t>Schede </a:t>
            </a:r>
            <a:r>
              <a:rPr lang="it-IT" dirty="0"/>
              <a:t>di destinazione lavorativa (</a:t>
            </a:r>
            <a:r>
              <a:rPr lang="it-IT" dirty="0" smtClean="0"/>
              <a:t>SDL)</a:t>
            </a:r>
          </a:p>
          <a:p>
            <a:pPr lvl="1"/>
            <a:r>
              <a:rPr lang="it-IT" dirty="0" smtClean="0"/>
              <a:t>Schede </a:t>
            </a:r>
            <a:r>
              <a:rPr lang="it-IT" dirty="0"/>
              <a:t>di radioprotezione (SRP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Schede dosimetriche (SD)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4F31-EF49-4387-84CB-46D4EA1EEC18}" type="slidenum">
              <a:rPr lang="it-IT" smtClean="0"/>
              <a:t>2</a:t>
            </a:fld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1594520" cy="329184"/>
          </a:xfrm>
        </p:spPr>
        <p:txBody>
          <a:bodyPr/>
          <a:lstStyle/>
          <a:p>
            <a:r>
              <a:rPr lang="it-IT" dirty="0" smtClean="0"/>
              <a:t>20/12/2012 - LNF</a:t>
            </a:r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2699792" y="18288"/>
            <a:ext cx="3744416" cy="329184"/>
          </a:xfrm>
        </p:spPr>
        <p:txBody>
          <a:bodyPr/>
          <a:lstStyle/>
          <a:p>
            <a:r>
              <a:rPr lang="it-IT" dirty="0" smtClean="0"/>
              <a:t>Pasquale Notarangelo – Attività anno 2012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282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6335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Scheda di destinazione lavorativa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544616"/>
          </a:xfrm>
        </p:spPr>
        <p:txBody>
          <a:bodyPr>
            <a:normAutofit/>
          </a:bodyPr>
          <a:lstStyle/>
          <a:p>
            <a:r>
              <a:rPr lang="it-IT" sz="2200" dirty="0" smtClean="0"/>
              <a:t>Raccoglie l’insieme dei rischi, individuati dal datore di lavoro, derivanti dall’ambiente di lavoro e dalla propria attività lavorativa.</a:t>
            </a:r>
          </a:p>
          <a:p>
            <a:endParaRPr lang="it-IT" sz="2200" dirty="0"/>
          </a:p>
          <a:p>
            <a:r>
              <a:rPr lang="it-IT" sz="2200" dirty="0" smtClean="0"/>
              <a:t>Il </a:t>
            </a:r>
            <a:r>
              <a:rPr lang="it-IT" sz="2200" dirty="0" err="1"/>
              <a:t>D.Lgs.</a:t>
            </a:r>
            <a:r>
              <a:rPr lang="it-IT" sz="2200" dirty="0"/>
              <a:t> 81/08 presuppone che il datore di lavoro analizzi </a:t>
            </a:r>
            <a:r>
              <a:rPr lang="it-IT" sz="2200" dirty="0" smtClean="0"/>
              <a:t>ed indichi tutti </a:t>
            </a:r>
            <a:r>
              <a:rPr lang="it-IT" sz="2200" dirty="0"/>
              <a:t>i rischi presenti nel suo ambiente di </a:t>
            </a:r>
            <a:r>
              <a:rPr lang="it-IT" sz="2200" dirty="0" smtClean="0"/>
              <a:t>lavoro raggruppandoli nella </a:t>
            </a:r>
            <a:r>
              <a:rPr lang="it-IT" sz="2200" dirty="0"/>
              <a:t>Scheda di Destinazione Lavorativa (SDL</a:t>
            </a:r>
            <a:r>
              <a:rPr lang="it-IT" sz="2200" dirty="0" smtClean="0"/>
              <a:t>).</a:t>
            </a:r>
          </a:p>
          <a:p>
            <a:endParaRPr lang="it-IT" sz="2200" dirty="0" smtClean="0"/>
          </a:p>
          <a:p>
            <a:r>
              <a:rPr lang="it-IT" sz="2200" dirty="0" smtClean="0"/>
              <a:t>Figure coinvolte:</a:t>
            </a:r>
          </a:p>
          <a:p>
            <a:pPr lvl="1"/>
            <a:r>
              <a:rPr lang="it-IT" sz="1800" dirty="0" smtClean="0"/>
              <a:t>Responsabile </a:t>
            </a:r>
            <a:r>
              <a:rPr lang="it-IT" sz="1800" dirty="0"/>
              <a:t>di </a:t>
            </a:r>
            <a:r>
              <a:rPr lang="it-IT" sz="1800" dirty="0" smtClean="0"/>
              <a:t>Esperimento/Servizio di afferenza (Responsabile Locale)</a:t>
            </a:r>
          </a:p>
          <a:p>
            <a:pPr lvl="1"/>
            <a:r>
              <a:rPr lang="it-IT" sz="1800" dirty="0" smtClean="0"/>
              <a:t>RSPP</a:t>
            </a:r>
          </a:p>
          <a:p>
            <a:pPr lvl="1"/>
            <a:r>
              <a:rPr lang="it-IT" sz="1800" dirty="0" smtClean="0"/>
              <a:t>Medico Competente</a:t>
            </a:r>
          </a:p>
          <a:p>
            <a:pPr lvl="1"/>
            <a:r>
              <a:rPr lang="it-IT" sz="1800" dirty="0" smtClean="0"/>
              <a:t>Direttore</a:t>
            </a:r>
          </a:p>
          <a:p>
            <a:pPr lvl="1"/>
            <a:r>
              <a:rPr lang="it-IT" sz="1800" dirty="0" smtClean="0"/>
              <a:t>Lavoratore (Titolare della scheda)</a:t>
            </a:r>
            <a:endParaRPr lang="it-IT" sz="18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4F31-EF49-4387-84CB-46D4EA1EEC18}" type="slidenum">
              <a:rPr lang="it-IT" smtClean="0"/>
              <a:t>3</a:t>
            </a:fld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1594520" cy="329184"/>
          </a:xfrm>
        </p:spPr>
        <p:txBody>
          <a:bodyPr/>
          <a:lstStyle/>
          <a:p>
            <a:r>
              <a:rPr lang="it-IT" dirty="0" smtClean="0"/>
              <a:t>20/12/2012 - LNF</a:t>
            </a:r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2699792" y="18288"/>
            <a:ext cx="3744416" cy="329184"/>
          </a:xfrm>
        </p:spPr>
        <p:txBody>
          <a:bodyPr/>
          <a:lstStyle/>
          <a:p>
            <a:r>
              <a:rPr lang="it-IT" dirty="0" smtClean="0"/>
              <a:t>Pasquale Notarangelo – Attività anno 2012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460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89384"/>
            <a:ext cx="8229600" cy="51933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Scheda di radioprotezione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72008" y="1124744"/>
            <a:ext cx="8964488" cy="5616624"/>
          </a:xfrm>
        </p:spPr>
        <p:txBody>
          <a:bodyPr>
            <a:normAutofit lnSpcReduction="10000"/>
          </a:bodyPr>
          <a:lstStyle/>
          <a:p>
            <a:r>
              <a:rPr lang="it-IT" sz="2400" dirty="0"/>
              <a:t>Analogamente alla </a:t>
            </a:r>
            <a:r>
              <a:rPr lang="it-IT" sz="2400" dirty="0" smtClean="0"/>
              <a:t>SDL, il </a:t>
            </a:r>
            <a:r>
              <a:rPr lang="it-IT" sz="2400" dirty="0"/>
              <a:t>lavoratore deve avere almeno una </a:t>
            </a:r>
            <a:r>
              <a:rPr lang="it-IT" sz="2400" dirty="0" smtClean="0"/>
              <a:t>SRP (anche vuota) la </a:t>
            </a:r>
            <a:r>
              <a:rPr lang="it-IT" sz="2400" dirty="0"/>
              <a:t>scheda che racchiude l’insieme di rischi derivanti da radiazioni a cui </a:t>
            </a:r>
            <a:r>
              <a:rPr lang="it-IT" sz="2400" dirty="0" smtClean="0"/>
              <a:t>è </a:t>
            </a:r>
            <a:r>
              <a:rPr lang="it-IT" sz="2400" dirty="0"/>
              <a:t>esposto</a:t>
            </a:r>
            <a:r>
              <a:rPr lang="it-IT" sz="2400" dirty="0" smtClean="0"/>
              <a:t>.</a:t>
            </a:r>
          </a:p>
          <a:p>
            <a:endParaRPr lang="it-IT" sz="2400" dirty="0"/>
          </a:p>
          <a:p>
            <a:r>
              <a:rPr lang="it-IT" sz="2400" dirty="0" smtClean="0"/>
              <a:t>Per </a:t>
            </a:r>
            <a:r>
              <a:rPr lang="it-IT" sz="2400" dirty="0"/>
              <a:t>ogni dipendente, associato o ospite di una Sezione INFN è necessario predisporre una scheda di radioprotezione compilata prima di abilitare il personale alle attività con rischio da radiazioni ionizzanti.</a:t>
            </a:r>
          </a:p>
          <a:p>
            <a:endParaRPr lang="it-IT" sz="2400" dirty="0" smtClean="0"/>
          </a:p>
          <a:p>
            <a:r>
              <a:rPr lang="it-IT" sz="2200" dirty="0" smtClean="0"/>
              <a:t>Figure </a:t>
            </a:r>
            <a:r>
              <a:rPr lang="it-IT" sz="2200" dirty="0"/>
              <a:t>coinvolte:</a:t>
            </a:r>
          </a:p>
          <a:p>
            <a:pPr lvl="1"/>
            <a:r>
              <a:rPr lang="it-IT" sz="1800" dirty="0"/>
              <a:t>Responsabile di Esperimento/Servizio di afferenza (Responsabile Locale)</a:t>
            </a:r>
          </a:p>
          <a:p>
            <a:pPr lvl="1"/>
            <a:r>
              <a:rPr lang="it-IT" sz="1800" dirty="0" smtClean="0"/>
              <a:t>Esperto qualificato</a:t>
            </a:r>
            <a:endParaRPr lang="it-IT" sz="1800" dirty="0"/>
          </a:p>
          <a:p>
            <a:pPr lvl="1"/>
            <a:r>
              <a:rPr lang="it-IT" sz="1800" dirty="0"/>
              <a:t>Medico Competente</a:t>
            </a:r>
          </a:p>
          <a:p>
            <a:pPr lvl="1"/>
            <a:r>
              <a:rPr lang="it-IT" sz="1800" dirty="0"/>
              <a:t>Direttore</a:t>
            </a:r>
          </a:p>
          <a:p>
            <a:pPr lvl="1"/>
            <a:r>
              <a:rPr lang="it-IT" sz="1800" dirty="0"/>
              <a:t>Lavoratore (Titolare della scheda</a:t>
            </a:r>
            <a:r>
              <a:rPr lang="it-IT" sz="1800" dirty="0" smtClean="0"/>
              <a:t>)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4F31-EF49-4387-84CB-46D4EA1EEC18}" type="slidenum">
              <a:rPr lang="it-IT" smtClean="0"/>
              <a:t>4</a:t>
            </a:fld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1594520" cy="329184"/>
          </a:xfrm>
        </p:spPr>
        <p:txBody>
          <a:bodyPr/>
          <a:lstStyle/>
          <a:p>
            <a:r>
              <a:rPr lang="it-IT" dirty="0" smtClean="0"/>
              <a:t>20/12/2012 - LNF</a:t>
            </a:r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2699792" y="18288"/>
            <a:ext cx="3744416" cy="329184"/>
          </a:xfrm>
        </p:spPr>
        <p:txBody>
          <a:bodyPr/>
          <a:lstStyle/>
          <a:p>
            <a:r>
              <a:rPr lang="it-IT" dirty="0" smtClean="0"/>
              <a:t>Pasquale Notarangelo – Attività anno 2012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278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Scheda dosimetrica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Per </a:t>
            </a:r>
            <a:r>
              <a:rPr lang="it-IT" sz="2000" dirty="0"/>
              <a:t>ogni lavoratore </a:t>
            </a:r>
            <a:r>
              <a:rPr lang="it-IT" sz="2000" dirty="0" smtClean="0"/>
              <a:t>classificato, nella SRP, </a:t>
            </a:r>
            <a:r>
              <a:rPr lang="it-IT" sz="2000" dirty="0"/>
              <a:t>in categoria A o B nella scheda di radioprotezione l’esperto qualificato è tenuto a compilare la scheda dosimetrica.</a:t>
            </a:r>
          </a:p>
          <a:p>
            <a:endParaRPr lang="it-IT" sz="2000" dirty="0" smtClean="0"/>
          </a:p>
          <a:p>
            <a:r>
              <a:rPr lang="it-IT" sz="2000" dirty="0" smtClean="0"/>
              <a:t>La </a:t>
            </a:r>
            <a:r>
              <a:rPr lang="it-IT" sz="2000" dirty="0"/>
              <a:t>scheda dosimetrica raccoglie per ogni anno lavorativo le valutazioni delle dosi presso i laboratori in cui il lavoratore ha svolto attività con rischio da radiazioni ionizzanti.</a:t>
            </a:r>
          </a:p>
          <a:p>
            <a:pPr marL="0" indent="0">
              <a:buNone/>
            </a:pPr>
            <a:r>
              <a:rPr lang="it-IT" sz="2000" dirty="0"/>
              <a:t> </a:t>
            </a:r>
          </a:p>
          <a:p>
            <a:r>
              <a:rPr lang="it-IT" sz="2000" dirty="0"/>
              <a:t>Le valutazioni delle dosi sono comunicate al:</a:t>
            </a:r>
          </a:p>
          <a:p>
            <a:endParaRPr lang="it-IT" sz="2000" dirty="0"/>
          </a:p>
          <a:p>
            <a:pPr lvl="1"/>
            <a:r>
              <a:rPr lang="it-IT" sz="1600" dirty="0"/>
              <a:t>Direttore e Medico addetto, a cura dell'Esperto Qualificato </a:t>
            </a:r>
          </a:p>
          <a:p>
            <a:pPr lvl="1"/>
            <a:r>
              <a:rPr lang="it-IT" sz="1600" dirty="0"/>
              <a:t>Lavoratore, a cura del Direttore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4F31-EF49-4387-84CB-46D4EA1EEC18}" type="slidenum">
              <a:rPr lang="it-IT" smtClean="0"/>
              <a:t>5</a:t>
            </a:fld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1594520" cy="329184"/>
          </a:xfrm>
        </p:spPr>
        <p:txBody>
          <a:bodyPr/>
          <a:lstStyle/>
          <a:p>
            <a:r>
              <a:rPr lang="it-IT" dirty="0" smtClean="0"/>
              <a:t>20/12/2012 - LNF</a:t>
            </a:r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2699792" y="18288"/>
            <a:ext cx="3744416" cy="329184"/>
          </a:xfrm>
        </p:spPr>
        <p:txBody>
          <a:bodyPr/>
          <a:lstStyle/>
          <a:p>
            <a:r>
              <a:rPr lang="it-IT" dirty="0" smtClean="0"/>
              <a:t>Pasquale Notarangelo – Attività anno 2012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2511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89384"/>
            <a:ext cx="8229600" cy="735360"/>
          </a:xfrm>
        </p:spPr>
        <p:txBody>
          <a:bodyPr/>
          <a:lstStyle/>
          <a:p>
            <a:r>
              <a:rPr lang="it-IT" dirty="0" smtClean="0"/>
              <a:t>Gestione calendario visite mediche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60512"/>
            <a:ext cx="8229600" cy="5308848"/>
          </a:xfrm>
        </p:spPr>
        <p:txBody>
          <a:bodyPr>
            <a:normAutofit fontScale="92500"/>
          </a:bodyPr>
          <a:lstStyle/>
          <a:p>
            <a:r>
              <a:rPr lang="it-IT" dirty="0" smtClean="0"/>
              <a:t>L’applicazione </a:t>
            </a:r>
            <a:r>
              <a:rPr lang="it-IT" dirty="0"/>
              <a:t>ha fra i suoi obiettivi: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La </a:t>
            </a:r>
            <a:r>
              <a:rPr lang="it-IT" dirty="0"/>
              <a:t>classificazione medica dei lavoratori e quindi definizione del set di visite a cui dovrà sottoporsi</a:t>
            </a:r>
          </a:p>
          <a:p>
            <a:pPr lvl="1"/>
            <a:r>
              <a:rPr lang="it-IT" dirty="0"/>
              <a:t>Definizione del calendario/periodicità delle visite e relativa convocazione del lavoratore</a:t>
            </a:r>
          </a:p>
          <a:p>
            <a:endParaRPr lang="it-IT" dirty="0" smtClean="0"/>
          </a:p>
          <a:p>
            <a:r>
              <a:rPr lang="it-IT" dirty="0" smtClean="0"/>
              <a:t>Ogni </a:t>
            </a:r>
            <a:r>
              <a:rPr lang="it-IT" dirty="0"/>
              <a:t>dipendente INFN è sottoposto a visite mediche che variano per periodicità e tipologia in base a diversi fattori tra cui l’età, le mansioni svolte durante l’attività lavorativa, </a:t>
            </a:r>
            <a:r>
              <a:rPr lang="it-IT" dirty="0" err="1"/>
              <a:t>ecc</a:t>
            </a:r>
            <a:r>
              <a:rPr lang="it-IT" dirty="0"/>
              <a:t>…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Ogni sezione, quindi, tramite il personale addetto convoca i lavoratori per poter sostenere le visite secondo un calendario definito con la collaborazione del medico competente.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4F31-EF49-4387-84CB-46D4EA1EEC18}" type="slidenum">
              <a:rPr lang="it-IT" smtClean="0"/>
              <a:t>6</a:t>
            </a:fld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1594520" cy="329184"/>
          </a:xfrm>
        </p:spPr>
        <p:txBody>
          <a:bodyPr/>
          <a:lstStyle/>
          <a:p>
            <a:r>
              <a:rPr lang="it-IT" dirty="0" smtClean="0"/>
              <a:t>20/12/2012 - LNF</a:t>
            </a:r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2699792" y="18288"/>
            <a:ext cx="3744416" cy="329184"/>
          </a:xfrm>
        </p:spPr>
        <p:txBody>
          <a:bodyPr/>
          <a:lstStyle/>
          <a:p>
            <a:r>
              <a:rPr lang="it-IT" dirty="0" smtClean="0"/>
              <a:t>Pasquale Notarangelo – Attività anno 2012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4517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89384"/>
            <a:ext cx="8229600" cy="735360"/>
          </a:xfrm>
        </p:spPr>
        <p:txBody>
          <a:bodyPr/>
          <a:lstStyle/>
          <a:p>
            <a:r>
              <a:rPr lang="it-IT" dirty="0" smtClean="0"/>
              <a:t>Stato lavori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60512"/>
            <a:ext cx="8229600" cy="5308848"/>
          </a:xfrm>
        </p:spPr>
        <p:txBody>
          <a:bodyPr>
            <a:normAutofit fontScale="85000" lnSpcReduction="10000"/>
          </a:bodyPr>
          <a:lstStyle/>
          <a:p>
            <a:r>
              <a:rPr lang="it-IT" dirty="0" err="1" smtClean="0"/>
              <a:t>Workflow</a:t>
            </a:r>
            <a:r>
              <a:rPr lang="it-IT" dirty="0" smtClean="0"/>
              <a:t>: È in corso la fase di analisi del motore di </a:t>
            </a:r>
            <a:r>
              <a:rPr lang="it-IT" dirty="0" err="1" smtClean="0"/>
              <a:t>workflow</a:t>
            </a:r>
            <a:r>
              <a:rPr lang="it-IT" dirty="0" smtClean="0"/>
              <a:t>:</a:t>
            </a:r>
          </a:p>
          <a:p>
            <a:pPr lvl="1"/>
            <a:r>
              <a:rPr lang="it-IT" dirty="0" err="1" smtClean="0"/>
              <a:t>Bisegni</a:t>
            </a:r>
            <a:endParaRPr lang="it-IT" dirty="0" smtClean="0"/>
          </a:p>
          <a:p>
            <a:pPr lvl="1"/>
            <a:r>
              <a:rPr lang="it-IT" dirty="0" smtClean="0"/>
              <a:t>Notarangelo</a:t>
            </a:r>
          </a:p>
          <a:p>
            <a:pPr lvl="1"/>
            <a:r>
              <a:rPr lang="it-IT" dirty="0" smtClean="0"/>
              <a:t>Turella</a:t>
            </a:r>
          </a:p>
          <a:p>
            <a:endParaRPr lang="it-IT" dirty="0" smtClean="0"/>
          </a:p>
          <a:p>
            <a:r>
              <a:rPr lang="it-IT" dirty="0" smtClean="0"/>
              <a:t>Gestore schede: È </a:t>
            </a:r>
            <a:r>
              <a:rPr lang="it-IT" dirty="0" smtClean="0"/>
              <a:t>in fase di terminazione l’attività di analisi dei requisiti e progettazione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r>
              <a:rPr lang="it-IT" dirty="0" smtClean="0"/>
              <a:t>Medicina del lavoro: È </a:t>
            </a:r>
            <a:r>
              <a:rPr lang="it-IT" dirty="0" smtClean="0"/>
              <a:t>in corso l’analisi del ‘Gestore medicina del </a:t>
            </a:r>
            <a:r>
              <a:rPr lang="it-IT" dirty="0" err="1" smtClean="0"/>
              <a:t>lavoro’</a:t>
            </a:r>
            <a:r>
              <a:rPr lang="it-IT" dirty="0" smtClean="0"/>
              <a:t> e la relativa integrazione con il ‘gestore delle schede’</a:t>
            </a:r>
          </a:p>
          <a:p>
            <a:endParaRPr lang="it-IT" dirty="0" smtClean="0"/>
          </a:p>
          <a:p>
            <a:r>
              <a:rPr lang="it-IT" dirty="0" smtClean="0"/>
              <a:t>Il gruppo di lavoro istituito è composto da:</a:t>
            </a:r>
          </a:p>
          <a:p>
            <a:pPr lvl="1"/>
            <a:r>
              <a:rPr lang="it-IT" dirty="0" smtClean="0"/>
              <a:t>Adolfo Esposito</a:t>
            </a:r>
          </a:p>
          <a:p>
            <a:pPr lvl="1"/>
            <a:r>
              <a:rPr lang="it-IT" dirty="0" smtClean="0"/>
              <a:t>Daniela Calvo</a:t>
            </a:r>
          </a:p>
          <a:p>
            <a:pPr lvl="1"/>
            <a:r>
              <a:rPr lang="it-IT" dirty="0" smtClean="0"/>
              <a:t>Michele Sacchetti</a:t>
            </a:r>
          </a:p>
          <a:p>
            <a:pPr lvl="1"/>
            <a:r>
              <a:rPr lang="it-IT" dirty="0" smtClean="0"/>
              <a:t>Fulvio </a:t>
            </a:r>
            <a:r>
              <a:rPr lang="it-IT" dirty="0" err="1" smtClean="0"/>
              <a:t>Tessarotto</a:t>
            </a:r>
            <a:endParaRPr lang="it-IT" dirty="0" smtClean="0"/>
          </a:p>
          <a:p>
            <a:pPr lvl="1"/>
            <a:r>
              <a:rPr lang="it-IT" dirty="0" smtClean="0"/>
              <a:t>Pasquale Notarangelo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4F31-EF49-4387-84CB-46D4EA1EEC18}" type="slidenum">
              <a:rPr lang="it-IT" smtClean="0"/>
              <a:t>7</a:t>
            </a:fld>
            <a:endParaRPr lang="it-IT"/>
          </a:p>
        </p:txBody>
      </p:sp>
      <p:sp>
        <p:nvSpPr>
          <p:cNvPr id="8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1594520" cy="329184"/>
          </a:xfrm>
        </p:spPr>
        <p:txBody>
          <a:bodyPr/>
          <a:lstStyle/>
          <a:p>
            <a:r>
              <a:rPr lang="it-IT" dirty="0" smtClean="0"/>
              <a:t>20/12/2012 - LNF</a:t>
            </a:r>
            <a:endParaRPr lang="it-IT" dirty="0"/>
          </a:p>
        </p:txBody>
      </p:sp>
      <p:sp>
        <p:nvSpPr>
          <p:cNvPr id="9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2699792" y="18288"/>
            <a:ext cx="3744416" cy="329184"/>
          </a:xfrm>
        </p:spPr>
        <p:txBody>
          <a:bodyPr/>
          <a:lstStyle/>
          <a:p>
            <a:r>
              <a:rPr lang="it-IT" dirty="0" smtClean="0"/>
              <a:t>Pasquale Notarangelo – Attività anno 2012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297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Chiar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245</TotalTime>
  <Words>526</Words>
  <Application>Microsoft Office PowerPoint</Application>
  <PresentationFormat>Presentazione su schermo (4:3)</PresentationFormat>
  <Paragraphs>95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Chiaro</vt:lpstr>
      <vt:lpstr>Presentazione standard di PowerPoint</vt:lpstr>
      <vt:lpstr>Gestione SDL/SRP/SD</vt:lpstr>
      <vt:lpstr>Scheda di destinazione lavorativa</vt:lpstr>
      <vt:lpstr>Scheda di radioprotezione</vt:lpstr>
      <vt:lpstr>Scheda dosimetrica</vt:lpstr>
      <vt:lpstr>Gestione calendario visite mediche</vt:lpstr>
      <vt:lpstr>Stato lavori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Pasquale</dc:creator>
  <cp:lastModifiedBy>Pasquale</cp:lastModifiedBy>
  <cp:revision>73</cp:revision>
  <dcterms:created xsi:type="dcterms:W3CDTF">2012-09-14T08:01:40Z</dcterms:created>
  <dcterms:modified xsi:type="dcterms:W3CDTF">2012-12-20T14:22:32Z</dcterms:modified>
</cp:coreProperties>
</file>