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4.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 id="2147483756" r:id="rId2"/>
    <p:sldMasterId id="2147483744" r:id="rId3"/>
  </p:sldMasterIdLst>
  <p:notesMasterIdLst>
    <p:notesMasterId r:id="rId75"/>
  </p:notesMasterIdLst>
  <p:sldIdLst>
    <p:sldId id="256" r:id="rId4"/>
    <p:sldId id="257" r:id="rId5"/>
    <p:sldId id="259" r:id="rId6"/>
    <p:sldId id="275" r:id="rId7"/>
    <p:sldId id="276" r:id="rId8"/>
    <p:sldId id="277" r:id="rId9"/>
    <p:sldId id="278" r:id="rId10"/>
    <p:sldId id="306" r:id="rId11"/>
    <p:sldId id="307" r:id="rId12"/>
    <p:sldId id="308" r:id="rId13"/>
    <p:sldId id="309" r:id="rId14"/>
    <p:sldId id="310" r:id="rId15"/>
    <p:sldId id="311" r:id="rId16"/>
    <p:sldId id="283" r:id="rId17"/>
    <p:sldId id="284" r:id="rId18"/>
    <p:sldId id="312" r:id="rId19"/>
    <p:sldId id="286" r:id="rId20"/>
    <p:sldId id="292" r:id="rId21"/>
    <p:sldId id="293" r:id="rId22"/>
    <p:sldId id="289" r:id="rId23"/>
    <p:sldId id="296" r:id="rId24"/>
    <p:sldId id="313" r:id="rId25"/>
    <p:sldId id="314"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30" r:id="rId40"/>
    <p:sldId id="331" r:id="rId41"/>
    <p:sldId id="332" r:id="rId42"/>
    <p:sldId id="334" r:id="rId43"/>
    <p:sldId id="336" r:id="rId44"/>
    <p:sldId id="337" r:id="rId45"/>
    <p:sldId id="338" r:id="rId46"/>
    <p:sldId id="339" r:id="rId47"/>
    <p:sldId id="340" r:id="rId48"/>
    <p:sldId id="341" r:id="rId49"/>
    <p:sldId id="342" r:id="rId50"/>
    <p:sldId id="343" r:id="rId51"/>
    <p:sldId id="357" r:id="rId52"/>
    <p:sldId id="358" r:id="rId53"/>
    <p:sldId id="360" r:id="rId54"/>
    <p:sldId id="344" r:id="rId55"/>
    <p:sldId id="345" r:id="rId56"/>
    <p:sldId id="346" r:id="rId57"/>
    <p:sldId id="300" r:id="rId58"/>
    <p:sldId id="347" r:id="rId59"/>
    <p:sldId id="348" r:id="rId60"/>
    <p:sldId id="350" r:id="rId61"/>
    <p:sldId id="351" r:id="rId62"/>
    <p:sldId id="352" r:id="rId63"/>
    <p:sldId id="353" r:id="rId64"/>
    <p:sldId id="354" r:id="rId65"/>
    <p:sldId id="355" r:id="rId66"/>
    <p:sldId id="356" r:id="rId67"/>
    <p:sldId id="304" r:id="rId68"/>
    <p:sldId id="305" r:id="rId69"/>
    <p:sldId id="280" r:id="rId70"/>
    <p:sldId id="281" r:id="rId71"/>
    <p:sldId id="282" r:id="rId72"/>
    <p:sldId id="294" r:id="rId73"/>
    <p:sldId id="295"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3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588" autoAdjust="0"/>
    <p:restoredTop sz="98140" autoAdjust="0"/>
  </p:normalViewPr>
  <p:slideViewPr>
    <p:cSldViewPr snapToGrid="0" snapToObjects="1">
      <p:cViewPr>
        <p:scale>
          <a:sx n="100" d="100"/>
          <a:sy n="100" d="100"/>
        </p:scale>
        <p:origin x="-88" y="-80"/>
      </p:cViewPr>
      <p:guideLst>
        <p:guide orient="horz" pos="2160"/>
        <p:guide pos="2880"/>
      </p:guideLst>
    </p:cSldViewPr>
  </p:slideViewPr>
  <p:outlineViewPr>
    <p:cViewPr>
      <p:scale>
        <a:sx n="33" d="100"/>
        <a:sy n="33" d="100"/>
      </p:scale>
      <p:origin x="0" y="27704"/>
    </p:cViewPr>
  </p:outlin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80" Type="http://schemas.openxmlformats.org/officeDocument/2006/relationships/tableStyles" Target="tableStyles.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notesMaster" Target="notesMasters/notes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6.emf"/><Relationship Id="rId2" Type="http://schemas.openxmlformats.org/officeDocument/2006/relationships/image" Target="../media/image10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4B74C6-3E58-604D-BF9E-04E6CBA6C39C}" type="datetimeFigureOut">
              <a:rPr lang="en-US" smtClean="0"/>
              <a:pPr/>
              <a:t>21/12/12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6CA15-8412-9D4C-8C43-2C609DDFCB96}" type="slidenum">
              <a:rPr lang="en-US" smtClean="0"/>
              <a:pPr/>
              <a:t>‹n.›</a:t>
            </a:fld>
            <a:endParaRPr lang="en-US"/>
          </a:p>
        </p:txBody>
      </p:sp>
    </p:spTree>
    <p:extLst>
      <p:ext uri="{BB962C8B-B14F-4D97-AF65-F5344CB8AC3E}">
        <p14:creationId xmlns:p14="http://schemas.microsoft.com/office/powerpoint/2010/main" val="37994919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ea typeface="ヒラギノ角ゴ Pro W3" charset="0"/>
                <a:cs typeface="ヒラギノ角ゴ Pro W3" charset="0"/>
              </a:rPr>
              <a:t>Idea was to extend this in the low mass range </a:t>
            </a:r>
            <a:r>
              <a:rPr lang="en-US" dirty="0" err="1" smtClean="0">
                <a:latin typeface="Arial" charset="0"/>
                <a:ea typeface="ヒラギノ角ゴ Pro W3" charset="0"/>
                <a:cs typeface="ヒラギノ角ゴ Pro W3" charset="0"/>
                <a:sym typeface="Yanone Kaffeesatz Light" charset="0"/>
              </a:rPr>
              <a:t>m</a:t>
            </a:r>
            <a:r>
              <a:rPr lang="en-US" baseline="-25000" dirty="0" err="1" smtClean="0">
                <a:latin typeface="Arial" charset="0"/>
                <a:ea typeface="ヒラギノ角ゴ Pro W3" charset="0"/>
                <a:cs typeface="ヒラギノ角ゴ Pro W3" charset="0"/>
                <a:sym typeface="Yanone Kaffeesatz Light" charset="0"/>
              </a:rPr>
              <a:t>H</a:t>
            </a:r>
            <a:r>
              <a:rPr lang="en-US" dirty="0" smtClean="0">
                <a:latin typeface="Arial" charset="0"/>
                <a:ea typeface="ヒラギノ角ゴ Pro W3" charset="0"/>
                <a:cs typeface="ヒラギノ角ゴ Pro W3" charset="0"/>
                <a:sym typeface="Yanone Kaffeesatz Light" charset="0"/>
              </a:rPr>
              <a:t>&lt;200:</a:t>
            </a:r>
          </a:p>
          <a:p>
            <a:pPr lvl="1"/>
            <a:r>
              <a:rPr lang="en-US" dirty="0" smtClean="0">
                <a:solidFill>
                  <a:schemeClr val="accent1">
                    <a:lumMod val="75000"/>
                  </a:schemeClr>
                </a:solidFill>
                <a:latin typeface="Arial" charset="0"/>
                <a:ea typeface="ＭＳ Ｐゴシック" charset="0"/>
                <a:cs typeface="Arial" charset="0"/>
                <a:sym typeface="Yanone Kaffeesatz Light" charset="0"/>
              </a:rPr>
              <a:t>~</a:t>
            </a:r>
            <a:r>
              <a:rPr lang="en-US" dirty="0" smtClean="0">
                <a:solidFill>
                  <a:schemeClr val="accent1">
                    <a:lumMod val="75000"/>
                  </a:schemeClr>
                </a:solidFill>
                <a:latin typeface="Arial" charset="0"/>
                <a:ea typeface="ヒラギノ角ゴ Pro W3" charset="0"/>
                <a:sym typeface="Yanone Kaffeesatz Light" charset="0"/>
              </a:rPr>
              <a:t>20 x more signal produced </a:t>
            </a:r>
            <a:r>
              <a:rPr lang="en-US" dirty="0" err="1" smtClean="0">
                <a:solidFill>
                  <a:schemeClr val="accent1">
                    <a:lumMod val="75000"/>
                  </a:schemeClr>
                </a:solidFill>
                <a:latin typeface="Arial" charset="0"/>
                <a:ea typeface="ヒラギノ角ゴ Pro W3" charset="0"/>
                <a:sym typeface="Yanone Kaffeesatz Light" charset="0"/>
              </a:rPr>
              <a:t>w.r.t</a:t>
            </a:r>
            <a:r>
              <a:rPr lang="en-US" dirty="0" smtClean="0">
                <a:solidFill>
                  <a:schemeClr val="accent1">
                    <a:lumMod val="75000"/>
                  </a:schemeClr>
                </a:solidFill>
                <a:latin typeface="Arial" charset="0"/>
                <a:ea typeface="ヒラギノ角ゴ Pro W3" charset="0"/>
                <a:sym typeface="Yanone Kaffeesatz Light" charset="0"/>
              </a:rPr>
              <a:t>. to H</a:t>
            </a:r>
            <a:r>
              <a:rPr lang="en-US" dirty="0" smtClean="0">
                <a:solidFill>
                  <a:schemeClr val="accent1">
                    <a:lumMod val="75000"/>
                  </a:schemeClr>
                </a:solidFill>
                <a:latin typeface="Arial" charset="0"/>
                <a:ea typeface="ヒラギノ角ゴ Pro W3" charset="0"/>
                <a:sym typeface="Wingdings" charset="0"/>
              </a:rPr>
              <a:t>4l </a:t>
            </a:r>
          </a:p>
          <a:p>
            <a:pPr lvl="1"/>
            <a:r>
              <a:rPr lang="en-US" dirty="0" smtClean="0">
                <a:solidFill>
                  <a:schemeClr val="accent1">
                    <a:lumMod val="75000"/>
                  </a:schemeClr>
                </a:solidFill>
                <a:latin typeface="Arial" charset="0"/>
                <a:ea typeface="ヒラギノ角ゴ Pro W3" charset="0"/>
                <a:sym typeface="Yanone Kaffeesatz Light" charset="0"/>
              </a:rPr>
              <a:t>fully </a:t>
            </a:r>
            <a:r>
              <a:rPr lang="en-US" dirty="0" err="1" smtClean="0">
                <a:solidFill>
                  <a:schemeClr val="accent1">
                    <a:lumMod val="75000"/>
                  </a:schemeClr>
                </a:solidFill>
                <a:latin typeface="Arial" charset="0"/>
                <a:ea typeface="ヒラギノ角ゴ Pro W3" charset="0"/>
                <a:sym typeface="Yanone Kaffeesatz Light" charset="0"/>
              </a:rPr>
              <a:t>reconstructable</a:t>
            </a:r>
            <a:r>
              <a:rPr lang="en-US" dirty="0" smtClean="0">
                <a:solidFill>
                  <a:schemeClr val="accent1">
                    <a:lumMod val="75000"/>
                  </a:schemeClr>
                </a:solidFill>
                <a:latin typeface="Arial" charset="0"/>
                <a:ea typeface="ヒラギノ角ゴ Pro W3" charset="0"/>
                <a:sym typeface="Yanone Kaffeesatz Light" charset="0"/>
              </a:rPr>
              <a:t> (using Z mass constraint </a:t>
            </a:r>
            <a:r>
              <a:rPr lang="en-US" dirty="0" smtClean="0">
                <a:solidFill>
                  <a:schemeClr val="accent1">
                    <a:lumMod val="75000"/>
                  </a:schemeClr>
                </a:solidFill>
                <a:latin typeface="Arial" charset="0"/>
                <a:ea typeface="ＭＳ Ｐゴシック" charset="0"/>
                <a:cs typeface="Arial" charset="0"/>
                <a:sym typeface="Yanone Kaffeesatz Light" charset="0"/>
              </a:rPr>
              <a:t>~</a:t>
            </a:r>
            <a:r>
              <a:rPr lang="en-US" dirty="0" smtClean="0">
                <a:solidFill>
                  <a:schemeClr val="accent1">
                    <a:lumMod val="75000"/>
                  </a:schemeClr>
                </a:solidFill>
                <a:latin typeface="Arial" charset="0"/>
                <a:ea typeface="ヒラギノ角ゴ Pro W3" charset="0"/>
                <a:sym typeface="Yanone Kaffeesatz Light" charset="0"/>
              </a:rPr>
              <a:t> 3 </a:t>
            </a:r>
            <a:r>
              <a:rPr lang="en-US" dirty="0" err="1" smtClean="0">
                <a:solidFill>
                  <a:schemeClr val="accent1">
                    <a:lumMod val="75000"/>
                  </a:schemeClr>
                </a:solidFill>
                <a:latin typeface="Arial" charset="0"/>
                <a:ea typeface="ヒラギノ角ゴ Pro W3" charset="0"/>
                <a:sym typeface="Yanone Kaffeesatz Light" charset="0"/>
              </a:rPr>
              <a:t>GeV</a:t>
            </a:r>
            <a:r>
              <a:rPr lang="en-US" dirty="0" smtClean="0">
                <a:solidFill>
                  <a:schemeClr val="accent1">
                    <a:lumMod val="75000"/>
                  </a:schemeClr>
                </a:solidFill>
                <a:latin typeface="Arial" charset="0"/>
                <a:ea typeface="ヒラギノ角ゴ Pro W3" charset="0"/>
                <a:sym typeface="Yanone Kaffeesatz Light" charset="0"/>
              </a:rPr>
              <a:t> core resolution, see later)</a:t>
            </a:r>
          </a:p>
          <a:p>
            <a:pPr lvl="1"/>
            <a:r>
              <a:rPr lang="en-US" dirty="0" smtClean="0">
                <a:solidFill>
                  <a:schemeClr val="accent1">
                    <a:lumMod val="75000"/>
                  </a:schemeClr>
                </a:solidFill>
                <a:latin typeface="Arial" charset="0"/>
                <a:ea typeface="ヒラギノ角ゴ Pro W3" charset="0"/>
                <a:sym typeface="Yanone Kaffeesatz Light" charset="0"/>
              </a:rPr>
              <a:t>Develop additional techniques using </a:t>
            </a:r>
            <a:r>
              <a:rPr lang="ja-JP" altLang="en-US" dirty="0" smtClean="0">
                <a:solidFill>
                  <a:schemeClr val="accent1">
                    <a:lumMod val="75000"/>
                  </a:schemeClr>
                </a:solidFill>
                <a:latin typeface="Arial" charset="0"/>
                <a:ea typeface="ヒラギノ角ゴ Pro W3" charset="0"/>
                <a:sym typeface="Yanone Kaffeesatz Light" charset="0"/>
              </a:rPr>
              <a:t>“</a:t>
            </a:r>
            <a:r>
              <a:rPr lang="en-US" dirty="0" smtClean="0">
                <a:solidFill>
                  <a:schemeClr val="accent1">
                    <a:lumMod val="75000"/>
                  </a:schemeClr>
                </a:solidFill>
                <a:latin typeface="Arial" charset="0"/>
                <a:ea typeface="ヒラギノ角ゴ Pro W3" charset="0"/>
                <a:sym typeface="Yanone Kaffeesatz Light" charset="0"/>
              </a:rPr>
              <a:t>known</a:t>
            </a:r>
            <a:r>
              <a:rPr lang="ja-JP" altLang="en-US" dirty="0" smtClean="0">
                <a:solidFill>
                  <a:schemeClr val="accent1">
                    <a:lumMod val="75000"/>
                  </a:schemeClr>
                </a:solidFill>
                <a:latin typeface="Arial" charset="0"/>
                <a:ea typeface="ヒラギノ角ゴ Pro W3" charset="0"/>
                <a:sym typeface="Yanone Kaffeesatz Light" charset="0"/>
              </a:rPr>
              <a:t>”</a:t>
            </a:r>
            <a:r>
              <a:rPr lang="en-US" dirty="0" smtClean="0">
                <a:solidFill>
                  <a:schemeClr val="accent1">
                    <a:lumMod val="75000"/>
                  </a:schemeClr>
                </a:solidFill>
                <a:latin typeface="Arial" charset="0"/>
                <a:ea typeface="ヒラギノ角ゴ Pro W3" charset="0"/>
                <a:sym typeface="Yanone Kaffeesatz Light" charset="0"/>
              </a:rPr>
              <a:t> 7 </a:t>
            </a:r>
            <a:r>
              <a:rPr lang="en-US" dirty="0" err="1" smtClean="0">
                <a:solidFill>
                  <a:schemeClr val="accent1">
                    <a:lumMod val="75000"/>
                  </a:schemeClr>
                </a:solidFill>
                <a:latin typeface="Arial" charset="0"/>
                <a:ea typeface="ヒラギノ角ゴ Pro W3" charset="0"/>
                <a:sym typeface="Yanone Kaffeesatz Light" charset="0"/>
              </a:rPr>
              <a:t>TeV</a:t>
            </a:r>
            <a:r>
              <a:rPr lang="en-US" dirty="0" smtClean="0">
                <a:solidFill>
                  <a:schemeClr val="accent1">
                    <a:lumMod val="75000"/>
                  </a:schemeClr>
                </a:solidFill>
                <a:latin typeface="Arial" charset="0"/>
                <a:ea typeface="ヒラギノ角ゴ Pro W3" charset="0"/>
                <a:sym typeface="Yanone Kaffeesatz Light" charset="0"/>
              </a:rPr>
              <a:t> data (kinematic fit/jet pairing/quark-gluon separation) to be used in next iteration analysis in both the low and high mass range with 8 </a:t>
            </a:r>
            <a:r>
              <a:rPr lang="en-US" dirty="0" err="1" smtClean="0">
                <a:solidFill>
                  <a:schemeClr val="accent1">
                    <a:lumMod val="75000"/>
                  </a:schemeClr>
                </a:solidFill>
                <a:latin typeface="Arial" charset="0"/>
                <a:ea typeface="ヒラギノ角ゴ Pro W3" charset="0"/>
                <a:sym typeface="Yanone Kaffeesatz Light" charset="0"/>
              </a:rPr>
              <a:t>TeV</a:t>
            </a:r>
            <a:r>
              <a:rPr lang="en-US" dirty="0" smtClean="0">
                <a:solidFill>
                  <a:schemeClr val="accent1">
                    <a:lumMod val="75000"/>
                  </a:schemeClr>
                </a:solidFill>
                <a:latin typeface="Arial" charset="0"/>
                <a:ea typeface="ヒラギノ角ゴ Pro W3" charset="0"/>
                <a:sym typeface="Yanone Kaffeesatz Light" charset="0"/>
              </a:rPr>
              <a:t> data</a:t>
            </a:r>
          </a:p>
          <a:p>
            <a:pPr lvl="1"/>
            <a:r>
              <a:rPr lang="en-US" dirty="0" smtClean="0">
                <a:solidFill>
                  <a:schemeClr val="accent1">
                    <a:lumMod val="75000"/>
                  </a:schemeClr>
                </a:solidFill>
                <a:latin typeface="Arial" charset="0"/>
                <a:ea typeface="ヒラギノ角ゴ Pro W3" charset="0"/>
                <a:sym typeface="Yanone Kaffeesatz Light" charset="0"/>
              </a:rPr>
              <a:t>CMS published a similar analysis in the 130-165 </a:t>
            </a:r>
            <a:r>
              <a:rPr lang="en-US" dirty="0" err="1" smtClean="0">
                <a:solidFill>
                  <a:schemeClr val="accent1">
                    <a:lumMod val="75000"/>
                  </a:schemeClr>
                </a:solidFill>
                <a:latin typeface="Arial" charset="0"/>
                <a:ea typeface="ヒラギノ角ゴ Pro W3" charset="0"/>
                <a:sym typeface="Yanone Kaffeesatz Light" charset="0"/>
              </a:rPr>
              <a:t>GeV</a:t>
            </a:r>
            <a:r>
              <a:rPr lang="en-US" dirty="0" smtClean="0">
                <a:solidFill>
                  <a:schemeClr val="accent1">
                    <a:lumMod val="75000"/>
                  </a:schemeClr>
                </a:solidFill>
                <a:latin typeface="Arial" charset="0"/>
                <a:ea typeface="ヒラギノ角ゴ Pro W3" charset="0"/>
                <a:sym typeface="Yanone Kaffeesatz Light" charset="0"/>
              </a:rPr>
              <a:t> along with their </a:t>
            </a:r>
            <a:r>
              <a:rPr lang="en-US" dirty="0" err="1" smtClean="0">
                <a:solidFill>
                  <a:schemeClr val="accent1">
                    <a:lumMod val="75000"/>
                  </a:schemeClr>
                </a:solidFill>
                <a:latin typeface="Arial" charset="0"/>
                <a:ea typeface="ヒラギノ角ゴ Pro W3" charset="0"/>
                <a:sym typeface="Yanone Kaffeesatz Light" charset="0"/>
              </a:rPr>
              <a:t>H</a:t>
            </a:r>
            <a:r>
              <a:rPr lang="en-US" dirty="0" err="1" smtClean="0">
                <a:solidFill>
                  <a:schemeClr val="accent1">
                    <a:lumMod val="75000"/>
                  </a:schemeClr>
                </a:solidFill>
                <a:latin typeface="Arial" charset="0"/>
                <a:ea typeface="ヒラギノ角ゴ Pro W3" charset="0"/>
                <a:sym typeface="Lucida Console" charset="0"/>
              </a:rPr>
              <a:t>→</a:t>
            </a:r>
            <a:r>
              <a:rPr lang="en-US" dirty="0" err="1" smtClean="0">
                <a:solidFill>
                  <a:schemeClr val="accent1">
                    <a:lumMod val="75000"/>
                  </a:schemeClr>
                </a:solidFill>
                <a:latin typeface="Arial" charset="0"/>
                <a:ea typeface="ヒラギノ角ゴ Pro W3" charset="0"/>
                <a:sym typeface="Yanone Kaffeesatz Light" charset="0"/>
              </a:rPr>
              <a:t>ZZ</a:t>
            </a:r>
            <a:r>
              <a:rPr lang="en-US" dirty="0" err="1" smtClean="0">
                <a:solidFill>
                  <a:schemeClr val="accent1">
                    <a:lumMod val="75000"/>
                  </a:schemeClr>
                </a:solidFill>
                <a:latin typeface="Arial" charset="0"/>
                <a:ea typeface="ヒラギノ角ゴ Pro W3" charset="0"/>
                <a:sym typeface="Lucida Console" charset="0"/>
              </a:rPr>
              <a:t>→</a:t>
            </a:r>
            <a:r>
              <a:rPr lang="en-US" dirty="0" err="1" smtClean="0">
                <a:solidFill>
                  <a:schemeClr val="accent1">
                    <a:lumMod val="75000"/>
                  </a:schemeClr>
                </a:solidFill>
                <a:latin typeface="Arial" charset="0"/>
                <a:ea typeface="ヒラギノ角ゴ Pro W3" charset="0"/>
                <a:sym typeface="Yanone Kaffeesatz Light" charset="0"/>
              </a:rPr>
              <a:t>llqq</a:t>
            </a:r>
            <a:r>
              <a:rPr lang="en-US" dirty="0" smtClean="0">
                <a:solidFill>
                  <a:schemeClr val="accent1">
                    <a:lumMod val="75000"/>
                  </a:schemeClr>
                </a:solidFill>
                <a:latin typeface="Arial" charset="0"/>
                <a:ea typeface="ヒラギノ角ゴ Pro W3" charset="0"/>
                <a:sym typeface="Yanone Kaffeesatz Light" charset="0"/>
              </a:rPr>
              <a:t> in Spring</a:t>
            </a:r>
          </a:p>
          <a:p>
            <a:endParaRPr lang="en-US" dirty="0"/>
          </a:p>
        </p:txBody>
      </p:sp>
      <p:sp>
        <p:nvSpPr>
          <p:cNvPr id="4" name="Slide Number Placeholder 3"/>
          <p:cNvSpPr>
            <a:spLocks noGrp="1"/>
          </p:cNvSpPr>
          <p:nvPr>
            <p:ph type="sldNum" sz="quarter" idx="10"/>
          </p:nvPr>
        </p:nvSpPr>
        <p:spPr/>
        <p:txBody>
          <a:bodyPr/>
          <a:lstStyle/>
          <a:p>
            <a:fld id="{F6DBA28E-8A53-3B4B-ADB6-8AA7D569546C}" type="slidenum">
              <a:rPr lang="en-US" smtClean="0"/>
              <a:pPr/>
              <a:t>42</a:t>
            </a:fld>
            <a:endParaRPr lang="en-US"/>
          </a:p>
        </p:txBody>
      </p:sp>
    </p:spTree>
    <p:extLst>
      <p:ext uri="{BB962C8B-B14F-4D97-AF65-F5344CB8AC3E}">
        <p14:creationId xmlns:p14="http://schemas.microsoft.com/office/powerpoint/2010/main" val="4152105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a:t>
            </a:r>
            <a:r>
              <a:rPr lang="en-US" baseline="0" dirty="0" smtClean="0"/>
              <a:t> miss </a:t>
            </a:r>
            <a:r>
              <a:rPr lang="en-US" baseline="0" dirty="0" err="1" smtClean="0"/>
              <a:t>riduco</a:t>
            </a:r>
            <a:r>
              <a:rPr lang="en-US" baseline="0" dirty="0" smtClean="0"/>
              <a:t> </a:t>
            </a:r>
            <a:r>
              <a:rPr lang="en-US" baseline="0" dirty="0" err="1" smtClean="0"/>
              <a:t>il</a:t>
            </a:r>
            <a:r>
              <a:rPr lang="en-US" baseline="0" dirty="0" smtClean="0"/>
              <a:t> top</a:t>
            </a:r>
          </a:p>
          <a:p>
            <a:r>
              <a:rPr lang="en-US" baseline="0" dirty="0" smtClean="0"/>
              <a:t>tagged </a:t>
            </a:r>
            <a:r>
              <a:rPr lang="en-US" baseline="0" dirty="0" err="1" smtClean="0"/>
              <a:t>esattamente</a:t>
            </a:r>
            <a:r>
              <a:rPr lang="en-US" baseline="0" dirty="0" smtClean="0"/>
              <a:t> 2 b-jet</a:t>
            </a:r>
          </a:p>
          <a:p>
            <a:r>
              <a:rPr lang="en-US" baseline="0" dirty="0" smtClean="0"/>
              <a:t>untagged </a:t>
            </a:r>
            <a:r>
              <a:rPr lang="en-US" baseline="0" dirty="0" err="1" smtClean="0"/>
              <a:t>piu</a:t>
            </a:r>
            <a:r>
              <a:rPr lang="en-US" baseline="0" dirty="0" smtClean="0"/>
              <a:t>’ jet: per </a:t>
            </a:r>
            <a:r>
              <a:rPr lang="en-US" baseline="0" dirty="0" err="1" smtClean="0"/>
              <a:t>selezionare</a:t>
            </a:r>
            <a:r>
              <a:rPr lang="en-US" baseline="0" dirty="0" smtClean="0"/>
              <a:t> quale </a:t>
            </a:r>
            <a:r>
              <a:rPr lang="en-US" baseline="0" dirty="0" err="1" smtClean="0"/>
              <a:t>coppia</a:t>
            </a:r>
            <a:r>
              <a:rPr lang="en-US" baseline="0" dirty="0" smtClean="0"/>
              <a:t> di jet </a:t>
            </a:r>
            <a:r>
              <a:rPr lang="en-US" baseline="0" dirty="0" err="1" smtClean="0"/>
              <a:t>usare</a:t>
            </a:r>
            <a:r>
              <a:rPr lang="en-US" baseline="0" dirty="0" smtClean="0"/>
              <a:t> </a:t>
            </a:r>
            <a:r>
              <a:rPr lang="en-US" baseline="0" dirty="0" err="1" smtClean="0"/>
              <a:t>uso</a:t>
            </a:r>
            <a:r>
              <a:rPr lang="en-US" baseline="0" dirty="0" smtClean="0"/>
              <a:t> </a:t>
            </a:r>
            <a:r>
              <a:rPr lang="en-US" baseline="0" dirty="0" err="1" smtClean="0"/>
              <a:t>il</a:t>
            </a:r>
            <a:r>
              <a:rPr lang="en-US" baseline="0" dirty="0" smtClean="0"/>
              <a:t> kinematic fitter</a:t>
            </a:r>
            <a:endParaRPr lang="en-US" dirty="0"/>
          </a:p>
        </p:txBody>
      </p:sp>
      <p:sp>
        <p:nvSpPr>
          <p:cNvPr id="4" name="Slide Number Placeholder 3"/>
          <p:cNvSpPr>
            <a:spLocks noGrp="1"/>
          </p:cNvSpPr>
          <p:nvPr>
            <p:ph type="sldNum" sz="quarter" idx="10"/>
          </p:nvPr>
        </p:nvSpPr>
        <p:spPr/>
        <p:txBody>
          <a:bodyPr/>
          <a:lstStyle/>
          <a:p>
            <a:fld id="{F6DBA28E-8A53-3B4B-ADB6-8AA7D569546C}" type="slidenum">
              <a:rPr lang="en-US" smtClean="0"/>
              <a:pPr/>
              <a:t>44</a:t>
            </a:fld>
            <a:endParaRPr lang="en-US"/>
          </a:p>
        </p:txBody>
      </p:sp>
    </p:spTree>
    <p:extLst>
      <p:ext uri="{BB962C8B-B14F-4D97-AF65-F5344CB8AC3E}">
        <p14:creationId xmlns:p14="http://schemas.microsoft.com/office/powerpoint/2010/main" val="211845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multijet</a:t>
            </a:r>
            <a:r>
              <a:rPr lang="en-US" dirty="0" smtClean="0"/>
              <a:t> =QCD</a:t>
            </a:r>
          </a:p>
          <a:p>
            <a:r>
              <a:rPr lang="en-US" dirty="0" err="1" smtClean="0"/>
              <a:t>segnale</a:t>
            </a:r>
            <a:r>
              <a:rPr lang="en-US" dirty="0" smtClean="0"/>
              <a:t> x 20</a:t>
            </a:r>
            <a:endParaRPr lang="en-US" dirty="0"/>
          </a:p>
        </p:txBody>
      </p:sp>
      <p:sp>
        <p:nvSpPr>
          <p:cNvPr id="4" name="Slide Number Placeholder 3"/>
          <p:cNvSpPr>
            <a:spLocks noGrp="1"/>
          </p:cNvSpPr>
          <p:nvPr>
            <p:ph type="sldNum" sz="quarter" idx="10"/>
          </p:nvPr>
        </p:nvSpPr>
        <p:spPr/>
        <p:txBody>
          <a:bodyPr/>
          <a:lstStyle/>
          <a:p>
            <a:fld id="{F6DBA28E-8A53-3B4B-ADB6-8AA7D569546C}" type="slidenum">
              <a:rPr lang="en-US" smtClean="0"/>
              <a:pPr/>
              <a:t>47</a:t>
            </a:fld>
            <a:endParaRPr lang="en-US"/>
          </a:p>
        </p:txBody>
      </p:sp>
    </p:spTree>
    <p:extLst>
      <p:ext uri="{BB962C8B-B14F-4D97-AF65-F5344CB8AC3E}">
        <p14:creationId xmlns:p14="http://schemas.microsoft.com/office/powerpoint/2010/main" val="2304484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BA28E-8A53-3B4B-ADB6-8AA7D569546C}" type="slidenum">
              <a:rPr lang="en-US" smtClean="0"/>
              <a:pPr/>
              <a:t>58</a:t>
            </a:fld>
            <a:endParaRPr lang="en-US"/>
          </a:p>
        </p:txBody>
      </p:sp>
    </p:spTree>
    <p:extLst>
      <p:ext uri="{BB962C8B-B14F-4D97-AF65-F5344CB8AC3E}">
        <p14:creationId xmlns:p14="http://schemas.microsoft.com/office/powerpoint/2010/main" val="991470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TABLE: Expected separation significance (Gaussian </a:t>
            </a:r>
            <a:r>
              <a:rPr lang="en-US" sz="1200" kern="1200" dirty="0" err="1" smtClean="0">
                <a:solidFill>
                  <a:schemeClr val="tx1"/>
                </a:solidFill>
                <a:effectLst/>
                <a:latin typeface="+mn-lt"/>
                <a:ea typeface="+mn-ea"/>
                <a:cs typeface="+mn-cs"/>
              </a:rPr>
              <a:t>σ</a:t>
            </a:r>
            <a:r>
              <a:rPr lang="en-US" sz="1200" kern="1200" dirty="0" smtClean="0">
                <a:solidFill>
                  <a:schemeClr val="tx1"/>
                </a:solidFill>
                <a:effectLst/>
                <a:latin typeface="+mn-lt"/>
                <a:ea typeface="+mn-ea"/>
                <a:cs typeface="+mn-cs"/>
              </a:rPr>
              <a:t>) between the SM Higgs boson scenario (0+m) and various </a:t>
            </a:r>
            <a:r>
              <a:rPr lang="en-US" sz="1200" kern="1200" dirty="0" err="1" smtClean="0">
                <a:solidFill>
                  <a:schemeClr val="tx1"/>
                </a:solidFill>
                <a:effectLst/>
                <a:latin typeface="+mn-lt"/>
                <a:ea typeface="+mn-ea"/>
                <a:cs typeface="+mn-cs"/>
              </a:rPr>
              <a:t>JxP</a:t>
            </a:r>
            <a:r>
              <a:rPr lang="en-US" sz="1200" kern="1200" dirty="0" smtClean="0">
                <a:solidFill>
                  <a:schemeClr val="tx1"/>
                </a:solidFill>
                <a:effectLst/>
                <a:latin typeface="+mn-lt"/>
                <a:ea typeface="+mn-ea"/>
                <a:cs typeface="+mn-cs"/>
              </a:rPr>
              <a:t> hypotheses defined in Table I. </a:t>
            </a:r>
            <a:r>
              <a:rPr lang="en-US" sz="1200" b="1" kern="1200" dirty="0" smtClean="0">
                <a:solidFill>
                  <a:schemeClr val="tx1"/>
                </a:solidFill>
                <a:effectLst/>
                <a:latin typeface="+mn-lt"/>
                <a:ea typeface="+mn-ea"/>
                <a:cs typeface="+mn-cs"/>
              </a:rPr>
              <a:t>Expectations are given for the scenario of a 5.0 </a:t>
            </a:r>
            <a:r>
              <a:rPr lang="en-US" sz="1200" b="1" kern="1200" dirty="0" err="1" smtClean="0">
                <a:solidFill>
                  <a:schemeClr val="tx1"/>
                </a:solidFill>
                <a:effectLst/>
                <a:latin typeface="+mn-lt"/>
                <a:ea typeface="+mn-ea"/>
                <a:cs typeface="+mn-cs"/>
              </a:rPr>
              <a:t>σ</a:t>
            </a:r>
            <a:r>
              <a:rPr lang="en-US" sz="1200" b="1" kern="1200" dirty="0" smtClean="0">
                <a:solidFill>
                  <a:schemeClr val="tx1"/>
                </a:solidFill>
                <a:effectLst/>
                <a:latin typeface="+mn-lt"/>
                <a:ea typeface="+mn-ea"/>
                <a:cs typeface="+mn-cs"/>
              </a:rPr>
              <a:t> signal-to-background separation observed in the search for the SM Higgs boson in each channel, and therefore interpretation in terms of integrated luminosity and </a:t>
            </a:r>
            <a:r>
              <a:rPr lang="en-US" sz="1200" b="1" kern="1200" dirty="0" err="1" smtClean="0">
                <a:solidFill>
                  <a:schemeClr val="tx1"/>
                </a:solidFill>
                <a:effectLst/>
                <a:latin typeface="+mn-lt"/>
                <a:ea typeface="+mn-ea"/>
                <a:cs typeface="+mn-cs"/>
              </a:rPr>
              <a:t>pp</a:t>
            </a:r>
            <a:r>
              <a:rPr lang="en-US" sz="1200" b="1" kern="1200" dirty="0" smtClean="0">
                <a:solidFill>
                  <a:schemeClr val="tx1"/>
                </a:solidFill>
                <a:effectLst/>
                <a:latin typeface="+mn-lt"/>
                <a:ea typeface="+mn-ea"/>
                <a:cs typeface="+mn-cs"/>
              </a:rPr>
              <a:t> collision energy at the LHC may differ significantly between the three channels X → ZZ, WW, and </a:t>
            </a:r>
            <a:r>
              <a:rPr lang="en-US" sz="1200" b="1" kern="1200" dirty="0" err="1" smtClean="0">
                <a:solidFill>
                  <a:schemeClr val="tx1"/>
                </a:solidFill>
                <a:effectLst/>
                <a:latin typeface="+mn-lt"/>
                <a:ea typeface="+mn-ea"/>
                <a:cs typeface="+mn-cs"/>
              </a:rPr>
              <a:t>γγ</a:t>
            </a:r>
            <a:r>
              <a:rPr lang="en-US" sz="1200" b="1" kern="1200" dirty="0" smtClean="0">
                <a:solidFill>
                  <a:schemeClr val="tx1"/>
                </a:solidFill>
                <a:effectLst/>
                <a:latin typeface="+mn-lt"/>
                <a:ea typeface="+mn-ea"/>
                <a:cs typeface="+mn-cs"/>
              </a:rPr>
              <a:t>. We rely on the expected signal-to-background significances reported by the LHC experiments for the integrated luminosity of about 10 fb−1, which we take as 3.8, 2.4, and 2.8σ in the X → ZZ, WW, and </a:t>
            </a:r>
            <a:r>
              <a:rPr lang="en-US" sz="1200" b="1" kern="1200" dirty="0" err="1" smtClean="0">
                <a:solidFill>
                  <a:schemeClr val="tx1"/>
                </a:solidFill>
                <a:effectLst/>
                <a:latin typeface="+mn-lt"/>
                <a:ea typeface="+mn-ea"/>
                <a:cs typeface="+mn-cs"/>
              </a:rPr>
              <a:t>γγ</a:t>
            </a:r>
            <a:r>
              <a:rPr lang="en-US" sz="1200" b="1" kern="1200" dirty="0" smtClean="0">
                <a:solidFill>
                  <a:schemeClr val="tx1"/>
                </a:solidFill>
                <a:effectLst/>
                <a:latin typeface="+mn-lt"/>
                <a:ea typeface="+mn-ea"/>
                <a:cs typeface="+mn-cs"/>
              </a:rPr>
              <a:t> channels, respectively [2]. In Table III we show examples of hypothesis separation expectations, per each LHC experiment, by the end of the 8 </a:t>
            </a:r>
            <a:r>
              <a:rPr lang="en-US" sz="1200" b="1" kern="1200" dirty="0" err="1" smtClean="0">
                <a:solidFill>
                  <a:schemeClr val="tx1"/>
                </a:solidFill>
                <a:effectLst/>
                <a:latin typeface="+mn-lt"/>
                <a:ea typeface="+mn-ea"/>
                <a:cs typeface="+mn-cs"/>
              </a:rPr>
              <a:t>TeV</a:t>
            </a:r>
            <a:r>
              <a:rPr lang="en-US" sz="1200" b="1" kern="1200" dirty="0" smtClean="0">
                <a:solidFill>
                  <a:schemeClr val="tx1"/>
                </a:solidFill>
                <a:effectLst/>
                <a:latin typeface="+mn-lt"/>
                <a:ea typeface="+mn-ea"/>
                <a:cs typeface="+mn-cs"/>
              </a:rPr>
              <a:t> LHC run, assuming 35 fb−1 of integrated luminosity.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F6DBA28E-8A53-3B4B-ADB6-8AA7D569546C}" type="slidenum">
              <a:rPr lang="en-US" smtClean="0"/>
              <a:pPr/>
              <a:t>66</a:t>
            </a:fld>
            <a:endParaRPr lang="en-US"/>
          </a:p>
        </p:txBody>
      </p:sp>
    </p:spTree>
    <p:extLst>
      <p:ext uri="{BB962C8B-B14F-4D97-AF65-F5344CB8AC3E}">
        <p14:creationId xmlns:p14="http://schemas.microsoft.com/office/powerpoint/2010/main" val="959970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due plot </a:t>
            </a:r>
            <a:r>
              <a:rPr lang="en-US" dirty="0" err="1" smtClean="0"/>
              <a:t>che</a:t>
            </a:r>
            <a:r>
              <a:rPr lang="en-US" dirty="0" smtClean="0"/>
              <a:t> </a:t>
            </a:r>
            <a:r>
              <a:rPr lang="en-US" dirty="0" err="1" smtClean="0"/>
              <a:t>ti</a:t>
            </a:r>
            <a:r>
              <a:rPr lang="en-US" dirty="0" smtClean="0"/>
              <a:t> ho </a:t>
            </a:r>
            <a:r>
              <a:rPr lang="en-US" dirty="0" err="1" smtClean="0"/>
              <a:t>aggiunto</a:t>
            </a:r>
            <a:r>
              <a:rPr lang="en-US" dirty="0" smtClean="0"/>
              <a:t> </a:t>
            </a:r>
            <a:r>
              <a:rPr lang="en-US" dirty="0" err="1" smtClean="0"/>
              <a:t>sono</a:t>
            </a:r>
            <a:r>
              <a:rPr lang="en-US" dirty="0" smtClean="0"/>
              <a:t> le</a:t>
            </a:r>
            <a:r>
              <a:rPr lang="en-US" baseline="0" dirty="0" smtClean="0"/>
              <a:t> </a:t>
            </a:r>
            <a:r>
              <a:rPr lang="en-US" baseline="0" dirty="0" err="1" smtClean="0"/>
              <a:t>composizioni</a:t>
            </a:r>
            <a:r>
              <a:rPr lang="en-US" baseline="0" dirty="0" smtClean="0"/>
              <a:t> del </a:t>
            </a:r>
            <a:r>
              <a:rPr lang="en-US" baseline="0" dirty="0" err="1" smtClean="0"/>
              <a:t>campione</a:t>
            </a:r>
            <a:r>
              <a:rPr lang="en-US" baseline="0" dirty="0" smtClean="0"/>
              <a:t> al </a:t>
            </a:r>
            <a:r>
              <a:rPr lang="en-US" baseline="0" dirty="0" err="1" smtClean="0"/>
              <a:t>variare</a:t>
            </a:r>
            <a:r>
              <a:rPr lang="en-US" baseline="0" dirty="0" smtClean="0"/>
              <a:t> </a:t>
            </a:r>
            <a:r>
              <a:rPr lang="en-US" baseline="0" dirty="0" err="1" smtClean="0"/>
              <a:t>della</a:t>
            </a:r>
            <a:r>
              <a:rPr lang="en-US" baseline="0" dirty="0" smtClean="0"/>
              <a:t> </a:t>
            </a:r>
            <a:r>
              <a:rPr lang="en-US" baseline="0" dirty="0" err="1" smtClean="0"/>
              <a:t>massa</a:t>
            </a:r>
            <a:r>
              <a:rPr lang="en-US" baseline="0" dirty="0" smtClean="0"/>
              <a:t> </a:t>
            </a:r>
            <a:r>
              <a:rPr lang="en-US" baseline="0" dirty="0" err="1" smtClean="0"/>
              <a:t>gg</a:t>
            </a:r>
            <a:r>
              <a:rPr lang="en-US" baseline="0" dirty="0" smtClean="0"/>
              <a:t> per 2011 e 2012 </a:t>
            </a:r>
            <a:r>
              <a:rPr lang="en-US" baseline="0" dirty="0" err="1" smtClean="0"/>
              <a:t>nella</a:t>
            </a:r>
            <a:r>
              <a:rPr lang="en-US" baseline="0" dirty="0" smtClean="0"/>
              <a:t> </a:t>
            </a:r>
            <a:r>
              <a:rPr lang="en-US" baseline="0" dirty="0" err="1" smtClean="0"/>
              <a:t>tabella</a:t>
            </a:r>
            <a:r>
              <a:rPr lang="en-US" baseline="0" dirty="0" smtClean="0"/>
              <a:t> ho </a:t>
            </a:r>
            <a:r>
              <a:rPr lang="en-US" baseline="0" dirty="0" err="1" smtClean="0"/>
              <a:t>messo</a:t>
            </a:r>
            <a:r>
              <a:rPr lang="en-US" baseline="0" dirty="0" smtClean="0"/>
              <a:t> le </a:t>
            </a:r>
            <a:r>
              <a:rPr lang="en-US" baseline="0" dirty="0" err="1" smtClean="0"/>
              <a:t>percentuali</a:t>
            </a:r>
            <a:r>
              <a:rPr lang="en-US" baseline="0" dirty="0" smtClean="0"/>
              <a:t> </a:t>
            </a:r>
            <a:r>
              <a:rPr lang="en-US" baseline="0" dirty="0" err="1" smtClean="0"/>
              <a:t>integrali</a:t>
            </a:r>
            <a:r>
              <a:rPr lang="en-US" baseline="0" dirty="0" smtClean="0"/>
              <a:t> del </a:t>
            </a:r>
            <a:r>
              <a:rPr lang="en-US" baseline="0" dirty="0" err="1" smtClean="0"/>
              <a:t>colore</a:t>
            </a:r>
            <a:r>
              <a:rPr lang="en-US" baseline="0" dirty="0" smtClean="0"/>
              <a:t> </a:t>
            </a:r>
            <a:r>
              <a:rPr lang="en-US" baseline="0" dirty="0" err="1" smtClean="0"/>
              <a:t>relativo</a:t>
            </a:r>
            <a:r>
              <a:rPr lang="en-US" baseline="0" dirty="0" smtClean="0"/>
              <a:t> </a:t>
            </a:r>
            <a:r>
              <a:rPr lang="en-US" baseline="0" dirty="0" err="1" smtClean="0"/>
              <a:t>alla</a:t>
            </a:r>
            <a:r>
              <a:rPr lang="en-US" baseline="0" dirty="0" smtClean="0"/>
              <a:t> </a:t>
            </a:r>
            <a:r>
              <a:rPr lang="en-US" baseline="0" dirty="0" err="1" smtClean="0"/>
              <a:t>curva</a:t>
            </a:r>
            <a:r>
              <a:rPr lang="en-US" baseline="0" dirty="0" smtClean="0"/>
              <a:t> </a:t>
            </a:r>
            <a:r>
              <a:rPr lang="en-US" baseline="0" dirty="0" err="1" smtClean="0"/>
              <a:t>nel</a:t>
            </a:r>
            <a:r>
              <a:rPr lang="en-US" baseline="0" dirty="0" smtClean="0"/>
              <a:t> plot (</a:t>
            </a:r>
            <a:r>
              <a:rPr lang="en-US" baseline="0" dirty="0" err="1" smtClean="0"/>
              <a:t>gg</a:t>
            </a:r>
            <a:r>
              <a:rPr lang="en-US" baseline="0" dirty="0" smtClean="0"/>
              <a:t> in </a:t>
            </a:r>
            <a:r>
              <a:rPr lang="en-US" baseline="0" dirty="0" err="1" smtClean="0"/>
              <a:t>blu</a:t>
            </a:r>
            <a:r>
              <a:rPr lang="en-US" baseline="0" dirty="0" smtClean="0"/>
              <a:t>, </a:t>
            </a:r>
            <a:r>
              <a:rPr lang="en-US" baseline="0" dirty="0" err="1" smtClean="0"/>
              <a:t>g+jet</a:t>
            </a:r>
            <a:r>
              <a:rPr lang="en-US" baseline="0" dirty="0" smtClean="0"/>
              <a:t> in </a:t>
            </a:r>
            <a:r>
              <a:rPr lang="en-US" baseline="0" dirty="0" err="1" smtClean="0"/>
              <a:t>verde</a:t>
            </a:r>
            <a:r>
              <a:rPr lang="en-US" baseline="0" dirty="0" smtClean="0"/>
              <a:t> e </a:t>
            </a:r>
            <a:r>
              <a:rPr lang="en-US" baseline="0" dirty="0" err="1" smtClean="0"/>
              <a:t>jet+jet</a:t>
            </a:r>
            <a:r>
              <a:rPr lang="en-US" baseline="0" dirty="0" smtClean="0"/>
              <a:t> in </a:t>
            </a:r>
            <a:r>
              <a:rPr lang="en-US" baseline="0" dirty="0" err="1" smtClean="0"/>
              <a:t>rosso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6DBA28E-8A53-3B4B-ADB6-8AA7D569546C}" type="slidenum">
              <a:rPr lang="en-US" smtClean="0"/>
              <a:pPr/>
              <a:t>67</a:t>
            </a:fld>
            <a:endParaRPr lang="en-US"/>
          </a:p>
        </p:txBody>
      </p:sp>
    </p:spTree>
    <p:extLst>
      <p:ext uri="{BB962C8B-B14F-4D97-AF65-F5344CB8AC3E}">
        <p14:creationId xmlns:p14="http://schemas.microsoft.com/office/powerpoint/2010/main" val="276389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Significativita</a:t>
            </a:r>
            <a:r>
              <a:rPr lang="en-US" dirty="0" smtClean="0"/>
              <a:t>’ locale 4.5 sigma </a:t>
            </a:r>
            <a:r>
              <a:rPr lang="en-US" dirty="0" err="1" smtClean="0"/>
              <a:t>mentre</a:t>
            </a:r>
            <a:r>
              <a:rPr lang="en-US" dirty="0" smtClean="0"/>
              <a:t> </a:t>
            </a:r>
            <a:r>
              <a:rPr lang="en-US" dirty="0" err="1" smtClean="0"/>
              <a:t>quella</a:t>
            </a:r>
            <a:r>
              <a:rPr lang="en-US" dirty="0" smtClean="0"/>
              <a:t> </a:t>
            </a:r>
            <a:r>
              <a:rPr lang="en-US" dirty="0" err="1" smtClean="0"/>
              <a:t>globale</a:t>
            </a:r>
            <a:r>
              <a:rPr lang="en-US" dirty="0" smtClean="0"/>
              <a:t> con </a:t>
            </a:r>
            <a:r>
              <a:rPr lang="en-US" dirty="0" err="1" smtClean="0"/>
              <a:t>il</a:t>
            </a:r>
            <a:r>
              <a:rPr lang="en-US" dirty="0" smtClean="0"/>
              <a:t> “look-elsewhere-effect</a:t>
            </a:r>
            <a:r>
              <a:rPr lang="en-US" baseline="0" dirty="0" smtClean="0"/>
              <a:t>” a 3.6sigma</a:t>
            </a:r>
          </a:p>
          <a:p>
            <a:endParaRPr lang="en-US" baseline="0" dirty="0" smtClean="0"/>
          </a:p>
          <a:p>
            <a:endParaRPr lang="en-US" dirty="0" smtClean="0"/>
          </a:p>
          <a:p>
            <a:r>
              <a:rPr lang="en-US" dirty="0" smtClean="0"/>
              <a:t>plot </a:t>
            </a:r>
            <a:r>
              <a:rPr lang="en-US" b="1" dirty="0" err="1" smtClean="0"/>
              <a:t>massa</a:t>
            </a:r>
            <a:r>
              <a:rPr lang="en-US" dirty="0" smtClean="0"/>
              <a:t>:</a:t>
            </a:r>
          </a:p>
          <a:p>
            <a:r>
              <a:rPr lang="en-US" dirty="0" smtClean="0"/>
              <a:t>Invariant mass distribution for the combined </a:t>
            </a:r>
            <a:r>
              <a:rPr lang="en-US" dirty="0" err="1" smtClean="0"/>
              <a:t>sqrt</a:t>
            </a:r>
            <a:r>
              <a:rPr lang="en-US" dirty="0" smtClean="0"/>
              <a:t>(s) = 7 </a:t>
            </a:r>
            <a:r>
              <a:rPr lang="en-US" dirty="0" err="1" smtClean="0"/>
              <a:t>TeV$and</a:t>
            </a:r>
            <a:r>
              <a:rPr lang="en-US" dirty="0" smtClean="0"/>
              <a:t> </a:t>
            </a:r>
            <a:r>
              <a:rPr lang="en-US" dirty="0" err="1" smtClean="0"/>
              <a:t>sqrt</a:t>
            </a:r>
            <a:r>
              <a:rPr lang="en-US" dirty="0" smtClean="0"/>
              <a:t>(s) = 8 </a:t>
            </a:r>
            <a:r>
              <a:rPr lang="en-US" dirty="0" err="1" smtClean="0"/>
              <a:t>TeV</a:t>
            </a:r>
            <a:r>
              <a:rPr lang="en-US" dirty="0" smtClean="0"/>
              <a:t> data samples, overlaid with the total background obtained from summing the fitted background only models to the distributions in the individual categories. The bottom inset displays the residual of the data with respect to the total background. The Higgs boson expectation for a mass hypothesis of 126.5 </a:t>
            </a:r>
            <a:r>
              <a:rPr lang="en-US" dirty="0" err="1" smtClean="0"/>
              <a:t>GeV</a:t>
            </a:r>
            <a:r>
              <a:rPr lang="en-US" dirty="0" smtClean="0"/>
              <a:t> corresponding to the SM cross section is also shown. </a:t>
            </a:r>
          </a:p>
          <a:p>
            <a:endParaRPr lang="en-US" dirty="0" smtClean="0"/>
          </a:p>
          <a:p>
            <a:r>
              <a:rPr lang="en-US" dirty="0" smtClean="0"/>
              <a:t>plot: </a:t>
            </a:r>
            <a:r>
              <a:rPr lang="en-US" b="1" dirty="0" smtClean="0"/>
              <a:t>p0</a:t>
            </a:r>
            <a:r>
              <a:rPr lang="en-US" dirty="0" smtClean="0"/>
              <a:t>:Expected and observed local p0 values for a SM Higgs boson as a function of the hypothesized Higgs boson mass </a:t>
            </a:r>
            <a:r>
              <a:rPr lang="en-US" dirty="0" err="1" smtClean="0"/>
              <a:t>mH</a:t>
            </a:r>
            <a:r>
              <a:rPr lang="en-US" dirty="0" smtClean="0"/>
              <a:t> for the combined analysis and for the </a:t>
            </a:r>
            <a:r>
              <a:rPr lang="en-US" dirty="0" err="1" smtClean="0"/>
              <a:t>sqrt</a:t>
            </a:r>
            <a:r>
              <a:rPr lang="en-US" dirty="0" smtClean="0"/>
              <a:t>(s)=7 </a:t>
            </a:r>
            <a:r>
              <a:rPr lang="en-US" dirty="0" err="1" smtClean="0"/>
              <a:t>TeV</a:t>
            </a:r>
            <a:r>
              <a:rPr lang="en-US" dirty="0" smtClean="0"/>
              <a:t> and </a:t>
            </a:r>
            <a:r>
              <a:rPr lang="en-US" dirty="0" err="1" smtClean="0"/>
              <a:t>sqrt</a:t>
            </a:r>
            <a:r>
              <a:rPr lang="en-US" dirty="0" smtClean="0"/>
              <a:t>(s)=8 </a:t>
            </a:r>
            <a:r>
              <a:rPr lang="en-US" dirty="0" err="1" smtClean="0"/>
              <a:t>TeV</a:t>
            </a:r>
            <a:r>
              <a:rPr lang="en-US" dirty="0" smtClean="0"/>
              <a:t> data samples separately. The observed p0 including the effect of the photon energy scale uncertainty on the mass position is included via pseudo-experiments and shown as open circles. </a:t>
            </a:r>
          </a:p>
          <a:p>
            <a:endParaRPr lang="en-US" dirty="0"/>
          </a:p>
        </p:txBody>
      </p:sp>
      <p:sp>
        <p:nvSpPr>
          <p:cNvPr id="4" name="Slide Number Placeholder 3"/>
          <p:cNvSpPr>
            <a:spLocks noGrp="1"/>
          </p:cNvSpPr>
          <p:nvPr>
            <p:ph type="sldNum" sz="quarter" idx="10"/>
          </p:nvPr>
        </p:nvSpPr>
        <p:spPr/>
        <p:txBody>
          <a:bodyPr/>
          <a:lstStyle/>
          <a:p>
            <a:fld id="{F6DBA28E-8A53-3B4B-ADB6-8AA7D569546C}" type="slidenum">
              <a:rPr lang="en-US" smtClean="0"/>
              <a:pPr/>
              <a:t>68</a:t>
            </a:fld>
            <a:endParaRPr lang="en-US"/>
          </a:p>
        </p:txBody>
      </p:sp>
    </p:spTree>
    <p:extLst>
      <p:ext uri="{BB962C8B-B14F-4D97-AF65-F5344CB8AC3E}">
        <p14:creationId xmlns:p14="http://schemas.microsoft.com/office/powerpoint/2010/main" val="255928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plot </a:t>
            </a:r>
            <a:r>
              <a:rPr lang="en-US" b="1" dirty="0" err="1" smtClean="0"/>
              <a:t>massa</a:t>
            </a:r>
            <a:r>
              <a:rPr lang="en-US" dirty="0" err="1" smtClean="0"/>
              <a:t>:The</a:t>
            </a:r>
            <a:r>
              <a:rPr lang="en-US" dirty="0" smtClean="0"/>
              <a:t> distribution of the four-lepton invariant mass, m_4l, for the selected candidates compared to the background expectation for the 80-250 </a:t>
            </a:r>
            <a:r>
              <a:rPr lang="en-US" dirty="0" err="1" smtClean="0"/>
              <a:t>GeV</a:t>
            </a:r>
            <a:r>
              <a:rPr lang="en-US" dirty="0" smtClean="0"/>
              <a:t> mass range for the (a) </a:t>
            </a:r>
            <a:r>
              <a:rPr lang="en-US" dirty="0" err="1" smtClean="0"/>
              <a:t>sqrt</a:t>
            </a:r>
            <a:r>
              <a:rPr lang="en-US" dirty="0" smtClean="0"/>
              <a:t>{s}=8 </a:t>
            </a:r>
            <a:r>
              <a:rPr lang="en-US" dirty="0" err="1" smtClean="0"/>
              <a:t>TeV</a:t>
            </a:r>
            <a:r>
              <a:rPr lang="en-US" dirty="0" smtClean="0"/>
              <a:t>, (b) </a:t>
            </a:r>
            <a:r>
              <a:rPr lang="en-US" dirty="0" err="1" smtClean="0"/>
              <a:t>sqrt</a:t>
            </a:r>
            <a:r>
              <a:rPr lang="en-US" dirty="0" smtClean="0"/>
              <a:t>{s}=7 </a:t>
            </a:r>
            <a:r>
              <a:rPr lang="en-US" dirty="0" err="1" smtClean="0"/>
              <a:t>TeV</a:t>
            </a:r>
            <a:r>
              <a:rPr lang="en-US" dirty="0" smtClean="0"/>
              <a:t> and (c) combined datasets. Error bars represent 68.3% central confidence intervals. The signal expectation for several </a:t>
            </a:r>
            <a:r>
              <a:rPr lang="en-US" dirty="0" err="1" smtClean="0"/>
              <a:t>m_H</a:t>
            </a:r>
            <a:r>
              <a:rPr lang="en-US" dirty="0" smtClean="0"/>
              <a:t> hypotheses is also shown. </a:t>
            </a:r>
          </a:p>
          <a:p>
            <a:endParaRPr lang="en-US" dirty="0" smtClean="0"/>
          </a:p>
          <a:p>
            <a:r>
              <a:rPr lang="en-US" dirty="0" smtClean="0"/>
              <a:t>plot: </a:t>
            </a:r>
            <a:r>
              <a:rPr lang="en-US" b="1" dirty="0" smtClean="0"/>
              <a:t>p0</a:t>
            </a:r>
            <a:r>
              <a:rPr lang="en-US" dirty="0" smtClean="0"/>
              <a:t>:</a:t>
            </a:r>
            <a:r>
              <a:rPr lang="en-US" baseline="0" dirty="0" smtClean="0"/>
              <a:t> </a:t>
            </a:r>
            <a:r>
              <a:rPr lang="en-US" i="1" dirty="0" smtClean="0"/>
              <a:t>Figure 14a</a:t>
            </a:r>
            <a:r>
              <a:rPr lang="en-US" dirty="0" smtClean="0"/>
              <a:t>:The observed local p0 for the combination of the 2011 and 2012 datasets (solid line). The dashed curve shows the expected median local p0 for the signal hypothesis when tested at the corresponding </a:t>
            </a:r>
            <a:r>
              <a:rPr lang="en-US" dirty="0" err="1" smtClean="0"/>
              <a:t>m_H</a:t>
            </a:r>
            <a:r>
              <a:rPr lang="en-US" dirty="0" smtClean="0"/>
              <a:t>. The horizontal dashed lines indicate the p0 values corresponding to local significances of 1sigma, 2sigma, 3sigma and 4sigma.</a:t>
            </a:r>
          </a:p>
          <a:p>
            <a:endParaRPr lang="en-US" dirty="0" smtClean="0"/>
          </a:p>
          <a:p>
            <a:r>
              <a:rPr lang="en-US" dirty="0" smtClean="0"/>
              <a:t>plot:</a:t>
            </a:r>
            <a:r>
              <a:rPr lang="en-US" baseline="0" dirty="0" smtClean="0"/>
              <a:t> </a:t>
            </a:r>
            <a:r>
              <a:rPr lang="en-US" b="1" baseline="0" dirty="0" err="1" smtClean="0"/>
              <a:t>Limite</a:t>
            </a:r>
            <a:r>
              <a:rPr lang="en-US" b="1" baseline="0" dirty="0" smtClean="0"/>
              <a:t>:</a:t>
            </a:r>
            <a:r>
              <a:rPr lang="en-US" baseline="0" dirty="0" smtClean="0"/>
              <a:t> </a:t>
            </a:r>
            <a:r>
              <a:rPr lang="en-US" dirty="0" smtClean="0"/>
              <a:t>The expected (dashed) and observed (full line) 95% CL upper limits on the Standard Model Higgs boson production cross section as a function of </a:t>
            </a:r>
            <a:r>
              <a:rPr lang="en-US" dirty="0" err="1" smtClean="0"/>
              <a:t>m_H</a:t>
            </a:r>
            <a:r>
              <a:rPr lang="en-US" dirty="0" smtClean="0"/>
              <a:t>, divided by the expected SM Higgs boson cross section, for the combination of the </a:t>
            </a:r>
            <a:r>
              <a:rPr lang="en-US" dirty="0" err="1" smtClean="0"/>
              <a:t>sqrt</a:t>
            </a:r>
            <a:r>
              <a:rPr lang="en-US" dirty="0" smtClean="0"/>
              <a:t>{s}=7 </a:t>
            </a:r>
            <a:r>
              <a:rPr lang="en-US" dirty="0" err="1" smtClean="0"/>
              <a:t>Tev</a:t>
            </a:r>
            <a:r>
              <a:rPr lang="en-US" dirty="0" smtClean="0"/>
              <a:t> and </a:t>
            </a:r>
            <a:r>
              <a:rPr lang="en-US" dirty="0" err="1" smtClean="0"/>
              <a:t>sqrt</a:t>
            </a:r>
            <a:r>
              <a:rPr lang="en-US" dirty="0" smtClean="0"/>
              <a:t>{s}=8 </a:t>
            </a:r>
            <a:r>
              <a:rPr lang="en-US" dirty="0" err="1" smtClean="0"/>
              <a:t>TeV</a:t>
            </a:r>
            <a:r>
              <a:rPr lang="en-US" dirty="0" smtClean="0"/>
              <a:t> data samples. The dark (green) and light (yellow) bands indicate the expected limits with +- 1sigma and +- 2sigma fluctuations, respectively; (a) shows the low mass range, and (b) the full </a:t>
            </a:r>
            <a:r>
              <a:rPr lang="en-US" dirty="0" err="1" smtClean="0"/>
              <a:t>rangeunder</a:t>
            </a:r>
            <a:r>
              <a:rPr lang="en-US" dirty="0" smtClean="0"/>
              <a:t> consideration. </a:t>
            </a:r>
            <a:endParaRPr lang="en-US" dirty="0"/>
          </a:p>
        </p:txBody>
      </p:sp>
      <p:sp>
        <p:nvSpPr>
          <p:cNvPr id="4" name="Slide Number Placeholder 3"/>
          <p:cNvSpPr>
            <a:spLocks noGrp="1"/>
          </p:cNvSpPr>
          <p:nvPr>
            <p:ph type="sldNum" sz="quarter" idx="10"/>
          </p:nvPr>
        </p:nvSpPr>
        <p:spPr/>
        <p:txBody>
          <a:bodyPr/>
          <a:lstStyle/>
          <a:p>
            <a:fld id="{F6DBA28E-8A53-3B4B-ADB6-8AA7D569546C}" type="slidenum">
              <a:rPr lang="en-US" smtClean="0"/>
              <a:pPr/>
              <a:t>69</a:t>
            </a:fld>
            <a:endParaRPr lang="en-US"/>
          </a:p>
        </p:txBody>
      </p:sp>
    </p:spTree>
    <p:extLst>
      <p:ext uri="{BB962C8B-B14F-4D97-AF65-F5344CB8AC3E}">
        <p14:creationId xmlns:p14="http://schemas.microsoft.com/office/powerpoint/2010/main" val="2784464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it-IT"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9D4AA36-6EC6-E24C-8DDD-9DDC3398B0C4}" type="datetimeFigureOut">
              <a:rPr lang="en-US" smtClean="0"/>
              <a:pPr/>
              <a:t>21/12/12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896AF4A-25A2-4942-9AD1-F3C02B5E2B33}"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4" name="Date Placeholder 3"/>
          <p:cNvSpPr>
            <a:spLocks noGrp="1"/>
          </p:cNvSpPr>
          <p:nvPr>
            <p:ph type="dt" sz="half" idx="10"/>
          </p:nvPr>
        </p:nvSpPr>
        <p:spPr/>
        <p:txBody>
          <a:bodyPr/>
          <a:lstStyle/>
          <a:p>
            <a:fld id="{89D4AA36-6EC6-E24C-8DDD-9DDC3398B0C4}" type="datetimeFigureOut">
              <a:rPr lang="en-US" smtClean="0"/>
              <a:pPr/>
              <a:t>21/12/12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6AF4A-25A2-4942-9AD1-F3C02B5E2B33}"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it-IT"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9D4AA36-6EC6-E24C-8DDD-9DDC3398B0C4}" type="datetimeFigureOut">
              <a:rPr lang="en-US" smtClean="0"/>
              <a:pPr/>
              <a:t>21/12/12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896AF4A-25A2-4942-9AD1-F3C02B5E2B33}"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it-IT"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9D4AA36-6EC6-E24C-8DDD-9DDC3398B0C4}" type="datetimeFigureOut">
              <a:rPr lang="en-US" smtClean="0"/>
              <a:pPr/>
              <a:t>21/12/12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896AF4A-25A2-4942-9AD1-F3C02B5E2B33}" type="slidenum">
              <a:rPr lang="en-US" smtClean="0"/>
              <a:pPr/>
              <a:t>‹n.›</a:t>
            </a:fld>
            <a:endParaRPr lang="en-US"/>
          </a:p>
        </p:txBody>
      </p:sp>
    </p:spTree>
    <p:extLst>
      <p:ext uri="{BB962C8B-B14F-4D97-AF65-F5344CB8AC3E}">
        <p14:creationId xmlns:p14="http://schemas.microsoft.com/office/powerpoint/2010/main" val="3386900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it-IT" smtClean="0"/>
              <a:t>Click to edit Master title style</a:t>
            </a:r>
            <a:endParaRPr kumimoji="0" lang="en-US"/>
          </a:p>
        </p:txBody>
      </p:sp>
      <p:sp>
        <p:nvSpPr>
          <p:cNvPr id="4" name="Date Placeholder 3"/>
          <p:cNvSpPr>
            <a:spLocks noGrp="1"/>
          </p:cNvSpPr>
          <p:nvPr>
            <p:ph type="dt" sz="half" idx="10"/>
          </p:nvPr>
        </p:nvSpPr>
        <p:spPr/>
        <p:txBody>
          <a:bodyPr/>
          <a:lstStyle/>
          <a:p>
            <a:fld id="{89D4AA36-6EC6-E24C-8DDD-9DDC3398B0C4}" type="datetimeFigureOut">
              <a:rPr lang="en-US" smtClean="0"/>
              <a:pPr/>
              <a:t>21/12/12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896AF4A-25A2-4942-9AD1-F3C02B5E2B33}" type="slidenum">
              <a:rPr lang="en-US" smtClean="0"/>
              <a:pPr/>
              <a:t>‹n.›</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Tree>
    <p:extLst>
      <p:ext uri="{BB962C8B-B14F-4D97-AF65-F5344CB8AC3E}">
        <p14:creationId xmlns:p14="http://schemas.microsoft.com/office/powerpoint/2010/main" val="510140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it-IT" smtClean="0"/>
              <a:t>Click to edit Master title style</a:t>
            </a:r>
            <a:endParaRPr kumimoji="0" lang="en-US"/>
          </a:p>
        </p:txBody>
      </p:sp>
      <p:sp>
        <p:nvSpPr>
          <p:cNvPr id="12" name="Date Placeholder 11"/>
          <p:cNvSpPr>
            <a:spLocks noGrp="1"/>
          </p:cNvSpPr>
          <p:nvPr>
            <p:ph type="dt" sz="half" idx="10"/>
          </p:nvPr>
        </p:nvSpPr>
        <p:spPr/>
        <p:txBody>
          <a:bodyPr/>
          <a:lstStyle/>
          <a:p>
            <a:fld id="{89D4AA36-6EC6-E24C-8DDD-9DDC3398B0C4}" type="datetimeFigureOut">
              <a:rPr lang="en-US" smtClean="0"/>
              <a:pPr/>
              <a:t>21/12/12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896AF4A-25A2-4942-9AD1-F3C02B5E2B33}" type="slidenum">
              <a:rPr lang="en-US" smtClean="0"/>
              <a:pPr/>
              <a:t>‹n.›</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980395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8" name="Date Placeholder 7"/>
          <p:cNvSpPr>
            <a:spLocks noGrp="1"/>
          </p:cNvSpPr>
          <p:nvPr>
            <p:ph type="dt" sz="half" idx="15"/>
          </p:nvPr>
        </p:nvSpPr>
        <p:spPr/>
        <p:txBody>
          <a:bodyPr rtlCol="0"/>
          <a:lstStyle/>
          <a:p>
            <a:fld id="{89D4AA36-6EC6-E24C-8DDD-9DDC3398B0C4}" type="datetimeFigureOut">
              <a:rPr lang="en-US" smtClean="0"/>
              <a:pPr/>
              <a:t>21/12/12</a:t>
            </a:fld>
            <a:endParaRPr lang="en-US"/>
          </a:p>
        </p:txBody>
      </p:sp>
      <p:sp>
        <p:nvSpPr>
          <p:cNvPr id="10" name="Slide Number Placeholder 9"/>
          <p:cNvSpPr>
            <a:spLocks noGrp="1"/>
          </p:cNvSpPr>
          <p:nvPr>
            <p:ph type="sldNum" sz="quarter" idx="16"/>
          </p:nvPr>
        </p:nvSpPr>
        <p:spPr/>
        <p:txBody>
          <a:bodyPr rtlCol="0"/>
          <a:lstStyle/>
          <a:p>
            <a:fld id="{C896AF4A-25A2-4942-9AD1-F3C02B5E2B33}" type="slidenum">
              <a:rPr lang="en-US" smtClean="0"/>
              <a:pPr/>
              <a:t>‹n.›</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3044106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it-IT"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10" name="Date Placeholder 9"/>
          <p:cNvSpPr>
            <a:spLocks noGrp="1"/>
          </p:cNvSpPr>
          <p:nvPr>
            <p:ph type="dt" sz="half" idx="15"/>
          </p:nvPr>
        </p:nvSpPr>
        <p:spPr/>
        <p:txBody>
          <a:bodyPr rtlCol="0"/>
          <a:lstStyle/>
          <a:p>
            <a:fld id="{89D4AA36-6EC6-E24C-8DDD-9DDC3398B0C4}" type="datetimeFigureOut">
              <a:rPr lang="en-US" smtClean="0"/>
              <a:pPr/>
              <a:t>21/12/12</a:t>
            </a:fld>
            <a:endParaRPr lang="en-US"/>
          </a:p>
        </p:txBody>
      </p:sp>
      <p:sp>
        <p:nvSpPr>
          <p:cNvPr id="12" name="Slide Number Placeholder 11"/>
          <p:cNvSpPr>
            <a:spLocks noGrp="1"/>
          </p:cNvSpPr>
          <p:nvPr>
            <p:ph type="sldNum" sz="quarter" idx="16"/>
          </p:nvPr>
        </p:nvSpPr>
        <p:spPr/>
        <p:txBody>
          <a:bodyPr rtlCol="0"/>
          <a:lstStyle/>
          <a:p>
            <a:fld id="{C896AF4A-25A2-4942-9AD1-F3C02B5E2B33}" type="slidenum">
              <a:rPr lang="en-US" smtClean="0"/>
              <a:pPr/>
              <a:t>‹n.›</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smtClean="0"/>
              <a:t>Click to edit Master text styles</a:t>
            </a:r>
          </a:p>
        </p:txBody>
      </p:sp>
    </p:spTree>
    <p:extLst>
      <p:ext uri="{BB962C8B-B14F-4D97-AF65-F5344CB8AC3E}">
        <p14:creationId xmlns:p14="http://schemas.microsoft.com/office/powerpoint/2010/main" val="484377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Click to edit Master title style</a:t>
            </a:r>
            <a:endParaRPr kumimoji="0" lang="en-US"/>
          </a:p>
        </p:txBody>
      </p:sp>
      <p:sp>
        <p:nvSpPr>
          <p:cNvPr id="3" name="Date Placeholder 2"/>
          <p:cNvSpPr>
            <a:spLocks noGrp="1"/>
          </p:cNvSpPr>
          <p:nvPr>
            <p:ph type="dt" sz="half" idx="10"/>
          </p:nvPr>
        </p:nvSpPr>
        <p:spPr/>
        <p:txBody>
          <a:bodyPr/>
          <a:lstStyle/>
          <a:p>
            <a:fld id="{89D4AA36-6EC6-E24C-8DDD-9DDC3398B0C4}" type="datetimeFigureOut">
              <a:rPr lang="en-US" smtClean="0"/>
              <a:pPr/>
              <a:t>21/12/12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896AF4A-25A2-4942-9AD1-F3C02B5E2B33}" type="slidenum">
              <a:rPr lang="en-US" smtClean="0"/>
              <a:pPr/>
              <a:t>‹n.›</a:t>
            </a:fld>
            <a:endParaRPr lang="en-US"/>
          </a:p>
        </p:txBody>
      </p:sp>
    </p:spTree>
    <p:extLst>
      <p:ext uri="{BB962C8B-B14F-4D97-AF65-F5344CB8AC3E}">
        <p14:creationId xmlns:p14="http://schemas.microsoft.com/office/powerpoint/2010/main" val="3461383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4AA36-6EC6-E24C-8DDD-9DDC3398B0C4}" type="datetimeFigureOut">
              <a:rPr lang="en-US" smtClean="0"/>
              <a:pPr/>
              <a:t>21/12/12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896AF4A-25A2-4942-9AD1-F3C02B5E2B33}" type="slidenum">
              <a:rPr lang="en-US" smtClean="0"/>
              <a:pPr/>
              <a:t>‹n.›</a:t>
            </a:fld>
            <a:endParaRPr lang="en-US"/>
          </a:p>
        </p:txBody>
      </p:sp>
    </p:spTree>
    <p:extLst>
      <p:ext uri="{BB962C8B-B14F-4D97-AF65-F5344CB8AC3E}">
        <p14:creationId xmlns:p14="http://schemas.microsoft.com/office/powerpoint/2010/main" val="3188900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it-IT" smtClean="0"/>
              <a:t>Click to edit Master title style</a:t>
            </a:r>
            <a:endParaRPr kumimoji="0" lang="en-US"/>
          </a:p>
        </p:txBody>
      </p:sp>
      <p:sp>
        <p:nvSpPr>
          <p:cNvPr id="5" name="Date Placeholder 4"/>
          <p:cNvSpPr>
            <a:spLocks noGrp="1"/>
          </p:cNvSpPr>
          <p:nvPr>
            <p:ph type="dt" sz="half" idx="10"/>
          </p:nvPr>
        </p:nvSpPr>
        <p:spPr/>
        <p:txBody>
          <a:bodyPr/>
          <a:lstStyle/>
          <a:p>
            <a:fld id="{89D4AA36-6EC6-E24C-8DDD-9DDC3398B0C4}" type="datetimeFigureOut">
              <a:rPr lang="en-US" smtClean="0"/>
              <a:pPr/>
              <a:t>21/12/12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896AF4A-25A2-4942-9AD1-F3C02B5E2B33}" type="slidenum">
              <a:rPr lang="en-US" smtClean="0"/>
              <a:pPr/>
              <a:t>‹n.›</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Tree>
    <p:extLst>
      <p:ext uri="{BB962C8B-B14F-4D97-AF65-F5344CB8AC3E}">
        <p14:creationId xmlns:p14="http://schemas.microsoft.com/office/powerpoint/2010/main" val="173592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it-IT" smtClean="0"/>
              <a:t>Click to edit Master title style</a:t>
            </a:r>
            <a:endParaRPr kumimoji="0" lang="en-US"/>
          </a:p>
        </p:txBody>
      </p:sp>
      <p:sp>
        <p:nvSpPr>
          <p:cNvPr id="4" name="Date Placeholder 3"/>
          <p:cNvSpPr>
            <a:spLocks noGrp="1"/>
          </p:cNvSpPr>
          <p:nvPr>
            <p:ph type="dt" sz="half" idx="10"/>
          </p:nvPr>
        </p:nvSpPr>
        <p:spPr/>
        <p:txBody>
          <a:bodyPr/>
          <a:lstStyle/>
          <a:p>
            <a:fld id="{89D4AA36-6EC6-E24C-8DDD-9DDC3398B0C4}" type="datetimeFigureOut">
              <a:rPr lang="en-US" smtClean="0"/>
              <a:pPr/>
              <a:t>21/12/12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896AF4A-25A2-4942-9AD1-F3C02B5E2B33}" type="slidenum">
              <a:rPr lang="en-US" smtClean="0"/>
              <a:pPr/>
              <a:t>‹n.›</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it-IT"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9D4AA36-6EC6-E24C-8DDD-9DDC3398B0C4}" type="datetimeFigureOut">
              <a:rPr lang="en-US" smtClean="0"/>
              <a:pPr/>
              <a:t>21/12/12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896AF4A-25A2-4942-9AD1-F3C02B5E2B33}" type="slidenum">
              <a:rPr lang="en-US" smtClean="0"/>
              <a:pPr/>
              <a:t>‹n.›</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it-IT" smtClean="0"/>
              <a:t>Click icon to add picture</a:t>
            </a:r>
            <a:endParaRPr kumimoji="0" lang="en-US" dirty="0"/>
          </a:p>
        </p:txBody>
      </p:sp>
    </p:spTree>
    <p:extLst>
      <p:ext uri="{BB962C8B-B14F-4D97-AF65-F5344CB8AC3E}">
        <p14:creationId xmlns:p14="http://schemas.microsoft.com/office/powerpoint/2010/main" val="4274884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4" name="Date Placeholder 3"/>
          <p:cNvSpPr>
            <a:spLocks noGrp="1"/>
          </p:cNvSpPr>
          <p:nvPr>
            <p:ph type="dt" sz="half" idx="10"/>
          </p:nvPr>
        </p:nvSpPr>
        <p:spPr/>
        <p:txBody>
          <a:bodyPr/>
          <a:lstStyle/>
          <a:p>
            <a:fld id="{89D4AA36-6EC6-E24C-8DDD-9DDC3398B0C4}" type="datetimeFigureOut">
              <a:rPr lang="en-US" smtClean="0"/>
              <a:pPr/>
              <a:t>21/12/12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6AF4A-25A2-4942-9AD1-F3C02B5E2B33}" type="slidenum">
              <a:rPr lang="en-US" smtClean="0"/>
              <a:pPr/>
              <a:t>‹n.›</a:t>
            </a:fld>
            <a:endParaRPr lang="en-US"/>
          </a:p>
        </p:txBody>
      </p:sp>
    </p:spTree>
    <p:extLst>
      <p:ext uri="{BB962C8B-B14F-4D97-AF65-F5344CB8AC3E}">
        <p14:creationId xmlns:p14="http://schemas.microsoft.com/office/powerpoint/2010/main" val="925107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it-IT"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9D4AA36-6EC6-E24C-8DDD-9DDC3398B0C4}" type="datetimeFigureOut">
              <a:rPr lang="en-US" smtClean="0"/>
              <a:pPr/>
              <a:t>21/12/12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896AF4A-25A2-4942-9AD1-F3C02B5E2B33}" type="slidenum">
              <a:rPr lang="en-US" smtClean="0"/>
              <a:pPr/>
              <a:t>‹n.›</a:t>
            </a:fld>
            <a:endParaRPr lang="en-US"/>
          </a:p>
        </p:txBody>
      </p:sp>
    </p:spTree>
    <p:extLst>
      <p:ext uri="{BB962C8B-B14F-4D97-AF65-F5344CB8AC3E}">
        <p14:creationId xmlns:p14="http://schemas.microsoft.com/office/powerpoint/2010/main" val="3930070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a:prstGeom prst="rect">
            <a:avLst/>
          </a:prstGeom>
        </p:spPr>
        <p:txBody>
          <a:bodyPr anchor="b"/>
          <a:lstStyle>
            <a:lvl1pPr>
              <a:defRPr cap="all" baseline="0"/>
            </a:lvl1pPr>
          </a:lstStyle>
          <a:p>
            <a:r>
              <a:rPr kumimoji="0" lang="it-IT" smtClean="0"/>
              <a:t>Click to edit Master title style</a:t>
            </a:r>
            <a:endParaRPr kumimoji="0" lang="en-US"/>
          </a:p>
        </p:txBody>
      </p:sp>
      <p:sp>
        <p:nvSpPr>
          <p:cNvPr id="9" name="Subtitle 8"/>
          <p:cNvSpPr>
            <a:spLocks noGrp="1"/>
          </p:cNvSpPr>
          <p:nvPr>
            <p:ph type="subTitle" idx="1"/>
          </p:nvPr>
        </p:nvSpPr>
        <p:spPr>
          <a:xfrm>
            <a:off x="2362200" y="6050037"/>
            <a:ext cx="6705600" cy="685800"/>
          </a:xfrm>
          <a:prstGeom prst="rect">
            <a:avLst/>
          </a:prstGeo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9D4AA36-6EC6-E24C-8DDD-9DDC3398B0C4}" type="datetimeFigureOut">
              <a:rPr lang="en-US" smtClean="0"/>
              <a:pPr/>
              <a:t>21/12/12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C896AF4A-25A2-4942-9AD1-F3C02B5E2B33}" type="slidenum">
              <a:rPr lang="en-US" smtClean="0"/>
              <a:pPr/>
              <a:t>‹n.›</a:t>
            </a:fld>
            <a:endParaRPr lang="en-US"/>
          </a:p>
        </p:txBody>
      </p:sp>
    </p:spTree>
    <p:extLst>
      <p:ext uri="{BB962C8B-B14F-4D97-AF65-F5344CB8AC3E}">
        <p14:creationId xmlns:p14="http://schemas.microsoft.com/office/powerpoint/2010/main" val="1251207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a:prstGeom prst="rect">
            <a:avLst/>
          </a:prstGeom>
        </p:spPr>
        <p:txBody>
          <a:bodyPr/>
          <a:lstStyle/>
          <a:p>
            <a:r>
              <a:rPr kumimoji="0" lang="it-IT" smtClean="0"/>
              <a:t>Click to edit Master title style</a:t>
            </a:r>
            <a:endParaRPr kumimoji="0" lang="en-US"/>
          </a:p>
        </p:txBody>
      </p:sp>
      <p:sp>
        <p:nvSpPr>
          <p:cNvPr id="4" name="Date Placeholder 3"/>
          <p:cNvSpPr>
            <a:spLocks noGrp="1"/>
          </p:cNvSpPr>
          <p:nvPr>
            <p:ph type="dt" sz="half" idx="10"/>
          </p:nvPr>
        </p:nvSpPr>
        <p:spPr/>
        <p:txBody>
          <a:bodyPr/>
          <a:lstStyle/>
          <a:p>
            <a:fld id="{89D4AA36-6EC6-E24C-8DDD-9DDC3398B0C4}" type="datetimeFigureOut">
              <a:rPr lang="en-US" smtClean="0"/>
              <a:pPr/>
              <a:t>21/12/12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C896AF4A-25A2-4942-9AD1-F3C02B5E2B33}" type="slidenum">
              <a:rPr lang="en-US" smtClean="0"/>
              <a:pPr/>
              <a:t>‹n.›</a:t>
            </a:fld>
            <a:endParaRPr lang="en-US"/>
          </a:p>
        </p:txBody>
      </p:sp>
      <p:sp>
        <p:nvSpPr>
          <p:cNvPr id="8" name="Content Placeholder 7"/>
          <p:cNvSpPr>
            <a:spLocks noGrp="1"/>
          </p:cNvSpPr>
          <p:nvPr>
            <p:ph sz="quarter" idx="1"/>
          </p:nvPr>
        </p:nvSpPr>
        <p:spPr>
          <a:xfrm>
            <a:off x="612648" y="1600200"/>
            <a:ext cx="8153400" cy="4495800"/>
          </a:xfrm>
          <a:prstGeom prst="rect">
            <a:avLst/>
          </a:prstGeom>
        </p:spPr>
        <p:txBody>
          <a:body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Tree>
    <p:extLst>
      <p:ext uri="{BB962C8B-B14F-4D97-AF65-F5344CB8AC3E}">
        <p14:creationId xmlns:p14="http://schemas.microsoft.com/office/powerpoint/2010/main" val="4054400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kumimoji="0" lang="it-IT" smtClean="0"/>
              <a:t>Click to edit Master title style</a:t>
            </a:r>
            <a:endParaRPr kumimoji="0" lang="en-US"/>
          </a:p>
        </p:txBody>
      </p:sp>
      <p:sp>
        <p:nvSpPr>
          <p:cNvPr id="12" name="Date Placeholder 11"/>
          <p:cNvSpPr>
            <a:spLocks noGrp="1"/>
          </p:cNvSpPr>
          <p:nvPr>
            <p:ph type="dt" sz="half" idx="10"/>
          </p:nvPr>
        </p:nvSpPr>
        <p:spPr/>
        <p:txBody>
          <a:bodyPr/>
          <a:lstStyle/>
          <a:p>
            <a:fld id="{89D4AA36-6EC6-E24C-8DDD-9DDC3398B0C4}" type="datetimeFigureOut">
              <a:rPr lang="en-US" smtClean="0"/>
              <a:pPr/>
              <a:t>21/12/12</a:t>
            </a:fld>
            <a:endParaRPr lang="en-US"/>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fld id="{C896AF4A-25A2-4942-9AD1-F3C02B5E2B33}" type="slidenum">
              <a:rPr lang="en-US" smtClean="0"/>
              <a:pPr/>
              <a:t>‹n.›</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030162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it-IT"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8" name="Date Placeholder 7"/>
          <p:cNvSpPr>
            <a:spLocks noGrp="1"/>
          </p:cNvSpPr>
          <p:nvPr>
            <p:ph type="dt" sz="half" idx="15"/>
          </p:nvPr>
        </p:nvSpPr>
        <p:spPr/>
        <p:txBody>
          <a:bodyPr rtlCol="0"/>
          <a:lstStyle/>
          <a:p>
            <a:fld id="{89D4AA36-6EC6-E24C-8DDD-9DDC3398B0C4}" type="datetimeFigureOut">
              <a:rPr lang="en-US" smtClean="0"/>
              <a:pPr/>
              <a:t>21/12/12</a:t>
            </a:fld>
            <a:endParaRPr lang="en-US"/>
          </a:p>
        </p:txBody>
      </p:sp>
      <p:sp>
        <p:nvSpPr>
          <p:cNvPr id="10" name="Slide Number Placeholder 9"/>
          <p:cNvSpPr>
            <a:spLocks noGrp="1"/>
          </p:cNvSpPr>
          <p:nvPr>
            <p:ph type="sldNum" sz="quarter" idx="16"/>
          </p:nvPr>
        </p:nvSpPr>
        <p:spPr>
          <a:xfrm>
            <a:off x="0" y="1272222"/>
            <a:ext cx="533400" cy="244476"/>
          </a:xfrm>
          <a:prstGeom prst="rect">
            <a:avLst/>
          </a:prstGeom>
        </p:spPr>
        <p:txBody>
          <a:bodyPr rtlCol="0"/>
          <a:lstStyle/>
          <a:p>
            <a:fld id="{C896AF4A-25A2-4942-9AD1-F3C02B5E2B33}" type="slidenum">
              <a:rPr lang="en-US" smtClean="0"/>
              <a:pPr/>
              <a:t>‹n.›</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4264741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a:prstGeom prst="rect">
            <a:avLst/>
          </a:prstGeom>
        </p:spPr>
        <p:txBody>
          <a:bodyPr anchor="ctr"/>
          <a:lstStyle>
            <a:lvl1pPr>
              <a:defRPr/>
            </a:lvl1pPr>
          </a:lstStyle>
          <a:p>
            <a:r>
              <a:rPr kumimoji="0" lang="it-IT"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10" name="Date Placeholder 9"/>
          <p:cNvSpPr>
            <a:spLocks noGrp="1"/>
          </p:cNvSpPr>
          <p:nvPr>
            <p:ph type="dt" sz="half" idx="15"/>
          </p:nvPr>
        </p:nvSpPr>
        <p:spPr/>
        <p:txBody>
          <a:bodyPr rtlCol="0"/>
          <a:lstStyle/>
          <a:p>
            <a:fld id="{89D4AA36-6EC6-E24C-8DDD-9DDC3398B0C4}" type="datetimeFigureOut">
              <a:rPr lang="en-US" smtClean="0"/>
              <a:pPr/>
              <a:t>21/12/12</a:t>
            </a:fld>
            <a:endParaRPr lang="en-US"/>
          </a:p>
        </p:txBody>
      </p:sp>
      <p:sp>
        <p:nvSpPr>
          <p:cNvPr id="12" name="Slide Number Placeholder 11"/>
          <p:cNvSpPr>
            <a:spLocks noGrp="1"/>
          </p:cNvSpPr>
          <p:nvPr>
            <p:ph type="sldNum" sz="quarter" idx="16"/>
          </p:nvPr>
        </p:nvSpPr>
        <p:spPr>
          <a:xfrm>
            <a:off x="0" y="1272222"/>
            <a:ext cx="533400" cy="244476"/>
          </a:xfrm>
          <a:prstGeom prst="rect">
            <a:avLst/>
          </a:prstGeom>
        </p:spPr>
        <p:txBody>
          <a:bodyPr rtlCol="0"/>
          <a:lstStyle/>
          <a:p>
            <a:fld id="{C896AF4A-25A2-4942-9AD1-F3C02B5E2B33}" type="slidenum">
              <a:rPr lang="en-US" smtClean="0"/>
              <a:pPr/>
              <a:t>‹n.›</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smtClean="0"/>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smtClean="0"/>
              <a:t>Click to edit Master text styles</a:t>
            </a:r>
          </a:p>
        </p:txBody>
      </p:sp>
    </p:spTree>
    <p:extLst>
      <p:ext uri="{BB962C8B-B14F-4D97-AF65-F5344CB8AC3E}">
        <p14:creationId xmlns:p14="http://schemas.microsoft.com/office/powerpoint/2010/main" val="727084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it-IT" smtClean="0"/>
              <a:t>Click to edit Master title style</a:t>
            </a:r>
            <a:endParaRPr kumimoji="0" lang="en-US"/>
          </a:p>
        </p:txBody>
      </p:sp>
      <p:sp>
        <p:nvSpPr>
          <p:cNvPr id="3" name="Date Placeholder 2"/>
          <p:cNvSpPr>
            <a:spLocks noGrp="1"/>
          </p:cNvSpPr>
          <p:nvPr>
            <p:ph type="dt" sz="half" idx="10"/>
          </p:nvPr>
        </p:nvSpPr>
        <p:spPr/>
        <p:txBody>
          <a:bodyPr/>
          <a:lstStyle/>
          <a:p>
            <a:fld id="{89D4AA36-6EC6-E24C-8DDD-9DDC3398B0C4}" type="datetimeFigureOut">
              <a:rPr lang="en-US" smtClean="0"/>
              <a:pPr/>
              <a:t>21/12/12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C896AF4A-25A2-4942-9AD1-F3C02B5E2B33}" type="slidenum">
              <a:rPr lang="en-US" smtClean="0"/>
              <a:pPr/>
              <a:t>‹n.›</a:t>
            </a:fld>
            <a:endParaRPr lang="en-US"/>
          </a:p>
        </p:txBody>
      </p:sp>
    </p:spTree>
    <p:extLst>
      <p:ext uri="{BB962C8B-B14F-4D97-AF65-F5344CB8AC3E}">
        <p14:creationId xmlns:p14="http://schemas.microsoft.com/office/powerpoint/2010/main" val="491279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4AA36-6EC6-E24C-8DDD-9DDC3398B0C4}" type="datetimeFigureOut">
              <a:rPr lang="en-US" smtClean="0"/>
              <a:pPr/>
              <a:t>21/12/12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C896AF4A-25A2-4942-9AD1-F3C02B5E2B33}" type="slidenum">
              <a:rPr lang="en-US" smtClean="0"/>
              <a:pPr/>
              <a:t>‹n.›</a:t>
            </a:fld>
            <a:endParaRPr lang="en-US"/>
          </a:p>
        </p:txBody>
      </p:sp>
    </p:spTree>
    <p:extLst>
      <p:ext uri="{BB962C8B-B14F-4D97-AF65-F5344CB8AC3E}">
        <p14:creationId xmlns:p14="http://schemas.microsoft.com/office/powerpoint/2010/main" val="264067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it-IT" smtClean="0"/>
              <a:t>Click to edit Master title style</a:t>
            </a:r>
            <a:endParaRPr kumimoji="0" lang="en-US"/>
          </a:p>
        </p:txBody>
      </p:sp>
      <p:sp>
        <p:nvSpPr>
          <p:cNvPr id="12" name="Date Placeholder 11"/>
          <p:cNvSpPr>
            <a:spLocks noGrp="1"/>
          </p:cNvSpPr>
          <p:nvPr>
            <p:ph type="dt" sz="half" idx="10"/>
          </p:nvPr>
        </p:nvSpPr>
        <p:spPr/>
        <p:txBody>
          <a:bodyPr/>
          <a:lstStyle/>
          <a:p>
            <a:fld id="{89D4AA36-6EC6-E24C-8DDD-9DDC3398B0C4}" type="datetimeFigureOut">
              <a:rPr lang="en-US" smtClean="0"/>
              <a:pPr/>
              <a:t>21/12/12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896AF4A-25A2-4942-9AD1-F3C02B5E2B33}" type="slidenum">
              <a:rPr lang="en-US" smtClean="0"/>
              <a:pPr/>
              <a:t>‹n.›</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a:prstGeom prst="rect">
            <a:avLst/>
          </a:prstGeom>
        </p:spPr>
        <p:txBody>
          <a:bodyPr anchor="ctr"/>
          <a:lstStyle>
            <a:lvl1pPr algn="l">
              <a:buNone/>
              <a:defRPr sz="4400" b="0"/>
            </a:lvl1pPr>
          </a:lstStyle>
          <a:p>
            <a:r>
              <a:rPr kumimoji="0" lang="it-IT" smtClean="0"/>
              <a:t>Click to edit Master title style</a:t>
            </a:r>
            <a:endParaRPr kumimoji="0" lang="en-US"/>
          </a:p>
        </p:txBody>
      </p:sp>
      <p:sp>
        <p:nvSpPr>
          <p:cNvPr id="5" name="Date Placeholder 4"/>
          <p:cNvSpPr>
            <a:spLocks noGrp="1"/>
          </p:cNvSpPr>
          <p:nvPr>
            <p:ph type="dt" sz="half" idx="10"/>
          </p:nvPr>
        </p:nvSpPr>
        <p:spPr/>
        <p:txBody>
          <a:bodyPr/>
          <a:lstStyle/>
          <a:p>
            <a:fld id="{89D4AA36-6EC6-E24C-8DDD-9DDC3398B0C4}" type="datetimeFigureOut">
              <a:rPr lang="en-US" smtClean="0"/>
              <a:pPr/>
              <a:t>21/12/12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C896AF4A-25A2-4942-9AD1-F3C02B5E2B33}" type="slidenum">
              <a:rPr lang="en-US" smtClean="0"/>
              <a:pPr/>
              <a:t>‹n.›</a:t>
            </a:fld>
            <a:endParaRPr lang="en-US"/>
          </a:p>
        </p:txBody>
      </p:sp>
      <p:sp>
        <p:nvSpPr>
          <p:cNvPr id="3" name="Text Placeholder 2"/>
          <p:cNvSpPr>
            <a:spLocks noGrp="1"/>
          </p:cNvSpPr>
          <p:nvPr>
            <p:ph type="body" idx="2"/>
          </p:nvPr>
        </p:nvSpPr>
        <p:spPr>
          <a:xfrm>
            <a:off x="609600" y="1752600"/>
            <a:ext cx="1600200" cy="43434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Click to edit Master text styles</a:t>
            </a:r>
          </a:p>
        </p:txBody>
      </p:sp>
      <p:sp>
        <p:nvSpPr>
          <p:cNvPr id="9" name="Content Placeholder 8"/>
          <p:cNvSpPr>
            <a:spLocks noGrp="1"/>
          </p:cNvSpPr>
          <p:nvPr>
            <p:ph sz="quarter" idx="1"/>
          </p:nvPr>
        </p:nvSpPr>
        <p:spPr>
          <a:xfrm>
            <a:off x="2362200" y="1752600"/>
            <a:ext cx="6400800" cy="4419600"/>
          </a:xfrm>
          <a:prstGeom prst="rect">
            <a:avLst/>
          </a:prstGeom>
        </p:spPr>
        <p:txBody>
          <a:body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Tree>
    <p:extLst>
      <p:ext uri="{BB962C8B-B14F-4D97-AF65-F5344CB8AC3E}">
        <p14:creationId xmlns:p14="http://schemas.microsoft.com/office/powerpoint/2010/main" val="3956335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it-IT"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9D4AA36-6EC6-E24C-8DDD-9DDC3398B0C4}" type="datetimeFigureOut">
              <a:rPr lang="en-US" smtClean="0"/>
              <a:pPr/>
              <a:t>21/12/12</a:t>
            </a:fld>
            <a:endParaRPr lang="en-US"/>
          </a:p>
        </p:txBody>
      </p:sp>
      <p:sp>
        <p:nvSpPr>
          <p:cNvPr id="13" name="Slide Number Placeholder 12"/>
          <p:cNvSpPr>
            <a:spLocks noGrp="1"/>
          </p:cNvSpPr>
          <p:nvPr>
            <p:ph type="sldNum" sz="quarter" idx="11"/>
          </p:nvPr>
        </p:nvSpPr>
        <p:spPr>
          <a:xfrm>
            <a:off x="0" y="4667249"/>
            <a:ext cx="1447800" cy="663578"/>
          </a:xfrm>
          <a:prstGeom prst="rect">
            <a:avLst/>
          </a:prstGeom>
        </p:spPr>
        <p:txBody>
          <a:bodyPr rtlCol="0"/>
          <a:lstStyle>
            <a:lvl1pPr>
              <a:defRPr sz="2800"/>
            </a:lvl1pPr>
          </a:lstStyle>
          <a:p>
            <a:fld id="{C896AF4A-25A2-4942-9AD1-F3C02B5E2B33}" type="slidenum">
              <a:rPr lang="en-US" smtClean="0"/>
              <a:pPr/>
              <a:t>‹n.›</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prstGeom prst="rect">
            <a:avLst/>
          </a:prstGeom>
          <a:solidFill>
            <a:schemeClr val="accent1">
              <a:tint val="40000"/>
            </a:schemeClr>
          </a:solidFill>
          <a:ln>
            <a:noFill/>
          </a:ln>
        </p:spPr>
        <p:txBody>
          <a:bodyPr/>
          <a:lstStyle>
            <a:lvl1pPr marL="0" indent="0">
              <a:buNone/>
              <a:defRPr sz="3200"/>
            </a:lvl1pPr>
          </a:lstStyle>
          <a:p>
            <a:r>
              <a:rPr kumimoji="0" lang="it-IT" smtClean="0"/>
              <a:t>Click icon to add picture</a:t>
            </a:r>
            <a:endParaRPr kumimoji="0" lang="en-US" dirty="0"/>
          </a:p>
        </p:txBody>
      </p:sp>
    </p:spTree>
    <p:extLst>
      <p:ext uri="{BB962C8B-B14F-4D97-AF65-F5344CB8AC3E}">
        <p14:creationId xmlns:p14="http://schemas.microsoft.com/office/powerpoint/2010/main" val="2020367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it-IT" smtClean="0"/>
              <a:t>Click to edit Master title style</a:t>
            </a:r>
            <a:endParaRPr kumimoji="0" lang="en-US"/>
          </a:p>
        </p:txBody>
      </p:sp>
      <p:sp>
        <p:nvSpPr>
          <p:cNvPr id="3" name="Vertical Text Placeholder 2"/>
          <p:cNvSpPr>
            <a:spLocks noGrp="1"/>
          </p:cNvSpPr>
          <p:nvPr>
            <p:ph type="body" orient="vert" idx="1"/>
          </p:nvPr>
        </p:nvSpPr>
        <p:spPr>
          <a:xfrm>
            <a:off x="612648" y="1600200"/>
            <a:ext cx="8153400" cy="4526280"/>
          </a:xfrm>
          <a:prstGeom prst="rect">
            <a:avLst/>
          </a:prstGeom>
        </p:spPr>
        <p:txBody>
          <a:bodyPr vert="eaVert"/>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4" name="Date Placeholder 3"/>
          <p:cNvSpPr>
            <a:spLocks noGrp="1"/>
          </p:cNvSpPr>
          <p:nvPr>
            <p:ph type="dt" sz="half" idx="10"/>
          </p:nvPr>
        </p:nvSpPr>
        <p:spPr/>
        <p:txBody>
          <a:bodyPr/>
          <a:lstStyle/>
          <a:p>
            <a:fld id="{89D4AA36-6EC6-E24C-8DDD-9DDC3398B0C4}" type="datetimeFigureOut">
              <a:rPr lang="en-US" smtClean="0"/>
              <a:pPr/>
              <a:t>21/12/12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p>
            <a:fld id="{C896AF4A-25A2-4942-9AD1-F3C02B5E2B33}" type="slidenum">
              <a:rPr lang="en-US" smtClean="0"/>
              <a:pPr/>
              <a:t>‹n.›</a:t>
            </a:fld>
            <a:endParaRPr lang="en-US"/>
          </a:p>
        </p:txBody>
      </p:sp>
    </p:spTree>
    <p:extLst>
      <p:ext uri="{BB962C8B-B14F-4D97-AF65-F5344CB8AC3E}">
        <p14:creationId xmlns:p14="http://schemas.microsoft.com/office/powerpoint/2010/main" val="13677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a:prstGeom prst="rect">
            <a:avLst/>
          </a:prstGeom>
        </p:spPr>
        <p:txBody>
          <a:bodyPr vert="eaVert"/>
          <a:lstStyle/>
          <a:p>
            <a:r>
              <a:rPr kumimoji="0" lang="it-IT"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a:prstGeom prst="rect">
            <a:avLst/>
          </a:prstGeom>
        </p:spPr>
        <p:txBody>
          <a:bodyPr vert="eaVert"/>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9D4AA36-6EC6-E24C-8DDD-9DDC3398B0C4}" type="datetimeFigureOut">
              <a:rPr lang="en-US" smtClean="0"/>
              <a:pPr/>
              <a:t>21/12/12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fld id="{C896AF4A-25A2-4942-9AD1-F3C02B5E2B33}" type="slidenum">
              <a:rPr lang="en-US" smtClean="0"/>
              <a:pPr/>
              <a:t>‹n.›</a:t>
            </a:fld>
            <a:endParaRPr lang="en-US"/>
          </a:p>
        </p:txBody>
      </p:sp>
    </p:spTree>
    <p:extLst>
      <p:ext uri="{BB962C8B-B14F-4D97-AF65-F5344CB8AC3E}">
        <p14:creationId xmlns:p14="http://schemas.microsoft.com/office/powerpoint/2010/main" val="3931454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8" name="Date Placeholder 7"/>
          <p:cNvSpPr>
            <a:spLocks noGrp="1"/>
          </p:cNvSpPr>
          <p:nvPr>
            <p:ph type="dt" sz="half" idx="15"/>
          </p:nvPr>
        </p:nvSpPr>
        <p:spPr/>
        <p:txBody>
          <a:bodyPr rtlCol="0"/>
          <a:lstStyle/>
          <a:p>
            <a:fld id="{89D4AA36-6EC6-E24C-8DDD-9DDC3398B0C4}" type="datetimeFigureOut">
              <a:rPr lang="en-US" smtClean="0"/>
              <a:pPr/>
              <a:t>21/12/12</a:t>
            </a:fld>
            <a:endParaRPr lang="en-US"/>
          </a:p>
        </p:txBody>
      </p:sp>
      <p:sp>
        <p:nvSpPr>
          <p:cNvPr id="10" name="Slide Number Placeholder 9"/>
          <p:cNvSpPr>
            <a:spLocks noGrp="1"/>
          </p:cNvSpPr>
          <p:nvPr>
            <p:ph type="sldNum" sz="quarter" idx="16"/>
          </p:nvPr>
        </p:nvSpPr>
        <p:spPr/>
        <p:txBody>
          <a:bodyPr rtlCol="0"/>
          <a:lstStyle/>
          <a:p>
            <a:fld id="{C896AF4A-25A2-4942-9AD1-F3C02B5E2B33}" type="slidenum">
              <a:rPr lang="en-US" smtClean="0"/>
              <a:pPr/>
              <a:t>‹n.›</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it-IT"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10" name="Date Placeholder 9"/>
          <p:cNvSpPr>
            <a:spLocks noGrp="1"/>
          </p:cNvSpPr>
          <p:nvPr>
            <p:ph type="dt" sz="half" idx="15"/>
          </p:nvPr>
        </p:nvSpPr>
        <p:spPr/>
        <p:txBody>
          <a:bodyPr rtlCol="0"/>
          <a:lstStyle/>
          <a:p>
            <a:fld id="{89D4AA36-6EC6-E24C-8DDD-9DDC3398B0C4}" type="datetimeFigureOut">
              <a:rPr lang="en-US" smtClean="0"/>
              <a:pPr/>
              <a:t>21/12/12</a:t>
            </a:fld>
            <a:endParaRPr lang="en-US"/>
          </a:p>
        </p:txBody>
      </p:sp>
      <p:sp>
        <p:nvSpPr>
          <p:cNvPr id="12" name="Slide Number Placeholder 11"/>
          <p:cNvSpPr>
            <a:spLocks noGrp="1"/>
          </p:cNvSpPr>
          <p:nvPr>
            <p:ph type="sldNum" sz="quarter" idx="16"/>
          </p:nvPr>
        </p:nvSpPr>
        <p:spPr/>
        <p:txBody>
          <a:bodyPr rtlCol="0"/>
          <a:lstStyle/>
          <a:p>
            <a:fld id="{C896AF4A-25A2-4942-9AD1-F3C02B5E2B33}" type="slidenum">
              <a:rPr lang="en-US" smtClean="0"/>
              <a:pPr/>
              <a:t>‹n.›</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Click to edit Master title style</a:t>
            </a:r>
            <a:endParaRPr kumimoji="0" lang="en-US"/>
          </a:p>
        </p:txBody>
      </p:sp>
      <p:sp>
        <p:nvSpPr>
          <p:cNvPr id="3" name="Date Placeholder 2"/>
          <p:cNvSpPr>
            <a:spLocks noGrp="1"/>
          </p:cNvSpPr>
          <p:nvPr>
            <p:ph type="dt" sz="half" idx="10"/>
          </p:nvPr>
        </p:nvSpPr>
        <p:spPr/>
        <p:txBody>
          <a:bodyPr/>
          <a:lstStyle/>
          <a:p>
            <a:fld id="{89D4AA36-6EC6-E24C-8DDD-9DDC3398B0C4}" type="datetimeFigureOut">
              <a:rPr lang="en-US" smtClean="0"/>
              <a:pPr/>
              <a:t>21/12/12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896AF4A-25A2-4942-9AD1-F3C02B5E2B33}"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4AA36-6EC6-E24C-8DDD-9DDC3398B0C4}" type="datetimeFigureOut">
              <a:rPr lang="en-US" smtClean="0"/>
              <a:pPr/>
              <a:t>21/12/12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896AF4A-25A2-4942-9AD1-F3C02B5E2B33}"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it-IT" smtClean="0"/>
              <a:t>Click to edit Master title style</a:t>
            </a:r>
            <a:endParaRPr kumimoji="0" lang="en-US"/>
          </a:p>
        </p:txBody>
      </p:sp>
      <p:sp>
        <p:nvSpPr>
          <p:cNvPr id="5" name="Date Placeholder 4"/>
          <p:cNvSpPr>
            <a:spLocks noGrp="1"/>
          </p:cNvSpPr>
          <p:nvPr>
            <p:ph type="dt" sz="half" idx="10"/>
          </p:nvPr>
        </p:nvSpPr>
        <p:spPr/>
        <p:txBody>
          <a:bodyPr/>
          <a:lstStyle/>
          <a:p>
            <a:fld id="{89D4AA36-6EC6-E24C-8DDD-9DDC3398B0C4}" type="datetimeFigureOut">
              <a:rPr lang="en-US" smtClean="0"/>
              <a:pPr/>
              <a:t>21/12/12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896AF4A-25A2-4942-9AD1-F3C02B5E2B33}" type="slidenum">
              <a:rPr lang="en-US" smtClean="0"/>
              <a:pPr/>
              <a:t>‹n.›</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it-IT"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9D4AA36-6EC6-E24C-8DDD-9DDC3398B0C4}" type="datetimeFigureOut">
              <a:rPr lang="en-US" smtClean="0"/>
              <a:pPr/>
              <a:t>21/12/12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896AF4A-25A2-4942-9AD1-F3C02B5E2B33}" type="slidenum">
              <a:rPr lang="en-US" smtClean="0"/>
              <a:pPr/>
              <a:t>‹n.›</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it-IT"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it-IT"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it-IT" smtClean="0"/>
              <a:t>Click to edit Master text styles</a:t>
            </a:r>
          </a:p>
          <a:p>
            <a:pPr lvl="1" eaLnBrk="1" latinLnBrk="0" hangingPunct="1"/>
            <a:r>
              <a:rPr kumimoji="0" lang="it-IT" smtClean="0"/>
              <a:t>Second level</a:t>
            </a:r>
          </a:p>
          <a:p>
            <a:pPr lvl="2" eaLnBrk="1" latinLnBrk="0" hangingPunct="1"/>
            <a:r>
              <a:rPr kumimoji="0" lang="it-IT" smtClean="0"/>
              <a:t>Third level</a:t>
            </a:r>
          </a:p>
          <a:p>
            <a:pPr lvl="3" eaLnBrk="1" latinLnBrk="0" hangingPunct="1"/>
            <a:r>
              <a:rPr kumimoji="0" lang="it-IT" smtClean="0"/>
              <a:t>Fourth level</a:t>
            </a:r>
          </a:p>
          <a:p>
            <a:pPr lvl="4" eaLnBrk="1" latinLnBrk="0" hangingPunct="1"/>
            <a:r>
              <a:rPr kumimoji="0" lang="it-IT"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9D4AA36-6EC6-E24C-8DDD-9DDC3398B0C4}" type="datetimeFigureOut">
              <a:rPr lang="en-US" smtClean="0"/>
              <a:pPr/>
              <a:t>21/12/12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896AF4A-25A2-4942-9AD1-F3C02B5E2B33}"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533400" y="25400"/>
            <a:ext cx="8210550" cy="558800"/>
          </a:xfrm>
          <a:prstGeom prst="rect">
            <a:avLst/>
          </a:prstGeom>
        </p:spPr>
        <p:txBody>
          <a:bodyPr vert="horz" anchor="ctr">
            <a:normAutofit/>
          </a:bodyPr>
          <a:lstStyle/>
          <a:p>
            <a:r>
              <a:rPr kumimoji="0" lang="it-IT"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it-IT" smtClean="0"/>
              <a:t>Click to edit Master text styles</a:t>
            </a:r>
          </a:p>
          <a:p>
            <a:pPr lvl="1" eaLnBrk="1" latinLnBrk="0" hangingPunct="1"/>
            <a:r>
              <a:rPr kumimoji="0" lang="it-IT" smtClean="0"/>
              <a:t>Second level</a:t>
            </a:r>
          </a:p>
          <a:p>
            <a:pPr lvl="2" eaLnBrk="1" latinLnBrk="0" hangingPunct="1"/>
            <a:r>
              <a:rPr kumimoji="0" lang="it-IT" smtClean="0"/>
              <a:t>Third level</a:t>
            </a:r>
          </a:p>
          <a:p>
            <a:pPr lvl="3" eaLnBrk="1" latinLnBrk="0" hangingPunct="1"/>
            <a:r>
              <a:rPr kumimoji="0" lang="it-IT" smtClean="0"/>
              <a:t>Fourth level</a:t>
            </a:r>
          </a:p>
          <a:p>
            <a:pPr lvl="4" eaLnBrk="1" latinLnBrk="0" hangingPunct="1"/>
            <a:r>
              <a:rPr kumimoji="0" lang="it-IT"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9D4AA36-6EC6-E24C-8DDD-9DDC3398B0C4}" type="datetimeFigureOut">
              <a:rPr lang="en-US" smtClean="0"/>
              <a:pPr/>
              <a:t>21/12/12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5613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6070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6070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5991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896AF4A-25A2-4942-9AD1-F3C02B5E2B33}" type="slidenum">
              <a:rPr lang="en-US" smtClean="0"/>
              <a:pPr/>
              <a:t>‹n.›</a:t>
            </a:fld>
            <a:endParaRPr lang="en-US"/>
          </a:p>
        </p:txBody>
      </p:sp>
    </p:spTree>
    <p:extLst>
      <p:ext uri="{BB962C8B-B14F-4D97-AF65-F5344CB8AC3E}">
        <p14:creationId xmlns:p14="http://schemas.microsoft.com/office/powerpoint/2010/main" val="169935904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9D4AA36-6EC6-E24C-8DDD-9DDC3398B0C4}" type="datetimeFigureOut">
              <a:rPr lang="en-US" smtClean="0"/>
              <a:pPr/>
              <a:t>21/12/12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Tree>
    <p:extLst>
      <p:ext uri="{BB962C8B-B14F-4D97-AF65-F5344CB8AC3E}">
        <p14:creationId xmlns:p14="http://schemas.microsoft.com/office/powerpoint/2010/main" val="41036387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17.xml"/><Relationship Id="rId2"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17.xml"/><Relationship Id="rId2"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5.png"/><Relationship Id="rId3"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emf"/><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 Id="rId3" Type="http://schemas.openxmlformats.org/officeDocument/2006/relationships/image" Target="../media/image5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6.emf"/><Relationship Id="rId4" Type="http://schemas.openxmlformats.org/officeDocument/2006/relationships/image" Target="../media/image57.emf"/><Relationship Id="rId1" Type="http://schemas.openxmlformats.org/officeDocument/2006/relationships/slideLayout" Target="../slideLayouts/slideLayout2.xml"/><Relationship Id="rId2" Type="http://schemas.openxmlformats.org/officeDocument/2006/relationships/image" Target="../media/image5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emf"/><Relationship Id="rId3" Type="http://schemas.openxmlformats.org/officeDocument/2006/relationships/image" Target="../media/image6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emf"/><Relationship Id="rId3" Type="http://schemas.openxmlformats.org/officeDocument/2006/relationships/image" Target="../media/image6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emf"/></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cdsweb.cern.ch/record/1470629" TargetMode="External"/><Relationship Id="rId3" Type="http://schemas.openxmlformats.org/officeDocument/2006/relationships/hyperlink" Target="https://cdsweb.cern.ch/record/1474915"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8.png"/><Relationship Id="rId3" Type="http://schemas.openxmlformats.org/officeDocument/2006/relationships/image" Target="../media/image79.png"/></Relationships>
</file>

<file path=ppt/slides/_rels/slide46.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png"/><Relationship Id="rId1" Type="http://schemas.openxmlformats.org/officeDocument/2006/relationships/slideLayout" Target="../slideLayouts/slideLayout2.xml"/><Relationship Id="rId2" Type="http://schemas.openxmlformats.org/officeDocument/2006/relationships/image" Target="../media/image80.png"/></Relationships>
</file>

<file path=ppt/slides/_rels/slide47.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7.png"/></Relationships>
</file>

<file path=ppt/slides/_rels/slide49.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oleObject" Target="../embeddings/oleObject1.bin"/><Relationship Id="rId5" Type="http://schemas.openxmlformats.org/officeDocument/2006/relationships/image" Target="../media/image88.emf"/><Relationship Id="rId6" Type="http://schemas.openxmlformats.org/officeDocument/2006/relationships/image" Target="../media/image90.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92.png"/><Relationship Id="rId4" Type="http://schemas.openxmlformats.org/officeDocument/2006/relationships/image" Target="../media/image93.png"/><Relationship Id="rId5" Type="http://schemas.openxmlformats.org/officeDocument/2006/relationships/oleObject" Target="../embeddings/oleObject2.bin"/><Relationship Id="rId6" Type="http://schemas.openxmlformats.org/officeDocument/2006/relationships/image" Target="../media/image91.emf"/><Relationship Id="rId7" Type="http://schemas.openxmlformats.org/officeDocument/2006/relationships/image" Target="../media/image94.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96.emf"/><Relationship Id="rId4" Type="http://schemas.openxmlformats.org/officeDocument/2006/relationships/image" Target="../media/image97.emf"/><Relationship Id="rId1" Type="http://schemas.openxmlformats.org/officeDocument/2006/relationships/slideLayout" Target="../slideLayouts/slideLayout1.xml"/><Relationship Id="rId2" Type="http://schemas.openxmlformats.org/officeDocument/2006/relationships/image" Target="../media/image95.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8.png"/><Relationship Id="rId3" Type="http://schemas.openxmlformats.org/officeDocument/2006/relationships/image" Target="../media/image9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0.png"/><Relationship Id="rId3" Type="http://schemas.openxmlformats.org/officeDocument/2006/relationships/image" Target="../media/image10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2.png"/><Relationship Id="rId3" Type="http://schemas.openxmlformats.org/officeDocument/2006/relationships/hyperlink" Target="http://arxiv.org/abs/1001.3396v2"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04.png"/><Relationship Id="rId4" Type="http://schemas.openxmlformats.org/officeDocument/2006/relationships/image" Target="../media/image105.png"/><Relationship Id="rId1" Type="http://schemas.openxmlformats.org/officeDocument/2006/relationships/slideLayout" Target="../slideLayouts/slideLayout2.xml"/><Relationship Id="rId2" Type="http://schemas.openxmlformats.org/officeDocument/2006/relationships/image" Target="../media/image103.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hyperlink" Target="http://arxiv.org/abs/1001.5300" TargetMode="External"/><Relationship Id="rId5" Type="http://schemas.openxmlformats.org/officeDocument/2006/relationships/image" Target="../media/image108.png"/><Relationship Id="rId6" Type="http://schemas.openxmlformats.org/officeDocument/2006/relationships/oleObject" Target="../embeddings/oleObject3.bin"/><Relationship Id="rId7" Type="http://schemas.openxmlformats.org/officeDocument/2006/relationships/image" Target="../media/image106.emf"/><Relationship Id="rId8" Type="http://schemas.openxmlformats.org/officeDocument/2006/relationships/oleObject" Target="../embeddings/oleObject4.bin"/><Relationship Id="rId9" Type="http://schemas.openxmlformats.org/officeDocument/2006/relationships/image" Target="../media/image107.emf"/><Relationship Id="rId1" Type="http://schemas.openxmlformats.org/officeDocument/2006/relationships/vmlDrawing" Target="../drawings/vmlDrawing3.vml"/><Relationship Id="rId2"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09.png"/><Relationship Id="rId3" Type="http://schemas.openxmlformats.org/officeDocument/2006/relationships/image" Target="../media/image1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11.png"/><Relationship Id="rId3" Type="http://schemas.openxmlformats.org/officeDocument/2006/relationships/image" Target="../media/image11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13.png"/><Relationship Id="rId3" Type="http://schemas.openxmlformats.org/officeDocument/2006/relationships/image" Target="../media/image11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15.png"/><Relationship Id="rId4" Type="http://schemas.openxmlformats.org/officeDocument/2006/relationships/image" Target="../media/image116.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7.xml.rels><?xml version="1.0" encoding="UTF-8" standalone="yes"?>
<Relationships xmlns="http://schemas.openxmlformats.org/package/2006/relationships"><Relationship Id="rId3" Type="http://schemas.openxmlformats.org/officeDocument/2006/relationships/image" Target="../media/image117.png"/><Relationship Id="rId4" Type="http://schemas.openxmlformats.org/officeDocument/2006/relationships/image" Target="../media/image118.png"/><Relationship Id="rId5" Type="http://schemas.openxmlformats.org/officeDocument/2006/relationships/image" Target="../media/image119.png"/><Relationship Id="rId6" Type="http://schemas.openxmlformats.org/officeDocument/2006/relationships/image" Target="../media/image120.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8.xml.rels><?xml version="1.0" encoding="UTF-8" standalone="yes"?>
<Relationships xmlns="http://schemas.openxmlformats.org/package/2006/relationships"><Relationship Id="rId3" Type="http://schemas.openxmlformats.org/officeDocument/2006/relationships/image" Target="../media/image121.png"/><Relationship Id="rId4" Type="http://schemas.openxmlformats.org/officeDocument/2006/relationships/image" Target="../media/image122.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69.xml.rels><?xml version="1.0" encoding="UTF-8" standalone="yes"?>
<Relationships xmlns="http://schemas.openxmlformats.org/package/2006/relationships"><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9.xml"/><Relationship Id="rId2" Type="http://schemas.openxmlformats.org/officeDocument/2006/relationships/image" Target="../media/image1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6.png"/></Relationships>
</file>

<file path=ppt/slides/_rels/slide71.xml.rels><?xml version="1.0" encoding="UTF-8" standalone="yes"?>
<Relationships xmlns="http://schemas.openxmlformats.org/package/2006/relationships"><Relationship Id="rId3" Type="http://schemas.openxmlformats.org/officeDocument/2006/relationships/image" Target="../media/image128.png"/><Relationship Id="rId4" Type="http://schemas.openxmlformats.org/officeDocument/2006/relationships/image" Target="../media/image129.png"/><Relationship Id="rId1" Type="http://schemas.openxmlformats.org/officeDocument/2006/relationships/slideLayout" Target="../slideLayouts/slideLayout2.xml"/><Relationship Id="rId2" Type="http://schemas.openxmlformats.org/officeDocument/2006/relationships/image" Target="../media/image12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17.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3.png"/><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212122"/>
              </a:clrFrom>
              <a:clrTo>
                <a:srgbClr val="212122">
                  <a:alpha val="0"/>
                </a:srgbClr>
              </a:clrTo>
            </a:clrChange>
          </a:blip>
          <a:srcRect l="2565" t="2355" r="2361" b="4237"/>
          <a:stretch>
            <a:fillRect/>
          </a:stretch>
        </p:blipFill>
        <p:spPr>
          <a:xfrm>
            <a:off x="0" y="370128"/>
            <a:ext cx="9144000" cy="3705460"/>
          </a:xfrm>
          <a:prstGeom prst="rect">
            <a:avLst/>
          </a:prstGeom>
        </p:spPr>
      </p:pic>
      <p:sp>
        <p:nvSpPr>
          <p:cNvPr id="7" name="Rectangle 6"/>
          <p:cNvSpPr/>
          <p:nvPr/>
        </p:nvSpPr>
        <p:spPr>
          <a:xfrm>
            <a:off x="3025628" y="4439334"/>
            <a:ext cx="5255577" cy="1138773"/>
          </a:xfrm>
          <a:prstGeom prst="rect">
            <a:avLst/>
          </a:prstGeom>
        </p:spPr>
        <p:txBody>
          <a:bodyPr wrap="none">
            <a:spAutoFit/>
          </a:bodyPr>
          <a:lstStyle/>
          <a:p>
            <a:r>
              <a:rPr lang="en-US" sz="3400" i="1" dirty="0">
                <a:solidFill>
                  <a:schemeClr val="tx2">
                    <a:lumMod val="50000"/>
                  </a:schemeClr>
                </a:solidFill>
              </a:rPr>
              <a:t>Highlights of Higgs </a:t>
            </a:r>
            <a:r>
              <a:rPr lang="en-US" sz="3400" i="1" dirty="0" smtClean="0">
                <a:solidFill>
                  <a:schemeClr val="tx2">
                    <a:lumMod val="50000"/>
                  </a:schemeClr>
                </a:solidFill>
              </a:rPr>
              <a:t>Analyses</a:t>
            </a:r>
          </a:p>
          <a:p>
            <a:pPr algn="ctr"/>
            <a:r>
              <a:rPr lang="en-US" sz="3400" i="1" dirty="0" smtClean="0">
                <a:solidFill>
                  <a:schemeClr val="tx2">
                    <a:lumMod val="50000"/>
                  </a:schemeClr>
                </a:solidFill>
              </a:rPr>
              <a:t>	     Atlas and CMS </a:t>
            </a:r>
            <a:endParaRPr lang="en-US" sz="3400" i="1" dirty="0">
              <a:solidFill>
                <a:schemeClr val="tx2">
                  <a:lumMod val="50000"/>
                </a:schemeClr>
              </a:solidFill>
            </a:endParaRPr>
          </a:p>
        </p:txBody>
      </p:sp>
      <p:sp>
        <p:nvSpPr>
          <p:cNvPr id="4" name="TextBox 3"/>
          <p:cNvSpPr txBox="1"/>
          <p:nvPr/>
        </p:nvSpPr>
        <p:spPr>
          <a:xfrm>
            <a:off x="3025628" y="6203434"/>
            <a:ext cx="6118372" cy="400110"/>
          </a:xfrm>
          <a:prstGeom prst="rect">
            <a:avLst/>
          </a:prstGeom>
          <a:noFill/>
        </p:spPr>
        <p:txBody>
          <a:bodyPr wrap="square" rtlCol="0">
            <a:spAutoFit/>
          </a:bodyPr>
          <a:lstStyle/>
          <a:p>
            <a:r>
              <a:rPr lang="en-US" sz="2000" i="1" dirty="0" smtClean="0">
                <a:solidFill>
                  <a:srgbClr val="000090"/>
                </a:solidFill>
              </a:rPr>
              <a:t>Francesco </a:t>
            </a:r>
            <a:r>
              <a:rPr lang="en-US" sz="2000" i="1" dirty="0" err="1" smtClean="0">
                <a:solidFill>
                  <a:srgbClr val="000090"/>
                </a:solidFill>
              </a:rPr>
              <a:t>Conventi</a:t>
            </a:r>
            <a:r>
              <a:rPr lang="en-US" sz="2000" i="1" dirty="0" smtClean="0">
                <a:solidFill>
                  <a:srgbClr val="000090"/>
                </a:solidFill>
              </a:rPr>
              <a:t> for the </a:t>
            </a:r>
            <a:r>
              <a:rPr lang="en-US" sz="2000" i="1" dirty="0" err="1" smtClean="0">
                <a:solidFill>
                  <a:srgbClr val="000090"/>
                </a:solidFill>
              </a:rPr>
              <a:t>Atlas&amp;CMS</a:t>
            </a:r>
            <a:r>
              <a:rPr lang="en-US" sz="2000" i="1" dirty="0" smtClean="0">
                <a:solidFill>
                  <a:srgbClr val="000090"/>
                </a:solidFill>
              </a:rPr>
              <a:t> </a:t>
            </a:r>
            <a:r>
              <a:rPr lang="en-US" sz="2000" i="1" dirty="0" err="1" smtClean="0">
                <a:solidFill>
                  <a:srgbClr val="000090"/>
                </a:solidFill>
              </a:rPr>
              <a:t>Higgs_Na</a:t>
            </a:r>
            <a:r>
              <a:rPr lang="en-US" sz="2000" i="1" dirty="0" smtClean="0">
                <a:solidFill>
                  <a:srgbClr val="000090"/>
                </a:solidFill>
              </a:rPr>
              <a:t> groups </a:t>
            </a:r>
            <a:endParaRPr lang="en-US" sz="2000" i="1" dirty="0">
              <a:solidFill>
                <a:srgbClr val="000090"/>
              </a:solidFill>
            </a:endParaRPr>
          </a:p>
        </p:txBody>
      </p:sp>
      <p:sp>
        <p:nvSpPr>
          <p:cNvPr id="5" name="TextBox 4"/>
          <p:cNvSpPr txBox="1"/>
          <p:nvPr/>
        </p:nvSpPr>
        <p:spPr>
          <a:xfrm>
            <a:off x="177800" y="6234212"/>
            <a:ext cx="1562100" cy="369332"/>
          </a:xfrm>
          <a:prstGeom prst="rect">
            <a:avLst/>
          </a:prstGeom>
          <a:noFill/>
        </p:spPr>
        <p:txBody>
          <a:bodyPr wrap="square" rtlCol="0">
            <a:spAutoFit/>
          </a:bodyPr>
          <a:lstStyle/>
          <a:p>
            <a:r>
              <a:rPr lang="en-US" dirty="0" smtClean="0"/>
              <a:t>21-12-2012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1356" y="3848100"/>
            <a:ext cx="4685744" cy="3009900"/>
          </a:xfrm>
          <a:prstGeom prst="rect">
            <a:avLst/>
          </a:prstGeom>
        </p:spPr>
      </p:pic>
      <p:pic>
        <p:nvPicPr>
          <p:cNvPr id="8" name="Picture 7"/>
          <p:cNvPicPr>
            <a:picLocks noChangeAspect="1"/>
          </p:cNvPicPr>
          <p:nvPr/>
        </p:nvPicPr>
        <p:blipFill>
          <a:blip r:embed="rId3"/>
          <a:stretch>
            <a:fillRect/>
          </a:stretch>
        </p:blipFill>
        <p:spPr>
          <a:xfrm>
            <a:off x="5080000" y="3838890"/>
            <a:ext cx="3822700" cy="3057210"/>
          </a:xfrm>
          <a:prstGeom prst="rect">
            <a:avLst/>
          </a:prstGeom>
        </p:spPr>
      </p:pic>
      <p:pic>
        <p:nvPicPr>
          <p:cNvPr id="5" name="Picture 4"/>
          <p:cNvPicPr>
            <a:picLocks noChangeAspect="1"/>
          </p:cNvPicPr>
          <p:nvPr/>
        </p:nvPicPr>
        <p:blipFill>
          <a:blip r:embed="rId4"/>
          <a:stretch>
            <a:fillRect/>
          </a:stretch>
        </p:blipFill>
        <p:spPr>
          <a:xfrm>
            <a:off x="12701" y="764357"/>
            <a:ext cx="4508499" cy="3236259"/>
          </a:xfrm>
          <a:prstGeom prst="rect">
            <a:avLst/>
          </a:prstGeom>
        </p:spPr>
      </p:pic>
      <p:pic>
        <p:nvPicPr>
          <p:cNvPr id="7" name="Picture 6"/>
          <p:cNvPicPr>
            <a:picLocks noChangeAspect="1"/>
          </p:cNvPicPr>
          <p:nvPr/>
        </p:nvPicPr>
        <p:blipFill>
          <a:blip r:embed="rId5"/>
          <a:stretch>
            <a:fillRect/>
          </a:stretch>
        </p:blipFill>
        <p:spPr>
          <a:xfrm>
            <a:off x="5003800" y="726257"/>
            <a:ext cx="3835400" cy="3185343"/>
          </a:xfrm>
          <a:prstGeom prst="rect">
            <a:avLst/>
          </a:prstGeom>
        </p:spPr>
      </p:pic>
      <p:pic>
        <p:nvPicPr>
          <p:cNvPr id="9" name="Picture 8"/>
          <p:cNvPicPr>
            <a:picLocks noChangeAspect="1"/>
          </p:cNvPicPr>
          <p:nvPr/>
        </p:nvPicPr>
        <p:blipFill>
          <a:blip r:embed="rId6"/>
          <a:stretch>
            <a:fillRect/>
          </a:stretch>
        </p:blipFill>
        <p:spPr>
          <a:xfrm>
            <a:off x="1758950" y="5753101"/>
            <a:ext cx="2300748" cy="609600"/>
          </a:xfrm>
          <a:prstGeom prst="rect">
            <a:avLst/>
          </a:prstGeom>
        </p:spPr>
      </p:pic>
      <p:sp>
        <p:nvSpPr>
          <p:cNvPr id="10" name="TextBox 9"/>
          <p:cNvSpPr txBox="1"/>
          <p:nvPr/>
        </p:nvSpPr>
        <p:spPr>
          <a:xfrm>
            <a:off x="2476500" y="1943100"/>
            <a:ext cx="1930400" cy="1015663"/>
          </a:xfrm>
          <a:prstGeom prst="rect">
            <a:avLst/>
          </a:prstGeom>
          <a:noFill/>
        </p:spPr>
        <p:txBody>
          <a:bodyPr wrap="square" rtlCol="0">
            <a:spAutoFit/>
          </a:bodyPr>
          <a:lstStyle/>
          <a:p>
            <a:r>
              <a:rPr lang="en-US" sz="6000" b="1" dirty="0" smtClean="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rPr>
              <a:t>Atlas</a:t>
            </a:r>
            <a:endParaRPr lang="en-US" sz="6000" b="1" dirty="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7200900" y="1346368"/>
            <a:ext cx="1930400" cy="1015663"/>
          </a:xfrm>
          <a:prstGeom prst="rect">
            <a:avLst/>
          </a:prstGeom>
          <a:noFill/>
        </p:spPr>
        <p:txBody>
          <a:bodyPr wrap="square" rtlCol="0">
            <a:spAutoFit/>
          </a:bodyPr>
          <a:lstStyle/>
          <a:p>
            <a:r>
              <a:rPr lang="en-US" sz="6000" b="1"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CMS</a:t>
            </a:r>
            <a:endParaRPr lang="en-US" sz="6000" b="1" dirty="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endParaRPr>
          </a:p>
        </p:txBody>
      </p:sp>
      <p:sp>
        <p:nvSpPr>
          <p:cNvPr id="2" name="Title 1"/>
          <p:cNvSpPr>
            <a:spLocks noGrp="1"/>
          </p:cNvSpPr>
          <p:nvPr>
            <p:ph type="title"/>
          </p:nvPr>
        </p:nvSpPr>
        <p:spPr/>
        <p:txBody>
          <a:bodyPr>
            <a:normAutofit fontScale="90000"/>
          </a:bodyPr>
          <a:lstStyle/>
          <a:p>
            <a:pPr lvl="0"/>
            <a:r>
              <a:rPr lang="en-US" b="1" i="1" dirty="0">
                <a:solidFill>
                  <a:srgbClr val="376092"/>
                </a:solidFill>
              </a:rPr>
              <a:t>Higgs update: H</a:t>
            </a:r>
            <a:r>
              <a:rPr lang="en-US" b="1" i="1" dirty="0">
                <a:solidFill>
                  <a:srgbClr val="376092"/>
                </a:solidFill>
                <a:sym typeface="Wingdings"/>
              </a:rPr>
              <a:t></a:t>
            </a:r>
            <a:r>
              <a:rPr lang="en-US" b="1" i="1" dirty="0">
                <a:solidFill>
                  <a:srgbClr val="376092"/>
                </a:solidFill>
              </a:rPr>
              <a:t>WW</a:t>
            </a:r>
            <a:r>
              <a:rPr lang="en-US" b="1" i="1" dirty="0">
                <a:solidFill>
                  <a:srgbClr val="376092"/>
                </a:solidFill>
                <a:sym typeface="Wingdings"/>
              </a:rPr>
              <a:t></a:t>
            </a:r>
            <a:r>
              <a:rPr lang="en-US" b="1" i="1" dirty="0" smtClean="0">
                <a:solidFill>
                  <a:srgbClr val="376092"/>
                </a:solidFill>
                <a:sym typeface="Wingdings"/>
              </a:rPr>
              <a:t>2l2ν</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3500" y="878657"/>
            <a:ext cx="3587806" cy="3442269"/>
          </a:xfrm>
          <a:prstGeom prst="rect">
            <a:avLst/>
          </a:prstGeom>
        </p:spPr>
      </p:pic>
      <p:sp>
        <p:nvSpPr>
          <p:cNvPr id="7" name="Rectangle 6"/>
          <p:cNvSpPr/>
          <p:nvPr/>
        </p:nvSpPr>
        <p:spPr>
          <a:xfrm>
            <a:off x="1668529" y="1943100"/>
            <a:ext cx="1447176" cy="369332"/>
          </a:xfrm>
          <a:prstGeom prst="rect">
            <a:avLst/>
          </a:prstGeom>
        </p:spPr>
        <p:txBody>
          <a:bodyPr wrap="square">
            <a:spAutoFit/>
          </a:bodyPr>
          <a:lstStyle/>
          <a:p>
            <a:r>
              <a:rPr lang="en-US" b="1" dirty="0" smtClean="0"/>
              <a:t>4.6+13 </a:t>
            </a:r>
            <a:r>
              <a:rPr lang="en-US" b="1" dirty="0"/>
              <a:t>fb</a:t>
            </a:r>
            <a:r>
              <a:rPr lang="en-US" b="1" baseline="30000" dirty="0"/>
              <a:t>-1</a:t>
            </a:r>
          </a:p>
        </p:txBody>
      </p:sp>
      <p:pic>
        <p:nvPicPr>
          <p:cNvPr id="8" name="Picture 7"/>
          <p:cNvPicPr>
            <a:picLocks noChangeAspect="1"/>
          </p:cNvPicPr>
          <p:nvPr/>
        </p:nvPicPr>
        <p:blipFill>
          <a:blip r:embed="rId3"/>
          <a:stretch>
            <a:fillRect/>
          </a:stretch>
        </p:blipFill>
        <p:spPr>
          <a:xfrm>
            <a:off x="3600506" y="967557"/>
            <a:ext cx="3492499" cy="3198294"/>
          </a:xfrm>
          <a:prstGeom prst="rect">
            <a:avLst/>
          </a:prstGeom>
        </p:spPr>
      </p:pic>
      <p:sp>
        <p:nvSpPr>
          <p:cNvPr id="6" name="TextBox 5"/>
          <p:cNvSpPr txBox="1"/>
          <p:nvPr/>
        </p:nvSpPr>
        <p:spPr>
          <a:xfrm>
            <a:off x="5111805" y="967557"/>
            <a:ext cx="3962400" cy="2031325"/>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r>
              <a:rPr lang="en-US" dirty="0"/>
              <a:t>95% CL limit for </a:t>
            </a:r>
            <a:r>
              <a:rPr lang="en-US" dirty="0" err="1"/>
              <a:t>m</a:t>
            </a:r>
            <a:r>
              <a:rPr lang="en-US" baseline="-25000" dirty="0" err="1"/>
              <a:t>H</a:t>
            </a:r>
            <a:r>
              <a:rPr lang="en-US" dirty="0"/>
              <a:t>=125 </a:t>
            </a:r>
            <a:r>
              <a:rPr lang="en-US" dirty="0" err="1"/>
              <a:t>GeV</a:t>
            </a:r>
            <a:r>
              <a:rPr lang="en-US" dirty="0"/>
              <a:t> is</a:t>
            </a:r>
            <a:r>
              <a:rPr lang="en-US" dirty="0" smtClean="0"/>
              <a:t> </a:t>
            </a:r>
          </a:p>
          <a:p>
            <a:r>
              <a:rPr lang="en-US" b="1" dirty="0" smtClean="0"/>
              <a:t>1.9 </a:t>
            </a:r>
            <a:r>
              <a:rPr lang="en-US" b="1" dirty="0" err="1"/>
              <a:t>x</a:t>
            </a:r>
            <a:r>
              <a:rPr lang="en-US" b="1" dirty="0"/>
              <a:t> SM observed (1.2 </a:t>
            </a:r>
            <a:r>
              <a:rPr lang="en-US" b="1" dirty="0" smtClean="0"/>
              <a:t>expected)</a:t>
            </a:r>
          </a:p>
          <a:p>
            <a:r>
              <a:rPr lang="en-US" dirty="0"/>
              <a:t>Sensitivity is reaching the </a:t>
            </a:r>
            <a:r>
              <a:rPr lang="en-US" dirty="0" smtClean="0"/>
              <a:t>SM</a:t>
            </a:r>
            <a:r>
              <a:rPr lang="en-US" dirty="0"/>
              <a:t>!</a:t>
            </a:r>
            <a:endParaRPr lang="en-US" dirty="0" smtClean="0"/>
          </a:p>
          <a:p>
            <a:r>
              <a:rPr lang="en-US" dirty="0" smtClean="0"/>
              <a:t>Results </a:t>
            </a:r>
            <a:r>
              <a:rPr lang="en-US" dirty="0"/>
              <a:t>are consistent with either the background-only hypothesis or the </a:t>
            </a:r>
            <a:r>
              <a:rPr lang="en-US" dirty="0" err="1"/>
              <a:t>signal+background</a:t>
            </a:r>
            <a:r>
              <a:rPr lang="en-US" dirty="0"/>
              <a:t> one, with signal strength </a:t>
            </a:r>
            <a:r>
              <a:rPr lang="en-US" b="1" dirty="0" err="1"/>
              <a:t>μ</a:t>
            </a:r>
            <a:r>
              <a:rPr lang="en-US" b="1" dirty="0"/>
              <a:t>=0.7±0.7</a:t>
            </a:r>
            <a:r>
              <a:rPr lang="en-US" b="1" dirty="0" smtClean="0"/>
              <a:t> </a:t>
            </a:r>
            <a:endParaRPr lang="en-US" dirty="0" smtClean="0"/>
          </a:p>
        </p:txBody>
      </p:sp>
      <p:pic>
        <p:nvPicPr>
          <p:cNvPr id="9" name="Picture 8"/>
          <p:cNvPicPr>
            <a:picLocks noChangeAspect="1"/>
          </p:cNvPicPr>
          <p:nvPr/>
        </p:nvPicPr>
        <p:blipFill>
          <a:blip r:embed="rId4"/>
          <a:stretch>
            <a:fillRect/>
          </a:stretch>
        </p:blipFill>
        <p:spPr>
          <a:xfrm>
            <a:off x="4483100" y="4091917"/>
            <a:ext cx="3975100" cy="2766083"/>
          </a:xfrm>
          <a:prstGeom prst="rect">
            <a:avLst/>
          </a:prstGeom>
        </p:spPr>
      </p:pic>
      <p:pic>
        <p:nvPicPr>
          <p:cNvPr id="10" name="Picture 9"/>
          <p:cNvPicPr>
            <a:picLocks noChangeAspect="1"/>
          </p:cNvPicPr>
          <p:nvPr/>
        </p:nvPicPr>
        <p:blipFill>
          <a:blip r:embed="rId5"/>
          <a:stretch>
            <a:fillRect/>
          </a:stretch>
        </p:blipFill>
        <p:spPr>
          <a:xfrm>
            <a:off x="338696" y="4435226"/>
            <a:ext cx="3587806" cy="2429837"/>
          </a:xfrm>
          <a:prstGeom prst="rect">
            <a:avLst/>
          </a:prstGeom>
        </p:spPr>
      </p:pic>
      <p:pic>
        <p:nvPicPr>
          <p:cNvPr id="11" name="Picture 10"/>
          <p:cNvPicPr>
            <a:picLocks noChangeAspect="1"/>
          </p:cNvPicPr>
          <p:nvPr/>
        </p:nvPicPr>
        <p:blipFill>
          <a:blip r:embed="rId6"/>
          <a:stretch>
            <a:fillRect/>
          </a:stretch>
        </p:blipFill>
        <p:spPr>
          <a:xfrm>
            <a:off x="338697" y="3899101"/>
            <a:ext cx="3312610" cy="575721"/>
          </a:xfrm>
          <a:prstGeom prst="rect">
            <a:avLst/>
          </a:prstGeom>
        </p:spPr>
      </p:pic>
      <p:sp>
        <p:nvSpPr>
          <p:cNvPr id="2" name="Title 1"/>
          <p:cNvSpPr>
            <a:spLocks noGrp="1"/>
          </p:cNvSpPr>
          <p:nvPr>
            <p:ph type="title"/>
          </p:nvPr>
        </p:nvSpPr>
        <p:spPr>
          <a:xfrm>
            <a:off x="558799" y="25400"/>
            <a:ext cx="8264525" cy="558800"/>
          </a:xfrm>
        </p:spPr>
        <p:txBody>
          <a:bodyPr>
            <a:normAutofit fontScale="90000"/>
          </a:bodyPr>
          <a:lstStyle/>
          <a:p>
            <a:pPr lvl="0"/>
            <a:r>
              <a:rPr lang="en-US" b="1" i="1" dirty="0">
                <a:solidFill>
                  <a:srgbClr val="376092"/>
                </a:solidFill>
              </a:rPr>
              <a:t>Higgs update: </a:t>
            </a:r>
            <a:r>
              <a:rPr lang="en-US" b="1" i="1" dirty="0" err="1">
                <a:solidFill>
                  <a:srgbClr val="376092"/>
                </a:solidFill>
              </a:rPr>
              <a:t>H</a:t>
            </a:r>
            <a:r>
              <a:rPr lang="en-US" b="1" i="1" dirty="0" err="1">
                <a:solidFill>
                  <a:srgbClr val="376092"/>
                </a:solidFill>
                <a:sym typeface="Wingdings"/>
              </a:rPr>
              <a:t>ττ</a:t>
            </a:r>
            <a:r>
              <a:rPr lang="en-US" b="1" i="1" dirty="0">
                <a:solidFill>
                  <a:srgbClr val="376092"/>
                </a:solidFill>
                <a:sym typeface="Wingdings"/>
              </a:rPr>
              <a:t> and </a:t>
            </a:r>
            <a:r>
              <a:rPr lang="en-US" b="1" i="1" dirty="0" err="1">
                <a:solidFill>
                  <a:srgbClr val="376092"/>
                </a:solidFill>
                <a:sym typeface="Wingdings"/>
              </a:rPr>
              <a:t>H</a:t>
            </a:r>
            <a:r>
              <a:rPr lang="en-US" b="1" i="1" dirty="0" err="1" smtClean="0">
                <a:solidFill>
                  <a:srgbClr val="376092"/>
                </a:solidFill>
                <a:sym typeface="Wingdings"/>
              </a:rPr>
              <a:t>bb</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370" y="1031055"/>
            <a:ext cx="4938999" cy="3699693"/>
          </a:xfrm>
          <a:prstGeom prst="rect">
            <a:avLst/>
          </a:prstGeom>
        </p:spPr>
      </p:pic>
      <p:sp>
        <p:nvSpPr>
          <p:cNvPr id="5" name="Title 1"/>
          <p:cNvSpPr txBox="1">
            <a:spLocks/>
          </p:cNvSpPr>
          <p:nvPr/>
        </p:nvSpPr>
        <p:spPr>
          <a:xfrm>
            <a:off x="0" y="-23043"/>
            <a:ext cx="8153400" cy="990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endParaRPr kumimoji="0" lang="en-US" sz="5000" b="1" i="1" u="none" strike="noStrike" kern="1200" cap="none" spc="0" normalizeH="0" baseline="0" noProof="0" dirty="0">
              <a:ln>
                <a:noFill/>
              </a:ln>
              <a:solidFill>
                <a:srgbClr val="376092"/>
              </a:solidFill>
              <a:effectLst/>
              <a:uLnTx/>
              <a:uFillTx/>
              <a:latin typeface="+mj-lt"/>
              <a:ea typeface="+mj-ea"/>
              <a:cs typeface="+mj-cs"/>
            </a:endParaRPr>
          </a:p>
        </p:txBody>
      </p:sp>
      <p:pic>
        <p:nvPicPr>
          <p:cNvPr id="6" name="Picture 5"/>
          <p:cNvPicPr>
            <a:picLocks noChangeAspect="1"/>
          </p:cNvPicPr>
          <p:nvPr/>
        </p:nvPicPr>
        <p:blipFill>
          <a:blip r:embed="rId3"/>
          <a:srcRect t="3375"/>
          <a:stretch>
            <a:fillRect/>
          </a:stretch>
        </p:blipFill>
        <p:spPr>
          <a:xfrm>
            <a:off x="5214209" y="1121834"/>
            <a:ext cx="3887459" cy="3860329"/>
          </a:xfrm>
          <a:prstGeom prst="rect">
            <a:avLst/>
          </a:prstGeom>
        </p:spPr>
      </p:pic>
      <p:sp>
        <p:nvSpPr>
          <p:cNvPr id="7" name="TextBox 6"/>
          <p:cNvSpPr txBox="1"/>
          <p:nvPr/>
        </p:nvSpPr>
        <p:spPr>
          <a:xfrm>
            <a:off x="317502" y="3966500"/>
            <a:ext cx="1930400" cy="1015663"/>
          </a:xfrm>
          <a:prstGeom prst="rect">
            <a:avLst/>
          </a:prstGeom>
          <a:noFill/>
        </p:spPr>
        <p:txBody>
          <a:bodyPr wrap="square" rtlCol="0">
            <a:spAutoFit/>
          </a:bodyPr>
          <a:lstStyle/>
          <a:p>
            <a:r>
              <a:rPr lang="en-US" sz="6000" b="1" dirty="0" smtClean="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rPr>
              <a:t>Atlas</a:t>
            </a:r>
            <a:endParaRPr lang="en-US" sz="6000" b="1" dirty="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5877985" y="1153600"/>
            <a:ext cx="1930400" cy="1015663"/>
          </a:xfrm>
          <a:prstGeom prst="rect">
            <a:avLst/>
          </a:prstGeom>
          <a:noFill/>
        </p:spPr>
        <p:txBody>
          <a:bodyPr wrap="square" rtlCol="0">
            <a:spAutoFit/>
          </a:bodyPr>
          <a:lstStyle/>
          <a:p>
            <a:r>
              <a:rPr lang="en-US" sz="6000" b="1"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CMS</a:t>
            </a:r>
            <a:endParaRPr lang="en-US" sz="6000" b="1" dirty="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1016002" y="5302250"/>
            <a:ext cx="4572000" cy="923330"/>
          </a:xfrm>
          <a:prstGeom prst="rect">
            <a:avLst/>
          </a:prstGeom>
        </p:spPr>
        <p:txBody>
          <a:bodyPr>
            <a:spAutoFit/>
          </a:bodyPr>
          <a:lstStyle/>
          <a:p>
            <a:r>
              <a:rPr lang="en-US" dirty="0"/>
              <a:t>Observed </a:t>
            </a:r>
            <a:r>
              <a:rPr lang="en-US" dirty="0" err="1"/>
              <a:t>signiﬁcance</a:t>
            </a:r>
            <a:r>
              <a:rPr lang="en-US" dirty="0"/>
              <a:t> </a:t>
            </a:r>
            <a:r>
              <a:rPr lang="en-US" dirty="0" smtClean="0"/>
              <a:t>is:</a:t>
            </a:r>
          </a:p>
          <a:p>
            <a:r>
              <a:rPr lang="en-US" dirty="0" smtClean="0"/>
              <a:t>Atlas:  </a:t>
            </a:r>
            <a:r>
              <a:rPr lang="en-US" b="1" dirty="0"/>
              <a:t>7.0 </a:t>
            </a:r>
            <a:r>
              <a:rPr lang="en-US" b="1" dirty="0" err="1"/>
              <a:t>σ</a:t>
            </a:r>
            <a:r>
              <a:rPr lang="en-US" b="1" dirty="0"/>
              <a:t>, expected 5.9 </a:t>
            </a:r>
            <a:r>
              <a:rPr lang="en-US" b="1" dirty="0" err="1" smtClean="0"/>
              <a:t>σ</a:t>
            </a:r>
            <a:endParaRPr lang="en-US" b="1" dirty="0" smtClean="0"/>
          </a:p>
          <a:p>
            <a:r>
              <a:rPr lang="en-US" dirty="0" smtClean="0"/>
              <a:t>CMS:</a:t>
            </a:r>
            <a:r>
              <a:rPr lang="en-US" b="1" dirty="0" smtClean="0"/>
              <a:t>  6.9σ (for </a:t>
            </a:r>
            <a:r>
              <a:rPr lang="en-US" b="1" dirty="0" err="1" smtClean="0"/>
              <a:t>mH</a:t>
            </a:r>
            <a:r>
              <a:rPr lang="en-US" b="1" dirty="0" smtClean="0"/>
              <a:t> = 125.8)  </a:t>
            </a:r>
            <a:endParaRPr lang="en-US" dirty="0"/>
          </a:p>
        </p:txBody>
      </p:sp>
      <p:sp>
        <p:nvSpPr>
          <p:cNvPr id="2" name="Title 1"/>
          <p:cNvSpPr>
            <a:spLocks noGrp="1"/>
          </p:cNvSpPr>
          <p:nvPr>
            <p:ph type="title"/>
          </p:nvPr>
        </p:nvSpPr>
        <p:spPr/>
        <p:txBody>
          <a:bodyPr>
            <a:normAutofit fontScale="90000"/>
          </a:bodyPr>
          <a:lstStyle/>
          <a:p>
            <a:pPr lvl="0"/>
            <a:r>
              <a:rPr lang="en-US" b="1" i="1" dirty="0">
                <a:solidFill>
                  <a:srgbClr val="376092"/>
                </a:solidFill>
              </a:rPr>
              <a:t>Higgs update: Combined </a:t>
            </a:r>
            <a:r>
              <a:rPr lang="en-US" b="1" i="1" dirty="0" smtClean="0">
                <a:solidFill>
                  <a:srgbClr val="376092"/>
                </a:solidFill>
              </a:rPr>
              <a:t>results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3043"/>
            <a:ext cx="8153400" cy="9906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5000" b="1" i="1" u="none" strike="noStrike" kern="1200" cap="none" spc="0" normalizeH="0" baseline="0" noProof="0" dirty="0" smtClean="0">
                <a:ln>
                  <a:noFill/>
                </a:ln>
                <a:solidFill>
                  <a:srgbClr val="376092"/>
                </a:solidFill>
                <a:effectLst/>
                <a:uLnTx/>
                <a:uFillTx/>
                <a:latin typeface="+mj-lt"/>
                <a:ea typeface="+mj-ea"/>
                <a:cs typeface="+mj-cs"/>
              </a:rPr>
              <a:t>Higgs update: Combined</a:t>
            </a:r>
            <a:r>
              <a:rPr kumimoji="0" lang="en-US" sz="5000" b="1" i="1" u="none" strike="noStrike" kern="1200" cap="none" spc="0" normalizeH="0" noProof="0" dirty="0" smtClean="0">
                <a:ln>
                  <a:noFill/>
                </a:ln>
                <a:solidFill>
                  <a:srgbClr val="376092"/>
                </a:solidFill>
                <a:effectLst/>
                <a:uLnTx/>
                <a:uFillTx/>
                <a:latin typeface="+mj-lt"/>
                <a:ea typeface="+mj-ea"/>
                <a:cs typeface="+mj-cs"/>
              </a:rPr>
              <a:t> results</a:t>
            </a:r>
            <a:endParaRPr kumimoji="0" lang="en-US" sz="5000" b="1" i="1" u="none" strike="noStrike" kern="1200" cap="none" spc="0" normalizeH="0" baseline="0" noProof="0" dirty="0">
              <a:ln>
                <a:noFill/>
              </a:ln>
              <a:solidFill>
                <a:srgbClr val="376092"/>
              </a:solidFill>
              <a:effectLst/>
              <a:uLnTx/>
              <a:uFillTx/>
              <a:latin typeface="+mj-lt"/>
              <a:ea typeface="+mj-ea"/>
              <a:cs typeface="+mj-cs"/>
            </a:endParaRPr>
          </a:p>
        </p:txBody>
      </p:sp>
      <p:pic>
        <p:nvPicPr>
          <p:cNvPr id="5" name="Picture 4"/>
          <p:cNvPicPr>
            <a:picLocks noChangeAspect="1"/>
          </p:cNvPicPr>
          <p:nvPr/>
        </p:nvPicPr>
        <p:blipFill>
          <a:blip r:embed="rId2"/>
          <a:stretch>
            <a:fillRect/>
          </a:stretch>
        </p:blipFill>
        <p:spPr>
          <a:xfrm>
            <a:off x="262466" y="1712724"/>
            <a:ext cx="3810000" cy="3587819"/>
          </a:xfrm>
          <a:prstGeom prst="rect">
            <a:avLst/>
          </a:prstGeom>
        </p:spPr>
      </p:pic>
      <p:sp>
        <p:nvSpPr>
          <p:cNvPr id="7" name="Rectangle 6"/>
          <p:cNvSpPr/>
          <p:nvPr/>
        </p:nvSpPr>
        <p:spPr>
          <a:xfrm>
            <a:off x="2475918" y="5541843"/>
            <a:ext cx="4572000" cy="1200328"/>
          </a:xfrm>
          <a:prstGeom prst="rect">
            <a:avLst/>
          </a:prstGeom>
        </p:spPr>
        <p:txBody>
          <a:bodyPr>
            <a:spAutoFit/>
          </a:bodyPr>
          <a:lstStyle/>
          <a:p>
            <a:pPr algn="ctr"/>
            <a:r>
              <a:rPr lang="en-US" sz="2400" b="1" dirty="0">
                <a:solidFill>
                  <a:schemeClr val="accent1">
                    <a:lumMod val="50000"/>
                  </a:schemeClr>
                </a:solidFill>
              </a:rPr>
              <a:t>Combined signal strength is</a:t>
            </a:r>
            <a:r>
              <a:rPr lang="en-US" sz="2400" b="1" dirty="0" smtClean="0">
                <a:solidFill>
                  <a:schemeClr val="accent1">
                    <a:lumMod val="50000"/>
                  </a:schemeClr>
                </a:solidFill>
              </a:rPr>
              <a:t> </a:t>
            </a:r>
          </a:p>
          <a:p>
            <a:pPr algn="ctr"/>
            <a:r>
              <a:rPr lang="en-US" sz="2400" b="1" dirty="0" smtClean="0">
                <a:solidFill>
                  <a:schemeClr val="accent1">
                    <a:lumMod val="50000"/>
                  </a:schemeClr>
                </a:solidFill>
              </a:rPr>
              <a:t>Atlas: </a:t>
            </a:r>
            <a:r>
              <a:rPr lang="en-US" sz="2400" b="1" dirty="0" err="1" smtClean="0">
                <a:solidFill>
                  <a:schemeClr val="accent1">
                    <a:lumMod val="50000"/>
                  </a:schemeClr>
                </a:solidFill>
              </a:rPr>
              <a:t>μ</a:t>
            </a:r>
            <a:r>
              <a:rPr lang="en-US" sz="2400" b="1" dirty="0" smtClean="0">
                <a:solidFill>
                  <a:schemeClr val="accent1">
                    <a:lumMod val="50000"/>
                  </a:schemeClr>
                </a:solidFill>
              </a:rPr>
              <a:t> = 1.35 ± 0.24</a:t>
            </a:r>
          </a:p>
          <a:p>
            <a:pPr algn="ctr"/>
            <a:r>
              <a:rPr lang="en-US" sz="2400" b="1" dirty="0" smtClean="0">
                <a:solidFill>
                  <a:schemeClr val="accent1">
                    <a:lumMod val="50000"/>
                  </a:schemeClr>
                </a:solidFill>
              </a:rPr>
              <a:t>CMS:  </a:t>
            </a:r>
            <a:r>
              <a:rPr lang="en-US" sz="2400" b="1" dirty="0" err="1" smtClean="0">
                <a:solidFill>
                  <a:schemeClr val="accent1">
                    <a:lumMod val="50000"/>
                  </a:schemeClr>
                </a:solidFill>
              </a:rPr>
              <a:t>μ</a:t>
            </a:r>
            <a:r>
              <a:rPr lang="en-US" sz="2400" b="1" dirty="0" smtClean="0">
                <a:solidFill>
                  <a:schemeClr val="accent1">
                    <a:lumMod val="50000"/>
                  </a:schemeClr>
                </a:solidFill>
              </a:rPr>
              <a:t> = 0.88± 0.21</a:t>
            </a:r>
            <a:endParaRPr lang="en-US" sz="2400" b="1" dirty="0">
              <a:solidFill>
                <a:schemeClr val="accent1">
                  <a:lumMod val="50000"/>
                </a:schemeClr>
              </a:solidFill>
            </a:endParaRPr>
          </a:p>
        </p:txBody>
      </p:sp>
      <p:pic>
        <p:nvPicPr>
          <p:cNvPr id="9" name="Picture 8"/>
          <p:cNvPicPr>
            <a:picLocks noChangeAspect="1"/>
          </p:cNvPicPr>
          <p:nvPr/>
        </p:nvPicPr>
        <p:blipFill>
          <a:blip r:embed="rId3"/>
          <a:srcRect l="19942"/>
          <a:stretch>
            <a:fillRect/>
          </a:stretch>
        </p:blipFill>
        <p:spPr>
          <a:xfrm>
            <a:off x="4761918" y="1574799"/>
            <a:ext cx="3391481" cy="378695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post-observation scenario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43FBA3A9-D9CF-E349-B69A-CF535919DE56}" type="slidenum">
              <a:rPr lang="en-US" smtClean="0"/>
              <a:pPr/>
              <a:t>14</a:t>
            </a:fld>
            <a:endParaRPr lang="en-US"/>
          </a:p>
        </p:txBody>
      </p:sp>
      <p:sp>
        <p:nvSpPr>
          <p:cNvPr id="3" name="Content Placeholder 2"/>
          <p:cNvSpPr>
            <a:spLocks noGrp="1"/>
          </p:cNvSpPr>
          <p:nvPr>
            <p:ph sz="quarter" idx="1"/>
          </p:nvPr>
        </p:nvSpPr>
        <p:spPr/>
        <p:txBody>
          <a:bodyPr>
            <a:normAutofit/>
          </a:bodyPr>
          <a:lstStyle/>
          <a:p>
            <a:r>
              <a:rPr lang="en-US" dirty="0" smtClean="0">
                <a:solidFill>
                  <a:schemeClr val="accent1">
                    <a:lumMod val="50000"/>
                  </a:schemeClr>
                </a:solidFill>
              </a:rPr>
              <a:t>Until ICHEP, the aim of the Higgs searches was simple: find a SM-like Higgs, or exclude it in the full range allowed by the SM constraints. </a:t>
            </a:r>
          </a:p>
          <a:p>
            <a:r>
              <a:rPr lang="en-US" dirty="0" smtClean="0">
                <a:solidFill>
                  <a:schemeClr val="accent1">
                    <a:lumMod val="50000"/>
                  </a:schemeClr>
                </a:solidFill>
              </a:rPr>
              <a:t> Now that we have observed a new particle H126, the kind of questions changes to: </a:t>
            </a:r>
          </a:p>
          <a:p>
            <a:pPr lvl="1"/>
            <a:r>
              <a:rPr lang="en-US" dirty="0" smtClean="0">
                <a:solidFill>
                  <a:schemeClr val="accent1">
                    <a:lumMod val="50000"/>
                  </a:schemeClr>
                </a:solidFill>
              </a:rPr>
              <a:t>What’s H126 like? is it “the” SM Higgs? </a:t>
            </a:r>
          </a:p>
          <a:p>
            <a:pPr lvl="1"/>
            <a:r>
              <a:rPr lang="en-US" dirty="0" smtClean="0">
                <a:solidFill>
                  <a:schemeClr val="accent1">
                    <a:lumMod val="50000"/>
                  </a:schemeClr>
                </a:solidFill>
              </a:rPr>
              <a:t>Is there anything else?</a:t>
            </a:r>
          </a:p>
          <a:p>
            <a:r>
              <a:rPr lang="en-US" dirty="0" smtClean="0">
                <a:solidFill>
                  <a:schemeClr val="accent1">
                    <a:lumMod val="50000"/>
                  </a:schemeClr>
                </a:solidFill>
              </a:rPr>
              <a:t> The ATLAS and CMS analyses are progressively transitioning to these two new questions. </a:t>
            </a:r>
            <a:endParaRPr lang="en-US" dirty="0">
              <a:solidFill>
                <a:schemeClr val="accent1">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mass: Higgs @126GeV study </a:t>
            </a:r>
            <a:endParaRPr lang="en-US" dirty="0"/>
          </a:p>
        </p:txBody>
      </p:sp>
      <p:sp>
        <p:nvSpPr>
          <p:cNvPr id="12" name="Slide Number Placeholder 11"/>
          <p:cNvSpPr>
            <a:spLocks noGrp="1"/>
          </p:cNvSpPr>
          <p:nvPr>
            <p:ph type="sldNum" sz="quarter" idx="12"/>
          </p:nvPr>
        </p:nvSpPr>
        <p:spPr/>
        <p:txBody>
          <a:bodyPr>
            <a:normAutofit fontScale="85000" lnSpcReduction="20000"/>
          </a:bodyPr>
          <a:lstStyle/>
          <a:p>
            <a:fld id="{43FBA3A9-D9CF-E349-B69A-CF535919DE56}" type="slidenum">
              <a:rPr lang="en-US" smtClean="0"/>
              <a:pPr/>
              <a:t>15</a:t>
            </a:fld>
            <a:endParaRPr lang="en-US"/>
          </a:p>
        </p:txBody>
      </p:sp>
      <p:sp>
        <p:nvSpPr>
          <p:cNvPr id="3" name="Content Placeholder 2"/>
          <p:cNvSpPr>
            <a:spLocks noGrp="1"/>
          </p:cNvSpPr>
          <p:nvPr>
            <p:ph sz="quarter" idx="1"/>
          </p:nvPr>
        </p:nvSpPr>
        <p:spPr>
          <a:xfrm>
            <a:off x="181355" y="1921047"/>
            <a:ext cx="5269702" cy="4495800"/>
          </a:xfrm>
        </p:spPr>
        <p:txBody>
          <a:bodyPr>
            <a:normAutofit lnSpcReduction="10000"/>
          </a:bodyPr>
          <a:lstStyle/>
          <a:p>
            <a:r>
              <a:rPr lang="en-US" dirty="0" smtClean="0">
                <a:solidFill>
                  <a:srgbClr val="355D7E"/>
                </a:solidFill>
              </a:rPr>
              <a:t>Update searches especially in the channels where the picture was not fully clear at ICHEP because of limited sensitivity (</a:t>
            </a:r>
            <a:r>
              <a:rPr lang="en-US" dirty="0" err="1" smtClean="0">
                <a:solidFill>
                  <a:srgbClr val="355D7E"/>
                </a:solidFill>
              </a:rPr>
              <a:t>e.g</a:t>
            </a:r>
            <a:r>
              <a:rPr lang="en-US" dirty="0" smtClean="0">
                <a:solidFill>
                  <a:srgbClr val="355D7E"/>
                </a:solidFill>
              </a:rPr>
              <a:t> bb, </a:t>
            </a:r>
            <a:r>
              <a:rPr lang="en-US" dirty="0" err="1" smtClean="0">
                <a:solidFill>
                  <a:srgbClr val="355D7E"/>
                </a:solidFill>
              </a:rPr>
              <a:t>ττ</a:t>
            </a:r>
            <a:r>
              <a:rPr lang="en-US" dirty="0" smtClean="0">
                <a:solidFill>
                  <a:srgbClr val="355D7E"/>
                </a:solidFill>
              </a:rPr>
              <a:t>, WW) </a:t>
            </a:r>
          </a:p>
          <a:p>
            <a:r>
              <a:rPr lang="en-US" dirty="0" smtClean="0">
                <a:solidFill>
                  <a:srgbClr val="355D7E"/>
                </a:solidFill>
              </a:rPr>
              <a:t>Try to update/add exclusive modes to test further the SM: VBF, </a:t>
            </a:r>
            <a:r>
              <a:rPr lang="en-US" dirty="0" err="1" smtClean="0">
                <a:solidFill>
                  <a:srgbClr val="355D7E"/>
                </a:solidFill>
              </a:rPr>
              <a:t>ttH</a:t>
            </a:r>
            <a:r>
              <a:rPr lang="en-US" dirty="0" smtClean="0">
                <a:solidFill>
                  <a:srgbClr val="355D7E"/>
                </a:solidFill>
              </a:rPr>
              <a:t>, WH/ZH production. </a:t>
            </a:r>
          </a:p>
          <a:p>
            <a:r>
              <a:rPr lang="en-US" dirty="0" smtClean="0">
                <a:solidFill>
                  <a:srgbClr val="355D7E"/>
                </a:solidFill>
              </a:rPr>
              <a:t>Improve the mass measurement </a:t>
            </a:r>
          </a:p>
          <a:p>
            <a:r>
              <a:rPr lang="en-US" dirty="0" smtClean="0">
                <a:solidFill>
                  <a:srgbClr val="355D7E"/>
                </a:solidFill>
              </a:rPr>
              <a:t>Test JCP, couplings</a:t>
            </a:r>
            <a:endParaRPr lang="en-US" dirty="0">
              <a:solidFill>
                <a:srgbClr val="355D7E"/>
              </a:solidFill>
            </a:endParaRPr>
          </a:p>
        </p:txBody>
      </p:sp>
      <p:grpSp>
        <p:nvGrpSpPr>
          <p:cNvPr id="4" name="Group 3"/>
          <p:cNvGrpSpPr/>
          <p:nvPr/>
        </p:nvGrpSpPr>
        <p:grpSpPr>
          <a:xfrm>
            <a:off x="4913457" y="4310984"/>
            <a:ext cx="4459685" cy="2116849"/>
            <a:chOff x="229575" y="1773238"/>
            <a:chExt cx="5977549" cy="3434728"/>
          </a:xfrm>
        </p:grpSpPr>
        <p:pic>
          <p:nvPicPr>
            <p:cNvPr id="5" name="Picture 5"/>
            <p:cNvPicPr>
              <a:picLocks noChangeAspect="1"/>
            </p:cNvPicPr>
            <p:nvPr/>
          </p:nvPicPr>
          <p:blipFill>
            <a:blip r:embed="rId2"/>
            <a:srcRect b="52788"/>
            <a:stretch>
              <a:fillRect/>
            </a:stretch>
          </p:blipFill>
          <p:spPr bwMode="auto">
            <a:xfrm>
              <a:off x="303213" y="1773238"/>
              <a:ext cx="3552825" cy="2163762"/>
            </a:xfrm>
            <a:prstGeom prst="rect">
              <a:avLst/>
            </a:prstGeom>
            <a:noFill/>
            <a:ln w="9525">
              <a:noFill/>
              <a:miter lim="800000"/>
              <a:headEnd/>
              <a:tailEnd/>
            </a:ln>
          </p:spPr>
        </p:pic>
        <p:sp>
          <p:nvSpPr>
            <p:cNvPr id="6" name="TextBox 6"/>
            <p:cNvSpPr txBox="1">
              <a:spLocks noChangeArrowheads="1"/>
            </p:cNvSpPr>
            <p:nvPr/>
          </p:nvSpPr>
          <p:spPr bwMode="auto">
            <a:xfrm>
              <a:off x="3951288" y="2942323"/>
              <a:ext cx="1938337" cy="699143"/>
            </a:xfrm>
            <a:prstGeom prst="rect">
              <a:avLst/>
            </a:prstGeom>
            <a:noFill/>
            <a:ln w="9525">
              <a:noFill/>
              <a:miter lim="800000"/>
              <a:headEnd/>
              <a:tailEnd/>
            </a:ln>
          </p:spPr>
          <p:txBody>
            <a:bodyPr wrap="square">
              <a:prstTxWarp prst="textNoShape">
                <a:avLst/>
              </a:prstTxWarp>
              <a:spAutoFit/>
            </a:bodyPr>
            <a:lstStyle/>
            <a:p>
              <a:endParaRPr lang="en-US" sz="2200" b="1" dirty="0">
                <a:solidFill>
                  <a:srgbClr val="000090"/>
                </a:solidFill>
                <a:latin typeface="Tw Cen MT"/>
                <a:cs typeface="Tw Cen MT"/>
              </a:endParaRPr>
            </a:p>
          </p:txBody>
        </p:sp>
        <p:sp>
          <p:nvSpPr>
            <p:cNvPr id="7" name="TextBox 7"/>
            <p:cNvSpPr txBox="1">
              <a:spLocks noChangeArrowheads="1"/>
            </p:cNvSpPr>
            <p:nvPr/>
          </p:nvSpPr>
          <p:spPr bwMode="auto">
            <a:xfrm>
              <a:off x="4008436" y="1773238"/>
              <a:ext cx="2198688" cy="2946389"/>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FF0000"/>
                  </a:solidFill>
                  <a:latin typeface="Tw Cen MT"/>
                  <a:cs typeface="Tw Cen MT"/>
                </a:rPr>
                <a:t>Gluon-Gluon</a:t>
              </a:r>
            </a:p>
            <a:p>
              <a:r>
                <a:rPr lang="en-US" b="1" dirty="0" smtClean="0">
                  <a:solidFill>
                    <a:srgbClr val="FF0000"/>
                  </a:solidFill>
                  <a:latin typeface="Tw Cen MT"/>
                  <a:cs typeface="Tw Cen MT"/>
                </a:rPr>
                <a:t>Fusion</a:t>
              </a:r>
            </a:p>
            <a:p>
              <a:endParaRPr lang="en-US" b="1" dirty="0" smtClean="0">
                <a:solidFill>
                  <a:srgbClr val="FF0000"/>
                </a:solidFill>
                <a:latin typeface="Tw Cen MT"/>
                <a:cs typeface="Tw Cen MT"/>
              </a:endParaRPr>
            </a:p>
            <a:p>
              <a:r>
                <a:rPr lang="en-US" b="1" dirty="0" smtClean="0">
                  <a:solidFill>
                    <a:srgbClr val="000090"/>
                  </a:solidFill>
                  <a:cs typeface="Tw Cen MT"/>
                </a:rPr>
                <a:t>Vector Boson Fusion</a:t>
              </a:r>
            </a:p>
            <a:p>
              <a:endParaRPr lang="en-US" sz="2200" b="1" dirty="0">
                <a:solidFill>
                  <a:srgbClr val="FF0000"/>
                </a:solidFill>
                <a:latin typeface="Tw Cen MT"/>
                <a:cs typeface="Tw Cen MT"/>
              </a:endParaRPr>
            </a:p>
          </p:txBody>
        </p:sp>
        <p:sp>
          <p:nvSpPr>
            <p:cNvPr id="8" name="TextBox 7"/>
            <p:cNvSpPr txBox="1"/>
            <p:nvPr/>
          </p:nvSpPr>
          <p:spPr>
            <a:xfrm>
              <a:off x="3929063" y="4159251"/>
              <a:ext cx="1881187" cy="1048715"/>
            </a:xfrm>
            <a:prstGeom prst="rect">
              <a:avLst/>
            </a:prstGeom>
            <a:noFill/>
          </p:spPr>
          <p:txBody>
            <a:bodyPr wrap="square">
              <a:spAutoFit/>
            </a:bodyPr>
            <a:lstStyle/>
            <a:p>
              <a:pPr fontAlgn="auto">
                <a:spcBef>
                  <a:spcPts val="0"/>
                </a:spcBef>
                <a:spcAft>
                  <a:spcPts val="0"/>
                </a:spcAft>
                <a:defRPr/>
              </a:pPr>
              <a:r>
                <a:rPr lang="en-US" dirty="0" err="1" smtClean="0">
                  <a:ln>
                    <a:solidFill>
                      <a:srgbClr val="660066"/>
                    </a:solidFill>
                  </a:ln>
                  <a:solidFill>
                    <a:schemeClr val="accent3">
                      <a:lumMod val="75000"/>
                    </a:schemeClr>
                  </a:solidFill>
                </a:rPr>
                <a:t>Produzione</a:t>
              </a:r>
              <a:r>
                <a:rPr lang="en-US" dirty="0" smtClean="0">
                  <a:ln>
                    <a:solidFill>
                      <a:srgbClr val="660066"/>
                    </a:solidFill>
                  </a:ln>
                  <a:solidFill>
                    <a:schemeClr val="accent3">
                      <a:lumMod val="75000"/>
                    </a:schemeClr>
                  </a:solidFill>
                </a:rPr>
                <a:t> </a:t>
              </a:r>
              <a:r>
                <a:rPr lang="en-US" dirty="0" err="1" smtClean="0">
                  <a:ln>
                    <a:solidFill>
                      <a:srgbClr val="660066"/>
                    </a:solidFill>
                  </a:ln>
                  <a:solidFill>
                    <a:schemeClr val="accent3">
                      <a:lumMod val="75000"/>
                    </a:schemeClr>
                  </a:solidFill>
                </a:rPr>
                <a:t>Associata</a:t>
              </a:r>
              <a:endParaRPr lang="en-US" dirty="0">
                <a:ln>
                  <a:solidFill>
                    <a:srgbClr val="660066"/>
                  </a:solidFill>
                </a:ln>
                <a:solidFill>
                  <a:schemeClr val="accent3">
                    <a:lumMod val="75000"/>
                  </a:schemeClr>
                </a:solidFill>
                <a:latin typeface="+mn-lt"/>
                <a:ea typeface="+mn-ea"/>
                <a:cs typeface="+mn-cs"/>
              </a:endParaRPr>
            </a:p>
          </p:txBody>
        </p:sp>
        <p:pic>
          <p:nvPicPr>
            <p:cNvPr id="9" name="Picture 5"/>
            <p:cNvPicPr>
              <a:picLocks noChangeAspect="1"/>
            </p:cNvPicPr>
            <p:nvPr/>
          </p:nvPicPr>
          <p:blipFill>
            <a:blip r:embed="rId2"/>
            <a:srcRect t="76065"/>
            <a:stretch>
              <a:fillRect/>
            </a:stretch>
          </p:blipFill>
          <p:spPr bwMode="auto">
            <a:xfrm>
              <a:off x="229575" y="4032250"/>
              <a:ext cx="3552825" cy="1096962"/>
            </a:xfrm>
            <a:prstGeom prst="rect">
              <a:avLst/>
            </a:prstGeom>
            <a:noFill/>
            <a:ln w="9525">
              <a:noFill/>
              <a:miter lim="800000"/>
              <a:headEnd/>
              <a:tailEnd/>
            </a:ln>
          </p:spPr>
        </p:pic>
      </p:grpSp>
      <p:pic>
        <p:nvPicPr>
          <p:cNvPr id="10" name="Picture 9" descr="YRHXS2_BR_Fig1.eps"/>
          <p:cNvPicPr>
            <a:picLocks noChangeAspect="1"/>
          </p:cNvPicPr>
          <p:nvPr/>
        </p:nvPicPr>
        <p:blipFill>
          <a:blip r:embed="rId3"/>
          <a:stretch>
            <a:fillRect/>
          </a:stretch>
        </p:blipFill>
        <p:spPr>
          <a:xfrm>
            <a:off x="5284837" y="1617926"/>
            <a:ext cx="3634908" cy="26091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559300" y="1570283"/>
            <a:ext cx="2659468" cy="2551588"/>
          </a:xfrm>
          <a:prstGeom prst="rect">
            <a:avLst/>
          </a:prstGeom>
        </p:spPr>
      </p:pic>
      <p:sp>
        <p:nvSpPr>
          <p:cNvPr id="5" name="Title 1"/>
          <p:cNvSpPr>
            <a:spLocks noGrp="1"/>
          </p:cNvSpPr>
          <p:nvPr>
            <p:ph type="title"/>
          </p:nvPr>
        </p:nvSpPr>
        <p:spPr/>
        <p:txBody>
          <a:bodyPr/>
          <a:lstStyle/>
          <a:p>
            <a:r>
              <a:rPr lang="en-US" i="1" dirty="0" smtClean="0">
                <a:solidFill>
                  <a:srgbClr val="376092"/>
                </a:solidFill>
              </a:rPr>
              <a:t>Higgs: Mass Measurement</a:t>
            </a:r>
            <a:endParaRPr lang="en-US" i="1" dirty="0">
              <a:solidFill>
                <a:srgbClr val="376092"/>
              </a:solidFill>
            </a:endParaRPr>
          </a:p>
        </p:txBody>
      </p:sp>
      <p:pic>
        <p:nvPicPr>
          <p:cNvPr id="7" name="Picture 6"/>
          <p:cNvPicPr>
            <a:picLocks noChangeAspect="1"/>
          </p:cNvPicPr>
          <p:nvPr/>
        </p:nvPicPr>
        <p:blipFill>
          <a:blip r:embed="rId3"/>
          <a:stretch>
            <a:fillRect/>
          </a:stretch>
        </p:blipFill>
        <p:spPr>
          <a:xfrm>
            <a:off x="1330164" y="4101956"/>
            <a:ext cx="2883924" cy="2323136"/>
          </a:xfrm>
          <a:prstGeom prst="rect">
            <a:avLst/>
          </a:prstGeom>
        </p:spPr>
      </p:pic>
      <p:sp>
        <p:nvSpPr>
          <p:cNvPr id="9" name="Rectangle 8"/>
          <p:cNvSpPr/>
          <p:nvPr/>
        </p:nvSpPr>
        <p:spPr>
          <a:xfrm>
            <a:off x="6348944" y="2759302"/>
            <a:ext cx="2795056" cy="369332"/>
          </a:xfrm>
          <a:prstGeom prst="rect">
            <a:avLst/>
          </a:prstGeom>
          <a:solidFill>
            <a:schemeClr val="accent2">
              <a:lumMod val="40000"/>
              <a:lumOff val="60000"/>
            </a:schemeClr>
          </a:solidFill>
          <a:ln>
            <a:solidFill>
              <a:schemeClr val="accent2">
                <a:lumMod val="50000"/>
              </a:schemeClr>
            </a:solidFill>
          </a:ln>
        </p:spPr>
        <p:txBody>
          <a:bodyPr wrap="none">
            <a:spAutoFit/>
          </a:bodyPr>
          <a:lstStyle/>
          <a:p>
            <a:r>
              <a:rPr lang="en-US" dirty="0" err="1" smtClean="0"/>
              <a:t>m</a:t>
            </a:r>
            <a:r>
              <a:rPr lang="en-US" baseline="-25000" dirty="0" err="1" smtClean="0"/>
              <a:t>H</a:t>
            </a:r>
            <a:r>
              <a:rPr lang="en-US" dirty="0" smtClean="0"/>
              <a:t>= </a:t>
            </a:r>
            <a:r>
              <a:rPr lang="en-US" dirty="0"/>
              <a:t>125.8 ± 0.4 (stat.) </a:t>
            </a:r>
            <a:r>
              <a:rPr lang="en-US" dirty="0" err="1"/>
              <a:t>GeV</a:t>
            </a:r>
            <a:r>
              <a:rPr lang="en-US" dirty="0"/>
              <a:t>.</a:t>
            </a:r>
          </a:p>
        </p:txBody>
      </p:sp>
      <p:sp>
        <p:nvSpPr>
          <p:cNvPr id="10" name="TextBox 9"/>
          <p:cNvSpPr txBox="1"/>
          <p:nvPr/>
        </p:nvSpPr>
        <p:spPr>
          <a:xfrm>
            <a:off x="-31163" y="3575125"/>
            <a:ext cx="1930400" cy="1015663"/>
          </a:xfrm>
          <a:prstGeom prst="rect">
            <a:avLst/>
          </a:prstGeom>
          <a:noFill/>
        </p:spPr>
        <p:txBody>
          <a:bodyPr wrap="square" rtlCol="0">
            <a:spAutoFit/>
          </a:bodyPr>
          <a:lstStyle/>
          <a:p>
            <a:r>
              <a:rPr lang="en-US" sz="6000" b="1" dirty="0" smtClean="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rPr>
              <a:t>Atlas</a:t>
            </a:r>
            <a:endParaRPr lang="en-US" sz="6000" b="1" dirty="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7213600" y="1581727"/>
            <a:ext cx="1930400" cy="1015663"/>
          </a:xfrm>
          <a:prstGeom prst="rect">
            <a:avLst/>
          </a:prstGeom>
          <a:noFill/>
        </p:spPr>
        <p:txBody>
          <a:bodyPr wrap="square" rtlCol="0">
            <a:spAutoFit/>
          </a:bodyPr>
          <a:lstStyle/>
          <a:p>
            <a:r>
              <a:rPr lang="en-US" sz="6000" b="1"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CMS</a:t>
            </a:r>
            <a:endParaRPr lang="en-US" sz="6000" b="1" dirty="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endParaRPr>
          </a:p>
        </p:txBody>
      </p:sp>
      <p:pic>
        <p:nvPicPr>
          <p:cNvPr id="13" name="Picture 12"/>
          <p:cNvPicPr>
            <a:picLocks noChangeAspect="1"/>
          </p:cNvPicPr>
          <p:nvPr/>
        </p:nvPicPr>
        <p:blipFill>
          <a:blip r:embed="rId4"/>
          <a:stretch>
            <a:fillRect/>
          </a:stretch>
        </p:blipFill>
        <p:spPr>
          <a:xfrm>
            <a:off x="1664277" y="1556965"/>
            <a:ext cx="2638711" cy="2531673"/>
          </a:xfrm>
          <a:prstGeom prst="rect">
            <a:avLst/>
          </a:prstGeom>
        </p:spPr>
      </p:pic>
      <p:pic>
        <p:nvPicPr>
          <p:cNvPr id="14" name="Picture 13"/>
          <p:cNvPicPr>
            <a:picLocks noChangeAspect="1"/>
          </p:cNvPicPr>
          <p:nvPr/>
        </p:nvPicPr>
        <p:blipFill>
          <a:blip r:embed="rId5"/>
          <a:stretch>
            <a:fillRect/>
          </a:stretch>
        </p:blipFill>
        <p:spPr>
          <a:xfrm>
            <a:off x="4820427" y="4164838"/>
            <a:ext cx="2421882" cy="2336454"/>
          </a:xfrm>
          <a:prstGeom prst="rect">
            <a:avLst/>
          </a:prstGeom>
        </p:spPr>
      </p:pic>
      <p:pic>
        <p:nvPicPr>
          <p:cNvPr id="8" name="Picture 7"/>
          <p:cNvPicPr>
            <a:picLocks noChangeAspect="1"/>
          </p:cNvPicPr>
          <p:nvPr/>
        </p:nvPicPr>
        <p:blipFill>
          <a:blip r:embed="rId6"/>
          <a:stretch>
            <a:fillRect/>
          </a:stretch>
        </p:blipFill>
        <p:spPr>
          <a:xfrm>
            <a:off x="3394364" y="4101956"/>
            <a:ext cx="5292436" cy="727114"/>
          </a:xfrm>
          <a:prstGeom prst="rect">
            <a:avLst/>
          </a:prstGeom>
          <a:effectLst>
            <a:outerShdw blurRad="50800" dist="38100" dir="7500000" sx="103000" sy="103000" algn="tl" rotWithShape="0">
              <a:schemeClr val="tx2">
                <a:alpha val="43000"/>
              </a:scheme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Higgs Mass measurement</a:t>
            </a:r>
            <a:endParaRPr lang="en-US" dirty="0"/>
          </a:p>
        </p:txBody>
      </p:sp>
      <p:sp>
        <p:nvSpPr>
          <p:cNvPr id="7" name="Slide Number Placeholder 6"/>
          <p:cNvSpPr>
            <a:spLocks noGrp="1"/>
          </p:cNvSpPr>
          <p:nvPr>
            <p:ph type="sldNum" sz="quarter" idx="12"/>
          </p:nvPr>
        </p:nvSpPr>
        <p:spPr/>
        <p:txBody>
          <a:bodyPr>
            <a:normAutofit fontScale="85000" lnSpcReduction="20000"/>
          </a:bodyPr>
          <a:lstStyle/>
          <a:p>
            <a:fld id="{43FBA3A9-D9CF-E349-B69A-CF535919DE56}" type="slidenum">
              <a:rPr lang="en-US" smtClean="0"/>
              <a:pPr/>
              <a:t>17</a:t>
            </a:fld>
            <a:endParaRPr lang="en-US"/>
          </a:p>
        </p:txBody>
      </p:sp>
      <p:sp>
        <p:nvSpPr>
          <p:cNvPr id="3" name="Content Placeholder 2"/>
          <p:cNvSpPr>
            <a:spLocks noGrp="1"/>
          </p:cNvSpPr>
          <p:nvPr>
            <p:ph sz="quarter" idx="1"/>
          </p:nvPr>
        </p:nvSpPr>
        <p:spPr/>
        <p:txBody>
          <a:bodyPr/>
          <a:lstStyle/>
          <a:p>
            <a:r>
              <a:rPr lang="en-US" dirty="0" smtClean="0"/>
              <a:t>The last SM parameter still to be measured</a:t>
            </a:r>
          </a:p>
          <a:p>
            <a:r>
              <a:rPr lang="en-US" dirty="0" smtClean="0"/>
              <a:t> Important in electroweak precision tests </a:t>
            </a:r>
          </a:p>
          <a:p>
            <a:r>
              <a:rPr lang="en-US" dirty="0" smtClean="0"/>
              <a:t> Important in determining stability of SM </a:t>
            </a:r>
            <a:endParaRPr lang="en-US" dirty="0"/>
          </a:p>
        </p:txBody>
      </p:sp>
      <p:pic>
        <p:nvPicPr>
          <p:cNvPr id="4" name="Picture 3"/>
          <p:cNvPicPr>
            <a:picLocks noChangeAspect="1"/>
          </p:cNvPicPr>
          <p:nvPr/>
        </p:nvPicPr>
        <p:blipFill>
          <a:blip r:embed="rId2"/>
          <a:stretch>
            <a:fillRect/>
          </a:stretch>
        </p:blipFill>
        <p:spPr>
          <a:xfrm>
            <a:off x="952500" y="3429000"/>
            <a:ext cx="5842000" cy="3022600"/>
          </a:xfrm>
          <a:prstGeom prst="rect">
            <a:avLst/>
          </a:prstGeom>
        </p:spPr>
      </p:pic>
      <p:sp>
        <p:nvSpPr>
          <p:cNvPr id="5" name="Rectangle 4"/>
          <p:cNvSpPr/>
          <p:nvPr/>
        </p:nvSpPr>
        <p:spPr>
          <a:xfrm>
            <a:off x="6850139" y="6096000"/>
            <a:ext cx="1915909" cy="369332"/>
          </a:xfrm>
          <a:prstGeom prst="rect">
            <a:avLst/>
          </a:prstGeom>
        </p:spPr>
        <p:txBody>
          <a:bodyPr wrap="none">
            <a:spAutoFit/>
          </a:bodyPr>
          <a:lstStyle/>
          <a:p>
            <a:r>
              <a:rPr lang="en-US" dirty="0" err="1" smtClean="0"/>
              <a:t>arXiv</a:t>
            </a:r>
            <a:r>
              <a:rPr lang="en-US" dirty="0" smtClean="0"/>
              <a:t>:  1205.6497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of Higgs couplings</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43FBA3A9-D9CF-E349-B69A-CF535919DE56}" type="slidenum">
              <a:rPr lang="en-US" smtClean="0"/>
              <a:pPr/>
              <a:t>18</a:t>
            </a:fld>
            <a:endParaRPr lang="en-US"/>
          </a:p>
        </p:txBody>
      </p:sp>
      <p:sp>
        <p:nvSpPr>
          <p:cNvPr id="3" name="Content Placeholder 2"/>
          <p:cNvSpPr>
            <a:spLocks noGrp="1"/>
          </p:cNvSpPr>
          <p:nvPr>
            <p:ph sz="quarter" idx="1"/>
          </p:nvPr>
        </p:nvSpPr>
        <p:spPr/>
        <p:txBody>
          <a:bodyPr>
            <a:normAutofit lnSpcReduction="10000"/>
          </a:bodyPr>
          <a:lstStyle/>
          <a:p>
            <a:r>
              <a:rPr lang="en-US" sz="2500" dirty="0" smtClean="0">
                <a:solidFill>
                  <a:schemeClr val="accent1">
                    <a:lumMod val="50000"/>
                  </a:schemeClr>
                </a:solidFill>
              </a:rPr>
              <a:t>Assumptions (LHC HXSWG, arXiv:1209.0040): </a:t>
            </a:r>
          </a:p>
          <a:p>
            <a:pPr lvl="2"/>
            <a:r>
              <a:rPr lang="en-US" sz="2200" dirty="0" smtClean="0">
                <a:solidFill>
                  <a:schemeClr val="accent1">
                    <a:lumMod val="50000"/>
                  </a:schemeClr>
                </a:solidFill>
              </a:rPr>
              <a:t>The signal observed in different channels originate </a:t>
            </a:r>
            <a:r>
              <a:rPr lang="en-US" sz="2200" b="1" dirty="0" smtClean="0">
                <a:solidFill>
                  <a:srgbClr val="C74D4F"/>
                </a:solidFill>
              </a:rPr>
              <a:t>from a single narrow resonance</a:t>
            </a:r>
            <a:r>
              <a:rPr lang="en-US" sz="2200" dirty="0" smtClean="0">
                <a:solidFill>
                  <a:schemeClr val="accent1">
                    <a:lumMod val="50000"/>
                  </a:schemeClr>
                </a:solidFill>
              </a:rPr>
              <a:t> with mass near 125 </a:t>
            </a:r>
            <a:r>
              <a:rPr lang="en-US" sz="2200" dirty="0" err="1" smtClean="0">
                <a:solidFill>
                  <a:schemeClr val="accent1">
                    <a:lumMod val="50000"/>
                  </a:schemeClr>
                </a:solidFill>
              </a:rPr>
              <a:t>GeV</a:t>
            </a:r>
            <a:r>
              <a:rPr lang="en-US" sz="2200" dirty="0" smtClean="0">
                <a:solidFill>
                  <a:schemeClr val="accent1">
                    <a:lumMod val="50000"/>
                  </a:schemeClr>
                </a:solidFill>
              </a:rPr>
              <a:t>. </a:t>
            </a:r>
          </a:p>
          <a:p>
            <a:pPr lvl="2"/>
            <a:r>
              <a:rPr lang="en-US" sz="2200" dirty="0" smtClean="0">
                <a:solidFill>
                  <a:srgbClr val="C74D4F"/>
                </a:solidFill>
              </a:rPr>
              <a:t>The width of the assumed Higgs boson near 125 </a:t>
            </a:r>
            <a:r>
              <a:rPr lang="en-US" sz="2200" dirty="0" err="1" smtClean="0">
                <a:solidFill>
                  <a:srgbClr val="C74D4F"/>
                </a:solidFill>
              </a:rPr>
              <a:t>GeV</a:t>
            </a:r>
            <a:r>
              <a:rPr lang="en-US" sz="2200" dirty="0" smtClean="0">
                <a:solidFill>
                  <a:srgbClr val="C74D4F"/>
                </a:solidFill>
              </a:rPr>
              <a:t> is neglected</a:t>
            </a:r>
            <a:r>
              <a:rPr lang="en-US" sz="2200" dirty="0" smtClean="0">
                <a:solidFill>
                  <a:schemeClr val="accent1">
                    <a:lumMod val="50000"/>
                  </a:schemeClr>
                </a:solidFill>
              </a:rPr>
              <a:t>, hence the signal cross section can be decomposed in the following for all channels:   </a:t>
            </a:r>
          </a:p>
          <a:p>
            <a:pPr lvl="2"/>
            <a:endParaRPr lang="en-US" sz="2200" dirty="0" smtClean="0">
              <a:solidFill>
                <a:schemeClr val="accent1">
                  <a:lumMod val="50000"/>
                </a:schemeClr>
              </a:solidFill>
            </a:endParaRPr>
          </a:p>
          <a:p>
            <a:pPr lvl="2">
              <a:buNone/>
            </a:pPr>
            <a:endParaRPr lang="en-US" sz="2200" dirty="0" smtClean="0">
              <a:solidFill>
                <a:schemeClr val="accent1">
                  <a:lumMod val="50000"/>
                </a:schemeClr>
              </a:solidFill>
            </a:endParaRPr>
          </a:p>
          <a:p>
            <a:pPr lvl="2"/>
            <a:endParaRPr lang="en-US" sz="2200" dirty="0" smtClean="0">
              <a:solidFill>
                <a:schemeClr val="accent1">
                  <a:lumMod val="50000"/>
                </a:schemeClr>
              </a:solidFill>
            </a:endParaRPr>
          </a:p>
          <a:p>
            <a:pPr lvl="2"/>
            <a:r>
              <a:rPr lang="en-US" sz="2200" dirty="0" smtClean="0">
                <a:solidFill>
                  <a:schemeClr val="accent1">
                    <a:lumMod val="50000"/>
                  </a:schemeClr>
                </a:solidFill>
              </a:rPr>
              <a:t>Only modifications of couplings strengths are taken into account, </a:t>
            </a:r>
            <a:r>
              <a:rPr lang="en-US" sz="2200" dirty="0" smtClean="0">
                <a:solidFill>
                  <a:srgbClr val="C74D4F"/>
                </a:solidFill>
              </a:rPr>
              <a:t>while the tensor structure of the couplings is assumed to be same as in the SM prediction (CP-even scalar)</a:t>
            </a:r>
            <a:r>
              <a:rPr lang="en-US" sz="2200" dirty="0" smtClean="0">
                <a:solidFill>
                  <a:schemeClr val="accent1">
                    <a:lumMod val="50000"/>
                  </a:schemeClr>
                </a:solidFill>
              </a:rPr>
              <a:t>.  [ATLAS-CONF-2012-127] </a:t>
            </a:r>
            <a:endParaRPr lang="en-US" sz="2200" dirty="0">
              <a:solidFill>
                <a:schemeClr val="accent1">
                  <a:lumMod val="50000"/>
                </a:schemeClr>
              </a:solidFill>
            </a:endParaRPr>
          </a:p>
        </p:txBody>
      </p:sp>
      <p:pic>
        <p:nvPicPr>
          <p:cNvPr id="4" name="Picture 3"/>
          <p:cNvPicPr>
            <a:picLocks noChangeAspect="1"/>
          </p:cNvPicPr>
          <p:nvPr/>
        </p:nvPicPr>
        <p:blipFill>
          <a:blip r:embed="rId2"/>
          <a:stretch>
            <a:fillRect/>
          </a:stretch>
        </p:blipFill>
        <p:spPr>
          <a:xfrm>
            <a:off x="2705100" y="3841750"/>
            <a:ext cx="3924300" cy="75554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228600"/>
            <a:ext cx="8978900" cy="990600"/>
          </a:xfrm>
        </p:spPr>
        <p:txBody>
          <a:bodyPr>
            <a:noAutofit/>
          </a:bodyPr>
          <a:lstStyle/>
          <a:p>
            <a:r>
              <a:rPr lang="en-US" sz="3600" dirty="0" smtClean="0"/>
              <a:t>Measurement of Higgs couplings (</a:t>
            </a:r>
            <a:r>
              <a:rPr lang="en-US" sz="3600" dirty="0" smtClean="0">
                <a:latin typeface="Lucida Grande"/>
                <a:ea typeface="Lucida Grande"/>
                <a:cs typeface="Lucida Grande"/>
              </a:rPr>
              <a:t>ϒϒ</a:t>
            </a:r>
            <a:r>
              <a:rPr lang="en-US" sz="3600" dirty="0" smtClean="0"/>
              <a:t> example) </a:t>
            </a:r>
            <a:endParaRPr lang="en-US" sz="3600" dirty="0"/>
          </a:p>
        </p:txBody>
      </p:sp>
      <p:sp>
        <p:nvSpPr>
          <p:cNvPr id="8" name="Slide Number Placeholder 7"/>
          <p:cNvSpPr>
            <a:spLocks noGrp="1"/>
          </p:cNvSpPr>
          <p:nvPr>
            <p:ph type="sldNum" sz="quarter" idx="12"/>
          </p:nvPr>
        </p:nvSpPr>
        <p:spPr/>
        <p:txBody>
          <a:bodyPr>
            <a:normAutofit fontScale="85000" lnSpcReduction="20000"/>
          </a:bodyPr>
          <a:lstStyle/>
          <a:p>
            <a:fld id="{43FBA3A9-D9CF-E349-B69A-CF535919DE56}" type="slidenum">
              <a:rPr lang="en-US" smtClean="0"/>
              <a:pPr/>
              <a:t>19</a:t>
            </a:fld>
            <a:endParaRPr lang="en-US"/>
          </a:p>
        </p:txBody>
      </p:sp>
      <p:sp>
        <p:nvSpPr>
          <p:cNvPr id="4" name="Rectangle 3"/>
          <p:cNvSpPr/>
          <p:nvPr/>
        </p:nvSpPr>
        <p:spPr>
          <a:xfrm>
            <a:off x="549148" y="5943600"/>
            <a:ext cx="7086600" cy="646331"/>
          </a:xfrm>
          <a:prstGeom prst="rect">
            <a:avLst/>
          </a:prstGeom>
        </p:spPr>
        <p:txBody>
          <a:bodyPr wrap="square">
            <a:spAutoFit/>
          </a:bodyPr>
          <a:lstStyle/>
          <a:p>
            <a:r>
              <a:rPr lang="en-US" dirty="0" smtClean="0"/>
              <a:t>Depending on the benchmark model, k</a:t>
            </a:r>
            <a:r>
              <a:rPr lang="en-US" baseline="-25000" dirty="0" smtClean="0"/>
              <a:t>g</a:t>
            </a:r>
            <a:r>
              <a:rPr lang="en-US" dirty="0" smtClean="0"/>
              <a:t>, </a:t>
            </a:r>
            <a:r>
              <a:rPr lang="en-US" dirty="0" err="1" smtClean="0"/>
              <a:t>k</a:t>
            </a:r>
            <a:r>
              <a:rPr lang="en-US" baseline="-25000" dirty="0" err="1" smtClean="0">
                <a:latin typeface="Lucida Grande"/>
                <a:ea typeface="Lucida Grande"/>
                <a:cs typeface="Lucida Grande"/>
              </a:rPr>
              <a:t>ϒ</a:t>
            </a:r>
            <a:r>
              <a:rPr lang="en-US" dirty="0" smtClean="0"/>
              <a:t> and </a:t>
            </a:r>
            <a:r>
              <a:rPr lang="en-US" dirty="0" err="1" smtClean="0"/>
              <a:t>k</a:t>
            </a:r>
            <a:r>
              <a:rPr lang="en-US" baseline="-25000" dirty="0" err="1" smtClean="0"/>
              <a:t>H</a:t>
            </a:r>
            <a:r>
              <a:rPr lang="en-US" dirty="0" smtClean="0"/>
              <a:t> are either functions of other couplings or independent parameters.  </a:t>
            </a:r>
            <a:endParaRPr lang="en-US" dirty="0"/>
          </a:p>
        </p:txBody>
      </p:sp>
      <p:pic>
        <p:nvPicPr>
          <p:cNvPr id="5" name="Picture 4"/>
          <p:cNvPicPr>
            <a:picLocks noChangeAspect="1"/>
          </p:cNvPicPr>
          <p:nvPr/>
        </p:nvPicPr>
        <p:blipFill>
          <a:blip r:embed="rId2"/>
          <a:stretch>
            <a:fillRect/>
          </a:stretch>
        </p:blipFill>
        <p:spPr>
          <a:xfrm>
            <a:off x="257048" y="1681800"/>
            <a:ext cx="5826252" cy="1444028"/>
          </a:xfrm>
          <a:prstGeom prst="rect">
            <a:avLst/>
          </a:prstGeom>
        </p:spPr>
      </p:pic>
      <p:pic>
        <p:nvPicPr>
          <p:cNvPr id="6" name="Picture 5"/>
          <p:cNvPicPr>
            <a:picLocks noChangeAspect="1"/>
          </p:cNvPicPr>
          <p:nvPr/>
        </p:nvPicPr>
        <p:blipFill>
          <a:blip r:embed="rId3"/>
          <a:stretch>
            <a:fillRect/>
          </a:stretch>
        </p:blipFill>
        <p:spPr>
          <a:xfrm>
            <a:off x="1511300" y="3176628"/>
            <a:ext cx="5207000" cy="25701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10253F"/>
                </a:solidFill>
              </a:rPr>
              <a:t>Outline:</a:t>
            </a:r>
            <a:endParaRPr lang="en-US" dirty="0">
              <a:solidFill>
                <a:srgbClr val="10253F"/>
              </a:solidFill>
            </a:endParaRPr>
          </a:p>
        </p:txBody>
      </p:sp>
      <p:sp>
        <p:nvSpPr>
          <p:cNvPr id="3" name="Content Placeholder 2"/>
          <p:cNvSpPr>
            <a:spLocks noGrp="1"/>
          </p:cNvSpPr>
          <p:nvPr>
            <p:ph sz="quarter" idx="1"/>
          </p:nvPr>
        </p:nvSpPr>
        <p:spPr/>
        <p:txBody>
          <a:bodyPr/>
          <a:lstStyle/>
          <a:p>
            <a:r>
              <a:rPr lang="en-US" dirty="0" smtClean="0">
                <a:solidFill>
                  <a:srgbClr val="10253F"/>
                </a:solidFill>
              </a:rPr>
              <a:t>Update </a:t>
            </a:r>
            <a:r>
              <a:rPr lang="en-US" dirty="0" err="1" smtClean="0">
                <a:solidFill>
                  <a:srgbClr val="10253F"/>
                </a:solidFill>
              </a:rPr>
              <a:t>analisi</a:t>
            </a:r>
            <a:r>
              <a:rPr lang="en-US" dirty="0" smtClean="0">
                <a:solidFill>
                  <a:srgbClr val="10253F"/>
                </a:solidFill>
              </a:rPr>
              <a:t> (HCP2012</a:t>
            </a:r>
            <a:r>
              <a:rPr lang="en-US" dirty="0" smtClean="0">
                <a:solidFill>
                  <a:srgbClr val="10253F"/>
                </a:solidFill>
                <a:sym typeface="Wingdings"/>
              </a:rPr>
              <a:t>Cern Council</a:t>
            </a:r>
            <a:r>
              <a:rPr lang="en-US" dirty="0" smtClean="0">
                <a:solidFill>
                  <a:srgbClr val="10253F"/>
                </a:solidFill>
              </a:rPr>
              <a:t>)</a:t>
            </a:r>
          </a:p>
          <a:p>
            <a:r>
              <a:rPr lang="en-US" dirty="0" err="1" smtClean="0">
                <a:solidFill>
                  <a:srgbClr val="10253F"/>
                </a:solidFill>
              </a:rPr>
              <a:t>Misure</a:t>
            </a:r>
            <a:r>
              <a:rPr lang="en-US" dirty="0" smtClean="0">
                <a:solidFill>
                  <a:srgbClr val="10253F"/>
                </a:solidFill>
              </a:rPr>
              <a:t>: M</a:t>
            </a:r>
            <a:r>
              <a:rPr lang="en-US" baseline="-25000" dirty="0" smtClean="0">
                <a:solidFill>
                  <a:srgbClr val="10253F"/>
                </a:solidFill>
              </a:rPr>
              <a:t>H</a:t>
            </a:r>
            <a:r>
              <a:rPr lang="en-US" dirty="0" smtClean="0">
                <a:solidFill>
                  <a:srgbClr val="10253F"/>
                </a:solidFill>
              </a:rPr>
              <a:t> </a:t>
            </a:r>
            <a:r>
              <a:rPr lang="en-US" dirty="0" err="1" smtClean="0">
                <a:solidFill>
                  <a:srgbClr val="10253F"/>
                </a:solidFill>
              </a:rPr>
              <a:t>accoppiamenti</a:t>
            </a:r>
            <a:endParaRPr lang="en-US" dirty="0" smtClean="0">
              <a:solidFill>
                <a:srgbClr val="10253F"/>
              </a:solidFill>
            </a:endParaRPr>
          </a:p>
          <a:p>
            <a:r>
              <a:rPr lang="en-US" dirty="0" smtClean="0">
                <a:solidFill>
                  <a:srgbClr val="10253F"/>
                </a:solidFill>
              </a:rPr>
              <a:t>Il </a:t>
            </a:r>
            <a:r>
              <a:rPr lang="en-US" dirty="0" err="1" smtClean="0">
                <a:solidFill>
                  <a:srgbClr val="10253F"/>
                </a:solidFill>
              </a:rPr>
              <a:t>contributo</a:t>
            </a:r>
            <a:r>
              <a:rPr lang="en-US" dirty="0" smtClean="0">
                <a:solidFill>
                  <a:srgbClr val="10253F"/>
                </a:solidFill>
              </a:rPr>
              <a:t> </a:t>
            </a:r>
            <a:r>
              <a:rPr lang="en-US" dirty="0" err="1" smtClean="0">
                <a:solidFill>
                  <a:srgbClr val="10253F"/>
                </a:solidFill>
              </a:rPr>
              <a:t>della</a:t>
            </a:r>
            <a:r>
              <a:rPr lang="en-US" dirty="0" smtClean="0">
                <a:solidFill>
                  <a:srgbClr val="10253F"/>
                </a:solidFill>
              </a:rPr>
              <a:t> </a:t>
            </a:r>
            <a:r>
              <a:rPr lang="en-US" dirty="0" err="1" smtClean="0">
                <a:solidFill>
                  <a:srgbClr val="10253F"/>
                </a:solidFill>
              </a:rPr>
              <a:t>sezione</a:t>
            </a:r>
            <a:r>
              <a:rPr lang="en-US" dirty="0" smtClean="0">
                <a:solidFill>
                  <a:srgbClr val="10253F"/>
                </a:solidFill>
              </a:rPr>
              <a:t> </a:t>
            </a:r>
            <a:r>
              <a:rPr lang="en-US" dirty="0" err="1" smtClean="0">
                <a:solidFill>
                  <a:srgbClr val="10253F"/>
                </a:solidFill>
              </a:rPr>
              <a:t>di</a:t>
            </a:r>
            <a:r>
              <a:rPr lang="en-US" dirty="0" smtClean="0">
                <a:solidFill>
                  <a:srgbClr val="10253F"/>
                </a:solidFill>
              </a:rPr>
              <a:t> Napoli</a:t>
            </a:r>
          </a:p>
          <a:p>
            <a:endParaRPr lang="en-US" dirty="0">
              <a:solidFill>
                <a:schemeClr val="tx2">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78" y="0"/>
            <a:ext cx="8229600" cy="1143000"/>
          </a:xfrm>
        </p:spPr>
        <p:txBody>
          <a:bodyPr/>
          <a:lstStyle/>
          <a:p>
            <a:r>
              <a:rPr lang="en-US" dirty="0" smtClean="0"/>
              <a:t>SM Higgs couplings</a:t>
            </a:r>
            <a:endParaRPr lang="en-US" dirty="0"/>
          </a:p>
        </p:txBody>
      </p:sp>
      <p:sp>
        <p:nvSpPr>
          <p:cNvPr id="22" name="Slide Number Placeholder 21"/>
          <p:cNvSpPr>
            <a:spLocks noGrp="1"/>
          </p:cNvSpPr>
          <p:nvPr>
            <p:ph type="sldNum" sz="quarter" idx="12"/>
          </p:nvPr>
        </p:nvSpPr>
        <p:spPr/>
        <p:txBody>
          <a:bodyPr>
            <a:normAutofit fontScale="85000" lnSpcReduction="20000"/>
          </a:bodyPr>
          <a:lstStyle/>
          <a:p>
            <a:fld id="{43FBA3A9-D9CF-E349-B69A-CF535919DE56}" type="slidenum">
              <a:rPr lang="en-US" smtClean="0"/>
              <a:pPr/>
              <a:t>20</a:t>
            </a:fld>
            <a:endParaRPr lang="en-US"/>
          </a:p>
        </p:txBody>
      </p:sp>
      <p:sp>
        <p:nvSpPr>
          <p:cNvPr id="3" name="Content Placeholder 2"/>
          <p:cNvSpPr>
            <a:spLocks noGrp="1"/>
          </p:cNvSpPr>
          <p:nvPr>
            <p:ph sz="quarter" idx="1"/>
          </p:nvPr>
        </p:nvSpPr>
        <p:spPr>
          <a:xfrm>
            <a:off x="91407" y="1545815"/>
            <a:ext cx="4737100" cy="1251769"/>
          </a:xfrm>
        </p:spPr>
        <p:txBody>
          <a:bodyPr>
            <a:normAutofit fontScale="77500" lnSpcReduction="20000"/>
          </a:bodyPr>
          <a:lstStyle/>
          <a:p>
            <a:r>
              <a:rPr lang="en-US" dirty="0" smtClean="0"/>
              <a:t>I couplings per lo SM Higgs </a:t>
            </a:r>
            <a:r>
              <a:rPr lang="en-US" dirty="0" err="1" smtClean="0"/>
              <a:t>sono</a:t>
            </a:r>
            <a:r>
              <a:rPr lang="en-US" dirty="0" smtClean="0"/>
              <a:t> </a:t>
            </a:r>
            <a:r>
              <a:rPr lang="en-US" dirty="0" err="1" smtClean="0"/>
              <a:t>di</a:t>
            </a:r>
            <a:r>
              <a:rPr lang="en-US" dirty="0" smtClean="0"/>
              <a:t> 2 tipi:</a:t>
            </a:r>
          </a:p>
          <a:p>
            <a:pPr lvl="2"/>
            <a:r>
              <a:rPr lang="en-US" b="1" dirty="0" smtClean="0">
                <a:solidFill>
                  <a:srgbClr val="FF0000"/>
                </a:solidFill>
              </a:rPr>
              <a:t>“Gauge” couplings (to bosons) </a:t>
            </a:r>
          </a:p>
          <a:p>
            <a:pPr lvl="2"/>
            <a:r>
              <a:rPr lang="en-US" b="1" dirty="0" smtClean="0">
                <a:solidFill>
                  <a:schemeClr val="accent1">
                    <a:lumMod val="50000"/>
                  </a:schemeClr>
                </a:solidFill>
              </a:rPr>
              <a:t>Yukawa couplings  (to fermions) </a:t>
            </a:r>
          </a:p>
          <a:p>
            <a:pPr lvl="2">
              <a:buNone/>
            </a:pPr>
            <a:endParaRPr lang="en-US" b="1" dirty="0">
              <a:solidFill>
                <a:schemeClr val="accent1">
                  <a:lumMod val="50000"/>
                </a:schemeClr>
              </a:solidFill>
            </a:endParaRPr>
          </a:p>
        </p:txBody>
      </p:sp>
      <p:sp>
        <p:nvSpPr>
          <p:cNvPr id="7" name="TextBox 6"/>
          <p:cNvSpPr txBox="1">
            <a:spLocks noChangeArrowheads="1"/>
          </p:cNvSpPr>
          <p:nvPr/>
        </p:nvSpPr>
        <p:spPr bwMode="auto">
          <a:xfrm>
            <a:off x="7446692" y="5031500"/>
            <a:ext cx="1319356" cy="430887"/>
          </a:xfrm>
          <a:prstGeom prst="rect">
            <a:avLst/>
          </a:prstGeom>
          <a:noFill/>
          <a:ln w="9525">
            <a:noFill/>
            <a:miter lim="800000"/>
            <a:headEnd/>
            <a:tailEnd/>
          </a:ln>
        </p:spPr>
        <p:txBody>
          <a:bodyPr wrap="square">
            <a:prstTxWarp prst="textNoShape">
              <a:avLst/>
            </a:prstTxWarp>
            <a:spAutoFit/>
          </a:bodyPr>
          <a:lstStyle/>
          <a:p>
            <a:endParaRPr lang="en-US" sz="2200" b="1" dirty="0">
              <a:solidFill>
                <a:srgbClr val="000090"/>
              </a:solidFill>
              <a:latin typeface="Tw Cen MT"/>
              <a:cs typeface="Tw Cen MT"/>
            </a:endParaRPr>
          </a:p>
        </p:txBody>
      </p:sp>
      <p:grpSp>
        <p:nvGrpSpPr>
          <p:cNvPr id="4" name="Group 18"/>
          <p:cNvGrpSpPr/>
          <p:nvPr/>
        </p:nvGrpSpPr>
        <p:grpSpPr>
          <a:xfrm>
            <a:off x="4775201" y="456728"/>
            <a:ext cx="4375642" cy="1905472"/>
            <a:chOff x="98640" y="3074861"/>
            <a:chExt cx="5513582" cy="1912801"/>
          </a:xfrm>
        </p:grpSpPr>
        <p:pic>
          <p:nvPicPr>
            <p:cNvPr id="6" name="Picture 5"/>
            <p:cNvPicPr>
              <a:picLocks noChangeAspect="1"/>
            </p:cNvPicPr>
            <p:nvPr/>
          </p:nvPicPr>
          <p:blipFill>
            <a:blip r:embed="rId2"/>
            <a:srcRect b="53008"/>
            <a:stretch>
              <a:fillRect/>
            </a:stretch>
          </p:blipFill>
          <p:spPr bwMode="auto">
            <a:xfrm>
              <a:off x="98640" y="3123439"/>
              <a:ext cx="2897475" cy="1590341"/>
            </a:xfrm>
            <a:prstGeom prst="rect">
              <a:avLst/>
            </a:prstGeom>
            <a:noFill/>
            <a:ln w="9525">
              <a:noFill/>
              <a:miter lim="800000"/>
              <a:headEnd/>
              <a:tailEnd/>
            </a:ln>
          </p:spPr>
        </p:pic>
        <p:pic>
          <p:nvPicPr>
            <p:cNvPr id="11" name="Picture 10"/>
            <p:cNvPicPr>
              <a:picLocks noChangeAspect="1"/>
            </p:cNvPicPr>
            <p:nvPr/>
          </p:nvPicPr>
          <p:blipFill>
            <a:blip r:embed="rId2"/>
            <a:srcRect t="48189" b="-9604"/>
            <a:stretch>
              <a:fillRect/>
            </a:stretch>
          </p:blipFill>
          <p:spPr bwMode="auto">
            <a:xfrm>
              <a:off x="2945686" y="3074861"/>
              <a:ext cx="2666536" cy="1912801"/>
            </a:xfrm>
            <a:prstGeom prst="rect">
              <a:avLst/>
            </a:prstGeom>
            <a:noFill/>
            <a:ln w="9525">
              <a:noFill/>
              <a:miter lim="800000"/>
              <a:headEnd/>
              <a:tailEnd/>
            </a:ln>
          </p:spPr>
        </p:pic>
        <p:sp>
          <p:nvSpPr>
            <p:cNvPr id="12" name="Oval 11"/>
            <p:cNvSpPr/>
            <p:nvPr/>
          </p:nvSpPr>
          <p:spPr>
            <a:xfrm>
              <a:off x="1848876" y="4161550"/>
              <a:ext cx="94224" cy="118350"/>
            </a:xfrm>
            <a:prstGeom prst="ellipse">
              <a:avLst/>
            </a:prstGeom>
            <a:solidFill>
              <a:srgbClr val="FF0000"/>
            </a:solidFill>
            <a:ln>
              <a:solidFill>
                <a:srgbClr val="FF0000"/>
              </a:solidFill>
            </a:ln>
            <a:effectLst>
              <a:glow rad="101600">
                <a:srgbClr val="800000">
                  <a:alpha val="75000"/>
                </a:srgbClr>
              </a:glow>
              <a:outerShdw blurRad="38100" dist="300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528576" y="4250450"/>
              <a:ext cx="94224" cy="118350"/>
            </a:xfrm>
            <a:prstGeom prst="ellipse">
              <a:avLst/>
            </a:prstGeom>
            <a:solidFill>
              <a:srgbClr val="FF0000"/>
            </a:solidFill>
            <a:ln>
              <a:solidFill>
                <a:srgbClr val="FF0000"/>
              </a:solidFill>
            </a:ln>
            <a:effectLst>
              <a:glow rad="101600">
                <a:srgbClr val="800000">
                  <a:alpha val="75000"/>
                </a:srgbClr>
              </a:glow>
              <a:outerShdw blurRad="38100" dist="300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1988576" y="3386850"/>
              <a:ext cx="94224" cy="118350"/>
            </a:xfrm>
            <a:prstGeom prst="ellipse">
              <a:avLst/>
            </a:prstGeom>
            <a:solidFill>
              <a:schemeClr val="accent1">
                <a:lumMod val="50000"/>
              </a:schemeClr>
            </a:solidFill>
            <a:ln>
              <a:solidFill>
                <a:srgbClr val="000090"/>
              </a:solidFill>
            </a:ln>
            <a:effectLst>
              <a:glow rad="101600">
                <a:srgbClr val="3366FF">
                  <a:alpha val="75000"/>
                </a:srgbClr>
              </a:glow>
              <a:outerShdw blurRad="38100" dist="300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706376" y="3424950"/>
              <a:ext cx="94224" cy="118350"/>
            </a:xfrm>
            <a:prstGeom prst="ellipse">
              <a:avLst/>
            </a:prstGeom>
            <a:solidFill>
              <a:schemeClr val="accent1">
                <a:lumMod val="50000"/>
              </a:schemeClr>
            </a:solidFill>
            <a:ln>
              <a:solidFill>
                <a:srgbClr val="000090"/>
              </a:solidFill>
            </a:ln>
            <a:effectLst>
              <a:glow rad="101600">
                <a:srgbClr val="3366FF">
                  <a:alpha val="75000"/>
                </a:srgbClr>
              </a:glow>
              <a:outerShdw blurRad="38100" dist="300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 name="Picture 17" descr="fig_02a.png"/>
          <p:cNvPicPr>
            <a:picLocks noChangeAspect="1"/>
          </p:cNvPicPr>
          <p:nvPr/>
        </p:nvPicPr>
        <p:blipFill>
          <a:blip r:embed="rId3"/>
          <a:stretch>
            <a:fillRect/>
          </a:stretch>
        </p:blipFill>
        <p:spPr>
          <a:xfrm>
            <a:off x="363519" y="3564054"/>
            <a:ext cx="4513281" cy="3239692"/>
          </a:xfrm>
          <a:prstGeom prst="rect">
            <a:avLst/>
          </a:prstGeom>
        </p:spPr>
      </p:pic>
      <p:sp>
        <p:nvSpPr>
          <p:cNvPr id="20" name="Rectangle 19"/>
          <p:cNvSpPr/>
          <p:nvPr/>
        </p:nvSpPr>
        <p:spPr>
          <a:xfrm>
            <a:off x="91407" y="2696902"/>
            <a:ext cx="8689848" cy="892552"/>
          </a:xfrm>
          <a:prstGeom prst="rect">
            <a:avLst/>
          </a:prstGeom>
        </p:spPr>
        <p:txBody>
          <a:bodyPr wrap="square">
            <a:spAutoFit/>
          </a:bodyPr>
          <a:lstStyle/>
          <a:p>
            <a:r>
              <a:rPr lang="en-US" sz="1500" dirty="0" smtClean="0"/>
              <a:t>E’ </a:t>
            </a:r>
            <a:r>
              <a:rPr lang="en-US" sz="1500" dirty="0" err="1" smtClean="0"/>
              <a:t>possibile</a:t>
            </a:r>
            <a:r>
              <a:rPr lang="en-US" sz="1500" dirty="0" smtClean="0"/>
              <a:t> </a:t>
            </a:r>
            <a:r>
              <a:rPr lang="en-US" sz="1500" dirty="0" err="1" smtClean="0"/>
              <a:t>studiare</a:t>
            </a:r>
            <a:r>
              <a:rPr lang="en-US" sz="1500" dirty="0" smtClean="0"/>
              <a:t> </a:t>
            </a:r>
            <a:r>
              <a:rPr lang="en-US" sz="1500" dirty="0" err="1" smtClean="0"/>
              <a:t>possibili</a:t>
            </a:r>
            <a:r>
              <a:rPr lang="en-US" sz="1500" dirty="0" smtClean="0"/>
              <a:t> </a:t>
            </a:r>
            <a:r>
              <a:rPr lang="en-US" sz="1500" dirty="0" err="1" smtClean="0"/>
              <a:t>deviazioni</a:t>
            </a:r>
            <a:r>
              <a:rPr lang="en-US" sz="1500" dirty="0" smtClean="0"/>
              <a:t> </a:t>
            </a:r>
            <a:r>
              <a:rPr lang="en-US" sz="1500" dirty="0" err="1" smtClean="0"/>
              <a:t>dalle</a:t>
            </a:r>
            <a:r>
              <a:rPr lang="en-US" sz="1500" dirty="0" smtClean="0"/>
              <a:t> </a:t>
            </a:r>
            <a:r>
              <a:rPr lang="en-US" sz="1500" dirty="0" err="1" smtClean="0"/>
              <a:t>previsioni</a:t>
            </a:r>
            <a:r>
              <a:rPr lang="en-US" sz="1500" dirty="0" smtClean="0"/>
              <a:t> </a:t>
            </a:r>
            <a:r>
              <a:rPr lang="en-US" sz="1500" dirty="0" err="1" smtClean="0"/>
              <a:t>dello</a:t>
            </a:r>
            <a:r>
              <a:rPr lang="en-US" sz="1500" dirty="0" smtClean="0"/>
              <a:t> SM </a:t>
            </a:r>
            <a:r>
              <a:rPr lang="en-US" sz="1500" dirty="0" err="1" smtClean="0"/>
              <a:t>utilizzando</a:t>
            </a:r>
            <a:r>
              <a:rPr lang="en-US" sz="1500" dirty="0" smtClean="0"/>
              <a:t> le diverse </a:t>
            </a:r>
            <a:r>
              <a:rPr lang="en-US" sz="1500" dirty="0" err="1" smtClean="0"/>
              <a:t>modalità</a:t>
            </a:r>
            <a:r>
              <a:rPr lang="en-US" sz="1500" dirty="0" smtClean="0"/>
              <a:t> </a:t>
            </a:r>
            <a:r>
              <a:rPr lang="en-US" sz="1500" dirty="0" err="1" smtClean="0"/>
              <a:t>di</a:t>
            </a:r>
            <a:r>
              <a:rPr lang="en-US" sz="1500" dirty="0" smtClean="0"/>
              <a:t> </a:t>
            </a:r>
            <a:r>
              <a:rPr lang="en-US" sz="1500" dirty="0" err="1" smtClean="0"/>
              <a:t>decadimento</a:t>
            </a:r>
            <a:r>
              <a:rPr lang="en-US" sz="1500" dirty="0" smtClean="0"/>
              <a:t>:   </a:t>
            </a:r>
          </a:p>
          <a:p>
            <a:r>
              <a:rPr lang="en-US" b="1" i="1" dirty="0" smtClean="0"/>
              <a:t>		</a:t>
            </a:r>
            <a:r>
              <a:rPr lang="en-US" sz="2200" b="1" dirty="0" smtClean="0">
                <a:solidFill>
                  <a:srgbClr val="FF0000"/>
                </a:solidFill>
              </a:rPr>
              <a:t>μ(VBF+VH)  vs. </a:t>
            </a:r>
            <a:r>
              <a:rPr lang="en-US" sz="2200" b="1" dirty="0" err="1" smtClean="0">
                <a:solidFill>
                  <a:schemeClr val="accent1">
                    <a:lumMod val="50000"/>
                  </a:schemeClr>
                </a:solidFill>
              </a:rPr>
              <a:t>μ(ggF+ttH</a:t>
            </a:r>
            <a:r>
              <a:rPr lang="en-US" sz="2200" b="1" dirty="0" smtClean="0">
                <a:solidFill>
                  <a:schemeClr val="accent1">
                    <a:lumMod val="50000"/>
                  </a:schemeClr>
                </a:solidFill>
              </a:rPr>
              <a:t>)</a:t>
            </a:r>
            <a:endParaRPr lang="en-US" sz="2200" dirty="0">
              <a:solidFill>
                <a:schemeClr val="accent1">
                  <a:lumMod val="50000"/>
                </a:schemeClr>
              </a:solidFill>
            </a:endParaRPr>
          </a:p>
        </p:txBody>
      </p:sp>
      <p:pic>
        <p:nvPicPr>
          <p:cNvPr id="19" name="Picture 18"/>
          <p:cNvPicPr>
            <a:picLocks noChangeAspect="1"/>
          </p:cNvPicPr>
          <p:nvPr/>
        </p:nvPicPr>
        <p:blipFill>
          <a:blip r:embed="rId4"/>
          <a:stretch>
            <a:fillRect/>
          </a:stretch>
        </p:blipFill>
        <p:spPr>
          <a:xfrm>
            <a:off x="5088763" y="3284401"/>
            <a:ext cx="3677285" cy="3528118"/>
          </a:xfrm>
          <a:prstGeom prst="rect">
            <a:avLst/>
          </a:prstGeom>
        </p:spPr>
      </p:pic>
      <p:sp>
        <p:nvSpPr>
          <p:cNvPr id="21" name="TextBox 20"/>
          <p:cNvSpPr txBox="1"/>
          <p:nvPr/>
        </p:nvSpPr>
        <p:spPr>
          <a:xfrm>
            <a:off x="7721600" y="4446724"/>
            <a:ext cx="1930400" cy="1015663"/>
          </a:xfrm>
          <a:prstGeom prst="rect">
            <a:avLst/>
          </a:prstGeom>
          <a:noFill/>
        </p:spPr>
        <p:txBody>
          <a:bodyPr wrap="square" rtlCol="0">
            <a:spAutoFit/>
          </a:bodyPr>
          <a:lstStyle/>
          <a:p>
            <a:r>
              <a:rPr lang="en-US" sz="6000" b="1"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CMS</a:t>
            </a:r>
            <a:endParaRPr lang="en-US" sz="6000" b="1" dirty="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endParaRPr>
          </a:p>
        </p:txBody>
      </p:sp>
      <p:sp>
        <p:nvSpPr>
          <p:cNvPr id="23" name="TextBox 22"/>
          <p:cNvSpPr txBox="1"/>
          <p:nvPr/>
        </p:nvSpPr>
        <p:spPr>
          <a:xfrm>
            <a:off x="2974307" y="5366087"/>
            <a:ext cx="1930400" cy="1015663"/>
          </a:xfrm>
          <a:prstGeom prst="rect">
            <a:avLst/>
          </a:prstGeom>
          <a:noFill/>
        </p:spPr>
        <p:txBody>
          <a:bodyPr wrap="square" rtlCol="0">
            <a:spAutoFit/>
          </a:bodyPr>
          <a:lstStyle/>
          <a:p>
            <a:r>
              <a:rPr lang="en-US" sz="6000" b="1" dirty="0" smtClean="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rPr>
              <a:t>Atlas</a:t>
            </a:r>
            <a:endParaRPr lang="en-US" sz="6000" b="1" dirty="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55600"/>
            <a:ext cx="8153400" cy="990600"/>
          </a:xfrm>
        </p:spPr>
        <p:txBody>
          <a:bodyPr>
            <a:normAutofit fontScale="90000"/>
          </a:bodyPr>
          <a:lstStyle/>
          <a:p>
            <a:r>
              <a:rPr lang="en-US" dirty="0" smtClean="0"/>
              <a:t>Higgs couplings:</a:t>
            </a:r>
            <a:br>
              <a:rPr lang="en-US" dirty="0" smtClean="0"/>
            </a:br>
            <a:r>
              <a:rPr lang="en-US" dirty="0" smtClean="0"/>
              <a:t>Gauge sector:  W vs. Z bosons </a:t>
            </a:r>
            <a:br>
              <a:rPr lang="en-US" dirty="0" smtClean="0"/>
            </a:br>
            <a:endParaRPr lang="en-US" dirty="0"/>
          </a:p>
        </p:txBody>
      </p:sp>
      <p:sp>
        <p:nvSpPr>
          <p:cNvPr id="9" name="Slide Number Placeholder 8"/>
          <p:cNvSpPr>
            <a:spLocks noGrp="1"/>
          </p:cNvSpPr>
          <p:nvPr>
            <p:ph type="sldNum" sz="quarter" idx="12"/>
          </p:nvPr>
        </p:nvSpPr>
        <p:spPr/>
        <p:txBody>
          <a:bodyPr>
            <a:normAutofit fontScale="85000" lnSpcReduction="20000"/>
          </a:bodyPr>
          <a:lstStyle/>
          <a:p>
            <a:fld id="{43FBA3A9-D9CF-E349-B69A-CF535919DE56}" type="slidenum">
              <a:rPr lang="en-US" smtClean="0"/>
              <a:pPr/>
              <a:t>21</a:t>
            </a:fld>
            <a:endParaRPr lang="en-US"/>
          </a:p>
        </p:txBody>
      </p:sp>
      <p:sp>
        <p:nvSpPr>
          <p:cNvPr id="3" name="Content Placeholder 2"/>
          <p:cNvSpPr>
            <a:spLocks noGrp="1"/>
          </p:cNvSpPr>
          <p:nvPr>
            <p:ph sz="quarter" idx="1"/>
          </p:nvPr>
        </p:nvSpPr>
        <p:spPr>
          <a:xfrm>
            <a:off x="358648" y="1562100"/>
            <a:ext cx="7401052" cy="1295400"/>
          </a:xfrm>
        </p:spPr>
        <p:txBody>
          <a:bodyPr>
            <a:normAutofit fontScale="47500" lnSpcReduction="20000"/>
          </a:bodyPr>
          <a:lstStyle/>
          <a:p>
            <a:r>
              <a:rPr lang="en-US" dirty="0" smtClean="0"/>
              <a:t>To investigate the (weak) gauge sector, now suppose the W and Z couplings have independent strengths </a:t>
            </a:r>
            <a:r>
              <a:rPr lang="en-US" dirty="0" err="1" smtClean="0"/>
              <a:t>wrt</a:t>
            </a:r>
            <a:r>
              <a:rPr lang="en-US" dirty="0" smtClean="0"/>
              <a:t> SM: </a:t>
            </a:r>
            <a:r>
              <a:rPr lang="en-US" sz="2880" dirty="0" smtClean="0">
                <a:solidFill>
                  <a:srgbClr val="FF0000"/>
                </a:solidFill>
              </a:rPr>
              <a:t>K</a:t>
            </a:r>
            <a:r>
              <a:rPr lang="en-US" sz="2880" baseline="-25000" dirty="0" smtClean="0">
                <a:solidFill>
                  <a:srgbClr val="FF0000"/>
                </a:solidFill>
              </a:rPr>
              <a:t>W</a:t>
            </a:r>
            <a:r>
              <a:rPr lang="en-US" sz="2880" dirty="0" smtClean="0">
                <a:solidFill>
                  <a:srgbClr val="FF0000"/>
                </a:solidFill>
              </a:rPr>
              <a:t> = </a:t>
            </a:r>
            <a:r>
              <a:rPr lang="en-US" sz="2880" dirty="0" err="1" smtClean="0">
                <a:solidFill>
                  <a:srgbClr val="FF0000"/>
                </a:solidFill>
              </a:rPr>
              <a:t>gW/g</a:t>
            </a:r>
            <a:r>
              <a:rPr lang="en-US" sz="2880" baseline="-25000" dirty="0" err="1" smtClean="0">
                <a:solidFill>
                  <a:srgbClr val="FF0000"/>
                </a:solidFill>
              </a:rPr>
              <a:t>W</a:t>
            </a:r>
            <a:r>
              <a:rPr lang="en-US" sz="2880" dirty="0" err="1" smtClean="0">
                <a:solidFill>
                  <a:srgbClr val="FF0000"/>
                </a:solidFill>
              </a:rPr>
              <a:t>(SM</a:t>
            </a:r>
            <a:r>
              <a:rPr lang="en-US" sz="2880" dirty="0" smtClean="0">
                <a:solidFill>
                  <a:srgbClr val="FF0000"/>
                </a:solidFill>
              </a:rPr>
              <a:t>) </a:t>
            </a:r>
            <a:r>
              <a:rPr lang="en-US" sz="2880" dirty="0" smtClean="0"/>
              <a:t>and </a:t>
            </a:r>
            <a:r>
              <a:rPr lang="en-US" sz="2880" dirty="0" smtClean="0">
                <a:solidFill>
                  <a:schemeClr val="accent1">
                    <a:lumMod val="50000"/>
                  </a:schemeClr>
                </a:solidFill>
              </a:rPr>
              <a:t>K</a:t>
            </a:r>
            <a:r>
              <a:rPr lang="en-US" sz="2880" baseline="-25000" dirty="0" smtClean="0">
                <a:solidFill>
                  <a:schemeClr val="accent1">
                    <a:lumMod val="50000"/>
                  </a:schemeClr>
                </a:solidFill>
              </a:rPr>
              <a:t>Z</a:t>
            </a:r>
            <a:r>
              <a:rPr lang="en-US" sz="2880" dirty="0" smtClean="0">
                <a:solidFill>
                  <a:schemeClr val="accent1">
                    <a:lumMod val="50000"/>
                  </a:schemeClr>
                </a:solidFill>
              </a:rPr>
              <a:t> = </a:t>
            </a:r>
            <a:r>
              <a:rPr lang="en-US" sz="2880" dirty="0" err="1" smtClean="0">
                <a:solidFill>
                  <a:schemeClr val="accent1">
                    <a:lumMod val="50000"/>
                  </a:schemeClr>
                </a:solidFill>
              </a:rPr>
              <a:t>g</a:t>
            </a:r>
            <a:r>
              <a:rPr lang="en-US" sz="2880" baseline="-25000" dirty="0" err="1" smtClean="0">
                <a:solidFill>
                  <a:schemeClr val="accent1">
                    <a:lumMod val="50000"/>
                  </a:schemeClr>
                </a:solidFill>
              </a:rPr>
              <a:t>Z</a:t>
            </a:r>
            <a:r>
              <a:rPr lang="en-US" sz="2880" dirty="0" err="1" smtClean="0">
                <a:solidFill>
                  <a:schemeClr val="accent1">
                    <a:lumMod val="50000"/>
                  </a:schemeClr>
                </a:solidFill>
              </a:rPr>
              <a:t>/g</a:t>
            </a:r>
            <a:r>
              <a:rPr lang="en-US" sz="2880" baseline="-25000" dirty="0" err="1" smtClean="0">
                <a:solidFill>
                  <a:schemeClr val="accent1">
                    <a:lumMod val="50000"/>
                  </a:schemeClr>
                </a:solidFill>
              </a:rPr>
              <a:t>Z</a:t>
            </a:r>
            <a:r>
              <a:rPr lang="en-US" sz="2880" dirty="0" err="1" smtClean="0">
                <a:solidFill>
                  <a:schemeClr val="accent1">
                    <a:lumMod val="50000"/>
                  </a:schemeClr>
                </a:solidFill>
              </a:rPr>
              <a:t>(SM</a:t>
            </a:r>
            <a:r>
              <a:rPr lang="en-US" sz="2880" dirty="0" smtClean="0">
                <a:solidFill>
                  <a:schemeClr val="accent1">
                    <a:lumMod val="50000"/>
                  </a:schemeClr>
                </a:solidFill>
              </a:rPr>
              <a:t>)</a:t>
            </a:r>
            <a:r>
              <a:rPr lang="en-US" sz="2800" dirty="0" smtClean="0"/>
              <a:t> </a:t>
            </a:r>
          </a:p>
          <a:p>
            <a:r>
              <a:rPr lang="en-US" sz="2800" dirty="0" err="1" smtClean="0">
                <a:solidFill>
                  <a:schemeClr val="accent2">
                    <a:lumMod val="75000"/>
                  </a:schemeClr>
                </a:solidFill>
              </a:rPr>
              <a:t>K</a:t>
            </a:r>
            <a:r>
              <a:rPr lang="en-US" sz="2800" baseline="-25000" dirty="0" err="1" smtClean="0">
                <a:solidFill>
                  <a:schemeClr val="accent2">
                    <a:lumMod val="75000"/>
                  </a:schemeClr>
                </a:solidFill>
              </a:rPr>
              <a:t>f</a:t>
            </a:r>
            <a:r>
              <a:rPr lang="en-US" sz="2800" dirty="0" smtClean="0">
                <a:solidFill>
                  <a:schemeClr val="accent2">
                    <a:lumMod val="75000"/>
                  </a:schemeClr>
                </a:solidFill>
              </a:rPr>
              <a:t> (fermions) </a:t>
            </a:r>
            <a:r>
              <a:rPr lang="en-US" sz="2800" dirty="0" smtClean="0"/>
              <a:t>profiled as nuisance parameter and Higgs width left free for generality </a:t>
            </a:r>
          </a:p>
          <a:p>
            <a:r>
              <a:rPr lang="en-US" sz="2800" dirty="0" smtClean="0"/>
              <a:t>Consistency with SM expectation → </a:t>
            </a:r>
            <a:r>
              <a:rPr lang="en-US" sz="2800" b="1" dirty="0" smtClean="0">
                <a:solidFill>
                  <a:srgbClr val="FF0000"/>
                </a:solidFill>
              </a:rPr>
              <a:t>no violation of custodial symmetry observed </a:t>
            </a:r>
          </a:p>
          <a:p>
            <a:r>
              <a:rPr lang="en-US" sz="2800" dirty="0" smtClean="0"/>
              <a:t> </a:t>
            </a:r>
            <a:r>
              <a:rPr lang="en-US" sz="2800" i="1" dirty="0" smtClean="0">
                <a:solidFill>
                  <a:srgbClr val="FF0000"/>
                </a:solidFill>
              </a:rPr>
              <a:t>Note many BSM models respect custodial symmetry….</a:t>
            </a:r>
            <a:endParaRPr lang="en-US" sz="2880" i="1" dirty="0" smtClean="0">
              <a:solidFill>
                <a:srgbClr val="FF0000"/>
              </a:solidFill>
            </a:endParaRPr>
          </a:p>
        </p:txBody>
      </p:sp>
      <p:pic>
        <p:nvPicPr>
          <p:cNvPr id="7" name="Picture 6"/>
          <p:cNvPicPr>
            <a:picLocks noChangeAspect="1"/>
          </p:cNvPicPr>
          <p:nvPr/>
        </p:nvPicPr>
        <p:blipFill>
          <a:blip r:embed="rId2"/>
          <a:stretch>
            <a:fillRect/>
          </a:stretch>
        </p:blipFill>
        <p:spPr>
          <a:xfrm>
            <a:off x="7149828" y="35189"/>
            <a:ext cx="1794299" cy="640821"/>
          </a:xfrm>
          <a:prstGeom prst="rect">
            <a:avLst/>
          </a:prstGeom>
        </p:spPr>
      </p:pic>
      <p:grpSp>
        <p:nvGrpSpPr>
          <p:cNvPr id="15" name="Group 14"/>
          <p:cNvGrpSpPr/>
          <p:nvPr/>
        </p:nvGrpSpPr>
        <p:grpSpPr>
          <a:xfrm>
            <a:off x="358648" y="2806700"/>
            <a:ext cx="8328152" cy="3994456"/>
            <a:chOff x="168148" y="2535198"/>
            <a:chExt cx="8518652" cy="4243948"/>
          </a:xfrm>
        </p:grpSpPr>
        <p:pic>
          <p:nvPicPr>
            <p:cNvPr id="4" name="Picture 3" descr="fig_06a.png"/>
            <p:cNvPicPr>
              <a:picLocks noChangeAspect="1"/>
            </p:cNvPicPr>
            <p:nvPr/>
          </p:nvPicPr>
          <p:blipFill>
            <a:blip r:embed="rId3"/>
            <a:stretch>
              <a:fillRect/>
            </a:stretch>
          </p:blipFill>
          <p:spPr>
            <a:xfrm>
              <a:off x="168148" y="2565399"/>
              <a:ext cx="4305201" cy="3274939"/>
            </a:xfrm>
            <a:prstGeom prst="rect">
              <a:avLst/>
            </a:prstGeom>
          </p:spPr>
        </p:pic>
        <p:sp>
          <p:nvSpPr>
            <p:cNvPr id="6" name="TextBox 5"/>
            <p:cNvSpPr txBox="1"/>
            <p:nvPr/>
          </p:nvSpPr>
          <p:spPr>
            <a:xfrm>
              <a:off x="701549" y="5817632"/>
              <a:ext cx="3771800" cy="392400"/>
            </a:xfrm>
            <a:prstGeom prst="rect">
              <a:avLst/>
            </a:prstGeom>
            <a:solidFill>
              <a:schemeClr val="accent1">
                <a:lumMod val="40000"/>
                <a:lumOff val="60000"/>
              </a:schemeClr>
            </a:solidFill>
            <a:ln>
              <a:solidFill>
                <a:schemeClr val="accent1">
                  <a:lumMod val="50000"/>
                </a:schemeClr>
              </a:solidFill>
            </a:ln>
          </p:spPr>
          <p:txBody>
            <a:bodyPr wrap="square" rtlCol="0">
              <a:spAutoFit/>
            </a:bodyPr>
            <a:lstStyle/>
            <a:p>
              <a:r>
                <a:rPr lang="en-US" dirty="0" smtClean="0"/>
                <a:t>λ</a:t>
              </a:r>
              <a:r>
                <a:rPr lang="en-US" baseline="-25000" dirty="0" smtClean="0"/>
                <a:t>WZ</a:t>
              </a:r>
              <a:r>
                <a:rPr lang="en-US" dirty="0" smtClean="0"/>
                <a:t> = K</a:t>
              </a:r>
              <a:r>
                <a:rPr lang="en-US" baseline="-25000" dirty="0" smtClean="0"/>
                <a:t>W</a:t>
              </a:r>
              <a:r>
                <a:rPr lang="en-US" dirty="0" smtClean="0"/>
                <a:t>/K</a:t>
              </a:r>
              <a:r>
                <a:rPr lang="en-US" baseline="-25000" dirty="0" smtClean="0"/>
                <a:t>Z</a:t>
              </a:r>
              <a:r>
                <a:rPr lang="en-US" dirty="0" smtClean="0"/>
                <a:t> = 1.07 (+0.35 -0.27) </a:t>
              </a:r>
            </a:p>
          </p:txBody>
        </p:sp>
        <p:pic>
          <p:nvPicPr>
            <p:cNvPr id="11" name="Picture 10" descr="Figure_012-b.pdf"/>
            <p:cNvPicPr>
              <a:picLocks noChangeAspect="1"/>
            </p:cNvPicPr>
            <p:nvPr/>
          </p:nvPicPr>
          <p:blipFill>
            <a:blip r:embed="rId4"/>
            <a:stretch>
              <a:fillRect/>
            </a:stretch>
          </p:blipFill>
          <p:spPr>
            <a:xfrm>
              <a:off x="5108448" y="2535198"/>
              <a:ext cx="3387852" cy="3250426"/>
            </a:xfrm>
            <a:prstGeom prst="rect">
              <a:avLst/>
            </a:prstGeom>
          </p:spPr>
        </p:pic>
        <p:sp>
          <p:nvSpPr>
            <p:cNvPr id="12" name="TextBox 11"/>
            <p:cNvSpPr txBox="1"/>
            <p:nvPr/>
          </p:nvSpPr>
          <p:spPr>
            <a:xfrm>
              <a:off x="5298947" y="5798145"/>
              <a:ext cx="3387853" cy="981001"/>
            </a:xfrm>
            <a:prstGeom prst="rect">
              <a:avLst/>
            </a:prstGeom>
            <a:solidFill>
              <a:srgbClr val="FF8D99"/>
            </a:solidFill>
            <a:ln>
              <a:solidFill>
                <a:srgbClr val="800000"/>
              </a:solidFill>
            </a:ln>
          </p:spPr>
          <p:txBody>
            <a:bodyPr wrap="square" rtlCol="0">
              <a:spAutoFit/>
            </a:bodyPr>
            <a:lstStyle/>
            <a:p>
              <a:r>
                <a:rPr lang="en-US" dirty="0" smtClean="0"/>
                <a:t>The 95% CL interval for </a:t>
              </a:r>
              <a:r>
                <a:rPr lang="en-US" dirty="0" err="1" smtClean="0"/>
                <a:t>λ</a:t>
              </a:r>
              <a:r>
                <a:rPr lang="en-US" baseline="-25000" dirty="0" err="1" smtClean="0"/>
                <a:t>wz</a:t>
              </a:r>
              <a:r>
                <a:rPr lang="en-US" dirty="0" smtClean="0"/>
                <a:t> obtained in a combination of all channels is [0.67,1.55]</a:t>
              </a:r>
              <a:endParaRPr lang="en-US" dirty="0"/>
            </a:p>
          </p:txBody>
        </p:sp>
        <p:sp>
          <p:nvSpPr>
            <p:cNvPr id="14" name="TextBox 13"/>
            <p:cNvSpPr txBox="1"/>
            <p:nvPr/>
          </p:nvSpPr>
          <p:spPr>
            <a:xfrm>
              <a:off x="3225801" y="4025900"/>
              <a:ext cx="1930400" cy="915600"/>
            </a:xfrm>
            <a:prstGeom prst="rect">
              <a:avLst/>
            </a:prstGeom>
            <a:noFill/>
          </p:spPr>
          <p:txBody>
            <a:bodyPr wrap="square" rtlCol="0">
              <a:spAutoFit/>
            </a:bodyPr>
            <a:lstStyle/>
            <a:p>
              <a:r>
                <a:rPr lang="en-US" sz="5000" b="1" dirty="0" smtClean="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rPr>
                <a:t>Atlas</a:t>
              </a:r>
              <a:endParaRPr lang="en-US" sz="5000" b="1" dirty="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endParaRPr>
            </a:p>
          </p:txBody>
        </p:sp>
      </p:grpSp>
      <p:sp>
        <p:nvSpPr>
          <p:cNvPr id="13" name="TextBox 12"/>
          <p:cNvSpPr txBox="1"/>
          <p:nvPr/>
        </p:nvSpPr>
        <p:spPr>
          <a:xfrm>
            <a:off x="7791450" y="4689614"/>
            <a:ext cx="2171700" cy="707886"/>
          </a:xfrm>
          <a:prstGeom prst="rect">
            <a:avLst/>
          </a:prstGeom>
          <a:noFill/>
        </p:spPr>
        <p:txBody>
          <a:bodyPr wrap="square" rtlCol="0">
            <a:spAutoFit/>
          </a:bodyPr>
          <a:lstStyle/>
          <a:p>
            <a:r>
              <a:rPr lang="en-US" sz="4000" b="1"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CMS</a:t>
            </a:r>
            <a:endParaRPr lang="en-US" sz="4000" b="1" dirty="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45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a:bodyPr>
          <a:lstStyle/>
          <a:p>
            <a:r>
              <a:rPr lang="en-US" dirty="0" err="1" smtClean="0"/>
              <a:t>Analisi</a:t>
            </a:r>
            <a:r>
              <a:rPr lang="en-US" dirty="0" smtClean="0"/>
              <a:t> Higgs: </a:t>
            </a:r>
            <a:r>
              <a:rPr lang="en-US" dirty="0" err="1" smtClean="0"/>
              <a:t>sezione</a:t>
            </a:r>
            <a:r>
              <a:rPr lang="en-US" dirty="0" smtClean="0"/>
              <a:t> </a:t>
            </a:r>
            <a:r>
              <a:rPr lang="en-US" dirty="0" err="1" smtClean="0"/>
              <a:t>di</a:t>
            </a:r>
            <a:r>
              <a:rPr lang="en-US" dirty="0" smtClean="0"/>
              <a:t> Napoli</a:t>
            </a:r>
            <a:endParaRPr lang="en-US" dirty="0"/>
          </a:p>
        </p:txBody>
      </p:sp>
      <p:pic>
        <p:nvPicPr>
          <p:cNvPr id="4" name="Picture 3"/>
          <p:cNvPicPr>
            <a:picLocks noChangeAspect="1"/>
          </p:cNvPicPr>
          <p:nvPr/>
        </p:nvPicPr>
        <p:blipFill>
          <a:blip r:embed="rId3"/>
          <a:stretch>
            <a:fillRect/>
          </a:stretch>
        </p:blipFill>
        <p:spPr>
          <a:xfrm>
            <a:off x="5114104" y="1587500"/>
            <a:ext cx="4055296" cy="5207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98600" y="0"/>
            <a:ext cx="5575300" cy="1117600"/>
          </a:xfrm>
        </p:spPr>
        <p:txBody>
          <a:bodyPr>
            <a:normAutofit/>
          </a:bodyPr>
          <a:lstStyle/>
          <a:p>
            <a:r>
              <a:rPr lang="en-US" sz="4800" dirty="0">
                <a:solidFill>
                  <a:srgbClr val="0000FF"/>
                </a:solidFill>
              </a:rPr>
              <a:t>H→ZZ→2l2q</a:t>
            </a:r>
          </a:p>
        </p:txBody>
      </p:sp>
      <p:sp>
        <p:nvSpPr>
          <p:cNvPr id="3" name="Subtitle 2"/>
          <p:cNvSpPr>
            <a:spLocks noGrp="1"/>
          </p:cNvSpPr>
          <p:nvPr>
            <p:ph type="subTitle" idx="1"/>
          </p:nvPr>
        </p:nvSpPr>
        <p:spPr/>
        <p:txBody>
          <a:bodyPr/>
          <a:lstStyle/>
          <a:p>
            <a:r>
              <a:rPr lang="hu-HU" dirty="0"/>
              <a:t>A. de Cosa, F. Fabozzi</a:t>
            </a:r>
            <a:endParaRPr lang="en-US" dirty="0"/>
          </a:p>
        </p:txBody>
      </p:sp>
      <p:sp>
        <p:nvSpPr>
          <p:cNvPr id="4" name="TextBox 3"/>
          <p:cNvSpPr txBox="1"/>
          <p:nvPr/>
        </p:nvSpPr>
        <p:spPr>
          <a:xfrm>
            <a:off x="254000" y="5884937"/>
            <a:ext cx="1930400" cy="1015663"/>
          </a:xfrm>
          <a:prstGeom prst="rect">
            <a:avLst/>
          </a:prstGeom>
          <a:noFill/>
        </p:spPr>
        <p:txBody>
          <a:bodyPr wrap="square" rtlCol="0">
            <a:spAutoFit/>
          </a:bodyPr>
          <a:lstStyle/>
          <a:p>
            <a:r>
              <a:rPr lang="en-US" sz="6000" b="1"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CMS</a:t>
            </a:r>
            <a:endParaRPr lang="en-US" sz="6000" b="1" dirty="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1351919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003"/>
            <a:ext cx="8229600" cy="1143000"/>
          </a:xfrm>
        </p:spPr>
        <p:txBody>
          <a:bodyPr/>
          <a:lstStyle/>
          <a:p>
            <a:r>
              <a:rPr lang="fi-FI" dirty="0" err="1">
                <a:solidFill>
                  <a:srgbClr val="0000FF"/>
                </a:solidFill>
              </a:rPr>
              <a:t>Motivation</a:t>
            </a:r>
            <a:endParaRPr lang="en-US" dirty="0">
              <a:solidFill>
                <a:srgbClr val="0000FF"/>
              </a:solidFill>
            </a:endParaRPr>
          </a:p>
        </p:txBody>
      </p:sp>
      <p:sp>
        <p:nvSpPr>
          <p:cNvPr id="3" name="Content Placeholder 2"/>
          <p:cNvSpPr>
            <a:spLocks noGrp="1"/>
          </p:cNvSpPr>
          <p:nvPr>
            <p:ph sz="quarter" idx="1"/>
          </p:nvPr>
        </p:nvSpPr>
        <p:spPr>
          <a:xfrm>
            <a:off x="280874" y="1567930"/>
            <a:ext cx="5142026" cy="3051282"/>
          </a:xfrm>
        </p:spPr>
        <p:txBody>
          <a:bodyPr>
            <a:normAutofit fontScale="92500" lnSpcReduction="20000"/>
          </a:bodyPr>
          <a:lstStyle/>
          <a:p>
            <a:r>
              <a:rPr lang="it-IT" sz="2000" dirty="0">
                <a:solidFill>
                  <a:srgbClr val="FF0000"/>
                </a:solidFill>
              </a:rPr>
              <a:t>H-&gt;ZZ-&gt;2l2q </a:t>
            </a:r>
            <a:r>
              <a:rPr lang="it-IT" sz="2000" dirty="0" err="1">
                <a:solidFill>
                  <a:srgbClr val="FF0000"/>
                </a:solidFill>
              </a:rPr>
              <a:t>channel</a:t>
            </a:r>
            <a:r>
              <a:rPr lang="it-IT" sz="2000" dirty="0">
                <a:solidFill>
                  <a:srgbClr val="FF0000"/>
                </a:solidFill>
              </a:rPr>
              <a:t> </a:t>
            </a:r>
            <a:endParaRPr lang="it-IT" sz="2000" dirty="0" smtClean="0">
              <a:solidFill>
                <a:srgbClr val="FF0000"/>
              </a:solidFill>
            </a:endParaRPr>
          </a:p>
          <a:p>
            <a:r>
              <a:rPr lang="en-US" sz="2000" dirty="0" smtClean="0">
                <a:solidFill>
                  <a:srgbClr val="FF0000"/>
                </a:solidFill>
              </a:rPr>
              <a:t>Higher </a:t>
            </a:r>
            <a:r>
              <a:rPr lang="en-US" sz="2000" dirty="0">
                <a:solidFill>
                  <a:srgbClr val="FF0000"/>
                </a:solidFill>
              </a:rPr>
              <a:t>BR </a:t>
            </a:r>
            <a:r>
              <a:rPr lang="en-US" sz="2000" dirty="0"/>
              <a:t>than H-&gt;ZZ-&gt;4l </a:t>
            </a:r>
            <a:r>
              <a:rPr lang="en-US" sz="2000" dirty="0" smtClean="0"/>
              <a:t>channel</a:t>
            </a:r>
            <a:endParaRPr lang="en-US" sz="2000" dirty="0"/>
          </a:p>
          <a:p>
            <a:pPr lvl="1"/>
            <a:r>
              <a:rPr lang="en-US" sz="1800" dirty="0" smtClean="0"/>
              <a:t>BR</a:t>
            </a:r>
            <a:r>
              <a:rPr lang="en-US" sz="1800" dirty="0"/>
              <a:t>(ZZ-&gt;2l2q) ~ 20* BR(ZZ-&gt;4l)</a:t>
            </a:r>
          </a:p>
          <a:p>
            <a:r>
              <a:rPr lang="en-US" sz="2000" dirty="0"/>
              <a:t>But large background, mainly </a:t>
            </a:r>
            <a:r>
              <a:rPr lang="en-US" sz="2000" dirty="0" err="1">
                <a:solidFill>
                  <a:srgbClr val="FF0000"/>
                </a:solidFill>
              </a:rPr>
              <a:t>Z+Jets</a:t>
            </a:r>
            <a:r>
              <a:rPr lang="en-US" sz="2000" dirty="0">
                <a:solidFill>
                  <a:srgbClr val="FF0000"/>
                </a:solidFill>
              </a:rPr>
              <a:t> and</a:t>
            </a:r>
            <a:r>
              <a:rPr lang="en-US" sz="2000" dirty="0" smtClean="0">
                <a:solidFill>
                  <a:srgbClr val="FF0000"/>
                </a:solidFill>
              </a:rPr>
              <a:t> </a:t>
            </a:r>
            <a:r>
              <a:rPr lang="en-US" sz="2000" dirty="0" err="1" smtClean="0">
                <a:solidFill>
                  <a:srgbClr val="FF0000"/>
                </a:solidFill>
              </a:rPr>
              <a:t>tt</a:t>
            </a:r>
            <a:r>
              <a:rPr lang="en-US" sz="2000" dirty="0" smtClean="0">
                <a:solidFill>
                  <a:srgbClr val="FF0000"/>
                </a:solidFill>
              </a:rPr>
              <a:t> </a:t>
            </a:r>
            <a:r>
              <a:rPr lang="en-US" sz="2000" dirty="0">
                <a:solidFill>
                  <a:srgbClr val="FF0000"/>
                </a:solidFill>
              </a:rPr>
              <a:t>events</a:t>
            </a:r>
          </a:p>
          <a:p>
            <a:r>
              <a:rPr lang="en-US" sz="2000" dirty="0"/>
              <a:t>Signature: 2 leptons and 2 jets in the final state:</a:t>
            </a:r>
          </a:p>
          <a:p>
            <a:pPr lvl="1"/>
            <a:r>
              <a:rPr lang="en-US" sz="1600" dirty="0"/>
              <a:t>both peaking at the Z boson mass</a:t>
            </a:r>
          </a:p>
          <a:p>
            <a:r>
              <a:rPr lang="en-US" sz="2000" dirty="0"/>
              <a:t>Looking for 2 leptons and 2 b-jets in the final state allows to drastically reduce </a:t>
            </a:r>
            <a:r>
              <a:rPr lang="en-US" sz="2000" dirty="0" err="1"/>
              <a:t>Z+Jets</a:t>
            </a:r>
            <a:r>
              <a:rPr lang="en-US" sz="2000" dirty="0"/>
              <a:t> (light </a:t>
            </a:r>
            <a:r>
              <a:rPr lang="en-US" sz="2000" dirty="0" err="1"/>
              <a:t>flavour</a:t>
            </a:r>
            <a:r>
              <a:rPr lang="en-US" sz="2000" dirty="0"/>
              <a:t>) background</a:t>
            </a:r>
          </a:p>
        </p:txBody>
      </p:sp>
      <p:pic>
        <p:nvPicPr>
          <p:cNvPr id="10" name="Picture 9"/>
          <p:cNvPicPr>
            <a:picLocks noChangeAspect="1"/>
          </p:cNvPicPr>
          <p:nvPr/>
        </p:nvPicPr>
        <p:blipFill>
          <a:blip r:embed="rId2"/>
          <a:stretch>
            <a:fillRect/>
          </a:stretch>
        </p:blipFill>
        <p:spPr>
          <a:xfrm>
            <a:off x="5691074" y="3787153"/>
            <a:ext cx="3551692" cy="2895647"/>
          </a:xfrm>
          <a:prstGeom prst="rect">
            <a:avLst/>
          </a:prstGeom>
        </p:spPr>
      </p:pic>
      <p:pic>
        <p:nvPicPr>
          <p:cNvPr id="11" name="Picture 10"/>
          <p:cNvPicPr>
            <a:picLocks noChangeAspect="1"/>
          </p:cNvPicPr>
          <p:nvPr/>
        </p:nvPicPr>
        <p:blipFill>
          <a:blip r:embed="rId3"/>
          <a:stretch>
            <a:fillRect/>
          </a:stretch>
        </p:blipFill>
        <p:spPr>
          <a:xfrm>
            <a:off x="835686" y="4619212"/>
            <a:ext cx="3365096" cy="2025488"/>
          </a:xfrm>
          <a:prstGeom prst="rect">
            <a:avLst/>
          </a:prstGeom>
        </p:spPr>
      </p:pic>
      <p:grpSp>
        <p:nvGrpSpPr>
          <p:cNvPr id="4" name="Group 13"/>
          <p:cNvGrpSpPr/>
          <p:nvPr/>
        </p:nvGrpSpPr>
        <p:grpSpPr>
          <a:xfrm>
            <a:off x="6115737" y="1606030"/>
            <a:ext cx="2359706" cy="2130000"/>
            <a:chOff x="6425626" y="982984"/>
            <a:chExt cx="2359706" cy="2130000"/>
          </a:xfrm>
        </p:grpSpPr>
        <p:pic>
          <p:nvPicPr>
            <p:cNvPr id="9" name="Picture 8"/>
            <p:cNvPicPr>
              <a:picLocks noChangeAspect="1"/>
            </p:cNvPicPr>
            <p:nvPr/>
          </p:nvPicPr>
          <p:blipFill>
            <a:blip r:embed="rId4"/>
            <a:stretch>
              <a:fillRect/>
            </a:stretch>
          </p:blipFill>
          <p:spPr>
            <a:xfrm>
              <a:off x="6425626" y="982984"/>
              <a:ext cx="2359706" cy="2130000"/>
            </a:xfrm>
            <a:prstGeom prst="rect">
              <a:avLst/>
            </a:prstGeom>
          </p:spPr>
        </p:pic>
        <p:sp>
          <p:nvSpPr>
            <p:cNvPr id="12" name="Rectangle 11"/>
            <p:cNvSpPr/>
            <p:nvPr/>
          </p:nvSpPr>
          <p:spPr>
            <a:xfrm>
              <a:off x="8528671" y="1025278"/>
              <a:ext cx="75733" cy="8545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p:nvPr/>
          </p:nvSpPr>
          <p:spPr>
            <a:xfrm>
              <a:off x="8651941" y="1661153"/>
              <a:ext cx="133391" cy="8545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4" name="TextBox 13"/>
          <p:cNvSpPr txBox="1"/>
          <p:nvPr/>
        </p:nvSpPr>
        <p:spPr>
          <a:xfrm>
            <a:off x="6949414" y="209340"/>
            <a:ext cx="1930400" cy="1015663"/>
          </a:xfrm>
          <a:prstGeom prst="rect">
            <a:avLst/>
          </a:prstGeom>
          <a:noFill/>
        </p:spPr>
        <p:txBody>
          <a:bodyPr wrap="square" rtlCol="0">
            <a:spAutoFit/>
          </a:bodyPr>
          <a:lstStyle/>
          <a:p>
            <a:r>
              <a:rPr lang="en-US" sz="6000" b="1"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CMS</a:t>
            </a:r>
            <a:endParaRPr lang="en-US" sz="6000" b="1" dirty="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78395811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en-US" dirty="0">
                <a:solidFill>
                  <a:srgbClr val="0000FF"/>
                </a:solidFill>
              </a:rPr>
              <a:t>Analysis workflow</a:t>
            </a:r>
          </a:p>
        </p:txBody>
      </p:sp>
      <p:sp>
        <p:nvSpPr>
          <p:cNvPr id="3" name="Content Placeholder 2"/>
          <p:cNvSpPr>
            <a:spLocks noGrp="1"/>
          </p:cNvSpPr>
          <p:nvPr>
            <p:ph sz="quarter" idx="1"/>
          </p:nvPr>
        </p:nvSpPr>
        <p:spPr/>
        <p:txBody>
          <a:bodyPr/>
          <a:lstStyle/>
          <a:p>
            <a:r>
              <a:rPr lang="en-US" dirty="0"/>
              <a:t>Two ranges of </a:t>
            </a:r>
            <a:r>
              <a:rPr lang="en-US" dirty="0" smtClean="0"/>
              <a:t>reconstructed di-boson candidates mass investigated</a:t>
            </a:r>
            <a:r>
              <a:rPr lang="en-US" dirty="0"/>
              <a:t>:</a:t>
            </a:r>
          </a:p>
          <a:p>
            <a:pPr lvl="1"/>
            <a:r>
              <a:rPr lang="en-US" b="1" dirty="0">
                <a:solidFill>
                  <a:srgbClr val="FF0000"/>
                </a:solidFill>
              </a:rPr>
              <a:t>High Mass</a:t>
            </a:r>
            <a:r>
              <a:rPr lang="en-US" dirty="0">
                <a:solidFill>
                  <a:srgbClr val="FF0000"/>
                </a:solidFill>
              </a:rPr>
              <a:t>: 183 &lt; </a:t>
            </a:r>
            <a:r>
              <a:rPr lang="en-US" dirty="0" err="1">
                <a:solidFill>
                  <a:srgbClr val="FF0000"/>
                </a:solidFill>
              </a:rPr>
              <a:t>m</a:t>
            </a:r>
            <a:r>
              <a:rPr lang="en-US" baseline="-25000" dirty="0" err="1">
                <a:solidFill>
                  <a:srgbClr val="FF0000"/>
                </a:solidFill>
              </a:rPr>
              <a:t>ll</a:t>
            </a:r>
            <a:r>
              <a:rPr lang="en-US" dirty="0">
                <a:solidFill>
                  <a:srgbClr val="FF0000"/>
                </a:solidFill>
              </a:rPr>
              <a:t>&lt; 800 </a:t>
            </a:r>
            <a:r>
              <a:rPr lang="en-US" dirty="0" err="1">
                <a:solidFill>
                  <a:srgbClr val="FF0000"/>
                </a:solidFill>
              </a:rPr>
              <a:t>GeV</a:t>
            </a:r>
            <a:endParaRPr lang="en-US" dirty="0">
              <a:solidFill>
                <a:srgbClr val="FF0000"/>
              </a:solidFill>
            </a:endParaRPr>
          </a:p>
          <a:p>
            <a:pPr lvl="1"/>
            <a:r>
              <a:rPr lang="pl-PL" b="1" dirty="0" err="1">
                <a:solidFill>
                  <a:srgbClr val="FF0000"/>
                </a:solidFill>
              </a:rPr>
              <a:t>Low</a:t>
            </a:r>
            <a:r>
              <a:rPr lang="pl-PL" b="1" dirty="0">
                <a:solidFill>
                  <a:srgbClr val="FF0000"/>
                </a:solidFill>
              </a:rPr>
              <a:t> Mass: </a:t>
            </a:r>
            <a:r>
              <a:rPr lang="pl-PL" dirty="0">
                <a:solidFill>
                  <a:srgbClr val="FF0000"/>
                </a:solidFill>
              </a:rPr>
              <a:t>125 &lt; </a:t>
            </a:r>
            <a:r>
              <a:rPr lang="pl-PL" dirty="0" err="1">
                <a:solidFill>
                  <a:srgbClr val="FF0000"/>
                </a:solidFill>
              </a:rPr>
              <a:t>m</a:t>
            </a:r>
            <a:r>
              <a:rPr lang="pl-PL" baseline="-25000" dirty="0" err="1">
                <a:solidFill>
                  <a:srgbClr val="FF0000"/>
                </a:solidFill>
              </a:rPr>
              <a:t>ll</a:t>
            </a:r>
            <a:r>
              <a:rPr lang="pl-PL" dirty="0">
                <a:solidFill>
                  <a:srgbClr val="FF0000"/>
                </a:solidFill>
              </a:rPr>
              <a:t>&lt; 170 </a:t>
            </a:r>
            <a:r>
              <a:rPr lang="pl-PL" dirty="0" err="1">
                <a:solidFill>
                  <a:srgbClr val="FF0000"/>
                </a:solidFill>
              </a:rPr>
              <a:t>GeV</a:t>
            </a:r>
            <a:endParaRPr lang="pl-PL" dirty="0">
              <a:solidFill>
                <a:srgbClr val="FF0000"/>
              </a:solidFill>
            </a:endParaRPr>
          </a:p>
          <a:p>
            <a:endParaRPr lang="en-US" dirty="0"/>
          </a:p>
        </p:txBody>
      </p:sp>
      <p:sp>
        <p:nvSpPr>
          <p:cNvPr id="4" name="TextBox 3"/>
          <p:cNvSpPr txBox="1"/>
          <p:nvPr/>
        </p:nvSpPr>
        <p:spPr>
          <a:xfrm>
            <a:off x="6949414" y="209340"/>
            <a:ext cx="1930400" cy="1015663"/>
          </a:xfrm>
          <a:prstGeom prst="rect">
            <a:avLst/>
          </a:prstGeom>
          <a:noFill/>
        </p:spPr>
        <p:txBody>
          <a:bodyPr wrap="square" rtlCol="0">
            <a:spAutoFit/>
          </a:bodyPr>
          <a:lstStyle/>
          <a:p>
            <a:r>
              <a:rPr lang="en-US" sz="6000" b="1"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CMS</a:t>
            </a:r>
            <a:endParaRPr lang="en-US" sz="6000" b="1" dirty="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3585640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en-US" dirty="0" smtClean="0">
                <a:solidFill>
                  <a:srgbClr val="0000FF"/>
                </a:solidFill>
              </a:rPr>
              <a:t>High mass analysis</a:t>
            </a:r>
            <a:endParaRPr lang="en-US" dirty="0">
              <a:solidFill>
                <a:srgbClr val="0000FF"/>
              </a:solidFill>
            </a:endParaRPr>
          </a:p>
        </p:txBody>
      </p:sp>
      <p:sp>
        <p:nvSpPr>
          <p:cNvPr id="3" name="Content Placeholder 2"/>
          <p:cNvSpPr>
            <a:spLocks noGrp="1"/>
          </p:cNvSpPr>
          <p:nvPr>
            <p:ph sz="quarter" idx="1"/>
          </p:nvPr>
        </p:nvSpPr>
        <p:spPr>
          <a:xfrm>
            <a:off x="457200" y="1866900"/>
            <a:ext cx="7759700" cy="4699000"/>
          </a:xfrm>
        </p:spPr>
        <p:txBody>
          <a:bodyPr>
            <a:noAutofit/>
          </a:bodyPr>
          <a:lstStyle/>
          <a:p>
            <a:r>
              <a:rPr lang="en-US" sz="2000" dirty="0"/>
              <a:t>Reconstruction of </a:t>
            </a:r>
            <a:r>
              <a:rPr lang="en-US" sz="2000" b="1" dirty="0" err="1">
                <a:solidFill>
                  <a:srgbClr val="FF0000"/>
                </a:solidFill>
              </a:rPr>
              <a:t>hadronic</a:t>
            </a:r>
            <a:r>
              <a:rPr lang="en-US" sz="2000" b="1" dirty="0">
                <a:solidFill>
                  <a:srgbClr val="FF0000"/>
                </a:solidFill>
              </a:rPr>
              <a:t> and </a:t>
            </a:r>
            <a:r>
              <a:rPr lang="en-US" sz="2000" b="1" dirty="0" err="1">
                <a:solidFill>
                  <a:srgbClr val="FF0000"/>
                </a:solidFill>
              </a:rPr>
              <a:t>leptonic</a:t>
            </a:r>
            <a:r>
              <a:rPr lang="en-US" sz="2000" b="1" dirty="0">
                <a:solidFill>
                  <a:srgbClr val="FF0000"/>
                </a:solidFill>
              </a:rPr>
              <a:t> Z bosons</a:t>
            </a:r>
            <a:r>
              <a:rPr lang="en-US" sz="2000" dirty="0">
                <a:solidFill>
                  <a:srgbClr val="FF0000"/>
                </a:solidFill>
              </a:rPr>
              <a:t> </a:t>
            </a:r>
            <a:r>
              <a:rPr lang="en-US" sz="2000" dirty="0"/>
              <a:t>from reconstructed leptons and </a:t>
            </a:r>
            <a:r>
              <a:rPr lang="en-US" sz="2000" dirty="0" smtClean="0"/>
              <a:t>jets</a:t>
            </a:r>
          </a:p>
          <a:p>
            <a:pPr lvl="1"/>
            <a:r>
              <a:rPr lang="en-US" sz="2000" dirty="0" smtClean="0"/>
              <a:t>Mass windows: 75 </a:t>
            </a:r>
            <a:r>
              <a:rPr lang="en-US" sz="2000" dirty="0"/>
              <a:t>&lt; </a:t>
            </a:r>
            <a:r>
              <a:rPr lang="en-US" sz="2000" dirty="0" err="1"/>
              <a:t>m</a:t>
            </a:r>
            <a:r>
              <a:rPr lang="en-US" sz="2000" baseline="-25000" dirty="0" err="1"/>
              <a:t>ll</a:t>
            </a:r>
            <a:r>
              <a:rPr lang="en-US" sz="2000" dirty="0"/>
              <a:t>&lt; 105 </a:t>
            </a:r>
            <a:r>
              <a:rPr lang="en-US" sz="2000" dirty="0" err="1"/>
              <a:t>GeV</a:t>
            </a:r>
            <a:r>
              <a:rPr lang="en-US" sz="2000" dirty="0"/>
              <a:t> and </a:t>
            </a:r>
            <a:r>
              <a:rPr lang="en-US" sz="2000" dirty="0" smtClean="0"/>
              <a:t>70 &lt; </a:t>
            </a:r>
            <a:r>
              <a:rPr lang="en-US" sz="2000" dirty="0" err="1" smtClean="0"/>
              <a:t>m</a:t>
            </a:r>
            <a:r>
              <a:rPr lang="en-US" sz="2000" baseline="-25000" dirty="0" err="1" smtClean="0"/>
              <a:t>JJ</a:t>
            </a:r>
            <a:r>
              <a:rPr lang="en-US" sz="2000" dirty="0" smtClean="0"/>
              <a:t>&lt; 110 </a:t>
            </a:r>
            <a:r>
              <a:rPr lang="en-US" sz="2000" dirty="0" err="1" smtClean="0"/>
              <a:t>GeV</a:t>
            </a:r>
            <a:endParaRPr lang="en-US" sz="2000" dirty="0" smtClean="0"/>
          </a:p>
          <a:p>
            <a:r>
              <a:rPr lang="en-US" sz="2000" dirty="0" smtClean="0"/>
              <a:t>Reconstruction </a:t>
            </a:r>
            <a:r>
              <a:rPr lang="en-US" sz="2000" dirty="0"/>
              <a:t>of</a:t>
            </a:r>
            <a:r>
              <a:rPr lang="en-US" sz="2000" b="1" dirty="0"/>
              <a:t> </a:t>
            </a:r>
            <a:r>
              <a:rPr lang="en-US" sz="2000" b="1" dirty="0">
                <a:solidFill>
                  <a:srgbClr val="FF0000"/>
                </a:solidFill>
              </a:rPr>
              <a:t>Higgs candidates</a:t>
            </a:r>
            <a:r>
              <a:rPr lang="en-US" sz="2000" dirty="0">
                <a:solidFill>
                  <a:srgbClr val="FF0000"/>
                </a:solidFill>
              </a:rPr>
              <a:t> </a:t>
            </a:r>
            <a:r>
              <a:rPr lang="en-US" sz="2000" dirty="0"/>
              <a:t>(</a:t>
            </a:r>
            <a:r>
              <a:rPr lang="en-US" sz="2000" dirty="0" err="1"/>
              <a:t>hadronic</a:t>
            </a:r>
            <a:r>
              <a:rPr lang="en-US" sz="2000" dirty="0"/>
              <a:t> Z + </a:t>
            </a:r>
            <a:r>
              <a:rPr lang="en-US" sz="2000" dirty="0" err="1"/>
              <a:t>leptonic</a:t>
            </a:r>
            <a:r>
              <a:rPr lang="en-US" sz="2000" dirty="0"/>
              <a:t> Z</a:t>
            </a:r>
            <a:r>
              <a:rPr lang="en-US" sz="2000" dirty="0" smtClean="0"/>
              <a:t>)</a:t>
            </a:r>
          </a:p>
          <a:p>
            <a:pPr lvl="1"/>
            <a:r>
              <a:rPr lang="en-US" sz="2000" dirty="0" smtClean="0"/>
              <a:t>Kinematic Fit applied to the di-jet system to improve di-boson mass resolution</a:t>
            </a:r>
          </a:p>
          <a:p>
            <a:r>
              <a:rPr lang="en-US" sz="2000" dirty="0" smtClean="0"/>
              <a:t>Classification </a:t>
            </a:r>
            <a:r>
              <a:rPr lang="en-US" sz="2000" dirty="0"/>
              <a:t>of the events in </a:t>
            </a:r>
            <a:r>
              <a:rPr lang="en-US" sz="2000" b="1" dirty="0">
                <a:solidFill>
                  <a:srgbClr val="FF0000"/>
                </a:solidFill>
              </a:rPr>
              <a:t>3 exclusive categories</a:t>
            </a:r>
            <a:r>
              <a:rPr lang="en-US" sz="2000" dirty="0">
                <a:solidFill>
                  <a:srgbClr val="FF0000"/>
                </a:solidFill>
              </a:rPr>
              <a:t> </a:t>
            </a:r>
            <a:r>
              <a:rPr lang="en-US" sz="2000" dirty="0"/>
              <a:t>according to the number of </a:t>
            </a:r>
            <a:r>
              <a:rPr lang="en-US" sz="2000" dirty="0" smtClean="0"/>
              <a:t>jets </a:t>
            </a:r>
            <a:r>
              <a:rPr lang="en-US" sz="2000" dirty="0"/>
              <a:t>tagged as b-jet</a:t>
            </a:r>
          </a:p>
          <a:p>
            <a:r>
              <a:rPr lang="en-US" sz="2000" dirty="0"/>
              <a:t>Further selection based </a:t>
            </a:r>
            <a:r>
              <a:rPr lang="en-US" sz="2000" dirty="0" smtClean="0"/>
              <a:t>on a </a:t>
            </a:r>
            <a:r>
              <a:rPr lang="en-US" sz="2000" b="1" dirty="0" smtClean="0">
                <a:solidFill>
                  <a:srgbClr val="FF0000"/>
                </a:solidFill>
              </a:rPr>
              <a:t>Likelihood Discriminant cut</a:t>
            </a:r>
            <a:r>
              <a:rPr lang="en-US" sz="2000" dirty="0" smtClean="0">
                <a:solidFill>
                  <a:srgbClr val="FF0000"/>
                </a:solidFill>
              </a:rPr>
              <a:t> </a:t>
            </a:r>
            <a:r>
              <a:rPr lang="en-US" sz="2000" dirty="0" smtClean="0"/>
              <a:t>(exploiting the </a:t>
            </a:r>
            <a:r>
              <a:rPr lang="en-US" sz="2000" dirty="0"/>
              <a:t>5 angles describing the kinematics of the Higgs </a:t>
            </a:r>
            <a:r>
              <a:rPr lang="en-US" sz="2000" dirty="0" smtClean="0"/>
              <a:t>boson production </a:t>
            </a:r>
            <a:r>
              <a:rPr lang="en-US" sz="2000" dirty="0"/>
              <a:t>and </a:t>
            </a:r>
            <a:r>
              <a:rPr lang="en-US" sz="2000" dirty="0" smtClean="0"/>
              <a:t>decay)</a:t>
            </a:r>
            <a:endParaRPr lang="en-US" sz="2000" dirty="0"/>
          </a:p>
          <a:p>
            <a:r>
              <a:rPr lang="en-US" sz="2000" b="1" dirty="0">
                <a:solidFill>
                  <a:srgbClr val="FF0000"/>
                </a:solidFill>
              </a:rPr>
              <a:t>Data driven background estimation</a:t>
            </a:r>
            <a:r>
              <a:rPr lang="en-US" sz="2000" dirty="0">
                <a:solidFill>
                  <a:srgbClr val="FF0000"/>
                </a:solidFill>
              </a:rPr>
              <a:t> </a:t>
            </a:r>
          </a:p>
          <a:p>
            <a:r>
              <a:rPr lang="en-US" sz="2000" dirty="0"/>
              <a:t>Statistical analysis of the </a:t>
            </a:r>
            <a:r>
              <a:rPr lang="en-US" sz="2000" b="1" dirty="0">
                <a:solidFill>
                  <a:srgbClr val="FF0000"/>
                </a:solidFill>
              </a:rPr>
              <a:t>di-boson invariant mass</a:t>
            </a:r>
            <a:r>
              <a:rPr lang="en-US" sz="2000" dirty="0">
                <a:solidFill>
                  <a:srgbClr val="FF0000"/>
                </a:solidFill>
              </a:rPr>
              <a:t> </a:t>
            </a:r>
            <a:r>
              <a:rPr lang="en-US" sz="2000" dirty="0"/>
              <a:t>distribution</a:t>
            </a:r>
          </a:p>
        </p:txBody>
      </p:sp>
      <p:sp>
        <p:nvSpPr>
          <p:cNvPr id="4" name="TextBox 3"/>
          <p:cNvSpPr txBox="1"/>
          <p:nvPr/>
        </p:nvSpPr>
        <p:spPr>
          <a:xfrm>
            <a:off x="6949414" y="209340"/>
            <a:ext cx="1930400" cy="1015663"/>
          </a:xfrm>
          <a:prstGeom prst="rect">
            <a:avLst/>
          </a:prstGeom>
          <a:noFill/>
        </p:spPr>
        <p:txBody>
          <a:bodyPr wrap="square" rtlCol="0">
            <a:spAutoFit/>
          </a:bodyPr>
          <a:lstStyle/>
          <a:p>
            <a:r>
              <a:rPr lang="en-US" sz="6000" b="1"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CMS</a:t>
            </a:r>
            <a:endParaRPr lang="en-US" sz="6000" b="1" dirty="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0301008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2"/>
            <a:ext cx="8229600" cy="1143000"/>
          </a:xfrm>
        </p:spPr>
        <p:txBody>
          <a:bodyPr>
            <a:normAutofit/>
          </a:bodyPr>
          <a:lstStyle/>
          <a:p>
            <a:r>
              <a:rPr lang="en-US" dirty="0" smtClean="0">
                <a:solidFill>
                  <a:srgbClr val="0000FF"/>
                </a:solidFill>
              </a:rPr>
              <a:t>Analysis workflow</a:t>
            </a:r>
            <a:endParaRPr lang="en-US" dirty="0">
              <a:solidFill>
                <a:srgbClr val="0000FF"/>
              </a:solidFill>
            </a:endParaRPr>
          </a:p>
        </p:txBody>
      </p:sp>
      <p:pic>
        <p:nvPicPr>
          <p:cNvPr id="4" name="Content Placeholder 3"/>
          <p:cNvPicPr>
            <a:picLocks noGrp="1" noChangeAspect="1"/>
          </p:cNvPicPr>
          <p:nvPr>
            <p:ph sz="quarter" idx="1"/>
          </p:nvPr>
        </p:nvPicPr>
        <p:blipFill rotWithShape="1">
          <a:blip r:embed="rId2"/>
          <a:srcRect t="-938" b="256"/>
          <a:stretch/>
        </p:blipFill>
        <p:spPr>
          <a:xfrm>
            <a:off x="1638299" y="1785356"/>
            <a:ext cx="6016089" cy="4628144"/>
          </a:xfrm>
        </p:spPr>
      </p:pic>
      <p:sp>
        <p:nvSpPr>
          <p:cNvPr id="5" name="TextBox 4"/>
          <p:cNvSpPr txBox="1"/>
          <p:nvPr/>
        </p:nvSpPr>
        <p:spPr>
          <a:xfrm>
            <a:off x="6949414" y="209340"/>
            <a:ext cx="1930400" cy="1015663"/>
          </a:xfrm>
          <a:prstGeom prst="rect">
            <a:avLst/>
          </a:prstGeom>
          <a:noFill/>
        </p:spPr>
        <p:txBody>
          <a:bodyPr wrap="square" rtlCol="0">
            <a:spAutoFit/>
          </a:bodyPr>
          <a:lstStyle/>
          <a:p>
            <a:r>
              <a:rPr lang="en-US" sz="6000" b="1"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CMS</a:t>
            </a:r>
            <a:endParaRPr lang="en-US" sz="6000" b="1" dirty="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8905932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2"/>
            <a:ext cx="8229600" cy="1143000"/>
          </a:xfrm>
        </p:spPr>
        <p:txBody>
          <a:bodyPr/>
          <a:lstStyle/>
          <a:p>
            <a:r>
              <a:rPr lang="pl-PL" dirty="0" err="1">
                <a:solidFill>
                  <a:srgbClr val="0000FF"/>
                </a:solidFill>
              </a:rPr>
              <a:t>Low</a:t>
            </a:r>
            <a:r>
              <a:rPr lang="pl-PL" dirty="0">
                <a:solidFill>
                  <a:srgbClr val="0000FF"/>
                </a:solidFill>
              </a:rPr>
              <a:t> mass </a:t>
            </a:r>
            <a:r>
              <a:rPr lang="pl-PL" dirty="0" err="1">
                <a:solidFill>
                  <a:srgbClr val="0000FF"/>
                </a:solidFill>
              </a:rPr>
              <a:t>analysis</a:t>
            </a:r>
            <a:endParaRPr lang="en-US" dirty="0">
              <a:solidFill>
                <a:srgbClr val="0000FF"/>
              </a:solidFill>
            </a:endParaRPr>
          </a:p>
        </p:txBody>
      </p:sp>
      <p:sp>
        <p:nvSpPr>
          <p:cNvPr id="3" name="Content Placeholder 2"/>
          <p:cNvSpPr>
            <a:spLocks noGrp="1"/>
          </p:cNvSpPr>
          <p:nvPr>
            <p:ph sz="quarter" idx="1"/>
          </p:nvPr>
        </p:nvSpPr>
        <p:spPr>
          <a:xfrm>
            <a:off x="457200" y="1739900"/>
            <a:ext cx="8229600" cy="4911721"/>
          </a:xfrm>
        </p:spPr>
        <p:txBody>
          <a:bodyPr>
            <a:normAutofit/>
          </a:bodyPr>
          <a:lstStyle/>
          <a:p>
            <a:r>
              <a:rPr lang="en-US" dirty="0"/>
              <a:t>Low mass analysis strategy differs slightly from the high mass </a:t>
            </a:r>
            <a:r>
              <a:rPr lang="en-US" dirty="0" smtClean="0"/>
              <a:t>one</a:t>
            </a:r>
            <a:endParaRPr lang="en-US" dirty="0"/>
          </a:p>
          <a:p>
            <a:r>
              <a:rPr lang="en-US" dirty="0" smtClean="0">
                <a:solidFill>
                  <a:srgbClr val="3366FF"/>
                </a:solidFill>
              </a:rPr>
              <a:t>Constraint </a:t>
            </a:r>
            <a:r>
              <a:rPr lang="en-US" dirty="0">
                <a:solidFill>
                  <a:srgbClr val="3366FF"/>
                </a:solidFill>
              </a:rPr>
              <a:t>on </a:t>
            </a:r>
            <a:r>
              <a:rPr lang="en-US" dirty="0" err="1">
                <a:solidFill>
                  <a:srgbClr val="3366FF"/>
                </a:solidFill>
              </a:rPr>
              <a:t>dilepton</a:t>
            </a:r>
            <a:r>
              <a:rPr lang="en-US" dirty="0">
                <a:solidFill>
                  <a:srgbClr val="3366FF"/>
                </a:solidFill>
              </a:rPr>
              <a:t> mass is </a:t>
            </a:r>
            <a:r>
              <a:rPr lang="en-US" dirty="0" smtClean="0">
                <a:solidFill>
                  <a:srgbClr val="3366FF"/>
                </a:solidFill>
              </a:rPr>
              <a:t>released</a:t>
            </a:r>
            <a:endParaRPr lang="en-US" dirty="0">
              <a:solidFill>
                <a:srgbClr val="3366FF"/>
              </a:solidFill>
            </a:endParaRPr>
          </a:p>
          <a:p>
            <a:pPr lvl="1"/>
            <a:r>
              <a:rPr lang="pl-PL" dirty="0"/>
              <a:t> </a:t>
            </a:r>
            <a:r>
              <a:rPr lang="pl-PL" dirty="0" err="1"/>
              <a:t>m</a:t>
            </a:r>
            <a:r>
              <a:rPr lang="pl-PL" sz="1800" baseline="-25000" dirty="0" err="1"/>
              <a:t>ll</a:t>
            </a:r>
            <a:r>
              <a:rPr lang="pl-PL" dirty="0"/>
              <a:t> &lt; 80 </a:t>
            </a:r>
            <a:r>
              <a:rPr lang="pl-PL" dirty="0" err="1"/>
              <a:t>GeV</a:t>
            </a:r>
            <a:endParaRPr lang="pl-PL" dirty="0"/>
          </a:p>
          <a:p>
            <a:r>
              <a:rPr lang="ro-RO" dirty="0">
                <a:solidFill>
                  <a:srgbClr val="3366FF"/>
                </a:solidFill>
              </a:rPr>
              <a:t>No angular LD cut </a:t>
            </a:r>
          </a:p>
          <a:p>
            <a:pPr lvl="1"/>
            <a:r>
              <a:rPr lang="en-US" dirty="0"/>
              <a:t>low separation power below the on-shell Z threshold</a:t>
            </a:r>
          </a:p>
          <a:p>
            <a:r>
              <a:rPr lang="en-US" dirty="0" smtClean="0"/>
              <a:t>Data</a:t>
            </a:r>
            <a:r>
              <a:rPr lang="en-US" dirty="0"/>
              <a:t>-driven </a:t>
            </a:r>
            <a:r>
              <a:rPr lang="en-US" dirty="0" err="1" smtClean="0"/>
              <a:t>bkg</a:t>
            </a:r>
            <a:r>
              <a:rPr lang="en-US" dirty="0" smtClean="0"/>
              <a:t> estimation uses different strategy</a:t>
            </a:r>
            <a:endParaRPr lang="en-US" dirty="0"/>
          </a:p>
          <a:p>
            <a:endParaRPr lang="en-US" dirty="0"/>
          </a:p>
        </p:txBody>
      </p:sp>
      <p:sp>
        <p:nvSpPr>
          <p:cNvPr id="4" name="TextBox 3"/>
          <p:cNvSpPr txBox="1"/>
          <p:nvPr/>
        </p:nvSpPr>
        <p:spPr>
          <a:xfrm>
            <a:off x="6949414" y="209340"/>
            <a:ext cx="1930400" cy="1015663"/>
          </a:xfrm>
          <a:prstGeom prst="rect">
            <a:avLst/>
          </a:prstGeom>
          <a:noFill/>
        </p:spPr>
        <p:txBody>
          <a:bodyPr wrap="square" rtlCol="0">
            <a:spAutoFit/>
          </a:bodyPr>
          <a:lstStyle/>
          <a:p>
            <a:r>
              <a:rPr lang="en-US" sz="6000" b="1"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CMS</a:t>
            </a:r>
            <a:endParaRPr lang="en-US" sz="6000" b="1" dirty="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06916876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2"/>
            <a:ext cx="8229600" cy="1143000"/>
          </a:xfrm>
        </p:spPr>
        <p:txBody>
          <a:bodyPr/>
          <a:lstStyle/>
          <a:p>
            <a:r>
              <a:rPr lang="en-US" dirty="0">
                <a:solidFill>
                  <a:srgbClr val="0000FF"/>
                </a:solidFill>
              </a:rPr>
              <a:t>Leptons and jets</a:t>
            </a:r>
          </a:p>
        </p:txBody>
      </p:sp>
      <p:sp>
        <p:nvSpPr>
          <p:cNvPr id="3" name="Content Placeholder 2"/>
          <p:cNvSpPr>
            <a:spLocks noGrp="1"/>
          </p:cNvSpPr>
          <p:nvPr>
            <p:ph sz="quarter" idx="1"/>
          </p:nvPr>
        </p:nvSpPr>
        <p:spPr>
          <a:xfrm>
            <a:off x="270933" y="1600200"/>
            <a:ext cx="8635999" cy="4525963"/>
          </a:xfrm>
        </p:spPr>
        <p:txBody>
          <a:bodyPr>
            <a:noAutofit/>
          </a:bodyPr>
          <a:lstStyle/>
          <a:p>
            <a:r>
              <a:rPr lang="en-US" sz="2400" b="1" dirty="0">
                <a:solidFill>
                  <a:srgbClr val="FF0000"/>
                </a:solidFill>
              </a:rPr>
              <a:t>Leptons</a:t>
            </a:r>
          </a:p>
          <a:p>
            <a:r>
              <a:rPr lang="en-US" sz="2400" dirty="0"/>
              <a:t>High </a:t>
            </a:r>
            <a:r>
              <a:rPr lang="en-US" sz="2400" dirty="0" smtClean="0"/>
              <a:t>quality </a:t>
            </a:r>
            <a:r>
              <a:rPr lang="en-US" sz="2400" dirty="0" err="1"/>
              <a:t>muons</a:t>
            </a:r>
            <a:r>
              <a:rPr lang="en-US" sz="2400" dirty="0"/>
              <a:t> and electrons </a:t>
            </a:r>
            <a:r>
              <a:rPr lang="en-US" sz="2400" dirty="0" smtClean="0"/>
              <a:t>(ID </a:t>
            </a:r>
            <a:r>
              <a:rPr lang="en-US" sz="2400" dirty="0"/>
              <a:t>criteria)</a:t>
            </a:r>
          </a:p>
          <a:p>
            <a:r>
              <a:rPr lang="en-US" sz="2400" dirty="0" err="1"/>
              <a:t>p</a:t>
            </a:r>
            <a:r>
              <a:rPr lang="en-US" sz="2400" baseline="-25000" dirty="0" err="1"/>
              <a:t>T</a:t>
            </a:r>
            <a:r>
              <a:rPr lang="en-US" sz="2400" baseline="-25000" dirty="0"/>
              <a:t> </a:t>
            </a:r>
            <a:r>
              <a:rPr lang="en-US" sz="2400" dirty="0"/>
              <a:t>(leading lepton) &gt; 40 </a:t>
            </a:r>
            <a:r>
              <a:rPr lang="en-US" sz="2400" dirty="0" err="1"/>
              <a:t>GeV</a:t>
            </a:r>
            <a:r>
              <a:rPr lang="en-US" sz="2400" dirty="0"/>
              <a:t> and </a:t>
            </a:r>
            <a:r>
              <a:rPr lang="en-US" sz="2400" dirty="0" err="1"/>
              <a:t>p</a:t>
            </a:r>
            <a:r>
              <a:rPr lang="en-US" sz="2400" baseline="-25000" dirty="0" err="1"/>
              <a:t>T</a:t>
            </a:r>
            <a:r>
              <a:rPr lang="en-US" sz="2400" baseline="-25000" dirty="0"/>
              <a:t> </a:t>
            </a:r>
            <a:r>
              <a:rPr lang="en-US" sz="2400" dirty="0"/>
              <a:t>(</a:t>
            </a:r>
            <a:r>
              <a:rPr lang="en-US" sz="2400" dirty="0" err="1"/>
              <a:t>subleading</a:t>
            </a:r>
            <a:r>
              <a:rPr lang="en-US" sz="2400" dirty="0"/>
              <a:t> lepton) &gt; 20 </a:t>
            </a:r>
            <a:r>
              <a:rPr lang="en-US" sz="2400" dirty="0" err="1"/>
              <a:t>GeV</a:t>
            </a:r>
            <a:endParaRPr lang="en-US" sz="2400" dirty="0"/>
          </a:p>
          <a:p>
            <a:r>
              <a:rPr lang="en-US" sz="2400" dirty="0"/>
              <a:t>|</a:t>
            </a:r>
            <a:r>
              <a:rPr lang="en-US" sz="2400" dirty="0" err="1"/>
              <a:t>η</a:t>
            </a:r>
            <a:r>
              <a:rPr lang="en-US" sz="2400" dirty="0"/>
              <a:t>| &lt; 2.4 for μ and |</a:t>
            </a:r>
            <a:r>
              <a:rPr lang="en-US" sz="2400" dirty="0" err="1"/>
              <a:t>η</a:t>
            </a:r>
            <a:r>
              <a:rPr lang="en-US" sz="2400" dirty="0"/>
              <a:t>| &lt; 2.5 for electrons</a:t>
            </a:r>
          </a:p>
          <a:p>
            <a:r>
              <a:rPr lang="en-US" sz="2400" dirty="0"/>
              <a:t>Combined Detector Isolation / </a:t>
            </a:r>
            <a:r>
              <a:rPr lang="en-US" sz="2400" dirty="0" err="1"/>
              <a:t>p</a:t>
            </a:r>
            <a:r>
              <a:rPr lang="en-US" sz="2400" baseline="-25000" dirty="0" err="1"/>
              <a:t>T</a:t>
            </a:r>
            <a:r>
              <a:rPr lang="en-US" sz="2400" dirty="0"/>
              <a:t> &lt; 0.15</a:t>
            </a:r>
          </a:p>
          <a:p>
            <a:r>
              <a:rPr lang="en-US" sz="2400" b="1" dirty="0">
                <a:solidFill>
                  <a:srgbClr val="FF0000"/>
                </a:solidFill>
              </a:rPr>
              <a:t>Jets</a:t>
            </a:r>
          </a:p>
          <a:p>
            <a:r>
              <a:rPr lang="en-US" sz="2400" dirty="0"/>
              <a:t>AK5 (anti-</a:t>
            </a:r>
            <a:r>
              <a:rPr lang="en-US" sz="2400" dirty="0" err="1"/>
              <a:t>kT</a:t>
            </a:r>
            <a:r>
              <a:rPr lang="en-US" sz="2400" dirty="0"/>
              <a:t> clustering algorithm with R=0.5) </a:t>
            </a:r>
            <a:r>
              <a:rPr lang="en-US" sz="2400" dirty="0" err="1"/>
              <a:t>ParticleFlow</a:t>
            </a:r>
            <a:r>
              <a:rPr lang="en-US" sz="2400" dirty="0"/>
              <a:t> jets </a:t>
            </a:r>
          </a:p>
          <a:p>
            <a:r>
              <a:rPr lang="el-GR" sz="2400" dirty="0" smtClean="0"/>
              <a:t>p</a:t>
            </a:r>
            <a:r>
              <a:rPr lang="el-GR" sz="2400" baseline="-25000" dirty="0" smtClean="0"/>
              <a:t>T</a:t>
            </a:r>
            <a:r>
              <a:rPr lang="it-IT" sz="2400" baseline="-25000" dirty="0" smtClean="0"/>
              <a:t> </a:t>
            </a:r>
            <a:r>
              <a:rPr lang="el-GR" sz="2400" dirty="0" smtClean="0"/>
              <a:t>&gt;</a:t>
            </a:r>
            <a:r>
              <a:rPr lang="it-IT" sz="2400" dirty="0" smtClean="0"/>
              <a:t> </a:t>
            </a:r>
            <a:r>
              <a:rPr lang="el-GR" sz="2400" dirty="0" smtClean="0"/>
              <a:t>30</a:t>
            </a:r>
            <a:r>
              <a:rPr lang="el-GR" sz="2400" dirty="0"/>
              <a:t>, |η| &lt; 2.4</a:t>
            </a:r>
            <a:endParaRPr lang="en-US" sz="2400" dirty="0"/>
          </a:p>
        </p:txBody>
      </p:sp>
      <p:sp>
        <p:nvSpPr>
          <p:cNvPr id="4" name="TextBox 3"/>
          <p:cNvSpPr txBox="1"/>
          <p:nvPr/>
        </p:nvSpPr>
        <p:spPr>
          <a:xfrm>
            <a:off x="6949414" y="209340"/>
            <a:ext cx="1930400" cy="1015663"/>
          </a:xfrm>
          <a:prstGeom prst="rect">
            <a:avLst/>
          </a:prstGeom>
          <a:noFill/>
        </p:spPr>
        <p:txBody>
          <a:bodyPr wrap="square" rtlCol="0">
            <a:spAutoFit/>
          </a:bodyPr>
          <a:lstStyle/>
          <a:p>
            <a:r>
              <a:rPr lang="en-US" sz="6000" b="1"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CMS</a:t>
            </a:r>
            <a:endParaRPr lang="en-US" sz="6000" b="1" dirty="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5727123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2050" y="88900"/>
            <a:ext cx="9406550" cy="1066800"/>
          </a:xfrm>
        </p:spPr>
        <p:txBody>
          <a:bodyPr>
            <a:normAutofit fontScale="90000"/>
          </a:bodyPr>
          <a:lstStyle/>
          <a:p>
            <a:r>
              <a:rPr lang="en-US" i="1" dirty="0">
                <a:solidFill>
                  <a:srgbClr val="10253F"/>
                </a:solidFill>
              </a:rPr>
              <a:t>Higgs: </a:t>
            </a:r>
            <a:r>
              <a:rPr lang="en-US" i="1" dirty="0" err="1">
                <a:solidFill>
                  <a:srgbClr val="10253F"/>
                </a:solidFill>
              </a:rPr>
              <a:t>produzione</a:t>
            </a:r>
            <a:r>
              <a:rPr lang="en-US" i="1" dirty="0">
                <a:solidFill>
                  <a:srgbClr val="10253F"/>
                </a:solidFill>
              </a:rPr>
              <a:t> @ </a:t>
            </a:r>
            <a:r>
              <a:rPr lang="en-US" i="1" dirty="0" smtClean="0">
                <a:solidFill>
                  <a:srgbClr val="10253F"/>
                </a:solidFill>
              </a:rPr>
              <a:t>LHC</a:t>
            </a:r>
            <a:r>
              <a:rPr lang="en-US" sz="2222" i="1" dirty="0" smtClean="0">
                <a:solidFill>
                  <a:schemeClr val="accent2">
                    <a:lumMod val="75000"/>
                  </a:schemeClr>
                </a:solidFill>
                <a:latin typeface="Tw Cen MT"/>
                <a:cs typeface="Tw Cen MT"/>
              </a:rPr>
              <a:t>(http://arxiv.org/abs/1101.0593</a:t>
            </a:r>
            <a:r>
              <a:rPr lang="en-US" sz="2222" i="1" dirty="0" smtClean="0">
                <a:solidFill>
                  <a:schemeClr val="accent2">
                    <a:lumMod val="75000"/>
                  </a:schemeClr>
                </a:solidFill>
                <a:latin typeface="Georgia" charset="0"/>
              </a:rPr>
              <a:t>)</a:t>
            </a:r>
            <a:r>
              <a:rPr lang="en-US" sz="3600" i="1" dirty="0" smtClean="0">
                <a:solidFill>
                  <a:schemeClr val="accent2">
                    <a:lumMod val="75000"/>
                  </a:schemeClr>
                </a:solidFill>
                <a:latin typeface="Georgia" charset="0"/>
              </a:rPr>
              <a:t/>
            </a:r>
            <a:br>
              <a:rPr lang="en-US" sz="3600" i="1" dirty="0" smtClean="0">
                <a:solidFill>
                  <a:schemeClr val="accent2">
                    <a:lumMod val="75000"/>
                  </a:schemeClr>
                </a:solidFill>
                <a:latin typeface="Georgia" charset="0"/>
              </a:rPr>
            </a:br>
            <a:endParaRPr lang="en-US" dirty="0"/>
          </a:p>
        </p:txBody>
      </p:sp>
      <p:sp>
        <p:nvSpPr>
          <p:cNvPr id="11" name="Slide Number Placeholder 10"/>
          <p:cNvSpPr>
            <a:spLocks noGrp="1"/>
          </p:cNvSpPr>
          <p:nvPr>
            <p:ph type="sldNum" sz="quarter" idx="12"/>
          </p:nvPr>
        </p:nvSpPr>
        <p:spPr/>
        <p:txBody>
          <a:bodyPr>
            <a:normAutofit fontScale="85000" lnSpcReduction="20000"/>
          </a:bodyPr>
          <a:lstStyle/>
          <a:p>
            <a:fld id="{43FBA3A9-D9CF-E349-B69A-CF535919DE56}" type="slidenum">
              <a:rPr lang="en-US" smtClean="0"/>
              <a:pPr/>
              <a:t>3</a:t>
            </a:fld>
            <a:endParaRPr lang="en-US"/>
          </a:p>
        </p:txBody>
      </p:sp>
      <p:grpSp>
        <p:nvGrpSpPr>
          <p:cNvPr id="2" name="Group 16"/>
          <p:cNvGrpSpPr/>
          <p:nvPr/>
        </p:nvGrpSpPr>
        <p:grpSpPr>
          <a:xfrm>
            <a:off x="-1702" y="956899"/>
            <a:ext cx="4472310" cy="2992419"/>
            <a:chOff x="156493" y="1773238"/>
            <a:chExt cx="5740887" cy="3355974"/>
          </a:xfrm>
          <a:solidFill>
            <a:schemeClr val="bg1"/>
          </a:solidFill>
        </p:grpSpPr>
        <p:pic>
          <p:nvPicPr>
            <p:cNvPr id="18435" name="Picture 5"/>
            <p:cNvPicPr>
              <a:picLocks noChangeAspect="1"/>
            </p:cNvPicPr>
            <p:nvPr/>
          </p:nvPicPr>
          <p:blipFill>
            <a:blip r:embed="rId2"/>
            <a:srcRect b="52788"/>
            <a:stretch>
              <a:fillRect/>
            </a:stretch>
          </p:blipFill>
          <p:spPr bwMode="auto">
            <a:xfrm>
              <a:off x="156493" y="1787481"/>
              <a:ext cx="3552824" cy="2163762"/>
            </a:xfrm>
            <a:prstGeom prst="rect">
              <a:avLst/>
            </a:prstGeom>
            <a:grpFill/>
            <a:ln w="9525">
              <a:noFill/>
              <a:miter lim="800000"/>
              <a:headEnd/>
              <a:tailEnd/>
            </a:ln>
          </p:spPr>
        </p:pic>
        <p:sp>
          <p:nvSpPr>
            <p:cNvPr id="18436" name="TextBox 6"/>
            <p:cNvSpPr txBox="1">
              <a:spLocks noChangeArrowheads="1"/>
            </p:cNvSpPr>
            <p:nvPr/>
          </p:nvSpPr>
          <p:spPr bwMode="auto">
            <a:xfrm>
              <a:off x="3951288" y="2942322"/>
              <a:ext cx="1938337" cy="1242609"/>
            </a:xfrm>
            <a:prstGeom prst="rect">
              <a:avLst/>
            </a:prstGeom>
            <a:grpFill/>
            <a:ln w="9525">
              <a:noFill/>
              <a:miter lim="800000"/>
              <a:headEnd/>
              <a:tailEnd/>
            </a:ln>
          </p:spPr>
          <p:txBody>
            <a:bodyPr wrap="square">
              <a:prstTxWarp prst="textNoShape">
                <a:avLst/>
              </a:prstTxWarp>
              <a:spAutoFit/>
            </a:bodyPr>
            <a:lstStyle/>
            <a:p>
              <a:r>
                <a:rPr lang="en-US" sz="2200" b="1" dirty="0" smtClean="0">
                  <a:solidFill>
                    <a:srgbClr val="000090"/>
                  </a:solidFill>
                  <a:latin typeface="Tw Cen MT"/>
                  <a:cs typeface="Tw Cen MT"/>
                </a:rPr>
                <a:t>Vector Boson Fusion</a:t>
              </a:r>
              <a:endParaRPr lang="en-US" sz="2200" b="1" dirty="0">
                <a:solidFill>
                  <a:srgbClr val="000090"/>
                </a:solidFill>
                <a:latin typeface="Tw Cen MT"/>
                <a:cs typeface="Tw Cen MT"/>
              </a:endParaRPr>
            </a:p>
          </p:txBody>
        </p:sp>
        <p:sp>
          <p:nvSpPr>
            <p:cNvPr id="18437" name="TextBox 7"/>
            <p:cNvSpPr txBox="1">
              <a:spLocks noChangeArrowheads="1"/>
            </p:cNvSpPr>
            <p:nvPr/>
          </p:nvSpPr>
          <p:spPr bwMode="auto">
            <a:xfrm>
              <a:off x="3698693" y="1773238"/>
              <a:ext cx="2198687" cy="862922"/>
            </a:xfrm>
            <a:prstGeom prst="rect">
              <a:avLst/>
            </a:prstGeom>
            <a:grpFill/>
            <a:ln w="9525">
              <a:noFill/>
              <a:miter lim="800000"/>
              <a:headEnd/>
              <a:tailEnd/>
            </a:ln>
          </p:spPr>
          <p:txBody>
            <a:bodyPr wrap="square">
              <a:prstTxWarp prst="textNoShape">
                <a:avLst/>
              </a:prstTxWarp>
              <a:spAutoFit/>
            </a:bodyPr>
            <a:lstStyle/>
            <a:p>
              <a:r>
                <a:rPr lang="en-US" sz="2200" b="1" dirty="0" smtClean="0">
                  <a:solidFill>
                    <a:srgbClr val="FF0000"/>
                  </a:solidFill>
                  <a:latin typeface="Tw Cen MT"/>
                  <a:cs typeface="Tw Cen MT"/>
                </a:rPr>
                <a:t>Gluon-Gluon</a:t>
              </a:r>
            </a:p>
            <a:p>
              <a:r>
                <a:rPr lang="en-US" sz="2200" b="1" dirty="0" smtClean="0">
                  <a:solidFill>
                    <a:srgbClr val="FF0000"/>
                  </a:solidFill>
                  <a:latin typeface="Tw Cen MT"/>
                  <a:cs typeface="Tw Cen MT"/>
                </a:rPr>
                <a:t>Fusion</a:t>
              </a:r>
              <a:endParaRPr lang="en-US" sz="2200" b="1" dirty="0">
                <a:solidFill>
                  <a:srgbClr val="FF0000"/>
                </a:solidFill>
                <a:latin typeface="Tw Cen MT"/>
                <a:cs typeface="Tw Cen MT"/>
              </a:endParaRPr>
            </a:p>
          </p:txBody>
        </p:sp>
        <p:sp>
          <p:nvSpPr>
            <p:cNvPr id="9" name="TextBox 8"/>
            <p:cNvSpPr txBox="1"/>
            <p:nvPr/>
          </p:nvSpPr>
          <p:spPr>
            <a:xfrm>
              <a:off x="3929062" y="4159250"/>
              <a:ext cx="1881189" cy="862922"/>
            </a:xfrm>
            <a:prstGeom prst="rect">
              <a:avLst/>
            </a:prstGeom>
            <a:grpFill/>
          </p:spPr>
          <p:txBody>
            <a:bodyPr wrap="square">
              <a:spAutoFit/>
            </a:bodyPr>
            <a:lstStyle/>
            <a:p>
              <a:pPr fontAlgn="auto">
                <a:spcBef>
                  <a:spcPts val="0"/>
                </a:spcBef>
                <a:spcAft>
                  <a:spcPts val="0"/>
                </a:spcAft>
                <a:defRPr/>
              </a:pPr>
              <a:r>
                <a:rPr lang="en-US" sz="2200" dirty="0" err="1" smtClean="0">
                  <a:ln>
                    <a:solidFill>
                      <a:srgbClr val="660066"/>
                    </a:solidFill>
                  </a:ln>
                  <a:solidFill>
                    <a:schemeClr val="accent3">
                      <a:lumMod val="75000"/>
                    </a:schemeClr>
                  </a:solidFill>
                </a:rPr>
                <a:t>Produzione</a:t>
              </a:r>
              <a:r>
                <a:rPr lang="en-US" sz="2200" dirty="0" smtClean="0">
                  <a:ln>
                    <a:solidFill>
                      <a:srgbClr val="660066"/>
                    </a:solidFill>
                  </a:ln>
                  <a:solidFill>
                    <a:schemeClr val="accent3">
                      <a:lumMod val="75000"/>
                    </a:schemeClr>
                  </a:solidFill>
                </a:rPr>
                <a:t> </a:t>
              </a:r>
              <a:r>
                <a:rPr lang="en-US" sz="2200" dirty="0" err="1" smtClean="0">
                  <a:ln>
                    <a:solidFill>
                      <a:srgbClr val="660066"/>
                    </a:solidFill>
                  </a:ln>
                  <a:solidFill>
                    <a:schemeClr val="accent3">
                      <a:lumMod val="75000"/>
                    </a:schemeClr>
                  </a:solidFill>
                </a:rPr>
                <a:t>Associata</a:t>
              </a:r>
              <a:endParaRPr lang="en-US" sz="2200" dirty="0">
                <a:ln>
                  <a:solidFill>
                    <a:srgbClr val="660066"/>
                  </a:solidFill>
                </a:ln>
                <a:solidFill>
                  <a:schemeClr val="accent3">
                    <a:lumMod val="75000"/>
                  </a:schemeClr>
                </a:solidFill>
                <a:latin typeface="+mn-lt"/>
                <a:ea typeface="+mn-ea"/>
                <a:cs typeface="+mn-cs"/>
              </a:endParaRPr>
            </a:p>
          </p:txBody>
        </p:sp>
        <p:pic>
          <p:nvPicPr>
            <p:cNvPr id="15" name="Picture 5"/>
            <p:cNvPicPr>
              <a:picLocks noChangeAspect="1"/>
            </p:cNvPicPr>
            <p:nvPr/>
          </p:nvPicPr>
          <p:blipFill>
            <a:blip r:embed="rId2"/>
            <a:srcRect t="76065"/>
            <a:stretch>
              <a:fillRect/>
            </a:stretch>
          </p:blipFill>
          <p:spPr bwMode="auto">
            <a:xfrm>
              <a:off x="229575" y="4032250"/>
              <a:ext cx="3552825" cy="1096962"/>
            </a:xfrm>
            <a:prstGeom prst="rect">
              <a:avLst/>
            </a:prstGeom>
            <a:grpFill/>
            <a:ln w="9525">
              <a:noFill/>
              <a:miter lim="800000"/>
              <a:headEnd/>
              <a:tailEnd/>
            </a:ln>
          </p:spPr>
        </p:pic>
      </p:grpSp>
      <p:grpSp>
        <p:nvGrpSpPr>
          <p:cNvPr id="10" name="Group 13"/>
          <p:cNvGrpSpPr/>
          <p:nvPr/>
        </p:nvGrpSpPr>
        <p:grpSpPr>
          <a:xfrm>
            <a:off x="5196002" y="1051304"/>
            <a:ext cx="3871798" cy="2873419"/>
            <a:chOff x="3528368" y="2032168"/>
            <a:chExt cx="5564831" cy="4108808"/>
          </a:xfrm>
        </p:grpSpPr>
        <p:pic>
          <p:nvPicPr>
            <p:cNvPr id="12" name="Picture 11" descr="Higgs_XS_8TeV_lx.pdf"/>
            <p:cNvPicPr>
              <a:picLocks noChangeAspect="1"/>
            </p:cNvPicPr>
            <p:nvPr/>
          </p:nvPicPr>
          <p:blipFill>
            <a:blip r:embed="rId3"/>
            <a:stretch>
              <a:fillRect/>
            </a:stretch>
          </p:blipFill>
          <p:spPr>
            <a:xfrm>
              <a:off x="3528368" y="2032168"/>
              <a:ext cx="5564831" cy="3994508"/>
            </a:xfrm>
            <a:prstGeom prst="rect">
              <a:avLst/>
            </a:prstGeom>
          </p:spPr>
        </p:pic>
        <p:sp>
          <p:nvSpPr>
            <p:cNvPr id="13" name="Oval 12"/>
            <p:cNvSpPr/>
            <p:nvPr/>
          </p:nvSpPr>
          <p:spPr>
            <a:xfrm>
              <a:off x="7799388" y="5526614"/>
              <a:ext cx="693738" cy="614362"/>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4927599" y="2188444"/>
              <a:ext cx="508000" cy="3323690"/>
            </a:xfrm>
            <a:prstGeom prst="roundRect">
              <a:avLst/>
            </a:prstGeom>
            <a:solidFill>
              <a:schemeClr val="accent5">
                <a:lumMod val="60000"/>
                <a:lumOff val="40000"/>
                <a:alpha val="39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6" name="Picture 15" descr="YRHXS2_BR_Fig1.eps"/>
          <p:cNvPicPr>
            <a:picLocks noChangeAspect="1"/>
          </p:cNvPicPr>
          <p:nvPr/>
        </p:nvPicPr>
        <p:blipFill>
          <a:blip r:embed="rId4"/>
          <a:stretch>
            <a:fillRect/>
          </a:stretch>
        </p:blipFill>
        <p:spPr>
          <a:xfrm>
            <a:off x="5119801" y="3949318"/>
            <a:ext cx="4052144" cy="2908682"/>
          </a:xfrm>
          <a:prstGeom prst="rect">
            <a:avLst/>
          </a:prstGeom>
        </p:spPr>
      </p:pic>
      <p:sp>
        <p:nvSpPr>
          <p:cNvPr id="17" name="TextBox 16"/>
          <p:cNvSpPr txBox="1"/>
          <p:nvPr/>
        </p:nvSpPr>
        <p:spPr>
          <a:xfrm>
            <a:off x="74498" y="4505940"/>
            <a:ext cx="5121503" cy="2031325"/>
          </a:xfrm>
          <a:prstGeom prst="rect">
            <a:avLst/>
          </a:prstGeom>
          <a:noFill/>
        </p:spPr>
        <p:txBody>
          <a:bodyPr wrap="square" rtlCol="0">
            <a:spAutoFit/>
          </a:bodyPr>
          <a:lstStyle/>
          <a:p>
            <a:r>
              <a:rPr lang="en-US" b="1" i="1" dirty="0" err="1" smtClean="0">
                <a:solidFill>
                  <a:srgbClr val="10253F"/>
                </a:solidFill>
              </a:rPr>
              <a:t>Principali</a:t>
            </a:r>
            <a:r>
              <a:rPr lang="en-US" b="1" i="1" dirty="0" smtClean="0">
                <a:solidFill>
                  <a:srgbClr val="10253F"/>
                </a:solidFill>
              </a:rPr>
              <a:t> </a:t>
            </a:r>
            <a:r>
              <a:rPr lang="en-US" b="1" i="1" dirty="0" err="1" smtClean="0">
                <a:solidFill>
                  <a:srgbClr val="10253F"/>
                </a:solidFill>
              </a:rPr>
              <a:t>modalità</a:t>
            </a:r>
            <a:r>
              <a:rPr lang="en-US" b="1" i="1" dirty="0" smtClean="0">
                <a:solidFill>
                  <a:srgbClr val="10253F"/>
                </a:solidFill>
              </a:rPr>
              <a:t> </a:t>
            </a:r>
            <a:r>
              <a:rPr lang="en-US" b="1" i="1" dirty="0" err="1" smtClean="0">
                <a:solidFill>
                  <a:srgbClr val="10253F"/>
                </a:solidFill>
              </a:rPr>
              <a:t>di</a:t>
            </a:r>
            <a:r>
              <a:rPr lang="en-US" b="1" i="1" dirty="0" smtClean="0">
                <a:solidFill>
                  <a:srgbClr val="10253F"/>
                </a:solidFill>
              </a:rPr>
              <a:t> </a:t>
            </a:r>
            <a:r>
              <a:rPr lang="en-US" b="1" i="1" dirty="0" err="1" smtClean="0">
                <a:solidFill>
                  <a:srgbClr val="10253F"/>
                </a:solidFill>
              </a:rPr>
              <a:t>produzione</a:t>
            </a:r>
            <a:r>
              <a:rPr lang="en-US" b="1" i="1" dirty="0" smtClean="0">
                <a:solidFill>
                  <a:srgbClr val="10253F"/>
                </a:solidFill>
              </a:rPr>
              <a:t> </a:t>
            </a:r>
            <a:r>
              <a:rPr lang="en-US" b="1" i="1" dirty="0" err="1" smtClean="0">
                <a:solidFill>
                  <a:srgbClr val="10253F"/>
                </a:solidFill>
              </a:rPr>
              <a:t>dell’Higgs</a:t>
            </a:r>
            <a:r>
              <a:rPr lang="en-US" b="1" i="1" dirty="0" smtClean="0">
                <a:solidFill>
                  <a:srgbClr val="10253F"/>
                </a:solidFill>
              </a:rPr>
              <a:t> @ LHC:</a:t>
            </a:r>
          </a:p>
          <a:p>
            <a:endParaRPr lang="en-US" dirty="0" smtClean="0">
              <a:solidFill>
                <a:srgbClr val="355D7E"/>
              </a:solidFill>
            </a:endParaRPr>
          </a:p>
          <a:p>
            <a:pPr>
              <a:buClr>
                <a:schemeClr val="accent1">
                  <a:lumMod val="50000"/>
                </a:schemeClr>
              </a:buClr>
              <a:buFont typeface="Arial"/>
              <a:buChar char="•"/>
            </a:pPr>
            <a:r>
              <a:rPr lang="en-US" dirty="0" smtClean="0">
                <a:solidFill>
                  <a:srgbClr val="355D7E"/>
                </a:solidFill>
              </a:rPr>
              <a:t> </a:t>
            </a:r>
            <a:r>
              <a:rPr lang="en-US" dirty="0" err="1" smtClean="0">
                <a:solidFill>
                  <a:srgbClr val="355D7E"/>
                </a:solidFill>
              </a:rPr>
              <a:t>Modalità</a:t>
            </a:r>
            <a:r>
              <a:rPr lang="en-US" dirty="0" smtClean="0">
                <a:solidFill>
                  <a:srgbClr val="355D7E"/>
                </a:solidFill>
              </a:rPr>
              <a:t> </a:t>
            </a:r>
            <a:r>
              <a:rPr lang="en-US" b="1" dirty="0" smtClean="0">
                <a:solidFill>
                  <a:srgbClr val="FF0000"/>
                </a:solidFill>
              </a:rPr>
              <a:t>Gluon-Gluon fusion</a:t>
            </a:r>
            <a:r>
              <a:rPr lang="en-US" dirty="0" smtClean="0">
                <a:solidFill>
                  <a:srgbClr val="355D7E"/>
                </a:solidFill>
              </a:rPr>
              <a:t> </a:t>
            </a:r>
            <a:r>
              <a:rPr lang="en-US" dirty="0" err="1" smtClean="0">
                <a:solidFill>
                  <a:srgbClr val="355D7E"/>
                </a:solidFill>
              </a:rPr>
              <a:t>è</a:t>
            </a:r>
            <a:r>
              <a:rPr lang="en-US" dirty="0" smtClean="0">
                <a:solidFill>
                  <a:srgbClr val="355D7E"/>
                </a:solidFill>
              </a:rPr>
              <a:t> </a:t>
            </a:r>
            <a:r>
              <a:rPr lang="en-US" dirty="0" err="1" smtClean="0">
                <a:solidFill>
                  <a:srgbClr val="355D7E"/>
                </a:solidFill>
              </a:rPr>
              <a:t>quella</a:t>
            </a:r>
            <a:r>
              <a:rPr lang="en-US" dirty="0" smtClean="0">
                <a:solidFill>
                  <a:srgbClr val="355D7E"/>
                </a:solidFill>
              </a:rPr>
              <a:t> </a:t>
            </a:r>
            <a:r>
              <a:rPr lang="en-US" dirty="0" err="1" smtClean="0">
                <a:solidFill>
                  <a:srgbClr val="355D7E"/>
                </a:solidFill>
              </a:rPr>
              <a:t>principale</a:t>
            </a:r>
            <a:r>
              <a:rPr lang="en-US" dirty="0" smtClean="0">
                <a:solidFill>
                  <a:srgbClr val="355D7E"/>
                </a:solidFill>
              </a:rPr>
              <a:t> </a:t>
            </a:r>
            <a:r>
              <a:rPr lang="en-US" dirty="0">
                <a:solidFill>
                  <a:srgbClr val="355D7E"/>
                </a:solidFill>
              </a:rPr>
              <a:t>(</a:t>
            </a:r>
            <a:r>
              <a:rPr lang="en-US" dirty="0" smtClean="0">
                <a:solidFill>
                  <a:srgbClr val="355D7E"/>
                </a:solidFill>
              </a:rPr>
              <a:t>“</a:t>
            </a:r>
            <a:r>
              <a:rPr lang="en-US" dirty="0" err="1" smtClean="0">
                <a:solidFill>
                  <a:srgbClr val="355D7E"/>
                </a:solidFill>
              </a:rPr>
              <a:t>scoperta</a:t>
            </a:r>
            <a:r>
              <a:rPr lang="en-US" dirty="0" smtClean="0">
                <a:solidFill>
                  <a:srgbClr val="355D7E"/>
                </a:solidFill>
              </a:rPr>
              <a:t>”)</a:t>
            </a:r>
          </a:p>
          <a:p>
            <a:pPr>
              <a:buClr>
                <a:schemeClr val="accent1">
                  <a:lumMod val="50000"/>
                </a:schemeClr>
              </a:buClr>
              <a:buFont typeface="Arial"/>
              <a:buChar char="•"/>
            </a:pPr>
            <a:endParaRPr lang="en-US" dirty="0" smtClean="0">
              <a:solidFill>
                <a:srgbClr val="355D7E"/>
              </a:solidFill>
            </a:endParaRPr>
          </a:p>
          <a:p>
            <a:pPr>
              <a:buClr>
                <a:schemeClr val="accent1">
                  <a:lumMod val="50000"/>
                </a:schemeClr>
              </a:buClr>
              <a:buFont typeface="Arial"/>
              <a:buChar char="•"/>
            </a:pPr>
            <a:r>
              <a:rPr lang="en-US" dirty="0" smtClean="0">
                <a:solidFill>
                  <a:srgbClr val="355D7E"/>
                </a:solidFill>
              </a:rPr>
              <a:t> </a:t>
            </a:r>
            <a:r>
              <a:rPr lang="en-US" b="1" dirty="0" err="1" smtClean="0">
                <a:solidFill>
                  <a:srgbClr val="000090"/>
                </a:solidFill>
              </a:rPr>
              <a:t>VectorBoson</a:t>
            </a:r>
            <a:r>
              <a:rPr lang="en-US" b="1" dirty="0" smtClean="0">
                <a:solidFill>
                  <a:srgbClr val="000090"/>
                </a:solidFill>
              </a:rPr>
              <a:t> Fusion </a:t>
            </a:r>
            <a:r>
              <a:rPr lang="en-US" dirty="0" err="1" smtClean="0">
                <a:solidFill>
                  <a:srgbClr val="355D7E"/>
                </a:solidFill>
              </a:rPr>
              <a:t>e</a:t>
            </a:r>
            <a:r>
              <a:rPr lang="en-US" dirty="0" smtClean="0">
                <a:solidFill>
                  <a:srgbClr val="355D7E"/>
                </a:solidFill>
              </a:rPr>
              <a:t> </a:t>
            </a:r>
            <a:r>
              <a:rPr lang="en-US" dirty="0" err="1" smtClean="0">
                <a:solidFill>
                  <a:srgbClr val="660066"/>
                </a:solidFill>
              </a:rPr>
              <a:t>Produzione</a:t>
            </a:r>
            <a:r>
              <a:rPr lang="en-US" dirty="0" smtClean="0">
                <a:solidFill>
                  <a:srgbClr val="660066"/>
                </a:solidFill>
              </a:rPr>
              <a:t> </a:t>
            </a:r>
            <a:r>
              <a:rPr lang="en-US" dirty="0" err="1" smtClean="0">
                <a:solidFill>
                  <a:srgbClr val="660066"/>
                </a:solidFill>
              </a:rPr>
              <a:t>Associata</a:t>
            </a:r>
            <a:r>
              <a:rPr lang="en-US" dirty="0" smtClean="0">
                <a:solidFill>
                  <a:srgbClr val="660066"/>
                </a:solidFill>
              </a:rPr>
              <a:t> </a:t>
            </a:r>
            <a:r>
              <a:rPr lang="en-US" dirty="0" err="1" smtClean="0">
                <a:solidFill>
                  <a:srgbClr val="355D7E"/>
                </a:solidFill>
              </a:rPr>
              <a:t>studiate</a:t>
            </a:r>
            <a:r>
              <a:rPr lang="en-US" dirty="0" smtClean="0">
                <a:solidFill>
                  <a:srgbClr val="355D7E"/>
                </a:solidFill>
              </a:rPr>
              <a:t> </a:t>
            </a:r>
            <a:r>
              <a:rPr lang="en-US" dirty="0" err="1" smtClean="0">
                <a:solidFill>
                  <a:srgbClr val="355D7E"/>
                </a:solidFill>
              </a:rPr>
              <a:t>nelle</a:t>
            </a:r>
            <a:r>
              <a:rPr lang="en-US" dirty="0" smtClean="0">
                <a:solidFill>
                  <a:srgbClr val="355D7E"/>
                </a:solidFill>
              </a:rPr>
              <a:t> </a:t>
            </a:r>
            <a:r>
              <a:rPr lang="en-US" dirty="0" err="1" smtClean="0">
                <a:solidFill>
                  <a:srgbClr val="355D7E"/>
                </a:solidFill>
              </a:rPr>
              <a:t>analisi</a:t>
            </a:r>
            <a:r>
              <a:rPr lang="en-US" dirty="0" smtClean="0">
                <a:solidFill>
                  <a:srgbClr val="355D7E"/>
                </a:solidFill>
              </a:rPr>
              <a:t> </a:t>
            </a:r>
            <a:r>
              <a:rPr lang="en-US" dirty="0" err="1" smtClean="0">
                <a:solidFill>
                  <a:srgbClr val="355D7E"/>
                </a:solidFill>
              </a:rPr>
              <a:t>più</a:t>
            </a:r>
            <a:r>
              <a:rPr lang="en-US" dirty="0" smtClean="0">
                <a:solidFill>
                  <a:srgbClr val="355D7E"/>
                </a:solidFill>
              </a:rPr>
              <a:t> </a:t>
            </a:r>
            <a:r>
              <a:rPr lang="en-US" dirty="0" err="1" smtClean="0">
                <a:solidFill>
                  <a:srgbClr val="355D7E"/>
                </a:solidFill>
              </a:rPr>
              <a:t>recenti</a:t>
            </a:r>
            <a:r>
              <a:rPr lang="en-US" dirty="0" smtClean="0">
                <a:solidFill>
                  <a:srgbClr val="355D7E"/>
                </a:solidFill>
              </a:rPr>
              <a:t> (2012) </a:t>
            </a:r>
            <a:endParaRPr lang="en-US" dirty="0">
              <a:solidFill>
                <a:srgbClr val="355D7E"/>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8"/>
            <a:ext cx="8229600" cy="1046159"/>
          </a:xfrm>
        </p:spPr>
        <p:txBody>
          <a:bodyPr/>
          <a:lstStyle/>
          <a:p>
            <a:r>
              <a:rPr lang="en-US" dirty="0" err="1">
                <a:solidFill>
                  <a:srgbClr val="0000FF"/>
                </a:solidFill>
              </a:rPr>
              <a:t>Btag</a:t>
            </a:r>
            <a:r>
              <a:rPr lang="en-US" dirty="0">
                <a:solidFill>
                  <a:srgbClr val="0000FF"/>
                </a:solidFill>
              </a:rPr>
              <a:t> categorization</a:t>
            </a:r>
          </a:p>
        </p:txBody>
      </p:sp>
      <p:sp>
        <p:nvSpPr>
          <p:cNvPr id="3" name="Content Placeholder 2"/>
          <p:cNvSpPr>
            <a:spLocks noGrp="1"/>
          </p:cNvSpPr>
          <p:nvPr>
            <p:ph sz="quarter" idx="1"/>
          </p:nvPr>
        </p:nvSpPr>
        <p:spPr>
          <a:xfrm>
            <a:off x="165100" y="1597033"/>
            <a:ext cx="8229600" cy="3222523"/>
          </a:xfrm>
        </p:spPr>
        <p:txBody>
          <a:bodyPr>
            <a:noAutofit/>
          </a:bodyPr>
          <a:lstStyle/>
          <a:p>
            <a:r>
              <a:rPr lang="en-US" sz="2000" dirty="0" smtClean="0"/>
              <a:t>b-jets are identified using an algorithm called Track Counting High Efficiency, TCHE. </a:t>
            </a:r>
          </a:p>
          <a:p>
            <a:pPr lvl="1"/>
            <a:r>
              <a:rPr lang="en-US" sz="1800" dirty="0" smtClean="0"/>
              <a:t>Exploits the long lifetime of B hadrons and is based on the computation of the impact parameters significance of good tracks in the jet</a:t>
            </a:r>
          </a:p>
          <a:p>
            <a:pPr lvl="1"/>
            <a:r>
              <a:rPr lang="en-US" sz="1800" dirty="0" smtClean="0">
                <a:solidFill>
                  <a:srgbClr val="3366FF"/>
                </a:solidFill>
              </a:rPr>
              <a:t>Standard working points for b-tagger (Loose, Medium, Tight)</a:t>
            </a:r>
          </a:p>
          <a:p>
            <a:r>
              <a:rPr lang="en-US" sz="2000" dirty="0" smtClean="0"/>
              <a:t>3 exclusive categories defined according to the number of b-tagged jets:</a:t>
            </a:r>
          </a:p>
          <a:p>
            <a:r>
              <a:rPr lang="nl-NL" sz="2000" b="1" dirty="0" smtClean="0">
                <a:solidFill>
                  <a:srgbClr val="FF0000"/>
                </a:solidFill>
              </a:rPr>
              <a:t>2 b-tag</a:t>
            </a:r>
            <a:r>
              <a:rPr lang="nl-NL" sz="2000" dirty="0" smtClean="0">
                <a:solidFill>
                  <a:srgbClr val="FF0000"/>
                </a:solidFill>
              </a:rPr>
              <a:t> </a:t>
            </a:r>
            <a:r>
              <a:rPr lang="nl-NL" sz="2000" dirty="0" err="1" smtClean="0"/>
              <a:t>candidates</a:t>
            </a:r>
            <a:r>
              <a:rPr lang="nl-NL" sz="2000" dirty="0" smtClean="0"/>
              <a:t>: 1Medium + 1 </a:t>
            </a:r>
            <a:r>
              <a:rPr lang="nl-NL" sz="2000" dirty="0" err="1" smtClean="0"/>
              <a:t>Loose</a:t>
            </a:r>
            <a:endParaRPr lang="nl-NL" sz="2000" dirty="0" smtClean="0"/>
          </a:p>
          <a:p>
            <a:r>
              <a:rPr lang="nl-NL" sz="2000" b="1" dirty="0" smtClean="0">
                <a:solidFill>
                  <a:srgbClr val="FF0000"/>
                </a:solidFill>
              </a:rPr>
              <a:t>1 b-tag</a:t>
            </a:r>
            <a:r>
              <a:rPr lang="nl-NL" sz="2000" dirty="0" smtClean="0">
                <a:solidFill>
                  <a:srgbClr val="FF0000"/>
                </a:solidFill>
              </a:rPr>
              <a:t> </a:t>
            </a:r>
            <a:r>
              <a:rPr lang="nl-NL" sz="2000" dirty="0" err="1" smtClean="0"/>
              <a:t>candidates</a:t>
            </a:r>
            <a:r>
              <a:rPr lang="nl-NL" sz="2000" dirty="0" smtClean="0"/>
              <a:t>: 1 </a:t>
            </a:r>
            <a:r>
              <a:rPr lang="nl-NL" sz="2000" dirty="0" err="1" smtClean="0"/>
              <a:t>Loose</a:t>
            </a:r>
            <a:r>
              <a:rPr lang="nl-NL" sz="2000" dirty="0" smtClean="0"/>
              <a:t> + !1Medium</a:t>
            </a:r>
          </a:p>
          <a:p>
            <a:r>
              <a:rPr lang="en-US" sz="2000" b="1" dirty="0" smtClean="0">
                <a:solidFill>
                  <a:srgbClr val="FF0000"/>
                </a:solidFill>
              </a:rPr>
              <a:t>0 b-tag </a:t>
            </a:r>
            <a:r>
              <a:rPr lang="en-US" sz="2000" dirty="0" smtClean="0"/>
              <a:t>candidates: No tagged jets</a:t>
            </a:r>
          </a:p>
        </p:txBody>
      </p:sp>
      <p:sp>
        <p:nvSpPr>
          <p:cNvPr id="4" name="Rectangle 3"/>
          <p:cNvSpPr/>
          <p:nvPr/>
        </p:nvSpPr>
        <p:spPr>
          <a:xfrm>
            <a:off x="503765" y="5122704"/>
            <a:ext cx="4944533" cy="707886"/>
          </a:xfrm>
          <a:prstGeom prst="rect">
            <a:avLst/>
          </a:prstGeom>
        </p:spPr>
        <p:txBody>
          <a:bodyPr wrap="square">
            <a:spAutoFit/>
          </a:bodyPr>
          <a:lstStyle/>
          <a:p>
            <a:r>
              <a:rPr lang="en-US" sz="2000" dirty="0"/>
              <a:t>Medium(&gt;0.545) and Loose (&gt;0.275) are the working point considered for the algorithm</a:t>
            </a:r>
          </a:p>
        </p:txBody>
      </p:sp>
      <p:pic>
        <p:nvPicPr>
          <p:cNvPr id="5" name="Picture 4"/>
          <p:cNvPicPr>
            <a:picLocks noChangeAspect="1"/>
          </p:cNvPicPr>
          <p:nvPr/>
        </p:nvPicPr>
        <p:blipFill>
          <a:blip r:embed="rId2"/>
          <a:stretch>
            <a:fillRect/>
          </a:stretch>
        </p:blipFill>
        <p:spPr>
          <a:xfrm>
            <a:off x="5778498" y="3589295"/>
            <a:ext cx="3302002" cy="3218618"/>
          </a:xfrm>
          <a:prstGeom prst="rect">
            <a:avLst/>
          </a:prstGeom>
        </p:spPr>
      </p:pic>
      <p:sp>
        <p:nvSpPr>
          <p:cNvPr id="6" name="TextBox 5"/>
          <p:cNvSpPr txBox="1"/>
          <p:nvPr/>
        </p:nvSpPr>
        <p:spPr>
          <a:xfrm>
            <a:off x="6949414" y="209340"/>
            <a:ext cx="1930400" cy="1015663"/>
          </a:xfrm>
          <a:prstGeom prst="rect">
            <a:avLst/>
          </a:prstGeom>
          <a:noFill/>
        </p:spPr>
        <p:txBody>
          <a:bodyPr wrap="square" rtlCol="0">
            <a:spAutoFit/>
          </a:bodyPr>
          <a:lstStyle/>
          <a:p>
            <a:r>
              <a:rPr lang="en-US" sz="6000" b="1"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CMS</a:t>
            </a:r>
            <a:endParaRPr lang="en-US" sz="6000" b="1" dirty="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2315132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2"/>
            <a:ext cx="7086600" cy="1143000"/>
          </a:xfrm>
        </p:spPr>
        <p:txBody>
          <a:bodyPr>
            <a:normAutofit/>
          </a:bodyPr>
          <a:lstStyle/>
          <a:p>
            <a:r>
              <a:rPr lang="en-US" sz="4000" dirty="0" smtClean="0">
                <a:solidFill>
                  <a:srgbClr val="0000FF"/>
                </a:solidFill>
              </a:rPr>
              <a:t>Angular likelihood discriminant</a:t>
            </a:r>
            <a:endParaRPr lang="en-US" sz="4000" dirty="0">
              <a:solidFill>
                <a:srgbClr val="0000FF"/>
              </a:solidFill>
            </a:endParaRPr>
          </a:p>
        </p:txBody>
      </p:sp>
      <p:sp>
        <p:nvSpPr>
          <p:cNvPr id="3" name="Content Placeholder 2"/>
          <p:cNvSpPr>
            <a:spLocks noGrp="1"/>
          </p:cNvSpPr>
          <p:nvPr>
            <p:ph sz="quarter" idx="1"/>
          </p:nvPr>
        </p:nvSpPr>
        <p:spPr>
          <a:xfrm>
            <a:off x="4047066" y="1600200"/>
            <a:ext cx="4857102" cy="905933"/>
          </a:xfrm>
        </p:spPr>
        <p:txBody>
          <a:bodyPr>
            <a:noAutofit/>
          </a:bodyPr>
          <a:lstStyle/>
          <a:p>
            <a:r>
              <a:rPr lang="en-US" sz="2400" dirty="0"/>
              <a:t>Kinematics of the event described univocally by </a:t>
            </a:r>
            <a:r>
              <a:rPr lang="en-US" sz="2400" b="1" dirty="0"/>
              <a:t>5 </a:t>
            </a:r>
            <a:r>
              <a:rPr lang="en-US" sz="2400" b="1" dirty="0" err="1"/>
              <a:t>helicity</a:t>
            </a:r>
            <a:r>
              <a:rPr lang="en-US" sz="2400" b="1" dirty="0"/>
              <a:t> angles</a:t>
            </a:r>
            <a:endParaRPr lang="en-US" sz="2400" dirty="0"/>
          </a:p>
          <a:p>
            <a:r>
              <a:rPr lang="en-US" sz="2400" dirty="0"/>
              <a:t>Likelihood discriminant built up from these angles</a:t>
            </a:r>
          </a:p>
        </p:txBody>
      </p:sp>
      <p:pic>
        <p:nvPicPr>
          <p:cNvPr id="4" name="Picture 3"/>
          <p:cNvPicPr>
            <a:picLocks noChangeAspect="1"/>
          </p:cNvPicPr>
          <p:nvPr/>
        </p:nvPicPr>
        <p:blipFill>
          <a:blip r:embed="rId2"/>
          <a:stretch>
            <a:fillRect/>
          </a:stretch>
        </p:blipFill>
        <p:spPr>
          <a:xfrm>
            <a:off x="673100" y="1560924"/>
            <a:ext cx="2844802" cy="2235851"/>
          </a:xfrm>
          <a:prstGeom prst="rect">
            <a:avLst/>
          </a:prstGeom>
        </p:spPr>
      </p:pic>
      <p:pic>
        <p:nvPicPr>
          <p:cNvPr id="6" name="Picture 5"/>
          <p:cNvPicPr>
            <a:picLocks noChangeAspect="1"/>
          </p:cNvPicPr>
          <p:nvPr/>
        </p:nvPicPr>
        <p:blipFill>
          <a:blip r:embed="rId3"/>
          <a:stretch>
            <a:fillRect/>
          </a:stretch>
        </p:blipFill>
        <p:spPr>
          <a:xfrm>
            <a:off x="0" y="3729567"/>
            <a:ext cx="9144000" cy="2920335"/>
          </a:xfrm>
          <a:prstGeom prst="rect">
            <a:avLst/>
          </a:prstGeom>
        </p:spPr>
      </p:pic>
      <p:sp>
        <p:nvSpPr>
          <p:cNvPr id="7" name="TextBox 6"/>
          <p:cNvSpPr txBox="1"/>
          <p:nvPr/>
        </p:nvSpPr>
        <p:spPr>
          <a:xfrm>
            <a:off x="6949414" y="209340"/>
            <a:ext cx="1930400" cy="1015663"/>
          </a:xfrm>
          <a:prstGeom prst="rect">
            <a:avLst/>
          </a:prstGeom>
          <a:noFill/>
        </p:spPr>
        <p:txBody>
          <a:bodyPr wrap="square" rtlCol="0">
            <a:spAutoFit/>
          </a:bodyPr>
          <a:lstStyle/>
          <a:p>
            <a:r>
              <a:rPr lang="en-US" sz="6000" b="1"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CMS</a:t>
            </a:r>
            <a:endParaRPr lang="en-US" sz="6000" b="1" dirty="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18892234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en-US" dirty="0" smtClean="0">
                <a:solidFill>
                  <a:srgbClr val="0000FF"/>
                </a:solidFill>
              </a:rPr>
              <a:t>Angular likelihood discriminant</a:t>
            </a:r>
            <a:endParaRPr lang="en-US" dirty="0">
              <a:solidFill>
                <a:srgbClr val="0000FF"/>
              </a:solidFill>
            </a:endParaRPr>
          </a:p>
        </p:txBody>
      </p:sp>
      <p:sp>
        <p:nvSpPr>
          <p:cNvPr id="3" name="Content Placeholder 2"/>
          <p:cNvSpPr>
            <a:spLocks noGrp="1"/>
          </p:cNvSpPr>
          <p:nvPr>
            <p:ph sz="quarter" idx="1"/>
          </p:nvPr>
        </p:nvSpPr>
        <p:spPr>
          <a:xfrm>
            <a:off x="457200" y="1600200"/>
            <a:ext cx="4910667" cy="2954867"/>
          </a:xfrm>
        </p:spPr>
        <p:txBody>
          <a:bodyPr>
            <a:normAutofit fontScale="92500"/>
          </a:bodyPr>
          <a:lstStyle/>
          <a:p>
            <a:r>
              <a:rPr lang="en-US" dirty="0"/>
              <a:t>A cut on the final Likelihood discriminant variable is performed to reject </a:t>
            </a:r>
            <a:r>
              <a:rPr lang="en-US" dirty="0" smtClean="0"/>
              <a:t>background</a:t>
            </a:r>
            <a:endParaRPr lang="en-US" dirty="0"/>
          </a:p>
          <a:p>
            <a:r>
              <a:rPr lang="en-US" dirty="0" smtClean="0"/>
              <a:t>Cut optimized for each category and as a function of </a:t>
            </a:r>
            <a:r>
              <a:rPr lang="en-US" dirty="0"/>
              <a:t>the </a:t>
            </a:r>
            <a:r>
              <a:rPr lang="en-US" b="1" dirty="0"/>
              <a:t>reconstructed mass, </a:t>
            </a:r>
            <a:r>
              <a:rPr lang="en-US" b="1" dirty="0" err="1" smtClean="0"/>
              <a:t>m</a:t>
            </a:r>
            <a:r>
              <a:rPr lang="en-US" b="1" baseline="-25000" dirty="0" err="1" smtClean="0"/>
              <a:t>ZZ</a:t>
            </a:r>
            <a:endParaRPr lang="en-US" dirty="0"/>
          </a:p>
          <a:p>
            <a:endParaRPr lang="en-US" dirty="0"/>
          </a:p>
        </p:txBody>
      </p:sp>
      <p:pic>
        <p:nvPicPr>
          <p:cNvPr id="4" name="Picture 3"/>
          <p:cNvPicPr>
            <a:picLocks noChangeAspect="1"/>
          </p:cNvPicPr>
          <p:nvPr/>
        </p:nvPicPr>
        <p:blipFill>
          <a:blip r:embed="rId2"/>
          <a:stretch>
            <a:fillRect/>
          </a:stretch>
        </p:blipFill>
        <p:spPr>
          <a:xfrm>
            <a:off x="254000" y="4935096"/>
            <a:ext cx="8636000" cy="1130300"/>
          </a:xfrm>
          <a:prstGeom prst="rect">
            <a:avLst/>
          </a:prstGeom>
        </p:spPr>
      </p:pic>
      <p:pic>
        <p:nvPicPr>
          <p:cNvPr id="5" name="Picture 4"/>
          <p:cNvPicPr>
            <a:picLocks noChangeAspect="1"/>
          </p:cNvPicPr>
          <p:nvPr/>
        </p:nvPicPr>
        <p:blipFill>
          <a:blip r:embed="rId3"/>
          <a:stretch>
            <a:fillRect/>
          </a:stretch>
        </p:blipFill>
        <p:spPr>
          <a:xfrm>
            <a:off x="5352293" y="1562093"/>
            <a:ext cx="3520779" cy="3348567"/>
          </a:xfrm>
          <a:prstGeom prst="rect">
            <a:avLst/>
          </a:prstGeom>
        </p:spPr>
      </p:pic>
    </p:spTree>
    <p:extLst>
      <p:ext uri="{BB962C8B-B14F-4D97-AF65-F5344CB8AC3E}">
        <p14:creationId xmlns:p14="http://schemas.microsoft.com/office/powerpoint/2010/main" val="142876614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en-US" dirty="0" err="1" smtClean="0">
                <a:solidFill>
                  <a:srgbClr val="0000FF"/>
                </a:solidFill>
              </a:rPr>
              <a:t>Bkg</a:t>
            </a:r>
            <a:r>
              <a:rPr lang="en-US" dirty="0" smtClean="0">
                <a:solidFill>
                  <a:srgbClr val="0000FF"/>
                </a:solidFill>
              </a:rPr>
              <a:t> estimation</a:t>
            </a:r>
            <a:endParaRPr lang="en-US" dirty="0">
              <a:solidFill>
                <a:srgbClr val="0000FF"/>
              </a:solidFill>
            </a:endParaRPr>
          </a:p>
        </p:txBody>
      </p:sp>
      <p:sp>
        <p:nvSpPr>
          <p:cNvPr id="3" name="Content Placeholder 2"/>
          <p:cNvSpPr>
            <a:spLocks noGrp="1"/>
          </p:cNvSpPr>
          <p:nvPr>
            <p:ph sz="quarter" idx="1"/>
          </p:nvPr>
        </p:nvSpPr>
        <p:spPr>
          <a:xfrm>
            <a:off x="508000" y="1585138"/>
            <a:ext cx="7759700" cy="3467102"/>
          </a:xfrm>
        </p:spPr>
        <p:txBody>
          <a:bodyPr>
            <a:normAutofit fontScale="92500" lnSpcReduction="20000"/>
          </a:bodyPr>
          <a:lstStyle/>
          <a:p>
            <a:r>
              <a:rPr lang="en-US" b="1" dirty="0">
                <a:solidFill>
                  <a:srgbClr val="0000FF"/>
                </a:solidFill>
              </a:rPr>
              <a:t>Data-driven estimation of the background</a:t>
            </a:r>
          </a:p>
          <a:p>
            <a:r>
              <a:rPr lang="en-US" b="1" dirty="0" smtClean="0">
                <a:solidFill>
                  <a:srgbClr val="FF0000"/>
                </a:solidFill>
              </a:rPr>
              <a:t>Sideband</a:t>
            </a:r>
            <a:r>
              <a:rPr lang="en-US" dirty="0">
                <a:solidFill>
                  <a:srgbClr val="FF0000"/>
                </a:solidFill>
              </a:rPr>
              <a:t> </a:t>
            </a:r>
            <a:r>
              <a:rPr lang="en-US" dirty="0" smtClean="0">
                <a:solidFill>
                  <a:srgbClr val="FF0000"/>
                </a:solidFill>
              </a:rPr>
              <a:t>region (SB)</a:t>
            </a:r>
            <a:endParaRPr lang="en-US" dirty="0">
              <a:solidFill>
                <a:srgbClr val="FF0000"/>
              </a:solidFill>
            </a:endParaRPr>
          </a:p>
          <a:p>
            <a:pPr lvl="1"/>
            <a:r>
              <a:rPr lang="en-US" dirty="0"/>
              <a:t>60 &lt; </a:t>
            </a:r>
            <a:r>
              <a:rPr lang="en-US" dirty="0" err="1" smtClean="0"/>
              <a:t>m</a:t>
            </a:r>
            <a:r>
              <a:rPr lang="en-US" baseline="-25000" dirty="0" err="1" smtClean="0"/>
              <a:t>JJ</a:t>
            </a:r>
            <a:r>
              <a:rPr lang="en-US" dirty="0" smtClean="0"/>
              <a:t>&lt; </a:t>
            </a:r>
            <a:r>
              <a:rPr lang="en-US" dirty="0"/>
              <a:t>75 </a:t>
            </a:r>
            <a:r>
              <a:rPr lang="en-US" dirty="0" err="1"/>
              <a:t>GeV</a:t>
            </a:r>
            <a:r>
              <a:rPr lang="en-US" dirty="0"/>
              <a:t> and 105&lt;</a:t>
            </a:r>
            <a:r>
              <a:rPr lang="en-US" dirty="0" err="1"/>
              <a:t>m</a:t>
            </a:r>
            <a:r>
              <a:rPr lang="en-US" baseline="-25000" dirty="0" err="1"/>
              <a:t>JJ</a:t>
            </a:r>
            <a:r>
              <a:rPr lang="en-US" dirty="0"/>
              <a:t>&lt;130 </a:t>
            </a:r>
            <a:r>
              <a:rPr lang="en-US" dirty="0" err="1"/>
              <a:t>GeV</a:t>
            </a:r>
            <a:endParaRPr lang="en-US" dirty="0"/>
          </a:p>
          <a:p>
            <a:r>
              <a:rPr lang="en-US" dirty="0"/>
              <a:t>Normalization and shape correction</a:t>
            </a:r>
          </a:p>
          <a:p>
            <a:pPr lvl="1"/>
            <a:r>
              <a:rPr lang="en-US" dirty="0"/>
              <a:t>Number of </a:t>
            </a:r>
            <a:r>
              <a:rPr lang="en-US" dirty="0" err="1"/>
              <a:t>bkg</a:t>
            </a:r>
            <a:r>
              <a:rPr lang="en-US" dirty="0"/>
              <a:t> events in signal region extrapolated from </a:t>
            </a:r>
            <a:r>
              <a:rPr lang="en-US" dirty="0" smtClean="0"/>
              <a:t>SB </a:t>
            </a:r>
            <a:r>
              <a:rPr lang="en-US" dirty="0"/>
              <a:t>using factor </a:t>
            </a:r>
            <a:r>
              <a:rPr lang="en-US" b="1" dirty="0"/>
              <a:t>α(</a:t>
            </a:r>
            <a:r>
              <a:rPr lang="en-US" b="1" dirty="0" err="1"/>
              <a:t>m</a:t>
            </a:r>
            <a:r>
              <a:rPr lang="en-US" b="1" baseline="-25000" dirty="0" err="1"/>
              <a:t>ZZ</a:t>
            </a:r>
            <a:r>
              <a:rPr lang="en-US" b="1" dirty="0"/>
              <a:t>)</a:t>
            </a:r>
            <a:r>
              <a:rPr lang="en-US" dirty="0"/>
              <a:t> taken from </a:t>
            </a:r>
            <a:r>
              <a:rPr lang="en-US" dirty="0" smtClean="0"/>
              <a:t>MC</a:t>
            </a:r>
            <a:endParaRPr lang="en-US" dirty="0"/>
          </a:p>
          <a:p>
            <a:pPr lvl="1"/>
            <a:r>
              <a:rPr lang="en-US" dirty="0"/>
              <a:t>Background shape in signal region extracted from </a:t>
            </a:r>
            <a:r>
              <a:rPr lang="en-US" dirty="0" smtClean="0"/>
              <a:t>SB </a:t>
            </a:r>
            <a:endParaRPr lang="en-US" dirty="0"/>
          </a:p>
          <a:p>
            <a:r>
              <a:rPr lang="en-US" dirty="0"/>
              <a:t>fit to sideband region </a:t>
            </a:r>
            <a:r>
              <a:rPr lang="en-US" dirty="0" err="1"/>
              <a:t>m</a:t>
            </a:r>
            <a:r>
              <a:rPr lang="en-US" baseline="-25000" dirty="0" err="1"/>
              <a:t>ZZ</a:t>
            </a:r>
            <a:r>
              <a:rPr lang="en-US" dirty="0"/>
              <a:t> distribution corrected by α(</a:t>
            </a:r>
            <a:r>
              <a:rPr lang="en-US" dirty="0" err="1"/>
              <a:t>m</a:t>
            </a:r>
            <a:r>
              <a:rPr lang="en-US" baseline="-25000" dirty="0" err="1"/>
              <a:t>ZZ</a:t>
            </a:r>
            <a:r>
              <a:rPr lang="en-US" dirty="0"/>
              <a:t>)</a:t>
            </a:r>
          </a:p>
        </p:txBody>
      </p:sp>
      <p:pic>
        <p:nvPicPr>
          <p:cNvPr id="4" name="Picture 3"/>
          <p:cNvPicPr>
            <a:picLocks noChangeAspect="1"/>
          </p:cNvPicPr>
          <p:nvPr/>
        </p:nvPicPr>
        <p:blipFill>
          <a:blip r:embed="rId2"/>
          <a:stretch>
            <a:fillRect/>
          </a:stretch>
        </p:blipFill>
        <p:spPr>
          <a:xfrm>
            <a:off x="321320" y="5217340"/>
            <a:ext cx="8519810" cy="966940"/>
          </a:xfrm>
          <a:prstGeom prst="rect">
            <a:avLst/>
          </a:prstGeom>
        </p:spPr>
      </p:pic>
    </p:spTree>
    <p:extLst>
      <p:ext uri="{BB962C8B-B14F-4D97-AF65-F5344CB8AC3E}">
        <p14:creationId xmlns:p14="http://schemas.microsoft.com/office/powerpoint/2010/main" val="11673558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2"/>
            <a:ext cx="8229600" cy="1143000"/>
          </a:xfrm>
        </p:spPr>
        <p:txBody>
          <a:bodyPr>
            <a:normAutofit/>
          </a:bodyPr>
          <a:lstStyle/>
          <a:p>
            <a:r>
              <a:rPr lang="en-US" dirty="0" err="1" smtClean="0">
                <a:solidFill>
                  <a:srgbClr val="0000FF"/>
                </a:solidFill>
              </a:rPr>
              <a:t>Bkg</a:t>
            </a:r>
            <a:r>
              <a:rPr lang="en-US" dirty="0" smtClean="0">
                <a:solidFill>
                  <a:srgbClr val="0000FF"/>
                </a:solidFill>
              </a:rPr>
              <a:t> estimation</a:t>
            </a:r>
            <a:endParaRPr lang="en-US" dirty="0">
              <a:solidFill>
                <a:srgbClr val="0000FF"/>
              </a:solidFill>
            </a:endParaRPr>
          </a:p>
        </p:txBody>
      </p:sp>
      <p:pic>
        <p:nvPicPr>
          <p:cNvPr id="4" name="Content Placeholder 3"/>
          <p:cNvPicPr>
            <a:picLocks noGrp="1" noChangeAspect="1"/>
          </p:cNvPicPr>
          <p:nvPr>
            <p:ph sz="quarter" idx="1"/>
          </p:nvPr>
        </p:nvPicPr>
        <p:blipFill rotWithShape="1">
          <a:blip r:embed="rId2"/>
          <a:srcRect l="960" r="960"/>
          <a:stretch/>
        </p:blipFill>
        <p:spPr>
          <a:xfrm>
            <a:off x="439899" y="1559940"/>
            <a:ext cx="7988303" cy="3953933"/>
          </a:xfrm>
        </p:spPr>
      </p:pic>
    </p:spTree>
    <p:extLst>
      <p:ext uri="{BB962C8B-B14F-4D97-AF65-F5344CB8AC3E}">
        <p14:creationId xmlns:p14="http://schemas.microsoft.com/office/powerpoint/2010/main" val="425585508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2"/>
            <a:ext cx="8229600" cy="1143000"/>
          </a:xfrm>
        </p:spPr>
        <p:txBody>
          <a:bodyPr/>
          <a:lstStyle/>
          <a:p>
            <a:r>
              <a:rPr lang="en-US" dirty="0" err="1">
                <a:solidFill>
                  <a:srgbClr val="0000FF"/>
                </a:solidFill>
              </a:rPr>
              <a:t>m</a:t>
            </a:r>
            <a:r>
              <a:rPr lang="en-US" baseline="-25000" dirty="0" err="1">
                <a:solidFill>
                  <a:srgbClr val="0000FF"/>
                </a:solidFill>
              </a:rPr>
              <a:t>ZZ</a:t>
            </a:r>
            <a:r>
              <a:rPr lang="en-US" dirty="0">
                <a:solidFill>
                  <a:srgbClr val="0000FF"/>
                </a:solidFill>
              </a:rPr>
              <a:t> distributions - high mass</a:t>
            </a:r>
          </a:p>
        </p:txBody>
      </p:sp>
      <p:pic>
        <p:nvPicPr>
          <p:cNvPr id="5" name="Picture 4" descr="llqq_highmass_0btag.png"/>
          <p:cNvPicPr>
            <a:picLocks noChangeAspect="1"/>
          </p:cNvPicPr>
          <p:nvPr/>
        </p:nvPicPr>
        <p:blipFill>
          <a:blip r:embed="rId2"/>
          <a:stretch>
            <a:fillRect/>
          </a:stretch>
        </p:blipFill>
        <p:spPr>
          <a:xfrm>
            <a:off x="3110711" y="2370719"/>
            <a:ext cx="2717800" cy="2577873"/>
          </a:xfrm>
          <a:prstGeom prst="rect">
            <a:avLst/>
          </a:prstGeom>
        </p:spPr>
      </p:pic>
      <p:pic>
        <p:nvPicPr>
          <p:cNvPr id="6" name="Picture 5" descr="llqq_highmass_1btag.png"/>
          <p:cNvPicPr>
            <a:picLocks noChangeAspect="1"/>
          </p:cNvPicPr>
          <p:nvPr/>
        </p:nvPicPr>
        <p:blipFill>
          <a:blip r:embed="rId3"/>
          <a:stretch>
            <a:fillRect/>
          </a:stretch>
        </p:blipFill>
        <p:spPr>
          <a:xfrm>
            <a:off x="203201" y="2370719"/>
            <a:ext cx="2755110" cy="2645781"/>
          </a:xfrm>
          <a:prstGeom prst="rect">
            <a:avLst/>
          </a:prstGeom>
        </p:spPr>
      </p:pic>
      <p:pic>
        <p:nvPicPr>
          <p:cNvPr id="7" name="Picture 6" descr="llqq_highmass_2tag.png"/>
          <p:cNvPicPr>
            <a:picLocks noChangeAspect="1"/>
          </p:cNvPicPr>
          <p:nvPr/>
        </p:nvPicPr>
        <p:blipFill>
          <a:blip r:embed="rId4"/>
          <a:stretch>
            <a:fillRect/>
          </a:stretch>
        </p:blipFill>
        <p:spPr>
          <a:xfrm>
            <a:off x="6121400" y="2370719"/>
            <a:ext cx="2806700" cy="2697064"/>
          </a:xfrm>
          <a:prstGeom prst="rect">
            <a:avLst/>
          </a:prstGeom>
        </p:spPr>
      </p:pic>
    </p:spTree>
    <p:extLst>
      <p:ext uri="{BB962C8B-B14F-4D97-AF65-F5344CB8AC3E}">
        <p14:creationId xmlns:p14="http://schemas.microsoft.com/office/powerpoint/2010/main" val="159989215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en-US" dirty="0" err="1">
                <a:solidFill>
                  <a:srgbClr val="0000FF"/>
                </a:solidFill>
              </a:rPr>
              <a:t>m</a:t>
            </a:r>
            <a:r>
              <a:rPr lang="en-US" baseline="-25000" dirty="0" err="1">
                <a:solidFill>
                  <a:srgbClr val="0000FF"/>
                </a:solidFill>
              </a:rPr>
              <a:t>ZZ</a:t>
            </a:r>
            <a:r>
              <a:rPr lang="en-US" dirty="0">
                <a:solidFill>
                  <a:srgbClr val="0000FF"/>
                </a:solidFill>
              </a:rPr>
              <a:t> distributions - low mass</a:t>
            </a:r>
          </a:p>
        </p:txBody>
      </p:sp>
      <p:sp>
        <p:nvSpPr>
          <p:cNvPr id="3" name="Content Placeholder 2"/>
          <p:cNvSpPr>
            <a:spLocks noGrp="1"/>
          </p:cNvSpPr>
          <p:nvPr>
            <p:ph sz="quarter" idx="1"/>
          </p:nvPr>
        </p:nvSpPr>
        <p:spPr>
          <a:xfrm>
            <a:off x="253999" y="1570133"/>
            <a:ext cx="8229600" cy="1435550"/>
          </a:xfrm>
        </p:spPr>
        <p:txBody>
          <a:bodyPr>
            <a:normAutofit fontScale="77500" lnSpcReduction="20000"/>
          </a:bodyPr>
          <a:lstStyle/>
          <a:p>
            <a:r>
              <a:rPr lang="en-US" dirty="0" smtClean="0"/>
              <a:t>Background </a:t>
            </a:r>
            <a:r>
              <a:rPr lang="en-US" dirty="0"/>
              <a:t>estimation </a:t>
            </a:r>
            <a:r>
              <a:rPr lang="en-US" dirty="0" smtClean="0"/>
              <a:t>strategy slightly different </a:t>
            </a:r>
            <a:r>
              <a:rPr lang="en-US" dirty="0"/>
              <a:t>from high </a:t>
            </a:r>
            <a:r>
              <a:rPr lang="en-US" dirty="0" smtClean="0"/>
              <a:t>mass</a:t>
            </a:r>
            <a:endParaRPr lang="en-US" dirty="0"/>
          </a:p>
          <a:p>
            <a:r>
              <a:rPr lang="en-US" dirty="0" smtClean="0"/>
              <a:t>Always </a:t>
            </a:r>
            <a:r>
              <a:rPr lang="en-US" dirty="0"/>
              <a:t>comes from </a:t>
            </a:r>
            <a:r>
              <a:rPr lang="en-US" dirty="0" err="1"/>
              <a:t>mjj</a:t>
            </a:r>
            <a:r>
              <a:rPr lang="en-US" dirty="0"/>
              <a:t> sidebands, but:</a:t>
            </a:r>
          </a:p>
          <a:p>
            <a:pPr lvl="1"/>
            <a:r>
              <a:rPr lang="en-US" dirty="0" smtClean="0"/>
              <a:t>Normalization </a:t>
            </a:r>
            <a:r>
              <a:rPr lang="en-US" dirty="0"/>
              <a:t>is taken from </a:t>
            </a:r>
            <a:r>
              <a:rPr lang="en-US" dirty="0" err="1"/>
              <a:t>m</a:t>
            </a:r>
            <a:r>
              <a:rPr lang="en-US" baseline="-25000" dirty="0" err="1"/>
              <a:t>ZZ</a:t>
            </a:r>
            <a:r>
              <a:rPr lang="en-US" dirty="0"/>
              <a:t> sidebands as </a:t>
            </a:r>
            <a:r>
              <a:rPr lang="en-US" dirty="0" err="1"/>
              <a:t>costant</a:t>
            </a:r>
            <a:r>
              <a:rPr lang="en-US" dirty="0"/>
              <a:t> (</a:t>
            </a:r>
            <a:r>
              <a:rPr lang="en-US" b="1" dirty="0"/>
              <a:t>α(</a:t>
            </a:r>
            <a:r>
              <a:rPr lang="en-US" b="1" dirty="0" err="1"/>
              <a:t>m</a:t>
            </a:r>
            <a:r>
              <a:rPr lang="en-US" b="1" baseline="-25000" dirty="0" err="1"/>
              <a:t>ZZ</a:t>
            </a:r>
            <a:r>
              <a:rPr lang="en-US" b="1" dirty="0"/>
              <a:t>) = cost</a:t>
            </a:r>
            <a:r>
              <a:rPr lang="en-US" dirty="0"/>
              <a:t>)</a:t>
            </a:r>
          </a:p>
          <a:p>
            <a:pPr lvl="1"/>
            <a:r>
              <a:rPr lang="en-US" dirty="0" smtClean="0"/>
              <a:t>unique </a:t>
            </a:r>
            <a:r>
              <a:rPr lang="en-US" dirty="0"/>
              <a:t>shape for the 3 categories</a:t>
            </a:r>
          </a:p>
        </p:txBody>
      </p:sp>
      <p:pic>
        <p:nvPicPr>
          <p:cNvPr id="6" name="Picture 5" descr="llqq_lowmass_0btag.png"/>
          <p:cNvPicPr>
            <a:picLocks noChangeAspect="1"/>
          </p:cNvPicPr>
          <p:nvPr/>
        </p:nvPicPr>
        <p:blipFill>
          <a:blip r:embed="rId2"/>
          <a:stretch>
            <a:fillRect/>
          </a:stretch>
        </p:blipFill>
        <p:spPr>
          <a:xfrm>
            <a:off x="-3221" y="3390900"/>
            <a:ext cx="3185920" cy="2918353"/>
          </a:xfrm>
          <a:prstGeom prst="rect">
            <a:avLst/>
          </a:prstGeom>
        </p:spPr>
      </p:pic>
      <p:pic>
        <p:nvPicPr>
          <p:cNvPr id="7" name="Picture 6" descr="llqq_lowmass_1btag.png"/>
          <p:cNvPicPr>
            <a:picLocks noChangeAspect="1"/>
          </p:cNvPicPr>
          <p:nvPr/>
        </p:nvPicPr>
        <p:blipFill>
          <a:blip r:embed="rId3"/>
          <a:stretch>
            <a:fillRect/>
          </a:stretch>
        </p:blipFill>
        <p:spPr>
          <a:xfrm>
            <a:off x="3053849" y="3352800"/>
            <a:ext cx="3123800" cy="2956453"/>
          </a:xfrm>
          <a:prstGeom prst="rect">
            <a:avLst/>
          </a:prstGeom>
        </p:spPr>
      </p:pic>
      <p:pic>
        <p:nvPicPr>
          <p:cNvPr id="8" name="Picture 7" descr="llqq_lowmass_2btag.png"/>
          <p:cNvPicPr>
            <a:picLocks noChangeAspect="1"/>
          </p:cNvPicPr>
          <p:nvPr/>
        </p:nvPicPr>
        <p:blipFill>
          <a:blip r:embed="rId4"/>
          <a:stretch>
            <a:fillRect/>
          </a:stretch>
        </p:blipFill>
        <p:spPr>
          <a:xfrm>
            <a:off x="6077585" y="3390899"/>
            <a:ext cx="3070988" cy="2918354"/>
          </a:xfrm>
          <a:prstGeom prst="rect">
            <a:avLst/>
          </a:prstGeom>
        </p:spPr>
      </p:pic>
    </p:spTree>
    <p:extLst>
      <p:ext uri="{BB962C8B-B14F-4D97-AF65-F5344CB8AC3E}">
        <p14:creationId xmlns:p14="http://schemas.microsoft.com/office/powerpoint/2010/main" val="198488576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de-DE" dirty="0">
                <a:solidFill>
                  <a:srgbClr val="0000FF"/>
                </a:solidFill>
              </a:rPr>
              <a:t>Limit </a:t>
            </a:r>
            <a:r>
              <a:rPr lang="de-DE" dirty="0" err="1">
                <a:solidFill>
                  <a:srgbClr val="0000FF"/>
                </a:solidFill>
              </a:rPr>
              <a:t>extraction</a:t>
            </a:r>
            <a:endParaRPr lang="en-US" dirty="0">
              <a:solidFill>
                <a:srgbClr val="0000FF"/>
              </a:solidFill>
            </a:endParaRPr>
          </a:p>
        </p:txBody>
      </p:sp>
      <p:sp>
        <p:nvSpPr>
          <p:cNvPr id="3" name="Content Placeholder 2"/>
          <p:cNvSpPr>
            <a:spLocks noGrp="1"/>
          </p:cNvSpPr>
          <p:nvPr>
            <p:ph sz="quarter" idx="1"/>
          </p:nvPr>
        </p:nvSpPr>
        <p:spPr>
          <a:xfrm>
            <a:off x="254000" y="1638300"/>
            <a:ext cx="8229600" cy="4949295"/>
          </a:xfrm>
        </p:spPr>
        <p:txBody>
          <a:bodyPr>
            <a:normAutofit fontScale="92500" lnSpcReduction="10000"/>
          </a:bodyPr>
          <a:lstStyle/>
          <a:p>
            <a:pPr algn="just"/>
            <a:r>
              <a:rPr lang="en-US" dirty="0">
                <a:solidFill>
                  <a:srgbClr val="0000FF"/>
                </a:solidFill>
              </a:rPr>
              <a:t>Statistical analysis </a:t>
            </a:r>
            <a:r>
              <a:rPr lang="en-US" dirty="0" smtClean="0">
                <a:solidFill>
                  <a:srgbClr val="0000FF"/>
                </a:solidFill>
              </a:rPr>
              <a:t>on </a:t>
            </a:r>
            <a:r>
              <a:rPr lang="en-US" dirty="0">
                <a:solidFill>
                  <a:srgbClr val="0000FF"/>
                </a:solidFill>
              </a:rPr>
              <a:t>the </a:t>
            </a:r>
            <a:r>
              <a:rPr lang="en-US" dirty="0" err="1">
                <a:solidFill>
                  <a:srgbClr val="0000FF"/>
                </a:solidFill>
              </a:rPr>
              <a:t>m</a:t>
            </a:r>
            <a:r>
              <a:rPr lang="en-US" baseline="-25000" dirty="0" err="1">
                <a:solidFill>
                  <a:srgbClr val="0000FF"/>
                </a:solidFill>
              </a:rPr>
              <a:t>ZZ</a:t>
            </a:r>
            <a:r>
              <a:rPr lang="en-US" dirty="0">
                <a:solidFill>
                  <a:srgbClr val="0000FF"/>
                </a:solidFill>
              </a:rPr>
              <a:t> distribution:</a:t>
            </a:r>
          </a:p>
          <a:p>
            <a:pPr lvl="1" algn="just"/>
            <a:r>
              <a:rPr lang="en-US" dirty="0"/>
              <a:t>background shape and normalization in signal region determined by </a:t>
            </a:r>
            <a:r>
              <a:rPr lang="en-US" dirty="0" smtClean="0"/>
              <a:t>data</a:t>
            </a:r>
            <a:endParaRPr lang="en-US" dirty="0"/>
          </a:p>
          <a:p>
            <a:pPr lvl="1" algn="just"/>
            <a:r>
              <a:rPr lang="en-US" dirty="0" smtClean="0"/>
              <a:t>Signal </a:t>
            </a:r>
            <a:r>
              <a:rPr lang="en-US" dirty="0"/>
              <a:t>shape is determined by MC</a:t>
            </a:r>
          </a:p>
          <a:p>
            <a:pPr algn="just"/>
            <a:r>
              <a:rPr lang="en-US" dirty="0">
                <a:solidFill>
                  <a:srgbClr val="0000FF"/>
                </a:solidFill>
              </a:rPr>
              <a:t>Upper limits are calculated in the mass range [130, 163] and [200, 600] </a:t>
            </a:r>
            <a:r>
              <a:rPr lang="en-US" dirty="0" err="1">
                <a:solidFill>
                  <a:srgbClr val="0000FF"/>
                </a:solidFill>
              </a:rPr>
              <a:t>GeV</a:t>
            </a:r>
            <a:r>
              <a:rPr lang="en-US" dirty="0">
                <a:solidFill>
                  <a:srgbClr val="0000FF"/>
                </a:solidFill>
              </a:rPr>
              <a:t> for 43 and 73 mass points respectively</a:t>
            </a:r>
          </a:p>
          <a:p>
            <a:pPr lvl="1" algn="just"/>
            <a:r>
              <a:rPr lang="en-US" dirty="0"/>
              <a:t>Interpolation performed </a:t>
            </a:r>
            <a:r>
              <a:rPr lang="en-US" dirty="0" smtClean="0"/>
              <a:t>for mass points in between</a:t>
            </a:r>
            <a:endParaRPr lang="en-US" dirty="0"/>
          </a:p>
          <a:p>
            <a:pPr lvl="1" algn="just"/>
            <a:r>
              <a:rPr lang="en-US" dirty="0"/>
              <a:t>Upper limit computed with the </a:t>
            </a:r>
            <a:r>
              <a:rPr lang="en-US" b="1" dirty="0"/>
              <a:t>CLs</a:t>
            </a:r>
            <a:r>
              <a:rPr lang="en-US" dirty="0"/>
              <a:t> method combining 6 EXCLUSIVE </a:t>
            </a:r>
            <a:r>
              <a:rPr lang="en-US" dirty="0" smtClean="0"/>
              <a:t>channels</a:t>
            </a:r>
            <a:endParaRPr lang="en-US" dirty="0"/>
          </a:p>
          <a:p>
            <a:pPr lvl="2" algn="just"/>
            <a:r>
              <a:rPr lang="fr-FR" dirty="0"/>
              <a:t>3 </a:t>
            </a:r>
            <a:r>
              <a:rPr lang="fr-FR" dirty="0" err="1"/>
              <a:t>btag</a:t>
            </a:r>
            <a:r>
              <a:rPr lang="fr-FR" dirty="0"/>
              <a:t> </a:t>
            </a:r>
            <a:r>
              <a:rPr lang="fr-FR" dirty="0" err="1"/>
              <a:t>categories</a:t>
            </a:r>
            <a:r>
              <a:rPr lang="fr-FR" dirty="0"/>
              <a:t> x 2 lepton </a:t>
            </a:r>
            <a:r>
              <a:rPr lang="fr-FR" dirty="0" err="1"/>
              <a:t>flavour</a:t>
            </a:r>
            <a:r>
              <a:rPr lang="fr-FR" dirty="0"/>
              <a:t> </a:t>
            </a:r>
            <a:r>
              <a:rPr lang="fr-FR" dirty="0" err="1"/>
              <a:t>channels</a:t>
            </a:r>
            <a:endParaRPr lang="fr-FR" dirty="0"/>
          </a:p>
          <a:p>
            <a:pPr algn="just"/>
            <a:r>
              <a:rPr lang="en-US" dirty="0">
                <a:solidFill>
                  <a:srgbClr val="0000FF"/>
                </a:solidFill>
              </a:rPr>
              <a:t>Official CMS tool used to compute the </a:t>
            </a:r>
            <a:r>
              <a:rPr lang="en-US" dirty="0" smtClean="0">
                <a:solidFill>
                  <a:srgbClr val="0000FF"/>
                </a:solidFill>
              </a:rPr>
              <a:t>limit</a:t>
            </a:r>
            <a:endParaRPr lang="en-US" dirty="0">
              <a:solidFill>
                <a:srgbClr val="0000FF"/>
              </a:solidFill>
            </a:endParaRPr>
          </a:p>
        </p:txBody>
      </p:sp>
    </p:spTree>
    <p:extLst>
      <p:ext uri="{BB962C8B-B14F-4D97-AF65-F5344CB8AC3E}">
        <p14:creationId xmlns:p14="http://schemas.microsoft.com/office/powerpoint/2010/main" val="2931156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en-US" dirty="0" smtClean="0">
                <a:solidFill>
                  <a:srgbClr val="0000FF"/>
                </a:solidFill>
              </a:rPr>
              <a:t>Limit extraction</a:t>
            </a:r>
            <a:endParaRPr lang="en-US" dirty="0">
              <a:solidFill>
                <a:srgbClr val="0000FF"/>
              </a:solidFill>
            </a:endParaRPr>
          </a:p>
        </p:txBody>
      </p:sp>
      <p:pic>
        <p:nvPicPr>
          <p:cNvPr id="4" name="Content Placeholder 3"/>
          <p:cNvPicPr>
            <a:picLocks noGrp="1" noChangeAspect="1"/>
          </p:cNvPicPr>
          <p:nvPr>
            <p:ph sz="quarter" idx="1"/>
          </p:nvPr>
        </p:nvPicPr>
        <p:blipFill>
          <a:blip r:embed="rId2"/>
          <a:srcRect l="762" r="762"/>
          <a:stretch>
            <a:fillRect/>
          </a:stretch>
        </p:blipFill>
        <p:spPr>
          <a:xfrm>
            <a:off x="546100" y="1760020"/>
            <a:ext cx="8229600" cy="4525963"/>
          </a:xfrm>
        </p:spPr>
      </p:pic>
      <p:sp>
        <p:nvSpPr>
          <p:cNvPr id="5" name="Rectangle 4"/>
          <p:cNvSpPr/>
          <p:nvPr/>
        </p:nvSpPr>
        <p:spPr>
          <a:xfrm>
            <a:off x="4572000" y="274179"/>
            <a:ext cx="4572000" cy="923330"/>
          </a:xfrm>
          <a:prstGeom prst="rect">
            <a:avLst/>
          </a:prstGeom>
        </p:spPr>
        <p:txBody>
          <a:bodyPr>
            <a:spAutoFit/>
          </a:bodyPr>
          <a:lstStyle/>
          <a:p>
            <a:r>
              <a:rPr lang="en-US" dirty="0" smtClean="0"/>
              <a:t>Analysis on 7 </a:t>
            </a:r>
            <a:r>
              <a:rPr lang="en-US" dirty="0" err="1" smtClean="0"/>
              <a:t>TeV</a:t>
            </a:r>
            <a:r>
              <a:rPr lang="en-US" dirty="0" smtClean="0"/>
              <a:t> data (4.6 fb-1) published on the Journal of High Energy Physics:             </a:t>
            </a:r>
          </a:p>
          <a:p>
            <a:r>
              <a:rPr lang="en-US" dirty="0" smtClean="0"/>
              <a:t>JHEP 1203 (2012) 040</a:t>
            </a:r>
            <a:endParaRPr lang="en-US" dirty="0"/>
          </a:p>
        </p:txBody>
      </p:sp>
    </p:spTree>
    <p:extLst>
      <p:ext uri="{BB962C8B-B14F-4D97-AF65-F5344CB8AC3E}">
        <p14:creationId xmlns:p14="http://schemas.microsoft.com/office/powerpoint/2010/main" val="339523940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de-DE" dirty="0">
                <a:solidFill>
                  <a:srgbClr val="0000FF"/>
                </a:solidFill>
              </a:rPr>
              <a:t>Limit </a:t>
            </a:r>
            <a:r>
              <a:rPr lang="de-DE" dirty="0" err="1">
                <a:solidFill>
                  <a:srgbClr val="0000FF"/>
                </a:solidFill>
              </a:rPr>
              <a:t>extraction</a:t>
            </a:r>
            <a:r>
              <a:rPr lang="de-DE" dirty="0">
                <a:solidFill>
                  <a:srgbClr val="0000FF"/>
                </a:solidFill>
              </a:rPr>
              <a:t> - SM4</a:t>
            </a:r>
            <a:endParaRPr lang="en-US" dirty="0">
              <a:solidFill>
                <a:srgbClr val="0000FF"/>
              </a:solidFill>
            </a:endParaRPr>
          </a:p>
        </p:txBody>
      </p:sp>
      <p:pic>
        <p:nvPicPr>
          <p:cNvPr id="4" name="Content Placeholder 3"/>
          <p:cNvPicPr>
            <a:picLocks noGrp="1" noChangeAspect="1"/>
          </p:cNvPicPr>
          <p:nvPr>
            <p:ph sz="quarter" idx="1"/>
          </p:nvPr>
        </p:nvPicPr>
        <p:blipFill rotWithShape="1">
          <a:blip r:embed="rId2"/>
          <a:srcRect t="-2198" b="7482"/>
          <a:stretch/>
        </p:blipFill>
        <p:spPr>
          <a:xfrm>
            <a:off x="863600" y="1622471"/>
            <a:ext cx="7645400" cy="4683348"/>
          </a:xfrm>
        </p:spPr>
      </p:pic>
    </p:spTree>
    <p:extLst>
      <p:ext uri="{BB962C8B-B14F-4D97-AF65-F5344CB8AC3E}">
        <p14:creationId xmlns:p14="http://schemas.microsoft.com/office/powerpoint/2010/main" val="6376353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Higgs: </a:t>
            </a:r>
            <a:r>
              <a:rPr lang="en-US" dirty="0" err="1" smtClean="0"/>
              <a:t>Analisi</a:t>
            </a:r>
            <a:r>
              <a:rPr lang="en-US" dirty="0" smtClean="0"/>
              <a:t> </a:t>
            </a:r>
            <a:r>
              <a:rPr lang="en-US" dirty="0" err="1" smtClean="0"/>
              <a:t>dei</a:t>
            </a:r>
            <a:r>
              <a:rPr lang="en-US" dirty="0" smtClean="0"/>
              <a:t> </a:t>
            </a:r>
            <a:r>
              <a:rPr lang="en-US" dirty="0" err="1" smtClean="0"/>
              <a:t>dati</a:t>
            </a:r>
            <a:r>
              <a:rPr lang="en-US" dirty="0" smtClean="0"/>
              <a:t> 2012</a:t>
            </a:r>
            <a:endParaRPr lang="en-US" dirty="0"/>
          </a:p>
        </p:txBody>
      </p:sp>
      <p:sp>
        <p:nvSpPr>
          <p:cNvPr id="16" name="Slide Number Placeholder 15"/>
          <p:cNvSpPr>
            <a:spLocks noGrp="1"/>
          </p:cNvSpPr>
          <p:nvPr>
            <p:ph type="sldNum" sz="quarter" idx="12"/>
          </p:nvPr>
        </p:nvSpPr>
        <p:spPr/>
        <p:txBody>
          <a:bodyPr>
            <a:normAutofit fontScale="85000" lnSpcReduction="20000"/>
          </a:bodyPr>
          <a:lstStyle/>
          <a:p>
            <a:fld id="{43FBA3A9-D9CF-E349-B69A-CF535919DE56}" type="slidenum">
              <a:rPr lang="en-US" smtClean="0"/>
              <a:pPr/>
              <a:t>4</a:t>
            </a:fld>
            <a:endParaRPr lang="en-US"/>
          </a:p>
        </p:txBody>
      </p:sp>
      <p:grpSp>
        <p:nvGrpSpPr>
          <p:cNvPr id="3" name="Group 11"/>
          <p:cNvGrpSpPr/>
          <p:nvPr/>
        </p:nvGrpSpPr>
        <p:grpSpPr>
          <a:xfrm>
            <a:off x="25400" y="2008504"/>
            <a:ext cx="5956300" cy="4366896"/>
            <a:chOff x="266700" y="1894204"/>
            <a:chExt cx="5632450" cy="4043046"/>
          </a:xfrm>
        </p:grpSpPr>
        <p:pic>
          <p:nvPicPr>
            <p:cNvPr id="5" name="Picture 4" descr="fig_04b.eps"/>
            <p:cNvPicPr>
              <a:picLocks noChangeAspect="1"/>
            </p:cNvPicPr>
            <p:nvPr/>
          </p:nvPicPr>
          <p:blipFill>
            <a:blip r:embed="rId2"/>
            <a:stretch>
              <a:fillRect/>
            </a:stretch>
          </p:blipFill>
          <p:spPr>
            <a:xfrm>
              <a:off x="266700" y="1894204"/>
              <a:ext cx="5632450" cy="4043046"/>
            </a:xfrm>
            <a:prstGeom prst="rect">
              <a:avLst/>
            </a:prstGeom>
          </p:spPr>
        </p:pic>
        <p:sp>
          <p:nvSpPr>
            <p:cNvPr id="6" name="Rounded Rectangle 5"/>
            <p:cNvSpPr/>
            <p:nvPr/>
          </p:nvSpPr>
          <p:spPr>
            <a:xfrm>
              <a:off x="1104900" y="2095500"/>
              <a:ext cx="825500" cy="3175000"/>
            </a:xfrm>
            <a:prstGeom prst="roundRect">
              <a:avLst/>
            </a:prstGeom>
            <a:solidFill>
              <a:srgbClr val="660066">
                <a:alpha val="35000"/>
              </a:srgbClr>
            </a:solidFill>
            <a:ln>
              <a:solidFill>
                <a:srgbClr val="660066">
                  <a:alpha val="57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3225800" y="2095500"/>
              <a:ext cx="2032000" cy="3175000"/>
            </a:xfrm>
            <a:prstGeom prst="roundRect">
              <a:avLst/>
            </a:prstGeom>
            <a:solidFill>
              <a:schemeClr val="accent1">
                <a:lumMod val="60000"/>
                <a:lumOff val="40000"/>
                <a:alpha val="4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2260600" y="2095500"/>
              <a:ext cx="228600" cy="3175000"/>
            </a:xfrm>
            <a:prstGeom prst="roundRect">
              <a:avLst/>
            </a:prstGeom>
            <a:solidFill>
              <a:schemeClr val="accent1">
                <a:lumMod val="60000"/>
                <a:lumOff val="40000"/>
                <a:alpha val="4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1866900" y="2108200"/>
              <a:ext cx="228600" cy="3175000"/>
            </a:xfrm>
            <a:prstGeom prst="roundRect">
              <a:avLst/>
            </a:prstGeom>
            <a:solidFill>
              <a:schemeClr val="accent1">
                <a:lumMod val="60000"/>
                <a:lumOff val="40000"/>
                <a:alpha val="4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568700" y="3429000"/>
              <a:ext cx="1473200" cy="598399"/>
            </a:xfrm>
            <a:prstGeom prst="rect">
              <a:avLst/>
            </a:prstGeom>
            <a:noFill/>
          </p:spPr>
          <p:txBody>
            <a:bodyPr wrap="square" rtlCol="0">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ATLAS excluded</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1117600" y="3429000"/>
              <a:ext cx="1473200" cy="598399"/>
            </a:xfrm>
            <a:prstGeom prst="rect">
              <a:avLst/>
            </a:prstGeom>
            <a:noFill/>
          </p:spPr>
          <p:txBody>
            <a:bodyPr wrap="square" rtlCol="0">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LEP</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Excl.</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4" name="TextBox 13"/>
          <p:cNvSpPr txBox="1"/>
          <p:nvPr/>
        </p:nvSpPr>
        <p:spPr>
          <a:xfrm>
            <a:off x="1371600" y="1651000"/>
            <a:ext cx="3873500" cy="461665"/>
          </a:xfrm>
          <a:prstGeom prst="rect">
            <a:avLst/>
          </a:prstGeom>
          <a:noFill/>
        </p:spPr>
        <p:txBody>
          <a:bodyPr wrap="square" rtlCol="0">
            <a:spAutoFit/>
          </a:bodyPr>
          <a:lstStyle/>
          <a:p>
            <a:r>
              <a:rPr lang="en-US" sz="2400" b="1" dirty="0" err="1" smtClean="0">
                <a:solidFill>
                  <a:srgbClr val="800000"/>
                </a:solidFill>
              </a:rPr>
              <a:t>Risultati</a:t>
            </a:r>
            <a:r>
              <a:rPr lang="en-US" sz="2400" b="1" dirty="0" smtClean="0">
                <a:solidFill>
                  <a:srgbClr val="800000"/>
                </a:solidFill>
              </a:rPr>
              <a:t> </a:t>
            </a:r>
            <a:r>
              <a:rPr lang="en-US" sz="2400" b="1" dirty="0" err="1" smtClean="0">
                <a:solidFill>
                  <a:srgbClr val="800000"/>
                </a:solidFill>
              </a:rPr>
              <a:t>analisi</a:t>
            </a:r>
            <a:r>
              <a:rPr lang="en-US" sz="2400" b="1" dirty="0" smtClean="0">
                <a:solidFill>
                  <a:srgbClr val="800000"/>
                </a:solidFill>
              </a:rPr>
              <a:t> </a:t>
            </a:r>
            <a:r>
              <a:rPr lang="en-US" sz="2400" b="1" dirty="0" err="1" smtClean="0">
                <a:solidFill>
                  <a:srgbClr val="800000"/>
                </a:solidFill>
              </a:rPr>
              <a:t>dati</a:t>
            </a:r>
            <a:r>
              <a:rPr lang="en-US" sz="2400" b="1" dirty="0" smtClean="0">
                <a:solidFill>
                  <a:srgbClr val="800000"/>
                </a:solidFill>
              </a:rPr>
              <a:t> 2011</a:t>
            </a:r>
            <a:endParaRPr lang="en-US" sz="2400" b="1" dirty="0">
              <a:solidFill>
                <a:srgbClr val="800000"/>
              </a:solidFill>
            </a:endParaRPr>
          </a:p>
        </p:txBody>
      </p:sp>
      <p:sp>
        <p:nvSpPr>
          <p:cNvPr id="15" name="Rectangle 14"/>
          <p:cNvSpPr/>
          <p:nvPr/>
        </p:nvSpPr>
        <p:spPr>
          <a:xfrm>
            <a:off x="5727700" y="2160904"/>
            <a:ext cx="3289300" cy="4247317"/>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buClr>
                <a:schemeClr val="accent2">
                  <a:lumMod val="75000"/>
                </a:schemeClr>
              </a:buClr>
              <a:buFont typeface="Wingdings" charset="2"/>
              <a:buChar char=""/>
            </a:pPr>
            <a:r>
              <a:rPr lang="en-US" dirty="0" smtClean="0">
                <a:solidFill>
                  <a:schemeClr val="accent1">
                    <a:lumMod val="50000"/>
                  </a:schemeClr>
                </a:solidFill>
              </a:rPr>
              <a:t> </a:t>
            </a:r>
            <a:r>
              <a:rPr lang="en-US" dirty="0" err="1" smtClean="0">
                <a:solidFill>
                  <a:schemeClr val="accent1">
                    <a:lumMod val="50000"/>
                  </a:schemeClr>
                </a:solidFill>
              </a:rPr>
              <a:t>Analisi</a:t>
            </a:r>
            <a:r>
              <a:rPr lang="en-US" dirty="0" smtClean="0">
                <a:solidFill>
                  <a:schemeClr val="accent1">
                    <a:lumMod val="50000"/>
                  </a:schemeClr>
                </a:solidFill>
              </a:rPr>
              <a:t> del 2012 </a:t>
            </a:r>
            <a:r>
              <a:rPr lang="en-US" dirty="0" err="1" smtClean="0">
                <a:solidFill>
                  <a:schemeClr val="accent1">
                    <a:lumMod val="50000"/>
                  </a:schemeClr>
                </a:solidFill>
              </a:rPr>
              <a:t>focalizzate</a:t>
            </a:r>
            <a:r>
              <a:rPr lang="en-US" dirty="0" smtClean="0">
                <a:solidFill>
                  <a:schemeClr val="accent1">
                    <a:lumMod val="50000"/>
                  </a:schemeClr>
                </a:solidFill>
              </a:rPr>
              <a:t> </a:t>
            </a:r>
            <a:r>
              <a:rPr lang="en-US" dirty="0" err="1" smtClean="0">
                <a:solidFill>
                  <a:schemeClr val="accent1">
                    <a:lumMod val="50000"/>
                  </a:schemeClr>
                </a:solidFill>
              </a:rPr>
              <a:t>nella</a:t>
            </a:r>
            <a:r>
              <a:rPr lang="en-US" dirty="0" smtClean="0">
                <a:solidFill>
                  <a:schemeClr val="accent1">
                    <a:lumMod val="50000"/>
                  </a:schemeClr>
                </a:solidFill>
              </a:rPr>
              <a:t> </a:t>
            </a:r>
            <a:r>
              <a:rPr lang="en-US" dirty="0" err="1" smtClean="0">
                <a:solidFill>
                  <a:schemeClr val="accent1">
                    <a:lumMod val="50000"/>
                  </a:schemeClr>
                </a:solidFill>
              </a:rPr>
              <a:t>regione</a:t>
            </a:r>
            <a:r>
              <a:rPr lang="en-US" dirty="0" smtClean="0">
                <a:solidFill>
                  <a:schemeClr val="accent1">
                    <a:lumMod val="50000"/>
                  </a:schemeClr>
                </a:solidFill>
              </a:rPr>
              <a:t> </a:t>
            </a:r>
            <a:r>
              <a:rPr lang="en-US" dirty="0" err="1" smtClean="0">
                <a:solidFill>
                  <a:schemeClr val="accent1">
                    <a:lumMod val="50000"/>
                  </a:schemeClr>
                </a:solidFill>
              </a:rPr>
              <a:t>di</a:t>
            </a:r>
            <a:r>
              <a:rPr lang="en-US" dirty="0" smtClean="0">
                <a:solidFill>
                  <a:schemeClr val="accent1">
                    <a:lumMod val="50000"/>
                  </a:schemeClr>
                </a:solidFill>
              </a:rPr>
              <a:t> </a:t>
            </a:r>
            <a:r>
              <a:rPr lang="en-US" dirty="0" err="1" smtClean="0">
                <a:solidFill>
                  <a:schemeClr val="accent1">
                    <a:lumMod val="50000"/>
                  </a:schemeClr>
                </a:solidFill>
              </a:rPr>
              <a:t>massa</a:t>
            </a:r>
            <a:r>
              <a:rPr lang="en-US" dirty="0" smtClean="0">
                <a:solidFill>
                  <a:schemeClr val="accent1">
                    <a:lumMod val="50000"/>
                  </a:schemeClr>
                </a:solidFill>
              </a:rPr>
              <a:t> </a:t>
            </a:r>
            <a:r>
              <a:rPr lang="en-US" b="1" dirty="0" smtClean="0">
                <a:solidFill>
                  <a:schemeClr val="accent1">
                    <a:lumMod val="50000"/>
                  </a:schemeClr>
                </a:solidFill>
              </a:rPr>
              <a:t>117-129</a:t>
            </a:r>
            <a:r>
              <a:rPr lang="en-US" dirty="0" smtClean="0">
                <a:solidFill>
                  <a:schemeClr val="accent1">
                    <a:lumMod val="50000"/>
                  </a:schemeClr>
                </a:solidFill>
              </a:rPr>
              <a:t> </a:t>
            </a:r>
            <a:r>
              <a:rPr lang="en-US" dirty="0" err="1" smtClean="0">
                <a:solidFill>
                  <a:schemeClr val="accent1">
                    <a:lumMod val="50000"/>
                  </a:schemeClr>
                </a:solidFill>
              </a:rPr>
              <a:t>GeV</a:t>
            </a:r>
            <a:r>
              <a:rPr lang="en-US" dirty="0" smtClean="0">
                <a:solidFill>
                  <a:schemeClr val="accent1">
                    <a:lumMod val="50000"/>
                  </a:schemeClr>
                </a:solidFill>
              </a:rPr>
              <a:t> non </a:t>
            </a:r>
            <a:r>
              <a:rPr lang="en-US" dirty="0" err="1" smtClean="0">
                <a:solidFill>
                  <a:schemeClr val="accent1">
                    <a:lumMod val="50000"/>
                  </a:schemeClr>
                </a:solidFill>
              </a:rPr>
              <a:t>esclusa</a:t>
            </a:r>
            <a:r>
              <a:rPr lang="en-US" dirty="0" smtClean="0">
                <a:solidFill>
                  <a:schemeClr val="accent1">
                    <a:lumMod val="50000"/>
                  </a:schemeClr>
                </a:solidFill>
              </a:rPr>
              <a:t> </a:t>
            </a:r>
            <a:r>
              <a:rPr lang="en-US" dirty="0" err="1" smtClean="0">
                <a:solidFill>
                  <a:schemeClr val="accent1">
                    <a:lumMod val="50000"/>
                  </a:schemeClr>
                </a:solidFill>
              </a:rPr>
              <a:t>dai</a:t>
            </a:r>
            <a:r>
              <a:rPr lang="en-US" dirty="0" smtClean="0">
                <a:solidFill>
                  <a:schemeClr val="accent1">
                    <a:lumMod val="50000"/>
                  </a:schemeClr>
                </a:solidFill>
              </a:rPr>
              <a:t> </a:t>
            </a:r>
            <a:r>
              <a:rPr lang="en-US" dirty="0" err="1" smtClean="0">
                <a:solidFill>
                  <a:schemeClr val="accent1">
                    <a:lumMod val="50000"/>
                  </a:schemeClr>
                </a:solidFill>
              </a:rPr>
              <a:t>dati</a:t>
            </a:r>
            <a:r>
              <a:rPr lang="en-US" dirty="0" smtClean="0">
                <a:solidFill>
                  <a:schemeClr val="accent1">
                    <a:lumMod val="50000"/>
                  </a:schemeClr>
                </a:solidFill>
              </a:rPr>
              <a:t> 2011</a:t>
            </a:r>
          </a:p>
          <a:p>
            <a:pPr>
              <a:buClr>
                <a:schemeClr val="accent2">
                  <a:lumMod val="75000"/>
                </a:schemeClr>
              </a:buClr>
              <a:buFont typeface="Wingdings" charset="2"/>
              <a:buChar char=""/>
            </a:pPr>
            <a:endParaRPr lang="en-US" dirty="0" smtClean="0">
              <a:solidFill>
                <a:schemeClr val="accent1">
                  <a:lumMod val="50000"/>
                </a:schemeClr>
              </a:solidFill>
            </a:endParaRPr>
          </a:p>
          <a:p>
            <a:pPr>
              <a:buClr>
                <a:schemeClr val="accent2">
                  <a:lumMod val="75000"/>
                </a:schemeClr>
              </a:buClr>
              <a:buFont typeface="Wingdings" charset="2"/>
              <a:buChar char=""/>
            </a:pPr>
            <a:r>
              <a:rPr lang="en-US" dirty="0" smtClean="0">
                <a:solidFill>
                  <a:schemeClr val="accent1">
                    <a:lumMod val="50000"/>
                  </a:schemeClr>
                </a:solidFill>
              </a:rPr>
              <a:t> </a:t>
            </a:r>
            <a:r>
              <a:rPr lang="en-US" dirty="0" err="1" smtClean="0">
                <a:solidFill>
                  <a:schemeClr val="accent1">
                    <a:lumMod val="50000"/>
                  </a:schemeClr>
                </a:solidFill>
              </a:rPr>
              <a:t>Nell’osservazione</a:t>
            </a:r>
            <a:r>
              <a:rPr lang="en-US" dirty="0" smtClean="0">
                <a:solidFill>
                  <a:schemeClr val="accent1">
                    <a:lumMod val="50000"/>
                  </a:schemeClr>
                </a:solidFill>
              </a:rPr>
              <a:t> ATLAS ha </a:t>
            </a:r>
            <a:r>
              <a:rPr lang="en-US" dirty="0" err="1" smtClean="0">
                <a:solidFill>
                  <a:schemeClr val="accent1">
                    <a:lumMod val="50000"/>
                  </a:schemeClr>
                </a:solidFill>
              </a:rPr>
              <a:t>utilizzato</a:t>
            </a:r>
            <a:r>
              <a:rPr lang="en-US" dirty="0" smtClean="0">
                <a:solidFill>
                  <a:schemeClr val="accent1">
                    <a:lumMod val="50000"/>
                  </a:schemeClr>
                </a:solidFill>
              </a:rPr>
              <a:t> solo </a:t>
            </a:r>
            <a:r>
              <a:rPr lang="en-US" dirty="0" err="1" smtClean="0">
                <a:solidFill>
                  <a:schemeClr val="accent1">
                    <a:lumMod val="50000"/>
                  </a:schemeClr>
                </a:solidFill>
              </a:rPr>
              <a:t>i</a:t>
            </a:r>
            <a:r>
              <a:rPr lang="en-US" dirty="0" smtClean="0">
                <a:solidFill>
                  <a:schemeClr val="accent1">
                    <a:lumMod val="50000"/>
                  </a:schemeClr>
                </a:solidFill>
              </a:rPr>
              <a:t> </a:t>
            </a:r>
            <a:r>
              <a:rPr lang="en-US" dirty="0" err="1" smtClean="0">
                <a:solidFill>
                  <a:schemeClr val="accent1">
                    <a:lumMod val="50000"/>
                  </a:schemeClr>
                </a:solidFill>
              </a:rPr>
              <a:t>canali</a:t>
            </a:r>
            <a:r>
              <a:rPr lang="en-US" dirty="0" smtClean="0">
                <a:solidFill>
                  <a:schemeClr val="accent1">
                    <a:lumMod val="50000"/>
                  </a:schemeClr>
                </a:solidFill>
              </a:rPr>
              <a:t> con </a:t>
            </a:r>
            <a:r>
              <a:rPr lang="en-US" dirty="0" err="1" smtClean="0">
                <a:solidFill>
                  <a:schemeClr val="accent1">
                    <a:lumMod val="50000"/>
                  </a:schemeClr>
                </a:solidFill>
              </a:rPr>
              <a:t>maggiore</a:t>
            </a:r>
            <a:r>
              <a:rPr lang="en-US" dirty="0" smtClean="0">
                <a:solidFill>
                  <a:schemeClr val="accent1">
                    <a:lumMod val="50000"/>
                  </a:schemeClr>
                </a:solidFill>
              </a:rPr>
              <a:t> </a:t>
            </a:r>
            <a:r>
              <a:rPr lang="en-US" dirty="0" err="1" smtClean="0">
                <a:solidFill>
                  <a:schemeClr val="accent1">
                    <a:lumMod val="50000"/>
                  </a:schemeClr>
                </a:solidFill>
              </a:rPr>
              <a:t>sensitività</a:t>
            </a:r>
            <a:r>
              <a:rPr lang="en-US" dirty="0" smtClean="0">
                <a:solidFill>
                  <a:schemeClr val="accent1">
                    <a:lumMod val="50000"/>
                  </a:schemeClr>
                </a:solidFill>
              </a:rPr>
              <a:t>:</a:t>
            </a:r>
          </a:p>
          <a:p>
            <a:pPr>
              <a:buClr>
                <a:schemeClr val="accent2">
                  <a:lumMod val="75000"/>
                </a:schemeClr>
              </a:buClr>
            </a:pPr>
            <a:endParaRPr lang="en-US" dirty="0" smtClean="0">
              <a:solidFill>
                <a:schemeClr val="accent1">
                  <a:lumMod val="50000"/>
                </a:schemeClr>
              </a:solidFill>
            </a:endParaRPr>
          </a:p>
          <a:p>
            <a:pPr>
              <a:buClr>
                <a:schemeClr val="accent2">
                  <a:lumMod val="75000"/>
                </a:schemeClr>
              </a:buClr>
            </a:pPr>
            <a:r>
              <a:rPr lang="en-US" dirty="0">
                <a:solidFill>
                  <a:schemeClr val="accent1">
                    <a:lumMod val="50000"/>
                  </a:schemeClr>
                </a:solidFill>
              </a:rPr>
              <a:t>	</a:t>
            </a:r>
            <a:r>
              <a:rPr lang="en-US" dirty="0" smtClean="0">
                <a:solidFill>
                  <a:srgbClr val="B95B22"/>
                </a:solidFill>
              </a:rPr>
              <a:t>– </a:t>
            </a:r>
            <a:r>
              <a:rPr lang="en-US" b="1" dirty="0" smtClean="0">
                <a:solidFill>
                  <a:srgbClr val="B95B22"/>
                </a:solidFill>
              </a:rPr>
              <a:t>H</a:t>
            </a:r>
            <a:r>
              <a:rPr lang="en-US" b="1" dirty="0" smtClean="0">
                <a:solidFill>
                  <a:srgbClr val="B95B22"/>
                </a:solidFill>
                <a:sym typeface="Wingdings"/>
              </a:rPr>
              <a:t></a:t>
            </a:r>
            <a:r>
              <a:rPr lang="en-US" b="1" dirty="0" smtClean="0">
                <a:solidFill>
                  <a:srgbClr val="B95B22"/>
                </a:solidFill>
              </a:rPr>
              <a:t>γγ </a:t>
            </a:r>
          </a:p>
          <a:p>
            <a:pPr>
              <a:buClr>
                <a:schemeClr val="accent2">
                  <a:lumMod val="75000"/>
                </a:schemeClr>
              </a:buClr>
            </a:pPr>
            <a:r>
              <a:rPr lang="en-US" b="1" dirty="0">
                <a:solidFill>
                  <a:srgbClr val="B95B22"/>
                </a:solidFill>
              </a:rPr>
              <a:t>	</a:t>
            </a:r>
            <a:r>
              <a:rPr lang="en-US" b="1" dirty="0" smtClean="0">
                <a:solidFill>
                  <a:srgbClr val="B95B22"/>
                </a:solidFill>
              </a:rPr>
              <a:t>– H</a:t>
            </a:r>
            <a:r>
              <a:rPr lang="en-US" b="1" dirty="0" smtClean="0">
                <a:solidFill>
                  <a:srgbClr val="B95B22"/>
                </a:solidFill>
                <a:sym typeface="Wingdings"/>
              </a:rPr>
              <a:t></a:t>
            </a:r>
            <a:r>
              <a:rPr lang="en-US" b="1" dirty="0" smtClean="0">
                <a:solidFill>
                  <a:srgbClr val="B95B22"/>
                </a:solidFill>
              </a:rPr>
              <a:t>ZZ </a:t>
            </a:r>
          </a:p>
          <a:p>
            <a:pPr>
              <a:buClr>
                <a:schemeClr val="accent2">
                  <a:lumMod val="75000"/>
                </a:schemeClr>
              </a:buClr>
            </a:pPr>
            <a:r>
              <a:rPr lang="en-US" b="1" dirty="0">
                <a:solidFill>
                  <a:srgbClr val="B95B22"/>
                </a:solidFill>
              </a:rPr>
              <a:t>	</a:t>
            </a:r>
            <a:r>
              <a:rPr lang="en-US" b="1" dirty="0" smtClean="0">
                <a:solidFill>
                  <a:srgbClr val="B95B22"/>
                </a:solidFill>
              </a:rPr>
              <a:t>– H</a:t>
            </a:r>
            <a:r>
              <a:rPr lang="en-US" b="1" dirty="0" smtClean="0">
                <a:solidFill>
                  <a:srgbClr val="B95B22"/>
                </a:solidFill>
                <a:sym typeface="Wingdings"/>
              </a:rPr>
              <a:t></a:t>
            </a:r>
            <a:r>
              <a:rPr lang="en-US" b="1" dirty="0" smtClean="0">
                <a:solidFill>
                  <a:srgbClr val="B95B22"/>
                </a:solidFill>
              </a:rPr>
              <a:t>WW</a:t>
            </a:r>
          </a:p>
          <a:p>
            <a:pPr>
              <a:buClr>
                <a:schemeClr val="accent2">
                  <a:lumMod val="75000"/>
                </a:schemeClr>
              </a:buClr>
            </a:pPr>
            <a:endParaRPr lang="en-US" dirty="0" smtClean="0">
              <a:solidFill>
                <a:schemeClr val="accent1">
                  <a:lumMod val="50000"/>
                </a:schemeClr>
              </a:solidFill>
            </a:endParaRPr>
          </a:p>
          <a:p>
            <a:pPr>
              <a:buClr>
                <a:schemeClr val="accent2">
                  <a:lumMod val="75000"/>
                </a:schemeClr>
              </a:buClr>
              <a:buFont typeface="Wingdings" charset="2"/>
              <a:buChar char=""/>
            </a:pPr>
            <a:r>
              <a:rPr lang="en-US" dirty="0" smtClean="0">
                <a:solidFill>
                  <a:schemeClr val="accent1">
                    <a:lumMod val="50000"/>
                  </a:schemeClr>
                </a:solidFill>
              </a:rPr>
              <a:t> </a:t>
            </a:r>
            <a:r>
              <a:rPr lang="en-US" dirty="0" err="1" smtClean="0">
                <a:solidFill>
                  <a:schemeClr val="accent1">
                    <a:lumMod val="50000"/>
                  </a:schemeClr>
                </a:solidFill>
              </a:rPr>
              <a:t>Altre</a:t>
            </a:r>
            <a:r>
              <a:rPr lang="en-US" dirty="0" smtClean="0">
                <a:solidFill>
                  <a:schemeClr val="accent1">
                    <a:lumMod val="50000"/>
                  </a:schemeClr>
                </a:solidFill>
              </a:rPr>
              <a:t> </a:t>
            </a:r>
            <a:r>
              <a:rPr lang="en-US" dirty="0" err="1" smtClean="0">
                <a:solidFill>
                  <a:schemeClr val="accent1">
                    <a:lumMod val="50000"/>
                  </a:schemeClr>
                </a:solidFill>
              </a:rPr>
              <a:t>modalità</a:t>
            </a:r>
            <a:r>
              <a:rPr lang="en-US" dirty="0" smtClean="0">
                <a:solidFill>
                  <a:schemeClr val="accent1">
                    <a:lumMod val="50000"/>
                  </a:schemeClr>
                </a:solidFill>
              </a:rPr>
              <a:t> </a:t>
            </a:r>
            <a:r>
              <a:rPr lang="en-US" dirty="0" err="1" smtClean="0">
                <a:solidFill>
                  <a:schemeClr val="accent1">
                    <a:lumMod val="50000"/>
                  </a:schemeClr>
                </a:solidFill>
              </a:rPr>
              <a:t>di</a:t>
            </a:r>
            <a:r>
              <a:rPr lang="en-US" dirty="0" smtClean="0">
                <a:solidFill>
                  <a:schemeClr val="accent1">
                    <a:lumMod val="50000"/>
                  </a:schemeClr>
                </a:solidFill>
              </a:rPr>
              <a:t> </a:t>
            </a:r>
            <a:r>
              <a:rPr lang="en-US" dirty="0" err="1" smtClean="0">
                <a:solidFill>
                  <a:schemeClr val="accent1">
                    <a:lumMod val="50000"/>
                  </a:schemeClr>
                </a:solidFill>
              </a:rPr>
              <a:t>decadimento</a:t>
            </a:r>
            <a:r>
              <a:rPr lang="en-US" dirty="0" smtClean="0">
                <a:solidFill>
                  <a:schemeClr val="accent1">
                    <a:lumMod val="50000"/>
                  </a:schemeClr>
                </a:solidFill>
              </a:rPr>
              <a:t> </a:t>
            </a:r>
            <a:r>
              <a:rPr lang="en-US" dirty="0" err="1" smtClean="0">
                <a:solidFill>
                  <a:schemeClr val="accent1">
                    <a:lumMod val="50000"/>
                  </a:schemeClr>
                </a:solidFill>
              </a:rPr>
              <a:t>utilizzati</a:t>
            </a:r>
            <a:r>
              <a:rPr lang="en-US" dirty="0" smtClean="0">
                <a:solidFill>
                  <a:schemeClr val="accent1">
                    <a:lumMod val="50000"/>
                  </a:schemeClr>
                </a:solidFill>
              </a:rPr>
              <a:t> </a:t>
            </a:r>
            <a:r>
              <a:rPr lang="en-US" dirty="0" err="1" smtClean="0">
                <a:solidFill>
                  <a:schemeClr val="accent1">
                    <a:lumMod val="50000"/>
                  </a:schemeClr>
                </a:solidFill>
              </a:rPr>
              <a:t>nelle</a:t>
            </a:r>
            <a:r>
              <a:rPr lang="en-US" dirty="0" smtClean="0">
                <a:solidFill>
                  <a:schemeClr val="accent1">
                    <a:lumMod val="50000"/>
                  </a:schemeClr>
                </a:solidFill>
              </a:rPr>
              <a:t> </a:t>
            </a:r>
            <a:r>
              <a:rPr lang="en-US" dirty="0" err="1" smtClean="0">
                <a:solidFill>
                  <a:schemeClr val="accent1">
                    <a:lumMod val="50000"/>
                  </a:schemeClr>
                </a:solidFill>
              </a:rPr>
              <a:t>analisi</a:t>
            </a:r>
            <a:r>
              <a:rPr lang="en-US" dirty="0" smtClean="0">
                <a:solidFill>
                  <a:schemeClr val="accent1">
                    <a:lumMod val="50000"/>
                  </a:schemeClr>
                </a:solidFill>
              </a:rPr>
              <a:t> post “4/07/2012”</a:t>
            </a:r>
            <a:endParaRPr lang="en-US" dirty="0">
              <a:solidFill>
                <a:schemeClr val="accent1">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en-US" dirty="0" smtClean="0">
                <a:solidFill>
                  <a:srgbClr val="0000FF"/>
                </a:solidFill>
              </a:rPr>
              <a:t>Next goals</a:t>
            </a:r>
            <a:endParaRPr lang="en-US" dirty="0">
              <a:solidFill>
                <a:srgbClr val="0000FF"/>
              </a:solidFill>
            </a:endParaRPr>
          </a:p>
        </p:txBody>
      </p:sp>
      <p:sp>
        <p:nvSpPr>
          <p:cNvPr id="3" name="Content Placeholder 2"/>
          <p:cNvSpPr>
            <a:spLocks noGrp="1"/>
          </p:cNvSpPr>
          <p:nvPr>
            <p:ph sz="quarter" idx="1"/>
          </p:nvPr>
        </p:nvSpPr>
        <p:spPr>
          <a:xfrm>
            <a:off x="457200" y="1676400"/>
            <a:ext cx="8229600" cy="4525963"/>
          </a:xfrm>
        </p:spPr>
        <p:txBody>
          <a:bodyPr>
            <a:normAutofit/>
          </a:bodyPr>
          <a:lstStyle/>
          <a:p>
            <a:r>
              <a:rPr lang="en-US" dirty="0" smtClean="0">
                <a:solidFill>
                  <a:srgbClr val="0000FF"/>
                </a:solidFill>
              </a:rPr>
              <a:t>Update 7 </a:t>
            </a:r>
            <a:r>
              <a:rPr lang="en-US" dirty="0" err="1" smtClean="0">
                <a:solidFill>
                  <a:srgbClr val="0000FF"/>
                </a:solidFill>
              </a:rPr>
              <a:t>TeV</a:t>
            </a:r>
            <a:r>
              <a:rPr lang="en-US" dirty="0" smtClean="0">
                <a:solidFill>
                  <a:srgbClr val="0000FF"/>
                </a:solidFill>
              </a:rPr>
              <a:t> limits </a:t>
            </a:r>
          </a:p>
          <a:p>
            <a:pPr lvl="1"/>
            <a:r>
              <a:rPr lang="en-US" dirty="0" smtClean="0"/>
              <a:t>adding a few additional luminosity (now 4.9 fb-1)</a:t>
            </a:r>
          </a:p>
          <a:p>
            <a:pPr lvl="1"/>
            <a:r>
              <a:rPr lang="en-US" dirty="0" smtClean="0"/>
              <a:t>Improved H </a:t>
            </a:r>
            <a:r>
              <a:rPr lang="en-US" dirty="0" err="1" smtClean="0"/>
              <a:t>lineshape</a:t>
            </a:r>
            <a:r>
              <a:rPr lang="en-US" dirty="0" smtClean="0"/>
              <a:t> description for </a:t>
            </a:r>
            <a:r>
              <a:rPr lang="en-US" dirty="0" err="1" smtClean="0"/>
              <a:t>m</a:t>
            </a:r>
            <a:r>
              <a:rPr lang="en-US" sz="3000" baseline="-25000" dirty="0" err="1" smtClean="0"/>
              <a:t>H</a:t>
            </a:r>
            <a:r>
              <a:rPr lang="en-US" dirty="0" smtClean="0"/>
              <a:t> &gt; 400 </a:t>
            </a:r>
            <a:r>
              <a:rPr lang="en-US" dirty="0" err="1" smtClean="0"/>
              <a:t>GeV</a:t>
            </a:r>
            <a:endParaRPr lang="en-US" dirty="0" smtClean="0"/>
          </a:p>
          <a:p>
            <a:r>
              <a:rPr lang="en-US" dirty="0" smtClean="0">
                <a:solidFill>
                  <a:srgbClr val="0000FF"/>
                </a:solidFill>
              </a:rPr>
              <a:t>Analysis on 8 </a:t>
            </a:r>
            <a:r>
              <a:rPr lang="en-US" dirty="0" err="1" smtClean="0">
                <a:solidFill>
                  <a:srgbClr val="0000FF"/>
                </a:solidFill>
              </a:rPr>
              <a:t>TeV</a:t>
            </a:r>
            <a:r>
              <a:rPr lang="en-US" dirty="0" smtClean="0">
                <a:solidFill>
                  <a:srgbClr val="0000FF"/>
                </a:solidFill>
              </a:rPr>
              <a:t> data is ongoing</a:t>
            </a:r>
          </a:p>
          <a:p>
            <a:pPr lvl="1"/>
            <a:r>
              <a:rPr lang="en-US" dirty="0" smtClean="0"/>
              <a:t>Improved lepton ID / isolations (Particle Flow)</a:t>
            </a:r>
          </a:p>
          <a:p>
            <a:pPr lvl="1"/>
            <a:r>
              <a:rPr lang="en-US" dirty="0" err="1" smtClean="0"/>
              <a:t>PileUp</a:t>
            </a:r>
            <a:r>
              <a:rPr lang="en-US" dirty="0" smtClean="0"/>
              <a:t> correction/rejection strategy</a:t>
            </a:r>
          </a:p>
          <a:p>
            <a:pPr lvl="1"/>
            <a:r>
              <a:rPr lang="en-US" dirty="0" smtClean="0"/>
              <a:t>Improved H </a:t>
            </a:r>
            <a:r>
              <a:rPr lang="en-US" dirty="0" err="1" smtClean="0"/>
              <a:t>lineshape</a:t>
            </a:r>
            <a:r>
              <a:rPr lang="en-US" dirty="0" smtClean="0"/>
              <a:t> description for </a:t>
            </a:r>
            <a:r>
              <a:rPr lang="en-US" dirty="0" err="1" smtClean="0"/>
              <a:t>m</a:t>
            </a:r>
            <a:r>
              <a:rPr lang="en-US" baseline="-25000" dirty="0" err="1" smtClean="0"/>
              <a:t>H</a:t>
            </a:r>
            <a:r>
              <a:rPr lang="en-US" dirty="0" smtClean="0"/>
              <a:t> &gt; 400 </a:t>
            </a:r>
            <a:r>
              <a:rPr lang="en-US" dirty="0" err="1" smtClean="0"/>
              <a:t>GeV</a:t>
            </a:r>
            <a:endParaRPr lang="en-US" dirty="0" smtClean="0"/>
          </a:p>
          <a:p>
            <a:pPr lvl="1"/>
            <a:r>
              <a:rPr lang="en-US" dirty="0"/>
              <a:t>E</a:t>
            </a:r>
            <a:r>
              <a:rPr lang="en-US" dirty="0" smtClean="0"/>
              <a:t>xtend to </a:t>
            </a:r>
            <a:r>
              <a:rPr lang="en-US" dirty="0" err="1" smtClean="0"/>
              <a:t>m</a:t>
            </a:r>
            <a:r>
              <a:rPr lang="en-US" baseline="-25000" dirty="0" err="1" smtClean="0"/>
              <a:t>H</a:t>
            </a:r>
            <a:r>
              <a:rPr lang="en-US" dirty="0" smtClean="0"/>
              <a:t> &gt; 600 </a:t>
            </a:r>
            <a:r>
              <a:rPr lang="en-US" dirty="0" err="1" smtClean="0"/>
              <a:t>GeV</a:t>
            </a:r>
            <a:endParaRPr lang="en-US" dirty="0" smtClean="0"/>
          </a:p>
        </p:txBody>
      </p:sp>
    </p:spTree>
    <p:extLst>
      <p:ext uri="{BB962C8B-B14F-4D97-AF65-F5344CB8AC3E}">
        <p14:creationId xmlns:p14="http://schemas.microsoft.com/office/powerpoint/2010/main" val="161059581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5562"/>
            <a:ext cx="7772400" cy="1362075"/>
          </a:xfrm>
        </p:spPr>
        <p:txBody>
          <a:bodyPr/>
          <a:lstStyle/>
          <a:p>
            <a:r>
              <a:rPr lang="en-US" dirty="0" err="1" smtClean="0">
                <a:solidFill>
                  <a:srgbClr val="E46C0A"/>
                </a:solidFill>
              </a:rPr>
              <a:t>H</a:t>
            </a:r>
            <a:r>
              <a:rPr lang="en-US" dirty="0" err="1" smtClean="0">
                <a:solidFill>
                  <a:srgbClr val="E46C0A"/>
                </a:solidFill>
                <a:sym typeface="Wingdings"/>
              </a:rPr>
              <a:t>ZZqqll</a:t>
            </a:r>
            <a:r>
              <a:rPr lang="en-US" dirty="0" smtClean="0">
                <a:solidFill>
                  <a:srgbClr val="E46C0A"/>
                </a:solidFill>
                <a:sym typeface="Wingdings"/>
              </a:rPr>
              <a:t> Analysis</a:t>
            </a:r>
            <a:endParaRPr lang="en-US" dirty="0">
              <a:solidFill>
                <a:srgbClr val="E46C0A"/>
              </a:solidFill>
            </a:endParaRPr>
          </a:p>
        </p:txBody>
      </p:sp>
      <p:sp>
        <p:nvSpPr>
          <p:cNvPr id="4" name="Rectangle 4"/>
          <p:cNvSpPr>
            <a:spLocks/>
          </p:cNvSpPr>
          <p:nvPr/>
        </p:nvSpPr>
        <p:spPr bwMode="auto">
          <a:xfrm>
            <a:off x="1591659" y="3463272"/>
            <a:ext cx="6483410" cy="13407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0" tIns="0" rIns="0" bIns="0" anchor="ctr"/>
          <a:lstStyle/>
          <a:p>
            <a:pPr algn="ctr" defTabSz="642938"/>
            <a:r>
              <a:rPr lang="en-US" dirty="0" smtClean="0">
                <a:latin typeface="Yanone Kaffeesatz Light" charset="0"/>
                <a:sym typeface="Yanone Kaffeesatz Light" charset="0"/>
              </a:rPr>
              <a:t>Supporting </a:t>
            </a:r>
            <a:r>
              <a:rPr lang="en-US" dirty="0">
                <a:latin typeface="Yanone Kaffeesatz Light" charset="0"/>
                <a:sym typeface="Yanone Kaffeesatz Light" charset="0"/>
              </a:rPr>
              <a:t>documentation: </a:t>
            </a:r>
            <a:r>
              <a:rPr lang="en-US" dirty="0">
                <a:solidFill>
                  <a:srgbClr val="1A1A1A"/>
                </a:solidFill>
                <a:latin typeface="Yanone Kaffeesatz Light" charset="0"/>
                <a:sym typeface="Yanone Kaffeesatz Light" charset="0"/>
              </a:rPr>
              <a:t>ATL-COM-PHYS-2012-1140</a:t>
            </a:r>
          </a:p>
          <a:p>
            <a:pPr algn="ctr" defTabSz="642938"/>
            <a:r>
              <a:rPr lang="en-US" u="sng" dirty="0">
                <a:solidFill>
                  <a:srgbClr val="0044FE"/>
                </a:solidFill>
                <a:latin typeface="Yanone Kaffeesatz Light" charset="0"/>
                <a:sym typeface="Yanone Kaffeesatz Light" charset="0"/>
                <a:hlinkClick r:id="rId2"/>
              </a:rPr>
              <a:t>https://cdsweb.cern.ch/record/</a:t>
            </a:r>
            <a:r>
              <a:rPr lang="en-US" u="sng" dirty="0" smtClean="0">
                <a:solidFill>
                  <a:srgbClr val="0044FE"/>
                </a:solidFill>
                <a:latin typeface="Yanone Kaffeesatz Light" charset="0"/>
                <a:sym typeface="Yanone Kaffeesatz Light" charset="0"/>
                <a:hlinkClick r:id="rId2"/>
              </a:rPr>
              <a:t>1470629</a:t>
            </a:r>
            <a:endParaRPr lang="en-US" dirty="0">
              <a:solidFill>
                <a:srgbClr val="0044FE"/>
              </a:solidFill>
              <a:latin typeface="Yanone Kaffeesatz Light" charset="0"/>
              <a:sym typeface="Yanone Kaffeesatz Light" charset="0"/>
            </a:endParaRPr>
          </a:p>
          <a:p>
            <a:pPr algn="ctr" defTabSz="642938"/>
            <a:r>
              <a:rPr lang="en-US" dirty="0">
                <a:latin typeface="Yanone Kaffeesatz Light" charset="0"/>
                <a:sym typeface="Yanone Kaffeesatz Light" charset="0"/>
              </a:rPr>
              <a:t>Public note: ATLAS-COM-CONF-2012-168</a:t>
            </a:r>
          </a:p>
          <a:p>
            <a:pPr algn="ctr" defTabSz="642938"/>
            <a:r>
              <a:rPr lang="en-US" u="sng" dirty="0">
                <a:solidFill>
                  <a:srgbClr val="0044FE"/>
                </a:solidFill>
                <a:latin typeface="Yanone Kaffeesatz Light" charset="0"/>
                <a:sym typeface="Yanone Kaffeesatz Light" charset="0"/>
              </a:rPr>
              <a:t>https://</a:t>
            </a:r>
            <a:r>
              <a:rPr lang="en-US" u="sng" dirty="0" err="1">
                <a:solidFill>
                  <a:srgbClr val="0044FE"/>
                </a:solidFill>
                <a:latin typeface="Yanone Kaffeesatz Light" charset="0"/>
                <a:sym typeface="Yanone Kaffeesatz Light" charset="0"/>
              </a:rPr>
              <a:t>cdsweb.cern.ch</a:t>
            </a:r>
            <a:r>
              <a:rPr lang="en-US" u="sng" dirty="0">
                <a:solidFill>
                  <a:srgbClr val="0044FE"/>
                </a:solidFill>
                <a:latin typeface="Yanone Kaffeesatz Light" charset="0"/>
                <a:sym typeface="Yanone Kaffeesatz Light" charset="0"/>
              </a:rPr>
              <a:t>/record/1474915</a:t>
            </a:r>
            <a:endParaRPr lang="en-US" u="sng" dirty="0">
              <a:solidFill>
                <a:srgbClr val="0044FE"/>
              </a:solidFill>
              <a:latin typeface="Yanone Kaffeesatz Light" charset="0"/>
              <a:sym typeface="Yanone Kaffeesatz Light" charset="0"/>
              <a:hlinkClick r:id="rId3"/>
            </a:endParaRPr>
          </a:p>
        </p:txBody>
      </p:sp>
      <p:sp>
        <p:nvSpPr>
          <p:cNvPr id="5" name="TextBox 4"/>
          <p:cNvSpPr txBox="1"/>
          <p:nvPr/>
        </p:nvSpPr>
        <p:spPr>
          <a:xfrm>
            <a:off x="7147969" y="93662"/>
            <a:ext cx="1930400" cy="1015663"/>
          </a:xfrm>
          <a:prstGeom prst="rect">
            <a:avLst/>
          </a:prstGeom>
          <a:noFill/>
        </p:spPr>
        <p:txBody>
          <a:bodyPr wrap="square" rtlCol="0">
            <a:spAutoFit/>
          </a:bodyPr>
          <a:lstStyle/>
          <a:p>
            <a:r>
              <a:rPr lang="en-US" sz="6000" b="1" dirty="0" smtClean="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rPr>
              <a:t>Atlas</a:t>
            </a:r>
            <a:endParaRPr lang="en-US" sz="6000" b="1" dirty="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722313" y="5791200"/>
            <a:ext cx="6704014" cy="553998"/>
          </a:xfrm>
          <a:prstGeom prst="rect">
            <a:avLst/>
          </a:prstGeom>
          <a:noFill/>
        </p:spPr>
        <p:txBody>
          <a:bodyPr wrap="square" rtlCol="0">
            <a:spAutoFit/>
          </a:bodyPr>
          <a:lstStyle/>
          <a:p>
            <a:r>
              <a:rPr lang="en-US" sz="3000" b="1" dirty="0" smtClean="0">
                <a:solidFill>
                  <a:srgbClr val="355D7E"/>
                </a:solidFill>
              </a:rPr>
              <a:t>A. Sanchez, M. </a:t>
            </a:r>
            <a:r>
              <a:rPr lang="en-US" sz="3000" b="1" dirty="0" err="1" smtClean="0">
                <a:solidFill>
                  <a:srgbClr val="355D7E"/>
                </a:solidFill>
              </a:rPr>
              <a:t>Casolino</a:t>
            </a:r>
            <a:r>
              <a:rPr lang="en-US" sz="3000" b="1" dirty="0" smtClean="0">
                <a:solidFill>
                  <a:srgbClr val="355D7E"/>
                </a:solidFill>
              </a:rPr>
              <a:t>, </a:t>
            </a:r>
            <a:r>
              <a:rPr lang="en-US" sz="3000" b="1" dirty="0" err="1" smtClean="0">
                <a:solidFill>
                  <a:srgbClr val="355D7E"/>
                </a:solidFill>
              </a:rPr>
              <a:t>G.Zurzolo</a:t>
            </a:r>
            <a:endParaRPr lang="en-US" sz="3000" b="1" dirty="0">
              <a:solidFill>
                <a:srgbClr val="355D7E"/>
              </a:solidFill>
            </a:endParaRPr>
          </a:p>
        </p:txBody>
      </p:sp>
    </p:spTree>
    <p:extLst>
      <p:ext uri="{BB962C8B-B14F-4D97-AF65-F5344CB8AC3E}">
        <p14:creationId xmlns:p14="http://schemas.microsoft.com/office/powerpoint/2010/main" val="96905451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16" y="282255"/>
            <a:ext cx="7602583" cy="625039"/>
          </a:xfrm>
        </p:spPr>
        <p:txBody>
          <a:bodyPr>
            <a:normAutofit fontScale="90000"/>
          </a:bodyPr>
          <a:lstStyle/>
          <a:p>
            <a:r>
              <a:rPr lang="en-US" cap="none" dirty="0" smtClean="0">
                <a:solidFill>
                  <a:schemeClr val="accent1"/>
                </a:solidFill>
                <a:latin typeface="Arial" charset="0"/>
              </a:rPr>
              <a:t>H</a:t>
            </a:r>
            <a:r>
              <a:rPr lang="en-US" cap="none" dirty="0" smtClean="0">
                <a:solidFill>
                  <a:schemeClr val="accent1"/>
                </a:solidFill>
                <a:latin typeface="Arial" charset="0"/>
                <a:sym typeface="Wingdings" charset="2"/>
              </a:rPr>
              <a:t>ZZ*</a:t>
            </a:r>
            <a:r>
              <a:rPr lang="en-US" cap="none" dirty="0" err="1" smtClean="0">
                <a:solidFill>
                  <a:schemeClr val="accent1"/>
                </a:solidFill>
                <a:latin typeface="Arial" charset="0"/>
                <a:sym typeface="Wingdings" charset="2"/>
              </a:rPr>
              <a:t>llqq</a:t>
            </a:r>
            <a:r>
              <a:rPr lang="en-US" cap="none" dirty="0" smtClean="0">
                <a:solidFill>
                  <a:schemeClr val="accent1"/>
                </a:solidFill>
                <a:latin typeface="Arial" charset="0"/>
                <a:sym typeface="Wingdings" charset="2"/>
              </a:rPr>
              <a:t> low mass search</a:t>
            </a:r>
            <a:endParaRPr lang="en-US" dirty="0">
              <a:solidFill>
                <a:schemeClr val="accent1"/>
              </a:solidFill>
            </a:endParaRPr>
          </a:p>
        </p:txBody>
      </p:sp>
      <p:sp>
        <p:nvSpPr>
          <p:cNvPr id="3" name="Content Placeholder 2"/>
          <p:cNvSpPr>
            <a:spLocks noGrp="1"/>
          </p:cNvSpPr>
          <p:nvPr>
            <p:ph sz="quarter" idx="1"/>
          </p:nvPr>
        </p:nvSpPr>
        <p:spPr>
          <a:xfrm>
            <a:off x="76975" y="1645837"/>
            <a:ext cx="4075926" cy="3307163"/>
          </a:xfrm>
        </p:spPr>
        <p:txBody>
          <a:bodyPr>
            <a:normAutofit fontScale="55000" lnSpcReduction="20000"/>
          </a:bodyPr>
          <a:lstStyle/>
          <a:p>
            <a:pPr algn="just">
              <a:buFont typeface="Wingdings" charset="2"/>
              <a:buChar char="q"/>
            </a:pPr>
            <a:r>
              <a:rPr lang="en-US" dirty="0" smtClean="0">
                <a:latin typeface="Arial" charset="0"/>
              </a:rPr>
              <a:t>Idea was to extend the </a:t>
            </a:r>
            <a:r>
              <a:rPr lang="en-US" dirty="0" err="1" smtClean="0">
                <a:latin typeface="Arial" charset="0"/>
              </a:rPr>
              <a:t>qqll</a:t>
            </a:r>
            <a:r>
              <a:rPr lang="en-US" dirty="0" smtClean="0">
                <a:latin typeface="Arial" charset="0"/>
              </a:rPr>
              <a:t> analysis in the low mass range </a:t>
            </a:r>
            <a:r>
              <a:rPr lang="en-US" dirty="0" err="1" smtClean="0">
                <a:latin typeface="Arial" charset="0"/>
                <a:sym typeface="Yanone Kaffeesatz Light" charset="0"/>
              </a:rPr>
              <a:t>m</a:t>
            </a:r>
            <a:r>
              <a:rPr lang="en-US" baseline="-25000" dirty="0" err="1" smtClean="0">
                <a:latin typeface="Arial" charset="0"/>
                <a:sym typeface="Yanone Kaffeesatz Light" charset="0"/>
              </a:rPr>
              <a:t>H</a:t>
            </a:r>
            <a:r>
              <a:rPr lang="en-US" dirty="0" smtClean="0">
                <a:latin typeface="Arial" charset="0"/>
                <a:sym typeface="Yanone Kaffeesatz Light" charset="0"/>
              </a:rPr>
              <a:t>&lt;200</a:t>
            </a:r>
          </a:p>
          <a:p>
            <a:pPr algn="just">
              <a:buFont typeface="Wingdings" charset="2"/>
              <a:buChar char="q"/>
            </a:pPr>
            <a:r>
              <a:rPr lang="en-US" dirty="0" smtClean="0">
                <a:latin typeface="Arial" charset="0"/>
              </a:rPr>
              <a:t>Two distinct class of H</a:t>
            </a:r>
            <a:r>
              <a:rPr lang="en-US" dirty="0" smtClean="0">
                <a:latin typeface="Arial" charset="0"/>
                <a:sym typeface="Wingdings" charset="2"/>
              </a:rPr>
              <a:t>ZZ*</a:t>
            </a:r>
            <a:r>
              <a:rPr lang="en-US" dirty="0" err="1" smtClean="0">
                <a:latin typeface="Arial" charset="0"/>
                <a:sym typeface="Wingdings" charset="2"/>
              </a:rPr>
              <a:t>llqq</a:t>
            </a:r>
            <a:r>
              <a:rPr lang="en-US" dirty="0" smtClean="0">
                <a:latin typeface="Arial" charset="0"/>
                <a:sym typeface="Wingdings" charset="2"/>
              </a:rPr>
              <a:t> signal events:</a:t>
            </a:r>
          </a:p>
          <a:p>
            <a:pPr marL="0" indent="0" algn="just">
              <a:buNone/>
            </a:pPr>
            <a:r>
              <a:rPr lang="en-US" dirty="0" smtClean="0">
                <a:latin typeface="Arial" charset="0"/>
                <a:sym typeface="Wingdings" charset="2"/>
              </a:rPr>
              <a:t>	Z  </a:t>
            </a:r>
            <a:r>
              <a:rPr lang="en-US" dirty="0" err="1" smtClean="0">
                <a:latin typeface="Arial" charset="0"/>
                <a:sym typeface="Wingdings" charset="2"/>
              </a:rPr>
              <a:t>qq</a:t>
            </a:r>
            <a:r>
              <a:rPr lang="en-US" dirty="0" smtClean="0">
                <a:latin typeface="Arial" charset="0"/>
                <a:sym typeface="Wingdings" charset="2"/>
              </a:rPr>
              <a:t> or Z*  </a:t>
            </a:r>
            <a:r>
              <a:rPr lang="en-US" dirty="0" err="1" smtClean="0">
                <a:latin typeface="Arial" charset="0"/>
                <a:sym typeface="Wingdings" charset="2"/>
              </a:rPr>
              <a:t>qq</a:t>
            </a:r>
            <a:endParaRPr lang="en-US" dirty="0" smtClean="0">
              <a:latin typeface="Arial" charset="0"/>
              <a:sym typeface="Wingdings" charset="2"/>
            </a:endParaRPr>
          </a:p>
          <a:p>
            <a:pPr algn="just">
              <a:buFont typeface="Wingdings" charset="2"/>
              <a:buChar char="q"/>
            </a:pPr>
            <a:r>
              <a:rPr lang="en-US" dirty="0" smtClean="0">
                <a:latin typeface="Arial" charset="0"/>
                <a:sym typeface="Wingdings" charset="2"/>
              </a:rPr>
              <a:t>Consider only the first as the </a:t>
            </a:r>
            <a:r>
              <a:rPr lang="en-US" dirty="0" err="1" smtClean="0">
                <a:latin typeface="Arial" charset="0"/>
                <a:sym typeface="Wingdings" charset="2"/>
              </a:rPr>
              <a:t>Z+jets</a:t>
            </a:r>
            <a:r>
              <a:rPr lang="en-US" dirty="0" smtClean="0">
                <a:latin typeface="Arial" charset="0"/>
                <a:sym typeface="Wingdings" charset="2"/>
              </a:rPr>
              <a:t> is otherwise overwhelming and no constraint available for reducing the  impact of jet energy resolution</a:t>
            </a:r>
          </a:p>
          <a:p>
            <a:pPr algn="just">
              <a:buFont typeface="Wingdings" charset="2"/>
              <a:buChar char="q"/>
            </a:pPr>
            <a:r>
              <a:rPr lang="en-US" dirty="0" smtClean="0">
                <a:latin typeface="Arial" charset="0"/>
                <a:sym typeface="Wingdings" charset="2"/>
              </a:rPr>
              <a:t>Choose 20 </a:t>
            </a:r>
            <a:r>
              <a:rPr lang="en-US" dirty="0" err="1" smtClean="0">
                <a:latin typeface="Arial" charset="0"/>
                <a:sym typeface="Wingdings" charset="2"/>
              </a:rPr>
              <a:t>GeV</a:t>
            </a:r>
            <a:r>
              <a:rPr lang="en-US" dirty="0" smtClean="0">
                <a:latin typeface="Arial" charset="0"/>
                <a:sym typeface="Wingdings" charset="2"/>
              </a:rPr>
              <a:t> &lt;</a:t>
            </a:r>
            <a:r>
              <a:rPr lang="en-US" dirty="0" err="1" smtClean="0">
                <a:latin typeface="Arial" charset="0"/>
                <a:sym typeface="Wingdings" charset="2"/>
              </a:rPr>
              <a:t>M</a:t>
            </a:r>
            <a:r>
              <a:rPr lang="en-US" baseline="-25000" dirty="0" err="1" smtClean="0">
                <a:latin typeface="Arial" charset="0"/>
                <a:sym typeface="Wingdings" charset="2"/>
              </a:rPr>
              <a:t>ll</a:t>
            </a:r>
            <a:r>
              <a:rPr lang="en-US" dirty="0" smtClean="0">
                <a:latin typeface="Arial" charset="0"/>
                <a:sym typeface="Wingdings" charset="2"/>
              </a:rPr>
              <a:t>&lt;76 </a:t>
            </a:r>
            <a:r>
              <a:rPr lang="en-US" dirty="0" err="1" smtClean="0">
                <a:latin typeface="Arial" charset="0"/>
                <a:sym typeface="Wingdings" charset="2"/>
              </a:rPr>
              <a:t>GeV</a:t>
            </a:r>
            <a:r>
              <a:rPr lang="en-US" dirty="0" smtClean="0">
                <a:latin typeface="Arial" charset="0"/>
                <a:sym typeface="Wingdings" charset="2"/>
              </a:rPr>
              <a:t> fixed window</a:t>
            </a:r>
          </a:p>
          <a:p>
            <a:pPr algn="just">
              <a:buFont typeface="Wingdings" charset="2"/>
              <a:buChar char="q"/>
            </a:pPr>
            <a:r>
              <a:rPr lang="en-US" dirty="0" smtClean="0">
                <a:latin typeface="Arial" charset="0"/>
                <a:sym typeface="Wingdings" charset="2"/>
              </a:rPr>
              <a:t>Divide in </a:t>
            </a:r>
            <a:r>
              <a:rPr lang="en-US" dirty="0" err="1" smtClean="0">
                <a:latin typeface="Arial" charset="0"/>
                <a:sym typeface="Wingdings" charset="2"/>
              </a:rPr>
              <a:t>e/μ</a:t>
            </a:r>
            <a:r>
              <a:rPr lang="en-US" dirty="0" smtClean="0">
                <a:latin typeface="Arial" charset="0"/>
                <a:sym typeface="Wingdings" charset="2"/>
              </a:rPr>
              <a:t> &amp; tagged/untagged channel to improve sensitivity</a:t>
            </a:r>
          </a:p>
          <a:p>
            <a:endParaRPr lang="en-US" dirty="0" smtClean="0">
              <a:sym typeface="Yanone Kaffeesatz Light" charset="0"/>
            </a:endParaRPr>
          </a:p>
          <a:p>
            <a:pPr algn="ctr" defTabSz="642938">
              <a:buNone/>
            </a:pPr>
            <a:endParaRPr lang="en-US" dirty="0" smtClean="0">
              <a:latin typeface="Arial" charset="0"/>
              <a:sym typeface="Yanone Kaffeesatz Light" charset="0"/>
            </a:endParaRPr>
          </a:p>
        </p:txBody>
      </p:sp>
      <p:sp>
        <p:nvSpPr>
          <p:cNvPr id="4" name="Rectangle 5"/>
          <p:cNvSpPr txBox="1">
            <a:spLocks/>
          </p:cNvSpPr>
          <p:nvPr/>
        </p:nvSpPr>
        <p:spPr bwMode="auto">
          <a:xfrm>
            <a:off x="712629" y="5357398"/>
            <a:ext cx="7516970" cy="12333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914400" rtl="0" eaLnBrk="0" fontAlgn="base" latinLnBrk="0" hangingPunct="0">
              <a:lnSpc>
                <a:spcPct val="90000"/>
              </a:lnSpc>
              <a:spcBef>
                <a:spcPct val="20000"/>
              </a:spcBef>
              <a:spcAft>
                <a:spcPct val="0"/>
              </a:spcAft>
              <a:buClr>
                <a:schemeClr val="accent1"/>
              </a:buClr>
              <a:buSzPct val="85000"/>
              <a:tabLst/>
              <a:defRPr/>
            </a:pPr>
            <a:r>
              <a:rPr kumimoji="0" lang="en-US" sz="1800" b="0" i="0" u="none" strike="noStrike" kern="1200" cap="none" spc="0" normalizeH="0" baseline="0" noProof="0" dirty="0" smtClean="0">
                <a:ln>
                  <a:noFill/>
                </a:ln>
                <a:solidFill>
                  <a:schemeClr val="tx1"/>
                </a:solidFill>
                <a:effectLst/>
                <a:uLnTx/>
                <a:uFillTx/>
                <a:latin typeface="Arial" charset="0"/>
                <a:ea typeface="+mn-ea"/>
                <a:cs typeface="+mn-cs"/>
                <a:sym typeface="Yanone Kaffeesatz Light" charset="0"/>
              </a:rPr>
              <a:t>Challenging analysis to the high background expected:</a:t>
            </a:r>
            <a:endParaRPr kumimoji="0" lang="en-US" sz="1800" b="0" i="0" u="none" strike="noStrike" kern="1200" cap="none" spc="0" normalizeH="0" baseline="0" noProof="0" dirty="0" smtClean="0">
              <a:ln>
                <a:noFill/>
              </a:ln>
              <a:solidFill>
                <a:srgbClr val="376092"/>
              </a:solidFill>
              <a:effectLst/>
              <a:uLnTx/>
              <a:uFillTx/>
              <a:latin typeface="Arial" charset="0"/>
              <a:ea typeface="+mn-ea"/>
              <a:cs typeface="+mn-cs"/>
              <a:sym typeface="Yanone Kaffeesatz Light" charset="0"/>
            </a:endParaRPr>
          </a:p>
          <a:p>
            <a:pPr marL="560387" marR="0" lvl="1" indent="-285750" algn="just" defTabSz="914400" rtl="0" eaLnBrk="0" fontAlgn="base" latinLnBrk="0" hangingPunct="0">
              <a:lnSpc>
                <a:spcPct val="90000"/>
              </a:lnSpc>
              <a:spcBef>
                <a:spcPct val="20000"/>
              </a:spcBef>
              <a:spcAft>
                <a:spcPct val="0"/>
              </a:spcAft>
              <a:buClr>
                <a:schemeClr val="accent1"/>
              </a:buClr>
              <a:buSzPct val="85000"/>
              <a:buFont typeface="Wingdings" charset="2"/>
              <a:buChar char="u"/>
              <a:tabLst/>
              <a:defRPr/>
            </a:pPr>
            <a:r>
              <a:rPr kumimoji="0" lang="en-US" sz="1800" b="0" i="0" u="none" strike="noStrike" kern="1200" cap="none" spc="0" normalizeH="0" baseline="0" noProof="0" dirty="0" err="1" smtClean="0">
                <a:ln>
                  <a:noFill/>
                </a:ln>
                <a:solidFill>
                  <a:srgbClr val="376092"/>
                </a:solidFill>
                <a:effectLst/>
                <a:uLnTx/>
                <a:uFillTx/>
                <a:latin typeface="Arial" charset="0"/>
                <a:ea typeface="+mn-ea"/>
                <a:cs typeface="+mn-cs"/>
                <a:sym typeface="Yanone Kaffeesatz Light" charset="0"/>
              </a:rPr>
              <a:t>Drell</a:t>
            </a:r>
            <a:r>
              <a:rPr kumimoji="0" lang="en-US" sz="1800" b="0" i="0" u="none" strike="noStrike" kern="1200" cap="none" spc="0" normalizeH="0" baseline="0" noProof="0" dirty="0" smtClean="0">
                <a:ln>
                  <a:noFill/>
                </a:ln>
                <a:solidFill>
                  <a:srgbClr val="376092"/>
                </a:solidFill>
                <a:effectLst/>
                <a:uLnTx/>
                <a:uFillTx/>
                <a:latin typeface="Arial" charset="0"/>
                <a:ea typeface="+mn-ea"/>
                <a:cs typeface="+mn-cs"/>
                <a:sym typeface="Yanone Kaffeesatz Light" charset="0"/>
              </a:rPr>
              <a:t>-Yan/Z lepton pairs    </a:t>
            </a:r>
            <a:r>
              <a:rPr kumimoji="0" lang="en-US" sz="1800" b="0" i="0" u="none" strike="noStrike" kern="1200" cap="none" spc="0" normalizeH="0" baseline="0" noProof="0" dirty="0" err="1" smtClean="0">
                <a:ln>
                  <a:noFill/>
                </a:ln>
                <a:solidFill>
                  <a:srgbClr val="376092"/>
                </a:solidFill>
                <a:effectLst/>
                <a:uLnTx/>
                <a:uFillTx/>
                <a:latin typeface="Arial" charset="0"/>
                <a:ea typeface="+mn-ea"/>
                <a:cs typeface="+mn-cs"/>
                <a:sym typeface="Wingdings" charset="2"/>
              </a:rPr>
              <a:t></a:t>
            </a:r>
            <a:r>
              <a:rPr kumimoji="0" lang="en-US" sz="1800" b="0" i="0" u="none" strike="noStrike" kern="1200" cap="none" spc="0" normalizeH="0" baseline="0" noProof="0" dirty="0" smtClean="0">
                <a:ln>
                  <a:noFill/>
                </a:ln>
                <a:solidFill>
                  <a:srgbClr val="376092"/>
                </a:solidFill>
                <a:effectLst/>
                <a:uLnTx/>
                <a:uFillTx/>
                <a:latin typeface="Arial" charset="0"/>
                <a:ea typeface="+mn-ea"/>
                <a:cs typeface="+mn-cs"/>
                <a:sym typeface="Wingdings" charset="2"/>
              </a:rPr>
              <a:t>  control region using </a:t>
            </a:r>
            <a:r>
              <a:rPr kumimoji="0" lang="en-US" sz="1800" b="0" i="0" u="none" strike="noStrike" kern="1200" cap="none" spc="0" normalizeH="0" baseline="0" noProof="0" dirty="0" err="1" smtClean="0">
                <a:ln>
                  <a:noFill/>
                </a:ln>
                <a:solidFill>
                  <a:srgbClr val="376092"/>
                </a:solidFill>
                <a:effectLst/>
                <a:uLnTx/>
                <a:uFillTx/>
                <a:latin typeface="Arial" charset="0"/>
                <a:ea typeface="+mn-ea"/>
                <a:cs typeface="+mn-cs"/>
                <a:sym typeface="Wingdings" charset="2"/>
              </a:rPr>
              <a:t>mjj</a:t>
            </a:r>
            <a:r>
              <a:rPr kumimoji="0" lang="en-US" sz="1800" b="0" i="0" u="none" strike="noStrike" kern="1200" cap="none" spc="0" normalizeH="0" baseline="0" noProof="0" dirty="0" smtClean="0">
                <a:ln>
                  <a:noFill/>
                </a:ln>
                <a:solidFill>
                  <a:srgbClr val="376092"/>
                </a:solidFill>
                <a:effectLst/>
                <a:uLnTx/>
                <a:uFillTx/>
                <a:latin typeface="Arial" charset="0"/>
                <a:ea typeface="+mn-ea"/>
                <a:cs typeface="+mn-cs"/>
                <a:sym typeface="Wingdings" charset="2"/>
              </a:rPr>
              <a:t> sidebands</a:t>
            </a:r>
            <a:endParaRPr kumimoji="0" lang="en-US" sz="1800" b="0" i="0" u="none" strike="noStrike" kern="1200" cap="none" spc="0" normalizeH="0" baseline="0" noProof="0" dirty="0" smtClean="0">
              <a:ln>
                <a:noFill/>
              </a:ln>
              <a:solidFill>
                <a:srgbClr val="376092"/>
              </a:solidFill>
              <a:effectLst/>
              <a:uLnTx/>
              <a:uFillTx/>
              <a:latin typeface="Arial" charset="0"/>
              <a:ea typeface="+mn-ea"/>
              <a:cs typeface="+mn-cs"/>
              <a:sym typeface="Yanone Kaffeesatz Light" charset="0"/>
            </a:endParaRPr>
          </a:p>
          <a:p>
            <a:pPr marL="560387" marR="0" lvl="1" indent="-285750" algn="just" defTabSz="914400" rtl="0" eaLnBrk="0" fontAlgn="base" latinLnBrk="0" hangingPunct="0">
              <a:lnSpc>
                <a:spcPct val="90000"/>
              </a:lnSpc>
              <a:spcBef>
                <a:spcPct val="20000"/>
              </a:spcBef>
              <a:spcAft>
                <a:spcPct val="0"/>
              </a:spcAft>
              <a:buClr>
                <a:schemeClr val="accent1"/>
              </a:buClr>
              <a:buSzPct val="85000"/>
              <a:buFont typeface="Wingdings" charset="2"/>
              <a:buChar char="u"/>
              <a:tabLst/>
              <a:defRPr/>
            </a:pPr>
            <a:r>
              <a:rPr kumimoji="0" lang="en-US" sz="1800" b="0" i="0" u="none" strike="noStrike" kern="1200" cap="none" spc="0" normalizeH="0" baseline="0" noProof="0" dirty="0" smtClean="0">
                <a:ln>
                  <a:noFill/>
                </a:ln>
                <a:solidFill>
                  <a:srgbClr val="376092"/>
                </a:solidFill>
                <a:effectLst/>
                <a:uLnTx/>
                <a:uFillTx/>
                <a:latin typeface="Arial" charset="0"/>
                <a:ea typeface="+mn-ea"/>
                <a:cs typeface="+mn-cs"/>
                <a:sym typeface="Yanone Kaffeesatz Light" charset="0"/>
              </a:rPr>
              <a:t>Top (single top and </a:t>
            </a:r>
            <a:r>
              <a:rPr kumimoji="0" lang="en-US" sz="1800" b="0" i="0" u="none" strike="noStrike" kern="1200" cap="none" spc="0" normalizeH="0" baseline="0" noProof="0" dirty="0" err="1" smtClean="0">
                <a:ln>
                  <a:noFill/>
                </a:ln>
                <a:solidFill>
                  <a:srgbClr val="376092"/>
                </a:solidFill>
                <a:effectLst/>
                <a:uLnTx/>
                <a:uFillTx/>
                <a:latin typeface="Arial" charset="0"/>
                <a:ea typeface="+mn-ea"/>
                <a:cs typeface="+mn-cs"/>
                <a:sym typeface="Yanone Kaffeesatz Light" charset="0"/>
              </a:rPr>
              <a:t>ttbar</a:t>
            </a:r>
            <a:r>
              <a:rPr kumimoji="0" lang="en-US" sz="1800" b="0" i="0" u="none" strike="noStrike" kern="1200" cap="none" spc="0" normalizeH="0" baseline="0" noProof="0" dirty="0" smtClean="0">
                <a:ln>
                  <a:noFill/>
                </a:ln>
                <a:solidFill>
                  <a:srgbClr val="376092"/>
                </a:solidFill>
                <a:effectLst/>
                <a:uLnTx/>
                <a:uFillTx/>
                <a:latin typeface="Arial" charset="0"/>
                <a:ea typeface="+mn-ea"/>
                <a:cs typeface="+mn-cs"/>
                <a:sym typeface="Yanone Kaffeesatz Light" charset="0"/>
              </a:rPr>
              <a:t>)  </a:t>
            </a:r>
            <a:r>
              <a:rPr kumimoji="0" lang="en-US" sz="1800" b="0" i="0" u="none" strike="noStrike" kern="1200" cap="none" spc="0" normalizeH="0" baseline="0" noProof="0" dirty="0" err="1" smtClean="0">
                <a:ln>
                  <a:noFill/>
                </a:ln>
                <a:solidFill>
                  <a:srgbClr val="376092"/>
                </a:solidFill>
                <a:effectLst/>
                <a:uLnTx/>
                <a:uFillTx/>
                <a:latin typeface="Arial" charset="0"/>
                <a:ea typeface="+mn-ea"/>
                <a:cs typeface="+mn-cs"/>
                <a:sym typeface="Wingdings" charset="2"/>
              </a:rPr>
              <a:t></a:t>
            </a:r>
            <a:r>
              <a:rPr kumimoji="0" lang="en-US" sz="1800" b="0" i="0" u="none" strike="noStrike" kern="1200" cap="none" spc="0" normalizeH="0" baseline="0" noProof="0" dirty="0" smtClean="0">
                <a:ln>
                  <a:noFill/>
                </a:ln>
                <a:solidFill>
                  <a:srgbClr val="376092"/>
                </a:solidFill>
                <a:effectLst/>
                <a:uLnTx/>
                <a:uFillTx/>
                <a:latin typeface="Arial" charset="0"/>
                <a:ea typeface="+mn-ea"/>
                <a:cs typeface="+mn-cs"/>
                <a:sym typeface="Wingdings" charset="2"/>
              </a:rPr>
              <a:t> control region  with high missing E</a:t>
            </a:r>
            <a:r>
              <a:rPr kumimoji="0" lang="en-US" sz="1800" b="0" i="0" u="none" strike="noStrike" kern="1200" cap="none" spc="0" normalizeH="0" baseline="-25000" noProof="0" dirty="0" smtClean="0">
                <a:ln>
                  <a:noFill/>
                </a:ln>
                <a:solidFill>
                  <a:srgbClr val="376092"/>
                </a:solidFill>
                <a:effectLst/>
                <a:uLnTx/>
                <a:uFillTx/>
                <a:latin typeface="Arial" charset="0"/>
                <a:ea typeface="+mn-ea"/>
                <a:cs typeface="+mn-cs"/>
                <a:sym typeface="Wingdings" charset="2"/>
              </a:rPr>
              <a:t>T</a:t>
            </a:r>
            <a:endParaRPr kumimoji="0" lang="en-US" sz="1800" b="0" i="0" u="none" strike="noStrike" kern="1200" cap="none" spc="0" normalizeH="0" baseline="-25000" noProof="0" dirty="0" smtClean="0">
              <a:ln>
                <a:noFill/>
              </a:ln>
              <a:solidFill>
                <a:srgbClr val="376092"/>
              </a:solidFill>
              <a:effectLst/>
              <a:uLnTx/>
              <a:uFillTx/>
              <a:latin typeface="Arial" charset="0"/>
              <a:ea typeface="+mn-ea"/>
              <a:cs typeface="+mn-cs"/>
              <a:sym typeface="Yanone Kaffeesatz Light" charset="0"/>
            </a:endParaRPr>
          </a:p>
          <a:p>
            <a:pPr marL="560387" marR="0" lvl="1" indent="-285750" algn="just" defTabSz="914400" rtl="0" eaLnBrk="0" fontAlgn="base" latinLnBrk="0" hangingPunct="0">
              <a:lnSpc>
                <a:spcPct val="90000"/>
              </a:lnSpc>
              <a:spcBef>
                <a:spcPct val="20000"/>
              </a:spcBef>
              <a:spcAft>
                <a:spcPct val="0"/>
              </a:spcAft>
              <a:buClr>
                <a:schemeClr val="accent1"/>
              </a:buClr>
              <a:buSzPct val="85000"/>
              <a:buFont typeface="Wingdings" charset="2"/>
              <a:buChar char="u"/>
              <a:tabLst/>
              <a:defRPr/>
            </a:pPr>
            <a:r>
              <a:rPr kumimoji="0" lang="en-US" sz="1800" b="0" i="0" u="none" strike="noStrike" kern="1200" cap="none" spc="0" normalizeH="0" baseline="0" noProof="0" dirty="0" smtClean="0">
                <a:ln>
                  <a:noFill/>
                </a:ln>
                <a:solidFill>
                  <a:srgbClr val="376092"/>
                </a:solidFill>
                <a:effectLst/>
                <a:uLnTx/>
                <a:uFillTx/>
                <a:latin typeface="Arial" charset="0"/>
                <a:ea typeface="+mn-ea"/>
                <a:cs typeface="+mn-cs"/>
                <a:sym typeface="Yanone Kaffeesatz Light" charset="0"/>
              </a:rPr>
              <a:t>QCD </a:t>
            </a:r>
            <a:r>
              <a:rPr kumimoji="0" lang="en-US" sz="1800" b="0" i="0" u="none" strike="noStrike" kern="1200" cap="none" spc="0" normalizeH="0" baseline="0" noProof="0" dirty="0" err="1" smtClean="0">
                <a:ln>
                  <a:noFill/>
                </a:ln>
                <a:solidFill>
                  <a:srgbClr val="376092"/>
                </a:solidFill>
                <a:effectLst/>
                <a:uLnTx/>
                <a:uFillTx/>
                <a:latin typeface="Arial" charset="0"/>
                <a:ea typeface="+mn-ea"/>
                <a:cs typeface="+mn-cs"/>
                <a:sym typeface="Yanone Kaffeesatz Light" charset="0"/>
              </a:rPr>
              <a:t>multijet</a:t>
            </a:r>
            <a:r>
              <a:rPr kumimoji="0" lang="en-US" sz="1800" b="0" i="0" u="none" strike="noStrike" kern="1200" cap="none" spc="0" normalizeH="0" baseline="0" noProof="0" dirty="0" smtClean="0">
                <a:ln>
                  <a:noFill/>
                </a:ln>
                <a:solidFill>
                  <a:srgbClr val="376092"/>
                </a:solidFill>
                <a:effectLst/>
                <a:uLnTx/>
                <a:uFillTx/>
                <a:latin typeface="Arial" charset="0"/>
                <a:ea typeface="+mn-ea"/>
                <a:cs typeface="+mn-cs"/>
                <a:sym typeface="Yanone Kaffeesatz Light" charset="0"/>
              </a:rPr>
              <a:t> </a:t>
            </a:r>
            <a:r>
              <a:rPr kumimoji="0" lang="en-US" sz="1800" b="0" i="0" u="none" strike="noStrike" kern="1200" cap="none" spc="0" normalizeH="0" baseline="0" noProof="0" dirty="0" smtClean="0">
                <a:ln>
                  <a:noFill/>
                </a:ln>
                <a:solidFill>
                  <a:srgbClr val="376092"/>
                </a:solidFill>
                <a:effectLst/>
                <a:uLnTx/>
                <a:uFillTx/>
                <a:latin typeface="Arial" charset="0"/>
                <a:ea typeface="+mn-ea"/>
                <a:cs typeface="+mn-cs"/>
                <a:sym typeface="Wingdings" charset="2"/>
              </a:rPr>
              <a:t> data driven technique (ABCD &amp; Template fit)</a:t>
            </a:r>
            <a:endParaRPr kumimoji="0" lang="en-US" sz="1800" b="0" i="0" u="none" strike="noStrike" kern="1200" cap="none" spc="0" normalizeH="0" baseline="0" noProof="0" dirty="0" smtClean="0">
              <a:ln>
                <a:noFill/>
              </a:ln>
              <a:solidFill>
                <a:srgbClr val="376092"/>
              </a:solidFill>
              <a:effectLst/>
              <a:uLnTx/>
              <a:uFillTx/>
              <a:latin typeface="Arial" charset="0"/>
              <a:ea typeface="+mn-ea"/>
              <a:cs typeface="+mn-cs"/>
              <a:sym typeface="Yanone Kaffeesatz Light" charset="0"/>
            </a:endParaRPr>
          </a:p>
        </p:txBody>
      </p:sp>
      <p:pic>
        <p:nvPicPr>
          <p:cNvPr id="5" name="Picture 2"/>
          <p:cNvPicPr>
            <a:picLocks noChangeAspect="1" noChangeArrowheads="1"/>
          </p:cNvPicPr>
          <p:nvPr/>
        </p:nvPicPr>
        <p:blipFill>
          <a:blip r:embed="rId3"/>
          <a:srcRect/>
          <a:stretch>
            <a:fillRect/>
          </a:stretch>
        </p:blipFill>
        <p:spPr bwMode="auto">
          <a:xfrm>
            <a:off x="4556938" y="1475807"/>
            <a:ext cx="4510088" cy="3054350"/>
          </a:xfrm>
          <a:prstGeom prst="rect">
            <a:avLst/>
          </a:prstGeom>
          <a:noFill/>
          <a:ln w="12700">
            <a:noFill/>
            <a:miter lim="800000"/>
            <a:headEnd/>
            <a:tailEnd/>
          </a:ln>
        </p:spPr>
      </p:pic>
      <p:sp>
        <p:nvSpPr>
          <p:cNvPr id="6" name="Rectangle 5"/>
          <p:cNvSpPr/>
          <p:nvPr/>
        </p:nvSpPr>
        <p:spPr>
          <a:xfrm>
            <a:off x="5401086" y="1645837"/>
            <a:ext cx="1462527" cy="2398777"/>
          </a:xfrm>
          <a:prstGeom prst="rect">
            <a:avLst/>
          </a:prstGeom>
          <a:solidFill>
            <a:schemeClr val="accent6">
              <a:lumMod val="20000"/>
              <a:lumOff val="80000"/>
              <a:alpha val="26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863613" y="4530157"/>
            <a:ext cx="1930400" cy="1015663"/>
          </a:xfrm>
          <a:prstGeom prst="rect">
            <a:avLst/>
          </a:prstGeom>
          <a:noFill/>
        </p:spPr>
        <p:txBody>
          <a:bodyPr wrap="square" rtlCol="0">
            <a:spAutoFit/>
          </a:bodyPr>
          <a:lstStyle/>
          <a:p>
            <a:r>
              <a:rPr lang="en-US" sz="6000" b="1" dirty="0" smtClean="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rPr>
              <a:t>Atlas</a:t>
            </a:r>
            <a:endParaRPr lang="en-US" sz="6000" b="1" dirty="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18189157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35717" numCol="1" anchorCtr="0" compatLnSpc="1">
            <a:prstTxWarp prst="textNoShape">
              <a:avLst/>
            </a:prstTxWarp>
          </a:bodyPr>
          <a:lstStyle/>
          <a:p>
            <a:r>
              <a:rPr lang="en-US">
                <a:latin typeface="Arial" charset="0"/>
                <a:ea typeface="ヒラギノ角ゴ Pro W3" charset="0"/>
                <a:cs typeface="ヒラギノ角ゴ Pro W3" charset="0"/>
              </a:rPr>
              <a:t>Lepton and Jet selection</a:t>
            </a:r>
          </a:p>
        </p:txBody>
      </p:sp>
      <p:sp>
        <p:nvSpPr>
          <p:cNvPr id="9" name="Slide Number Placeholder 5"/>
          <p:cNvSpPr>
            <a:spLocks noGrp="1"/>
          </p:cNvSpPr>
          <p:nvPr>
            <p:ph type="sldNum" sz="quarter" idx="12"/>
          </p:nvPr>
        </p:nvSpPr>
        <p:spPr/>
        <p:txBody>
          <a:bodyPr>
            <a:normAutofit fontScale="85000" lnSpcReduction="20000"/>
          </a:bodyPr>
          <a:lstStyle/>
          <a:p>
            <a:fld id="{093D0900-FACC-B046-9063-E473DC73D038}" type="slidenum">
              <a:rPr lang="en-US"/>
              <a:pPr/>
              <a:t>43</a:t>
            </a:fld>
            <a:endParaRPr lang="en-US"/>
          </a:p>
        </p:txBody>
      </p:sp>
      <p:sp>
        <p:nvSpPr>
          <p:cNvPr id="2" name="Content Placeholder 1"/>
          <p:cNvSpPr>
            <a:spLocks noGrp="1"/>
          </p:cNvSpPr>
          <p:nvPr>
            <p:ph sz="quarter" idx="1"/>
          </p:nvPr>
        </p:nvSpPr>
        <p:spPr>
          <a:xfrm>
            <a:off x="130047" y="1516698"/>
            <a:ext cx="8259979" cy="2215148"/>
          </a:xfrm>
        </p:spPr>
        <p:txBody>
          <a:bodyPr>
            <a:noAutofit/>
          </a:bodyPr>
          <a:lstStyle/>
          <a:p>
            <a:pPr marL="0" indent="0" defTabSz="642938">
              <a:buSzPct val="77000"/>
              <a:buNone/>
            </a:pPr>
            <a:r>
              <a:rPr lang="en-US" sz="1400" b="1" u="sng" dirty="0" smtClean="0">
                <a:solidFill>
                  <a:schemeClr val="accent2"/>
                </a:solidFill>
                <a:latin typeface="Yanone Kaffeesatz Light" charset="0"/>
                <a:sym typeface="Yanone Kaffeesatz Light" charset="0"/>
              </a:rPr>
              <a:t>Leptons:</a:t>
            </a:r>
          </a:p>
          <a:p>
            <a:pPr lvl="1" defTabSz="642938">
              <a:buClr>
                <a:schemeClr val="accent2"/>
              </a:buClr>
              <a:buSzPct val="77000"/>
              <a:buFont typeface="Wingdings" charset="2"/>
              <a:buChar char="u"/>
            </a:pPr>
            <a:r>
              <a:rPr lang="en-US" sz="1400" dirty="0" smtClean="0">
                <a:solidFill>
                  <a:srgbClr val="676767"/>
                </a:solidFill>
                <a:latin typeface="Yanone Kaffeesatz Light" charset="0"/>
                <a:sym typeface="Yanone Kaffeesatz Light" charset="0"/>
              </a:rPr>
              <a:t>STACO </a:t>
            </a:r>
            <a:r>
              <a:rPr lang="en-US" sz="1400" dirty="0">
                <a:solidFill>
                  <a:srgbClr val="676767"/>
                </a:solidFill>
                <a:latin typeface="Yanone Kaffeesatz Light" charset="0"/>
                <a:sym typeface="Yanone Kaffeesatz Light" charset="0"/>
              </a:rPr>
              <a:t>combined/segment-tagged </a:t>
            </a:r>
            <a:r>
              <a:rPr lang="en-US" sz="1400" dirty="0" err="1">
                <a:solidFill>
                  <a:srgbClr val="676767"/>
                </a:solidFill>
                <a:latin typeface="Yanone Kaffeesatz Light" charset="0"/>
                <a:sym typeface="Yanone Kaffeesatz Light" charset="0"/>
              </a:rPr>
              <a:t>muons</a:t>
            </a:r>
            <a:r>
              <a:rPr lang="en-US" sz="1400" dirty="0">
                <a:solidFill>
                  <a:srgbClr val="676767"/>
                </a:solidFill>
                <a:latin typeface="Yanone Kaffeesatz Light" charset="0"/>
                <a:sym typeface="Yanone Kaffeesatz Light" charset="0"/>
              </a:rPr>
              <a:t>; </a:t>
            </a:r>
            <a:r>
              <a:rPr lang="en-US" sz="1400" dirty="0">
                <a:solidFill>
                  <a:schemeClr val="hlink"/>
                </a:solidFill>
                <a:latin typeface="Yanone Kaffeesatz Bold" charset="0"/>
                <a:sym typeface="Yanone Kaffeesatz Bold" charset="0"/>
              </a:rPr>
              <a:t>tight++</a:t>
            </a:r>
            <a:r>
              <a:rPr lang="en-US" sz="1400" dirty="0">
                <a:solidFill>
                  <a:srgbClr val="676767"/>
                </a:solidFill>
                <a:latin typeface="Yanone Kaffeesatz Light" charset="0"/>
                <a:sym typeface="Yanone Kaffeesatz Light" charset="0"/>
              </a:rPr>
              <a:t> [medium++] electrons</a:t>
            </a:r>
          </a:p>
          <a:p>
            <a:pPr lvl="1" defTabSz="642938">
              <a:buClr>
                <a:schemeClr val="accent2"/>
              </a:buClr>
              <a:buSzPct val="77000"/>
              <a:buFont typeface="Wingdings" charset="2"/>
              <a:buChar char="u"/>
            </a:pPr>
            <a:r>
              <a:rPr lang="en-US" sz="1400" dirty="0" smtClean="0">
                <a:solidFill>
                  <a:srgbClr val="676767"/>
                </a:solidFill>
                <a:latin typeface="Yanone Kaffeesatz Light" charset="0"/>
                <a:sym typeface="Yanone Kaffeesatz Light" charset="0"/>
              </a:rPr>
              <a:t>Track </a:t>
            </a:r>
            <a:r>
              <a:rPr lang="en-US" sz="1400" dirty="0">
                <a:solidFill>
                  <a:srgbClr val="676767"/>
                </a:solidFill>
                <a:latin typeface="Yanone Kaffeesatz Light" charset="0"/>
                <a:sym typeface="Yanone Kaffeesatz Light" charset="0"/>
              </a:rPr>
              <a:t>isolation; minimum </a:t>
            </a:r>
            <a:r>
              <a:rPr lang="en-US" sz="1400" dirty="0" err="1">
                <a:solidFill>
                  <a:srgbClr val="676767"/>
                </a:solidFill>
                <a:latin typeface="Yanone Kaffeesatz Light" charset="0"/>
                <a:sym typeface="Yanone Kaffeesatz Light" charset="0"/>
              </a:rPr>
              <a:t>p</a:t>
            </a:r>
            <a:r>
              <a:rPr lang="en-US" sz="1400" baseline="-6000" dirty="0" err="1">
                <a:solidFill>
                  <a:srgbClr val="676767"/>
                </a:solidFill>
                <a:latin typeface="Yanone Kaffeesatz Light" charset="0"/>
                <a:sym typeface="Yanone Kaffeesatz Light" charset="0"/>
              </a:rPr>
              <a:t>T</a:t>
            </a:r>
            <a:r>
              <a:rPr lang="en-US" sz="1400" dirty="0">
                <a:solidFill>
                  <a:srgbClr val="676767"/>
                </a:solidFill>
                <a:latin typeface="Yanone Kaffeesatz Light" charset="0"/>
                <a:sym typeface="Yanone Kaffeesatz Light" charset="0"/>
              </a:rPr>
              <a:t> &gt; </a:t>
            </a:r>
            <a:r>
              <a:rPr lang="en-US" sz="1400" dirty="0">
                <a:solidFill>
                  <a:schemeClr val="hlink"/>
                </a:solidFill>
                <a:latin typeface="Yanone Kaffeesatz Bold" charset="0"/>
                <a:sym typeface="Yanone Kaffeesatz Bold" charset="0"/>
              </a:rPr>
              <a:t>7</a:t>
            </a:r>
            <a:r>
              <a:rPr lang="en-US" sz="1400" dirty="0">
                <a:solidFill>
                  <a:srgbClr val="676767"/>
                </a:solidFill>
                <a:latin typeface="Yanone Kaffeesatz Light" charset="0"/>
                <a:sym typeface="Yanone Kaffeesatz Light" charset="0"/>
              </a:rPr>
              <a:t> [20]</a:t>
            </a:r>
            <a:r>
              <a:rPr lang="en-US" sz="1400" dirty="0" err="1">
                <a:solidFill>
                  <a:srgbClr val="676767"/>
                </a:solidFill>
                <a:latin typeface="Yanone Kaffeesatz Light" charset="0"/>
                <a:sym typeface="Yanone Kaffeesatz Light" charset="0"/>
              </a:rPr>
              <a:t>GeV</a:t>
            </a:r>
            <a:r>
              <a:rPr lang="en-US" sz="1400" dirty="0">
                <a:solidFill>
                  <a:srgbClr val="676767"/>
                </a:solidFill>
                <a:latin typeface="Yanone Kaffeesatz Light" charset="0"/>
                <a:sym typeface="Yanone Kaffeesatz Light" charset="0"/>
              </a:rPr>
              <a:t>; |</a:t>
            </a:r>
            <a:r>
              <a:rPr lang="en-US" sz="1400" dirty="0" err="1">
                <a:solidFill>
                  <a:srgbClr val="676767"/>
                </a:solidFill>
                <a:latin typeface="Gentium Italic" charset="0"/>
                <a:sym typeface="Gentium Italic" charset="0"/>
              </a:rPr>
              <a:t>η</a:t>
            </a:r>
            <a:r>
              <a:rPr lang="en-US" sz="1400" dirty="0">
                <a:solidFill>
                  <a:srgbClr val="676767"/>
                </a:solidFill>
                <a:latin typeface="Yanone Kaffeesatz Light" charset="0"/>
                <a:sym typeface="Yanone Kaffeesatz Light" charset="0"/>
              </a:rPr>
              <a:t>| &lt; </a:t>
            </a:r>
            <a:r>
              <a:rPr lang="en-US" sz="1400" dirty="0" smtClean="0">
                <a:solidFill>
                  <a:srgbClr val="676767"/>
                </a:solidFill>
                <a:latin typeface="Yanone Kaffeesatz Light" charset="0"/>
                <a:sym typeface="Yanone Kaffeesatz Light" charset="0"/>
              </a:rPr>
              <a:t>2.5 </a:t>
            </a:r>
            <a:r>
              <a:rPr lang="en-US" sz="1400" dirty="0" smtClean="0">
                <a:solidFill>
                  <a:srgbClr val="676767"/>
                </a:solidFill>
                <a:latin typeface="Yanone Kaffeesatz Bold" charset="0"/>
                <a:sym typeface="Yanone Kaffeesatz Bold" charset="0"/>
              </a:rPr>
              <a:t>|</a:t>
            </a:r>
            <a:r>
              <a:rPr lang="en-US" sz="1400" dirty="0">
                <a:solidFill>
                  <a:schemeClr val="hlink"/>
                </a:solidFill>
                <a:latin typeface="Yanone Kaffeesatz Bold" charset="0"/>
                <a:sym typeface="Yanone Kaffeesatz Bold" charset="0"/>
              </a:rPr>
              <a:t>d</a:t>
            </a:r>
            <a:r>
              <a:rPr lang="en-US" sz="1400" baseline="-6000" dirty="0">
                <a:solidFill>
                  <a:schemeClr val="hlink"/>
                </a:solidFill>
                <a:latin typeface="Yanone Kaffeesatz Bold" charset="0"/>
                <a:sym typeface="Yanone Kaffeesatz Bold" charset="0"/>
              </a:rPr>
              <a:t>0</a:t>
            </a:r>
            <a:r>
              <a:rPr lang="en-US" sz="1400" dirty="0">
                <a:solidFill>
                  <a:schemeClr val="hlink"/>
                </a:solidFill>
                <a:latin typeface="Yanone Kaffeesatz Bold" charset="0"/>
                <a:sym typeface="Yanone Kaffeesatz Bold" charset="0"/>
              </a:rPr>
              <a:t>|/</a:t>
            </a:r>
            <a:r>
              <a:rPr lang="en-US" sz="1400" dirty="0" err="1">
                <a:solidFill>
                  <a:schemeClr val="hlink"/>
                </a:solidFill>
                <a:latin typeface="Franklin Gothic Book Italic" charset="0"/>
                <a:sym typeface="Franklin Gothic Book Italic" charset="0"/>
              </a:rPr>
              <a:t>σ</a:t>
            </a:r>
            <a:r>
              <a:rPr lang="en-US" sz="1400" dirty="0">
                <a:solidFill>
                  <a:schemeClr val="hlink"/>
                </a:solidFill>
                <a:latin typeface="Yanone Kaffeesatz Bold" charset="0"/>
                <a:sym typeface="Yanone Kaffeesatz Bold" charset="0"/>
              </a:rPr>
              <a:t>(d</a:t>
            </a:r>
            <a:r>
              <a:rPr lang="en-US" sz="1400" baseline="-6000" dirty="0">
                <a:solidFill>
                  <a:schemeClr val="hlink"/>
                </a:solidFill>
                <a:latin typeface="Yanone Kaffeesatz Bold" charset="0"/>
                <a:sym typeface="Yanone Kaffeesatz Bold" charset="0"/>
              </a:rPr>
              <a:t>0</a:t>
            </a:r>
            <a:r>
              <a:rPr lang="en-US" sz="1400" dirty="0">
                <a:solidFill>
                  <a:schemeClr val="hlink"/>
                </a:solidFill>
                <a:latin typeface="Yanone Kaffeesatz Bold" charset="0"/>
                <a:sym typeface="Yanone Kaffeesatz Bold" charset="0"/>
              </a:rPr>
              <a:t>) &gt; 3.5 for </a:t>
            </a:r>
            <a:r>
              <a:rPr lang="en-US" sz="1400" dirty="0" err="1">
                <a:solidFill>
                  <a:schemeClr val="hlink"/>
                </a:solidFill>
                <a:latin typeface="Yanone Kaffeesatz Bold" charset="0"/>
                <a:sym typeface="Yanone Kaffeesatz Bold" charset="0"/>
              </a:rPr>
              <a:t>muons</a:t>
            </a:r>
            <a:r>
              <a:rPr lang="en-US" sz="1400" dirty="0">
                <a:solidFill>
                  <a:schemeClr val="hlink"/>
                </a:solidFill>
                <a:latin typeface="Yanone Kaffeesatz Bold" charset="0"/>
                <a:sym typeface="Yanone Kaffeesatz Bold" charset="0"/>
              </a:rPr>
              <a:t> (6.5 for electrons)</a:t>
            </a:r>
            <a:r>
              <a:rPr lang="en-US" sz="1400" dirty="0">
                <a:solidFill>
                  <a:srgbClr val="676767"/>
                </a:solidFill>
                <a:latin typeface="Yanone Kaffeesatz Bold" charset="0"/>
                <a:sym typeface="Yanone Kaffeesatz Bold" charset="0"/>
              </a:rPr>
              <a:t> </a:t>
            </a:r>
            <a:r>
              <a:rPr lang="en-US" sz="1400" dirty="0">
                <a:solidFill>
                  <a:srgbClr val="676767"/>
                </a:solidFill>
                <a:latin typeface="Yanone Kaffeesatz Light" charset="0"/>
                <a:sym typeface="Yanone Kaffeesatz Light" charset="0"/>
              </a:rPr>
              <a:t>[no d</a:t>
            </a:r>
            <a:r>
              <a:rPr lang="en-US" sz="1400" baseline="-6000" dirty="0">
                <a:solidFill>
                  <a:srgbClr val="676767"/>
                </a:solidFill>
                <a:latin typeface="Yanone Kaffeesatz Light" charset="0"/>
                <a:sym typeface="Yanone Kaffeesatz Light" charset="0"/>
              </a:rPr>
              <a:t>0</a:t>
            </a:r>
            <a:r>
              <a:rPr lang="en-US" sz="1400" dirty="0">
                <a:solidFill>
                  <a:srgbClr val="676767"/>
                </a:solidFill>
                <a:latin typeface="Yanone Kaffeesatz Light" charset="0"/>
                <a:sym typeface="Yanone Kaffeesatz Light" charset="0"/>
              </a:rPr>
              <a:t> significance cut]</a:t>
            </a:r>
          </a:p>
          <a:p>
            <a:pPr marL="0" indent="0" defTabSz="642938">
              <a:buSzPct val="77000"/>
              <a:buNone/>
            </a:pPr>
            <a:r>
              <a:rPr lang="en-US" sz="1400" b="1" u="sng" dirty="0" smtClean="0">
                <a:solidFill>
                  <a:srgbClr val="C0504D"/>
                </a:solidFill>
                <a:latin typeface="Yanone Kaffeesatz Light" charset="0"/>
                <a:sym typeface="Yanone Kaffeesatz Light" charset="0"/>
              </a:rPr>
              <a:t>Jets:</a:t>
            </a:r>
          </a:p>
          <a:p>
            <a:pPr lvl="1" defTabSz="642938">
              <a:buClr>
                <a:schemeClr val="accent2"/>
              </a:buClr>
              <a:buSzPct val="77000"/>
              <a:buFont typeface="Wingdings" charset="2"/>
              <a:buChar char="u"/>
            </a:pPr>
            <a:r>
              <a:rPr lang="en-US" sz="1400" dirty="0" smtClean="0">
                <a:solidFill>
                  <a:srgbClr val="676767"/>
                </a:solidFill>
                <a:latin typeface="Yanone Kaffeesatz Light" charset="0"/>
                <a:sym typeface="Yanone Kaffeesatz Light" charset="0"/>
              </a:rPr>
              <a:t>Anti</a:t>
            </a:r>
            <a:r>
              <a:rPr lang="en-US" sz="1400" dirty="0">
                <a:solidFill>
                  <a:srgbClr val="676767"/>
                </a:solidFill>
                <a:latin typeface="Yanone Kaffeesatz Light" charset="0"/>
                <a:sym typeface="Yanone Kaffeesatz Light" charset="0"/>
              </a:rPr>
              <a:t>-</a:t>
            </a:r>
            <a:r>
              <a:rPr lang="en-US" sz="1400" dirty="0" err="1">
                <a:solidFill>
                  <a:srgbClr val="676767"/>
                </a:solidFill>
                <a:latin typeface="Yanone Kaffeesatz Light" charset="0"/>
                <a:sym typeface="Yanone Kaffeesatz Light" charset="0"/>
              </a:rPr>
              <a:t>k</a:t>
            </a:r>
            <a:r>
              <a:rPr lang="en-US" sz="1400" baseline="-6000" dirty="0" err="1">
                <a:solidFill>
                  <a:srgbClr val="676767"/>
                </a:solidFill>
                <a:latin typeface="Yanone Kaffeesatz Light" charset="0"/>
                <a:sym typeface="Yanone Kaffeesatz Light" charset="0"/>
              </a:rPr>
              <a:t>T</a:t>
            </a:r>
            <a:r>
              <a:rPr lang="en-US" sz="1400" dirty="0">
                <a:solidFill>
                  <a:srgbClr val="676767"/>
                </a:solidFill>
                <a:latin typeface="Yanone Kaffeesatz Light" charset="0"/>
                <a:sym typeface="Yanone Kaffeesatz Light" charset="0"/>
              </a:rPr>
              <a:t> 0.4 jets with </a:t>
            </a:r>
            <a:r>
              <a:rPr lang="en-US" sz="1400" dirty="0" err="1">
                <a:solidFill>
                  <a:srgbClr val="676767"/>
                </a:solidFill>
                <a:latin typeface="Yanone Kaffeesatz Light" charset="0"/>
                <a:sym typeface="Yanone Kaffeesatz Light" charset="0"/>
              </a:rPr>
              <a:t>p</a:t>
            </a:r>
            <a:r>
              <a:rPr lang="en-US" sz="1400" baseline="-6000" dirty="0" err="1">
                <a:solidFill>
                  <a:srgbClr val="676767"/>
                </a:solidFill>
                <a:latin typeface="Yanone Kaffeesatz Light" charset="0"/>
                <a:sym typeface="Yanone Kaffeesatz Light" charset="0"/>
              </a:rPr>
              <a:t>T</a:t>
            </a:r>
            <a:r>
              <a:rPr lang="en-US" sz="1400" dirty="0">
                <a:solidFill>
                  <a:srgbClr val="676767"/>
                </a:solidFill>
                <a:latin typeface="Yanone Kaffeesatz Light" charset="0"/>
                <a:sym typeface="Yanone Kaffeesatz Light" charset="0"/>
              </a:rPr>
              <a:t> &gt; </a:t>
            </a:r>
            <a:r>
              <a:rPr lang="en-US" sz="1400" dirty="0">
                <a:solidFill>
                  <a:schemeClr val="hlink"/>
                </a:solidFill>
                <a:latin typeface="Yanone Kaffeesatz Bold" charset="0"/>
                <a:sym typeface="Yanone Kaffeesatz Bold" charset="0"/>
              </a:rPr>
              <a:t>20</a:t>
            </a:r>
            <a:r>
              <a:rPr lang="en-US" sz="1400" dirty="0">
                <a:solidFill>
                  <a:srgbClr val="676767"/>
                </a:solidFill>
                <a:latin typeface="Yanone Kaffeesatz Light" charset="0"/>
                <a:sym typeface="Yanone Kaffeesatz Light" charset="0"/>
              </a:rPr>
              <a:t> [25] </a:t>
            </a:r>
            <a:r>
              <a:rPr lang="en-US" sz="1400" dirty="0" err="1">
                <a:solidFill>
                  <a:srgbClr val="676767"/>
                </a:solidFill>
                <a:latin typeface="Yanone Kaffeesatz Light" charset="0"/>
                <a:sym typeface="Yanone Kaffeesatz Light" charset="0"/>
              </a:rPr>
              <a:t>GeV</a:t>
            </a:r>
            <a:r>
              <a:rPr lang="en-US" sz="1400" dirty="0">
                <a:solidFill>
                  <a:srgbClr val="676767"/>
                </a:solidFill>
                <a:latin typeface="Yanone Kaffeesatz Light" charset="0"/>
                <a:sym typeface="Yanone Kaffeesatz Light" charset="0"/>
              </a:rPr>
              <a:t> and |</a:t>
            </a:r>
            <a:r>
              <a:rPr lang="en-US" sz="1400" dirty="0" err="1">
                <a:solidFill>
                  <a:srgbClr val="676767"/>
                </a:solidFill>
                <a:latin typeface="Gentium Italic" charset="0"/>
                <a:sym typeface="Gentium Italic" charset="0"/>
              </a:rPr>
              <a:t>η</a:t>
            </a:r>
            <a:r>
              <a:rPr lang="en-US" sz="1400" dirty="0">
                <a:solidFill>
                  <a:srgbClr val="676767"/>
                </a:solidFill>
                <a:latin typeface="Yanone Kaffeesatz Light" charset="0"/>
                <a:sym typeface="Yanone Kaffeesatz Light" charset="0"/>
              </a:rPr>
              <a:t>| &lt; </a:t>
            </a:r>
            <a:r>
              <a:rPr lang="en-US" sz="1400" dirty="0" smtClean="0">
                <a:solidFill>
                  <a:srgbClr val="676767"/>
                </a:solidFill>
                <a:latin typeface="Yanone Kaffeesatz Light" charset="0"/>
                <a:sym typeface="Yanone Kaffeesatz Light" charset="0"/>
              </a:rPr>
              <a:t>2.5</a:t>
            </a:r>
          </a:p>
          <a:p>
            <a:pPr lvl="1" defTabSz="642938">
              <a:buClr>
                <a:schemeClr val="accent2"/>
              </a:buClr>
              <a:buSzPct val="77000"/>
              <a:buFont typeface="Wingdings" charset="2"/>
              <a:buChar char="u"/>
            </a:pPr>
            <a:r>
              <a:rPr lang="en-US" sz="1400" dirty="0" smtClean="0">
                <a:solidFill>
                  <a:srgbClr val="676767"/>
                </a:solidFill>
                <a:latin typeface="Yanone Kaffeesatz Light" charset="0"/>
                <a:sym typeface="Yanone Kaffeesatz Light" charset="0"/>
              </a:rPr>
              <a:t>Standard </a:t>
            </a:r>
            <a:r>
              <a:rPr lang="en-US" sz="1400" dirty="0">
                <a:solidFill>
                  <a:srgbClr val="676767"/>
                </a:solidFill>
                <a:latin typeface="Yanone Kaffeesatz Light" charset="0"/>
                <a:sym typeface="Yanone Kaffeesatz Light" charset="0"/>
              </a:rPr>
              <a:t>|</a:t>
            </a:r>
            <a:r>
              <a:rPr lang="en-US" sz="1400" dirty="0" err="1">
                <a:solidFill>
                  <a:srgbClr val="676767"/>
                </a:solidFill>
                <a:latin typeface="Yanone Kaffeesatz Light" charset="0"/>
                <a:sym typeface="Yanone Kaffeesatz Light" charset="0"/>
              </a:rPr>
              <a:t>jvf</a:t>
            </a:r>
            <a:r>
              <a:rPr lang="en-US" sz="1400" dirty="0">
                <a:solidFill>
                  <a:srgbClr val="676767"/>
                </a:solidFill>
                <a:latin typeface="Yanone Kaffeesatz Light" charset="0"/>
                <a:sym typeface="Yanone Kaffeesatz Light" charset="0"/>
              </a:rPr>
              <a:t>| &gt; </a:t>
            </a:r>
            <a:r>
              <a:rPr lang="en-US" sz="1400" dirty="0" smtClean="0">
                <a:solidFill>
                  <a:srgbClr val="676767"/>
                </a:solidFill>
                <a:latin typeface="Yanone Kaffeesatz Light" charset="0"/>
                <a:sym typeface="Yanone Kaffeesatz Light" charset="0"/>
              </a:rPr>
              <a:t>0.75</a:t>
            </a:r>
          </a:p>
          <a:p>
            <a:pPr lvl="1" defTabSz="642938">
              <a:buClr>
                <a:schemeClr val="accent2"/>
              </a:buClr>
              <a:buSzPct val="77000"/>
              <a:buFont typeface="Wingdings" charset="2"/>
              <a:buChar char="u"/>
            </a:pPr>
            <a:r>
              <a:rPr lang="en-US" sz="1400" dirty="0" smtClean="0">
                <a:solidFill>
                  <a:srgbClr val="676767"/>
                </a:solidFill>
                <a:latin typeface="Yanone Kaffeesatz Light" charset="0"/>
                <a:sym typeface="Yanone Kaffeesatz Light" charset="0"/>
              </a:rPr>
              <a:t>b</a:t>
            </a:r>
            <a:r>
              <a:rPr lang="en-US" sz="1400" dirty="0">
                <a:solidFill>
                  <a:srgbClr val="676767"/>
                </a:solidFill>
                <a:latin typeface="Yanone Kaffeesatz Light" charset="0"/>
                <a:sym typeface="Yanone Kaffeesatz Light" charset="0"/>
              </a:rPr>
              <a:t>-tag: MV1 at 70% efficiency working </a:t>
            </a:r>
            <a:r>
              <a:rPr lang="en-US" sz="1400" dirty="0" smtClean="0">
                <a:solidFill>
                  <a:srgbClr val="676767"/>
                </a:solidFill>
                <a:latin typeface="Yanone Kaffeesatz Light" charset="0"/>
                <a:sym typeface="Yanone Kaffeesatz Light" charset="0"/>
              </a:rPr>
              <a:t>point</a:t>
            </a:r>
          </a:p>
          <a:p>
            <a:pPr lvl="1" defTabSz="642938">
              <a:buClr>
                <a:schemeClr val="accent2"/>
              </a:buClr>
              <a:buSzPct val="77000"/>
              <a:buFont typeface="Wingdings" charset="2"/>
              <a:buChar char="u"/>
            </a:pPr>
            <a:r>
              <a:rPr lang="en-US" sz="1400" dirty="0" smtClean="0">
                <a:solidFill>
                  <a:srgbClr val="676767"/>
                </a:solidFill>
                <a:latin typeface="Yanone Kaffeesatz Light" charset="0"/>
                <a:sym typeface="Yanone Kaffeesatz Light" charset="0"/>
              </a:rPr>
              <a:t>5</a:t>
            </a:r>
            <a:r>
              <a:rPr lang="en-US" sz="1400" dirty="0">
                <a:solidFill>
                  <a:srgbClr val="676767"/>
                </a:solidFill>
                <a:latin typeface="Yanone Kaffeesatz Light" charset="0"/>
                <a:sym typeface="Yanone Kaffeesatz Light" charset="0"/>
              </a:rPr>
              <a:t>% scale correction applied to b-jets in tagged </a:t>
            </a:r>
            <a:r>
              <a:rPr lang="en-US" sz="1400" dirty="0" err="1" smtClean="0">
                <a:solidFill>
                  <a:srgbClr val="676767"/>
                </a:solidFill>
                <a:latin typeface="Yanone Kaffeesatz Light" charset="0"/>
                <a:sym typeface="Yanone Kaffeesatz Light" charset="0"/>
              </a:rPr>
              <a:t>subchannel</a:t>
            </a:r>
            <a:endParaRPr lang="en-US" sz="1400" dirty="0" smtClean="0">
              <a:solidFill>
                <a:srgbClr val="676767"/>
              </a:solidFill>
              <a:latin typeface="Yanone Kaffeesatz Light" charset="0"/>
              <a:sym typeface="Yanone Kaffeesatz Light" charset="0"/>
            </a:endParaRPr>
          </a:p>
          <a:p>
            <a:pPr marL="0" indent="0" defTabSz="642938">
              <a:buSzPct val="77000"/>
              <a:buNone/>
            </a:pPr>
            <a:r>
              <a:rPr lang="en-US" sz="1400" b="1" u="sng" dirty="0" err="1" smtClean="0">
                <a:solidFill>
                  <a:srgbClr val="C0504D"/>
                </a:solidFill>
                <a:latin typeface="Yanone Kaffeesatz Light" charset="0"/>
                <a:sym typeface="Yanone Kaffeesatz Light" charset="0"/>
              </a:rPr>
              <a:t>MET_RefFinal</a:t>
            </a:r>
            <a:endParaRPr lang="en-US" sz="1400" b="1" u="sng" dirty="0">
              <a:solidFill>
                <a:srgbClr val="C0504D"/>
              </a:solidFill>
              <a:latin typeface="Yanone Kaffeesatz Light" charset="0"/>
              <a:sym typeface="Yanone Kaffeesatz Light" charset="0"/>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300" y="4267200"/>
            <a:ext cx="3519133" cy="2526500"/>
          </a:xfrm>
          <a:prstGeom prst="rect">
            <a:avLst/>
          </a:prstGeom>
          <a:noFill/>
          <a:ln w="28575" cmpd="sng">
            <a:solidFill>
              <a:schemeClr val="accent4">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72455" y="4676161"/>
            <a:ext cx="1993593"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a:latin typeface="Arial" charset="0"/>
                <a:ea typeface="ヒラギノ角ゴ Pro W3" charset="0"/>
                <a:cs typeface="ヒラギノ角ゴ Pro W3" charset="0"/>
              </a:rPr>
              <a:t>Low mass specific cuts</a:t>
            </a:r>
            <a:endParaRPr lang="en-US" dirty="0"/>
          </a:p>
        </p:txBody>
      </p:sp>
      <p:sp>
        <p:nvSpPr>
          <p:cNvPr id="7" name="TextBox 6"/>
          <p:cNvSpPr txBox="1"/>
          <p:nvPr/>
        </p:nvSpPr>
        <p:spPr>
          <a:xfrm>
            <a:off x="7213600" y="256559"/>
            <a:ext cx="1930400" cy="1015663"/>
          </a:xfrm>
          <a:prstGeom prst="rect">
            <a:avLst/>
          </a:prstGeom>
          <a:noFill/>
        </p:spPr>
        <p:txBody>
          <a:bodyPr wrap="square" rtlCol="0">
            <a:spAutoFit/>
          </a:bodyPr>
          <a:lstStyle/>
          <a:p>
            <a:r>
              <a:rPr lang="en-US" sz="6000" b="1" dirty="0" smtClean="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rPr>
              <a:t>Atlas</a:t>
            </a:r>
            <a:endParaRPr lang="en-US" sz="6000" b="1" dirty="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7103164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latin typeface="Arial" charset="0"/>
              </a:rPr>
              <a:t>Event selection</a:t>
            </a:r>
            <a:endParaRPr lang="en-US" dirty="0">
              <a:solidFill>
                <a:srgbClr val="4F81BD"/>
              </a:solidFill>
            </a:endParaRPr>
          </a:p>
        </p:txBody>
      </p:sp>
      <p:sp>
        <p:nvSpPr>
          <p:cNvPr id="3" name="Content Placeholder 2"/>
          <p:cNvSpPr>
            <a:spLocks noGrp="1"/>
          </p:cNvSpPr>
          <p:nvPr>
            <p:ph sz="quarter" idx="1"/>
          </p:nvPr>
        </p:nvSpPr>
        <p:spPr>
          <a:xfrm>
            <a:off x="250574" y="3649025"/>
            <a:ext cx="4701378" cy="2895087"/>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defTabSz="642938">
              <a:buClrTx/>
              <a:buSzPct val="77000"/>
              <a:buFont typeface="Wingdings" charset="2"/>
              <a:buChar char="q"/>
            </a:pPr>
            <a:r>
              <a:rPr lang="en-US" sz="1800" dirty="0" smtClean="0">
                <a:solidFill>
                  <a:srgbClr val="FFFFFF"/>
                </a:solidFill>
                <a:sym typeface="Yanone Kaffeesatz Bold" charset="0"/>
              </a:rPr>
              <a:t>20</a:t>
            </a:r>
            <a:r>
              <a:rPr lang="en-US" sz="1800" dirty="0" smtClean="0">
                <a:solidFill>
                  <a:srgbClr val="FFFFFF"/>
                </a:solidFill>
                <a:sym typeface="Yanone Kaffeesatz Light" charset="0"/>
              </a:rPr>
              <a:t> &lt; </a:t>
            </a:r>
            <a:r>
              <a:rPr lang="en-US" sz="1800" dirty="0" err="1" smtClean="0">
                <a:solidFill>
                  <a:srgbClr val="FFFFFF"/>
                </a:solidFill>
                <a:sym typeface="Yanone Kaffeesatz Light" charset="0"/>
              </a:rPr>
              <a:t>m</a:t>
            </a:r>
            <a:r>
              <a:rPr lang="en-US" sz="1800" baseline="-6000" dirty="0" err="1" smtClean="0">
                <a:solidFill>
                  <a:srgbClr val="FFFFFF"/>
                </a:solidFill>
                <a:sym typeface="Yanone Kaffeesatz Light" charset="0"/>
              </a:rPr>
              <a:t>ll</a:t>
            </a:r>
            <a:r>
              <a:rPr lang="en-US" sz="1800" dirty="0" smtClean="0">
                <a:solidFill>
                  <a:srgbClr val="FFFFFF"/>
                </a:solidFill>
                <a:sym typeface="Yanone Kaffeesatz Light" charset="0"/>
              </a:rPr>
              <a:t> &lt; </a:t>
            </a:r>
            <a:r>
              <a:rPr lang="en-US" sz="1800" dirty="0" smtClean="0">
                <a:solidFill>
                  <a:srgbClr val="FFFFFF"/>
                </a:solidFill>
                <a:sym typeface="Yanone Kaffeesatz Bold" charset="0"/>
              </a:rPr>
              <a:t>76</a:t>
            </a:r>
            <a:r>
              <a:rPr lang="en-US" sz="1800" dirty="0" smtClean="0">
                <a:solidFill>
                  <a:srgbClr val="FFFFFF"/>
                </a:solidFill>
                <a:sym typeface="Yanone Kaffeesatz Light" charset="0"/>
              </a:rPr>
              <a:t> GeV/c</a:t>
            </a:r>
            <a:r>
              <a:rPr lang="en-US" sz="1800" baseline="32000" dirty="0" smtClean="0">
                <a:solidFill>
                  <a:srgbClr val="FFFFFF"/>
                </a:solidFill>
                <a:sym typeface="Yanone Kaffeesatz Light" charset="0"/>
              </a:rPr>
              <a:t>2</a:t>
            </a:r>
            <a:r>
              <a:rPr lang="en-US" sz="1800" dirty="0" smtClean="0">
                <a:solidFill>
                  <a:srgbClr val="FFFFFF"/>
                </a:solidFill>
                <a:sym typeface="Yanone Kaffeesatz Light" charset="0"/>
              </a:rPr>
              <a:t> </a:t>
            </a:r>
          </a:p>
          <a:p>
            <a:pPr defTabSz="642938">
              <a:buClrTx/>
              <a:buSzPct val="77000"/>
              <a:buFont typeface="Wingdings" charset="2"/>
              <a:buChar char="q"/>
            </a:pPr>
            <a:r>
              <a:rPr lang="en-US" sz="1800" dirty="0" err="1" smtClean="0">
                <a:solidFill>
                  <a:srgbClr val="FFFFFF"/>
                </a:solidFill>
                <a:sym typeface="Yanone Kaffeesatz Light" charset="0"/>
              </a:rPr>
              <a:t>E</a:t>
            </a:r>
            <a:r>
              <a:rPr lang="en-US" sz="1800" baseline="-6000" dirty="0" err="1" smtClean="0">
                <a:solidFill>
                  <a:srgbClr val="FFFFFF"/>
                </a:solidFill>
                <a:sym typeface="Yanone Kaffeesatz Light" charset="0"/>
              </a:rPr>
              <a:t>T</a:t>
            </a:r>
            <a:r>
              <a:rPr lang="en-US" sz="1800" baseline="32000" dirty="0" err="1" smtClean="0">
                <a:solidFill>
                  <a:srgbClr val="FFFFFF"/>
                </a:solidFill>
                <a:sym typeface="Yanone Kaffeesatz Light" charset="0"/>
              </a:rPr>
              <a:t>miss</a:t>
            </a:r>
            <a:r>
              <a:rPr lang="en-US" sz="1800" dirty="0" smtClean="0">
                <a:solidFill>
                  <a:srgbClr val="FFFFFF"/>
                </a:solidFill>
                <a:sym typeface="Yanone Kaffeesatz Light" charset="0"/>
              </a:rPr>
              <a:t> &lt; </a:t>
            </a:r>
            <a:r>
              <a:rPr lang="en-US" sz="1800" dirty="0" smtClean="0">
                <a:solidFill>
                  <a:srgbClr val="FFFFFF"/>
                </a:solidFill>
                <a:sym typeface="Yanone Kaffeesatz Bold" charset="0"/>
              </a:rPr>
              <a:t>30</a:t>
            </a:r>
            <a:r>
              <a:rPr lang="en-US" sz="1800" dirty="0" smtClean="0">
                <a:solidFill>
                  <a:srgbClr val="FFFFFF"/>
                </a:solidFill>
                <a:sym typeface="Yanone Kaffeesatz Light" charset="0"/>
              </a:rPr>
              <a:t> [50] </a:t>
            </a:r>
            <a:r>
              <a:rPr lang="en-US" sz="1800" dirty="0" err="1" smtClean="0">
                <a:solidFill>
                  <a:srgbClr val="FFFFFF"/>
                </a:solidFill>
                <a:sym typeface="Yanone Kaffeesatz Light" charset="0"/>
              </a:rPr>
              <a:t>GeV</a:t>
            </a:r>
            <a:r>
              <a:rPr lang="en-US" sz="1800" dirty="0" smtClean="0">
                <a:solidFill>
                  <a:srgbClr val="FFFFFF"/>
                </a:solidFill>
                <a:sym typeface="Yanone Kaffeesatz Light" charset="0"/>
              </a:rPr>
              <a:t> </a:t>
            </a:r>
          </a:p>
          <a:p>
            <a:pPr defTabSz="642938">
              <a:buClrTx/>
              <a:buSzPct val="77000"/>
              <a:buFont typeface="Wingdings" charset="2"/>
              <a:buChar char="q"/>
            </a:pPr>
            <a:r>
              <a:rPr lang="en-US" sz="1800" dirty="0" smtClean="0">
                <a:solidFill>
                  <a:srgbClr val="FFFFFF"/>
                </a:solidFill>
                <a:sym typeface="Yanone Kaffeesatz Light" charset="0"/>
              </a:rPr>
              <a:t> At least two jets:</a:t>
            </a:r>
          </a:p>
          <a:p>
            <a:pPr lvl="1" defTabSz="642938">
              <a:buClrTx/>
              <a:buSzPct val="77000"/>
              <a:buFont typeface="Wingdings" charset="2"/>
              <a:buChar char="²"/>
            </a:pPr>
            <a:r>
              <a:rPr lang="en-US" sz="1800" dirty="0" smtClean="0">
                <a:solidFill>
                  <a:srgbClr val="FFFFFF"/>
                </a:solidFill>
                <a:sym typeface="Yanone Kaffeesatz Light" charset="0"/>
              </a:rPr>
              <a:t>untagged channel</a:t>
            </a:r>
          </a:p>
          <a:p>
            <a:pPr lvl="1" defTabSz="642938">
              <a:buClrTx/>
              <a:buSzPct val="77000"/>
              <a:buFont typeface="Wingdings" charset="2"/>
              <a:buChar char="²"/>
            </a:pPr>
            <a:r>
              <a:rPr lang="en-US" sz="1800" dirty="0" smtClean="0">
                <a:solidFill>
                  <a:srgbClr val="FFFFFF"/>
                </a:solidFill>
                <a:sym typeface="Yanone Kaffeesatz Light" charset="0"/>
              </a:rPr>
              <a:t>tagged channel (2 b-jets)</a:t>
            </a:r>
          </a:p>
          <a:p>
            <a:pPr defTabSz="642938">
              <a:buClrTx/>
              <a:buSzPct val="77000"/>
              <a:buFont typeface="Wingdings" charset="2"/>
              <a:buChar char="q"/>
            </a:pPr>
            <a:r>
              <a:rPr lang="en-US" sz="1800" dirty="0" smtClean="0">
                <a:solidFill>
                  <a:srgbClr val="FFFFFF"/>
                </a:solidFill>
                <a:sym typeface="Yanone Kaffeesatz Bold" charset="0"/>
              </a:rPr>
              <a:t> Kinematic fit to select the good jets (see next slide)</a:t>
            </a:r>
          </a:p>
          <a:p>
            <a:pPr defTabSz="642938">
              <a:buClrTx/>
              <a:buSzPct val="77000"/>
              <a:buFont typeface="Wingdings" charset="2"/>
              <a:buChar char="q"/>
            </a:pPr>
            <a:r>
              <a:rPr lang="en-US" sz="1800" dirty="0" smtClean="0">
                <a:solidFill>
                  <a:srgbClr val="FFFFFF"/>
                </a:solidFill>
                <a:sym typeface="Yanone Kaffeesatz Bold" charset="0"/>
              </a:rPr>
              <a:t>60 </a:t>
            </a:r>
            <a:r>
              <a:rPr lang="en-US" sz="1800" dirty="0" smtClean="0">
                <a:solidFill>
                  <a:srgbClr val="FFFFFF"/>
                </a:solidFill>
                <a:sym typeface="Yanone Kaffeesatz Regular" charset="0"/>
              </a:rPr>
              <a:t>&lt; </a:t>
            </a:r>
            <a:r>
              <a:rPr lang="en-US" sz="1800" dirty="0" err="1" smtClean="0">
                <a:solidFill>
                  <a:srgbClr val="FFFFFF"/>
                </a:solidFill>
                <a:sym typeface="Yanone Kaffeesatz Regular" charset="0"/>
              </a:rPr>
              <a:t>m</a:t>
            </a:r>
            <a:r>
              <a:rPr lang="en-US" sz="1800" baseline="-6000" dirty="0" err="1" smtClean="0">
                <a:solidFill>
                  <a:srgbClr val="FFFFFF"/>
                </a:solidFill>
                <a:sym typeface="Yanone Kaffeesatz Regular" charset="0"/>
              </a:rPr>
              <a:t>jj</a:t>
            </a:r>
            <a:r>
              <a:rPr lang="en-US" sz="1800" dirty="0" smtClean="0">
                <a:solidFill>
                  <a:srgbClr val="FFFFFF"/>
                </a:solidFill>
                <a:sym typeface="Yanone Kaffeesatz Regular" charset="0"/>
              </a:rPr>
              <a:t> &lt;</a:t>
            </a:r>
            <a:r>
              <a:rPr lang="en-US" sz="1800" dirty="0" smtClean="0">
                <a:solidFill>
                  <a:srgbClr val="FFFFFF"/>
                </a:solidFill>
                <a:sym typeface="Yanone Kaffeesatz Bold" charset="0"/>
              </a:rPr>
              <a:t> 115 </a:t>
            </a:r>
            <a:r>
              <a:rPr lang="en-US" sz="1800" dirty="0" smtClean="0">
                <a:solidFill>
                  <a:srgbClr val="FFFFFF"/>
                </a:solidFill>
                <a:sym typeface="Yanone Kaffeesatz Regular" charset="0"/>
              </a:rPr>
              <a:t>GeV/c</a:t>
            </a:r>
            <a:r>
              <a:rPr lang="en-US" sz="1800" baseline="32000" dirty="0" smtClean="0">
                <a:solidFill>
                  <a:srgbClr val="FFFFFF"/>
                </a:solidFill>
                <a:sym typeface="Yanone Kaffeesatz Regular" charset="0"/>
              </a:rPr>
              <a:t>2</a:t>
            </a:r>
            <a:r>
              <a:rPr lang="en-US" sz="1800" dirty="0" smtClean="0">
                <a:solidFill>
                  <a:srgbClr val="FFFFFF"/>
                </a:solidFill>
                <a:sym typeface="Yanone Kaffeesatz Regular" charset="0"/>
              </a:rPr>
              <a:t> [70-105 GeV/c</a:t>
            </a:r>
            <a:r>
              <a:rPr lang="en-US" sz="1800" baseline="32000" dirty="0" smtClean="0">
                <a:solidFill>
                  <a:srgbClr val="FFFFFF"/>
                </a:solidFill>
                <a:sym typeface="Yanone Kaffeesatz Regular" charset="0"/>
              </a:rPr>
              <a:t>2</a:t>
            </a:r>
            <a:r>
              <a:rPr lang="en-US" sz="1800" dirty="0" smtClean="0">
                <a:solidFill>
                  <a:srgbClr val="FFFFFF"/>
                </a:solidFill>
                <a:sym typeface="Yanone Kaffeesatz Regular" charset="0"/>
              </a:rPr>
              <a:t>]</a:t>
            </a:r>
          </a:p>
        </p:txBody>
      </p:sp>
      <p:pic>
        <p:nvPicPr>
          <p:cNvPr id="4" name="Picture 6"/>
          <p:cNvPicPr>
            <a:picLocks noChangeAspect="1" noChangeArrowheads="1"/>
          </p:cNvPicPr>
          <p:nvPr/>
        </p:nvPicPr>
        <p:blipFill>
          <a:blip r:embed="rId3"/>
          <a:srcRect/>
          <a:stretch>
            <a:fillRect/>
          </a:stretch>
        </p:blipFill>
        <p:spPr bwMode="auto">
          <a:xfrm>
            <a:off x="4956714" y="1468950"/>
            <a:ext cx="3949700" cy="2678113"/>
          </a:xfrm>
          <a:prstGeom prst="rect">
            <a:avLst/>
          </a:prstGeom>
          <a:noFill/>
          <a:ln w="12700">
            <a:noFill/>
            <a:miter lim="800000"/>
            <a:headEnd/>
            <a:tailEnd/>
          </a:ln>
        </p:spPr>
      </p:pic>
      <p:pic>
        <p:nvPicPr>
          <p:cNvPr id="5" name="Picture 3"/>
          <p:cNvPicPr>
            <a:picLocks noChangeAspect="1" noChangeArrowheads="1"/>
          </p:cNvPicPr>
          <p:nvPr/>
        </p:nvPicPr>
        <p:blipFill>
          <a:blip r:embed="rId4"/>
          <a:srcRect/>
          <a:stretch>
            <a:fillRect/>
          </a:stretch>
        </p:blipFill>
        <p:spPr bwMode="auto">
          <a:xfrm>
            <a:off x="4951952" y="4147063"/>
            <a:ext cx="3954462" cy="2679700"/>
          </a:xfrm>
          <a:prstGeom prst="rect">
            <a:avLst/>
          </a:prstGeom>
          <a:noFill/>
          <a:ln w="12700">
            <a:noFill/>
            <a:miter lim="800000"/>
            <a:headEnd/>
            <a:tailEnd/>
          </a:ln>
        </p:spPr>
      </p:pic>
      <p:sp>
        <p:nvSpPr>
          <p:cNvPr id="6" name="Rectangle 5"/>
          <p:cNvSpPr/>
          <p:nvPr/>
        </p:nvSpPr>
        <p:spPr>
          <a:xfrm>
            <a:off x="235259" y="1019201"/>
            <a:ext cx="4572000"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3050" indent="-273050" defTabSz="642938">
              <a:buSzPct val="77000"/>
              <a:buFont typeface="Wingdings" charset="2"/>
              <a:buChar char="u"/>
            </a:pPr>
            <a:r>
              <a:rPr lang="en-US" dirty="0">
                <a:solidFill>
                  <a:schemeClr val="bg1"/>
                </a:solidFill>
                <a:latin typeface="Yanone Kaffeesatz Light" charset="0"/>
                <a:sym typeface="Yanone Kaffeesatz Light" charset="0"/>
              </a:rPr>
              <a:t>Trigger: single and double lepton trigger menu for 2011 (+30% data)</a:t>
            </a:r>
          </a:p>
          <a:p>
            <a:pPr marL="273050" indent="-273050" defTabSz="642938">
              <a:buSzPct val="77000"/>
              <a:buFont typeface="Wingdings" charset="2"/>
              <a:buChar char="u"/>
            </a:pPr>
            <a:r>
              <a:rPr lang="en-US" dirty="0">
                <a:solidFill>
                  <a:schemeClr val="bg1"/>
                </a:solidFill>
                <a:latin typeface="Yanone Kaffeesatz Light" charset="0"/>
                <a:sym typeface="Yanone Kaffeesatz Light" charset="0"/>
              </a:rPr>
              <a:t>Exactly two SFOS leptons [OS only for </a:t>
            </a:r>
            <a:r>
              <a:rPr lang="en-US" dirty="0" err="1">
                <a:solidFill>
                  <a:schemeClr val="bg1"/>
                </a:solidFill>
                <a:latin typeface="Yanone Kaffeesatz Light" charset="0"/>
                <a:sym typeface="Yanone Kaffeesatz Light" charset="0"/>
              </a:rPr>
              <a:t>muons</a:t>
            </a:r>
            <a:r>
              <a:rPr lang="en-US" dirty="0">
                <a:solidFill>
                  <a:schemeClr val="bg1"/>
                </a:solidFill>
                <a:latin typeface="Yanone Kaffeesatz Light" charset="0"/>
                <a:sym typeface="Yanone Kaffeesatz Light" charset="0"/>
              </a:rPr>
              <a:t> in the high mass]</a:t>
            </a:r>
          </a:p>
          <a:p>
            <a:pPr marL="273050" indent="-273050" defTabSz="642938">
              <a:buSzPct val="77000"/>
              <a:buFont typeface="Wingdings" charset="2"/>
              <a:buChar char="u"/>
            </a:pPr>
            <a:r>
              <a:rPr lang="en-US" dirty="0">
                <a:solidFill>
                  <a:schemeClr val="bg1"/>
                </a:solidFill>
                <a:latin typeface="Yanone Kaffeesatz Light" charset="0"/>
                <a:sym typeface="Yanone Kaffeesatz Light" charset="0"/>
              </a:rPr>
              <a:t>leading </a:t>
            </a:r>
            <a:r>
              <a:rPr lang="en-US" dirty="0" err="1">
                <a:solidFill>
                  <a:schemeClr val="bg1"/>
                </a:solidFill>
                <a:latin typeface="Yanone Kaffeesatz Light" charset="0"/>
                <a:sym typeface="Yanone Kaffeesatz Light" charset="0"/>
              </a:rPr>
              <a:t>p</a:t>
            </a:r>
            <a:r>
              <a:rPr lang="en-US" baseline="-6000" dirty="0" err="1">
                <a:solidFill>
                  <a:schemeClr val="bg1"/>
                </a:solidFill>
                <a:latin typeface="Yanone Kaffeesatz Light" charset="0"/>
                <a:sym typeface="Yanone Kaffeesatz Light" charset="0"/>
              </a:rPr>
              <a:t>T</a:t>
            </a:r>
            <a:r>
              <a:rPr lang="en-US" dirty="0">
                <a:solidFill>
                  <a:schemeClr val="bg1"/>
                </a:solidFill>
                <a:latin typeface="Yanone Kaffeesatz Light" charset="0"/>
                <a:sym typeface="Yanone Kaffeesatz Light" charset="0"/>
              </a:rPr>
              <a:t> &gt; </a:t>
            </a:r>
            <a:r>
              <a:rPr lang="en-US" dirty="0">
                <a:solidFill>
                  <a:schemeClr val="bg1"/>
                </a:solidFill>
                <a:latin typeface="Yanone Kaffeesatz Bold" charset="0"/>
                <a:sym typeface="Yanone Kaffeesatz Bold" charset="0"/>
              </a:rPr>
              <a:t>20</a:t>
            </a:r>
            <a:r>
              <a:rPr lang="en-US" dirty="0">
                <a:solidFill>
                  <a:schemeClr val="bg1"/>
                </a:solidFill>
                <a:latin typeface="Yanone Kaffeesatz Light" charset="0"/>
                <a:sym typeface="Yanone Kaffeesatz Light" charset="0"/>
              </a:rPr>
              <a:t> </a:t>
            </a:r>
            <a:r>
              <a:rPr lang="en-US" dirty="0" err="1">
                <a:solidFill>
                  <a:schemeClr val="bg1"/>
                </a:solidFill>
                <a:latin typeface="Yanone Kaffeesatz Light" charset="0"/>
                <a:sym typeface="Yanone Kaffeesatz Light" charset="0"/>
              </a:rPr>
              <a:t>GeV</a:t>
            </a:r>
            <a:r>
              <a:rPr lang="en-US" dirty="0">
                <a:solidFill>
                  <a:schemeClr val="bg1"/>
                </a:solidFill>
                <a:latin typeface="Yanone Kaffeesatz Light" charset="0"/>
                <a:sym typeface="Yanone Kaffeesatz Light" charset="0"/>
              </a:rPr>
              <a:t>/c and </a:t>
            </a:r>
            <a:r>
              <a:rPr lang="en-US" dirty="0" err="1">
                <a:solidFill>
                  <a:schemeClr val="bg1"/>
                </a:solidFill>
                <a:latin typeface="Yanone Kaffeesatz Light" charset="0"/>
                <a:sym typeface="Yanone Kaffeesatz Light" charset="0"/>
              </a:rPr>
              <a:t>subleading</a:t>
            </a:r>
            <a:r>
              <a:rPr lang="en-US" dirty="0">
                <a:solidFill>
                  <a:schemeClr val="bg1"/>
                </a:solidFill>
                <a:latin typeface="Yanone Kaffeesatz Light" charset="0"/>
                <a:sym typeface="Yanone Kaffeesatz Light" charset="0"/>
              </a:rPr>
              <a:t> </a:t>
            </a:r>
            <a:r>
              <a:rPr lang="en-US" dirty="0" err="1">
                <a:solidFill>
                  <a:schemeClr val="bg1"/>
                </a:solidFill>
                <a:latin typeface="Yanone Kaffeesatz Light" charset="0"/>
                <a:sym typeface="Yanone Kaffeesatz Light" charset="0"/>
              </a:rPr>
              <a:t>p</a:t>
            </a:r>
            <a:r>
              <a:rPr lang="en-US" baseline="-6000" dirty="0" err="1">
                <a:solidFill>
                  <a:schemeClr val="bg1"/>
                </a:solidFill>
                <a:latin typeface="Yanone Kaffeesatz Light" charset="0"/>
                <a:sym typeface="Yanone Kaffeesatz Light" charset="0"/>
              </a:rPr>
              <a:t>T</a:t>
            </a:r>
            <a:r>
              <a:rPr lang="en-US" dirty="0">
                <a:solidFill>
                  <a:schemeClr val="bg1"/>
                </a:solidFill>
                <a:latin typeface="Yanone Kaffeesatz Light" charset="0"/>
                <a:sym typeface="Yanone Kaffeesatz Light" charset="0"/>
              </a:rPr>
              <a:t> &gt; </a:t>
            </a:r>
            <a:r>
              <a:rPr lang="en-US" dirty="0">
                <a:solidFill>
                  <a:schemeClr val="bg1"/>
                </a:solidFill>
                <a:latin typeface="Yanone Kaffeesatz Bold" charset="0"/>
                <a:sym typeface="Yanone Kaffeesatz Bold" charset="0"/>
              </a:rPr>
              <a:t>7</a:t>
            </a:r>
            <a:r>
              <a:rPr lang="en-US" dirty="0">
                <a:solidFill>
                  <a:schemeClr val="bg1"/>
                </a:solidFill>
                <a:latin typeface="Yanone Kaffeesatz Light" charset="0"/>
                <a:sym typeface="Yanone Kaffeesatz Light" charset="0"/>
              </a:rPr>
              <a:t> </a:t>
            </a:r>
            <a:r>
              <a:rPr lang="en-US" dirty="0" err="1">
                <a:solidFill>
                  <a:schemeClr val="bg1"/>
                </a:solidFill>
                <a:latin typeface="Yanone Kaffeesatz Light" charset="0"/>
                <a:sym typeface="Yanone Kaffeesatz Light" charset="0"/>
              </a:rPr>
              <a:t>GeV</a:t>
            </a:r>
            <a:r>
              <a:rPr lang="en-US" dirty="0">
                <a:solidFill>
                  <a:schemeClr val="bg1"/>
                </a:solidFill>
                <a:latin typeface="Yanone Kaffeesatz Light" charset="0"/>
                <a:sym typeface="Yanone Kaffeesatz Light" charset="0"/>
              </a:rPr>
              <a:t> (L1) [20-20 </a:t>
            </a:r>
            <a:r>
              <a:rPr lang="en-US" dirty="0" err="1">
                <a:solidFill>
                  <a:schemeClr val="bg1"/>
                </a:solidFill>
                <a:latin typeface="Yanone Kaffeesatz Light" charset="0"/>
                <a:sym typeface="Yanone Kaffeesatz Light" charset="0"/>
              </a:rPr>
              <a:t>GeV</a:t>
            </a:r>
            <a:r>
              <a:rPr lang="en-US" dirty="0">
                <a:solidFill>
                  <a:schemeClr val="bg1"/>
                </a:solidFill>
                <a:latin typeface="Yanone Kaffeesatz Light" charset="0"/>
                <a:sym typeface="Yanone Kaffeesatz Light" charset="0"/>
              </a:rPr>
              <a:t>/c]</a:t>
            </a:r>
          </a:p>
          <a:p>
            <a:pPr marL="273050" indent="-273050" defTabSz="642938">
              <a:buSzPct val="77000"/>
              <a:buFont typeface="Wingdings" charset="2"/>
              <a:buChar char="u"/>
            </a:pPr>
            <a:r>
              <a:rPr lang="en-US" dirty="0">
                <a:solidFill>
                  <a:schemeClr val="bg1"/>
                </a:solidFill>
                <a:latin typeface="Yanone Kaffeesatz Bold" charset="0"/>
                <a:sym typeface="Yanone Kaffeesatz Bold" charset="0"/>
              </a:rPr>
              <a:t>both </a:t>
            </a:r>
            <a:r>
              <a:rPr lang="en-US" dirty="0" err="1">
                <a:solidFill>
                  <a:schemeClr val="bg1"/>
                </a:solidFill>
                <a:latin typeface="Yanone Kaffeesatz Bold" charset="0"/>
                <a:sym typeface="Yanone Kaffeesatz Bold" charset="0"/>
              </a:rPr>
              <a:t>p</a:t>
            </a:r>
            <a:r>
              <a:rPr lang="en-US" baseline="-6000" dirty="0" err="1">
                <a:solidFill>
                  <a:schemeClr val="bg1"/>
                </a:solidFill>
                <a:latin typeface="Yanone Kaffeesatz Bold" charset="0"/>
                <a:sym typeface="Yanone Kaffeesatz Bold" charset="0"/>
              </a:rPr>
              <a:t>T</a:t>
            </a:r>
            <a:r>
              <a:rPr lang="en-US" dirty="0">
                <a:solidFill>
                  <a:schemeClr val="bg1"/>
                </a:solidFill>
                <a:latin typeface="Yanone Kaffeesatz Bold" charset="0"/>
                <a:sym typeface="Yanone Kaffeesatz Bold" charset="0"/>
              </a:rPr>
              <a:t> &gt; 14 (12) </a:t>
            </a:r>
            <a:r>
              <a:rPr lang="en-US" dirty="0" err="1">
                <a:solidFill>
                  <a:schemeClr val="bg1"/>
                </a:solidFill>
                <a:latin typeface="Yanone Kaffeesatz Bold" charset="0"/>
                <a:sym typeface="Yanone Kaffeesatz Bold" charset="0"/>
              </a:rPr>
              <a:t>GeV</a:t>
            </a:r>
            <a:r>
              <a:rPr lang="en-US" dirty="0">
                <a:solidFill>
                  <a:schemeClr val="bg1"/>
                </a:solidFill>
                <a:latin typeface="Yanone Kaffeesatz Bold" charset="0"/>
                <a:sym typeface="Yanone Kaffeesatz Bold" charset="0"/>
              </a:rPr>
              <a:t>/c for electrons (</a:t>
            </a:r>
            <a:r>
              <a:rPr lang="en-US" dirty="0" err="1">
                <a:solidFill>
                  <a:schemeClr val="bg1"/>
                </a:solidFill>
                <a:latin typeface="Yanone Kaffeesatz Bold" charset="0"/>
                <a:sym typeface="Yanone Kaffeesatz Bold" charset="0"/>
              </a:rPr>
              <a:t>muons</a:t>
            </a:r>
            <a:r>
              <a:rPr lang="en-US" dirty="0">
                <a:solidFill>
                  <a:schemeClr val="bg1"/>
                </a:solidFill>
                <a:latin typeface="Yanone Kaffeesatz Bold" charset="0"/>
                <a:sym typeface="Yanone Kaffeesatz Bold" charset="0"/>
              </a:rPr>
              <a:t>) (L2)</a:t>
            </a:r>
          </a:p>
        </p:txBody>
      </p:sp>
      <p:sp>
        <p:nvSpPr>
          <p:cNvPr id="7" name="Rectangle 6"/>
          <p:cNvSpPr/>
          <p:nvPr/>
        </p:nvSpPr>
        <p:spPr>
          <a:xfrm>
            <a:off x="6124707" y="4629313"/>
            <a:ext cx="1685640" cy="369332"/>
          </a:xfrm>
          <a:prstGeom prst="rect">
            <a:avLst/>
          </a:prstGeom>
          <a:noFill/>
        </p:spPr>
        <p:txBody>
          <a:bodyPr wrap="none">
            <a:spAutoFit/>
          </a:bodyPr>
          <a:lstStyle/>
          <a:p>
            <a:pPr algn="ctr" defTabSz="642938"/>
            <a:r>
              <a:rPr lang="en-US" dirty="0" smtClean="0">
                <a:latin typeface="Yanone Kaffeesatz Light" charset="0"/>
                <a:sym typeface="Yanone Kaffeesatz Light" charset="0"/>
              </a:rPr>
              <a:t>Number of </a:t>
            </a:r>
            <a:r>
              <a:rPr lang="en-US" dirty="0">
                <a:latin typeface="Yanone Kaffeesatz Light" charset="0"/>
                <a:sym typeface="Yanone Kaffeesatz Light" charset="0"/>
              </a:rPr>
              <a:t>jets</a:t>
            </a:r>
          </a:p>
        </p:txBody>
      </p:sp>
      <p:sp>
        <p:nvSpPr>
          <p:cNvPr id="8" name="Rectangle 7"/>
          <p:cNvSpPr/>
          <p:nvPr/>
        </p:nvSpPr>
        <p:spPr>
          <a:xfrm>
            <a:off x="7138368" y="1701134"/>
            <a:ext cx="671979" cy="369332"/>
          </a:xfrm>
          <a:prstGeom prst="rect">
            <a:avLst/>
          </a:prstGeom>
        </p:spPr>
        <p:txBody>
          <a:bodyPr wrap="none">
            <a:spAutoFit/>
          </a:bodyPr>
          <a:lstStyle/>
          <a:p>
            <a:pPr algn="ctr" defTabSz="642938"/>
            <a:r>
              <a:rPr lang="en-US" dirty="0">
                <a:latin typeface="Yanone Kaffeesatz Light" charset="0"/>
                <a:sym typeface="Yanone Kaffeesatz Light" charset="0"/>
              </a:rPr>
              <a:t>MET</a:t>
            </a:r>
          </a:p>
        </p:txBody>
      </p:sp>
      <p:sp>
        <p:nvSpPr>
          <p:cNvPr id="9" name="TextBox 8"/>
          <p:cNvSpPr txBox="1"/>
          <p:nvPr/>
        </p:nvSpPr>
        <p:spPr>
          <a:xfrm>
            <a:off x="7213600" y="203537"/>
            <a:ext cx="1930400" cy="1015663"/>
          </a:xfrm>
          <a:prstGeom prst="rect">
            <a:avLst/>
          </a:prstGeom>
          <a:noFill/>
        </p:spPr>
        <p:txBody>
          <a:bodyPr wrap="square" rtlCol="0">
            <a:spAutoFit/>
          </a:bodyPr>
          <a:lstStyle/>
          <a:p>
            <a:r>
              <a:rPr lang="en-US" sz="6000" b="1" dirty="0" smtClean="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rPr>
              <a:t>Atlas</a:t>
            </a:r>
            <a:endParaRPr lang="en-US" sz="6000" b="1" dirty="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99434579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1" name="Rectangle 5"/>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35717" numCol="1" anchorCtr="0" compatLnSpc="1">
            <a:prstTxWarp prst="textNoShape">
              <a:avLst/>
            </a:prstTxWarp>
          </a:bodyPr>
          <a:lstStyle/>
          <a:p>
            <a:r>
              <a:rPr lang="en-US">
                <a:latin typeface="Arial" charset="0"/>
                <a:ea typeface="ヒラギノ角ゴ Pro W3" charset="0"/>
                <a:cs typeface="ヒラギノ角ゴ Pro W3" charset="0"/>
              </a:rPr>
              <a:t>Kinematic fit (1)</a:t>
            </a:r>
          </a:p>
        </p:txBody>
      </p:sp>
      <p:sp>
        <p:nvSpPr>
          <p:cNvPr id="11" name="Slide Number Placeholder 5"/>
          <p:cNvSpPr>
            <a:spLocks noGrp="1"/>
          </p:cNvSpPr>
          <p:nvPr>
            <p:ph type="sldNum" sz="quarter" idx="12"/>
          </p:nvPr>
        </p:nvSpPr>
        <p:spPr/>
        <p:txBody>
          <a:bodyPr>
            <a:normAutofit fontScale="85000" lnSpcReduction="20000"/>
          </a:bodyPr>
          <a:lstStyle/>
          <a:p>
            <a:fld id="{ED910FB3-1169-744D-9903-4C9ADC27F38B}" type="slidenum">
              <a:rPr lang="en-US"/>
              <a:pPr/>
              <a:t>45</a:t>
            </a:fld>
            <a:endParaRPr lang="en-US"/>
          </a:p>
        </p:txBody>
      </p:sp>
      <p:pic>
        <p:nvPicPr>
          <p:cNvPr id="214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600" y="3707425"/>
            <a:ext cx="410527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14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2182213"/>
            <a:ext cx="5500688" cy="9715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14022" name="Rectangle 6"/>
          <p:cNvSpPr>
            <a:spLocks/>
          </p:cNvSpPr>
          <p:nvPr/>
        </p:nvSpPr>
        <p:spPr bwMode="auto">
          <a:xfrm>
            <a:off x="528638" y="3715197"/>
            <a:ext cx="3919537" cy="260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marL="273050" indent="-273050" defTabSz="642938">
              <a:buClr>
                <a:schemeClr val="accent2"/>
              </a:buClr>
              <a:buSzPct val="77000"/>
              <a:buFont typeface="Wingdings" charset="2"/>
              <a:buChar char="q"/>
            </a:pPr>
            <a:r>
              <a:rPr lang="en-US" sz="2100" dirty="0">
                <a:solidFill>
                  <a:srgbClr val="C0504D"/>
                </a:solidFill>
                <a:latin typeface="Yanone Kaffeesatz Light" charset="0"/>
                <a:sym typeface="Yanone Kaffeesatz Light" charset="0"/>
              </a:rPr>
              <a:t>The jet pair providing the minimum </a:t>
            </a:r>
            <a:r>
              <a:rPr lang="ja-JP" altLang="en-US" dirty="0" smtClean="0">
                <a:solidFill>
                  <a:srgbClr val="C0504D"/>
                </a:solidFill>
                <a:sym typeface="Yanone Kaffeesatz Light" charset="0"/>
              </a:rPr>
              <a:t>“χ</a:t>
            </a:r>
            <a:r>
              <a:rPr lang="en-US" baseline="30000" dirty="0" smtClean="0">
                <a:solidFill>
                  <a:srgbClr val="C0504D"/>
                </a:solidFill>
                <a:sym typeface="Symbol" charset="0"/>
              </a:rPr>
              <a:t>2</a:t>
            </a:r>
            <a:r>
              <a:rPr lang="ja-JP" altLang="en-US" dirty="0">
                <a:solidFill>
                  <a:srgbClr val="C0504D"/>
                </a:solidFill>
                <a:sym typeface="Yanone Kaffeesatz Light" charset="0"/>
              </a:rPr>
              <a:t>”</a:t>
            </a:r>
            <a:r>
              <a:rPr lang="en-US" dirty="0">
                <a:solidFill>
                  <a:srgbClr val="C0504D"/>
                </a:solidFill>
                <a:sym typeface="Yanone Kaffeesatz Light" charset="0"/>
              </a:rPr>
              <a:t> </a:t>
            </a:r>
            <a:r>
              <a:rPr lang="en-US" sz="2100" dirty="0">
                <a:solidFill>
                  <a:srgbClr val="C0504D"/>
                </a:solidFill>
                <a:latin typeface="Yanone Kaffeesatz Light" charset="0"/>
                <a:sym typeface="Yanone Kaffeesatz Light" charset="0"/>
              </a:rPr>
              <a:t>is chosen for further analysis in the untagged channel</a:t>
            </a:r>
          </a:p>
          <a:p>
            <a:pPr marL="273050" indent="-273050" defTabSz="642938">
              <a:buSzPct val="77000"/>
              <a:buFont typeface="Wingdings" charset="2"/>
              <a:buChar char="q"/>
            </a:pPr>
            <a:r>
              <a:rPr lang="en-US" sz="2100" dirty="0" smtClean="0">
                <a:solidFill>
                  <a:schemeClr val="tx2">
                    <a:lumMod val="75000"/>
                  </a:schemeClr>
                </a:solidFill>
                <a:latin typeface="Yanone Kaffeesatz Light" charset="0"/>
                <a:sym typeface="Yanone Kaffeesatz Light" charset="0"/>
              </a:rPr>
              <a:t>In </a:t>
            </a:r>
            <a:r>
              <a:rPr lang="en-US" sz="2100" dirty="0">
                <a:solidFill>
                  <a:schemeClr val="tx2">
                    <a:lumMod val="75000"/>
                  </a:schemeClr>
                </a:solidFill>
                <a:latin typeface="Yanone Kaffeesatz Light" charset="0"/>
                <a:sym typeface="Yanone Kaffeesatz Light" charset="0"/>
              </a:rPr>
              <a:t>the tagged channel always the two tagged jets are used</a:t>
            </a:r>
          </a:p>
          <a:p>
            <a:pPr marL="285750" indent="-285750" defTabSz="642938">
              <a:buSzPct val="77000"/>
              <a:buFont typeface="Wingdings" charset="2"/>
              <a:buChar char="q"/>
            </a:pPr>
            <a:r>
              <a:rPr lang="ja-JP" altLang="en-US" dirty="0" smtClean="0">
                <a:sym typeface="Yanone Kaffeesatz Light" charset="0"/>
              </a:rPr>
              <a:t>“χ</a:t>
            </a:r>
            <a:r>
              <a:rPr lang="en-US" baseline="30000" dirty="0" smtClean="0">
                <a:sym typeface="Symbol" charset="0"/>
              </a:rPr>
              <a:t>2</a:t>
            </a:r>
            <a:r>
              <a:rPr lang="ja-JP" altLang="en-US" dirty="0">
                <a:sym typeface="Yanone Kaffeesatz Light" charset="0"/>
              </a:rPr>
              <a:t>”</a:t>
            </a:r>
            <a:r>
              <a:rPr lang="en-US" dirty="0">
                <a:sym typeface="Yanone Kaffeesatz Light" charset="0"/>
              </a:rPr>
              <a:t>  distribution tails well reproduced</a:t>
            </a:r>
          </a:p>
        </p:txBody>
      </p:sp>
      <p:sp>
        <p:nvSpPr>
          <p:cNvPr id="214023" name="Rectangle 7"/>
          <p:cNvSpPr>
            <a:spLocks/>
          </p:cNvSpPr>
          <p:nvPr/>
        </p:nvSpPr>
        <p:spPr bwMode="auto">
          <a:xfrm rot="-5400000">
            <a:off x="4337050" y="4505938"/>
            <a:ext cx="6762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defTabSz="642938"/>
            <a:r>
              <a:rPr lang="en-US" sz="2100">
                <a:latin typeface="Yanone Kaffeesatz Light" charset="0"/>
                <a:sym typeface="Yanone Kaffeesatz Light" charset="0"/>
              </a:rPr>
              <a:t>X</a:t>
            </a:r>
            <a:r>
              <a:rPr lang="en-US" sz="2100" baseline="32000">
                <a:latin typeface="Yanone Kaffeesatz Light" charset="0"/>
                <a:sym typeface="Yanone Kaffeesatz Light" charset="0"/>
              </a:rPr>
              <a:t>2</a:t>
            </a:r>
            <a:r>
              <a:rPr lang="en-US" sz="2100">
                <a:latin typeface="Yanone Kaffeesatz Light" charset="0"/>
                <a:sym typeface="Yanone Kaffeesatz Light" charset="0"/>
              </a:rPr>
              <a:t> (e)</a:t>
            </a:r>
          </a:p>
        </p:txBody>
      </p:sp>
      <p:sp>
        <p:nvSpPr>
          <p:cNvPr id="214024" name="Rectangle 8"/>
          <p:cNvSpPr>
            <a:spLocks/>
          </p:cNvSpPr>
          <p:nvPr/>
        </p:nvSpPr>
        <p:spPr bwMode="auto">
          <a:xfrm>
            <a:off x="6257925" y="2065338"/>
            <a:ext cx="27432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defTabSz="642938"/>
            <a:r>
              <a:rPr lang="en-US" sz="1900" dirty="0">
                <a:latin typeface="Yanone Kaffeesatz Light" charset="0"/>
                <a:sym typeface="Yanone Kaffeesatz Light" charset="0"/>
              </a:rPr>
              <a:t>jet energy resolution</a:t>
            </a:r>
          </a:p>
          <a:p>
            <a:pPr algn="ctr" defTabSz="642938"/>
            <a:r>
              <a:rPr lang="en-US" sz="1900" dirty="0">
                <a:latin typeface="Yanone Kaffeesatz Light" charset="0"/>
                <a:sym typeface="Yanone Kaffeesatz Light" charset="0"/>
              </a:rPr>
              <a:t>(</a:t>
            </a:r>
            <a:r>
              <a:rPr lang="en-US" sz="1900" dirty="0" err="1">
                <a:latin typeface="Yanone Kaffeesatz Light" charset="0"/>
                <a:sym typeface="Yanone Kaffeesatz Light" charset="0"/>
              </a:rPr>
              <a:t>JERProvider</a:t>
            </a:r>
            <a:r>
              <a:rPr lang="en-US" sz="1900" dirty="0">
                <a:latin typeface="Yanone Kaffeesatz Light" charset="0"/>
                <a:sym typeface="Yanone Kaffeesatz Light" charset="0"/>
              </a:rPr>
              <a:t> tool by the</a:t>
            </a:r>
          </a:p>
          <a:p>
            <a:pPr algn="ctr" defTabSz="642938"/>
            <a:r>
              <a:rPr lang="en-US" sz="1900" dirty="0">
                <a:latin typeface="Yanone Kaffeesatz Light" charset="0"/>
                <a:sym typeface="Yanone Kaffeesatz Light" charset="0"/>
              </a:rPr>
              <a:t>Jet/</a:t>
            </a:r>
            <a:r>
              <a:rPr lang="en-US" sz="1900" dirty="0" err="1">
                <a:latin typeface="Yanone Kaffeesatz Light" charset="0"/>
                <a:sym typeface="Yanone Kaffeesatz Light" charset="0"/>
              </a:rPr>
              <a:t>EtMiss</a:t>
            </a:r>
            <a:r>
              <a:rPr lang="en-US" sz="1900" dirty="0">
                <a:latin typeface="Yanone Kaffeesatz Light" charset="0"/>
                <a:sym typeface="Yanone Kaffeesatz Light" charset="0"/>
              </a:rPr>
              <a:t> group)</a:t>
            </a:r>
          </a:p>
        </p:txBody>
      </p:sp>
      <p:sp>
        <p:nvSpPr>
          <p:cNvPr id="214025" name="Freeform 9"/>
          <p:cNvSpPr>
            <a:spLocks/>
          </p:cNvSpPr>
          <p:nvPr/>
        </p:nvSpPr>
        <p:spPr bwMode="auto">
          <a:xfrm rot="-424221">
            <a:off x="4975225" y="2931513"/>
            <a:ext cx="1663700" cy="409575"/>
          </a:xfrm>
          <a:custGeom>
            <a:avLst/>
            <a:gdLst>
              <a:gd name="T0" fmla="+- 0 5084 4563"/>
              <a:gd name="T1" fmla="*/ T0 w 17037"/>
              <a:gd name="T2" fmla="*/ 0 h 17463"/>
              <a:gd name="T3" fmla="+- 0 21600 4563"/>
              <a:gd name="T4" fmla="*/ T3 w 17037"/>
              <a:gd name="T5" fmla="*/ 16755 h 17463"/>
            </a:gdLst>
            <a:ahLst/>
            <a:cxnLst>
              <a:cxn ang="0">
                <a:pos x="T1" y="T2"/>
              </a:cxn>
              <a:cxn ang="0">
                <a:pos x="T4" y="T5"/>
              </a:cxn>
            </a:cxnLst>
            <a:rect l="0" t="0" r="r" b="b"/>
            <a:pathLst>
              <a:path w="17037" h="17463">
                <a:moveTo>
                  <a:pt x="521" y="0"/>
                </a:moveTo>
                <a:cubicBezTo>
                  <a:pt x="521" y="0"/>
                  <a:pt x="-4563" y="21600"/>
                  <a:pt x="17037" y="16755"/>
                </a:cubicBezTo>
              </a:path>
            </a:pathLst>
          </a:custGeom>
          <a:noFill/>
          <a:ln w="38100" cap="flat">
            <a:solidFill>
              <a:srgbClr val="D90B00"/>
            </a:solidFill>
            <a:prstDash val="solid"/>
            <a:miter lim="800000"/>
            <a:headEnd type="arrow"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4027" name="Rectangle 11"/>
          <p:cNvSpPr>
            <a:spLocks/>
          </p:cNvSpPr>
          <p:nvPr/>
        </p:nvSpPr>
        <p:spPr bwMode="auto">
          <a:xfrm>
            <a:off x="395288" y="1495825"/>
            <a:ext cx="82565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642938">
              <a:buSzPct val="77000"/>
            </a:pPr>
            <a:r>
              <a:rPr lang="en-US" sz="2100" dirty="0" err="1" smtClean="0">
                <a:latin typeface="Yanone Kaffeesatz Light" charset="0"/>
                <a:sym typeface="Yanone Kaffeesatz Light" charset="0"/>
              </a:rPr>
              <a:t>Mimimize</a:t>
            </a:r>
            <a:r>
              <a:rPr lang="en-US" sz="2100" dirty="0" smtClean="0">
                <a:latin typeface="Yanone Kaffeesatz Light" charset="0"/>
                <a:sym typeface="Yanone Kaffeesatz Light" charset="0"/>
              </a:rPr>
              <a:t> </a:t>
            </a:r>
            <a:r>
              <a:rPr lang="en-US" sz="2100" dirty="0">
                <a:latin typeface="Yanone Kaffeesatz Light" charset="0"/>
                <a:sym typeface="Yanone Kaffeesatz Light" charset="0"/>
              </a:rPr>
              <a:t>a </a:t>
            </a:r>
            <a:r>
              <a:rPr lang="ja-JP" altLang="en-US" sz="2100" dirty="0" smtClean="0">
                <a:latin typeface="Arial"/>
                <a:sym typeface="Yanone Kaffeesatz Light" charset="0"/>
              </a:rPr>
              <a:t>“χ</a:t>
            </a:r>
            <a:r>
              <a:rPr lang="en-US" sz="2100" baseline="30000" dirty="0" smtClean="0">
                <a:latin typeface="Yanone Kaffeesatz Light" charset="0"/>
                <a:sym typeface="Symbol" charset="0"/>
              </a:rPr>
              <a:t>2</a:t>
            </a:r>
            <a:r>
              <a:rPr lang="ja-JP" altLang="en-US" sz="2100" dirty="0">
                <a:latin typeface="Arial"/>
                <a:sym typeface="Yanone Kaffeesatz Light" charset="0"/>
              </a:rPr>
              <a:t>”</a:t>
            </a:r>
            <a:r>
              <a:rPr lang="en-US" sz="2100" dirty="0">
                <a:latin typeface="Yanone Kaffeesatz Light" charset="0"/>
                <a:sym typeface="Yanone Kaffeesatz Light" charset="0"/>
              </a:rPr>
              <a:t> function defined as (top reconstruction inspired) for every di-jet combination in an event</a:t>
            </a:r>
            <a:endParaRPr lang="en-US" sz="2100" baseline="-6000" dirty="0">
              <a:latin typeface="Yanone Kaffeesatz Light" charset="0"/>
              <a:sym typeface="Yanone Kaffeesatz Light" charset="0"/>
            </a:endParaRPr>
          </a:p>
        </p:txBody>
      </p:sp>
      <p:sp>
        <p:nvSpPr>
          <p:cNvPr id="12" name="TextBox 11"/>
          <p:cNvSpPr txBox="1"/>
          <p:nvPr/>
        </p:nvSpPr>
        <p:spPr>
          <a:xfrm>
            <a:off x="7213600" y="162662"/>
            <a:ext cx="1930400" cy="1015663"/>
          </a:xfrm>
          <a:prstGeom prst="rect">
            <a:avLst/>
          </a:prstGeom>
          <a:noFill/>
        </p:spPr>
        <p:txBody>
          <a:bodyPr wrap="square" rtlCol="0">
            <a:spAutoFit/>
          </a:bodyPr>
          <a:lstStyle/>
          <a:p>
            <a:r>
              <a:rPr lang="en-US" sz="6000" b="1" dirty="0" smtClean="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rPr>
              <a:t>Atlas</a:t>
            </a:r>
            <a:endParaRPr lang="en-US" sz="6000" b="1" dirty="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41813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8284" y="97988"/>
            <a:ext cx="8229600" cy="649987"/>
          </a:xfrm>
          <a:prstGeom prst="rect">
            <a:avLst/>
          </a:prstGeom>
        </p:spPr>
        <p:txBody>
          <a:bodyPr vert="horz" lIns="91440" tIns="45720" rIns="91440" bIns="45720" rtlCol="0" anchor="ctr">
            <a:normAutofit fontScale="92500" lnSpcReduction="200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4F81BD"/>
                </a:solidFill>
                <a:effectLst/>
                <a:uLnTx/>
                <a:uFillTx/>
                <a:latin typeface="Arial" charset="0"/>
                <a:ea typeface="+mj-ea"/>
                <a:cs typeface="+mj-cs"/>
              </a:rPr>
              <a:t>Kinematic fit (untagged channel)</a:t>
            </a:r>
            <a:endParaRPr kumimoji="0" lang="en-US" sz="4400" b="0" i="0" u="none" strike="noStrike" kern="1200" cap="none" spc="0" normalizeH="0" baseline="0" noProof="0" dirty="0" smtClean="0">
              <a:ln>
                <a:noFill/>
              </a:ln>
              <a:solidFill>
                <a:srgbClr val="4F81BD"/>
              </a:solidFill>
              <a:effectLst/>
              <a:uLnTx/>
              <a:uFillTx/>
              <a:latin typeface="+mj-lt"/>
              <a:ea typeface="+mj-ea"/>
              <a:cs typeface="+mj-cs"/>
            </a:endParaRPr>
          </a:p>
        </p:txBody>
      </p:sp>
      <p:pic>
        <p:nvPicPr>
          <p:cNvPr id="7" name="Picture 4"/>
          <p:cNvPicPr>
            <a:picLocks noChangeAspect="1" noChangeArrowheads="1"/>
          </p:cNvPicPr>
          <p:nvPr/>
        </p:nvPicPr>
        <p:blipFill>
          <a:blip r:embed="rId2"/>
          <a:srcRect/>
          <a:stretch>
            <a:fillRect/>
          </a:stretch>
        </p:blipFill>
        <p:spPr bwMode="auto">
          <a:xfrm>
            <a:off x="5814732" y="4605997"/>
            <a:ext cx="3329268" cy="2254262"/>
          </a:xfrm>
          <a:prstGeom prst="rect">
            <a:avLst/>
          </a:prstGeom>
          <a:noFill/>
          <a:ln w="12700">
            <a:noFill/>
            <a:miter lim="800000"/>
            <a:headEnd/>
            <a:tailEnd/>
          </a:ln>
        </p:spPr>
      </p:pic>
      <p:pic>
        <p:nvPicPr>
          <p:cNvPr id="8" name="Picture 9"/>
          <p:cNvPicPr>
            <a:picLocks noChangeAspect="1" noChangeArrowheads="1"/>
          </p:cNvPicPr>
          <p:nvPr/>
        </p:nvPicPr>
        <p:blipFill>
          <a:blip r:embed="rId3"/>
          <a:srcRect/>
          <a:stretch>
            <a:fillRect/>
          </a:stretch>
        </p:blipFill>
        <p:spPr bwMode="auto">
          <a:xfrm>
            <a:off x="27610" y="4605997"/>
            <a:ext cx="3330238" cy="2254262"/>
          </a:xfrm>
          <a:prstGeom prst="rect">
            <a:avLst/>
          </a:prstGeom>
          <a:noFill/>
          <a:ln w="12700">
            <a:noFill/>
            <a:miter lim="800000"/>
            <a:headEnd/>
            <a:tailEnd/>
          </a:ln>
        </p:spPr>
      </p:pic>
      <p:sp>
        <p:nvSpPr>
          <p:cNvPr id="9" name="Rectangle 7"/>
          <p:cNvSpPr>
            <a:spLocks/>
          </p:cNvSpPr>
          <p:nvPr/>
        </p:nvSpPr>
        <p:spPr bwMode="auto">
          <a:xfrm>
            <a:off x="6325496" y="4416544"/>
            <a:ext cx="2635250" cy="384175"/>
          </a:xfrm>
          <a:prstGeom prst="rect">
            <a:avLst/>
          </a:prstGeom>
          <a:noFill/>
          <a:ln w="12700">
            <a:noFill/>
            <a:miter lim="800000"/>
            <a:headEnd/>
            <a:tailEnd/>
          </a:ln>
        </p:spPr>
        <p:txBody>
          <a:bodyPr lIns="0" tIns="0" rIns="0" bIns="0" anchor="ctr">
            <a:prstTxWarp prst="textNoShape">
              <a:avLst/>
            </a:prstTxWarp>
          </a:bodyPr>
          <a:lstStyle/>
          <a:p>
            <a:pPr algn="ctr" defTabSz="642938"/>
            <a:r>
              <a:rPr lang="en-US" dirty="0" err="1">
                <a:latin typeface="Yanone Kaffeesatz Light" charset="0"/>
                <a:sym typeface="Yanone Kaffeesatz Light" charset="0"/>
              </a:rPr>
              <a:t>m</a:t>
            </a:r>
            <a:r>
              <a:rPr lang="en-US" baseline="-6000" dirty="0" err="1">
                <a:latin typeface="Yanone Kaffeesatz Light" charset="0"/>
                <a:sym typeface="Yanone Kaffeesatz Light" charset="0"/>
              </a:rPr>
              <a:t>H</a:t>
            </a:r>
            <a:r>
              <a:rPr lang="en-US" dirty="0">
                <a:latin typeface="Yanone Kaffeesatz Light" charset="0"/>
                <a:sym typeface="Yanone Kaffeesatz Light" charset="0"/>
              </a:rPr>
              <a:t> = 180 GeV/c</a:t>
            </a:r>
            <a:r>
              <a:rPr lang="en-US" baseline="32000" dirty="0">
                <a:latin typeface="Yanone Kaffeesatz Light" charset="0"/>
                <a:sym typeface="Yanone Kaffeesatz Light" charset="0"/>
              </a:rPr>
              <a:t>2</a:t>
            </a:r>
          </a:p>
        </p:txBody>
      </p:sp>
      <p:sp>
        <p:nvSpPr>
          <p:cNvPr id="10" name="Rectangle 5"/>
          <p:cNvSpPr>
            <a:spLocks/>
          </p:cNvSpPr>
          <p:nvPr/>
        </p:nvSpPr>
        <p:spPr bwMode="auto">
          <a:xfrm>
            <a:off x="211267" y="4400416"/>
            <a:ext cx="2949575" cy="411162"/>
          </a:xfrm>
          <a:prstGeom prst="rect">
            <a:avLst/>
          </a:prstGeom>
          <a:noFill/>
          <a:ln w="12700">
            <a:noFill/>
            <a:miter lim="800000"/>
            <a:headEnd/>
            <a:tailEnd/>
          </a:ln>
        </p:spPr>
        <p:txBody>
          <a:bodyPr lIns="0" tIns="0" rIns="0" bIns="0" anchor="ctr">
            <a:prstTxWarp prst="textNoShape">
              <a:avLst/>
            </a:prstTxWarp>
          </a:bodyPr>
          <a:lstStyle/>
          <a:p>
            <a:pPr algn="ctr" defTabSz="642938"/>
            <a:r>
              <a:rPr lang="en-US" dirty="0" err="1">
                <a:latin typeface="Yanone Kaffeesatz Light" charset="0"/>
                <a:sym typeface="Yanone Kaffeesatz Light" charset="0"/>
              </a:rPr>
              <a:t>m</a:t>
            </a:r>
            <a:r>
              <a:rPr lang="en-US" baseline="-6000" dirty="0" err="1">
                <a:latin typeface="Yanone Kaffeesatz Light" charset="0"/>
                <a:sym typeface="Yanone Kaffeesatz Light" charset="0"/>
              </a:rPr>
              <a:t>H</a:t>
            </a:r>
            <a:r>
              <a:rPr lang="en-US" dirty="0">
                <a:latin typeface="Yanone Kaffeesatz Light" charset="0"/>
                <a:sym typeface="Yanone Kaffeesatz Light" charset="0"/>
              </a:rPr>
              <a:t> = 150 GeV/c</a:t>
            </a:r>
            <a:r>
              <a:rPr lang="en-US" baseline="32000" dirty="0">
                <a:latin typeface="Yanone Kaffeesatz Light" charset="0"/>
                <a:sym typeface="Yanone Kaffeesatz Light" charset="0"/>
              </a:rPr>
              <a:t>2</a:t>
            </a:r>
          </a:p>
        </p:txBody>
      </p:sp>
      <p:sp>
        <p:nvSpPr>
          <p:cNvPr id="12" name="Rectangle 11"/>
          <p:cNvSpPr/>
          <p:nvPr/>
        </p:nvSpPr>
        <p:spPr>
          <a:xfrm>
            <a:off x="0" y="889953"/>
            <a:ext cx="9143999" cy="1908215"/>
          </a:xfrm>
          <a:prstGeom prst="rect">
            <a:avLst/>
          </a:prstGeom>
          <a:solidFill>
            <a:schemeClr val="bg1"/>
          </a:solidFill>
        </p:spPr>
        <p:txBody>
          <a:bodyPr wrap="square">
            <a:spAutoFit/>
          </a:bodyPr>
          <a:lstStyle/>
          <a:p>
            <a:pPr marL="342900" indent="-342900" defTabSz="642938">
              <a:buClr>
                <a:schemeClr val="accent2"/>
              </a:buClr>
              <a:buSzPct val="77000"/>
              <a:buFont typeface="Wingdings" charset="2"/>
              <a:buChar char="q"/>
            </a:pPr>
            <a:r>
              <a:rPr lang="en-US" sz="2000" dirty="0">
                <a:sym typeface="Yanone Kaffeesatz Light" charset="0"/>
              </a:rPr>
              <a:t>The jet </a:t>
            </a:r>
            <a:r>
              <a:rPr lang="en-US" sz="2000" dirty="0" err="1">
                <a:sym typeface="Yanone Kaffeesatz Light" charset="0"/>
              </a:rPr>
              <a:t>pT</a:t>
            </a:r>
            <a:r>
              <a:rPr lang="en-US" sz="2000" dirty="0">
                <a:sym typeface="Yanone Kaffeesatz Light" charset="0"/>
              </a:rPr>
              <a:t> is corrected according to the fit result when building </a:t>
            </a:r>
            <a:r>
              <a:rPr lang="en-US" sz="2000" dirty="0" err="1">
                <a:sym typeface="Yanone Kaffeesatz Light" charset="0"/>
              </a:rPr>
              <a:t>mllqq</a:t>
            </a:r>
            <a:endParaRPr lang="en-US" sz="2000" dirty="0" smtClean="0">
              <a:sym typeface="Yanone Kaffeesatz Light" charset="0"/>
            </a:endParaRPr>
          </a:p>
          <a:p>
            <a:pPr marL="342900" indent="-342900" defTabSz="642938">
              <a:buClr>
                <a:schemeClr val="accent2"/>
              </a:buClr>
              <a:buSzPct val="77000"/>
              <a:buFont typeface="Wingdings" charset="2"/>
              <a:buChar char="q"/>
            </a:pPr>
            <a:r>
              <a:rPr lang="en-US" sz="2000" dirty="0" smtClean="0">
                <a:sym typeface="Yanone Kaffeesatz Light" charset="0"/>
              </a:rPr>
              <a:t>Resolution </a:t>
            </a:r>
            <a:r>
              <a:rPr lang="en-US" sz="2000" dirty="0">
                <a:sym typeface="Yanone Kaffeesatz Light" charset="0"/>
              </a:rPr>
              <a:t>improved by ~50% </a:t>
            </a:r>
            <a:r>
              <a:rPr lang="en-US" sz="2000" dirty="0" err="1">
                <a:sym typeface="Yanone Kaffeesatz Light" charset="0"/>
              </a:rPr>
              <a:t>w.r.t</a:t>
            </a:r>
            <a:r>
              <a:rPr lang="en-US" sz="2000" dirty="0">
                <a:sym typeface="Yanone Kaffeesatz Light" charset="0"/>
              </a:rPr>
              <a:t>. to just raw </a:t>
            </a:r>
            <a:r>
              <a:rPr lang="en-US" sz="2000" dirty="0" smtClean="0">
                <a:sym typeface="Yanone Kaffeesatz Light" charset="0"/>
              </a:rPr>
              <a:t>mass (</a:t>
            </a:r>
            <a:r>
              <a:rPr lang="en-US" sz="2000" dirty="0">
                <a:sym typeface="Yanone Kaffeesatz Light" charset="0"/>
              </a:rPr>
              <a:t>width = 2.7/c</a:t>
            </a:r>
            <a:r>
              <a:rPr lang="en-US" sz="2000" baseline="32000" dirty="0">
                <a:sym typeface="Yanone Kaffeesatz Light" charset="0"/>
              </a:rPr>
              <a:t>2</a:t>
            </a:r>
            <a:r>
              <a:rPr lang="en-US" sz="2000" dirty="0">
                <a:sym typeface="Yanone Kaffeesatz Light" charset="0"/>
              </a:rPr>
              <a:t> </a:t>
            </a:r>
            <a:r>
              <a:rPr lang="en-US" sz="2000" dirty="0" err="1">
                <a:sym typeface="Yanone Kaffeesatz Light" charset="0"/>
              </a:rPr>
              <a:t>GeV</a:t>
            </a:r>
            <a:r>
              <a:rPr lang="en-US" sz="2000" dirty="0">
                <a:sym typeface="Yanone Kaffeesatz Light" charset="0"/>
              </a:rPr>
              <a:t> for </a:t>
            </a:r>
            <a:r>
              <a:rPr lang="en-US" sz="2000" dirty="0" err="1">
                <a:sym typeface="Yanone Kaffeesatz Light" charset="0"/>
              </a:rPr>
              <a:t>m</a:t>
            </a:r>
            <a:r>
              <a:rPr lang="en-US" sz="2000" baseline="-6000" dirty="0" err="1">
                <a:sym typeface="Yanone Kaffeesatz Light" charset="0"/>
              </a:rPr>
              <a:t>H</a:t>
            </a:r>
            <a:r>
              <a:rPr lang="en-US" sz="2000" dirty="0">
                <a:sym typeface="Yanone Kaffeesatz Light" charset="0"/>
              </a:rPr>
              <a:t> = 130 </a:t>
            </a:r>
            <a:r>
              <a:rPr lang="en-US" sz="2000" dirty="0" err="1">
                <a:sym typeface="Yanone Kaffeesatz Light" charset="0"/>
              </a:rPr>
              <a:t>GeV</a:t>
            </a:r>
            <a:r>
              <a:rPr lang="en-US" sz="2000" dirty="0">
                <a:sym typeface="Yanone Kaffeesatz Light" charset="0"/>
              </a:rPr>
              <a:t>/c</a:t>
            </a:r>
            <a:r>
              <a:rPr lang="en-US" sz="2000" baseline="32000" dirty="0">
                <a:sym typeface="Yanone Kaffeesatz Light" charset="0"/>
              </a:rPr>
              <a:t>2</a:t>
            </a:r>
            <a:r>
              <a:rPr lang="en-US" sz="2000" dirty="0">
                <a:sym typeface="Yanone Kaffeesatz Light" charset="0"/>
              </a:rPr>
              <a:t>)</a:t>
            </a:r>
          </a:p>
          <a:p>
            <a:pPr marL="342900" indent="-342900" defTabSz="642938">
              <a:buClr>
                <a:schemeClr val="accent2"/>
              </a:buClr>
              <a:buSzPct val="77000"/>
              <a:buFont typeface="Wingdings" charset="2"/>
              <a:buChar char="q"/>
            </a:pPr>
            <a:r>
              <a:rPr lang="en-US" sz="2000" dirty="0">
                <a:sym typeface="Yanone Kaffeesatz Light" charset="0"/>
              </a:rPr>
              <a:t> The significance after full selection is improved </a:t>
            </a:r>
            <a:r>
              <a:rPr lang="en-US" sz="2000" dirty="0" err="1">
                <a:sym typeface="Yanone Kaffeesatz Light" charset="0"/>
              </a:rPr>
              <a:t>wrt</a:t>
            </a:r>
            <a:r>
              <a:rPr lang="en-US" sz="2000" dirty="0">
                <a:sym typeface="Yanone Kaffeesatz Light" charset="0"/>
              </a:rPr>
              <a:t>/ taking all combinations: 0.058 </a:t>
            </a:r>
            <a:r>
              <a:rPr lang="en-US" sz="2000" dirty="0">
                <a:sym typeface="Wingdings" charset="2"/>
              </a:rPr>
              <a:t> 0.089</a:t>
            </a:r>
            <a:r>
              <a:rPr lang="en-US" sz="2000" dirty="0">
                <a:sym typeface="Yanone Kaffeesatz Bold" charset="0"/>
              </a:rPr>
              <a:t>  (</a:t>
            </a:r>
            <a:r>
              <a:rPr lang="en-US" sz="2000" dirty="0">
                <a:sym typeface="Wingdings" charset="2"/>
              </a:rPr>
              <a:t>+50% </a:t>
            </a:r>
            <a:r>
              <a:rPr lang="en-US" sz="2000" dirty="0">
                <a:sym typeface="Yanone Kaffeesatz Bold" charset="0"/>
              </a:rPr>
              <a:t>@ 130 </a:t>
            </a:r>
            <a:r>
              <a:rPr lang="en-US" sz="2000" dirty="0" err="1">
                <a:sym typeface="Yanone Kaffeesatz Bold" charset="0"/>
              </a:rPr>
              <a:t>GeV</a:t>
            </a:r>
            <a:r>
              <a:rPr lang="en-US" sz="2000" dirty="0">
                <a:sym typeface="Yanone Kaffeesatz Bold" charset="0"/>
              </a:rPr>
              <a:t> mass)</a:t>
            </a:r>
          </a:p>
          <a:p>
            <a:endParaRPr lang="en-US" dirty="0">
              <a:latin typeface="Yanone Kaffeesatz Light" charset="0"/>
              <a:sym typeface="Yanone Kaffeesatz Light" charset="0"/>
            </a:endParaRPr>
          </a:p>
        </p:txBody>
      </p:sp>
      <p:pic>
        <p:nvPicPr>
          <p:cNvPr id="6" name="Picture 7"/>
          <p:cNvPicPr>
            <a:picLocks noChangeAspect="1" noChangeArrowheads="1"/>
          </p:cNvPicPr>
          <p:nvPr/>
        </p:nvPicPr>
        <p:blipFill>
          <a:blip r:embed="rId4"/>
          <a:srcRect/>
          <a:stretch>
            <a:fillRect/>
          </a:stretch>
        </p:blipFill>
        <p:spPr bwMode="auto">
          <a:xfrm>
            <a:off x="2887375" y="2544168"/>
            <a:ext cx="3501621" cy="2369491"/>
          </a:xfrm>
          <a:prstGeom prst="rect">
            <a:avLst/>
          </a:prstGeom>
          <a:noFill/>
          <a:ln w="12700">
            <a:noFill/>
            <a:miter lim="800000"/>
            <a:headEnd/>
            <a:tailEnd/>
          </a:ln>
        </p:spPr>
      </p:pic>
      <p:sp>
        <p:nvSpPr>
          <p:cNvPr id="11" name="Rectangle 5"/>
          <p:cNvSpPr>
            <a:spLocks/>
          </p:cNvSpPr>
          <p:nvPr/>
        </p:nvSpPr>
        <p:spPr bwMode="auto">
          <a:xfrm>
            <a:off x="3688293" y="3098614"/>
            <a:ext cx="2637203" cy="411163"/>
          </a:xfrm>
          <a:prstGeom prst="rect">
            <a:avLst/>
          </a:prstGeom>
          <a:noFill/>
          <a:ln w="12700">
            <a:noFill/>
            <a:miter lim="800000"/>
            <a:headEnd/>
            <a:tailEnd/>
          </a:ln>
        </p:spPr>
        <p:txBody>
          <a:bodyPr lIns="0" tIns="0" rIns="0" bIns="0" anchor="ctr">
            <a:prstTxWarp prst="textNoShape">
              <a:avLst/>
            </a:prstTxWarp>
          </a:bodyPr>
          <a:lstStyle/>
          <a:p>
            <a:pPr algn="ctr" defTabSz="642938"/>
            <a:r>
              <a:rPr lang="en-US" dirty="0" err="1">
                <a:latin typeface="Yanone Kaffeesatz Light" charset="0"/>
                <a:sym typeface="Yanone Kaffeesatz Light" charset="0"/>
              </a:rPr>
              <a:t>m</a:t>
            </a:r>
            <a:r>
              <a:rPr lang="en-US" baseline="-6000" dirty="0" err="1">
                <a:latin typeface="Yanone Kaffeesatz Light" charset="0"/>
                <a:sym typeface="Yanone Kaffeesatz Light" charset="0"/>
              </a:rPr>
              <a:t>H</a:t>
            </a:r>
            <a:r>
              <a:rPr lang="en-US" dirty="0">
                <a:latin typeface="Yanone Kaffeesatz Light" charset="0"/>
                <a:sym typeface="Yanone Kaffeesatz Light" charset="0"/>
              </a:rPr>
              <a:t> = 130 GeV/c</a:t>
            </a:r>
            <a:r>
              <a:rPr lang="en-US" baseline="32000" dirty="0">
                <a:latin typeface="Yanone Kaffeesatz Light" charset="0"/>
                <a:sym typeface="Yanone Kaffeesatz Light" charset="0"/>
              </a:rPr>
              <a:t>2</a:t>
            </a:r>
          </a:p>
        </p:txBody>
      </p:sp>
      <p:sp>
        <p:nvSpPr>
          <p:cNvPr id="3" name="TextBox 2"/>
          <p:cNvSpPr txBox="1"/>
          <p:nvPr/>
        </p:nvSpPr>
        <p:spPr>
          <a:xfrm>
            <a:off x="6325496" y="3227667"/>
            <a:ext cx="2462388" cy="646331"/>
          </a:xfrm>
          <a:prstGeom prst="rect">
            <a:avLst/>
          </a:prstGeom>
          <a:noFill/>
        </p:spPr>
        <p:txBody>
          <a:bodyPr wrap="square" rtlCol="0">
            <a:spAutoFit/>
          </a:bodyPr>
          <a:lstStyle/>
          <a:p>
            <a:r>
              <a:rPr lang="en-US" dirty="0" smtClean="0">
                <a:solidFill>
                  <a:srgbClr val="FF0000"/>
                </a:solidFill>
              </a:rPr>
              <a:t>With Kinematic Fitter</a:t>
            </a:r>
          </a:p>
          <a:p>
            <a:r>
              <a:rPr lang="en-US" dirty="0" smtClean="0">
                <a:solidFill>
                  <a:schemeClr val="accent1"/>
                </a:solidFill>
              </a:rPr>
              <a:t>Without Kinematic Fitter</a:t>
            </a:r>
            <a:endParaRPr lang="en-US" dirty="0">
              <a:solidFill>
                <a:schemeClr val="accent1"/>
              </a:solidFill>
            </a:endParaRPr>
          </a:p>
        </p:txBody>
      </p:sp>
    </p:spTree>
    <p:extLst>
      <p:ext uri="{BB962C8B-B14F-4D97-AF65-F5344CB8AC3E}">
        <p14:creationId xmlns:p14="http://schemas.microsoft.com/office/powerpoint/2010/main" val="86862937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800"/>
            <a:ext cx="8153400" cy="990600"/>
          </a:xfrm>
        </p:spPr>
        <p:txBody>
          <a:bodyPr/>
          <a:lstStyle/>
          <a:p>
            <a:r>
              <a:rPr lang="en-US" dirty="0">
                <a:solidFill>
                  <a:schemeClr val="accent1"/>
                </a:solidFill>
                <a:latin typeface="Arial" charset="0"/>
                <a:ea typeface="ヒラギノ角ゴ Pro W3" charset="0"/>
                <a:cs typeface="ヒラギノ角ゴ Pro W3" charset="0"/>
              </a:rPr>
              <a:t>Results – Signal Region</a:t>
            </a:r>
            <a:endParaRPr lang="en-US" dirty="0">
              <a:solidFill>
                <a:schemeClr val="accent1"/>
              </a:solidFill>
            </a:endParaRPr>
          </a:p>
        </p:txBody>
      </p:sp>
      <p:grpSp>
        <p:nvGrpSpPr>
          <p:cNvPr id="12" name="Group 11"/>
          <p:cNvGrpSpPr/>
          <p:nvPr/>
        </p:nvGrpSpPr>
        <p:grpSpPr>
          <a:xfrm>
            <a:off x="623629" y="1636153"/>
            <a:ext cx="7700991" cy="5153947"/>
            <a:chOff x="57911" y="886056"/>
            <a:chExt cx="8482609" cy="5675444"/>
          </a:xfrm>
        </p:grpSpPr>
        <p:pic>
          <p:nvPicPr>
            <p:cNvPr id="4" name="Picture 2"/>
            <p:cNvPicPr>
              <a:picLocks noChangeAspect="1" noChangeArrowheads="1"/>
            </p:cNvPicPr>
            <p:nvPr/>
          </p:nvPicPr>
          <p:blipFill>
            <a:blip r:embed="rId3"/>
            <a:srcRect/>
            <a:stretch>
              <a:fillRect/>
            </a:stretch>
          </p:blipFill>
          <p:spPr bwMode="auto">
            <a:xfrm>
              <a:off x="680807" y="3891325"/>
              <a:ext cx="3957638" cy="2659063"/>
            </a:xfrm>
            <a:prstGeom prst="rect">
              <a:avLst/>
            </a:prstGeom>
            <a:noFill/>
            <a:ln w="12700">
              <a:noFill/>
              <a:miter lim="800000"/>
              <a:headEnd/>
              <a:tailEnd/>
            </a:ln>
          </p:spPr>
        </p:pic>
        <p:pic>
          <p:nvPicPr>
            <p:cNvPr id="5" name="Picture 3"/>
            <p:cNvPicPr>
              <a:picLocks noChangeAspect="1" noChangeArrowheads="1"/>
            </p:cNvPicPr>
            <p:nvPr/>
          </p:nvPicPr>
          <p:blipFill>
            <a:blip r:embed="rId4"/>
            <a:srcRect/>
            <a:stretch>
              <a:fillRect/>
            </a:stretch>
          </p:blipFill>
          <p:spPr bwMode="auto">
            <a:xfrm>
              <a:off x="733195" y="1225913"/>
              <a:ext cx="3956050" cy="2678112"/>
            </a:xfrm>
            <a:prstGeom prst="rect">
              <a:avLst/>
            </a:prstGeom>
            <a:noFill/>
            <a:ln w="12700">
              <a:noFill/>
              <a:miter lim="800000"/>
              <a:headEnd/>
              <a:tailEnd/>
            </a:ln>
          </p:spPr>
        </p:pic>
        <p:pic>
          <p:nvPicPr>
            <p:cNvPr id="6" name="Picture 4"/>
            <p:cNvPicPr>
              <a:picLocks noChangeAspect="1" noChangeArrowheads="1"/>
            </p:cNvPicPr>
            <p:nvPr/>
          </p:nvPicPr>
          <p:blipFill>
            <a:blip r:embed="rId5"/>
            <a:srcRect/>
            <a:stretch>
              <a:fillRect/>
            </a:stretch>
          </p:blipFill>
          <p:spPr bwMode="auto">
            <a:xfrm>
              <a:off x="4584470" y="3883388"/>
              <a:ext cx="3956050" cy="2678112"/>
            </a:xfrm>
            <a:prstGeom prst="rect">
              <a:avLst/>
            </a:prstGeom>
            <a:noFill/>
            <a:ln w="12700">
              <a:noFill/>
              <a:miter lim="800000"/>
              <a:headEnd/>
              <a:tailEnd/>
            </a:ln>
          </p:spPr>
        </p:pic>
        <p:pic>
          <p:nvPicPr>
            <p:cNvPr id="7" name="Picture 5"/>
            <p:cNvPicPr>
              <a:picLocks noChangeAspect="1" noChangeArrowheads="1"/>
            </p:cNvPicPr>
            <p:nvPr/>
          </p:nvPicPr>
          <p:blipFill>
            <a:blip r:embed="rId6"/>
            <a:srcRect/>
            <a:stretch>
              <a:fillRect/>
            </a:stretch>
          </p:blipFill>
          <p:spPr bwMode="auto">
            <a:xfrm>
              <a:off x="4584470" y="1222738"/>
              <a:ext cx="3956050" cy="2654300"/>
            </a:xfrm>
            <a:prstGeom prst="rect">
              <a:avLst/>
            </a:prstGeom>
            <a:noFill/>
            <a:ln w="12700">
              <a:noFill/>
              <a:miter lim="800000"/>
              <a:headEnd/>
              <a:tailEnd/>
            </a:ln>
          </p:spPr>
        </p:pic>
        <p:sp>
          <p:nvSpPr>
            <p:cNvPr id="8" name="Rectangle 9"/>
            <p:cNvSpPr>
              <a:spLocks/>
            </p:cNvSpPr>
            <p:nvPr/>
          </p:nvSpPr>
          <p:spPr bwMode="auto">
            <a:xfrm rot="16200000">
              <a:off x="-126934" y="4744058"/>
              <a:ext cx="1102950" cy="711931"/>
            </a:xfrm>
            <a:prstGeom prst="rect">
              <a:avLst/>
            </a:prstGeom>
            <a:noFill/>
            <a:ln w="12700">
              <a:noFill/>
              <a:miter lim="800000"/>
              <a:headEnd/>
              <a:tailEnd/>
            </a:ln>
          </p:spPr>
          <p:txBody>
            <a:bodyPr wrap="square" lIns="0" tIns="0" rIns="0" bIns="0" anchor="ctr">
              <a:prstTxWarp prst="textNoShape">
                <a:avLst/>
              </a:prstTxWarp>
              <a:spAutoFit/>
            </a:bodyPr>
            <a:lstStyle/>
            <a:p>
              <a:pPr algn="ctr" defTabSz="642938"/>
              <a:r>
                <a:rPr lang="en-US" sz="2100" dirty="0">
                  <a:solidFill>
                    <a:srgbClr val="C0504D"/>
                  </a:solidFill>
                  <a:latin typeface="Yanone Kaffeesatz Light" charset="0"/>
                  <a:sym typeface="Yanone Kaffeesatz Light" charset="0"/>
                </a:rPr>
                <a:t>electrons</a:t>
              </a:r>
            </a:p>
          </p:txBody>
        </p:sp>
        <p:sp>
          <p:nvSpPr>
            <p:cNvPr id="9" name="Rectangle 10"/>
            <p:cNvSpPr>
              <a:spLocks/>
            </p:cNvSpPr>
            <p:nvPr/>
          </p:nvSpPr>
          <p:spPr bwMode="auto">
            <a:xfrm>
              <a:off x="2322667" y="886056"/>
              <a:ext cx="1007206" cy="355864"/>
            </a:xfrm>
            <a:prstGeom prst="rect">
              <a:avLst/>
            </a:prstGeom>
            <a:noFill/>
            <a:ln w="12700">
              <a:noFill/>
              <a:miter lim="800000"/>
              <a:headEnd/>
              <a:tailEnd/>
            </a:ln>
          </p:spPr>
          <p:txBody>
            <a:bodyPr wrap="square" lIns="0" tIns="0" rIns="0" bIns="0" anchor="ctr">
              <a:prstTxWarp prst="textNoShape">
                <a:avLst/>
              </a:prstTxWarp>
              <a:spAutoFit/>
            </a:bodyPr>
            <a:lstStyle/>
            <a:p>
              <a:pPr algn="ctr" defTabSz="642938"/>
              <a:r>
                <a:rPr lang="en-US" sz="2100" dirty="0" err="1">
                  <a:solidFill>
                    <a:srgbClr val="660066"/>
                  </a:solidFill>
                  <a:latin typeface="Yanone Kaffeesatz Light" charset="0"/>
                  <a:sym typeface="Yanone Kaffeesatz Light" charset="0"/>
                </a:rPr>
                <a:t>untag</a:t>
              </a:r>
              <a:endParaRPr lang="en-US" sz="2100" dirty="0">
                <a:solidFill>
                  <a:srgbClr val="660066"/>
                </a:solidFill>
                <a:latin typeface="Yanone Kaffeesatz Light" charset="0"/>
                <a:sym typeface="Yanone Kaffeesatz Light" charset="0"/>
              </a:endParaRPr>
            </a:p>
          </p:txBody>
        </p:sp>
        <p:sp>
          <p:nvSpPr>
            <p:cNvPr id="10" name="Rectangle 11"/>
            <p:cNvSpPr>
              <a:spLocks/>
            </p:cNvSpPr>
            <p:nvPr/>
          </p:nvSpPr>
          <p:spPr bwMode="auto">
            <a:xfrm>
              <a:off x="6374514" y="890819"/>
              <a:ext cx="816320" cy="355864"/>
            </a:xfrm>
            <a:prstGeom prst="rect">
              <a:avLst/>
            </a:prstGeom>
            <a:noFill/>
            <a:ln w="12700">
              <a:noFill/>
              <a:miter lim="800000"/>
              <a:headEnd/>
              <a:tailEnd/>
            </a:ln>
          </p:spPr>
          <p:txBody>
            <a:bodyPr wrap="square" lIns="0" tIns="0" rIns="0" bIns="0" anchor="ctr">
              <a:prstTxWarp prst="textNoShape">
                <a:avLst/>
              </a:prstTxWarp>
              <a:spAutoFit/>
            </a:bodyPr>
            <a:lstStyle/>
            <a:p>
              <a:pPr algn="ctr" defTabSz="642938"/>
              <a:r>
                <a:rPr lang="en-US" sz="2100" dirty="0">
                  <a:solidFill>
                    <a:srgbClr val="660066"/>
                  </a:solidFill>
                  <a:latin typeface="Yanone Kaffeesatz Light" charset="0"/>
                  <a:sym typeface="Yanone Kaffeesatz Light" charset="0"/>
                </a:rPr>
                <a:t>tag</a:t>
              </a:r>
            </a:p>
          </p:txBody>
        </p:sp>
        <p:sp>
          <p:nvSpPr>
            <p:cNvPr id="11" name="Rectangle 9"/>
            <p:cNvSpPr>
              <a:spLocks/>
            </p:cNvSpPr>
            <p:nvPr/>
          </p:nvSpPr>
          <p:spPr bwMode="auto">
            <a:xfrm rot="16200000">
              <a:off x="9723" y="1813716"/>
              <a:ext cx="808308" cy="711931"/>
            </a:xfrm>
            <a:prstGeom prst="rect">
              <a:avLst/>
            </a:prstGeom>
            <a:noFill/>
            <a:ln w="12700">
              <a:noFill/>
              <a:miter lim="800000"/>
              <a:headEnd/>
              <a:tailEnd/>
            </a:ln>
          </p:spPr>
          <p:txBody>
            <a:bodyPr wrap="square" lIns="0" tIns="0" rIns="0" bIns="0" anchor="ctr">
              <a:prstTxWarp prst="textNoShape">
                <a:avLst/>
              </a:prstTxWarp>
              <a:spAutoFit/>
            </a:bodyPr>
            <a:lstStyle/>
            <a:p>
              <a:pPr algn="ctr" defTabSz="642938"/>
              <a:r>
                <a:rPr lang="en-US" sz="2100" dirty="0" err="1" smtClean="0">
                  <a:solidFill>
                    <a:srgbClr val="C0504D"/>
                  </a:solidFill>
                  <a:latin typeface="Yanone Kaffeesatz Light" charset="0"/>
                  <a:sym typeface="Yanone Kaffeesatz Light" charset="0"/>
                </a:rPr>
                <a:t>muons</a:t>
              </a:r>
              <a:endParaRPr lang="en-US" sz="2100" dirty="0">
                <a:solidFill>
                  <a:srgbClr val="C0504D"/>
                </a:solidFill>
                <a:latin typeface="Yanone Kaffeesatz Light" charset="0"/>
                <a:sym typeface="Yanone Kaffeesatz Light" charset="0"/>
              </a:endParaRPr>
            </a:p>
          </p:txBody>
        </p:sp>
      </p:grpSp>
      <p:sp>
        <p:nvSpPr>
          <p:cNvPr id="13" name="TextBox 12"/>
          <p:cNvSpPr txBox="1"/>
          <p:nvPr/>
        </p:nvSpPr>
        <p:spPr>
          <a:xfrm>
            <a:off x="7213600" y="162662"/>
            <a:ext cx="1930400" cy="1015663"/>
          </a:xfrm>
          <a:prstGeom prst="rect">
            <a:avLst/>
          </a:prstGeom>
          <a:noFill/>
        </p:spPr>
        <p:txBody>
          <a:bodyPr wrap="square" rtlCol="0">
            <a:spAutoFit/>
          </a:bodyPr>
          <a:lstStyle/>
          <a:p>
            <a:r>
              <a:rPr lang="en-US" sz="6000" b="1" dirty="0" smtClean="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rPr>
              <a:t>Atlas</a:t>
            </a:r>
            <a:endParaRPr lang="en-US" sz="6000" b="1" dirty="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64617858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F81BD"/>
                </a:solidFill>
                <a:latin typeface="Arial" charset="0"/>
              </a:rPr>
              <a:t>H</a:t>
            </a:r>
            <a:r>
              <a:rPr lang="en-US" dirty="0">
                <a:solidFill>
                  <a:srgbClr val="4F81BD"/>
                </a:solidFill>
                <a:latin typeface="Arial" charset="0"/>
                <a:sym typeface="Wingdings" charset="2"/>
              </a:rPr>
              <a:t>ZZ*</a:t>
            </a:r>
            <a:r>
              <a:rPr lang="en-US" dirty="0" err="1">
                <a:solidFill>
                  <a:srgbClr val="4F81BD"/>
                </a:solidFill>
                <a:latin typeface="Arial" charset="0"/>
                <a:sym typeface="Wingdings" charset="2"/>
              </a:rPr>
              <a:t>llqq</a:t>
            </a:r>
            <a:r>
              <a:rPr lang="en-US" dirty="0">
                <a:solidFill>
                  <a:srgbClr val="4F81BD"/>
                </a:solidFill>
                <a:latin typeface="Arial" charset="0"/>
                <a:sym typeface="Wingdings" charset="2"/>
              </a:rPr>
              <a:t> results</a:t>
            </a:r>
            <a:endParaRPr lang="en-US" dirty="0">
              <a:solidFill>
                <a:srgbClr val="4F81BD"/>
              </a:solidFill>
            </a:endParaRPr>
          </a:p>
        </p:txBody>
      </p:sp>
      <p:pic>
        <p:nvPicPr>
          <p:cNvPr id="4" name="Picture 3"/>
          <p:cNvPicPr>
            <a:picLocks noChangeAspect="1"/>
          </p:cNvPicPr>
          <p:nvPr/>
        </p:nvPicPr>
        <p:blipFill>
          <a:blip r:embed="rId2"/>
          <a:stretch>
            <a:fillRect/>
          </a:stretch>
        </p:blipFill>
        <p:spPr>
          <a:xfrm>
            <a:off x="1778000" y="1770635"/>
            <a:ext cx="5590129" cy="3805211"/>
          </a:xfrm>
          <a:prstGeom prst="rect">
            <a:avLst/>
          </a:prstGeom>
        </p:spPr>
      </p:pic>
      <p:sp>
        <p:nvSpPr>
          <p:cNvPr id="6" name="TextBox 5"/>
          <p:cNvSpPr txBox="1"/>
          <p:nvPr/>
        </p:nvSpPr>
        <p:spPr>
          <a:xfrm>
            <a:off x="1471670" y="5575846"/>
            <a:ext cx="6349420"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No excess </a:t>
            </a:r>
            <a:r>
              <a:rPr lang="en-US" dirty="0" err="1" smtClean="0"/>
              <a:t>obseved</a:t>
            </a:r>
            <a:r>
              <a:rPr lang="en-US" dirty="0" smtClean="0"/>
              <a:t> </a:t>
            </a:r>
            <a:r>
              <a:rPr lang="en-US" dirty="0" err="1" smtClean="0"/>
              <a:t>w.r.t</a:t>
            </a:r>
            <a:r>
              <a:rPr lang="en-US" dirty="0" smtClean="0"/>
              <a:t>. the </a:t>
            </a:r>
            <a:r>
              <a:rPr lang="en-US" dirty="0" err="1" smtClean="0"/>
              <a:t>espected</a:t>
            </a:r>
            <a:r>
              <a:rPr lang="en-US" dirty="0" smtClean="0"/>
              <a:t> background but extracted the 95% C.L. upper limit on the production of an Higgs-like resonance decaying in ZZ</a:t>
            </a:r>
            <a:r>
              <a:rPr lang="en-US" baseline="30000" dirty="0" smtClean="0"/>
              <a:t>(*) </a:t>
            </a:r>
            <a:r>
              <a:rPr lang="en-US" dirty="0" smtClean="0"/>
              <a:t>in the mass range 120-180 </a:t>
            </a:r>
            <a:r>
              <a:rPr lang="en-US" dirty="0" err="1" smtClean="0"/>
              <a:t>GeV</a:t>
            </a:r>
            <a:endParaRPr lang="en-US" dirty="0"/>
          </a:p>
        </p:txBody>
      </p:sp>
      <p:sp>
        <p:nvSpPr>
          <p:cNvPr id="5" name="TextBox 4"/>
          <p:cNvSpPr txBox="1"/>
          <p:nvPr/>
        </p:nvSpPr>
        <p:spPr>
          <a:xfrm>
            <a:off x="7213600" y="162662"/>
            <a:ext cx="1930400" cy="1015663"/>
          </a:xfrm>
          <a:prstGeom prst="rect">
            <a:avLst/>
          </a:prstGeom>
          <a:noFill/>
        </p:spPr>
        <p:txBody>
          <a:bodyPr wrap="square" rtlCol="0">
            <a:spAutoFit/>
          </a:bodyPr>
          <a:lstStyle/>
          <a:p>
            <a:r>
              <a:rPr lang="en-US" sz="6000" b="1" dirty="0" smtClean="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rPr>
              <a:t>Atlas</a:t>
            </a:r>
            <a:endParaRPr lang="en-US" sz="6000" b="1" dirty="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8645973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072" y="-59895"/>
            <a:ext cx="8358398" cy="707886"/>
          </a:xfrm>
          <a:prstGeom prst="rect">
            <a:avLst/>
          </a:prstGeom>
          <a:noFill/>
        </p:spPr>
        <p:txBody>
          <a:bodyPr wrap="square" lIns="91440" tIns="45720" rIns="91440" bIns="45720">
            <a:spAutoFit/>
          </a:bodyPr>
          <a:lstStyle/>
          <a:p>
            <a:pPr algn="ctr"/>
            <a:r>
              <a:rPr lang="it-IT" sz="4000" b="1" dirty="0" smtClean="0">
                <a:ln w="1905"/>
                <a:solidFill>
                  <a:schemeClr val="accent2">
                    <a:lumMod val="75000"/>
                  </a:schemeClr>
                </a:solidFill>
                <a:effectLst>
                  <a:innerShdw blurRad="69850" dist="43180" dir="5400000">
                    <a:srgbClr val="000000">
                      <a:alpha val="65000"/>
                    </a:srgbClr>
                  </a:innerShdw>
                </a:effectLst>
              </a:rPr>
              <a:t>Quark </a:t>
            </a:r>
            <a:r>
              <a:rPr lang="it-IT" sz="4000" b="1" dirty="0" err="1" smtClean="0">
                <a:ln w="1905"/>
                <a:solidFill>
                  <a:schemeClr val="accent2">
                    <a:lumMod val="75000"/>
                  </a:schemeClr>
                </a:solidFill>
                <a:effectLst>
                  <a:innerShdw blurRad="69850" dist="43180" dir="5400000">
                    <a:srgbClr val="000000">
                      <a:alpha val="65000"/>
                    </a:srgbClr>
                  </a:innerShdw>
                </a:effectLst>
              </a:rPr>
              <a:t>gluon</a:t>
            </a:r>
            <a:r>
              <a:rPr lang="it-IT" sz="4000" b="1" dirty="0" smtClean="0">
                <a:ln w="1905"/>
                <a:solidFill>
                  <a:schemeClr val="accent2">
                    <a:lumMod val="75000"/>
                  </a:schemeClr>
                </a:solidFill>
                <a:effectLst>
                  <a:innerShdw blurRad="69850" dist="43180" dir="5400000">
                    <a:srgbClr val="000000">
                      <a:alpha val="65000"/>
                    </a:srgbClr>
                  </a:innerShdw>
                </a:effectLst>
              </a:rPr>
              <a:t> </a:t>
            </a:r>
            <a:r>
              <a:rPr lang="it-IT" sz="4000" b="1" dirty="0" err="1" smtClean="0">
                <a:ln w="1905"/>
                <a:solidFill>
                  <a:schemeClr val="accent2">
                    <a:lumMod val="75000"/>
                  </a:schemeClr>
                </a:solidFill>
                <a:effectLst>
                  <a:innerShdw blurRad="69850" dist="43180" dir="5400000">
                    <a:srgbClr val="000000">
                      <a:alpha val="65000"/>
                    </a:srgbClr>
                  </a:innerShdw>
                </a:effectLst>
              </a:rPr>
              <a:t>tagging</a:t>
            </a:r>
            <a:endParaRPr lang="it-IT" sz="4000" b="1" dirty="0" smtClean="0">
              <a:ln w="1905"/>
              <a:solidFill>
                <a:schemeClr val="accent2">
                  <a:lumMod val="75000"/>
                </a:schemeClr>
              </a:solidFill>
              <a:effectLst>
                <a:innerShdw blurRad="69850" dist="43180" dir="5400000">
                  <a:srgbClr val="000000">
                    <a:alpha val="65000"/>
                  </a:srgbClr>
                </a:innerShdw>
              </a:effectLst>
            </a:endParaRPr>
          </a:p>
        </p:txBody>
      </p:sp>
      <p:sp>
        <p:nvSpPr>
          <p:cNvPr id="5" name="Slide Number Placeholder 4"/>
          <p:cNvSpPr>
            <a:spLocks noGrp="1"/>
          </p:cNvSpPr>
          <p:nvPr>
            <p:ph type="sldNum" sz="quarter" idx="12"/>
          </p:nvPr>
        </p:nvSpPr>
        <p:spPr/>
        <p:txBody>
          <a:bodyPr/>
          <a:lstStyle/>
          <a:p>
            <a:fld id="{DB7F25FB-3777-5643-917A-FC65E0DF902F}" type="slidenum">
              <a:rPr lang="it-IT" smtClean="0"/>
              <a:pPr/>
              <a:t>49</a:t>
            </a:fld>
            <a:endParaRPr lang="it-IT"/>
          </a:p>
        </p:txBody>
      </p:sp>
      <p:sp>
        <p:nvSpPr>
          <p:cNvPr id="6" name="Rectangle 5"/>
          <p:cNvSpPr/>
          <p:nvPr/>
        </p:nvSpPr>
        <p:spPr>
          <a:xfrm>
            <a:off x="0" y="571791"/>
            <a:ext cx="5479978" cy="1938992"/>
          </a:xfrm>
          <a:prstGeom prst="rect">
            <a:avLst/>
          </a:prstGeom>
          <a:solidFill>
            <a:schemeClr val="bg1"/>
          </a:solidFill>
        </p:spPr>
        <p:txBody>
          <a:bodyPr wrap="square" lIns="91440" tIns="45720" rIns="91440" bIns="45720">
            <a:spAutoFit/>
          </a:bodyPr>
          <a:lstStyle/>
          <a:p>
            <a:pPr algn="ctr"/>
            <a:r>
              <a:rPr lang="it-IT" sz="2000" b="1" dirty="0" smtClean="0">
                <a:ln w="1905"/>
                <a:solidFill>
                  <a:srgbClr val="FF0000"/>
                </a:solidFill>
                <a:effectLst>
                  <a:innerShdw blurRad="69850" dist="43180" dir="5400000">
                    <a:srgbClr val="000000">
                      <a:alpha val="65000"/>
                    </a:srgbClr>
                  </a:innerShdw>
                </a:effectLst>
              </a:rPr>
              <a:t>Motivazione:</a:t>
            </a:r>
          </a:p>
          <a:p>
            <a:pPr algn="just"/>
            <a:r>
              <a:rPr lang="it-IT" sz="2000" b="1" dirty="0" smtClean="0">
                <a:ln w="1905"/>
                <a:solidFill>
                  <a:srgbClr val="355D7E"/>
                </a:solidFill>
                <a:effectLst>
                  <a:innerShdw blurRad="69850" dist="43180" dir="5400000">
                    <a:srgbClr val="000000">
                      <a:alpha val="65000"/>
                    </a:srgbClr>
                  </a:innerShdw>
                </a:effectLst>
              </a:rPr>
              <a:t>Il segnale ha jet provenienti solo da </a:t>
            </a:r>
            <a:r>
              <a:rPr lang="it-IT" sz="2000" b="1" dirty="0" err="1" smtClean="0">
                <a:ln w="1905"/>
                <a:solidFill>
                  <a:srgbClr val="355D7E"/>
                </a:solidFill>
                <a:effectLst>
                  <a:innerShdw blurRad="69850" dist="43180" dir="5400000">
                    <a:srgbClr val="000000">
                      <a:alpha val="65000"/>
                    </a:srgbClr>
                  </a:innerShdw>
                </a:effectLst>
              </a:rPr>
              <a:t>quarks</a:t>
            </a:r>
            <a:r>
              <a:rPr lang="it-IT" sz="2000" b="1" dirty="0" smtClean="0">
                <a:ln w="1905"/>
                <a:solidFill>
                  <a:srgbClr val="355D7E"/>
                </a:solidFill>
                <a:effectLst>
                  <a:innerShdw blurRad="69850" dist="43180" dir="5400000">
                    <a:srgbClr val="000000">
                      <a:alpha val="65000"/>
                    </a:srgbClr>
                  </a:innerShdw>
                </a:effectLst>
              </a:rPr>
              <a:t>, mentre il fondo dominante </a:t>
            </a:r>
            <a:r>
              <a:rPr lang="it-IT" sz="2000" b="1" dirty="0" err="1" smtClean="0">
                <a:ln w="1905"/>
                <a:solidFill>
                  <a:srgbClr val="355D7E"/>
                </a:solidFill>
                <a:effectLst>
                  <a:innerShdw blurRad="69850" dist="43180" dir="5400000">
                    <a:srgbClr val="000000">
                      <a:alpha val="65000"/>
                    </a:srgbClr>
                  </a:innerShdw>
                </a:effectLst>
              </a:rPr>
              <a:t>Z+jets</a:t>
            </a:r>
            <a:r>
              <a:rPr lang="it-IT" sz="2000" b="1" dirty="0" smtClean="0">
                <a:ln w="1905"/>
                <a:solidFill>
                  <a:srgbClr val="355D7E"/>
                </a:solidFill>
                <a:effectLst>
                  <a:innerShdw blurRad="69850" dist="43180" dir="5400000">
                    <a:srgbClr val="000000">
                      <a:alpha val="65000"/>
                    </a:srgbClr>
                  </a:innerShdw>
                </a:effectLst>
              </a:rPr>
              <a:t> ha un grande contributo proveniente da </a:t>
            </a:r>
            <a:r>
              <a:rPr lang="it-IT" sz="2000" b="1" dirty="0" err="1" smtClean="0">
                <a:ln w="1905"/>
                <a:solidFill>
                  <a:srgbClr val="355D7E"/>
                </a:solidFill>
                <a:effectLst>
                  <a:innerShdw blurRad="69850" dist="43180" dir="5400000">
                    <a:srgbClr val="000000">
                      <a:alpha val="65000"/>
                    </a:srgbClr>
                  </a:innerShdw>
                </a:effectLst>
              </a:rPr>
              <a:t>jets</a:t>
            </a:r>
            <a:r>
              <a:rPr lang="it-IT" sz="2000" b="1" dirty="0" smtClean="0">
                <a:ln w="1905"/>
                <a:solidFill>
                  <a:srgbClr val="355D7E"/>
                </a:solidFill>
                <a:effectLst>
                  <a:innerShdw blurRad="69850" dist="43180" dir="5400000">
                    <a:srgbClr val="000000">
                      <a:alpha val="65000"/>
                    </a:srgbClr>
                  </a:innerShdw>
                </a:effectLst>
              </a:rPr>
              <a:t> da gluone</a:t>
            </a:r>
          </a:p>
          <a:p>
            <a:pPr algn="just"/>
            <a:r>
              <a:rPr lang="en-US" sz="2000" b="1" i="1" dirty="0" smtClean="0">
                <a:ln w="1905"/>
                <a:solidFill>
                  <a:srgbClr val="FF0000"/>
                </a:solidFill>
                <a:effectLst>
                  <a:innerShdw blurRad="69850" dist="43180" dir="5400000">
                    <a:srgbClr val="000000">
                      <a:alpha val="65000"/>
                    </a:srgbClr>
                  </a:innerShdw>
                </a:effectLst>
              </a:rPr>
              <a:t>(</a:t>
            </a:r>
            <a:r>
              <a:rPr lang="en-US" sz="2000" b="1" i="1" dirty="0" err="1" smtClean="0">
                <a:ln w="1905"/>
                <a:solidFill>
                  <a:srgbClr val="FF0000"/>
                </a:solidFill>
                <a:effectLst>
                  <a:innerShdw blurRad="69850" dist="43180" dir="5400000">
                    <a:srgbClr val="000000">
                      <a:alpha val="65000"/>
                    </a:srgbClr>
                  </a:innerShdw>
                </a:effectLst>
              </a:rPr>
              <a:t>Gallicchio,Quark</a:t>
            </a:r>
            <a:r>
              <a:rPr lang="en-US" sz="2000" b="1" i="1" dirty="0">
                <a:ln w="1905"/>
                <a:solidFill>
                  <a:srgbClr val="FF0000"/>
                </a:solidFill>
                <a:effectLst>
                  <a:innerShdw blurRad="69850" dist="43180" dir="5400000">
                    <a:srgbClr val="000000">
                      <a:alpha val="65000"/>
                    </a:srgbClr>
                  </a:innerShdw>
                </a:effectLst>
              </a:rPr>
              <a:t> </a:t>
            </a:r>
            <a:r>
              <a:rPr lang="en-US" sz="2000" b="1" i="1" dirty="0" smtClean="0">
                <a:ln w="1905"/>
                <a:solidFill>
                  <a:srgbClr val="FF0000"/>
                </a:solidFill>
                <a:effectLst>
                  <a:innerShdw blurRad="69850" dist="43180" dir="5400000">
                    <a:srgbClr val="000000">
                      <a:alpha val="65000"/>
                    </a:srgbClr>
                  </a:innerShdw>
                </a:effectLst>
              </a:rPr>
              <a:t>gluon tagging</a:t>
            </a:r>
            <a:r>
              <a:rPr lang="en-US" sz="2000" b="1" i="1" dirty="0">
                <a:ln w="1905"/>
                <a:solidFill>
                  <a:srgbClr val="FF0000"/>
                </a:solidFill>
                <a:effectLst>
                  <a:innerShdw blurRad="69850" dist="43180" dir="5400000">
                    <a:srgbClr val="000000">
                      <a:alpha val="65000"/>
                    </a:srgbClr>
                  </a:innerShdw>
                </a:effectLst>
              </a:rPr>
              <a:t> </a:t>
            </a:r>
            <a:r>
              <a:rPr lang="en-US" sz="2000" b="1" i="1" dirty="0" smtClean="0">
                <a:ln w="1905"/>
                <a:solidFill>
                  <a:srgbClr val="FF0000"/>
                </a:solidFill>
                <a:effectLst>
                  <a:innerShdw blurRad="69850" dist="43180" dir="5400000">
                    <a:srgbClr val="000000">
                      <a:alpha val="65000"/>
                    </a:srgbClr>
                  </a:innerShdw>
                </a:effectLst>
              </a:rPr>
              <a:t>at</a:t>
            </a:r>
            <a:r>
              <a:rPr lang="en-US" sz="2000" b="1" i="1" dirty="0">
                <a:ln w="1905"/>
                <a:solidFill>
                  <a:srgbClr val="FF0000"/>
                </a:solidFill>
                <a:effectLst>
                  <a:innerShdw blurRad="69850" dist="43180" dir="5400000">
                    <a:srgbClr val="000000">
                      <a:alpha val="65000"/>
                    </a:srgbClr>
                  </a:innerShdw>
                </a:effectLst>
              </a:rPr>
              <a:t> </a:t>
            </a:r>
            <a:r>
              <a:rPr lang="en-US" sz="2000" b="1" i="1" dirty="0" smtClean="0">
                <a:ln w="1905"/>
                <a:solidFill>
                  <a:srgbClr val="FF0000"/>
                </a:solidFill>
                <a:effectLst>
                  <a:innerShdw blurRad="69850" dist="43180" dir="5400000">
                    <a:srgbClr val="000000">
                      <a:alpha val="65000"/>
                    </a:srgbClr>
                  </a:innerShdw>
                </a:effectLst>
              </a:rPr>
              <a:t>LHC</a:t>
            </a:r>
            <a:r>
              <a:rPr lang="en-US" sz="2000" b="1" i="1" dirty="0">
                <a:ln w="1905"/>
                <a:solidFill>
                  <a:srgbClr val="FF0000"/>
                </a:solidFill>
                <a:effectLst>
                  <a:innerShdw blurRad="69850" dist="43180" dir="5400000">
                    <a:srgbClr val="000000">
                      <a:alpha val="65000"/>
                    </a:srgbClr>
                  </a:innerShdw>
                </a:effectLst>
              </a:rPr>
              <a:t> </a:t>
            </a:r>
            <a:r>
              <a:rPr lang="en-US" sz="2000" b="1" i="1" dirty="0" smtClean="0">
                <a:ln w="1905"/>
                <a:solidFill>
                  <a:srgbClr val="FF0000"/>
                </a:solidFill>
                <a:effectLst>
                  <a:innerShdw blurRad="69850" dist="43180" dir="5400000">
                    <a:srgbClr val="000000">
                      <a:alpha val="65000"/>
                    </a:srgbClr>
                  </a:innerShdw>
                </a:effectLst>
              </a:rPr>
              <a:t>Phys. Rev. </a:t>
            </a:r>
            <a:r>
              <a:rPr lang="en-US" sz="2000" b="1" i="1" dirty="0" err="1" smtClean="0">
                <a:ln w="1905"/>
                <a:solidFill>
                  <a:srgbClr val="FF0000"/>
                </a:solidFill>
                <a:effectLst>
                  <a:innerShdw blurRad="69850" dist="43180" dir="5400000">
                    <a:srgbClr val="000000">
                      <a:alpha val="65000"/>
                    </a:srgbClr>
                  </a:innerShdw>
                </a:effectLst>
              </a:rPr>
              <a:t>Lett</a:t>
            </a:r>
            <a:r>
              <a:rPr lang="en-US" sz="2000" b="1" i="1" dirty="0" smtClean="0">
                <a:ln w="1905"/>
                <a:solidFill>
                  <a:srgbClr val="FF0000"/>
                </a:solidFill>
                <a:effectLst>
                  <a:innerShdw blurRad="69850" dist="43180" dir="5400000">
                    <a:srgbClr val="000000">
                      <a:alpha val="65000"/>
                    </a:srgbClr>
                  </a:innerShdw>
                </a:effectLst>
              </a:rPr>
              <a:t>. 107(17):172001)</a:t>
            </a:r>
            <a:endParaRPr lang="it-IT" sz="2000" b="1" i="1" dirty="0" smtClean="0">
              <a:ln w="1905"/>
              <a:solidFill>
                <a:srgbClr val="FF0000"/>
              </a:solidFill>
              <a:effectLst>
                <a:innerShdw blurRad="69850" dist="43180" dir="5400000">
                  <a:srgbClr val="000000">
                    <a:alpha val="65000"/>
                  </a:srgbClr>
                </a:innerShdw>
              </a:effectLst>
            </a:endParaRPr>
          </a:p>
        </p:txBody>
      </p:sp>
      <p:pic>
        <p:nvPicPr>
          <p:cNvPr id="7" name="Picture 6"/>
          <p:cNvPicPr>
            <a:picLocks noChangeAspect="1"/>
          </p:cNvPicPr>
          <p:nvPr/>
        </p:nvPicPr>
        <p:blipFill>
          <a:blip r:embed="rId3"/>
          <a:stretch>
            <a:fillRect/>
          </a:stretch>
        </p:blipFill>
        <p:spPr>
          <a:xfrm>
            <a:off x="5827105" y="571791"/>
            <a:ext cx="3316895" cy="3034606"/>
          </a:xfrm>
          <a:prstGeom prst="rect">
            <a:avLst/>
          </a:prstGeom>
        </p:spPr>
      </p:pic>
      <p:graphicFrame>
        <p:nvGraphicFramePr>
          <p:cNvPr id="9" name="Object 8"/>
          <p:cNvGraphicFramePr>
            <a:graphicFrameLocks noChangeAspect="1"/>
          </p:cNvGraphicFramePr>
          <p:nvPr/>
        </p:nvGraphicFramePr>
        <p:xfrm>
          <a:off x="341431" y="4294439"/>
          <a:ext cx="8612795" cy="846822"/>
        </p:xfrm>
        <a:graphic>
          <a:graphicData uri="http://schemas.openxmlformats.org/presentationml/2006/ole">
            <mc:AlternateContent xmlns:mc="http://schemas.openxmlformats.org/markup-compatibility/2006">
              <mc:Choice xmlns:v="urn:schemas-microsoft-com:vml" Requires="v">
                <p:oleObj spid="_x0000_s230416" name="Equation" r:id="rId4" imgW="5295900" imgH="520700" progId="Equation.3">
                  <p:embed/>
                </p:oleObj>
              </mc:Choice>
              <mc:Fallback>
                <p:oleObj name="Equation" r:id="rId4" imgW="5295900" imgH="520700" progId="Equation.3">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431" y="4294439"/>
                        <a:ext cx="8612795" cy="8468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356771" y="3606397"/>
            <a:ext cx="8358399" cy="707886"/>
          </a:xfrm>
          <a:prstGeom prst="rect">
            <a:avLst/>
          </a:prstGeom>
          <a:noFill/>
        </p:spPr>
        <p:txBody>
          <a:bodyPr wrap="square" lIns="91440" tIns="45720" rIns="91440" bIns="45720">
            <a:spAutoFit/>
          </a:bodyPr>
          <a:lstStyle/>
          <a:p>
            <a:pPr algn="just"/>
            <a:r>
              <a:rPr lang="it-IT" sz="2000" b="1" dirty="0" smtClean="0">
                <a:ln w="1905"/>
                <a:solidFill>
                  <a:srgbClr val="0000FF"/>
                </a:solidFill>
                <a:effectLst>
                  <a:innerShdw blurRad="69850" dist="43180" dir="5400000">
                    <a:srgbClr val="000000">
                      <a:alpha val="65000"/>
                    </a:srgbClr>
                  </a:innerShdw>
                </a:effectLst>
              </a:rPr>
              <a:t>Calcoli al NNLO conducono al rapporto delle molteplicità medie di ogni tipo di particella all’interno di </a:t>
            </a:r>
            <a:r>
              <a:rPr lang="it-IT" sz="2000" b="1" dirty="0" err="1" smtClean="0">
                <a:ln w="1905"/>
                <a:solidFill>
                  <a:srgbClr val="0000FF"/>
                </a:solidFill>
                <a:effectLst>
                  <a:innerShdw blurRad="69850" dist="43180" dir="5400000">
                    <a:srgbClr val="000000">
                      <a:alpha val="65000"/>
                    </a:srgbClr>
                  </a:innerShdw>
                </a:effectLst>
              </a:rPr>
              <a:t>jets</a:t>
            </a:r>
            <a:r>
              <a:rPr lang="it-IT" sz="2000" b="1" dirty="0" smtClean="0">
                <a:ln w="1905"/>
                <a:solidFill>
                  <a:srgbClr val="0000FF"/>
                </a:solidFill>
                <a:effectLst>
                  <a:innerShdw blurRad="69850" dist="43180" dir="5400000">
                    <a:srgbClr val="000000">
                      <a:alpha val="65000"/>
                    </a:srgbClr>
                  </a:innerShdw>
                </a:effectLst>
              </a:rPr>
              <a:t> da gluoni rispetto ai </a:t>
            </a:r>
            <a:r>
              <a:rPr lang="it-IT" sz="2000" b="1" dirty="0" err="1" smtClean="0">
                <a:ln w="1905"/>
                <a:solidFill>
                  <a:srgbClr val="0000FF"/>
                </a:solidFill>
                <a:effectLst>
                  <a:innerShdw blurRad="69850" dist="43180" dir="5400000">
                    <a:srgbClr val="000000">
                      <a:alpha val="65000"/>
                    </a:srgbClr>
                  </a:innerShdw>
                </a:effectLst>
              </a:rPr>
              <a:t>jets</a:t>
            </a:r>
            <a:r>
              <a:rPr lang="it-IT" sz="2000" b="1" dirty="0" smtClean="0">
                <a:ln w="1905"/>
                <a:solidFill>
                  <a:srgbClr val="0000FF"/>
                </a:solidFill>
                <a:effectLst>
                  <a:innerShdw blurRad="69850" dist="43180" dir="5400000">
                    <a:srgbClr val="000000">
                      <a:alpha val="65000"/>
                    </a:srgbClr>
                  </a:innerShdw>
                </a:effectLst>
              </a:rPr>
              <a:t> da quark(</a:t>
            </a:r>
            <a:r>
              <a:rPr lang="it-IT" sz="2000" b="1" dirty="0" err="1" smtClean="0">
                <a:ln w="1905"/>
                <a:solidFill>
                  <a:srgbClr val="0000FF"/>
                </a:solidFill>
                <a:effectLst>
                  <a:innerShdw blurRad="69850" dist="43180" dir="5400000">
                    <a:srgbClr val="000000">
                      <a:alpha val="65000"/>
                    </a:srgbClr>
                  </a:innerShdw>
                </a:effectLst>
              </a:rPr>
              <a:t>uds</a:t>
            </a:r>
            <a:r>
              <a:rPr lang="it-IT" sz="2000" b="1" dirty="0" smtClean="0">
                <a:ln w="1905"/>
                <a:solidFill>
                  <a:srgbClr val="0000FF"/>
                </a:solidFill>
                <a:effectLst>
                  <a:innerShdw blurRad="69850" dist="43180" dir="5400000">
                    <a:srgbClr val="000000">
                      <a:alpha val="65000"/>
                    </a:srgbClr>
                  </a:innerShdw>
                </a:effectLst>
              </a:rPr>
              <a:t>):</a:t>
            </a:r>
          </a:p>
        </p:txBody>
      </p:sp>
      <p:sp>
        <p:nvSpPr>
          <p:cNvPr id="11" name="Rectangle 10"/>
          <p:cNvSpPr/>
          <p:nvPr/>
        </p:nvSpPr>
        <p:spPr>
          <a:xfrm>
            <a:off x="1282914" y="5103913"/>
            <a:ext cx="6732197" cy="646331"/>
          </a:xfrm>
          <a:prstGeom prst="rect">
            <a:avLst/>
          </a:prstGeom>
        </p:spPr>
        <p:txBody>
          <a:bodyPr wrap="square">
            <a:spAutoFit/>
          </a:bodyPr>
          <a:lstStyle/>
          <a:p>
            <a:pPr algn="just"/>
            <a:r>
              <a:rPr lang="en-US" b="1" i="1" dirty="0" err="1" smtClean="0">
                <a:ln w="1905"/>
                <a:solidFill>
                  <a:srgbClr val="FF0000"/>
                </a:solidFill>
                <a:effectLst>
                  <a:innerShdw blurRad="69850" dist="43180" dir="5400000">
                    <a:srgbClr val="000000">
                      <a:alpha val="65000"/>
                    </a:srgbClr>
                  </a:innerShdw>
                </a:effectLst>
              </a:rPr>
              <a:t>Dissertori</a:t>
            </a:r>
            <a:r>
              <a:rPr lang="en-US" b="1" i="1" dirty="0" smtClean="0">
                <a:ln w="1905"/>
                <a:solidFill>
                  <a:srgbClr val="FF0000"/>
                </a:solidFill>
                <a:effectLst>
                  <a:innerShdw blurRad="69850" dist="43180" dir="5400000">
                    <a:srgbClr val="000000">
                      <a:alpha val="65000"/>
                    </a:srgbClr>
                  </a:innerShdw>
                </a:effectLst>
              </a:rPr>
              <a:t>, Knowles and </a:t>
            </a:r>
            <a:r>
              <a:rPr lang="en-US" b="1" i="1" dirty="0" err="1" smtClean="0">
                <a:ln w="1905"/>
                <a:solidFill>
                  <a:srgbClr val="FF0000"/>
                </a:solidFill>
                <a:effectLst>
                  <a:innerShdw blurRad="69850" dist="43180" dir="5400000">
                    <a:srgbClr val="000000">
                      <a:alpha val="65000"/>
                    </a:srgbClr>
                  </a:innerShdw>
                </a:effectLst>
              </a:rPr>
              <a:t>Schmelling</a:t>
            </a:r>
            <a:r>
              <a:rPr lang="en-US" b="1" i="1" dirty="0" smtClean="0">
                <a:ln w="1905"/>
                <a:solidFill>
                  <a:srgbClr val="FF0000"/>
                </a:solidFill>
                <a:effectLst>
                  <a:innerShdw blurRad="69850" dist="43180" dir="5400000">
                    <a:srgbClr val="000000">
                      <a:alpha val="65000"/>
                    </a:srgbClr>
                  </a:innerShdw>
                </a:effectLst>
              </a:rPr>
              <a:t>, Quantum </a:t>
            </a:r>
            <a:r>
              <a:rPr lang="en-US" b="1" i="1" dirty="0" err="1" smtClean="0">
                <a:ln w="1905"/>
                <a:solidFill>
                  <a:srgbClr val="FF0000"/>
                </a:solidFill>
                <a:effectLst>
                  <a:innerShdw blurRad="69850" dist="43180" dir="5400000">
                    <a:srgbClr val="000000">
                      <a:alpha val="65000"/>
                    </a:srgbClr>
                  </a:innerShdw>
                </a:effectLst>
              </a:rPr>
              <a:t>Chromodynamics</a:t>
            </a:r>
            <a:r>
              <a:rPr lang="en-US" b="1" i="1" dirty="0" smtClean="0">
                <a:ln w="1905"/>
                <a:solidFill>
                  <a:srgbClr val="FF0000"/>
                </a:solidFill>
                <a:effectLst>
                  <a:innerShdw blurRad="69850" dist="43180" dir="5400000">
                    <a:srgbClr val="000000">
                      <a:alpha val="65000"/>
                    </a:srgbClr>
                  </a:innerShdw>
                </a:effectLst>
              </a:rPr>
              <a:t>: High energy experiments and theory, Oxford Monographs</a:t>
            </a:r>
            <a:endParaRPr lang="it-IT" b="1" i="1" dirty="0" smtClean="0">
              <a:ln w="1905"/>
              <a:solidFill>
                <a:srgbClr val="FF0000"/>
              </a:solidFill>
              <a:effectLst>
                <a:innerShdw blurRad="69850" dist="43180" dir="5400000">
                  <a:srgbClr val="000000">
                    <a:alpha val="65000"/>
                  </a:srgbClr>
                </a:innerShdw>
              </a:effectLst>
            </a:endParaRPr>
          </a:p>
        </p:txBody>
      </p:sp>
      <p:pic>
        <p:nvPicPr>
          <p:cNvPr id="13" name="Picture 12"/>
          <p:cNvPicPr>
            <a:picLocks noChangeAspect="1"/>
          </p:cNvPicPr>
          <p:nvPr/>
        </p:nvPicPr>
        <p:blipFill>
          <a:blip r:embed="rId6"/>
          <a:stretch>
            <a:fillRect/>
          </a:stretch>
        </p:blipFill>
        <p:spPr>
          <a:xfrm>
            <a:off x="2825750" y="2370975"/>
            <a:ext cx="2654228" cy="1235422"/>
          </a:xfrm>
          <a:prstGeom prst="rect">
            <a:avLst/>
          </a:prstGeom>
        </p:spPr>
      </p:pic>
      <p:sp>
        <p:nvSpPr>
          <p:cNvPr id="14" name="Rectangle 13"/>
          <p:cNvSpPr/>
          <p:nvPr/>
        </p:nvSpPr>
        <p:spPr>
          <a:xfrm>
            <a:off x="2463570" y="5714148"/>
            <a:ext cx="5537430" cy="400110"/>
          </a:xfrm>
          <a:prstGeom prst="rect">
            <a:avLst/>
          </a:prstGeom>
          <a:noFill/>
        </p:spPr>
        <p:txBody>
          <a:bodyPr wrap="square" lIns="91440" tIns="45720" rIns="91440" bIns="45720">
            <a:spAutoFit/>
          </a:bodyPr>
          <a:lstStyle/>
          <a:p>
            <a:pPr algn="just"/>
            <a:r>
              <a:rPr lang="it-IT" sz="2000" b="1" dirty="0" smtClean="0">
                <a:ln w="1905"/>
                <a:solidFill>
                  <a:srgbClr val="0000FF"/>
                </a:solidFill>
                <a:effectLst>
                  <a:innerShdw blurRad="69850" dist="43180" dir="5400000">
                    <a:srgbClr val="000000">
                      <a:alpha val="65000"/>
                    </a:srgbClr>
                  </a:innerShdw>
                </a:effectLst>
              </a:rPr>
              <a:t>Al polo della Z questo rapporto è ≈ 1.7</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4/7/2012: </a:t>
            </a:r>
            <a:r>
              <a:rPr lang="en-US" sz="3000" b="1" dirty="0" err="1" smtClean="0"/>
              <a:t>Osservazione</a:t>
            </a:r>
            <a:r>
              <a:rPr lang="en-US" sz="3000" b="1" dirty="0" smtClean="0"/>
              <a:t> </a:t>
            </a:r>
            <a:r>
              <a:rPr lang="en-US" sz="3000" b="1" dirty="0" err="1" smtClean="0"/>
              <a:t>di</a:t>
            </a:r>
            <a:r>
              <a:rPr lang="en-US" sz="3000" b="1" dirty="0" smtClean="0"/>
              <a:t> </a:t>
            </a:r>
            <a:r>
              <a:rPr lang="en-US" sz="3000" b="1" dirty="0" err="1" smtClean="0"/>
              <a:t>una</a:t>
            </a:r>
            <a:r>
              <a:rPr lang="en-US" sz="3000" b="1" dirty="0" smtClean="0"/>
              <a:t> </a:t>
            </a:r>
            <a:r>
              <a:rPr lang="en-US" sz="3000" b="1" dirty="0" err="1" smtClean="0"/>
              <a:t>nuova</a:t>
            </a:r>
            <a:r>
              <a:rPr lang="en-US" sz="3000" b="1" dirty="0" smtClean="0"/>
              <a:t> </a:t>
            </a:r>
            <a:r>
              <a:rPr lang="en-US" sz="3000" b="1" dirty="0" err="1" smtClean="0"/>
              <a:t>particella</a:t>
            </a:r>
            <a:endParaRPr lang="en-US" sz="3000" b="1" dirty="0"/>
          </a:p>
        </p:txBody>
      </p:sp>
      <p:sp>
        <p:nvSpPr>
          <p:cNvPr id="6" name="Slide Number Placeholder 5"/>
          <p:cNvSpPr>
            <a:spLocks noGrp="1"/>
          </p:cNvSpPr>
          <p:nvPr>
            <p:ph type="sldNum" sz="quarter" idx="12"/>
          </p:nvPr>
        </p:nvSpPr>
        <p:spPr/>
        <p:txBody>
          <a:bodyPr>
            <a:normAutofit fontScale="85000" lnSpcReduction="20000"/>
          </a:bodyPr>
          <a:lstStyle/>
          <a:p>
            <a:fld id="{43FBA3A9-D9CF-E349-B69A-CF535919DE56}" type="slidenum">
              <a:rPr lang="en-US" smtClean="0"/>
              <a:pPr/>
              <a:t>5</a:t>
            </a:fld>
            <a:endParaRPr lang="en-US"/>
          </a:p>
        </p:txBody>
      </p:sp>
      <p:pic>
        <p:nvPicPr>
          <p:cNvPr id="4" name="Picture 3"/>
          <p:cNvPicPr>
            <a:picLocks noChangeAspect="1"/>
          </p:cNvPicPr>
          <p:nvPr/>
        </p:nvPicPr>
        <p:blipFill>
          <a:blip r:embed="rId2"/>
          <a:stretch>
            <a:fillRect/>
          </a:stretch>
        </p:blipFill>
        <p:spPr>
          <a:xfrm>
            <a:off x="777748" y="1666536"/>
            <a:ext cx="7315200" cy="488031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Width200GeV.pdf"/>
          <p:cNvPicPr>
            <a:picLocks noChangeAspect="1"/>
          </p:cNvPicPr>
          <p:nvPr/>
        </p:nvPicPr>
        <p:blipFill>
          <a:blip r:embed="rId3"/>
          <a:stretch>
            <a:fillRect/>
          </a:stretch>
        </p:blipFill>
        <p:spPr>
          <a:xfrm>
            <a:off x="5754058" y="3161749"/>
            <a:ext cx="3354499" cy="2532564"/>
          </a:xfrm>
          <a:prstGeom prst="rect">
            <a:avLst/>
          </a:prstGeom>
        </p:spPr>
      </p:pic>
      <p:pic>
        <p:nvPicPr>
          <p:cNvPr id="15" name="Picture 14" descr="ntrk200GeV.pdf"/>
          <p:cNvPicPr>
            <a:picLocks noChangeAspect="1"/>
          </p:cNvPicPr>
          <p:nvPr/>
        </p:nvPicPr>
        <p:blipFill>
          <a:blip r:embed="rId4"/>
          <a:stretch>
            <a:fillRect/>
          </a:stretch>
        </p:blipFill>
        <p:spPr>
          <a:xfrm>
            <a:off x="43029" y="3304057"/>
            <a:ext cx="3268810" cy="2395009"/>
          </a:xfrm>
          <a:prstGeom prst="rect">
            <a:avLst/>
          </a:prstGeom>
        </p:spPr>
      </p:pic>
      <p:sp>
        <p:nvSpPr>
          <p:cNvPr id="3" name="Slide Number Placeholder 2"/>
          <p:cNvSpPr>
            <a:spLocks noGrp="1"/>
          </p:cNvSpPr>
          <p:nvPr>
            <p:ph type="sldNum" sz="quarter" idx="12"/>
          </p:nvPr>
        </p:nvSpPr>
        <p:spPr/>
        <p:txBody>
          <a:bodyPr/>
          <a:lstStyle/>
          <a:p>
            <a:fld id="{4B9EA483-500A-BB46-839F-3447B11815F9}" type="slidenum">
              <a:rPr lang="it-IT" smtClean="0"/>
              <a:pPr/>
              <a:t>50</a:t>
            </a:fld>
            <a:endParaRPr lang="it-IT"/>
          </a:p>
        </p:txBody>
      </p:sp>
      <p:sp>
        <p:nvSpPr>
          <p:cNvPr id="6" name="Rectangle 5"/>
          <p:cNvSpPr/>
          <p:nvPr/>
        </p:nvSpPr>
        <p:spPr>
          <a:xfrm>
            <a:off x="-218743" y="2364727"/>
            <a:ext cx="3967275" cy="400110"/>
          </a:xfrm>
          <a:prstGeom prst="rect">
            <a:avLst/>
          </a:prstGeom>
          <a:noFill/>
        </p:spPr>
        <p:txBody>
          <a:bodyPr wrap="square" lIns="91440" tIns="45720" rIns="91440" bIns="45720">
            <a:spAutoFit/>
          </a:bodyPr>
          <a:lstStyle/>
          <a:p>
            <a:pPr algn="ctr"/>
            <a:r>
              <a:rPr lang="it-IT" sz="2000" b="1" dirty="0" smtClean="0">
                <a:ln w="1905"/>
                <a:solidFill>
                  <a:srgbClr val="0000FF"/>
                </a:solidFill>
                <a:effectLst>
                  <a:innerShdw blurRad="69850" dist="43180" dir="5400000">
                    <a:srgbClr val="000000">
                      <a:alpha val="65000"/>
                    </a:srgbClr>
                  </a:innerShdw>
                </a:effectLst>
              </a:rPr>
              <a:t>Tracce cariche all’interno del jet</a:t>
            </a:r>
          </a:p>
        </p:txBody>
      </p:sp>
      <p:sp>
        <p:nvSpPr>
          <p:cNvPr id="9" name="Rectangle 8"/>
          <p:cNvSpPr/>
          <p:nvPr/>
        </p:nvSpPr>
        <p:spPr>
          <a:xfrm>
            <a:off x="5382362" y="2364727"/>
            <a:ext cx="3967275" cy="400110"/>
          </a:xfrm>
          <a:prstGeom prst="rect">
            <a:avLst/>
          </a:prstGeom>
          <a:noFill/>
        </p:spPr>
        <p:txBody>
          <a:bodyPr wrap="square" lIns="91440" tIns="45720" rIns="91440" bIns="45720">
            <a:spAutoFit/>
          </a:bodyPr>
          <a:lstStyle/>
          <a:p>
            <a:pPr algn="ctr"/>
            <a:r>
              <a:rPr lang="it-IT" sz="2000" b="1" dirty="0" smtClean="0">
                <a:ln w="1905"/>
                <a:solidFill>
                  <a:srgbClr val="0000FF"/>
                </a:solidFill>
                <a:effectLst>
                  <a:innerShdw blurRad="69850" dist="43180" dir="5400000">
                    <a:srgbClr val="000000">
                      <a:alpha val="65000"/>
                    </a:srgbClr>
                  </a:innerShdw>
                </a:effectLst>
              </a:rPr>
              <a:t>Larghezza del jet</a:t>
            </a:r>
          </a:p>
        </p:txBody>
      </p:sp>
      <p:graphicFrame>
        <p:nvGraphicFramePr>
          <p:cNvPr id="34818" name="Object 2"/>
          <p:cNvGraphicFramePr>
            <a:graphicFrameLocks noChangeAspect="1"/>
          </p:cNvGraphicFramePr>
          <p:nvPr/>
        </p:nvGraphicFramePr>
        <p:xfrm>
          <a:off x="2880039" y="1592732"/>
          <a:ext cx="3041650" cy="1736725"/>
        </p:xfrm>
        <a:graphic>
          <a:graphicData uri="http://schemas.openxmlformats.org/presentationml/2006/ole">
            <mc:AlternateContent xmlns:mc="http://schemas.openxmlformats.org/markup-compatibility/2006">
              <mc:Choice xmlns:v="urn:schemas-microsoft-com:vml" Requires="v">
                <p:oleObj spid="_x0000_s1040" name="Equation" r:id="rId5" imgW="1803400" imgH="1028700" progId="Equation.3">
                  <p:embed/>
                </p:oleObj>
              </mc:Choice>
              <mc:Fallback>
                <p:oleObj name="Equation" r:id="rId5" imgW="1803400" imgH="1028700" progId="Equation.3">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039" y="1592732"/>
                        <a:ext cx="3041650" cy="173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256874" y="6297622"/>
            <a:ext cx="8429925" cy="400110"/>
          </a:xfrm>
          <a:prstGeom prst="rect">
            <a:avLst/>
          </a:prstGeom>
          <a:noFill/>
        </p:spPr>
        <p:txBody>
          <a:bodyPr wrap="square" lIns="91440" tIns="45720" rIns="91440" bIns="45720">
            <a:spAutoFit/>
          </a:bodyPr>
          <a:lstStyle/>
          <a:p>
            <a:pPr algn="ctr"/>
            <a:r>
              <a:rPr lang="it-IT" sz="2000" b="1" dirty="0" smtClean="0">
                <a:ln w="1905"/>
                <a:solidFill>
                  <a:srgbClr val="FF0000"/>
                </a:solidFill>
                <a:effectLst>
                  <a:innerShdw blurRad="69850" dist="43180" dir="5400000">
                    <a:srgbClr val="000000">
                      <a:alpha val="65000"/>
                    </a:srgbClr>
                  </a:innerShdw>
                </a:effectLst>
              </a:rPr>
              <a:t>NB: Il </a:t>
            </a:r>
            <a:r>
              <a:rPr lang="it-IT" sz="2000" b="1" dirty="0" err="1" smtClean="0">
                <a:ln w="1905"/>
                <a:solidFill>
                  <a:srgbClr val="FF0000"/>
                </a:solidFill>
                <a:effectLst>
                  <a:innerShdw blurRad="69850" dist="43180" dir="5400000">
                    <a:srgbClr val="000000">
                      <a:alpha val="65000"/>
                    </a:srgbClr>
                  </a:innerShdw>
                </a:effectLst>
              </a:rPr>
              <a:t>flavour</a:t>
            </a:r>
            <a:r>
              <a:rPr lang="it-IT" sz="2000" b="1" dirty="0" smtClean="0">
                <a:ln w="1905"/>
                <a:solidFill>
                  <a:srgbClr val="FF0000"/>
                </a:solidFill>
                <a:effectLst>
                  <a:innerShdw blurRad="69850" dist="43180" dir="5400000">
                    <a:srgbClr val="000000">
                      <a:alpha val="65000"/>
                    </a:srgbClr>
                  </a:innerShdw>
                </a:effectLst>
              </a:rPr>
              <a:t> del jet è quello del partone più energetico all’interno del jet</a:t>
            </a:r>
          </a:p>
        </p:txBody>
      </p:sp>
      <p:sp>
        <p:nvSpPr>
          <p:cNvPr id="14" name="Rectangle 13"/>
          <p:cNvSpPr/>
          <p:nvPr/>
        </p:nvSpPr>
        <p:spPr>
          <a:xfrm>
            <a:off x="2988600" y="1192622"/>
            <a:ext cx="6496116" cy="400110"/>
          </a:xfrm>
          <a:prstGeom prst="rect">
            <a:avLst/>
          </a:prstGeom>
          <a:noFill/>
        </p:spPr>
        <p:txBody>
          <a:bodyPr wrap="square" lIns="91440" tIns="45720" rIns="91440" bIns="45720">
            <a:spAutoFit/>
          </a:bodyPr>
          <a:lstStyle/>
          <a:p>
            <a:pPr algn="ctr"/>
            <a:r>
              <a:rPr lang="it-IT" sz="2000" b="1" dirty="0" smtClean="0">
                <a:ln w="1905"/>
                <a:solidFill>
                  <a:schemeClr val="accent1">
                    <a:lumMod val="50000"/>
                  </a:schemeClr>
                </a:solidFill>
                <a:effectLst>
                  <a:innerShdw blurRad="69850" dist="43180" dir="5400000">
                    <a:srgbClr val="000000">
                      <a:alpha val="65000"/>
                    </a:srgbClr>
                  </a:innerShdw>
                </a:effectLst>
              </a:rPr>
              <a:t>Distribuzioni per jet con pT=200 GeV e |η|&lt;0.8</a:t>
            </a:r>
          </a:p>
        </p:txBody>
      </p:sp>
      <p:sp>
        <p:nvSpPr>
          <p:cNvPr id="17" name="Down Arrow 16"/>
          <p:cNvSpPr/>
          <p:nvPr/>
        </p:nvSpPr>
        <p:spPr>
          <a:xfrm>
            <a:off x="4401349" y="3329457"/>
            <a:ext cx="246851" cy="4836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8" name="Picture 17" descr="ntrkdef.pdf"/>
          <p:cNvPicPr>
            <a:picLocks noChangeAspect="1"/>
          </p:cNvPicPr>
          <p:nvPr/>
        </p:nvPicPr>
        <p:blipFill>
          <a:blip r:embed="rId7"/>
          <a:stretch>
            <a:fillRect/>
          </a:stretch>
        </p:blipFill>
        <p:spPr>
          <a:xfrm>
            <a:off x="3518858" y="3990689"/>
            <a:ext cx="2011308" cy="1424224"/>
          </a:xfrm>
          <a:prstGeom prst="rect">
            <a:avLst/>
          </a:prstGeom>
        </p:spPr>
      </p:pic>
      <p:sp>
        <p:nvSpPr>
          <p:cNvPr id="19" name="Rectangle 18"/>
          <p:cNvSpPr/>
          <p:nvPr/>
        </p:nvSpPr>
        <p:spPr>
          <a:xfrm>
            <a:off x="4929" y="228600"/>
            <a:ext cx="8358398" cy="707886"/>
          </a:xfrm>
          <a:prstGeom prst="rect">
            <a:avLst/>
          </a:prstGeom>
          <a:noFill/>
        </p:spPr>
        <p:txBody>
          <a:bodyPr wrap="square" lIns="91440" tIns="45720" rIns="91440" bIns="45720">
            <a:spAutoFit/>
          </a:bodyPr>
          <a:lstStyle/>
          <a:p>
            <a:pPr algn="ctr"/>
            <a:r>
              <a:rPr lang="it-IT" sz="4000" b="1" dirty="0" smtClean="0">
                <a:ln w="1905"/>
                <a:solidFill>
                  <a:schemeClr val="accent2">
                    <a:lumMod val="75000"/>
                  </a:schemeClr>
                </a:solidFill>
                <a:effectLst>
                  <a:innerShdw blurRad="69850" dist="43180" dir="5400000">
                    <a:srgbClr val="000000">
                      <a:alpha val="65000"/>
                    </a:srgbClr>
                  </a:innerShdw>
                </a:effectLst>
              </a:rPr>
              <a:t>Quark </a:t>
            </a:r>
            <a:r>
              <a:rPr lang="it-IT" sz="4000" b="1" dirty="0" err="1" smtClean="0">
                <a:ln w="1905"/>
                <a:solidFill>
                  <a:schemeClr val="accent2">
                    <a:lumMod val="75000"/>
                  </a:schemeClr>
                </a:solidFill>
                <a:effectLst>
                  <a:innerShdw blurRad="69850" dist="43180" dir="5400000">
                    <a:srgbClr val="000000">
                      <a:alpha val="65000"/>
                    </a:srgbClr>
                  </a:innerShdw>
                </a:effectLst>
              </a:rPr>
              <a:t>gluon</a:t>
            </a:r>
            <a:r>
              <a:rPr lang="it-IT" sz="4000" b="1" dirty="0" smtClean="0">
                <a:ln w="1905"/>
                <a:solidFill>
                  <a:schemeClr val="accent2">
                    <a:lumMod val="75000"/>
                  </a:schemeClr>
                </a:solidFill>
                <a:effectLst>
                  <a:innerShdw blurRad="69850" dist="43180" dir="5400000">
                    <a:srgbClr val="000000">
                      <a:alpha val="65000"/>
                    </a:srgbClr>
                  </a:innerShdw>
                </a:effectLst>
              </a:rPr>
              <a:t> </a:t>
            </a:r>
            <a:r>
              <a:rPr lang="it-IT" sz="4000" b="1" dirty="0" err="1" smtClean="0">
                <a:ln w="1905"/>
                <a:solidFill>
                  <a:schemeClr val="accent2">
                    <a:lumMod val="75000"/>
                  </a:schemeClr>
                </a:solidFill>
                <a:effectLst>
                  <a:innerShdw blurRad="69850" dist="43180" dir="5400000">
                    <a:srgbClr val="000000">
                      <a:alpha val="65000"/>
                    </a:srgbClr>
                  </a:innerShdw>
                </a:effectLst>
              </a:rPr>
              <a:t>tagging</a:t>
            </a:r>
            <a:endParaRPr lang="it-IT" sz="4000" b="1" dirty="0" smtClean="0">
              <a:ln w="1905"/>
              <a:solidFill>
                <a:schemeClr val="accent2">
                  <a:lumMod val="75000"/>
                </a:schemeClr>
              </a:solidFill>
              <a:effectLst>
                <a:innerShdw blurRad="69850" dist="43180" dir="5400000">
                  <a:srgbClr val="000000">
                    <a:alpha val="65000"/>
                  </a:srgbClr>
                </a:innerShdw>
              </a:effectLst>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qq.pdf"/>
          <p:cNvPicPr>
            <a:picLocks noChangeAspect="1"/>
          </p:cNvPicPr>
          <p:nvPr/>
        </p:nvPicPr>
        <p:blipFill>
          <a:blip r:embed="rId2"/>
          <a:stretch>
            <a:fillRect/>
          </a:stretch>
        </p:blipFill>
        <p:spPr>
          <a:xfrm>
            <a:off x="3267029" y="4932655"/>
            <a:ext cx="2639429" cy="1787550"/>
          </a:xfrm>
          <a:prstGeom prst="rect">
            <a:avLst/>
          </a:prstGeom>
        </p:spPr>
      </p:pic>
      <p:pic>
        <p:nvPicPr>
          <p:cNvPr id="24" name="Picture 23" descr="gg.pdf"/>
          <p:cNvPicPr>
            <a:picLocks noChangeAspect="1"/>
          </p:cNvPicPr>
          <p:nvPr/>
        </p:nvPicPr>
        <p:blipFill>
          <a:blip r:embed="rId3"/>
          <a:stretch>
            <a:fillRect/>
          </a:stretch>
        </p:blipFill>
        <p:spPr>
          <a:xfrm>
            <a:off x="26572" y="4942348"/>
            <a:ext cx="2783009" cy="1884789"/>
          </a:xfrm>
          <a:prstGeom prst="rect">
            <a:avLst/>
          </a:prstGeom>
        </p:spPr>
      </p:pic>
      <p:sp>
        <p:nvSpPr>
          <p:cNvPr id="3" name="Slide Number Placeholder 2"/>
          <p:cNvSpPr>
            <a:spLocks noGrp="1"/>
          </p:cNvSpPr>
          <p:nvPr>
            <p:ph type="sldNum" sz="quarter" idx="12"/>
          </p:nvPr>
        </p:nvSpPr>
        <p:spPr/>
        <p:txBody>
          <a:bodyPr/>
          <a:lstStyle/>
          <a:p>
            <a:fld id="{4B9EA483-500A-BB46-839F-3447B11815F9}" type="slidenum">
              <a:rPr lang="it-IT" smtClean="0"/>
              <a:pPr/>
              <a:t>51</a:t>
            </a:fld>
            <a:endParaRPr lang="it-IT"/>
          </a:p>
        </p:txBody>
      </p:sp>
      <p:sp>
        <p:nvSpPr>
          <p:cNvPr id="12" name="TextBox 11"/>
          <p:cNvSpPr txBox="1"/>
          <p:nvPr/>
        </p:nvSpPr>
        <p:spPr>
          <a:xfrm>
            <a:off x="-4089" y="1501593"/>
            <a:ext cx="8485591" cy="2369880"/>
          </a:xfrm>
          <a:prstGeom prst="rect">
            <a:avLst/>
          </a:prstGeom>
          <a:noFill/>
        </p:spPr>
        <p:txBody>
          <a:bodyPr wrap="square" rtlCol="0">
            <a:spAutoFit/>
          </a:bodyPr>
          <a:lstStyle/>
          <a:p>
            <a:pPr algn="just">
              <a:buClr>
                <a:schemeClr val="accent2"/>
              </a:buClr>
              <a:buFont typeface="Courier New"/>
              <a:buChar char="o"/>
            </a:pPr>
            <a:r>
              <a:rPr lang="it-IT" sz="2400" dirty="0" smtClean="0">
                <a:solidFill>
                  <a:srgbClr val="0000FF"/>
                </a:solidFill>
              </a:rPr>
              <a:t> </a:t>
            </a:r>
            <a:r>
              <a:rPr lang="it-IT" sz="2000" dirty="0" smtClean="0">
                <a:solidFill>
                  <a:srgbClr val="355D7E"/>
                </a:solidFill>
              </a:rPr>
              <a:t>Mappe con </a:t>
            </a:r>
            <a:r>
              <a:rPr lang="en-US" sz="2000" dirty="0" smtClean="0">
                <a:solidFill>
                  <a:srgbClr val="355D7E"/>
                </a:solidFill>
              </a:rPr>
              <a:t>N = 4 (ntrack_jet1, ntrack_jet2, width1, width2).</a:t>
            </a:r>
          </a:p>
          <a:p>
            <a:pPr algn="just">
              <a:buClr>
                <a:schemeClr val="accent2"/>
              </a:buClr>
              <a:buFont typeface="Courier New"/>
              <a:buChar char="o"/>
            </a:pPr>
            <a:r>
              <a:rPr lang="en-US" sz="2000" dirty="0" smtClean="0">
                <a:solidFill>
                  <a:srgbClr val="355D7E"/>
                </a:solidFill>
              </a:rPr>
              <a:t> </a:t>
            </a:r>
            <a:r>
              <a:rPr lang="en-US" sz="2000" dirty="0" err="1" smtClean="0">
                <a:solidFill>
                  <a:srgbClr val="355D7E"/>
                </a:solidFill>
              </a:rPr>
              <a:t>Migliore</a:t>
            </a:r>
            <a:r>
              <a:rPr lang="en-US" sz="2000" dirty="0" smtClean="0">
                <a:solidFill>
                  <a:srgbClr val="355D7E"/>
                </a:solidFill>
              </a:rPr>
              <a:t> performance </a:t>
            </a:r>
            <a:r>
              <a:rPr lang="en-US" sz="2000" dirty="0" err="1" smtClean="0">
                <a:solidFill>
                  <a:srgbClr val="355D7E"/>
                </a:solidFill>
              </a:rPr>
              <a:t>ottenuta</a:t>
            </a:r>
            <a:r>
              <a:rPr lang="en-US" sz="2000" dirty="0" smtClean="0">
                <a:solidFill>
                  <a:srgbClr val="355D7E"/>
                </a:solidFill>
              </a:rPr>
              <a:t> con </a:t>
            </a:r>
            <a:r>
              <a:rPr lang="en-US" sz="2000" dirty="0" err="1" smtClean="0">
                <a:solidFill>
                  <a:srgbClr val="355D7E"/>
                </a:solidFill>
              </a:rPr>
              <a:t>una</a:t>
            </a:r>
            <a:r>
              <a:rPr lang="en-US" sz="2000" dirty="0" smtClean="0">
                <a:solidFill>
                  <a:srgbClr val="355D7E"/>
                </a:solidFill>
              </a:rPr>
              <a:t> </a:t>
            </a:r>
            <a:r>
              <a:rPr lang="en-US" sz="2000" dirty="0" err="1" smtClean="0">
                <a:solidFill>
                  <a:srgbClr val="355D7E"/>
                </a:solidFill>
              </a:rPr>
              <a:t>mappa</a:t>
            </a:r>
            <a:r>
              <a:rPr lang="en-US" sz="2000" dirty="0" smtClean="0">
                <a:solidFill>
                  <a:srgbClr val="355D7E"/>
                </a:solidFill>
              </a:rPr>
              <a:t> </a:t>
            </a:r>
            <a:r>
              <a:rPr lang="en-US" sz="2000" dirty="0" err="1" smtClean="0">
                <a:solidFill>
                  <a:srgbClr val="355D7E"/>
                </a:solidFill>
              </a:rPr>
              <a:t>rettangolare</a:t>
            </a:r>
            <a:r>
              <a:rPr lang="en-US" sz="2000" dirty="0" smtClean="0">
                <a:solidFill>
                  <a:srgbClr val="355D7E"/>
                </a:solidFill>
              </a:rPr>
              <a:t> </a:t>
            </a:r>
            <a:r>
              <a:rPr lang="en-US" sz="2000" dirty="0" err="1" smtClean="0">
                <a:solidFill>
                  <a:srgbClr val="355D7E"/>
                </a:solidFill>
              </a:rPr>
              <a:t>di</a:t>
            </a:r>
            <a:r>
              <a:rPr lang="en-US" sz="2000" dirty="0" smtClean="0">
                <a:solidFill>
                  <a:srgbClr val="355D7E"/>
                </a:solidFill>
              </a:rPr>
              <a:t> </a:t>
            </a:r>
            <a:r>
              <a:rPr lang="en-US" sz="2000" dirty="0" err="1" smtClean="0">
                <a:solidFill>
                  <a:srgbClr val="355D7E"/>
                </a:solidFill>
              </a:rPr>
              <a:t>neuroni</a:t>
            </a:r>
            <a:r>
              <a:rPr lang="en-US" sz="2000" dirty="0" smtClean="0">
                <a:solidFill>
                  <a:srgbClr val="355D7E"/>
                </a:solidFill>
              </a:rPr>
              <a:t> 4X4.</a:t>
            </a:r>
          </a:p>
          <a:p>
            <a:pPr algn="just">
              <a:buClr>
                <a:schemeClr val="accent2"/>
              </a:buClr>
              <a:buFont typeface="Courier New"/>
              <a:buChar char="o"/>
            </a:pPr>
            <a:r>
              <a:rPr lang="en-US" sz="2000" dirty="0" smtClean="0">
                <a:solidFill>
                  <a:srgbClr val="355D7E"/>
                </a:solidFill>
              </a:rPr>
              <a:t> Training (non </a:t>
            </a:r>
            <a:r>
              <a:rPr lang="en-US" sz="2000" dirty="0" err="1" smtClean="0">
                <a:solidFill>
                  <a:srgbClr val="355D7E"/>
                </a:solidFill>
              </a:rPr>
              <a:t>supervisionato</a:t>
            </a:r>
            <a:r>
              <a:rPr lang="en-US" sz="2000" dirty="0" smtClean="0">
                <a:solidFill>
                  <a:srgbClr val="355D7E"/>
                </a:solidFill>
              </a:rPr>
              <a:t>!!) </a:t>
            </a:r>
            <a:r>
              <a:rPr lang="en-US" sz="2000" dirty="0" err="1" smtClean="0">
                <a:solidFill>
                  <a:srgbClr val="355D7E"/>
                </a:solidFill>
              </a:rPr>
              <a:t>fatto</a:t>
            </a:r>
            <a:r>
              <a:rPr lang="en-US" sz="2000" dirty="0" smtClean="0">
                <a:solidFill>
                  <a:srgbClr val="355D7E"/>
                </a:solidFill>
              </a:rPr>
              <a:t> </a:t>
            </a:r>
            <a:r>
              <a:rPr lang="en-US" sz="2000" dirty="0" err="1" smtClean="0">
                <a:solidFill>
                  <a:srgbClr val="355D7E"/>
                </a:solidFill>
              </a:rPr>
              <a:t>su</a:t>
            </a:r>
            <a:r>
              <a:rPr lang="en-US" sz="2000" dirty="0" smtClean="0">
                <a:solidFill>
                  <a:srgbClr val="355D7E"/>
                </a:solidFill>
              </a:rPr>
              <a:t> un </a:t>
            </a:r>
            <a:r>
              <a:rPr lang="en-US" sz="2000" dirty="0" err="1" smtClean="0">
                <a:solidFill>
                  <a:srgbClr val="355D7E"/>
                </a:solidFill>
              </a:rPr>
              <a:t>dijets</a:t>
            </a:r>
            <a:r>
              <a:rPr lang="en-US" sz="2000" dirty="0" smtClean="0">
                <a:solidFill>
                  <a:srgbClr val="355D7E"/>
                </a:solidFill>
              </a:rPr>
              <a:t> sample.</a:t>
            </a:r>
          </a:p>
          <a:p>
            <a:pPr algn="just">
              <a:buClr>
                <a:schemeClr val="accent2"/>
              </a:buClr>
              <a:buFont typeface="Courier New"/>
              <a:buChar char="o"/>
            </a:pPr>
            <a:r>
              <a:rPr lang="en-US" sz="2000" dirty="0" smtClean="0">
                <a:solidFill>
                  <a:srgbClr val="355D7E"/>
                </a:solidFill>
              </a:rPr>
              <a:t> </a:t>
            </a:r>
            <a:r>
              <a:rPr lang="en-US" sz="2000" dirty="0" err="1" smtClean="0">
                <a:solidFill>
                  <a:srgbClr val="355D7E"/>
                </a:solidFill>
              </a:rPr>
              <a:t>Mappe</a:t>
            </a:r>
            <a:r>
              <a:rPr lang="en-US" sz="2000" dirty="0" smtClean="0">
                <a:solidFill>
                  <a:srgbClr val="355D7E"/>
                </a:solidFill>
              </a:rPr>
              <a:t> </a:t>
            </a:r>
            <a:r>
              <a:rPr lang="en-US" sz="2000" dirty="0" err="1" smtClean="0">
                <a:solidFill>
                  <a:srgbClr val="355D7E"/>
                </a:solidFill>
              </a:rPr>
              <a:t>divise</a:t>
            </a:r>
            <a:r>
              <a:rPr lang="en-US" sz="2000" dirty="0" smtClean="0">
                <a:solidFill>
                  <a:srgbClr val="355D7E"/>
                </a:solidFill>
              </a:rPr>
              <a:t> </a:t>
            </a:r>
            <a:r>
              <a:rPr lang="en-US" sz="2000" dirty="0" err="1" smtClean="0">
                <a:solidFill>
                  <a:srgbClr val="355D7E"/>
                </a:solidFill>
              </a:rPr>
              <a:t>pT</a:t>
            </a:r>
            <a:r>
              <a:rPr lang="en-US" sz="2000" dirty="0" smtClean="0">
                <a:solidFill>
                  <a:srgbClr val="355D7E"/>
                </a:solidFill>
              </a:rPr>
              <a:t> bins </a:t>
            </a:r>
          </a:p>
          <a:p>
            <a:pPr algn="just">
              <a:buClr>
                <a:schemeClr val="accent2"/>
              </a:buClr>
              <a:buFont typeface="Courier New"/>
              <a:buChar char="o"/>
            </a:pPr>
            <a:r>
              <a:rPr lang="en-US" sz="2000" dirty="0" smtClean="0">
                <a:solidFill>
                  <a:srgbClr val="355D7E"/>
                </a:solidFill>
              </a:rPr>
              <a:t> </a:t>
            </a:r>
            <a:r>
              <a:rPr lang="en-US" sz="2000" dirty="0" err="1" smtClean="0">
                <a:solidFill>
                  <a:srgbClr val="355D7E"/>
                </a:solidFill>
              </a:rPr>
              <a:t>Individuazione</a:t>
            </a:r>
            <a:r>
              <a:rPr lang="en-US" sz="2000" dirty="0" smtClean="0">
                <a:solidFill>
                  <a:srgbClr val="355D7E"/>
                </a:solidFill>
              </a:rPr>
              <a:t> </a:t>
            </a:r>
            <a:r>
              <a:rPr lang="en-US" sz="2000" dirty="0" err="1" smtClean="0">
                <a:solidFill>
                  <a:srgbClr val="355D7E"/>
                </a:solidFill>
              </a:rPr>
              <a:t>dei</a:t>
            </a:r>
            <a:r>
              <a:rPr lang="en-US" sz="2000" dirty="0" smtClean="0">
                <a:solidFill>
                  <a:srgbClr val="355D7E"/>
                </a:solidFill>
              </a:rPr>
              <a:t> cluster </a:t>
            </a:r>
            <a:r>
              <a:rPr lang="en-US" sz="2000" dirty="0" err="1" smtClean="0">
                <a:solidFill>
                  <a:srgbClr val="355D7E"/>
                </a:solidFill>
              </a:rPr>
              <a:t>di</a:t>
            </a:r>
            <a:r>
              <a:rPr lang="en-US" sz="2000" dirty="0" smtClean="0">
                <a:solidFill>
                  <a:srgbClr val="355D7E"/>
                </a:solidFill>
              </a:rPr>
              <a:t> </a:t>
            </a:r>
            <a:r>
              <a:rPr lang="en-US" sz="2000" dirty="0" err="1" smtClean="0">
                <a:solidFill>
                  <a:srgbClr val="355D7E"/>
                </a:solidFill>
              </a:rPr>
              <a:t>neuroni</a:t>
            </a:r>
            <a:r>
              <a:rPr lang="en-US" sz="2000" dirty="0" smtClean="0">
                <a:solidFill>
                  <a:srgbClr val="355D7E"/>
                </a:solidFill>
              </a:rPr>
              <a:t> </a:t>
            </a:r>
            <a:r>
              <a:rPr lang="en-US" sz="2000" dirty="0" err="1" smtClean="0">
                <a:solidFill>
                  <a:srgbClr val="355D7E"/>
                </a:solidFill>
              </a:rPr>
              <a:t>vicini</a:t>
            </a:r>
            <a:r>
              <a:rPr lang="en-US" sz="2000" dirty="0" smtClean="0">
                <a:solidFill>
                  <a:srgbClr val="355D7E"/>
                </a:solidFill>
              </a:rPr>
              <a:t> </a:t>
            </a:r>
            <a:r>
              <a:rPr lang="en-US" sz="2000" dirty="0" err="1" smtClean="0">
                <a:solidFill>
                  <a:srgbClr val="355D7E"/>
                </a:solidFill>
                <a:sym typeface="Wingdings"/>
              </a:rPr>
              <a:t></a:t>
            </a:r>
            <a:r>
              <a:rPr lang="en-US" sz="2000" dirty="0" smtClean="0">
                <a:solidFill>
                  <a:srgbClr val="355D7E"/>
                </a:solidFill>
                <a:sym typeface="Wingdings"/>
              </a:rPr>
              <a:t> </a:t>
            </a:r>
            <a:r>
              <a:rPr lang="en-US" sz="2000" dirty="0" err="1" smtClean="0">
                <a:solidFill>
                  <a:srgbClr val="355D7E"/>
                </a:solidFill>
                <a:sym typeface="Wingdings"/>
              </a:rPr>
              <a:t>categoria</a:t>
            </a:r>
            <a:r>
              <a:rPr lang="en-US" sz="2000" dirty="0" smtClean="0">
                <a:solidFill>
                  <a:srgbClr val="355D7E"/>
                </a:solidFill>
                <a:sym typeface="Wingdings"/>
              </a:rPr>
              <a:t> SOM</a:t>
            </a:r>
            <a:endParaRPr lang="en-US" sz="2000" dirty="0" smtClean="0">
              <a:solidFill>
                <a:srgbClr val="355D7E"/>
              </a:solidFill>
            </a:endParaRPr>
          </a:p>
          <a:p>
            <a:pPr algn="just">
              <a:buClr>
                <a:schemeClr val="accent2"/>
              </a:buClr>
              <a:buFont typeface="Courier New"/>
              <a:buChar char="o"/>
            </a:pPr>
            <a:r>
              <a:rPr lang="en-US" sz="2000" dirty="0" smtClean="0">
                <a:solidFill>
                  <a:srgbClr val="355D7E"/>
                </a:solidFill>
              </a:rPr>
              <a:t> </a:t>
            </a:r>
            <a:r>
              <a:rPr lang="en-US" sz="2000" dirty="0" err="1" smtClean="0">
                <a:solidFill>
                  <a:srgbClr val="355D7E"/>
                </a:solidFill>
              </a:rPr>
              <a:t>Individuazione</a:t>
            </a:r>
            <a:r>
              <a:rPr lang="en-US" sz="2000" dirty="0" smtClean="0">
                <a:solidFill>
                  <a:srgbClr val="355D7E"/>
                </a:solidFill>
              </a:rPr>
              <a:t> </a:t>
            </a:r>
            <a:r>
              <a:rPr lang="en-US" sz="2000" dirty="0" err="1" smtClean="0">
                <a:solidFill>
                  <a:srgbClr val="355D7E"/>
                </a:solidFill>
              </a:rPr>
              <a:t>delle</a:t>
            </a:r>
            <a:r>
              <a:rPr lang="en-US" sz="2000" dirty="0" smtClean="0">
                <a:solidFill>
                  <a:srgbClr val="355D7E"/>
                </a:solidFill>
              </a:rPr>
              <a:t> </a:t>
            </a:r>
            <a:r>
              <a:rPr lang="en-US" sz="2000" dirty="0" err="1" smtClean="0">
                <a:solidFill>
                  <a:srgbClr val="355D7E"/>
                </a:solidFill>
              </a:rPr>
              <a:t>categorie</a:t>
            </a:r>
            <a:r>
              <a:rPr lang="en-US" sz="2000" dirty="0" smtClean="0">
                <a:solidFill>
                  <a:srgbClr val="355D7E"/>
                </a:solidFill>
              </a:rPr>
              <a:t> </a:t>
            </a:r>
            <a:r>
              <a:rPr lang="en-US" sz="2000" dirty="0" err="1" smtClean="0">
                <a:solidFill>
                  <a:srgbClr val="355D7E"/>
                </a:solidFill>
              </a:rPr>
              <a:t>interessanti</a:t>
            </a:r>
            <a:endParaRPr lang="en-US" sz="2000" dirty="0" smtClean="0">
              <a:solidFill>
                <a:srgbClr val="355D7E"/>
              </a:solidFill>
            </a:endParaRPr>
          </a:p>
          <a:p>
            <a:pPr algn="just">
              <a:buFont typeface="Arial"/>
              <a:buChar char="•"/>
            </a:pPr>
            <a:endParaRPr lang="it-IT" sz="2400" dirty="0" smtClean="0">
              <a:solidFill>
                <a:srgbClr val="0000FF"/>
              </a:solidFill>
            </a:endParaRPr>
          </a:p>
        </p:txBody>
      </p:sp>
      <p:pic>
        <p:nvPicPr>
          <p:cNvPr id="13" name="Picture 12" descr="hh.pdf"/>
          <p:cNvPicPr>
            <a:picLocks noChangeAspect="1"/>
          </p:cNvPicPr>
          <p:nvPr/>
        </p:nvPicPr>
        <p:blipFill>
          <a:blip r:embed="rId4"/>
          <a:stretch>
            <a:fillRect/>
          </a:stretch>
        </p:blipFill>
        <p:spPr>
          <a:xfrm>
            <a:off x="6313434" y="4942348"/>
            <a:ext cx="2753572" cy="1864852"/>
          </a:xfrm>
          <a:prstGeom prst="rect">
            <a:avLst/>
          </a:prstGeom>
        </p:spPr>
      </p:pic>
      <p:sp>
        <p:nvSpPr>
          <p:cNvPr id="14" name="Slide Number Placeholder 4"/>
          <p:cNvSpPr txBox="1">
            <a:spLocks/>
          </p:cNvSpPr>
          <p:nvPr/>
        </p:nvSpPr>
        <p:spPr>
          <a:xfrm>
            <a:off x="6715447" y="6356350"/>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DB7F25FB-3777-5643-917A-FC65E0DF902F}" type="slidenum">
              <a:rPr kumimoji="0" lang="it-IT"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it-IT"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6" name="Rectangle 15"/>
          <p:cNvSpPr/>
          <p:nvPr/>
        </p:nvSpPr>
        <p:spPr>
          <a:xfrm>
            <a:off x="0" y="4296017"/>
            <a:ext cx="3508150" cy="430887"/>
          </a:xfrm>
          <a:prstGeom prst="rect">
            <a:avLst/>
          </a:prstGeom>
          <a:solidFill>
            <a:schemeClr val="bg1"/>
          </a:solidFill>
        </p:spPr>
        <p:txBody>
          <a:bodyPr wrap="square" lIns="91440" tIns="45720" rIns="91440" bIns="45720">
            <a:spAutoFit/>
          </a:bodyPr>
          <a:lstStyle/>
          <a:p>
            <a:r>
              <a:rPr lang="it-IT" sz="2200" b="1" dirty="0" err="1" smtClean="0">
                <a:ln w="1905"/>
                <a:solidFill>
                  <a:srgbClr val="0000FF"/>
                </a:solidFill>
                <a:effectLst>
                  <a:innerShdw blurRad="69850" dist="43180" dir="5400000">
                    <a:srgbClr val="000000">
                      <a:alpha val="65000"/>
                    </a:srgbClr>
                  </a:innerShdw>
                </a:effectLst>
              </a:rPr>
              <a:t>Events</a:t>
            </a:r>
            <a:r>
              <a:rPr lang="it-IT" sz="2200" b="1" dirty="0" smtClean="0">
                <a:ln w="1905"/>
                <a:solidFill>
                  <a:srgbClr val="0000FF"/>
                </a:solidFill>
                <a:effectLst>
                  <a:innerShdw blurRad="69850" dist="43180" dir="5400000">
                    <a:srgbClr val="000000">
                      <a:alpha val="65000"/>
                    </a:srgbClr>
                  </a:innerShdw>
                </a:effectLst>
              </a:rPr>
              <a:t> </a:t>
            </a:r>
            <a:r>
              <a:rPr lang="it-IT" sz="2200" b="1" dirty="0" err="1" smtClean="0">
                <a:ln w="1905"/>
                <a:solidFill>
                  <a:srgbClr val="0000FF"/>
                </a:solidFill>
                <a:effectLst>
                  <a:innerShdw blurRad="69850" dist="43180" dir="5400000">
                    <a:srgbClr val="000000">
                      <a:alpha val="65000"/>
                    </a:srgbClr>
                  </a:innerShdw>
                </a:effectLst>
              </a:rPr>
              <a:t>with</a:t>
            </a:r>
            <a:r>
              <a:rPr lang="it-IT" sz="2200" b="1" dirty="0" smtClean="0">
                <a:ln w="1905"/>
                <a:solidFill>
                  <a:srgbClr val="0000FF"/>
                </a:solidFill>
                <a:effectLst>
                  <a:innerShdw blurRad="69850" dist="43180" dir="5400000">
                    <a:srgbClr val="000000">
                      <a:alpha val="65000"/>
                    </a:srgbClr>
                  </a:innerShdw>
                </a:effectLst>
              </a:rPr>
              <a:t> </a:t>
            </a:r>
            <a:r>
              <a:rPr lang="it-IT" sz="2200" b="1" dirty="0" err="1" smtClean="0">
                <a:ln w="1905"/>
                <a:solidFill>
                  <a:srgbClr val="0000FF"/>
                </a:solidFill>
                <a:effectLst>
                  <a:innerShdw blurRad="69850" dist="43180" dir="5400000">
                    <a:srgbClr val="000000">
                      <a:alpha val="65000"/>
                    </a:srgbClr>
                  </a:innerShdw>
                </a:effectLst>
              </a:rPr>
              <a:t>2</a:t>
            </a:r>
            <a:r>
              <a:rPr lang="it-IT" sz="2200" b="1" dirty="0" smtClean="0">
                <a:ln w="1905"/>
                <a:solidFill>
                  <a:srgbClr val="0000FF"/>
                </a:solidFill>
                <a:effectLst>
                  <a:innerShdw blurRad="69850" dist="43180" dir="5400000">
                    <a:srgbClr val="000000">
                      <a:alpha val="65000"/>
                    </a:srgbClr>
                  </a:innerShdw>
                </a:effectLst>
              </a:rPr>
              <a:t> </a:t>
            </a:r>
            <a:r>
              <a:rPr lang="it-IT" sz="2200" b="1" dirty="0" err="1" smtClean="0">
                <a:ln w="1905"/>
                <a:solidFill>
                  <a:srgbClr val="0000FF"/>
                </a:solidFill>
                <a:effectLst>
                  <a:innerShdw blurRad="69850" dist="43180" dir="5400000">
                    <a:srgbClr val="000000">
                      <a:alpha val="65000"/>
                    </a:srgbClr>
                  </a:innerShdw>
                </a:effectLst>
              </a:rPr>
              <a:t>gluon</a:t>
            </a:r>
            <a:r>
              <a:rPr lang="it-IT" sz="2200" b="1" dirty="0" smtClean="0">
                <a:ln w="1905"/>
                <a:solidFill>
                  <a:srgbClr val="0000FF"/>
                </a:solidFill>
                <a:effectLst>
                  <a:innerShdw blurRad="69850" dist="43180" dir="5400000">
                    <a:srgbClr val="000000">
                      <a:alpha val="65000"/>
                    </a:srgbClr>
                  </a:innerShdw>
                </a:effectLst>
              </a:rPr>
              <a:t> </a:t>
            </a:r>
            <a:r>
              <a:rPr lang="it-IT" sz="2200" b="1" dirty="0" err="1" smtClean="0">
                <a:ln w="1905"/>
                <a:solidFill>
                  <a:srgbClr val="0000FF"/>
                </a:solidFill>
                <a:effectLst>
                  <a:innerShdw blurRad="69850" dist="43180" dir="5400000">
                    <a:srgbClr val="000000">
                      <a:alpha val="65000"/>
                    </a:srgbClr>
                  </a:innerShdw>
                </a:effectLst>
              </a:rPr>
              <a:t>jets</a:t>
            </a:r>
            <a:r>
              <a:rPr lang="it-IT" sz="2200" b="1" dirty="0" smtClean="0">
                <a:ln w="1905"/>
                <a:solidFill>
                  <a:srgbClr val="0000FF"/>
                </a:solidFill>
                <a:effectLst>
                  <a:innerShdw blurRad="69850" dist="43180" dir="5400000">
                    <a:srgbClr val="000000">
                      <a:alpha val="65000"/>
                    </a:srgbClr>
                  </a:innerShdw>
                </a:effectLst>
              </a:rPr>
              <a:t> </a:t>
            </a:r>
          </a:p>
        </p:txBody>
      </p:sp>
      <p:sp>
        <p:nvSpPr>
          <p:cNvPr id="17" name="TextBox 16"/>
          <p:cNvSpPr txBox="1"/>
          <p:nvPr/>
        </p:nvSpPr>
        <p:spPr>
          <a:xfrm>
            <a:off x="3765081" y="3486752"/>
            <a:ext cx="1643325" cy="769441"/>
          </a:xfrm>
          <a:prstGeom prst="rect">
            <a:avLst/>
          </a:prstGeom>
          <a:solidFill>
            <a:schemeClr val="accent1">
              <a:lumMod val="40000"/>
              <a:lumOff val="60000"/>
            </a:schemeClr>
          </a:solidFill>
          <a:ln w="19050">
            <a:solidFill>
              <a:schemeClr val="accent1">
                <a:lumMod val="50000"/>
              </a:schemeClr>
            </a:solidFill>
          </a:ln>
        </p:spPr>
        <p:txBody>
          <a:bodyPr wrap="square" rtlCol="0">
            <a:spAutoFit/>
          </a:bodyPr>
          <a:lstStyle/>
          <a:p>
            <a:r>
              <a:rPr lang="en-US" sz="2200" dirty="0" smtClean="0">
                <a:solidFill>
                  <a:schemeClr val="tx2"/>
                </a:solidFill>
              </a:rPr>
              <a:t>4x4 SOM</a:t>
            </a:r>
          </a:p>
          <a:p>
            <a:r>
              <a:rPr lang="en-US" sz="2200" dirty="0" smtClean="0">
                <a:solidFill>
                  <a:schemeClr val="tx2"/>
                </a:solidFill>
              </a:rPr>
              <a:t>maps</a:t>
            </a:r>
            <a:endParaRPr lang="en-US" sz="2200" dirty="0">
              <a:solidFill>
                <a:schemeClr val="tx2"/>
              </a:solidFill>
            </a:endParaRPr>
          </a:p>
        </p:txBody>
      </p:sp>
      <p:cxnSp>
        <p:nvCxnSpPr>
          <p:cNvPr id="19" name="Straight Arrow Connector 18"/>
          <p:cNvCxnSpPr>
            <a:endCxn id="24" idx="0"/>
          </p:cNvCxnSpPr>
          <p:nvPr/>
        </p:nvCxnSpPr>
        <p:spPr>
          <a:xfrm rot="10800000" flipV="1">
            <a:off x="1418077" y="3809920"/>
            <a:ext cx="2347004" cy="11324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6516058" y="4296017"/>
            <a:ext cx="2550948" cy="430887"/>
          </a:xfrm>
          <a:prstGeom prst="rect">
            <a:avLst/>
          </a:prstGeom>
          <a:solidFill>
            <a:schemeClr val="bg1"/>
          </a:solidFill>
        </p:spPr>
        <p:txBody>
          <a:bodyPr wrap="square" lIns="91440" tIns="45720" rIns="91440" bIns="45720">
            <a:spAutoFit/>
          </a:bodyPr>
          <a:lstStyle/>
          <a:p>
            <a:r>
              <a:rPr lang="it-IT" sz="2200" b="1" dirty="0" err="1" smtClean="0">
                <a:ln w="1905"/>
                <a:solidFill>
                  <a:srgbClr val="0000FF"/>
                </a:solidFill>
                <a:effectLst>
                  <a:innerShdw blurRad="69850" dist="43180" dir="5400000">
                    <a:srgbClr val="000000">
                      <a:alpha val="65000"/>
                    </a:srgbClr>
                  </a:innerShdw>
                </a:effectLst>
              </a:rPr>
              <a:t>Events</a:t>
            </a:r>
            <a:r>
              <a:rPr lang="it-IT" sz="2200" b="1" dirty="0" smtClean="0">
                <a:ln w="1905"/>
                <a:solidFill>
                  <a:srgbClr val="0000FF"/>
                </a:solidFill>
                <a:effectLst>
                  <a:innerShdw blurRad="69850" dist="43180" dir="5400000">
                    <a:srgbClr val="000000">
                      <a:alpha val="65000"/>
                    </a:srgbClr>
                  </a:innerShdw>
                </a:effectLst>
              </a:rPr>
              <a:t> </a:t>
            </a:r>
            <a:r>
              <a:rPr lang="it-IT" sz="2200" b="1" dirty="0" err="1" smtClean="0">
                <a:ln w="1905"/>
                <a:solidFill>
                  <a:srgbClr val="0000FF"/>
                </a:solidFill>
                <a:effectLst>
                  <a:innerShdw blurRad="69850" dist="43180" dir="5400000">
                    <a:srgbClr val="000000">
                      <a:alpha val="65000"/>
                    </a:srgbClr>
                  </a:innerShdw>
                </a:effectLst>
              </a:rPr>
              <a:t>with</a:t>
            </a:r>
            <a:r>
              <a:rPr lang="it-IT" sz="2200" b="1" dirty="0" smtClean="0">
                <a:ln w="1905"/>
                <a:solidFill>
                  <a:srgbClr val="0000FF"/>
                </a:solidFill>
                <a:effectLst>
                  <a:innerShdw blurRad="69850" dist="43180" dir="5400000">
                    <a:srgbClr val="000000">
                      <a:alpha val="65000"/>
                    </a:srgbClr>
                  </a:innerShdw>
                </a:effectLst>
              </a:rPr>
              <a:t> </a:t>
            </a:r>
            <a:r>
              <a:rPr lang="it-IT" sz="2200" b="1" dirty="0" err="1" smtClean="0">
                <a:ln w="1905"/>
                <a:solidFill>
                  <a:srgbClr val="0000FF"/>
                </a:solidFill>
                <a:effectLst>
                  <a:innerShdw blurRad="69850" dist="43180" dir="5400000">
                    <a:srgbClr val="000000">
                      <a:alpha val="65000"/>
                    </a:srgbClr>
                  </a:innerShdw>
                </a:effectLst>
              </a:rPr>
              <a:t>2</a:t>
            </a:r>
            <a:r>
              <a:rPr lang="it-IT" sz="2200" b="1" dirty="0" smtClean="0">
                <a:ln w="1905"/>
                <a:solidFill>
                  <a:srgbClr val="0000FF"/>
                </a:solidFill>
                <a:effectLst>
                  <a:innerShdw blurRad="69850" dist="43180" dir="5400000">
                    <a:srgbClr val="000000">
                      <a:alpha val="65000"/>
                    </a:srgbClr>
                  </a:innerShdw>
                </a:effectLst>
              </a:rPr>
              <a:t> </a:t>
            </a:r>
            <a:r>
              <a:rPr lang="it-IT" sz="2200" b="1" dirty="0" err="1" smtClean="0">
                <a:ln w="1905"/>
                <a:solidFill>
                  <a:srgbClr val="0000FF"/>
                </a:solidFill>
                <a:effectLst>
                  <a:innerShdw blurRad="69850" dist="43180" dir="5400000">
                    <a:srgbClr val="000000">
                      <a:alpha val="65000"/>
                    </a:srgbClr>
                  </a:innerShdw>
                </a:effectLst>
              </a:rPr>
              <a:t>hf</a:t>
            </a:r>
            <a:r>
              <a:rPr lang="it-IT" sz="2200" b="1" dirty="0" smtClean="0">
                <a:ln w="1905"/>
                <a:solidFill>
                  <a:srgbClr val="0000FF"/>
                </a:solidFill>
                <a:effectLst>
                  <a:innerShdw blurRad="69850" dist="43180" dir="5400000">
                    <a:srgbClr val="000000">
                      <a:alpha val="65000"/>
                    </a:srgbClr>
                  </a:innerShdw>
                </a:effectLst>
              </a:rPr>
              <a:t> </a:t>
            </a:r>
            <a:r>
              <a:rPr lang="it-IT" sz="2200" b="1" dirty="0" err="1" smtClean="0">
                <a:ln w="1905"/>
                <a:solidFill>
                  <a:srgbClr val="0000FF"/>
                </a:solidFill>
                <a:effectLst>
                  <a:innerShdw blurRad="69850" dist="43180" dir="5400000">
                    <a:srgbClr val="000000">
                      <a:alpha val="65000"/>
                    </a:srgbClr>
                  </a:innerShdw>
                </a:effectLst>
              </a:rPr>
              <a:t>jets</a:t>
            </a:r>
            <a:r>
              <a:rPr lang="it-IT" sz="2200" b="1" dirty="0" smtClean="0">
                <a:ln w="1905"/>
                <a:solidFill>
                  <a:srgbClr val="0000FF"/>
                </a:solidFill>
                <a:effectLst>
                  <a:innerShdw blurRad="69850" dist="43180" dir="5400000">
                    <a:srgbClr val="000000">
                      <a:alpha val="65000"/>
                    </a:srgbClr>
                  </a:innerShdw>
                </a:effectLst>
              </a:rPr>
              <a:t> </a:t>
            </a:r>
          </a:p>
        </p:txBody>
      </p:sp>
      <p:sp>
        <p:nvSpPr>
          <p:cNvPr id="22" name="Oval 21"/>
          <p:cNvSpPr/>
          <p:nvPr/>
        </p:nvSpPr>
        <p:spPr>
          <a:xfrm>
            <a:off x="4238707" y="5519369"/>
            <a:ext cx="1136994" cy="1181911"/>
          </a:xfrm>
          <a:prstGeom prst="ellipse">
            <a:avLst/>
          </a:prstGeom>
          <a:noFill/>
          <a:ln w="53975">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997200" y="4296017"/>
            <a:ext cx="3508150" cy="430887"/>
          </a:xfrm>
          <a:prstGeom prst="rect">
            <a:avLst/>
          </a:prstGeom>
          <a:solidFill>
            <a:schemeClr val="bg1"/>
          </a:solidFill>
        </p:spPr>
        <p:txBody>
          <a:bodyPr wrap="square" lIns="91440" tIns="45720" rIns="91440" bIns="45720">
            <a:spAutoFit/>
          </a:bodyPr>
          <a:lstStyle/>
          <a:p>
            <a:r>
              <a:rPr lang="it-IT" sz="2200" b="1" dirty="0" err="1" smtClean="0">
                <a:ln w="1905"/>
                <a:solidFill>
                  <a:srgbClr val="0000FF"/>
                </a:solidFill>
                <a:effectLst>
                  <a:innerShdw blurRad="69850" dist="43180" dir="5400000">
                    <a:srgbClr val="000000">
                      <a:alpha val="65000"/>
                    </a:srgbClr>
                  </a:innerShdw>
                </a:effectLst>
              </a:rPr>
              <a:t>Events</a:t>
            </a:r>
            <a:r>
              <a:rPr lang="it-IT" sz="2200" b="1" dirty="0" smtClean="0">
                <a:ln w="1905"/>
                <a:solidFill>
                  <a:srgbClr val="0000FF"/>
                </a:solidFill>
                <a:effectLst>
                  <a:innerShdw blurRad="69850" dist="43180" dir="5400000">
                    <a:srgbClr val="000000">
                      <a:alpha val="65000"/>
                    </a:srgbClr>
                  </a:innerShdw>
                </a:effectLst>
              </a:rPr>
              <a:t> </a:t>
            </a:r>
            <a:r>
              <a:rPr lang="it-IT" sz="2200" b="1" dirty="0" err="1" smtClean="0">
                <a:ln w="1905"/>
                <a:solidFill>
                  <a:srgbClr val="0000FF"/>
                </a:solidFill>
                <a:effectLst>
                  <a:innerShdw blurRad="69850" dist="43180" dir="5400000">
                    <a:srgbClr val="000000">
                      <a:alpha val="65000"/>
                    </a:srgbClr>
                  </a:innerShdw>
                </a:effectLst>
              </a:rPr>
              <a:t>with</a:t>
            </a:r>
            <a:r>
              <a:rPr lang="it-IT" sz="2200" b="1" dirty="0" smtClean="0">
                <a:ln w="1905"/>
                <a:solidFill>
                  <a:srgbClr val="0000FF"/>
                </a:solidFill>
                <a:effectLst>
                  <a:innerShdw blurRad="69850" dist="43180" dir="5400000">
                    <a:srgbClr val="000000">
                      <a:alpha val="65000"/>
                    </a:srgbClr>
                  </a:innerShdw>
                </a:effectLst>
              </a:rPr>
              <a:t> </a:t>
            </a:r>
            <a:r>
              <a:rPr lang="it-IT" sz="2200" b="1" dirty="0" err="1" smtClean="0">
                <a:ln w="1905"/>
                <a:solidFill>
                  <a:srgbClr val="0000FF"/>
                </a:solidFill>
                <a:effectLst>
                  <a:innerShdw blurRad="69850" dist="43180" dir="5400000">
                    <a:srgbClr val="000000">
                      <a:alpha val="65000"/>
                    </a:srgbClr>
                  </a:innerShdw>
                </a:effectLst>
              </a:rPr>
              <a:t>2</a:t>
            </a:r>
            <a:r>
              <a:rPr lang="it-IT" sz="2200" b="1" dirty="0" smtClean="0">
                <a:ln w="1905"/>
                <a:solidFill>
                  <a:srgbClr val="0000FF"/>
                </a:solidFill>
                <a:effectLst>
                  <a:innerShdw blurRad="69850" dist="43180" dir="5400000">
                    <a:srgbClr val="000000">
                      <a:alpha val="65000"/>
                    </a:srgbClr>
                  </a:innerShdw>
                </a:effectLst>
              </a:rPr>
              <a:t> </a:t>
            </a:r>
            <a:r>
              <a:rPr lang="it-IT" sz="2200" b="1" dirty="0" err="1" smtClean="0">
                <a:ln w="1905"/>
                <a:solidFill>
                  <a:srgbClr val="0000FF"/>
                </a:solidFill>
                <a:effectLst>
                  <a:innerShdw blurRad="69850" dist="43180" dir="5400000">
                    <a:srgbClr val="000000">
                      <a:alpha val="65000"/>
                    </a:srgbClr>
                  </a:innerShdw>
                </a:effectLst>
              </a:rPr>
              <a:t>lf</a:t>
            </a:r>
            <a:r>
              <a:rPr lang="it-IT" sz="2200" b="1" dirty="0" smtClean="0">
                <a:ln w="1905"/>
                <a:solidFill>
                  <a:srgbClr val="0000FF"/>
                </a:solidFill>
                <a:effectLst>
                  <a:innerShdw blurRad="69850" dist="43180" dir="5400000">
                    <a:srgbClr val="000000">
                      <a:alpha val="65000"/>
                    </a:srgbClr>
                  </a:innerShdw>
                </a:effectLst>
              </a:rPr>
              <a:t> </a:t>
            </a:r>
            <a:r>
              <a:rPr lang="it-IT" sz="2200" b="1" dirty="0" err="1" smtClean="0">
                <a:ln w="1905"/>
                <a:solidFill>
                  <a:srgbClr val="0000FF"/>
                </a:solidFill>
                <a:effectLst>
                  <a:innerShdw blurRad="69850" dist="43180" dir="5400000">
                    <a:srgbClr val="000000">
                      <a:alpha val="65000"/>
                    </a:srgbClr>
                  </a:innerShdw>
                </a:effectLst>
              </a:rPr>
              <a:t>jets</a:t>
            </a:r>
            <a:r>
              <a:rPr lang="it-IT" sz="2200" b="1" dirty="0" smtClean="0">
                <a:ln w="1905"/>
                <a:solidFill>
                  <a:srgbClr val="0000FF"/>
                </a:solidFill>
                <a:effectLst>
                  <a:innerShdw blurRad="69850" dist="43180" dir="5400000">
                    <a:srgbClr val="000000">
                      <a:alpha val="65000"/>
                    </a:srgbClr>
                  </a:innerShdw>
                </a:effectLst>
              </a:rPr>
              <a:t> </a:t>
            </a:r>
          </a:p>
        </p:txBody>
      </p:sp>
      <p:cxnSp>
        <p:nvCxnSpPr>
          <p:cNvPr id="20" name="Straight Arrow Connector 19"/>
          <p:cNvCxnSpPr>
            <a:stCxn id="17" idx="2"/>
            <a:endCxn id="23" idx="0"/>
          </p:cNvCxnSpPr>
          <p:nvPr/>
        </p:nvCxnSpPr>
        <p:spPr>
          <a:xfrm rot="5400000">
            <a:off x="4248513" y="4594424"/>
            <a:ext cx="67646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7" idx="3"/>
            <a:endCxn id="13" idx="0"/>
          </p:cNvCxnSpPr>
          <p:nvPr/>
        </p:nvCxnSpPr>
        <p:spPr>
          <a:xfrm>
            <a:off x="5408406" y="3871473"/>
            <a:ext cx="2281814" cy="10708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357398" y="55045"/>
            <a:ext cx="8358398" cy="707886"/>
          </a:xfrm>
          <a:prstGeom prst="rect">
            <a:avLst/>
          </a:prstGeom>
          <a:noFill/>
        </p:spPr>
        <p:txBody>
          <a:bodyPr wrap="square" lIns="91440" tIns="45720" rIns="91440" bIns="45720">
            <a:spAutoFit/>
          </a:bodyPr>
          <a:lstStyle/>
          <a:p>
            <a:pPr algn="ctr"/>
            <a:r>
              <a:rPr lang="it-IT" sz="4000" b="1" dirty="0" smtClean="0">
                <a:ln w="1905"/>
                <a:solidFill>
                  <a:schemeClr val="accent2">
                    <a:lumMod val="75000"/>
                  </a:schemeClr>
                </a:solidFill>
                <a:effectLst>
                  <a:innerShdw blurRad="69850" dist="43180" dir="5400000">
                    <a:srgbClr val="000000">
                      <a:alpha val="65000"/>
                    </a:srgbClr>
                  </a:innerShdw>
                </a:effectLst>
              </a:rPr>
              <a:t>Quark </a:t>
            </a:r>
            <a:r>
              <a:rPr lang="it-IT" sz="4000" b="1" dirty="0" err="1" smtClean="0">
                <a:ln w="1905"/>
                <a:solidFill>
                  <a:schemeClr val="accent2">
                    <a:lumMod val="75000"/>
                  </a:schemeClr>
                </a:solidFill>
                <a:effectLst>
                  <a:innerShdw blurRad="69850" dist="43180" dir="5400000">
                    <a:srgbClr val="000000">
                      <a:alpha val="65000"/>
                    </a:srgbClr>
                  </a:innerShdw>
                </a:effectLst>
              </a:rPr>
              <a:t>gluon</a:t>
            </a:r>
            <a:r>
              <a:rPr lang="it-IT" sz="4000" b="1" dirty="0" smtClean="0">
                <a:ln w="1905"/>
                <a:solidFill>
                  <a:schemeClr val="accent2">
                    <a:lumMod val="75000"/>
                  </a:schemeClr>
                </a:solidFill>
                <a:effectLst>
                  <a:innerShdw blurRad="69850" dist="43180" dir="5400000">
                    <a:srgbClr val="000000">
                      <a:alpha val="65000"/>
                    </a:srgbClr>
                  </a:innerShdw>
                </a:effectLst>
              </a:rPr>
              <a:t> </a:t>
            </a:r>
            <a:r>
              <a:rPr lang="it-IT" sz="4000" b="1" dirty="0" err="1" smtClean="0">
                <a:ln w="1905"/>
                <a:solidFill>
                  <a:schemeClr val="accent2">
                    <a:lumMod val="75000"/>
                  </a:schemeClr>
                </a:solidFill>
                <a:effectLst>
                  <a:innerShdw blurRad="69850" dist="43180" dir="5400000">
                    <a:srgbClr val="000000">
                      <a:alpha val="65000"/>
                    </a:srgbClr>
                  </a:innerShdw>
                </a:effectLst>
              </a:rPr>
              <a:t>tagging</a:t>
            </a:r>
            <a:r>
              <a:rPr lang="it-IT" sz="4000" b="1" dirty="0" smtClean="0">
                <a:ln w="1905"/>
                <a:solidFill>
                  <a:schemeClr val="accent2">
                    <a:lumMod val="75000"/>
                  </a:schemeClr>
                </a:solidFill>
                <a:effectLst>
                  <a:innerShdw blurRad="69850" dist="43180" dir="5400000">
                    <a:srgbClr val="000000">
                      <a:alpha val="65000"/>
                    </a:srgbClr>
                  </a:innerShdw>
                </a:effectLst>
              </a:rPr>
              <a:t> and SOM</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dirty="0">
                <a:latin typeface="Arial" charset="0"/>
                <a:ea typeface="ヒラギノ角ゴ Pro W3" charset="0"/>
                <a:cs typeface="ヒラギノ角ゴ Pro W3" charset="0"/>
              </a:rPr>
              <a:t>S</a:t>
            </a:r>
            <a:r>
              <a:rPr lang="en-US" dirty="0" smtClean="0">
                <a:latin typeface="Arial" charset="0"/>
                <a:ea typeface="ヒラギノ角ゴ Pro W3" charset="0"/>
                <a:cs typeface="ヒラギノ角ゴ Pro W3" charset="0"/>
              </a:rPr>
              <a:t>hort and long term plans</a:t>
            </a:r>
            <a:endParaRPr lang="en-US" dirty="0">
              <a:latin typeface="Arial" charset="0"/>
              <a:ea typeface="ヒラギノ角ゴ Pro W3" charset="0"/>
              <a:cs typeface="ヒラギノ角ゴ Pro W3" charset="0"/>
            </a:endParaRPr>
          </a:p>
        </p:txBody>
      </p:sp>
      <p:sp>
        <p:nvSpPr>
          <p:cNvPr id="5" name="Slide Number Placeholder 5"/>
          <p:cNvSpPr>
            <a:spLocks noGrp="1"/>
          </p:cNvSpPr>
          <p:nvPr>
            <p:ph type="sldNum" sz="quarter" idx="12"/>
          </p:nvPr>
        </p:nvSpPr>
        <p:spPr/>
        <p:txBody>
          <a:bodyPr>
            <a:normAutofit fontScale="85000" lnSpcReduction="20000"/>
          </a:bodyPr>
          <a:lstStyle/>
          <a:p>
            <a:fld id="{7A52412D-0AF6-3547-8072-2C260C30351F}" type="slidenum">
              <a:rPr lang="en-US"/>
              <a:pPr/>
              <a:t>52</a:t>
            </a:fld>
            <a:endParaRPr lang="en-US"/>
          </a:p>
        </p:txBody>
      </p:sp>
      <p:sp>
        <p:nvSpPr>
          <p:cNvPr id="278531" name="Rectangle 3"/>
          <p:cNvSpPr>
            <a:spLocks noGrp="1"/>
          </p:cNvSpPr>
          <p:nvPr>
            <p:ph sz="quarter" idx="1"/>
          </p:nvPr>
        </p:nvSpPr>
        <p:spPr>
          <a:xfrm>
            <a:off x="482600" y="1610575"/>
            <a:ext cx="8153400" cy="5247425"/>
          </a:xfrm>
        </p:spPr>
        <p:txBody>
          <a:bodyPr>
            <a:normAutofit/>
          </a:bodyPr>
          <a:lstStyle/>
          <a:p>
            <a:r>
              <a:rPr lang="en-US" sz="2000" dirty="0">
                <a:latin typeface="Arial" charset="0"/>
                <a:ea typeface="ヒラギノ角ゴ Pro W3" charset="0"/>
                <a:cs typeface="ヒラギノ角ゴ Pro W3" charset="0"/>
              </a:rPr>
              <a:t>Finally the 2011 analysis is over </a:t>
            </a:r>
            <a:r>
              <a:rPr lang="en-US" sz="2000" dirty="0" smtClean="0">
                <a:latin typeface="Arial" charset="0"/>
                <a:ea typeface="ヒラギノ角ゴ Pro W3" charset="0"/>
                <a:cs typeface="ヒラギノ角ゴ Pro W3" charset="0"/>
              </a:rPr>
              <a:t>and a </a:t>
            </a:r>
            <a:r>
              <a:rPr lang="en-US" sz="2000" dirty="0" err="1" smtClean="0">
                <a:latin typeface="Arial" charset="0"/>
                <a:ea typeface="ヒラギノ角ゴ Pro W3" charset="0"/>
                <a:cs typeface="ヒラギノ角ゴ Pro W3" charset="0"/>
              </a:rPr>
              <a:t>conf</a:t>
            </a:r>
            <a:r>
              <a:rPr lang="en-US" sz="2000" dirty="0">
                <a:latin typeface="Arial" charset="0"/>
                <a:ea typeface="ヒラギノ角ゴ Pro W3" charset="0"/>
                <a:cs typeface="ヒラギノ角ゴ Pro W3" charset="0"/>
              </a:rPr>
              <a:t> </a:t>
            </a:r>
            <a:r>
              <a:rPr lang="en-US" sz="2000" dirty="0" smtClean="0">
                <a:latin typeface="Arial" charset="0"/>
                <a:ea typeface="ヒラギノ角ゴ Pro W3" charset="0"/>
                <a:cs typeface="ヒラギノ角ゴ Pro W3" charset="0"/>
              </a:rPr>
              <a:t>note is now available (poster at HCP)</a:t>
            </a:r>
            <a:endParaRPr lang="en-US" sz="2000" dirty="0">
              <a:latin typeface="Arial" charset="0"/>
              <a:ea typeface="ヒラギノ角ゴ Pro W3" charset="0"/>
              <a:cs typeface="ヒラギノ角ゴ Pro W3" charset="0"/>
            </a:endParaRPr>
          </a:p>
          <a:p>
            <a:r>
              <a:rPr lang="en-US" sz="2000" dirty="0">
                <a:latin typeface="Arial" charset="0"/>
                <a:ea typeface="ヒラギノ角ゴ Pro W3" charset="0"/>
                <a:cs typeface="ヒラギノ角ゴ Pro W3" charset="0"/>
              </a:rPr>
              <a:t>Of course </a:t>
            </a:r>
            <a:r>
              <a:rPr lang="en-US" sz="2000" dirty="0">
                <a:solidFill>
                  <a:schemeClr val="tx2"/>
                </a:solidFill>
                <a:latin typeface="Arial" charset="0"/>
                <a:ea typeface="ヒラギノ角ゴ Pro W3" charset="0"/>
                <a:cs typeface="ヒラギノ角ゴ Pro W3" charset="0"/>
              </a:rPr>
              <a:t>very difficult</a:t>
            </a:r>
            <a:r>
              <a:rPr lang="en-US" sz="2000" dirty="0">
                <a:latin typeface="Arial" charset="0"/>
                <a:ea typeface="ヒラギノ角ゴ Pro W3" charset="0"/>
                <a:cs typeface="ヒラギノ角ゴ Pro W3" charset="0"/>
              </a:rPr>
              <a:t> for the SM Higgs @ 125 </a:t>
            </a:r>
            <a:r>
              <a:rPr lang="en-US" sz="2000" dirty="0" err="1">
                <a:latin typeface="Arial" charset="0"/>
                <a:ea typeface="ヒラギノ角ゴ Pro W3" charset="0"/>
                <a:cs typeface="ヒラギノ角ゴ Pro W3" charset="0"/>
              </a:rPr>
              <a:t>GeV</a:t>
            </a:r>
            <a:endParaRPr lang="en-US" sz="2000" dirty="0">
              <a:latin typeface="Arial" charset="0"/>
              <a:ea typeface="ヒラギノ角ゴ Pro W3" charset="0"/>
              <a:cs typeface="ヒラギノ角ゴ Pro W3" charset="0"/>
            </a:endParaRPr>
          </a:p>
          <a:p>
            <a:r>
              <a:rPr lang="en-US" sz="2000" dirty="0" smtClean="0">
                <a:latin typeface="Arial" charset="0"/>
                <a:ea typeface="ヒラギノ角ゴ Pro W3" charset="0"/>
                <a:cs typeface="ヒラギノ角ゴ Pro W3" charset="0"/>
              </a:rPr>
              <a:t>2012 analysis already started both for low and high mass</a:t>
            </a:r>
          </a:p>
          <a:p>
            <a:endParaRPr lang="en-US" sz="2000" dirty="0">
              <a:latin typeface="Arial" charset="0"/>
              <a:ea typeface="ヒラギノ角ゴ Pro W3" charset="0"/>
              <a:cs typeface="ヒラギノ角ゴ Pro W3" charset="0"/>
            </a:endParaRPr>
          </a:p>
          <a:p>
            <a:r>
              <a:rPr lang="en-US" sz="2000" dirty="0">
                <a:latin typeface="Arial" charset="0"/>
                <a:ea typeface="ヒラギノ角ゴ Pro W3" charset="0"/>
                <a:cs typeface="ヒラギノ角ゴ Pro W3" charset="0"/>
              </a:rPr>
              <a:t>With 6 X statistics:</a:t>
            </a:r>
          </a:p>
          <a:p>
            <a:r>
              <a:rPr lang="en-US" sz="2000" dirty="0">
                <a:latin typeface="Arial" charset="0"/>
                <a:ea typeface="ヒラギノ角ゴ Pro W3" charset="0"/>
                <a:cs typeface="ヒラギノ角ゴ Pro W3" charset="0"/>
              </a:rPr>
              <a:t>The SM Higgs will still not be visible in this channel in the inclusive but:</a:t>
            </a:r>
          </a:p>
          <a:p>
            <a:pPr lvl="1"/>
            <a:r>
              <a:rPr lang="en-US" sz="1800" dirty="0">
                <a:latin typeface="Arial" charset="0"/>
                <a:ea typeface="ヒラギノ角ゴ Pro W3" charset="0"/>
              </a:rPr>
              <a:t>Athens group looking into VBF/VH </a:t>
            </a:r>
            <a:r>
              <a:rPr lang="en-US" sz="1800" dirty="0" err="1">
                <a:latin typeface="Arial" charset="0"/>
                <a:ea typeface="ヒラギノ角ゴ Pro W3" charset="0"/>
              </a:rPr>
              <a:t>exlcusive</a:t>
            </a:r>
            <a:r>
              <a:rPr lang="en-US" sz="1800" dirty="0">
                <a:latin typeface="Arial" charset="0"/>
                <a:ea typeface="ヒラギノ角ゴ Pro W3" charset="0"/>
              </a:rPr>
              <a:t> channels and MVA </a:t>
            </a:r>
          </a:p>
          <a:p>
            <a:pPr lvl="1"/>
            <a:r>
              <a:rPr lang="en-US" sz="1800" dirty="0">
                <a:latin typeface="Arial" charset="0"/>
                <a:ea typeface="ヒラギノ角ゴ Pro W3" charset="0"/>
              </a:rPr>
              <a:t>Can produce a combined </a:t>
            </a:r>
            <a:r>
              <a:rPr lang="en-US" sz="1800" dirty="0" err="1">
                <a:latin typeface="Arial" charset="0"/>
                <a:ea typeface="ヒラギノ角ゴ Pro W3" charset="0"/>
              </a:rPr>
              <a:t>llqq</a:t>
            </a:r>
            <a:r>
              <a:rPr lang="en-US" sz="1800" dirty="0">
                <a:latin typeface="Arial" charset="0"/>
                <a:ea typeface="ヒラギノ角ゴ Pro W3" charset="0"/>
              </a:rPr>
              <a:t> analysis from low up to the highest masses with the time scale of </a:t>
            </a:r>
            <a:r>
              <a:rPr lang="en-US" sz="1800" dirty="0" err="1">
                <a:latin typeface="Arial" charset="0"/>
                <a:ea typeface="ヒラギノ角ゴ Pro W3" charset="0"/>
              </a:rPr>
              <a:t>Moriond</a:t>
            </a:r>
            <a:r>
              <a:rPr lang="en-US" sz="1800" dirty="0">
                <a:latin typeface="Arial" charset="0"/>
                <a:ea typeface="ヒラギノ角ゴ Pro W3" charset="0"/>
              </a:rPr>
              <a:t> to look for additional resonances</a:t>
            </a:r>
          </a:p>
          <a:p>
            <a:pPr lvl="1"/>
            <a:r>
              <a:rPr lang="en-US" sz="1800" dirty="0">
                <a:latin typeface="Arial" charset="0"/>
                <a:ea typeface="ヒラギノ角ゴ Pro W3" charset="0"/>
              </a:rPr>
              <a:t>Possibly bringing further improvements (q/g </a:t>
            </a:r>
            <a:r>
              <a:rPr lang="en-US" sz="1800" dirty="0" smtClean="0">
                <a:latin typeface="Arial" charset="0"/>
                <a:ea typeface="ヒラギノ角ゴ Pro W3" charset="0"/>
              </a:rPr>
              <a:t>separation)</a:t>
            </a:r>
            <a:endParaRPr lang="en-US" sz="1800" dirty="0">
              <a:latin typeface="Arial" charset="0"/>
              <a:ea typeface="ヒラギノ角ゴ Pro W3" charset="0"/>
            </a:endParaRPr>
          </a:p>
        </p:txBody>
      </p:sp>
    </p:spTree>
    <p:extLst>
      <p:ext uri="{BB962C8B-B14F-4D97-AF65-F5344CB8AC3E}">
        <p14:creationId xmlns:p14="http://schemas.microsoft.com/office/powerpoint/2010/main" val="3437013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t>
            </a:r>
            <a:r>
              <a:rPr lang="en-US" dirty="0" smtClean="0">
                <a:sym typeface="Wingdings"/>
              </a:rPr>
              <a:t>ZZ</a:t>
            </a:r>
            <a:r>
              <a:rPr lang="en-US" baseline="30000" dirty="0" smtClean="0">
                <a:sym typeface="Wingdings"/>
              </a:rPr>
              <a:t>(*)</a:t>
            </a:r>
            <a:r>
              <a:rPr lang="en-US" dirty="0" smtClean="0">
                <a:sym typeface="Wingdings"/>
              </a:rPr>
              <a:t>4l Spin properties</a:t>
            </a:r>
            <a:endParaRPr lang="en-US" dirty="0"/>
          </a:p>
        </p:txBody>
      </p:sp>
      <p:sp>
        <p:nvSpPr>
          <p:cNvPr id="3" name="TextBox 2"/>
          <p:cNvSpPr txBox="1"/>
          <p:nvPr/>
        </p:nvSpPr>
        <p:spPr>
          <a:xfrm>
            <a:off x="7213600" y="162662"/>
            <a:ext cx="1930400" cy="1015663"/>
          </a:xfrm>
          <a:prstGeom prst="rect">
            <a:avLst/>
          </a:prstGeom>
          <a:noFill/>
        </p:spPr>
        <p:txBody>
          <a:bodyPr wrap="square" rtlCol="0">
            <a:spAutoFit/>
          </a:bodyPr>
          <a:lstStyle/>
          <a:p>
            <a:r>
              <a:rPr lang="en-US" sz="6000" b="1" dirty="0" smtClean="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rPr>
              <a:t>Atlas</a:t>
            </a:r>
            <a:endParaRPr lang="en-US" sz="6000" b="1" dirty="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355600" y="5981700"/>
            <a:ext cx="6502400" cy="553998"/>
          </a:xfrm>
          <a:prstGeom prst="rect">
            <a:avLst/>
          </a:prstGeom>
          <a:noFill/>
        </p:spPr>
        <p:txBody>
          <a:bodyPr wrap="square" rtlCol="0">
            <a:spAutoFit/>
          </a:bodyPr>
          <a:lstStyle/>
          <a:p>
            <a:r>
              <a:rPr lang="en-US" sz="3000" b="1" dirty="0" smtClean="0">
                <a:solidFill>
                  <a:srgbClr val="355D7E"/>
                </a:solidFill>
              </a:rPr>
              <a:t>G. </a:t>
            </a:r>
            <a:r>
              <a:rPr lang="en-US" sz="3000" b="1" dirty="0" err="1" smtClean="0">
                <a:solidFill>
                  <a:srgbClr val="355D7E"/>
                </a:solidFill>
              </a:rPr>
              <a:t>Zurzolo</a:t>
            </a:r>
            <a:r>
              <a:rPr lang="en-US" sz="3000" b="1" dirty="0" smtClean="0">
                <a:solidFill>
                  <a:srgbClr val="355D7E"/>
                </a:solidFill>
              </a:rPr>
              <a:t>, N. </a:t>
            </a:r>
            <a:r>
              <a:rPr lang="en-US" sz="3000" b="1" dirty="0" err="1" smtClean="0">
                <a:solidFill>
                  <a:srgbClr val="355D7E"/>
                </a:solidFill>
              </a:rPr>
              <a:t>Bruscino</a:t>
            </a:r>
            <a:r>
              <a:rPr lang="en-US" sz="3000" b="1" dirty="0" smtClean="0">
                <a:solidFill>
                  <a:srgbClr val="355D7E"/>
                </a:solidFill>
              </a:rPr>
              <a:t>, F. </a:t>
            </a:r>
            <a:r>
              <a:rPr lang="en-US" sz="3000" b="1" dirty="0" err="1" smtClean="0">
                <a:solidFill>
                  <a:srgbClr val="355D7E"/>
                </a:solidFill>
              </a:rPr>
              <a:t>Cirotto</a:t>
            </a:r>
            <a:endParaRPr lang="en-US" sz="3000" b="1" dirty="0">
              <a:solidFill>
                <a:srgbClr val="355D7E"/>
              </a:solidFill>
            </a:endParaRPr>
          </a:p>
        </p:txBody>
      </p:sp>
    </p:spTree>
    <p:extLst>
      <p:ext uri="{BB962C8B-B14F-4D97-AF65-F5344CB8AC3E}">
        <p14:creationId xmlns:p14="http://schemas.microsoft.com/office/powerpoint/2010/main" val="131421747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6934"/>
            <a:ext cx="8153400" cy="593400"/>
          </a:xfrm>
        </p:spPr>
        <p:txBody>
          <a:bodyPr>
            <a:normAutofit fontScale="90000"/>
          </a:bodyPr>
          <a:lstStyle/>
          <a:p>
            <a:r>
              <a:rPr lang="en-US" dirty="0" smtClean="0"/>
              <a:t>Higgs: Spin properties </a:t>
            </a:r>
            <a:endParaRPr lang="en-US" dirty="0"/>
          </a:p>
        </p:txBody>
      </p:sp>
      <p:sp>
        <p:nvSpPr>
          <p:cNvPr id="3" name="Content Placeholder 2"/>
          <p:cNvSpPr>
            <a:spLocks noGrp="1"/>
          </p:cNvSpPr>
          <p:nvPr>
            <p:ph sz="quarter" idx="1"/>
          </p:nvPr>
        </p:nvSpPr>
        <p:spPr>
          <a:xfrm>
            <a:off x="219200" y="1676400"/>
            <a:ext cx="8356348" cy="2071942"/>
          </a:xfrm>
        </p:spPr>
        <p:txBody>
          <a:bodyPr>
            <a:normAutofit/>
          </a:bodyPr>
          <a:lstStyle/>
          <a:p>
            <a:r>
              <a:rPr lang="en-US" dirty="0" smtClean="0"/>
              <a:t>Model-independent approach to extract the resonance spin, parity and couplings</a:t>
            </a:r>
          </a:p>
          <a:p>
            <a:r>
              <a:rPr lang="en-US" dirty="0" smtClean="0"/>
              <a:t>Explore Higgs properties using decay Kinematics angular analysis of decay products</a:t>
            </a:r>
          </a:p>
        </p:txBody>
      </p:sp>
      <p:pic>
        <p:nvPicPr>
          <p:cNvPr id="4" name="Picture 3"/>
          <p:cNvPicPr>
            <a:picLocks noChangeAspect="1"/>
          </p:cNvPicPr>
          <p:nvPr/>
        </p:nvPicPr>
        <p:blipFill>
          <a:blip r:embed="rId2"/>
          <a:stretch>
            <a:fillRect/>
          </a:stretch>
        </p:blipFill>
        <p:spPr>
          <a:xfrm>
            <a:off x="219200" y="3748342"/>
            <a:ext cx="5019674" cy="2830052"/>
          </a:xfrm>
          <a:prstGeom prst="rect">
            <a:avLst/>
          </a:prstGeom>
        </p:spPr>
      </p:pic>
      <p:pic>
        <p:nvPicPr>
          <p:cNvPr id="5" name="Picture 4" descr="schema_angol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5535" y="3611488"/>
            <a:ext cx="3385815" cy="2992306"/>
          </a:xfrm>
          <a:prstGeom prst="rect">
            <a:avLst/>
          </a:prstGeom>
        </p:spPr>
      </p:pic>
      <p:sp>
        <p:nvSpPr>
          <p:cNvPr id="6" name="TextBox 5"/>
          <p:cNvSpPr txBox="1"/>
          <p:nvPr/>
        </p:nvSpPr>
        <p:spPr>
          <a:xfrm>
            <a:off x="7213600" y="162662"/>
            <a:ext cx="1930400" cy="1015663"/>
          </a:xfrm>
          <a:prstGeom prst="rect">
            <a:avLst/>
          </a:prstGeom>
          <a:noFill/>
        </p:spPr>
        <p:txBody>
          <a:bodyPr wrap="square" rtlCol="0">
            <a:spAutoFit/>
          </a:bodyPr>
          <a:lstStyle/>
          <a:p>
            <a:r>
              <a:rPr lang="en-US" sz="6000" b="1" dirty="0" smtClean="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rPr>
              <a:t>Atlas</a:t>
            </a:r>
            <a:endParaRPr lang="en-US" sz="6000" b="1" dirty="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953636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8848" y="152400"/>
            <a:ext cx="8153400"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Higgs: Spin properties </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2" name="Group 12"/>
          <p:cNvGrpSpPr/>
          <p:nvPr/>
        </p:nvGrpSpPr>
        <p:grpSpPr>
          <a:xfrm>
            <a:off x="5070348" y="3336091"/>
            <a:ext cx="3771900" cy="3467100"/>
            <a:chOff x="3973322" y="1885950"/>
            <a:chExt cx="5110226" cy="4381500"/>
          </a:xfrm>
        </p:grpSpPr>
        <p:pic>
          <p:nvPicPr>
            <p:cNvPr id="7" name="Picture 6"/>
            <p:cNvPicPr>
              <a:picLocks noChangeAspect="1"/>
            </p:cNvPicPr>
            <p:nvPr/>
          </p:nvPicPr>
          <p:blipFill>
            <a:blip r:embed="rId2"/>
            <a:stretch>
              <a:fillRect/>
            </a:stretch>
          </p:blipFill>
          <p:spPr>
            <a:xfrm>
              <a:off x="4359148" y="1885950"/>
              <a:ext cx="4724400" cy="4381500"/>
            </a:xfrm>
            <a:prstGeom prst="rect">
              <a:avLst/>
            </a:prstGeom>
          </p:spPr>
        </p:pic>
        <p:sp>
          <p:nvSpPr>
            <p:cNvPr id="9" name="Rectangle 8"/>
            <p:cNvSpPr/>
            <p:nvPr/>
          </p:nvSpPr>
          <p:spPr>
            <a:xfrm>
              <a:off x="4181348" y="2070100"/>
              <a:ext cx="1686052" cy="149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973322" y="4737100"/>
              <a:ext cx="517652"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a:off x="241299" y="1587500"/>
            <a:ext cx="6387233" cy="2985433"/>
          </a:xfrm>
          <a:prstGeom prst="rect">
            <a:avLst/>
          </a:prstGeom>
          <a:noFill/>
        </p:spPr>
        <p:txBody>
          <a:bodyPr wrap="square" rtlCol="0">
            <a:spAutoFit/>
          </a:bodyPr>
          <a:lstStyle/>
          <a:p>
            <a:pPr marL="285750" indent="-285750">
              <a:buClr>
                <a:schemeClr val="accent2"/>
              </a:buClr>
              <a:buFont typeface="Wingdings" charset="2"/>
              <a:buChar char="q"/>
            </a:pPr>
            <a:r>
              <a:rPr lang="en-US" dirty="0" smtClean="0"/>
              <a:t> </a:t>
            </a:r>
            <a:r>
              <a:rPr lang="en-US" sz="2800" dirty="0" smtClean="0"/>
              <a:t>Let us consider the </a:t>
            </a:r>
            <a:r>
              <a:rPr lang="en-US" sz="2800" dirty="0" smtClean="0">
                <a:solidFill>
                  <a:srgbClr val="FF0000"/>
                </a:solidFill>
              </a:rPr>
              <a:t>X</a:t>
            </a:r>
            <a:r>
              <a:rPr lang="en-US" sz="2800" dirty="0" smtClean="0">
                <a:solidFill>
                  <a:srgbClr val="FF0000"/>
                </a:solidFill>
                <a:sym typeface="Wingdings"/>
              </a:rPr>
              <a:t>VV</a:t>
            </a:r>
            <a:r>
              <a:rPr lang="en-US" sz="2800" dirty="0" smtClean="0">
                <a:solidFill>
                  <a:srgbClr val="FF0000"/>
                </a:solidFill>
              </a:rPr>
              <a:t>4fermions final state</a:t>
            </a:r>
          </a:p>
          <a:p>
            <a:pPr marL="457200" indent="-457200">
              <a:buClr>
                <a:schemeClr val="accent2"/>
              </a:buClr>
              <a:buFont typeface="Wingdings" charset="2"/>
              <a:buChar char="q"/>
            </a:pPr>
            <a:endParaRPr lang="en-US" sz="2800" dirty="0"/>
          </a:p>
          <a:p>
            <a:pPr marL="457200" indent="-457200">
              <a:buClr>
                <a:schemeClr val="accent2"/>
              </a:buClr>
              <a:buFont typeface="Wingdings" charset="2"/>
              <a:buChar char="q"/>
            </a:pPr>
            <a:r>
              <a:rPr lang="en-US" sz="2800" dirty="0" smtClean="0">
                <a:solidFill>
                  <a:srgbClr val="0000FF"/>
                </a:solidFill>
              </a:rPr>
              <a:t>θ</a:t>
            </a:r>
            <a:r>
              <a:rPr lang="en-US" sz="2800" baseline="-25000" dirty="0" smtClean="0">
                <a:solidFill>
                  <a:srgbClr val="0000FF"/>
                </a:solidFill>
              </a:rPr>
              <a:t>1</a:t>
            </a:r>
            <a:r>
              <a:rPr lang="en-US" sz="2800" dirty="0" smtClean="0">
                <a:solidFill>
                  <a:srgbClr val="0000FF"/>
                </a:solidFill>
              </a:rPr>
              <a:t>,θ</a:t>
            </a:r>
            <a:r>
              <a:rPr lang="en-US" sz="2800" baseline="-25000" dirty="0" smtClean="0">
                <a:solidFill>
                  <a:srgbClr val="0000FF"/>
                </a:solidFill>
              </a:rPr>
              <a:t>2,</a:t>
            </a:r>
            <a:r>
              <a:rPr lang="en-US" sz="2800" dirty="0" smtClean="0">
                <a:solidFill>
                  <a:srgbClr val="0000FF"/>
                </a:solidFill>
              </a:rPr>
              <a:t> </a:t>
            </a:r>
            <a:r>
              <a:rPr lang="en-US" sz="2800" dirty="0" err="1" smtClean="0">
                <a:solidFill>
                  <a:srgbClr val="0000FF"/>
                </a:solidFill>
              </a:rPr>
              <a:t>Φ</a:t>
            </a:r>
            <a:r>
              <a:rPr lang="en-US" sz="2800" dirty="0" smtClean="0">
                <a:solidFill>
                  <a:srgbClr val="0000FF"/>
                </a:solidFill>
              </a:rPr>
              <a:t>  </a:t>
            </a:r>
            <a:r>
              <a:rPr lang="en-US" sz="2800" dirty="0" err="1" smtClean="0">
                <a:solidFill>
                  <a:srgbClr val="0000FF"/>
                </a:solidFill>
              </a:rPr>
              <a:t>helicity</a:t>
            </a:r>
            <a:r>
              <a:rPr lang="en-US" sz="2800" dirty="0" smtClean="0">
                <a:solidFill>
                  <a:srgbClr val="0000FF"/>
                </a:solidFill>
              </a:rPr>
              <a:t> angles</a:t>
            </a:r>
          </a:p>
          <a:p>
            <a:pPr marL="457200" indent="-457200">
              <a:buClr>
                <a:schemeClr val="accent2"/>
              </a:buClr>
              <a:buFont typeface="Wingdings" charset="2"/>
              <a:buChar char="q"/>
            </a:pPr>
            <a:r>
              <a:rPr lang="en-US" sz="2800" dirty="0" err="1" smtClean="0">
                <a:solidFill>
                  <a:srgbClr val="FF0000"/>
                </a:solidFill>
              </a:rPr>
              <a:t>θ</a:t>
            </a:r>
            <a:r>
              <a:rPr lang="en-US" sz="2800" dirty="0">
                <a:solidFill>
                  <a:srgbClr val="FF0000"/>
                </a:solidFill>
              </a:rPr>
              <a:t>*</a:t>
            </a:r>
            <a:r>
              <a:rPr lang="en-US" sz="2800" dirty="0" smtClean="0">
                <a:solidFill>
                  <a:srgbClr val="FF0000"/>
                </a:solidFill>
              </a:rPr>
              <a:t>,Φ</a:t>
            </a:r>
            <a:r>
              <a:rPr lang="en-US" sz="2800" baseline="-25000" dirty="0" smtClean="0">
                <a:solidFill>
                  <a:srgbClr val="FF0000"/>
                </a:solidFill>
              </a:rPr>
              <a:t>1          </a:t>
            </a:r>
            <a:r>
              <a:rPr lang="en-US" sz="2800" dirty="0" smtClean="0">
                <a:solidFill>
                  <a:srgbClr val="FF0000"/>
                </a:solidFill>
              </a:rPr>
              <a:t>production angles </a:t>
            </a:r>
          </a:p>
          <a:p>
            <a:pPr>
              <a:buClr>
                <a:schemeClr val="accent2"/>
              </a:buClr>
            </a:pPr>
            <a:r>
              <a:rPr lang="en-US" sz="2400" i="1" dirty="0" smtClean="0"/>
              <a:t>(production angles uncorrelated with spin-0 kinematics and used for background suppression)</a:t>
            </a:r>
            <a:endParaRPr lang="en-US" sz="2400" i="1" dirty="0"/>
          </a:p>
        </p:txBody>
      </p:sp>
      <p:pic>
        <p:nvPicPr>
          <p:cNvPr id="14" name="Picture 13"/>
          <p:cNvPicPr>
            <a:picLocks noChangeAspect="1"/>
          </p:cNvPicPr>
          <p:nvPr/>
        </p:nvPicPr>
        <p:blipFill>
          <a:blip r:embed="rId3"/>
          <a:stretch>
            <a:fillRect/>
          </a:stretch>
        </p:blipFill>
        <p:spPr>
          <a:xfrm>
            <a:off x="241300" y="6125705"/>
            <a:ext cx="4218891" cy="677486"/>
          </a:xfrm>
          <a:prstGeom prst="rect">
            <a:avLst/>
          </a:prstGeom>
        </p:spPr>
      </p:pic>
      <p:sp>
        <p:nvSpPr>
          <p:cNvPr id="15" name="Slide Number Placeholder 14"/>
          <p:cNvSpPr>
            <a:spLocks noGrp="1"/>
          </p:cNvSpPr>
          <p:nvPr>
            <p:ph type="sldNum" sz="quarter" idx="12"/>
          </p:nvPr>
        </p:nvSpPr>
        <p:spPr/>
        <p:txBody>
          <a:bodyPr>
            <a:normAutofit fontScale="85000" lnSpcReduction="20000"/>
          </a:bodyPr>
          <a:lstStyle/>
          <a:p>
            <a:fld id="{43FBA3A9-D9CF-E349-B69A-CF535919DE56}" type="slidenum">
              <a:rPr lang="en-US" smtClean="0"/>
              <a:pPr/>
              <a:t>55</a:t>
            </a:fld>
            <a:endParaRPr lang="en-US"/>
          </a:p>
        </p:txBody>
      </p:sp>
      <p:sp>
        <p:nvSpPr>
          <p:cNvPr id="11" name="TextBox 10"/>
          <p:cNvSpPr txBox="1"/>
          <p:nvPr/>
        </p:nvSpPr>
        <p:spPr>
          <a:xfrm>
            <a:off x="7213600" y="162662"/>
            <a:ext cx="1930400" cy="1015663"/>
          </a:xfrm>
          <a:prstGeom prst="rect">
            <a:avLst/>
          </a:prstGeom>
          <a:noFill/>
        </p:spPr>
        <p:txBody>
          <a:bodyPr wrap="square" rtlCol="0">
            <a:spAutoFit/>
          </a:bodyPr>
          <a:lstStyle/>
          <a:p>
            <a:r>
              <a:rPr lang="en-US" sz="6000" b="1" dirty="0" smtClean="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rPr>
              <a:t>Atlas</a:t>
            </a:r>
            <a:endParaRPr lang="en-US" sz="6000" b="1" dirty="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b="39644"/>
          <a:stretch>
            <a:fillRect/>
          </a:stretch>
        </p:blipFill>
        <p:spPr>
          <a:xfrm>
            <a:off x="368300" y="1921466"/>
            <a:ext cx="4019550" cy="3711119"/>
          </a:xfrm>
          <a:prstGeom prst="rect">
            <a:avLst/>
          </a:prstGeom>
        </p:spPr>
      </p:pic>
      <p:pic>
        <p:nvPicPr>
          <p:cNvPr id="5" name="Picture 4"/>
          <p:cNvPicPr>
            <a:picLocks noChangeAspect="1"/>
          </p:cNvPicPr>
          <p:nvPr/>
        </p:nvPicPr>
        <p:blipFill>
          <a:blip r:embed="rId2"/>
          <a:srcRect t="59790"/>
          <a:stretch>
            <a:fillRect/>
          </a:stretch>
        </p:blipFill>
        <p:spPr>
          <a:xfrm>
            <a:off x="4734052" y="1908766"/>
            <a:ext cx="4289298" cy="2638343"/>
          </a:xfrm>
          <a:prstGeom prst="rect">
            <a:avLst/>
          </a:prstGeom>
        </p:spPr>
      </p:pic>
      <p:sp>
        <p:nvSpPr>
          <p:cNvPr id="6" name="Title 1"/>
          <p:cNvSpPr txBox="1">
            <a:spLocks/>
          </p:cNvSpPr>
          <p:nvPr/>
        </p:nvSpPr>
        <p:spPr>
          <a:xfrm>
            <a:off x="601200" y="152400"/>
            <a:ext cx="8241048" cy="534894"/>
          </a:xfrm>
          <a:prstGeom prst="rect">
            <a:avLst/>
          </a:prstGeom>
        </p:spPr>
        <p:txBody>
          <a:bodyPr vert="horz" anchor="ctr">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Higgs: Spin properties </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Rectangle 6"/>
          <p:cNvSpPr/>
          <p:nvPr/>
        </p:nvSpPr>
        <p:spPr>
          <a:xfrm>
            <a:off x="84600" y="2063886"/>
            <a:ext cx="516600" cy="369332"/>
          </a:xfrm>
          <a:prstGeom prst="rect">
            <a:avLst/>
          </a:prstGeom>
        </p:spPr>
        <p:txBody>
          <a:bodyPr wrap="none">
            <a:spAutoFit/>
          </a:bodyPr>
          <a:lstStyle/>
          <a:p>
            <a:r>
              <a:rPr lang="en-US" dirty="0" err="1" smtClean="0">
                <a:solidFill>
                  <a:srgbClr val="FF0000"/>
                </a:solidFill>
              </a:rPr>
              <a:t>Θ</a:t>
            </a:r>
            <a:r>
              <a:rPr lang="en-US" dirty="0" smtClean="0">
                <a:solidFill>
                  <a:srgbClr val="FF0000"/>
                </a:solidFill>
              </a:rPr>
              <a:t>*</a:t>
            </a:r>
            <a:endParaRPr lang="en-US" dirty="0">
              <a:solidFill>
                <a:srgbClr val="FF0000"/>
              </a:solidFill>
            </a:endParaRPr>
          </a:p>
        </p:txBody>
      </p:sp>
      <p:sp>
        <p:nvSpPr>
          <p:cNvPr id="8" name="Rectangle 7"/>
          <p:cNvSpPr/>
          <p:nvPr/>
        </p:nvSpPr>
        <p:spPr>
          <a:xfrm>
            <a:off x="130796" y="3162952"/>
            <a:ext cx="500407" cy="369332"/>
          </a:xfrm>
          <a:prstGeom prst="rect">
            <a:avLst/>
          </a:prstGeom>
        </p:spPr>
        <p:txBody>
          <a:bodyPr wrap="none">
            <a:spAutoFit/>
          </a:bodyPr>
          <a:lstStyle/>
          <a:p>
            <a:r>
              <a:rPr lang="en-US" dirty="0" smtClean="0">
                <a:solidFill>
                  <a:srgbClr val="FF0000"/>
                </a:solidFill>
              </a:rPr>
              <a:t>Φ</a:t>
            </a:r>
            <a:r>
              <a:rPr lang="en-US" baseline="-25000" dirty="0" smtClean="0">
                <a:solidFill>
                  <a:srgbClr val="FF0000"/>
                </a:solidFill>
              </a:rPr>
              <a:t>1</a:t>
            </a:r>
            <a:endParaRPr lang="en-US" dirty="0">
              <a:solidFill>
                <a:srgbClr val="FF0000"/>
              </a:solidFill>
            </a:endParaRPr>
          </a:p>
        </p:txBody>
      </p:sp>
      <p:sp>
        <p:nvSpPr>
          <p:cNvPr id="9" name="Rectangle 8"/>
          <p:cNvSpPr/>
          <p:nvPr/>
        </p:nvSpPr>
        <p:spPr>
          <a:xfrm>
            <a:off x="188441" y="4420109"/>
            <a:ext cx="500407" cy="369332"/>
          </a:xfrm>
          <a:prstGeom prst="rect">
            <a:avLst/>
          </a:prstGeom>
        </p:spPr>
        <p:txBody>
          <a:bodyPr wrap="none">
            <a:spAutoFit/>
          </a:bodyPr>
          <a:lstStyle/>
          <a:p>
            <a:r>
              <a:rPr lang="en-US" dirty="0" smtClean="0">
                <a:solidFill>
                  <a:srgbClr val="0000FF"/>
                </a:solidFill>
              </a:rPr>
              <a:t>Θ</a:t>
            </a:r>
            <a:r>
              <a:rPr lang="en-US" baseline="-25000" dirty="0" smtClean="0">
                <a:solidFill>
                  <a:srgbClr val="0000FF"/>
                </a:solidFill>
              </a:rPr>
              <a:t>1</a:t>
            </a:r>
            <a:endParaRPr lang="en-US" dirty="0"/>
          </a:p>
        </p:txBody>
      </p:sp>
      <p:sp>
        <p:nvSpPr>
          <p:cNvPr id="10" name="Rectangle 9"/>
          <p:cNvSpPr/>
          <p:nvPr/>
        </p:nvSpPr>
        <p:spPr>
          <a:xfrm>
            <a:off x="4397996" y="2089286"/>
            <a:ext cx="500407" cy="369332"/>
          </a:xfrm>
          <a:prstGeom prst="rect">
            <a:avLst/>
          </a:prstGeom>
        </p:spPr>
        <p:txBody>
          <a:bodyPr wrap="square">
            <a:spAutoFit/>
          </a:bodyPr>
          <a:lstStyle/>
          <a:p>
            <a:r>
              <a:rPr lang="en-US" dirty="0" smtClean="0">
                <a:solidFill>
                  <a:srgbClr val="0000FF"/>
                </a:solidFill>
              </a:rPr>
              <a:t>θ</a:t>
            </a:r>
            <a:r>
              <a:rPr lang="en-US" baseline="-25000" dirty="0" smtClean="0">
                <a:solidFill>
                  <a:srgbClr val="0000FF"/>
                </a:solidFill>
              </a:rPr>
              <a:t>2</a:t>
            </a:r>
            <a:endParaRPr lang="en-US" dirty="0"/>
          </a:p>
        </p:txBody>
      </p:sp>
      <p:sp>
        <p:nvSpPr>
          <p:cNvPr id="11" name="Rectangle 10"/>
          <p:cNvSpPr/>
          <p:nvPr/>
        </p:nvSpPr>
        <p:spPr>
          <a:xfrm>
            <a:off x="4474196" y="3322218"/>
            <a:ext cx="415498" cy="369332"/>
          </a:xfrm>
          <a:prstGeom prst="rect">
            <a:avLst/>
          </a:prstGeom>
        </p:spPr>
        <p:txBody>
          <a:bodyPr wrap="none">
            <a:spAutoFit/>
          </a:bodyPr>
          <a:lstStyle/>
          <a:p>
            <a:r>
              <a:rPr lang="en-US" dirty="0" err="1" smtClean="0">
                <a:solidFill>
                  <a:srgbClr val="0000FF"/>
                </a:solidFill>
              </a:rPr>
              <a:t>Φ</a:t>
            </a:r>
            <a:r>
              <a:rPr lang="en-US" dirty="0" smtClean="0">
                <a:solidFill>
                  <a:srgbClr val="0000FF"/>
                </a:solidFill>
              </a:rPr>
              <a:t> </a:t>
            </a:r>
            <a:endParaRPr lang="en-US" dirty="0"/>
          </a:p>
        </p:txBody>
      </p:sp>
      <p:grpSp>
        <p:nvGrpSpPr>
          <p:cNvPr id="3" name="Group 14"/>
          <p:cNvGrpSpPr/>
          <p:nvPr/>
        </p:nvGrpSpPr>
        <p:grpSpPr>
          <a:xfrm>
            <a:off x="701548" y="1546300"/>
            <a:ext cx="3584956" cy="378918"/>
            <a:chOff x="726948" y="1781114"/>
            <a:chExt cx="3584956" cy="378918"/>
          </a:xfrm>
        </p:grpSpPr>
        <p:sp>
          <p:nvSpPr>
            <p:cNvPr id="12" name="TextBox 11"/>
            <p:cNvSpPr txBox="1"/>
            <p:nvPr/>
          </p:nvSpPr>
          <p:spPr>
            <a:xfrm>
              <a:off x="726948" y="1790700"/>
              <a:ext cx="987552" cy="369332"/>
            </a:xfrm>
            <a:prstGeom prst="rect">
              <a:avLst/>
            </a:prstGeom>
            <a:noFill/>
          </p:spPr>
          <p:txBody>
            <a:bodyPr wrap="square" rtlCol="0">
              <a:spAutoFit/>
            </a:bodyPr>
            <a:lstStyle/>
            <a:p>
              <a:r>
                <a:rPr lang="en-US" b="1" dirty="0" smtClean="0">
                  <a:solidFill>
                    <a:srgbClr val="0000FF"/>
                  </a:solidFill>
                </a:rPr>
                <a:t>Spin 0</a:t>
              </a:r>
              <a:endParaRPr lang="en-US" b="1" dirty="0">
                <a:solidFill>
                  <a:srgbClr val="0000FF"/>
                </a:solidFill>
              </a:endParaRPr>
            </a:p>
          </p:txBody>
        </p:sp>
        <p:sp>
          <p:nvSpPr>
            <p:cNvPr id="13" name="TextBox 12"/>
            <p:cNvSpPr txBox="1"/>
            <p:nvPr/>
          </p:nvSpPr>
          <p:spPr>
            <a:xfrm>
              <a:off x="2032000" y="1781114"/>
              <a:ext cx="987552" cy="369332"/>
            </a:xfrm>
            <a:prstGeom prst="rect">
              <a:avLst/>
            </a:prstGeom>
            <a:noFill/>
          </p:spPr>
          <p:txBody>
            <a:bodyPr wrap="square" rtlCol="0">
              <a:spAutoFit/>
            </a:bodyPr>
            <a:lstStyle/>
            <a:p>
              <a:r>
                <a:rPr lang="en-US" dirty="0" smtClean="0">
                  <a:solidFill>
                    <a:srgbClr val="0000FF"/>
                  </a:solidFill>
                </a:rPr>
                <a:t>Spin 1</a:t>
              </a:r>
              <a:endParaRPr lang="en-US" dirty="0">
                <a:solidFill>
                  <a:srgbClr val="0000FF"/>
                </a:solidFill>
              </a:endParaRPr>
            </a:p>
          </p:txBody>
        </p:sp>
        <p:sp>
          <p:nvSpPr>
            <p:cNvPr id="14" name="TextBox 13"/>
            <p:cNvSpPr txBox="1"/>
            <p:nvPr/>
          </p:nvSpPr>
          <p:spPr>
            <a:xfrm>
              <a:off x="3324352" y="1781114"/>
              <a:ext cx="987552" cy="369332"/>
            </a:xfrm>
            <a:prstGeom prst="rect">
              <a:avLst/>
            </a:prstGeom>
            <a:noFill/>
          </p:spPr>
          <p:txBody>
            <a:bodyPr wrap="square" rtlCol="0">
              <a:spAutoFit/>
            </a:bodyPr>
            <a:lstStyle/>
            <a:p>
              <a:r>
                <a:rPr lang="en-US" b="1" dirty="0" smtClean="0">
                  <a:solidFill>
                    <a:srgbClr val="0000FF"/>
                  </a:solidFill>
                </a:rPr>
                <a:t>Spin 2</a:t>
              </a:r>
              <a:endParaRPr lang="en-US" b="1" dirty="0">
                <a:solidFill>
                  <a:srgbClr val="0000FF"/>
                </a:solidFill>
              </a:endParaRPr>
            </a:p>
          </p:txBody>
        </p:sp>
      </p:grpSp>
      <p:grpSp>
        <p:nvGrpSpPr>
          <p:cNvPr id="15" name="Group 15"/>
          <p:cNvGrpSpPr/>
          <p:nvPr/>
        </p:nvGrpSpPr>
        <p:grpSpPr>
          <a:xfrm>
            <a:off x="5184648" y="1543186"/>
            <a:ext cx="3584956" cy="378918"/>
            <a:chOff x="726948" y="1781114"/>
            <a:chExt cx="3584956" cy="378918"/>
          </a:xfrm>
        </p:grpSpPr>
        <p:sp>
          <p:nvSpPr>
            <p:cNvPr id="17" name="TextBox 16"/>
            <p:cNvSpPr txBox="1"/>
            <p:nvPr/>
          </p:nvSpPr>
          <p:spPr>
            <a:xfrm>
              <a:off x="726948" y="1790700"/>
              <a:ext cx="987552" cy="369332"/>
            </a:xfrm>
            <a:prstGeom prst="rect">
              <a:avLst/>
            </a:prstGeom>
            <a:noFill/>
          </p:spPr>
          <p:txBody>
            <a:bodyPr wrap="square" rtlCol="0">
              <a:spAutoFit/>
            </a:bodyPr>
            <a:lstStyle/>
            <a:p>
              <a:r>
                <a:rPr lang="en-US" b="1" dirty="0" smtClean="0">
                  <a:solidFill>
                    <a:srgbClr val="0000FF"/>
                  </a:solidFill>
                </a:rPr>
                <a:t>Spin 0</a:t>
              </a:r>
              <a:endParaRPr lang="en-US" b="1" dirty="0">
                <a:solidFill>
                  <a:srgbClr val="0000FF"/>
                </a:solidFill>
              </a:endParaRPr>
            </a:p>
          </p:txBody>
        </p:sp>
        <p:sp>
          <p:nvSpPr>
            <p:cNvPr id="18" name="TextBox 17"/>
            <p:cNvSpPr txBox="1"/>
            <p:nvPr/>
          </p:nvSpPr>
          <p:spPr>
            <a:xfrm>
              <a:off x="2032000" y="1781114"/>
              <a:ext cx="987552" cy="369332"/>
            </a:xfrm>
            <a:prstGeom prst="rect">
              <a:avLst/>
            </a:prstGeom>
            <a:noFill/>
          </p:spPr>
          <p:txBody>
            <a:bodyPr wrap="square" rtlCol="0">
              <a:spAutoFit/>
            </a:bodyPr>
            <a:lstStyle/>
            <a:p>
              <a:r>
                <a:rPr lang="en-US" dirty="0" smtClean="0">
                  <a:solidFill>
                    <a:srgbClr val="0000FF"/>
                  </a:solidFill>
                </a:rPr>
                <a:t>Spin 1</a:t>
              </a:r>
              <a:endParaRPr lang="en-US" dirty="0">
                <a:solidFill>
                  <a:srgbClr val="0000FF"/>
                </a:solidFill>
              </a:endParaRPr>
            </a:p>
          </p:txBody>
        </p:sp>
        <p:sp>
          <p:nvSpPr>
            <p:cNvPr id="19" name="TextBox 18"/>
            <p:cNvSpPr txBox="1"/>
            <p:nvPr/>
          </p:nvSpPr>
          <p:spPr>
            <a:xfrm>
              <a:off x="3324352" y="1781114"/>
              <a:ext cx="987552" cy="369332"/>
            </a:xfrm>
            <a:prstGeom prst="rect">
              <a:avLst/>
            </a:prstGeom>
            <a:noFill/>
          </p:spPr>
          <p:txBody>
            <a:bodyPr wrap="square" rtlCol="0">
              <a:spAutoFit/>
            </a:bodyPr>
            <a:lstStyle/>
            <a:p>
              <a:r>
                <a:rPr lang="en-US" b="1" dirty="0" smtClean="0">
                  <a:solidFill>
                    <a:srgbClr val="0000FF"/>
                  </a:solidFill>
                </a:rPr>
                <a:t>Spin 2</a:t>
              </a:r>
              <a:endParaRPr lang="en-US" b="1" dirty="0">
                <a:solidFill>
                  <a:srgbClr val="0000FF"/>
                </a:solidFill>
              </a:endParaRPr>
            </a:p>
          </p:txBody>
        </p:sp>
      </p:grpSp>
      <p:sp>
        <p:nvSpPr>
          <p:cNvPr id="21" name="TextBox 20"/>
          <p:cNvSpPr txBox="1"/>
          <p:nvPr/>
        </p:nvSpPr>
        <p:spPr>
          <a:xfrm>
            <a:off x="5266588" y="4992444"/>
            <a:ext cx="3403868" cy="120032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solidFill>
                  <a:srgbClr val="1F497D"/>
                </a:solidFill>
              </a:rPr>
              <a:t>The signal hypotheses shown are:</a:t>
            </a:r>
          </a:p>
          <a:p>
            <a:r>
              <a:rPr lang="en-US" dirty="0" smtClean="0">
                <a:solidFill>
                  <a:srgbClr val="FF0000"/>
                </a:solidFill>
              </a:rPr>
              <a:t> J+ minimal (red circles; a2  = 0)</a:t>
            </a:r>
          </a:p>
          <a:p>
            <a:r>
              <a:rPr lang="en-US" dirty="0" smtClean="0">
                <a:solidFill>
                  <a:srgbClr val="008000"/>
                </a:solidFill>
              </a:rPr>
              <a:t> J+ (green squares; a2  ≠ 0)</a:t>
            </a:r>
          </a:p>
          <a:p>
            <a:r>
              <a:rPr lang="en-US" dirty="0" smtClean="0">
                <a:solidFill>
                  <a:srgbClr val="0000FF"/>
                </a:solidFill>
              </a:rPr>
              <a:t> J − (blue diamonds)</a:t>
            </a:r>
            <a:endParaRPr lang="en-US" dirty="0">
              <a:solidFill>
                <a:srgbClr val="0000FF"/>
              </a:solidFill>
            </a:endParaRPr>
          </a:p>
        </p:txBody>
      </p:sp>
      <p:sp>
        <p:nvSpPr>
          <p:cNvPr id="2" name="Rectangle 1"/>
          <p:cNvSpPr/>
          <p:nvPr/>
        </p:nvSpPr>
        <p:spPr>
          <a:xfrm>
            <a:off x="342611" y="5811773"/>
            <a:ext cx="4131585" cy="646331"/>
          </a:xfrm>
          <a:prstGeom prst="rect">
            <a:avLst/>
          </a:prstGeom>
        </p:spPr>
        <p:txBody>
          <a:bodyPr wrap="none">
            <a:spAutoFit/>
          </a:bodyPr>
          <a:lstStyle/>
          <a:p>
            <a:r>
              <a:rPr lang="en-US" dirty="0" smtClean="0">
                <a:hlinkClick r:id="rId3"/>
              </a:rPr>
              <a:t>2012: http</a:t>
            </a:r>
            <a:r>
              <a:rPr lang="en-US" dirty="0">
                <a:hlinkClick r:id="rId3"/>
              </a:rPr>
              <a:t>://arxiv.org/abs/1208.4018v1</a:t>
            </a:r>
          </a:p>
          <a:p>
            <a:r>
              <a:rPr lang="en-US" dirty="0" smtClean="0">
                <a:hlinkClick r:id="rId3"/>
              </a:rPr>
              <a:t>2010: http</a:t>
            </a:r>
            <a:r>
              <a:rPr lang="en-US" dirty="0">
                <a:hlinkClick r:id="rId3"/>
              </a:rPr>
              <a:t>://arxiv.org/abs/</a:t>
            </a:r>
            <a:r>
              <a:rPr lang="en-US" dirty="0" smtClean="0">
                <a:hlinkClick r:id="rId3"/>
              </a:rPr>
              <a:t>1001.3396v2</a:t>
            </a:r>
            <a:endParaRPr lang="en-US" dirty="0" smtClean="0"/>
          </a:p>
        </p:txBody>
      </p:sp>
      <p:sp>
        <p:nvSpPr>
          <p:cNvPr id="20" name="TextBox 19"/>
          <p:cNvSpPr txBox="1"/>
          <p:nvPr/>
        </p:nvSpPr>
        <p:spPr>
          <a:xfrm>
            <a:off x="7213600" y="162662"/>
            <a:ext cx="1930400" cy="1015663"/>
          </a:xfrm>
          <a:prstGeom prst="rect">
            <a:avLst/>
          </a:prstGeom>
          <a:noFill/>
        </p:spPr>
        <p:txBody>
          <a:bodyPr wrap="square" rtlCol="0">
            <a:spAutoFit/>
          </a:bodyPr>
          <a:lstStyle/>
          <a:p>
            <a:r>
              <a:rPr lang="en-US" sz="6000" b="1" dirty="0" smtClean="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rPr>
              <a:t>Atlas</a:t>
            </a:r>
            <a:endParaRPr lang="en-US" sz="6000" b="1" dirty="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08542540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56" y="325934"/>
            <a:ext cx="8153400" cy="618000"/>
          </a:xfrm>
        </p:spPr>
        <p:txBody>
          <a:bodyPr>
            <a:normAutofit fontScale="90000"/>
          </a:bodyPr>
          <a:lstStyle/>
          <a:p>
            <a:r>
              <a:rPr lang="en-US" dirty="0" smtClean="0"/>
              <a:t>Spin/CP Analysis</a:t>
            </a:r>
            <a:endParaRPr lang="en-US" dirty="0"/>
          </a:p>
        </p:txBody>
      </p:sp>
      <p:sp>
        <p:nvSpPr>
          <p:cNvPr id="3" name="Content Placeholder 2"/>
          <p:cNvSpPr>
            <a:spLocks noGrp="1"/>
          </p:cNvSpPr>
          <p:nvPr>
            <p:ph sz="quarter" idx="1"/>
          </p:nvPr>
        </p:nvSpPr>
        <p:spPr>
          <a:xfrm>
            <a:off x="60429" y="1562100"/>
            <a:ext cx="8457327" cy="2761409"/>
          </a:xfrm>
        </p:spPr>
        <p:txBody>
          <a:bodyPr>
            <a:normAutofit fontScale="92500" lnSpcReduction="10000"/>
          </a:bodyPr>
          <a:lstStyle/>
          <a:p>
            <a:pPr marL="0" indent="0">
              <a:buNone/>
            </a:pPr>
            <a:r>
              <a:rPr lang="en-US" dirty="0"/>
              <a:t>Fully reconstructed final state allows measuring Spin/CP:</a:t>
            </a:r>
          </a:p>
          <a:p>
            <a:pPr lvl="1">
              <a:buClr>
                <a:srgbClr val="C74D4F"/>
              </a:buClr>
            </a:pPr>
            <a:r>
              <a:rPr lang="en-US" dirty="0" smtClean="0"/>
              <a:t>5 </a:t>
            </a:r>
            <a:r>
              <a:rPr lang="en-US" dirty="0"/>
              <a:t>angles ( production, decay )</a:t>
            </a:r>
          </a:p>
          <a:p>
            <a:pPr lvl="1">
              <a:buClr>
                <a:srgbClr val="C74D4F"/>
              </a:buClr>
            </a:pPr>
            <a:r>
              <a:rPr lang="en-US" dirty="0" smtClean="0"/>
              <a:t>m12</a:t>
            </a:r>
            <a:r>
              <a:rPr lang="en-US" dirty="0"/>
              <a:t>, m34</a:t>
            </a:r>
          </a:p>
          <a:p>
            <a:pPr lvl="1">
              <a:buClr>
                <a:srgbClr val="C74D4F"/>
              </a:buClr>
            </a:pPr>
            <a:r>
              <a:rPr lang="en-US" dirty="0"/>
              <a:t>Discriminate 0+ (SM) hypothesis against</a:t>
            </a:r>
            <a:r>
              <a:rPr lang="en-US" dirty="0" smtClean="0"/>
              <a:t>:</a:t>
            </a:r>
          </a:p>
          <a:p>
            <a:pPr lvl="2">
              <a:buClr>
                <a:schemeClr val="accent6">
                  <a:lumMod val="75000"/>
                </a:schemeClr>
              </a:buClr>
              <a:buFont typeface="Wingdings" charset="2"/>
              <a:buChar char="u"/>
            </a:pPr>
            <a:r>
              <a:rPr lang="en-US" dirty="0" smtClean="0"/>
              <a:t> 0</a:t>
            </a:r>
            <a:r>
              <a:rPr lang="en-US" baseline="30000" dirty="0"/>
              <a:t>-</a:t>
            </a:r>
          </a:p>
          <a:p>
            <a:pPr lvl="2">
              <a:buClr>
                <a:schemeClr val="accent6">
                  <a:lumMod val="75000"/>
                </a:schemeClr>
              </a:buClr>
              <a:buFont typeface="Wingdings" charset="2"/>
              <a:buChar char="u"/>
            </a:pPr>
            <a:r>
              <a:rPr lang="en-US" dirty="0"/>
              <a:t>2</a:t>
            </a:r>
            <a:r>
              <a:rPr lang="en-US" baseline="30000" dirty="0"/>
              <a:t>+</a:t>
            </a:r>
            <a:r>
              <a:rPr lang="en-US" dirty="0"/>
              <a:t>m (graviton-like tensor with minimal couplings)</a:t>
            </a:r>
          </a:p>
          <a:p>
            <a:pPr lvl="2">
              <a:buClr>
                <a:schemeClr val="accent6">
                  <a:lumMod val="75000"/>
                </a:schemeClr>
              </a:buClr>
              <a:buFont typeface="Wingdings" charset="2"/>
              <a:buChar char="u"/>
            </a:pPr>
            <a:r>
              <a:rPr lang="en-US" dirty="0"/>
              <a:t>2</a:t>
            </a:r>
            <a:r>
              <a:rPr lang="en-US" baseline="30000" dirty="0"/>
              <a:t>- </a:t>
            </a:r>
            <a:r>
              <a:rPr lang="en-US" dirty="0"/>
              <a:t>(pseudo-tensor</a:t>
            </a:r>
            <a:r>
              <a:rPr lang="en-US" dirty="0" smtClean="0"/>
              <a:t>)</a:t>
            </a:r>
            <a:endParaRPr lang="en-US" dirty="0"/>
          </a:p>
        </p:txBody>
      </p:sp>
      <p:pic>
        <p:nvPicPr>
          <p:cNvPr id="5" name="Picture 4" descr="phi_0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5343" y="4323509"/>
            <a:ext cx="2461207" cy="2387414"/>
          </a:xfrm>
          <a:prstGeom prst="rect">
            <a:avLst/>
          </a:prstGeom>
        </p:spPr>
      </p:pic>
      <p:pic>
        <p:nvPicPr>
          <p:cNvPr id="6" name="Picture 5" descr="m34_0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550" y="4323510"/>
            <a:ext cx="2461207" cy="2387414"/>
          </a:xfrm>
          <a:prstGeom prst="rect">
            <a:avLst/>
          </a:prstGeom>
        </p:spPr>
      </p:pic>
      <p:pic>
        <p:nvPicPr>
          <p:cNvPr id="7" name="Picture 6" descr="cth1_0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440" y="4323509"/>
            <a:ext cx="2461208" cy="2387414"/>
          </a:xfrm>
          <a:prstGeom prst="rect">
            <a:avLst/>
          </a:prstGeom>
        </p:spPr>
      </p:pic>
      <p:sp>
        <p:nvSpPr>
          <p:cNvPr id="8" name="TextBox 7"/>
          <p:cNvSpPr txBox="1"/>
          <p:nvPr/>
        </p:nvSpPr>
        <p:spPr>
          <a:xfrm>
            <a:off x="7213600" y="162662"/>
            <a:ext cx="1930400" cy="1015663"/>
          </a:xfrm>
          <a:prstGeom prst="rect">
            <a:avLst/>
          </a:prstGeom>
          <a:noFill/>
        </p:spPr>
        <p:txBody>
          <a:bodyPr wrap="square" rtlCol="0">
            <a:spAutoFit/>
          </a:bodyPr>
          <a:lstStyle/>
          <a:p>
            <a:r>
              <a:rPr lang="en-US" sz="6000" b="1" dirty="0" smtClean="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rPr>
              <a:t>Atlas</a:t>
            </a:r>
            <a:endParaRPr lang="en-US" sz="6000" b="1" dirty="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74971422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sz="3600" dirty="0" smtClean="0"/>
              <a:t>MELA discriminant</a:t>
            </a:r>
            <a:endParaRPr lang="en-US" sz="3600" dirty="0"/>
          </a:p>
        </p:txBody>
      </p:sp>
      <p:sp>
        <p:nvSpPr>
          <p:cNvPr id="5" name="Content Placeholder 4"/>
          <p:cNvSpPr>
            <a:spLocks noGrp="1"/>
          </p:cNvSpPr>
          <p:nvPr>
            <p:ph sz="quarter" idx="4294967295"/>
          </p:nvPr>
        </p:nvSpPr>
        <p:spPr>
          <a:xfrm>
            <a:off x="0" y="990600"/>
            <a:ext cx="4895850" cy="4819650"/>
          </a:xfrm>
          <a:solidFill>
            <a:schemeClr val="bg1"/>
          </a:solidFill>
        </p:spPr>
        <p:txBody>
          <a:bodyPr>
            <a:noAutofit/>
          </a:bodyPr>
          <a:lstStyle/>
          <a:p>
            <a:pPr marL="0" indent="0" algn="just">
              <a:spcBef>
                <a:spcPts val="0"/>
              </a:spcBef>
              <a:buNone/>
            </a:pPr>
            <a:r>
              <a:rPr lang="en-US" sz="2000" b="1" i="1" dirty="0">
                <a:solidFill>
                  <a:srgbClr val="C0504D"/>
                </a:solidFill>
              </a:rPr>
              <a:t>Build a Bayes Likelihood Ratio multivariate discriminant to separate </a:t>
            </a:r>
            <a:r>
              <a:rPr lang="en-US" sz="2000" b="1" i="1" dirty="0" smtClean="0">
                <a:solidFill>
                  <a:srgbClr val="C0504D"/>
                </a:solidFill>
              </a:rPr>
              <a:t>two JP </a:t>
            </a:r>
            <a:r>
              <a:rPr lang="en-US" sz="2000" b="1" i="1" dirty="0">
                <a:solidFill>
                  <a:srgbClr val="C0504D"/>
                </a:solidFill>
              </a:rPr>
              <a:t>hypotheses for the Higgs </a:t>
            </a:r>
            <a:r>
              <a:rPr lang="en-US" sz="2000" b="1" i="1" dirty="0" smtClean="0">
                <a:solidFill>
                  <a:srgbClr val="C0504D"/>
                </a:solidFill>
              </a:rPr>
              <a:t>particle:</a:t>
            </a:r>
          </a:p>
          <a:p>
            <a:pPr marL="0" indent="0" algn="just">
              <a:spcBef>
                <a:spcPts val="0"/>
              </a:spcBef>
              <a:buNone/>
            </a:pPr>
            <a:endParaRPr lang="en-US" sz="2000" b="1" i="1" dirty="0" smtClean="0">
              <a:solidFill>
                <a:srgbClr val="C0504D"/>
              </a:solidFill>
            </a:endParaRPr>
          </a:p>
          <a:p>
            <a:pPr marL="363538" lvl="1" indent="-182563" algn="just">
              <a:spcBef>
                <a:spcPts val="0"/>
              </a:spcBef>
            </a:pPr>
            <a:r>
              <a:rPr lang="en-US" sz="2000" dirty="0" err="1" smtClean="0">
                <a:solidFill>
                  <a:srgbClr val="355D7E"/>
                </a:solidFill>
              </a:rPr>
              <a:t>pMELA</a:t>
            </a:r>
            <a:r>
              <a:rPr lang="en-US" sz="2000" dirty="0" smtClean="0">
                <a:solidFill>
                  <a:srgbClr val="355D7E"/>
                </a:solidFill>
              </a:rPr>
              <a:t> </a:t>
            </a:r>
            <a:r>
              <a:rPr lang="en-US" sz="2000" dirty="0">
                <a:solidFill>
                  <a:srgbClr val="355D7E"/>
                </a:solidFill>
              </a:rPr>
              <a:t>shapes computed on full simulation and data</a:t>
            </a:r>
            <a:r>
              <a:rPr lang="en-US" sz="2000" b="1" dirty="0">
                <a:solidFill>
                  <a:srgbClr val="355D7E"/>
                </a:solidFill>
              </a:rPr>
              <a:t>‐</a:t>
            </a:r>
            <a:r>
              <a:rPr lang="en-US" sz="2000" dirty="0">
                <a:solidFill>
                  <a:srgbClr val="355D7E"/>
                </a:solidFill>
              </a:rPr>
              <a:t>driven </a:t>
            </a:r>
            <a:r>
              <a:rPr lang="en-US" sz="2000" dirty="0" smtClean="0">
                <a:solidFill>
                  <a:srgbClr val="355D7E"/>
                </a:solidFill>
              </a:rPr>
              <a:t>control samples</a:t>
            </a:r>
            <a:r>
              <a:rPr lang="en-US" sz="2000" dirty="0">
                <a:solidFill>
                  <a:srgbClr val="355D7E"/>
                </a:solidFill>
              </a:rPr>
              <a:t>: JHU for signal (0+,0-,2+,2-), </a:t>
            </a:r>
            <a:r>
              <a:rPr lang="en-US" sz="2000" dirty="0" err="1">
                <a:solidFill>
                  <a:srgbClr val="355D7E"/>
                </a:solidFill>
              </a:rPr>
              <a:t>PowHeg</a:t>
            </a:r>
            <a:r>
              <a:rPr lang="en-US" sz="2000" dirty="0">
                <a:solidFill>
                  <a:srgbClr val="355D7E"/>
                </a:solidFill>
              </a:rPr>
              <a:t> ZZ MC, reducible</a:t>
            </a:r>
          </a:p>
          <a:p>
            <a:pPr marL="363538" lvl="1" indent="-182563" algn="just">
              <a:spcBef>
                <a:spcPts val="0"/>
              </a:spcBef>
            </a:pPr>
            <a:r>
              <a:rPr lang="en-US" sz="2000" dirty="0">
                <a:solidFill>
                  <a:srgbClr val="355D7E"/>
                </a:solidFill>
              </a:rPr>
              <a:t>background from data control </a:t>
            </a:r>
            <a:r>
              <a:rPr lang="en-US" sz="2000" dirty="0" smtClean="0">
                <a:solidFill>
                  <a:srgbClr val="355D7E"/>
                </a:solidFill>
              </a:rPr>
              <a:t>regions</a:t>
            </a:r>
          </a:p>
          <a:p>
            <a:pPr marL="180975" lvl="1" indent="0" algn="just">
              <a:spcBef>
                <a:spcPts val="0"/>
              </a:spcBef>
              <a:buNone/>
            </a:pPr>
            <a:endParaRPr lang="en-US" sz="2000" dirty="0">
              <a:solidFill>
                <a:srgbClr val="355D7E"/>
              </a:solidFill>
            </a:endParaRPr>
          </a:p>
          <a:p>
            <a:pPr marL="363538" indent="-363538" algn="just">
              <a:spcBef>
                <a:spcPts val="0"/>
              </a:spcBef>
              <a:buNone/>
            </a:pPr>
            <a:r>
              <a:rPr lang="en-US" sz="2000" dirty="0" smtClean="0">
                <a:solidFill>
                  <a:srgbClr val="355D7E"/>
                </a:solidFill>
              </a:rPr>
              <a:t>Systematics</a:t>
            </a:r>
            <a:r>
              <a:rPr lang="en-US" sz="2000" dirty="0">
                <a:solidFill>
                  <a:srgbClr val="355D7E"/>
                </a:solidFill>
              </a:rPr>
              <a:t>:</a:t>
            </a:r>
          </a:p>
          <a:p>
            <a:pPr marL="363538" lvl="1" indent="-182563" algn="just">
              <a:spcBef>
                <a:spcPts val="0"/>
              </a:spcBef>
            </a:pPr>
            <a:r>
              <a:rPr lang="en-US" sz="2000" dirty="0" smtClean="0">
                <a:solidFill>
                  <a:srgbClr val="355D7E"/>
                </a:solidFill>
              </a:rPr>
              <a:t>correlation </a:t>
            </a:r>
            <a:r>
              <a:rPr lang="en-US" sz="2000" dirty="0">
                <a:solidFill>
                  <a:srgbClr val="355D7E"/>
                </a:solidFill>
              </a:rPr>
              <a:t>among </a:t>
            </a:r>
            <a:r>
              <a:rPr lang="en-US" sz="2000" dirty="0" smtClean="0">
                <a:solidFill>
                  <a:srgbClr val="355D7E"/>
                </a:solidFill>
              </a:rPr>
              <a:t>observables</a:t>
            </a:r>
            <a:r>
              <a:rPr lang="en-US" sz="2000" dirty="0">
                <a:solidFill>
                  <a:srgbClr val="355D7E"/>
                </a:solidFill>
              </a:rPr>
              <a:t> </a:t>
            </a:r>
            <a:r>
              <a:rPr lang="en-US" sz="2000" dirty="0" smtClean="0">
                <a:solidFill>
                  <a:srgbClr val="355D7E"/>
                </a:solidFill>
              </a:rPr>
              <a:t>(</a:t>
            </a:r>
            <a:r>
              <a:rPr lang="en-US" sz="2000" dirty="0">
                <a:solidFill>
                  <a:srgbClr val="355D7E"/>
                </a:solidFill>
              </a:rPr>
              <a:t>shape)</a:t>
            </a:r>
          </a:p>
          <a:p>
            <a:pPr marL="363538" lvl="1" indent="-182563" algn="just">
              <a:spcBef>
                <a:spcPts val="0"/>
              </a:spcBef>
            </a:pPr>
            <a:r>
              <a:rPr lang="en-US" sz="2000" dirty="0" smtClean="0">
                <a:solidFill>
                  <a:srgbClr val="355D7E"/>
                </a:solidFill>
              </a:rPr>
              <a:t>variation </a:t>
            </a:r>
            <a:r>
              <a:rPr lang="en-US" sz="2000" dirty="0">
                <a:solidFill>
                  <a:srgbClr val="355D7E"/>
                </a:solidFill>
              </a:rPr>
              <a:t>of wrong</a:t>
            </a:r>
            <a:r>
              <a:rPr lang="en-US" sz="2000" b="1" dirty="0">
                <a:solidFill>
                  <a:srgbClr val="355D7E"/>
                </a:solidFill>
              </a:rPr>
              <a:t>‐</a:t>
            </a:r>
            <a:r>
              <a:rPr lang="en-US" sz="2000" dirty="0">
                <a:solidFill>
                  <a:srgbClr val="355D7E"/>
                </a:solidFill>
              </a:rPr>
              <a:t>paired fraction (shape)</a:t>
            </a:r>
          </a:p>
          <a:p>
            <a:pPr marL="363538" lvl="1" indent="-182563" algn="just">
              <a:spcBef>
                <a:spcPts val="0"/>
              </a:spcBef>
            </a:pPr>
            <a:r>
              <a:rPr lang="en-US" sz="2000" dirty="0" smtClean="0">
                <a:solidFill>
                  <a:srgbClr val="355D7E"/>
                </a:solidFill>
              </a:rPr>
              <a:t>Bin </a:t>
            </a:r>
            <a:r>
              <a:rPr lang="en-US" sz="2000" dirty="0">
                <a:solidFill>
                  <a:srgbClr val="355D7E"/>
                </a:solidFill>
              </a:rPr>
              <a:t>normalization systematics (electron E scale, </a:t>
            </a:r>
            <a:r>
              <a:rPr lang="en-US" sz="2000" dirty="0" err="1">
                <a:solidFill>
                  <a:srgbClr val="355D7E"/>
                </a:solidFill>
              </a:rPr>
              <a:t>mH</a:t>
            </a:r>
            <a:r>
              <a:rPr lang="en-US" sz="2000" dirty="0">
                <a:solidFill>
                  <a:srgbClr val="355D7E"/>
                </a:solidFill>
              </a:rPr>
              <a:t> uncertainty..)</a:t>
            </a:r>
          </a:p>
        </p:txBody>
      </p:sp>
      <p:sp>
        <p:nvSpPr>
          <p:cNvPr id="9" name="Rectangle 8"/>
          <p:cNvSpPr/>
          <p:nvPr/>
        </p:nvSpPr>
        <p:spPr>
          <a:xfrm>
            <a:off x="163881" y="6079468"/>
            <a:ext cx="9021089" cy="738664"/>
          </a:xfrm>
          <a:prstGeom prst="rect">
            <a:avLst/>
          </a:prstGeom>
        </p:spPr>
        <p:txBody>
          <a:bodyPr wrap="square">
            <a:spAutoFit/>
          </a:bodyPr>
          <a:lstStyle/>
          <a:p>
            <a:pPr algn="r"/>
            <a:r>
              <a:rPr lang="en-US" sz="1400" b="1" dirty="0"/>
              <a:t>On the spin and parity of a single-produced resonance at the </a:t>
            </a:r>
            <a:r>
              <a:rPr lang="en-US" sz="1400" b="1" dirty="0" smtClean="0"/>
              <a:t>LHC: </a:t>
            </a:r>
            <a:r>
              <a:rPr lang="en-US" sz="1400" b="1" u="sng" dirty="0" smtClean="0">
                <a:solidFill>
                  <a:srgbClr val="0000FF"/>
                </a:solidFill>
              </a:rPr>
              <a:t>http</a:t>
            </a:r>
            <a:r>
              <a:rPr lang="en-US" sz="1400" b="1" u="sng" dirty="0">
                <a:solidFill>
                  <a:srgbClr val="0000FF"/>
                </a:solidFill>
              </a:rPr>
              <a:t>://</a:t>
            </a:r>
            <a:r>
              <a:rPr lang="en-US" sz="1400" b="1" u="sng" dirty="0" err="1">
                <a:solidFill>
                  <a:srgbClr val="0000FF"/>
                </a:solidFill>
              </a:rPr>
              <a:t>arxiv.org</a:t>
            </a:r>
            <a:r>
              <a:rPr lang="en-US" sz="1400" b="1" u="sng" dirty="0">
                <a:solidFill>
                  <a:srgbClr val="0000FF"/>
                </a:solidFill>
              </a:rPr>
              <a:t>/abs/1208.4018</a:t>
            </a:r>
          </a:p>
          <a:p>
            <a:pPr algn="r"/>
            <a:r>
              <a:rPr lang="en-US" sz="1400" b="1" dirty="0" smtClean="0"/>
              <a:t>Higgs </a:t>
            </a:r>
            <a:r>
              <a:rPr lang="en-US" sz="1400" b="1" dirty="0"/>
              <a:t>look-alikes at the </a:t>
            </a:r>
            <a:r>
              <a:rPr lang="en-US" sz="1400" b="1" dirty="0" smtClean="0"/>
              <a:t>LHC: </a:t>
            </a:r>
            <a:r>
              <a:rPr lang="en-US" sz="1400" dirty="0" smtClean="0">
                <a:hlinkClick r:id="rId4"/>
              </a:rPr>
              <a:t>http</a:t>
            </a:r>
            <a:r>
              <a:rPr lang="en-US" sz="1400" dirty="0">
                <a:hlinkClick r:id="rId4"/>
              </a:rPr>
              <a:t>://arxiv.org/abs/</a:t>
            </a:r>
            <a:r>
              <a:rPr lang="en-US" sz="1400" dirty="0" smtClean="0">
                <a:hlinkClick r:id="rId4"/>
              </a:rPr>
              <a:t>1001.5300</a:t>
            </a:r>
            <a:endParaRPr lang="en-US" sz="1400" dirty="0" smtClean="0"/>
          </a:p>
          <a:p>
            <a:pPr algn="r"/>
            <a:r>
              <a:rPr lang="en-US" sz="1400" b="1" dirty="0"/>
              <a:t>Identifying the Higgs Spin and Parity in Decays to Z </a:t>
            </a:r>
            <a:r>
              <a:rPr lang="en-US" sz="1400" b="1" dirty="0" smtClean="0"/>
              <a:t>Pairs</a:t>
            </a:r>
            <a:r>
              <a:rPr lang="en-US" sz="1400" dirty="0" smtClean="0"/>
              <a:t>: </a:t>
            </a:r>
            <a:r>
              <a:rPr lang="en-US" sz="1400" u="sng" dirty="0" smtClean="0">
                <a:solidFill>
                  <a:srgbClr val="0000FF"/>
                </a:solidFill>
              </a:rPr>
              <a:t>http</a:t>
            </a:r>
            <a:r>
              <a:rPr lang="en-US" sz="1400" u="sng" dirty="0">
                <a:solidFill>
                  <a:srgbClr val="0000FF"/>
                </a:solidFill>
              </a:rPr>
              <a:t>://</a:t>
            </a:r>
            <a:r>
              <a:rPr lang="en-US" sz="1400" u="sng" dirty="0" err="1">
                <a:solidFill>
                  <a:srgbClr val="0000FF"/>
                </a:solidFill>
              </a:rPr>
              <a:t>arxiv.org</a:t>
            </a:r>
            <a:r>
              <a:rPr lang="en-US" sz="1400" u="sng" dirty="0">
                <a:solidFill>
                  <a:srgbClr val="0000FF"/>
                </a:solidFill>
              </a:rPr>
              <a:t>/abs/</a:t>
            </a:r>
            <a:r>
              <a:rPr lang="en-US" sz="1400" u="sng" dirty="0" err="1">
                <a:solidFill>
                  <a:srgbClr val="0000FF"/>
                </a:solidFill>
              </a:rPr>
              <a:t>hep-ph</a:t>
            </a:r>
            <a:r>
              <a:rPr lang="en-US" sz="1400" u="sng" dirty="0">
                <a:solidFill>
                  <a:srgbClr val="0000FF"/>
                </a:solidFill>
              </a:rPr>
              <a:t>/0210077v1</a:t>
            </a:r>
            <a:endParaRPr lang="en-US" sz="1400" b="1" u="sng" dirty="0">
              <a:solidFill>
                <a:srgbClr val="0000FF"/>
              </a:solidFill>
            </a:endParaRPr>
          </a:p>
        </p:txBody>
      </p:sp>
      <p:pic>
        <p:nvPicPr>
          <p:cNvPr id="10" name="Picture 9"/>
          <p:cNvPicPr>
            <a:picLocks noChangeAspect="1"/>
          </p:cNvPicPr>
          <p:nvPr/>
        </p:nvPicPr>
        <p:blipFill rotWithShape="1">
          <a:blip r:embed="rId5"/>
          <a:srcRect l="62442" t="2535" r="1853" b="42599"/>
          <a:stretch/>
        </p:blipFill>
        <p:spPr>
          <a:xfrm>
            <a:off x="6242085" y="1492182"/>
            <a:ext cx="2605054" cy="1381193"/>
          </a:xfrm>
          <a:prstGeom prst="rect">
            <a:avLst/>
          </a:prstGeom>
        </p:spPr>
      </p:pic>
      <p:graphicFrame>
        <p:nvGraphicFramePr>
          <p:cNvPr id="11" name="Object 10"/>
          <p:cNvGraphicFramePr>
            <a:graphicFrameLocks noChangeAspect="1"/>
          </p:cNvGraphicFramePr>
          <p:nvPr>
            <p:extLst>
              <p:ext uri="{D42A27DB-BD31-4B8C-83A1-F6EECF244321}">
                <p14:modId xmlns:p14="http://schemas.microsoft.com/office/powerpoint/2010/main" val="3386722963"/>
              </p:ext>
            </p:extLst>
          </p:nvPr>
        </p:nvGraphicFramePr>
        <p:xfrm>
          <a:off x="5129712" y="3905272"/>
          <a:ext cx="3984317" cy="687387"/>
        </p:xfrm>
        <a:graphic>
          <a:graphicData uri="http://schemas.openxmlformats.org/presentationml/2006/ole">
            <mc:AlternateContent xmlns:mc="http://schemas.openxmlformats.org/markup-compatibility/2006">
              <mc:Choice xmlns:v="urn:schemas-microsoft-com:vml" Requires="v">
                <p:oleObj spid="_x0000_s123932" name="Equation" r:id="rId6" imgW="3251200" imgH="431800" progId="Equation.3">
                  <p:embed/>
                </p:oleObj>
              </mc:Choice>
              <mc:Fallback>
                <p:oleObj name="Equation" r:id="rId6" imgW="3251200" imgH="431800" progId="Equation.3">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9712" y="3905272"/>
                        <a:ext cx="3984317" cy="687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348868943"/>
              </p:ext>
            </p:extLst>
          </p:nvPr>
        </p:nvGraphicFramePr>
        <p:xfrm>
          <a:off x="5786241" y="2873375"/>
          <a:ext cx="3035497" cy="747713"/>
        </p:xfrm>
        <a:graphic>
          <a:graphicData uri="http://schemas.openxmlformats.org/presentationml/2006/ole">
            <mc:AlternateContent xmlns:mc="http://schemas.openxmlformats.org/markup-compatibility/2006">
              <mc:Choice xmlns:v="urn:schemas-microsoft-com:vml" Requires="v">
                <p:oleObj spid="_x0000_s123933" name="Equation" r:id="rId8" imgW="2476500" imgH="469900" progId="Equation.3">
                  <p:embed/>
                </p:oleObj>
              </mc:Choice>
              <mc:Fallback>
                <p:oleObj name="Equation" r:id="rId8" imgW="2476500" imgH="469900" progId="Equation.3">
                  <p:embed/>
                  <p:pic>
                    <p:nvPicPr>
                      <p:cNvPr id="0"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86241" y="2873375"/>
                        <a:ext cx="3035497"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Arrow Connector 13"/>
          <p:cNvCxnSpPr>
            <a:stCxn id="15" idx="0"/>
            <a:endCxn id="17" idx="2"/>
          </p:cNvCxnSpPr>
          <p:nvPr/>
        </p:nvCxnSpPr>
        <p:spPr>
          <a:xfrm flipV="1">
            <a:off x="5629388" y="3452985"/>
            <a:ext cx="1685353" cy="4522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5106421" y="3905272"/>
            <a:ext cx="1045934" cy="68738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314741" y="3183633"/>
            <a:ext cx="688925" cy="53870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071446" y="4985280"/>
            <a:ext cx="1458299" cy="523220"/>
          </a:xfrm>
          <a:prstGeom prst="rect">
            <a:avLst/>
          </a:prstGeom>
          <a:noFill/>
          <a:ln>
            <a:noFill/>
          </a:ln>
        </p:spPr>
        <p:txBody>
          <a:bodyPr wrap="square">
            <a:spAutoFit/>
          </a:bodyPr>
          <a:lstStyle/>
          <a:p>
            <a:pPr algn="ctr"/>
            <a:r>
              <a:rPr lang="en-US" sz="1400" dirty="0">
                <a:solidFill>
                  <a:srgbClr val="C0504D"/>
                </a:solidFill>
              </a:rPr>
              <a:t>matrix elements</a:t>
            </a:r>
          </a:p>
          <a:p>
            <a:pPr algn="ctr"/>
            <a:r>
              <a:rPr lang="en-US" sz="1400" dirty="0">
                <a:solidFill>
                  <a:srgbClr val="C0504D"/>
                </a:solidFill>
              </a:rPr>
              <a:t>from theory</a:t>
            </a:r>
          </a:p>
        </p:txBody>
      </p:sp>
      <p:sp>
        <p:nvSpPr>
          <p:cNvPr id="21" name="Rectangle 20"/>
          <p:cNvSpPr/>
          <p:nvPr/>
        </p:nvSpPr>
        <p:spPr>
          <a:xfrm>
            <a:off x="6779330" y="5150318"/>
            <a:ext cx="1461254" cy="523220"/>
          </a:xfrm>
          <a:prstGeom prst="rect">
            <a:avLst/>
          </a:prstGeom>
        </p:spPr>
        <p:txBody>
          <a:bodyPr wrap="square">
            <a:spAutoFit/>
          </a:bodyPr>
          <a:lstStyle/>
          <a:p>
            <a:r>
              <a:rPr lang="en-US" sz="1400" dirty="0">
                <a:solidFill>
                  <a:srgbClr val="008000"/>
                </a:solidFill>
              </a:rPr>
              <a:t>detector effects</a:t>
            </a:r>
          </a:p>
          <a:p>
            <a:r>
              <a:rPr lang="en-US" sz="1400" dirty="0">
                <a:solidFill>
                  <a:srgbClr val="008000"/>
                </a:solidFill>
              </a:rPr>
              <a:t>from full </a:t>
            </a:r>
            <a:r>
              <a:rPr lang="en-US" sz="1400" dirty="0" err="1">
                <a:solidFill>
                  <a:srgbClr val="008000"/>
                </a:solidFill>
              </a:rPr>
              <a:t>sim</a:t>
            </a:r>
            <a:r>
              <a:rPr lang="en-US" sz="1400" dirty="0">
                <a:solidFill>
                  <a:srgbClr val="008000"/>
                </a:solidFill>
              </a:rPr>
              <a:t>.</a:t>
            </a:r>
          </a:p>
        </p:txBody>
      </p:sp>
      <p:sp>
        <p:nvSpPr>
          <p:cNvPr id="22" name="Rectangle 21"/>
          <p:cNvSpPr/>
          <p:nvPr/>
        </p:nvSpPr>
        <p:spPr>
          <a:xfrm>
            <a:off x="8069642" y="4809551"/>
            <a:ext cx="1237068" cy="307777"/>
          </a:xfrm>
          <a:prstGeom prst="rect">
            <a:avLst/>
          </a:prstGeom>
        </p:spPr>
        <p:txBody>
          <a:bodyPr wrap="square">
            <a:spAutoFit/>
          </a:bodyPr>
          <a:lstStyle/>
          <a:p>
            <a:r>
              <a:rPr lang="en-US" sz="1400" dirty="0" smtClean="0">
                <a:solidFill>
                  <a:srgbClr val="660066"/>
                </a:solidFill>
              </a:rPr>
              <a:t>phase space</a:t>
            </a:r>
            <a:endParaRPr lang="en-US" sz="1400" dirty="0">
              <a:solidFill>
                <a:srgbClr val="660066"/>
              </a:solidFill>
            </a:endParaRPr>
          </a:p>
        </p:txBody>
      </p:sp>
      <p:cxnSp>
        <p:nvCxnSpPr>
          <p:cNvPr id="27" name="Straight Arrow Connector 26"/>
          <p:cNvCxnSpPr>
            <a:stCxn id="28" idx="0"/>
          </p:cNvCxnSpPr>
          <p:nvPr/>
        </p:nvCxnSpPr>
        <p:spPr>
          <a:xfrm flipV="1">
            <a:off x="5794328" y="4491969"/>
            <a:ext cx="1149751" cy="493311"/>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5058911" y="4985280"/>
            <a:ext cx="1470834" cy="572705"/>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705565" y="5067843"/>
            <a:ext cx="1371864" cy="742835"/>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cxnSp>
        <p:nvCxnSpPr>
          <p:cNvPr id="36" name="Straight Arrow Connector 35"/>
          <p:cNvCxnSpPr>
            <a:stCxn id="35" idx="0"/>
          </p:cNvCxnSpPr>
          <p:nvPr/>
        </p:nvCxnSpPr>
        <p:spPr>
          <a:xfrm flipV="1">
            <a:off x="7391497" y="4410293"/>
            <a:ext cx="678145" cy="65755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8084589" y="4743571"/>
            <a:ext cx="1045934" cy="535917"/>
          </a:xfrm>
          <a:prstGeom prst="ellipse">
            <a:avLst/>
          </a:prstGeom>
          <a:no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Arrow Connector 37"/>
          <p:cNvCxnSpPr>
            <a:stCxn id="37" idx="0"/>
          </p:cNvCxnSpPr>
          <p:nvPr/>
        </p:nvCxnSpPr>
        <p:spPr>
          <a:xfrm flipV="1">
            <a:off x="8607556" y="4410293"/>
            <a:ext cx="214183" cy="33327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678693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hypothesis: 0+ </a:t>
            </a:r>
            <a:r>
              <a:rPr lang="en-US" dirty="0" err="1" smtClean="0"/>
              <a:t>vs</a:t>
            </a:r>
            <a:r>
              <a:rPr lang="en-US" dirty="0" smtClean="0"/>
              <a:t> 0-</a:t>
            </a:r>
            <a:endParaRPr lang="en-US" dirty="0"/>
          </a:p>
        </p:txBody>
      </p:sp>
      <p:pic>
        <p:nvPicPr>
          <p:cNvPr id="10" name="Picture 9" descr="MELA_0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00" y="1905746"/>
            <a:ext cx="4544587" cy="4408328"/>
          </a:xfrm>
          <a:prstGeom prst="rect">
            <a:avLst/>
          </a:prstGeom>
        </p:spPr>
      </p:pic>
      <p:pic>
        <p:nvPicPr>
          <p:cNvPr id="12" name="Picture 11" descr="LLR_MELA_0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4800" y="2020046"/>
            <a:ext cx="4518400" cy="4382928"/>
          </a:xfrm>
          <a:prstGeom prst="rect">
            <a:avLst/>
          </a:prstGeom>
        </p:spPr>
      </p:pic>
      <p:sp>
        <p:nvSpPr>
          <p:cNvPr id="15" name="TextBox 14"/>
          <p:cNvSpPr txBox="1"/>
          <p:nvPr/>
        </p:nvSpPr>
        <p:spPr>
          <a:xfrm>
            <a:off x="5490898" y="940883"/>
            <a:ext cx="3272118"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lvl="1" algn="ctr"/>
            <a:r>
              <a:rPr lang="en-US" sz="2000" dirty="0"/>
              <a:t>Data strongly </a:t>
            </a:r>
            <a:r>
              <a:rPr lang="en-US" sz="2000" dirty="0" err="1"/>
              <a:t>favour</a:t>
            </a:r>
            <a:r>
              <a:rPr lang="en-US" sz="2000" dirty="0"/>
              <a:t> 0+ </a:t>
            </a:r>
            <a:r>
              <a:rPr lang="en-US" sz="2000" dirty="0" err="1"/>
              <a:t>vs</a:t>
            </a:r>
            <a:r>
              <a:rPr lang="en-US" sz="2000" dirty="0"/>
              <a:t> 0-: 2.3 </a:t>
            </a:r>
            <a:r>
              <a:rPr lang="en-US" sz="2000" dirty="0" err="1" smtClean="0"/>
              <a:t>σobserved</a:t>
            </a:r>
            <a:r>
              <a:rPr lang="en-US" sz="2000" dirty="0" smtClean="0"/>
              <a:t> </a:t>
            </a:r>
            <a:r>
              <a:rPr lang="en-US" sz="2000" dirty="0"/>
              <a:t>separation (</a:t>
            </a:r>
            <a:r>
              <a:rPr lang="en-US" sz="2000" dirty="0" smtClean="0"/>
              <a:t>1.7 </a:t>
            </a:r>
            <a:r>
              <a:rPr lang="en-US" sz="2000" dirty="0"/>
              <a:t>expected) </a:t>
            </a:r>
            <a:endParaRPr lang="en-US" sz="2000" dirty="0" smtClean="0"/>
          </a:p>
        </p:txBody>
      </p:sp>
      <p:sp>
        <p:nvSpPr>
          <p:cNvPr id="16" name="Rectangle 15"/>
          <p:cNvSpPr/>
          <p:nvPr/>
        </p:nvSpPr>
        <p:spPr>
          <a:xfrm>
            <a:off x="1044100" y="1083560"/>
            <a:ext cx="2730059"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marL="0" lvl="1" algn="ctr"/>
            <a:r>
              <a:rPr lang="en-US" sz="2000" dirty="0"/>
              <a:t>0- hypothesis is </a:t>
            </a:r>
            <a:r>
              <a:rPr lang="en-US" sz="2000" dirty="0" smtClean="0"/>
              <a:t>excluded</a:t>
            </a:r>
          </a:p>
          <a:p>
            <a:pPr marL="0" lvl="1" algn="ctr"/>
            <a:r>
              <a:rPr lang="en-US" sz="2000" dirty="0" smtClean="0"/>
              <a:t> </a:t>
            </a:r>
            <a:r>
              <a:rPr lang="en-US" sz="2000" dirty="0"/>
              <a:t>at ~99% C.L.</a:t>
            </a:r>
          </a:p>
        </p:txBody>
      </p:sp>
    </p:spTree>
    <p:extLst>
      <p:ext uri="{BB962C8B-B14F-4D97-AF65-F5344CB8AC3E}">
        <p14:creationId xmlns:p14="http://schemas.microsoft.com/office/powerpoint/2010/main" val="13139109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76200" y="4267200"/>
            <a:ext cx="8991600" cy="2438400"/>
          </a:xfrm>
          <a:prstGeom prst="rect">
            <a:avLst/>
          </a:prstGeom>
          <a:solidFill>
            <a:schemeClr val="accent3">
              <a:lumMod val="40000"/>
              <a:lumOff val="60000"/>
              <a:alpha val="19000"/>
            </a:schemeClr>
          </a:solidFill>
          <a:ln>
            <a:solidFill>
              <a:schemeClr val="accent6">
                <a:lumMod val="50000"/>
              </a:schemeClr>
            </a:solidFill>
          </a:ln>
        </p:spPr>
        <p:txBody>
          <a:bodyPr>
            <a:spAutoFit/>
          </a:bodyPr>
          <a:lstStyle/>
          <a:p>
            <a:pPr fontAlgn="base">
              <a:spcBef>
                <a:spcPct val="0"/>
              </a:spcBef>
              <a:spcAft>
                <a:spcPct val="0"/>
              </a:spcAft>
              <a:defRPr/>
            </a:pPr>
            <a:endParaRPr lang="en-US" dirty="0">
              <a:solidFill>
                <a:prstClr val="black"/>
              </a:solidFill>
              <a:latin typeface="Arial" pitchFamily="-110" charset="0"/>
              <a:ea typeface="Arial" pitchFamily="-110" charset="0"/>
              <a:cs typeface="Arial" pitchFamily="-110" charset="0"/>
            </a:endParaRPr>
          </a:p>
        </p:txBody>
      </p:sp>
      <p:sp>
        <p:nvSpPr>
          <p:cNvPr id="29" name="TextBox 28"/>
          <p:cNvSpPr txBox="1"/>
          <p:nvPr/>
        </p:nvSpPr>
        <p:spPr>
          <a:xfrm>
            <a:off x="76200" y="2057400"/>
            <a:ext cx="8991600" cy="2133600"/>
          </a:xfrm>
          <a:prstGeom prst="rect">
            <a:avLst/>
          </a:prstGeom>
          <a:solidFill>
            <a:schemeClr val="accent3">
              <a:lumMod val="40000"/>
              <a:lumOff val="60000"/>
              <a:alpha val="19000"/>
            </a:schemeClr>
          </a:solidFill>
          <a:ln>
            <a:solidFill>
              <a:schemeClr val="accent3">
                <a:lumMod val="50000"/>
              </a:schemeClr>
            </a:solidFill>
          </a:ln>
        </p:spPr>
        <p:txBody>
          <a:bodyPr>
            <a:spAutoFit/>
          </a:bodyPr>
          <a:lstStyle/>
          <a:p>
            <a:pPr fontAlgn="base">
              <a:spcBef>
                <a:spcPct val="0"/>
              </a:spcBef>
              <a:spcAft>
                <a:spcPct val="0"/>
              </a:spcAft>
              <a:defRPr/>
            </a:pPr>
            <a:endParaRPr lang="en-US" dirty="0">
              <a:solidFill>
                <a:prstClr val="black"/>
              </a:solidFill>
              <a:latin typeface="Arial" pitchFamily="-110" charset="0"/>
              <a:ea typeface="Arial" pitchFamily="-110" charset="0"/>
              <a:cs typeface="Arial" pitchFamily="-110" charset="0"/>
            </a:endParaRPr>
          </a:p>
        </p:txBody>
      </p:sp>
      <p:sp>
        <p:nvSpPr>
          <p:cNvPr id="437252" name="Rectangle 6"/>
          <p:cNvSpPr>
            <a:spLocks noChangeArrowheads="1"/>
          </p:cNvSpPr>
          <p:nvPr/>
        </p:nvSpPr>
        <p:spPr bwMode="auto">
          <a:xfrm>
            <a:off x="76200" y="533400"/>
            <a:ext cx="8763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Clr>
                <a:srgbClr val="FF0000"/>
              </a:buClr>
            </a:pPr>
            <a:endParaRPr lang="en-US" dirty="0" smtClean="0">
              <a:solidFill>
                <a:srgbClr val="000000"/>
              </a:solidFill>
              <a:latin typeface="Arial" pitchFamily="34" charset="0"/>
              <a:cs typeface="Arial" pitchFamily="34" charset="0"/>
            </a:endParaRPr>
          </a:p>
          <a:p>
            <a:pPr fontAlgn="base">
              <a:spcBef>
                <a:spcPct val="0"/>
              </a:spcBef>
              <a:spcAft>
                <a:spcPct val="0"/>
              </a:spcAft>
              <a:buClr>
                <a:srgbClr val="FF0000"/>
              </a:buClr>
            </a:pPr>
            <a:endParaRPr lang="en-US" dirty="0">
              <a:solidFill>
                <a:srgbClr val="000000"/>
              </a:solidFill>
              <a:latin typeface="Arial" pitchFamily="34" charset="0"/>
              <a:cs typeface="Arial" pitchFamily="34" charset="0"/>
            </a:endParaRPr>
          </a:p>
          <a:p>
            <a:pPr fontAlgn="base">
              <a:spcBef>
                <a:spcPct val="0"/>
              </a:spcBef>
              <a:spcAft>
                <a:spcPct val="0"/>
              </a:spcAft>
              <a:buClr>
                <a:srgbClr val="FF0000"/>
              </a:buClr>
            </a:pPr>
            <a:endParaRPr lang="en-US" dirty="0">
              <a:solidFill>
                <a:srgbClr val="000000"/>
              </a:solidFill>
              <a:latin typeface="Arial" pitchFamily="34" charset="0"/>
              <a:cs typeface="Arial" pitchFamily="34" charset="0"/>
            </a:endParaRPr>
          </a:p>
        </p:txBody>
      </p:sp>
      <p:grpSp>
        <p:nvGrpSpPr>
          <p:cNvPr id="2" name="Group 7"/>
          <p:cNvGrpSpPr>
            <a:grpSpLocks/>
          </p:cNvGrpSpPr>
          <p:nvPr/>
        </p:nvGrpSpPr>
        <p:grpSpPr bwMode="auto">
          <a:xfrm>
            <a:off x="381000" y="2459038"/>
            <a:ext cx="1357313" cy="1884362"/>
            <a:chOff x="214250" y="1643050"/>
            <a:chExt cx="1761632" cy="2172632"/>
          </a:xfrm>
        </p:grpSpPr>
        <p:cxnSp>
          <p:nvCxnSpPr>
            <p:cNvPr id="9" name="Connettore 1 9"/>
            <p:cNvCxnSpPr/>
            <p:nvPr/>
          </p:nvCxnSpPr>
          <p:spPr>
            <a:xfrm>
              <a:off x="214250" y="2428272"/>
              <a:ext cx="428561"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10" name="Connettore 1 10"/>
            <p:cNvCxnSpPr/>
            <p:nvPr/>
          </p:nvCxnSpPr>
          <p:spPr>
            <a:xfrm rot="5400000" flipH="1" flipV="1">
              <a:off x="642939" y="1999841"/>
              <a:ext cx="428303" cy="42856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Connettore 1 11"/>
            <p:cNvCxnSpPr/>
            <p:nvPr/>
          </p:nvCxnSpPr>
          <p:spPr>
            <a:xfrm>
              <a:off x="642811" y="2428272"/>
              <a:ext cx="428561" cy="35692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37269" name="Rettangolo 12"/>
            <p:cNvSpPr>
              <a:spLocks noChangeArrowheads="1"/>
            </p:cNvSpPr>
            <p:nvPr/>
          </p:nvSpPr>
          <p:spPr bwMode="auto">
            <a:xfrm>
              <a:off x="214314" y="1928803"/>
              <a:ext cx="444351" cy="81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000" i="1">
                  <a:solidFill>
                    <a:srgbClr val="0000FF"/>
                  </a:solidFill>
                  <a:latin typeface="Arial" pitchFamily="34" charset="0"/>
                  <a:cs typeface="Arial" pitchFamily="34" charset="0"/>
                </a:rPr>
                <a:t>H</a:t>
              </a:r>
              <a:endParaRPr lang="it-IT" sz="2000">
                <a:solidFill>
                  <a:srgbClr val="000000"/>
                </a:solidFill>
                <a:latin typeface="Arial" pitchFamily="34" charset="0"/>
                <a:cs typeface="Arial" pitchFamily="34" charset="0"/>
              </a:endParaRPr>
            </a:p>
          </p:txBody>
        </p:sp>
        <p:sp>
          <p:nvSpPr>
            <p:cNvPr id="437270" name="Rettangolo 13"/>
            <p:cNvSpPr>
              <a:spLocks noChangeArrowheads="1"/>
            </p:cNvSpPr>
            <p:nvPr/>
          </p:nvSpPr>
          <p:spPr bwMode="auto">
            <a:xfrm>
              <a:off x="714348" y="1643050"/>
              <a:ext cx="404278" cy="46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000" i="1">
                  <a:solidFill>
                    <a:srgbClr val="0000FF"/>
                  </a:solidFill>
                  <a:latin typeface="Arial" pitchFamily="34" charset="0"/>
                  <a:cs typeface="Arial" pitchFamily="34" charset="0"/>
                </a:rPr>
                <a:t>t</a:t>
              </a:r>
              <a:endParaRPr lang="it-IT" sz="2000">
                <a:solidFill>
                  <a:srgbClr val="000000"/>
                </a:solidFill>
                <a:latin typeface="Arial" pitchFamily="34" charset="0"/>
                <a:cs typeface="Arial" pitchFamily="34" charset="0"/>
              </a:endParaRPr>
            </a:p>
          </p:txBody>
        </p:sp>
        <p:sp>
          <p:nvSpPr>
            <p:cNvPr id="437271" name="Rettangolo 14"/>
            <p:cNvSpPr>
              <a:spLocks noChangeArrowheads="1"/>
            </p:cNvSpPr>
            <p:nvPr/>
          </p:nvSpPr>
          <p:spPr bwMode="auto">
            <a:xfrm>
              <a:off x="714348" y="2857496"/>
              <a:ext cx="285720" cy="95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000" i="1">
                  <a:solidFill>
                    <a:srgbClr val="0000FF"/>
                  </a:solidFill>
                  <a:latin typeface="Arial" pitchFamily="34" charset="0"/>
                  <a:cs typeface="Arial" pitchFamily="34" charset="0"/>
                </a:rPr>
                <a:t>t</a:t>
              </a:r>
              <a:endParaRPr lang="it-IT" sz="2800">
                <a:solidFill>
                  <a:srgbClr val="000000"/>
                </a:solidFill>
                <a:latin typeface="Arial" pitchFamily="34" charset="0"/>
                <a:cs typeface="Arial" pitchFamily="34" charset="0"/>
              </a:endParaRPr>
            </a:p>
          </p:txBody>
        </p:sp>
        <p:cxnSp>
          <p:nvCxnSpPr>
            <p:cNvPr id="15" name="Connettore 1 20"/>
            <p:cNvCxnSpPr/>
            <p:nvPr/>
          </p:nvCxnSpPr>
          <p:spPr>
            <a:xfrm>
              <a:off x="1071371" y="1999969"/>
              <a:ext cx="428561" cy="0"/>
            </a:xfrm>
            <a:prstGeom prst="line">
              <a:avLst/>
            </a:prstGeom>
            <a:ln w="317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Connettore 1 21"/>
            <p:cNvCxnSpPr/>
            <p:nvPr/>
          </p:nvCxnSpPr>
          <p:spPr>
            <a:xfrm>
              <a:off x="1071371" y="2785192"/>
              <a:ext cx="428561" cy="0"/>
            </a:xfrm>
            <a:prstGeom prst="line">
              <a:avLst/>
            </a:prstGeom>
            <a:ln w="317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Connettore 1 22"/>
            <p:cNvCxnSpPr/>
            <p:nvPr/>
          </p:nvCxnSpPr>
          <p:spPr>
            <a:xfrm rot="5400000" flipH="1" flipV="1">
              <a:off x="678760" y="2392580"/>
              <a:ext cx="78522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Connettore 1 26"/>
            <p:cNvCxnSpPr/>
            <p:nvPr/>
          </p:nvCxnSpPr>
          <p:spPr>
            <a:xfrm>
              <a:off x="784978" y="2858406"/>
              <a:ext cx="144227"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37276" name="Rettangolo 27"/>
            <p:cNvSpPr>
              <a:spLocks noChangeArrowheads="1"/>
            </p:cNvSpPr>
            <p:nvPr/>
          </p:nvSpPr>
          <p:spPr bwMode="auto">
            <a:xfrm>
              <a:off x="1571604" y="1785926"/>
              <a:ext cx="404278" cy="46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000" i="1">
                  <a:solidFill>
                    <a:srgbClr val="0000FF"/>
                  </a:solidFill>
                  <a:latin typeface="Symbol" pitchFamily="18" charset="2"/>
                  <a:cs typeface="Arial" pitchFamily="34" charset="0"/>
                </a:rPr>
                <a:t>g</a:t>
              </a:r>
              <a:endParaRPr lang="it-IT" sz="2000">
                <a:solidFill>
                  <a:srgbClr val="000000"/>
                </a:solidFill>
                <a:latin typeface="Symbol" pitchFamily="18" charset="2"/>
                <a:cs typeface="Arial" pitchFamily="34" charset="0"/>
              </a:endParaRPr>
            </a:p>
          </p:txBody>
        </p:sp>
        <p:sp>
          <p:nvSpPr>
            <p:cNvPr id="437277" name="Rettangolo 28"/>
            <p:cNvSpPr>
              <a:spLocks noChangeArrowheads="1"/>
            </p:cNvSpPr>
            <p:nvPr/>
          </p:nvSpPr>
          <p:spPr bwMode="auto">
            <a:xfrm>
              <a:off x="1571604" y="2643181"/>
              <a:ext cx="404278" cy="46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000" i="1">
                  <a:solidFill>
                    <a:srgbClr val="0000FF"/>
                  </a:solidFill>
                  <a:latin typeface="Symbol" pitchFamily="18" charset="2"/>
                  <a:cs typeface="Arial" pitchFamily="34" charset="0"/>
                </a:rPr>
                <a:t>g</a:t>
              </a:r>
              <a:endParaRPr lang="it-IT" sz="2000">
                <a:solidFill>
                  <a:srgbClr val="000000"/>
                </a:solidFill>
                <a:latin typeface="Symbol" pitchFamily="18" charset="2"/>
                <a:cs typeface="Arial" pitchFamily="34" charset="0"/>
              </a:endParaRPr>
            </a:p>
          </p:txBody>
        </p:sp>
      </p:grpSp>
      <p:pic>
        <p:nvPicPr>
          <p:cNvPr id="437254" name="Picture 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673600"/>
            <a:ext cx="230505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5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9400" y="2133600"/>
            <a:ext cx="347980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56" name="Picture 2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2133600"/>
            <a:ext cx="19050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58"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4327525"/>
            <a:ext cx="37338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260" name="TextBox 26"/>
          <p:cNvSpPr txBox="1">
            <a:spLocks noChangeArrowheads="1"/>
          </p:cNvSpPr>
          <p:nvPr/>
        </p:nvSpPr>
        <p:spPr bwMode="auto">
          <a:xfrm>
            <a:off x="0" y="4191000"/>
            <a:ext cx="2057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u="sng">
                <a:solidFill>
                  <a:schemeClr val="tx1"/>
                </a:solidFill>
                <a:latin typeface="Comic Sans MS" pitchFamily="66" charset="0"/>
                <a:cs typeface="Arial" pitchFamily="34" charset="0"/>
              </a:defRPr>
            </a:lvl1pPr>
            <a:lvl2pPr marL="742950" indent="-285750" eaLnBrk="0" hangingPunct="0">
              <a:defRPr sz="2000" u="sng">
                <a:solidFill>
                  <a:schemeClr val="tx1"/>
                </a:solidFill>
                <a:latin typeface="Comic Sans MS" pitchFamily="66" charset="0"/>
                <a:cs typeface="Arial" pitchFamily="34" charset="0"/>
              </a:defRPr>
            </a:lvl2pPr>
            <a:lvl3pPr marL="1143000" indent="-228600" eaLnBrk="0" hangingPunct="0">
              <a:defRPr sz="2000" u="sng">
                <a:solidFill>
                  <a:schemeClr val="tx1"/>
                </a:solidFill>
                <a:latin typeface="Comic Sans MS" pitchFamily="66" charset="0"/>
                <a:cs typeface="Arial" pitchFamily="34" charset="0"/>
              </a:defRPr>
            </a:lvl3pPr>
            <a:lvl4pPr marL="1600200" indent="-228600" eaLnBrk="0" hangingPunct="0">
              <a:defRPr sz="2000" u="sng">
                <a:solidFill>
                  <a:schemeClr val="tx1"/>
                </a:solidFill>
                <a:latin typeface="Comic Sans MS" pitchFamily="66" charset="0"/>
                <a:cs typeface="Arial" pitchFamily="34" charset="0"/>
              </a:defRPr>
            </a:lvl4pPr>
            <a:lvl5pPr marL="2057400" indent="-228600" eaLnBrk="0" hangingPunct="0">
              <a:defRPr sz="2000" u="sng">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sz="2000" u="sng">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sz="2000" u="sng">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sz="2000" u="sng">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sz="2000" u="sng">
                <a:solidFill>
                  <a:schemeClr val="tx1"/>
                </a:solidFill>
                <a:latin typeface="Comic Sans MS" pitchFamily="66" charset="0"/>
                <a:cs typeface="Arial" pitchFamily="34" charset="0"/>
              </a:defRPr>
            </a:lvl9pPr>
          </a:lstStyle>
          <a:p>
            <a:pPr eaLnBrk="1" fontAlgn="base" hangingPunct="1">
              <a:spcBef>
                <a:spcPct val="0"/>
              </a:spcBef>
              <a:spcAft>
                <a:spcPct val="0"/>
              </a:spcAft>
            </a:pPr>
            <a:r>
              <a:rPr lang="en-US" sz="2200" b="1" u="none">
                <a:solidFill>
                  <a:srgbClr val="000000"/>
                </a:solidFill>
                <a:latin typeface="Arial" pitchFamily="34" charset="0"/>
              </a:rPr>
              <a:t>4 muoni </a:t>
            </a:r>
          </a:p>
        </p:txBody>
      </p:sp>
      <p:sp>
        <p:nvSpPr>
          <p:cNvPr id="437261" name="Rectangle 27"/>
          <p:cNvSpPr>
            <a:spLocks noChangeArrowheads="1"/>
          </p:cNvSpPr>
          <p:nvPr/>
        </p:nvSpPr>
        <p:spPr bwMode="auto">
          <a:xfrm>
            <a:off x="76200" y="1981200"/>
            <a:ext cx="12033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200" b="1">
                <a:solidFill>
                  <a:srgbClr val="000000"/>
                </a:solidFill>
                <a:latin typeface="Arial" pitchFamily="34" charset="0"/>
                <a:cs typeface="Arial" pitchFamily="34" charset="0"/>
              </a:rPr>
              <a:t>2 fotoni </a:t>
            </a:r>
          </a:p>
        </p:txBody>
      </p:sp>
      <p:sp>
        <p:nvSpPr>
          <p:cNvPr id="437262" name="TextBox 30"/>
          <p:cNvSpPr txBox="1">
            <a:spLocks noChangeArrowheads="1"/>
          </p:cNvSpPr>
          <p:nvPr/>
        </p:nvSpPr>
        <p:spPr bwMode="auto">
          <a:xfrm>
            <a:off x="4419600" y="1687513"/>
            <a:ext cx="403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u="sng">
                <a:solidFill>
                  <a:schemeClr val="tx1"/>
                </a:solidFill>
                <a:latin typeface="Comic Sans MS" pitchFamily="66" charset="0"/>
                <a:cs typeface="Arial" pitchFamily="34" charset="0"/>
              </a:defRPr>
            </a:lvl1pPr>
            <a:lvl2pPr marL="742950" indent="-285750" eaLnBrk="0" hangingPunct="0">
              <a:defRPr sz="2000" u="sng">
                <a:solidFill>
                  <a:schemeClr val="tx1"/>
                </a:solidFill>
                <a:latin typeface="Comic Sans MS" pitchFamily="66" charset="0"/>
                <a:cs typeface="Arial" pitchFamily="34" charset="0"/>
              </a:defRPr>
            </a:lvl2pPr>
            <a:lvl3pPr marL="1143000" indent="-228600" eaLnBrk="0" hangingPunct="0">
              <a:defRPr sz="2000" u="sng">
                <a:solidFill>
                  <a:schemeClr val="tx1"/>
                </a:solidFill>
                <a:latin typeface="Comic Sans MS" pitchFamily="66" charset="0"/>
                <a:cs typeface="Arial" pitchFamily="34" charset="0"/>
              </a:defRPr>
            </a:lvl3pPr>
            <a:lvl4pPr marL="1600200" indent="-228600" eaLnBrk="0" hangingPunct="0">
              <a:defRPr sz="2000" u="sng">
                <a:solidFill>
                  <a:schemeClr val="tx1"/>
                </a:solidFill>
                <a:latin typeface="Comic Sans MS" pitchFamily="66" charset="0"/>
                <a:cs typeface="Arial" pitchFamily="34" charset="0"/>
              </a:defRPr>
            </a:lvl4pPr>
            <a:lvl5pPr marL="2057400" indent="-228600" eaLnBrk="0" hangingPunct="0">
              <a:defRPr sz="2000" u="sng">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sz="2000" u="sng">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sz="2000" u="sng">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sz="2000" u="sng">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sz="2000" u="sng">
                <a:solidFill>
                  <a:schemeClr val="tx1"/>
                </a:solidFill>
                <a:latin typeface="Comic Sans MS" pitchFamily="66" charset="0"/>
                <a:cs typeface="Arial" pitchFamily="34" charset="0"/>
              </a:defRPr>
            </a:lvl9pPr>
          </a:lstStyle>
          <a:p>
            <a:pPr eaLnBrk="1" fontAlgn="base" hangingPunct="1">
              <a:spcBef>
                <a:spcPct val="0"/>
              </a:spcBef>
              <a:spcAft>
                <a:spcPct val="0"/>
              </a:spcAft>
            </a:pPr>
            <a:r>
              <a:rPr lang="en-US" sz="1800" b="1" u="none">
                <a:solidFill>
                  <a:srgbClr val="10253F"/>
                </a:solidFill>
                <a:latin typeface="Arial" pitchFamily="34" charset="0"/>
              </a:rPr>
              <a:t>Cosa prevediamo di osservare</a:t>
            </a:r>
          </a:p>
        </p:txBody>
      </p:sp>
      <p:sp>
        <p:nvSpPr>
          <p:cNvPr id="437263" name="TextBox 31"/>
          <p:cNvSpPr txBox="1">
            <a:spLocks noChangeArrowheads="1"/>
          </p:cNvSpPr>
          <p:nvPr/>
        </p:nvSpPr>
        <p:spPr bwMode="auto">
          <a:xfrm>
            <a:off x="304800" y="16764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u="sng">
                <a:solidFill>
                  <a:schemeClr val="tx1"/>
                </a:solidFill>
                <a:latin typeface="Comic Sans MS" pitchFamily="66" charset="0"/>
                <a:cs typeface="Arial" pitchFamily="34" charset="0"/>
              </a:defRPr>
            </a:lvl1pPr>
            <a:lvl2pPr marL="742950" indent="-285750" eaLnBrk="0" hangingPunct="0">
              <a:defRPr sz="2000" u="sng">
                <a:solidFill>
                  <a:schemeClr val="tx1"/>
                </a:solidFill>
                <a:latin typeface="Comic Sans MS" pitchFamily="66" charset="0"/>
                <a:cs typeface="Arial" pitchFamily="34" charset="0"/>
              </a:defRPr>
            </a:lvl2pPr>
            <a:lvl3pPr marL="1143000" indent="-228600" eaLnBrk="0" hangingPunct="0">
              <a:defRPr sz="2000" u="sng">
                <a:solidFill>
                  <a:schemeClr val="tx1"/>
                </a:solidFill>
                <a:latin typeface="Comic Sans MS" pitchFamily="66" charset="0"/>
                <a:cs typeface="Arial" pitchFamily="34" charset="0"/>
              </a:defRPr>
            </a:lvl3pPr>
            <a:lvl4pPr marL="1600200" indent="-228600" eaLnBrk="0" hangingPunct="0">
              <a:defRPr sz="2000" u="sng">
                <a:solidFill>
                  <a:schemeClr val="tx1"/>
                </a:solidFill>
                <a:latin typeface="Comic Sans MS" pitchFamily="66" charset="0"/>
                <a:cs typeface="Arial" pitchFamily="34" charset="0"/>
              </a:defRPr>
            </a:lvl4pPr>
            <a:lvl5pPr marL="2057400" indent="-228600" eaLnBrk="0" hangingPunct="0">
              <a:defRPr sz="2000" u="sng">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sz="2000" u="sng">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sz="2000" u="sng">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sz="2000" u="sng">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sz="2000" u="sng">
                <a:solidFill>
                  <a:schemeClr val="tx1"/>
                </a:solidFill>
                <a:latin typeface="Comic Sans MS" pitchFamily="66" charset="0"/>
                <a:cs typeface="Arial" pitchFamily="34" charset="0"/>
              </a:defRPr>
            </a:lvl9pPr>
          </a:lstStyle>
          <a:p>
            <a:pPr eaLnBrk="1" fontAlgn="base" hangingPunct="1">
              <a:spcBef>
                <a:spcPct val="0"/>
              </a:spcBef>
              <a:spcAft>
                <a:spcPct val="0"/>
              </a:spcAft>
            </a:pPr>
            <a:r>
              <a:rPr lang="en-US" sz="1800" b="1" u="none">
                <a:solidFill>
                  <a:srgbClr val="10253F"/>
                </a:solidFill>
                <a:latin typeface="Arial" pitchFamily="34" charset="0"/>
              </a:rPr>
              <a:t>Il processo fisico</a:t>
            </a:r>
          </a:p>
        </p:txBody>
      </p:sp>
      <p:cxnSp>
        <p:nvCxnSpPr>
          <p:cNvPr id="310288" name="Straight Connector 33"/>
          <p:cNvCxnSpPr>
            <a:cxnSpLocks noChangeShapeType="1"/>
          </p:cNvCxnSpPr>
          <p:nvPr/>
        </p:nvCxnSpPr>
        <p:spPr bwMode="auto">
          <a:xfrm rot="5400000">
            <a:off x="1752600" y="3124200"/>
            <a:ext cx="2133600" cy="0"/>
          </a:xfrm>
          <a:prstGeom prst="line">
            <a:avLst/>
          </a:prstGeom>
          <a:noFill/>
          <a:ln w="57150">
            <a:solidFill>
              <a:srgbClr val="4F6228"/>
            </a:solidFill>
            <a:round/>
            <a:headEnd/>
            <a:tailEnd/>
          </a:ln>
          <a:effectLst>
            <a:outerShdw dist="20000" dir="5400000" rotWithShape="0">
              <a:srgbClr val="808080">
                <a:alpha val="37999"/>
              </a:srgbClr>
            </a:outerShdw>
          </a:effectLst>
        </p:spPr>
      </p:cxnSp>
      <p:cxnSp>
        <p:nvCxnSpPr>
          <p:cNvPr id="310289" name="Straight Connector 36"/>
          <p:cNvCxnSpPr>
            <a:cxnSpLocks noChangeShapeType="1"/>
          </p:cNvCxnSpPr>
          <p:nvPr/>
        </p:nvCxnSpPr>
        <p:spPr bwMode="auto">
          <a:xfrm rot="5400000">
            <a:off x="1638301" y="5524500"/>
            <a:ext cx="2362200" cy="3175"/>
          </a:xfrm>
          <a:prstGeom prst="line">
            <a:avLst/>
          </a:prstGeom>
          <a:noFill/>
          <a:ln w="57150">
            <a:solidFill>
              <a:srgbClr val="984807"/>
            </a:solidFill>
            <a:round/>
            <a:headEnd/>
            <a:tailEnd/>
          </a:ln>
          <a:effectLst>
            <a:outerShdw dist="20000" dir="5400000" rotWithShape="0">
              <a:srgbClr val="808080">
                <a:alpha val="37999"/>
              </a:srgbClr>
            </a:outerShdw>
          </a:effectLst>
        </p:spPr>
      </p:cxnSp>
      <p:sp>
        <p:nvSpPr>
          <p:cNvPr id="31" name="Title 1"/>
          <p:cNvSpPr>
            <a:spLocks noGrp="1"/>
          </p:cNvSpPr>
          <p:nvPr>
            <p:ph type="title"/>
          </p:nvPr>
        </p:nvSpPr>
        <p:spPr>
          <a:xfrm>
            <a:off x="393700" y="377230"/>
            <a:ext cx="8153400" cy="990600"/>
          </a:xfrm>
        </p:spPr>
        <p:txBody>
          <a:bodyPr>
            <a:normAutofit fontScale="90000"/>
          </a:bodyPr>
          <a:lstStyle/>
          <a:p>
            <a:r>
              <a:rPr lang="en-US" dirty="0" smtClean="0"/>
              <a:t>Higgs: </a:t>
            </a:r>
            <a:r>
              <a:rPr lang="en-US" dirty="0" err="1" smtClean="0"/>
              <a:t>stati</a:t>
            </a:r>
            <a:r>
              <a:rPr lang="en-US" dirty="0" smtClean="0"/>
              <a:t> </a:t>
            </a:r>
            <a:r>
              <a:rPr lang="en-US" dirty="0" err="1" smtClean="0"/>
              <a:t>finali</a:t>
            </a:r>
            <a:r>
              <a:rPr lang="en-US" dirty="0" smtClean="0"/>
              <a:t> </a:t>
            </a:r>
            <a:r>
              <a:rPr lang="en-US" dirty="0" err="1" smtClean="0"/>
              <a:t>γγ</a:t>
            </a:r>
            <a:r>
              <a:rPr lang="en-US" dirty="0" smtClean="0"/>
              <a:t> </a:t>
            </a:r>
            <a:r>
              <a:rPr lang="en-US" dirty="0" err="1" smtClean="0"/>
              <a:t>e</a:t>
            </a:r>
            <a:r>
              <a:rPr lang="en-US" dirty="0" smtClean="0"/>
              <a:t> ZZ</a:t>
            </a:r>
            <a:r>
              <a:rPr lang="en-US" dirty="0" smtClean="0">
                <a:sym typeface="Wingdings"/>
              </a:rPr>
              <a:t>4 </a:t>
            </a:r>
            <a:r>
              <a:rPr lang="en-US" dirty="0" err="1" smtClean="0">
                <a:sym typeface="Wingdings"/>
              </a:rPr>
              <a:t>leptoni</a:t>
            </a:r>
            <a:endParaRPr lang="en-US" dirty="0"/>
          </a:p>
        </p:txBody>
      </p:sp>
      <p:sp>
        <p:nvSpPr>
          <p:cNvPr id="34" name="Slide Number Placeholder 33"/>
          <p:cNvSpPr>
            <a:spLocks noGrp="1"/>
          </p:cNvSpPr>
          <p:nvPr>
            <p:ph type="sldNum" sz="quarter" idx="12"/>
          </p:nvPr>
        </p:nvSpPr>
        <p:spPr/>
        <p:txBody>
          <a:bodyPr>
            <a:normAutofit fontScale="85000" lnSpcReduction="20000"/>
          </a:bodyPr>
          <a:lstStyle/>
          <a:p>
            <a:fld id="{43FBA3A9-D9CF-E349-B69A-CF535919DE56}" type="slidenum">
              <a:rPr lang="en-US" smtClean="0"/>
              <a:pPr/>
              <a:t>6</a:t>
            </a:fld>
            <a:endParaRPr lang="en-US"/>
          </a:p>
        </p:txBody>
      </p:sp>
      <p:pic>
        <p:nvPicPr>
          <p:cNvPr id="32" name="Picture 31" descr="fig_10b.png"/>
          <p:cNvPicPr>
            <a:picLocks noChangeAspect="1"/>
          </p:cNvPicPr>
          <p:nvPr/>
        </p:nvPicPr>
        <p:blipFill>
          <a:blip r:embed="rId6"/>
          <a:stretch>
            <a:fillRect/>
          </a:stretch>
        </p:blipFill>
        <p:spPr>
          <a:xfrm>
            <a:off x="2960689" y="4557713"/>
            <a:ext cx="2386011" cy="1792287"/>
          </a:xfrm>
          <a:prstGeom prst="rect">
            <a:avLst/>
          </a:prstGeom>
        </p:spPr>
      </p:pic>
    </p:spTree>
    <p:extLst>
      <p:ext uri="{BB962C8B-B14F-4D97-AF65-F5344CB8AC3E}">
        <p14:creationId xmlns:p14="http://schemas.microsoft.com/office/powerpoint/2010/main" val="298837301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hypothesis: 0+ </a:t>
            </a:r>
            <a:r>
              <a:rPr lang="en-US" dirty="0" err="1" smtClean="0"/>
              <a:t>vs</a:t>
            </a:r>
            <a:r>
              <a:rPr lang="en-US" dirty="0"/>
              <a:t> </a:t>
            </a:r>
            <a:r>
              <a:rPr lang="en-US" dirty="0" smtClean="0"/>
              <a:t>2-</a:t>
            </a:r>
            <a:endParaRPr lang="en-US" dirty="0"/>
          </a:p>
        </p:txBody>
      </p:sp>
      <p:sp>
        <p:nvSpPr>
          <p:cNvPr id="15" name="TextBox 14"/>
          <p:cNvSpPr txBox="1"/>
          <p:nvPr/>
        </p:nvSpPr>
        <p:spPr>
          <a:xfrm>
            <a:off x="5951578" y="304800"/>
            <a:ext cx="2586318"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lvl="1" algn="ctr"/>
            <a:r>
              <a:rPr lang="en-US" sz="2000" dirty="0"/>
              <a:t>0+ also </a:t>
            </a:r>
            <a:r>
              <a:rPr lang="en-US" sz="2000" dirty="0" err="1"/>
              <a:t>favoured</a:t>
            </a:r>
            <a:r>
              <a:rPr lang="en-US" sz="2000" dirty="0"/>
              <a:t> </a:t>
            </a:r>
            <a:r>
              <a:rPr lang="en-US" sz="2000" dirty="0" err="1"/>
              <a:t>vs</a:t>
            </a:r>
            <a:r>
              <a:rPr lang="en-US" sz="2000" dirty="0"/>
              <a:t> 2- (~2.0σ observed separation) </a:t>
            </a:r>
          </a:p>
        </p:txBody>
      </p:sp>
      <p:pic>
        <p:nvPicPr>
          <p:cNvPr id="23" name="Picture 22" descr="LLR_MELA_0p2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5435" y="1618209"/>
            <a:ext cx="4668565" cy="4528591"/>
          </a:xfrm>
          <a:prstGeom prst="rect">
            <a:avLst/>
          </a:prstGeom>
        </p:spPr>
      </p:pic>
      <p:pic>
        <p:nvPicPr>
          <p:cNvPr id="24" name="Picture 23" descr="MELA_0p2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694409"/>
            <a:ext cx="4268168" cy="4140199"/>
          </a:xfrm>
          <a:prstGeom prst="rect">
            <a:avLst/>
          </a:prstGeom>
        </p:spPr>
      </p:pic>
    </p:spTree>
    <p:extLst>
      <p:ext uri="{BB962C8B-B14F-4D97-AF65-F5344CB8AC3E}">
        <p14:creationId xmlns:p14="http://schemas.microsoft.com/office/powerpoint/2010/main" val="152351101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hypothesis: 0+ </a:t>
            </a:r>
            <a:r>
              <a:rPr lang="en-US" dirty="0" err="1" smtClean="0"/>
              <a:t>vs</a:t>
            </a:r>
            <a:r>
              <a:rPr lang="en-US" dirty="0"/>
              <a:t> </a:t>
            </a:r>
            <a:r>
              <a:rPr lang="en-US" dirty="0" smtClean="0"/>
              <a:t>2+m</a:t>
            </a:r>
            <a:endParaRPr lang="en-US" dirty="0"/>
          </a:p>
        </p:txBody>
      </p:sp>
      <p:sp>
        <p:nvSpPr>
          <p:cNvPr id="15" name="TextBox 14"/>
          <p:cNvSpPr txBox="1"/>
          <p:nvPr/>
        </p:nvSpPr>
        <p:spPr>
          <a:xfrm>
            <a:off x="5871882" y="584200"/>
            <a:ext cx="3272118"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lvl="1" algn="ctr"/>
            <a:r>
              <a:rPr lang="en-US" sz="2000" dirty="0"/>
              <a:t>Less discriminating power </a:t>
            </a:r>
            <a:r>
              <a:rPr lang="en-US" sz="2000" dirty="0" err="1"/>
              <a:t>vs</a:t>
            </a:r>
            <a:r>
              <a:rPr lang="en-US" sz="2000" dirty="0"/>
              <a:t> 2+m, but 0+ still </a:t>
            </a:r>
            <a:r>
              <a:rPr lang="en-US" sz="2000" dirty="0" err="1" smtClean="0"/>
              <a:t>favoured</a:t>
            </a:r>
            <a:endParaRPr lang="en-US" sz="2000" dirty="0"/>
          </a:p>
        </p:txBody>
      </p:sp>
      <p:sp>
        <p:nvSpPr>
          <p:cNvPr id="16" name="Rectangle 15"/>
          <p:cNvSpPr/>
          <p:nvPr/>
        </p:nvSpPr>
        <p:spPr>
          <a:xfrm>
            <a:off x="1229617" y="1062892"/>
            <a:ext cx="2888231"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marL="0" lvl="1" algn="ctr"/>
            <a:r>
              <a:rPr lang="en-US" sz="2000" dirty="0"/>
              <a:t>2+ excluded at ~85% C.L</a:t>
            </a:r>
          </a:p>
        </p:txBody>
      </p:sp>
      <p:pic>
        <p:nvPicPr>
          <p:cNvPr id="20" name="Picture 19" descr="MELA_0p2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70" y="1831302"/>
            <a:ext cx="3990848" cy="3871192"/>
          </a:xfrm>
          <a:prstGeom prst="rect">
            <a:avLst/>
          </a:prstGeom>
        </p:spPr>
      </p:pic>
      <p:pic>
        <p:nvPicPr>
          <p:cNvPr id="18" name="Picture 17" descr="LLR_MELA_0p2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618" y="1831302"/>
            <a:ext cx="4495332" cy="4360550"/>
          </a:xfrm>
          <a:prstGeom prst="rect">
            <a:avLst/>
          </a:prstGeom>
        </p:spPr>
      </p:pic>
    </p:spTree>
    <p:extLst>
      <p:ext uri="{BB962C8B-B14F-4D97-AF65-F5344CB8AC3E}">
        <p14:creationId xmlns:p14="http://schemas.microsoft.com/office/powerpoint/2010/main" val="167910568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720"/>
            <a:ext cx="9144000" cy="577842"/>
          </a:xfrm>
        </p:spPr>
        <p:txBody>
          <a:bodyPr>
            <a:normAutofit fontScale="90000"/>
          </a:bodyPr>
          <a:lstStyle/>
          <a:p>
            <a:pPr algn="ctr"/>
            <a:r>
              <a:rPr lang="en-US" sz="3600" dirty="0" smtClean="0">
                <a:solidFill>
                  <a:srgbClr val="4F81BD"/>
                </a:solidFill>
              </a:rPr>
              <a:t>Short and long term plans for H</a:t>
            </a:r>
            <a:r>
              <a:rPr lang="en-US" sz="3600" dirty="0" smtClean="0">
                <a:solidFill>
                  <a:srgbClr val="4F81BD"/>
                </a:solidFill>
                <a:sym typeface="Wingdings"/>
              </a:rPr>
              <a:t>ZZ(*)4l</a:t>
            </a:r>
            <a:endParaRPr lang="en-US" sz="3600" dirty="0">
              <a:solidFill>
                <a:srgbClr val="4F81BD"/>
              </a:solidFill>
            </a:endParaRPr>
          </a:p>
        </p:txBody>
      </p:sp>
      <p:sp>
        <p:nvSpPr>
          <p:cNvPr id="3" name="Content Placeholder 2"/>
          <p:cNvSpPr>
            <a:spLocks noGrp="1"/>
          </p:cNvSpPr>
          <p:nvPr>
            <p:ph sz="quarter" idx="1"/>
          </p:nvPr>
        </p:nvSpPr>
        <p:spPr>
          <a:xfrm>
            <a:off x="520700" y="1727200"/>
            <a:ext cx="8178799" cy="4596850"/>
          </a:xfrm>
        </p:spPr>
        <p:txBody>
          <a:bodyPr>
            <a:normAutofit lnSpcReduction="10000"/>
          </a:bodyPr>
          <a:lstStyle/>
          <a:p>
            <a:r>
              <a:rPr lang="en-US" sz="2000" dirty="0" smtClean="0"/>
              <a:t>Extend the analysis to all 2012 data</a:t>
            </a:r>
          </a:p>
          <a:p>
            <a:r>
              <a:rPr lang="en-US" sz="2000" dirty="0" smtClean="0"/>
              <a:t>Repeat same optimization studies:</a:t>
            </a:r>
          </a:p>
          <a:p>
            <a:pPr lvl="1">
              <a:buClr>
                <a:schemeClr val="accent2"/>
              </a:buClr>
              <a:buFont typeface="Wingdings" charset="2"/>
              <a:buChar char="u"/>
            </a:pPr>
            <a:r>
              <a:rPr lang="en-US" sz="2000" dirty="0" err="1"/>
              <a:t>MassConstraint</a:t>
            </a:r>
            <a:endParaRPr lang="en-US" sz="2000" dirty="0"/>
          </a:p>
          <a:p>
            <a:pPr lvl="1">
              <a:buClr>
                <a:schemeClr val="accent2"/>
              </a:buClr>
              <a:buFont typeface="Wingdings" charset="2"/>
              <a:buChar char="u"/>
            </a:pPr>
            <a:r>
              <a:rPr lang="en-US" sz="2000" dirty="0"/>
              <a:t>Decrease m4l range from 115-130 </a:t>
            </a:r>
            <a:r>
              <a:rPr lang="en-US" sz="2000" dirty="0" err="1"/>
              <a:t>GeV</a:t>
            </a:r>
            <a:r>
              <a:rPr lang="en-US" sz="2000" dirty="0"/>
              <a:t> to 120-130 </a:t>
            </a:r>
            <a:r>
              <a:rPr lang="en-US" sz="2000" dirty="0" err="1" smtClean="0"/>
              <a:t>GeV</a:t>
            </a:r>
            <a:endParaRPr lang="en-US" sz="2000" dirty="0" smtClean="0"/>
          </a:p>
          <a:p>
            <a:pPr marL="320040" lvl="1" indent="-320040">
              <a:spcBef>
                <a:spcPts val="700"/>
              </a:spcBef>
              <a:buClr>
                <a:schemeClr val="accent2"/>
              </a:buClr>
              <a:buSzPct val="60000"/>
              <a:buFont typeface="Wingdings"/>
              <a:buChar char=""/>
            </a:pPr>
            <a:r>
              <a:rPr lang="en-US" sz="2000" dirty="0"/>
              <a:t>MVA: use MELA/BDT to improve the </a:t>
            </a:r>
            <a:r>
              <a:rPr lang="en-US" sz="2000" dirty="0" smtClean="0"/>
              <a:t>analysis sensitivity</a:t>
            </a:r>
          </a:p>
          <a:p>
            <a:pPr marL="320040" lvl="1" indent="-320040">
              <a:spcBef>
                <a:spcPts val="700"/>
              </a:spcBef>
              <a:buClr>
                <a:schemeClr val="accent2"/>
              </a:buClr>
              <a:buSzPct val="60000"/>
              <a:buFont typeface="Wingdings"/>
              <a:buChar char=""/>
            </a:pPr>
            <a:endParaRPr lang="en-US" sz="1700" dirty="0"/>
          </a:p>
          <a:p>
            <a:pPr marL="0" indent="0">
              <a:spcBef>
                <a:spcPts val="0"/>
              </a:spcBef>
              <a:buNone/>
            </a:pPr>
            <a:r>
              <a:rPr lang="en-US" sz="2000" b="1" u="sng" dirty="0">
                <a:solidFill>
                  <a:schemeClr val="accent2"/>
                </a:solidFill>
              </a:rPr>
              <a:t>MC and models</a:t>
            </a:r>
            <a:endParaRPr lang="en-US" sz="2000" dirty="0">
              <a:solidFill>
                <a:schemeClr val="accent2"/>
              </a:solidFill>
            </a:endParaRPr>
          </a:p>
          <a:p>
            <a:pPr>
              <a:spcBef>
                <a:spcPts val="0"/>
              </a:spcBef>
              <a:buFont typeface="Wingdings" charset="2"/>
              <a:buChar char="q"/>
            </a:pPr>
            <a:r>
              <a:rPr lang="en-US" sz="2000" dirty="0"/>
              <a:t>New models: </a:t>
            </a:r>
            <a:r>
              <a:rPr lang="en-US" sz="2000" dirty="0" err="1"/>
              <a:t>gg</a:t>
            </a:r>
            <a:r>
              <a:rPr lang="en-US" sz="2000" dirty="0"/>
              <a:t>/</a:t>
            </a:r>
            <a:r>
              <a:rPr lang="en-US" sz="2000" dirty="0" err="1"/>
              <a:t>qq</a:t>
            </a:r>
            <a:r>
              <a:rPr lang="en-US" sz="2000" dirty="0"/>
              <a:t> production mechanisms for spin-2, spin-1 exclusion, more generic spin-2 models (2-h)</a:t>
            </a:r>
          </a:p>
          <a:p>
            <a:pPr>
              <a:spcBef>
                <a:spcPts val="0"/>
              </a:spcBef>
              <a:buFont typeface="Wingdings" charset="2"/>
              <a:buChar char="q"/>
            </a:pPr>
            <a:r>
              <a:rPr lang="en-US" sz="2000" dirty="0"/>
              <a:t>Possible spin mixtures: The discussion is on-going in the HSG7 group</a:t>
            </a:r>
          </a:p>
          <a:p>
            <a:pPr>
              <a:spcBef>
                <a:spcPts val="0"/>
              </a:spcBef>
              <a:buFont typeface="Wingdings" charset="2"/>
              <a:buChar char="q"/>
            </a:pPr>
            <a:r>
              <a:rPr lang="en-US" sz="2000" dirty="0"/>
              <a:t>A new version of the JHU is available and new generators start appearing: MG5 and MC@NLO</a:t>
            </a:r>
          </a:p>
          <a:p>
            <a:pPr lvl="1">
              <a:spcBef>
                <a:spcPts val="0"/>
              </a:spcBef>
              <a:buFont typeface="Wingdings" charset="2"/>
              <a:buChar char="q"/>
            </a:pPr>
            <a:r>
              <a:rPr lang="en-US" sz="1700" dirty="0"/>
              <a:t>First step: validation of MG5 against JHU</a:t>
            </a:r>
          </a:p>
          <a:p>
            <a:pPr lvl="1">
              <a:spcBef>
                <a:spcPts val="0"/>
              </a:spcBef>
              <a:buFont typeface="Wingdings" charset="2"/>
              <a:buChar char="q"/>
            </a:pPr>
            <a:r>
              <a:rPr lang="en-US" sz="1700" dirty="0"/>
              <a:t>The ZZ</a:t>
            </a:r>
            <a:r>
              <a:rPr lang="en-US" sz="1700" dirty="0">
                <a:sym typeface="Wingdings"/>
              </a:rPr>
              <a:t>4l FS will be available in </a:t>
            </a:r>
            <a:r>
              <a:rPr lang="en-US" sz="1700" dirty="0" err="1">
                <a:sym typeface="Wingdings"/>
              </a:rPr>
              <a:t>aMC@NLO</a:t>
            </a:r>
            <a:r>
              <a:rPr lang="en-US" sz="1700" dirty="0">
                <a:sym typeface="Wingdings"/>
              </a:rPr>
              <a:t> soon</a:t>
            </a:r>
          </a:p>
          <a:p>
            <a:pPr>
              <a:spcBef>
                <a:spcPts val="0"/>
              </a:spcBef>
              <a:buFont typeface="Wingdings" charset="2"/>
              <a:buChar char="q"/>
            </a:pPr>
            <a:r>
              <a:rPr lang="en-US" sz="2000" dirty="0"/>
              <a:t>Possible spin mixtures: The discussion is on-going in the HSG7 group</a:t>
            </a:r>
          </a:p>
          <a:p>
            <a:pPr marL="320040" lvl="1" indent="-320040">
              <a:spcBef>
                <a:spcPts val="700"/>
              </a:spcBef>
              <a:buClr>
                <a:schemeClr val="accent2"/>
              </a:buClr>
              <a:buSzPct val="60000"/>
              <a:buFont typeface="Wingdings"/>
              <a:buChar char=""/>
            </a:pPr>
            <a:endParaRPr lang="en-US" sz="2000" dirty="0"/>
          </a:p>
        </p:txBody>
      </p:sp>
    </p:spTree>
    <p:extLst>
      <p:ext uri="{BB962C8B-B14F-4D97-AF65-F5344CB8AC3E}">
        <p14:creationId xmlns:p14="http://schemas.microsoft.com/office/powerpoint/2010/main" val="268537423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934"/>
            <a:ext cx="9143999" cy="577842"/>
          </a:xfrm>
        </p:spPr>
        <p:txBody>
          <a:bodyPr>
            <a:normAutofit fontScale="90000"/>
          </a:bodyPr>
          <a:lstStyle/>
          <a:p>
            <a:pPr algn="ctr"/>
            <a:r>
              <a:rPr lang="en-US" sz="3600" dirty="0">
                <a:solidFill>
                  <a:srgbClr val="4F81BD"/>
                </a:solidFill>
              </a:rPr>
              <a:t>Short and long term plans for H</a:t>
            </a:r>
            <a:r>
              <a:rPr lang="en-US" sz="3600" dirty="0">
                <a:solidFill>
                  <a:srgbClr val="4F81BD"/>
                </a:solidFill>
                <a:sym typeface="Wingdings"/>
              </a:rPr>
              <a:t>ZZ(*)4l</a:t>
            </a:r>
            <a:endParaRPr lang="en-US" dirty="0"/>
          </a:p>
        </p:txBody>
      </p:sp>
      <p:sp>
        <p:nvSpPr>
          <p:cNvPr id="3" name="Content Placeholder 2"/>
          <p:cNvSpPr>
            <a:spLocks noGrp="1"/>
          </p:cNvSpPr>
          <p:nvPr>
            <p:ph sz="quarter" idx="1"/>
          </p:nvPr>
        </p:nvSpPr>
        <p:spPr>
          <a:xfrm>
            <a:off x="148154" y="1727200"/>
            <a:ext cx="8013699" cy="3460750"/>
          </a:xfrm>
        </p:spPr>
        <p:txBody>
          <a:bodyPr>
            <a:normAutofit fontScale="85000" lnSpcReduction="20000"/>
          </a:bodyPr>
          <a:lstStyle/>
          <a:p>
            <a:pPr marL="273050" indent="-273050">
              <a:spcBef>
                <a:spcPts val="0"/>
              </a:spcBef>
            </a:pPr>
            <a:r>
              <a:rPr lang="en-US" sz="2000" b="1" dirty="0">
                <a:solidFill>
                  <a:srgbClr val="C0504D"/>
                </a:solidFill>
              </a:rPr>
              <a:t>H</a:t>
            </a:r>
            <a:r>
              <a:rPr lang="en-US" sz="2000" b="1" dirty="0" smtClean="0">
                <a:solidFill>
                  <a:srgbClr val="C0504D"/>
                </a:solidFill>
              </a:rPr>
              <a:t>ypothesis </a:t>
            </a:r>
            <a:r>
              <a:rPr lang="en-US" sz="2000" b="1" dirty="0">
                <a:solidFill>
                  <a:srgbClr val="C0504D"/>
                </a:solidFill>
              </a:rPr>
              <a:t>testing</a:t>
            </a:r>
          </a:p>
          <a:p>
            <a:pPr marL="749300" lvl="1" indent="-219075">
              <a:spcBef>
                <a:spcPts val="0"/>
              </a:spcBef>
            </a:pPr>
            <a:r>
              <a:rPr lang="en-US" sz="2000" dirty="0"/>
              <a:t>update hypothesis testing with all available samples (including J=1 and various </a:t>
            </a:r>
            <a:r>
              <a:rPr lang="en-US" sz="2000" dirty="0" err="1"/>
              <a:t>qq</a:t>
            </a:r>
            <a:r>
              <a:rPr lang="en-US" sz="2000" dirty="0"/>
              <a:t>/</a:t>
            </a:r>
            <a:r>
              <a:rPr lang="en-US" sz="2000" dirty="0" err="1"/>
              <a:t>gg</a:t>
            </a:r>
            <a:r>
              <a:rPr lang="en-US" sz="2000" dirty="0"/>
              <a:t> fractions for J=2)</a:t>
            </a:r>
          </a:p>
          <a:p>
            <a:pPr marL="749300" lvl="1" indent="-219075">
              <a:spcBef>
                <a:spcPts val="0"/>
              </a:spcBef>
            </a:pPr>
            <a:r>
              <a:rPr lang="en-US" sz="2000" dirty="0"/>
              <a:t>possibly switch to 2D fit (J</a:t>
            </a:r>
            <a:r>
              <a:rPr lang="en-US" sz="2000" baseline="32000" dirty="0"/>
              <a:t>P</a:t>
            </a:r>
            <a:r>
              <a:rPr lang="en-US" sz="2000" dirty="0"/>
              <a:t>-MELA </a:t>
            </a:r>
            <a:r>
              <a:rPr lang="en-US" sz="2000" dirty="0" err="1"/>
              <a:t>vs</a:t>
            </a:r>
            <a:r>
              <a:rPr lang="en-US" sz="2000" dirty="0"/>
              <a:t> m</a:t>
            </a:r>
            <a:r>
              <a:rPr lang="en-US" sz="2000" baseline="-6000" dirty="0">
                <a:cs typeface="Helvetica Neue" charset="0"/>
                <a:sym typeface="Helvetica Neue" charset="0"/>
              </a:rPr>
              <a:t>4</a:t>
            </a:r>
            <a:r>
              <a:rPr lang="en-US" sz="2000" baseline="-6000" dirty="0">
                <a:cs typeface="Helvetica Neue Medium" charset="0"/>
                <a:sym typeface="Helvetica Neue Medium" charset="0"/>
              </a:rPr>
              <a:t>ℓ</a:t>
            </a:r>
            <a:r>
              <a:rPr lang="en-US" sz="2000" dirty="0"/>
              <a:t> / J</a:t>
            </a:r>
            <a:r>
              <a:rPr lang="en-US" sz="2000" baseline="32000" dirty="0"/>
              <a:t>P</a:t>
            </a:r>
            <a:r>
              <a:rPr lang="en-US" sz="2000" dirty="0"/>
              <a:t>-MELA </a:t>
            </a:r>
            <a:r>
              <a:rPr lang="en-US" sz="2000" dirty="0" err="1"/>
              <a:t>vs</a:t>
            </a:r>
            <a:r>
              <a:rPr lang="en-US" sz="2000" dirty="0"/>
              <a:t> </a:t>
            </a:r>
            <a:r>
              <a:rPr lang="en-US" sz="2000" dirty="0" smtClean="0"/>
              <a:t>MELA or/and BDT </a:t>
            </a:r>
            <a:r>
              <a:rPr lang="en-US" sz="2000" dirty="0" err="1" smtClean="0"/>
              <a:t>vs</a:t>
            </a:r>
            <a:r>
              <a:rPr lang="en-US" sz="2000" dirty="0" smtClean="0"/>
              <a:t> m</a:t>
            </a:r>
            <a:r>
              <a:rPr lang="en-US" sz="2000" baseline="-6000" dirty="0" smtClean="0">
                <a:cs typeface="Helvetica Neue" charset="0"/>
                <a:sym typeface="Helvetica Neue" charset="0"/>
              </a:rPr>
              <a:t>4</a:t>
            </a:r>
            <a:r>
              <a:rPr lang="en-US" sz="2000" baseline="-6000" dirty="0" smtClean="0">
                <a:cs typeface="Helvetica Neue Medium" charset="0"/>
                <a:sym typeface="Helvetica Neue Medium" charset="0"/>
              </a:rPr>
              <a:t>ℓ</a:t>
            </a:r>
            <a:r>
              <a:rPr lang="en-US" sz="2000" dirty="0" smtClean="0"/>
              <a:t>)</a:t>
            </a:r>
          </a:p>
          <a:p>
            <a:pPr marL="749300" lvl="1" indent="-219075">
              <a:spcBef>
                <a:spcPts val="0"/>
              </a:spcBef>
            </a:pPr>
            <a:endParaRPr lang="en-US" sz="2000" dirty="0"/>
          </a:p>
          <a:p>
            <a:pPr marL="273050" indent="-273050">
              <a:spcBef>
                <a:spcPts val="0"/>
              </a:spcBef>
              <a:tabLst>
                <a:tab pos="273050" algn="l"/>
              </a:tabLst>
            </a:pPr>
            <a:r>
              <a:rPr lang="en-US" sz="2000" b="1" dirty="0" smtClean="0">
                <a:solidFill>
                  <a:schemeClr val="accent2"/>
                </a:solidFill>
              </a:rPr>
              <a:t>Mass </a:t>
            </a:r>
            <a:r>
              <a:rPr lang="en-US" sz="2000" b="1" dirty="0">
                <a:solidFill>
                  <a:schemeClr val="accent2"/>
                </a:solidFill>
              </a:rPr>
              <a:t>measurement</a:t>
            </a:r>
          </a:p>
          <a:p>
            <a:pPr marL="749300" lvl="1" indent="-298450">
              <a:spcBef>
                <a:spcPts val="0"/>
              </a:spcBef>
            </a:pPr>
            <a:r>
              <a:rPr lang="en-US" sz="2000" dirty="0"/>
              <a:t>modified-MELA gives S/B separation (ratio of 0</a:t>
            </a:r>
            <a:r>
              <a:rPr lang="en-US" sz="2000" baseline="32000" dirty="0"/>
              <a:t>+</a:t>
            </a:r>
            <a:r>
              <a:rPr lang="en-US" sz="2000" dirty="0"/>
              <a:t> and background likelihoods, function of m</a:t>
            </a:r>
            <a:r>
              <a:rPr lang="en-US" sz="2000" baseline="-6000" dirty="0"/>
              <a:t>1</a:t>
            </a:r>
            <a:r>
              <a:rPr lang="en-US" sz="2000" dirty="0"/>
              <a:t>,m</a:t>
            </a:r>
            <a:r>
              <a:rPr lang="en-US" sz="2000" baseline="-6000" dirty="0"/>
              <a:t>2</a:t>
            </a:r>
            <a:r>
              <a:rPr lang="en-US" sz="2000" dirty="0"/>
              <a:t>,Ω)</a:t>
            </a:r>
          </a:p>
          <a:p>
            <a:pPr marL="749300" lvl="1" indent="-298450">
              <a:spcBef>
                <a:spcPts val="0"/>
              </a:spcBef>
            </a:pPr>
            <a:r>
              <a:rPr lang="en-US" sz="2000" dirty="0"/>
              <a:t>study residual correlations with m</a:t>
            </a:r>
            <a:r>
              <a:rPr lang="en-US" sz="2000" baseline="-6000" dirty="0">
                <a:cs typeface="Helvetica Neue" charset="0"/>
                <a:sym typeface="Helvetica Neue" charset="0"/>
              </a:rPr>
              <a:t>4</a:t>
            </a:r>
            <a:r>
              <a:rPr lang="en-US" sz="2000" baseline="-6000" dirty="0">
                <a:cs typeface="Helvetica Neue Medium" charset="0"/>
                <a:sym typeface="Helvetica Neue Medium" charset="0"/>
              </a:rPr>
              <a:t>ℓ</a:t>
            </a:r>
            <a:r>
              <a:rPr lang="en-US" sz="2000" dirty="0"/>
              <a:t> for mass measurement (2D fit in m</a:t>
            </a:r>
            <a:r>
              <a:rPr lang="en-US" sz="2000" baseline="-6000" dirty="0">
                <a:cs typeface="Helvetica Neue" charset="0"/>
                <a:sym typeface="Helvetica Neue" charset="0"/>
              </a:rPr>
              <a:t>4</a:t>
            </a:r>
            <a:r>
              <a:rPr lang="en-US" sz="2000" baseline="-6000" dirty="0">
                <a:cs typeface="Helvetica Neue Medium" charset="0"/>
                <a:sym typeface="Helvetica Neue Medium" charset="0"/>
              </a:rPr>
              <a:t>ℓ</a:t>
            </a:r>
            <a:r>
              <a:rPr lang="en-US" sz="2000" dirty="0"/>
              <a:t>/modified-</a:t>
            </a:r>
            <a:r>
              <a:rPr lang="en-US" sz="2000" dirty="0" smtClean="0"/>
              <a:t>MELA </a:t>
            </a:r>
            <a:r>
              <a:rPr lang="en-US" sz="2000" dirty="0"/>
              <a:t>or/and </a:t>
            </a:r>
            <a:r>
              <a:rPr lang="en-US" sz="2000" dirty="0" smtClean="0"/>
              <a:t>BDT </a:t>
            </a:r>
            <a:r>
              <a:rPr lang="en-US" sz="2000" dirty="0" smtClean="0">
                <a:cs typeface="Helvetica Neue Medium" charset="0"/>
                <a:sym typeface="Helvetica Neue Medium" charset="0"/>
              </a:rPr>
              <a:t>plane</a:t>
            </a:r>
            <a:r>
              <a:rPr lang="en-US" sz="2000" dirty="0" smtClean="0"/>
              <a:t>)</a:t>
            </a:r>
          </a:p>
          <a:p>
            <a:pPr marL="450850" lvl="1" indent="0">
              <a:spcBef>
                <a:spcPts val="0"/>
              </a:spcBef>
              <a:buNone/>
            </a:pPr>
            <a:endParaRPr lang="en-US" sz="1100" dirty="0"/>
          </a:p>
          <a:p>
            <a:r>
              <a:rPr lang="en-US" sz="2000" b="1" dirty="0" smtClean="0">
                <a:solidFill>
                  <a:srgbClr val="C0504D"/>
                </a:solidFill>
                <a:cs typeface="Lucida Grande" charset="0"/>
              </a:rPr>
              <a:t>MEGA </a:t>
            </a:r>
            <a:r>
              <a:rPr lang="en-US" sz="2000" b="1" dirty="0" smtClean="0">
                <a:solidFill>
                  <a:srgbClr val="C0504D"/>
                </a:solidFill>
              </a:rPr>
              <a:t>extended </a:t>
            </a:r>
            <a:r>
              <a:rPr lang="en-US" sz="2000" b="1" dirty="0">
                <a:solidFill>
                  <a:srgbClr val="C0504D"/>
                </a:solidFill>
              </a:rPr>
              <a:t>likelihood </a:t>
            </a:r>
            <a:r>
              <a:rPr lang="en-US" sz="2000" b="1" dirty="0" smtClean="0">
                <a:solidFill>
                  <a:srgbClr val="C0504D"/>
                </a:solidFill>
              </a:rPr>
              <a:t>fit</a:t>
            </a:r>
            <a:r>
              <a:rPr lang="en-US" sz="2000" b="1" dirty="0" smtClean="0">
                <a:solidFill>
                  <a:srgbClr val="C0504D"/>
                </a:solidFill>
                <a:cs typeface="Lucida Grande" charset="0"/>
              </a:rPr>
              <a:t> </a:t>
            </a:r>
            <a:r>
              <a:rPr lang="en-US" sz="2000" b="1" dirty="0">
                <a:solidFill>
                  <a:srgbClr val="C0504D"/>
                </a:solidFill>
                <a:cs typeface="Lucida Grande" charset="0"/>
              </a:rPr>
              <a:t>to study tensor structure of H→ZZ </a:t>
            </a:r>
            <a:r>
              <a:rPr lang="en-US" sz="2000" b="1" dirty="0" smtClean="0">
                <a:solidFill>
                  <a:srgbClr val="C0504D"/>
                </a:solidFill>
                <a:cs typeface="Lucida Grande" charset="0"/>
              </a:rPr>
              <a:t>vertex (</a:t>
            </a:r>
            <a:r>
              <a:rPr lang="en-US" sz="2000" b="1" dirty="0" smtClean="0">
                <a:solidFill>
                  <a:srgbClr val="C0504D"/>
                </a:solidFill>
              </a:rPr>
              <a:t>normalization and theory </a:t>
            </a:r>
            <a:r>
              <a:rPr lang="en-US" sz="2000" b="1" dirty="0">
                <a:solidFill>
                  <a:srgbClr val="C0504D"/>
                </a:solidFill>
              </a:rPr>
              <a:t>coupling parameters</a:t>
            </a:r>
            <a:r>
              <a:rPr lang="en-US" sz="2000" b="1" dirty="0" smtClean="0">
                <a:solidFill>
                  <a:srgbClr val="C0504D"/>
                </a:solidFill>
                <a:cs typeface="Lucida Grande" charset="0"/>
              </a:rPr>
              <a:t>)</a:t>
            </a:r>
            <a:endParaRPr lang="en-US" sz="2000" b="1" dirty="0">
              <a:solidFill>
                <a:srgbClr val="C0504D"/>
              </a:solidFill>
            </a:endParaRPr>
          </a:p>
          <a:p>
            <a:pPr marL="1193800" lvl="1">
              <a:spcBef>
                <a:spcPts val="0"/>
              </a:spcBef>
            </a:pPr>
            <a:r>
              <a:rPr lang="en-US" sz="2000" dirty="0"/>
              <a:t>use full S+B likelihood in J=0 hypothesis</a:t>
            </a:r>
          </a:p>
          <a:p>
            <a:pPr marL="1193800" lvl="1">
              <a:spcBef>
                <a:spcPts val="0"/>
              </a:spcBef>
            </a:pPr>
            <a:r>
              <a:rPr lang="en-US" sz="2000" dirty="0"/>
              <a:t>fit signal yield (µ) and CP-odd fraction (</a:t>
            </a:r>
            <a:r>
              <a:rPr lang="en-US" sz="2000" dirty="0">
                <a:cs typeface="Apple Symbols" charset="0"/>
                <a:sym typeface="Helvetica Neue" charset="0"/>
              </a:rPr>
              <a:t>∝</a:t>
            </a:r>
            <a:r>
              <a:rPr lang="en-US" sz="2000" dirty="0"/>
              <a:t>a</a:t>
            </a:r>
            <a:r>
              <a:rPr lang="en-US" sz="2000" baseline="-6000" dirty="0"/>
              <a:t>3</a:t>
            </a:r>
            <a:r>
              <a:rPr lang="en-US" sz="2000" dirty="0">
                <a:cs typeface="Apple Symbols" charset="0"/>
                <a:sym typeface="Helvetica Neue" charset="0"/>
              </a:rPr>
              <a:t>∝</a:t>
            </a:r>
            <a:r>
              <a:rPr lang="en-US" sz="2000" dirty="0"/>
              <a:t>g</a:t>
            </a:r>
            <a:r>
              <a:rPr lang="en-US" sz="2000" baseline="-6000" dirty="0"/>
              <a:t>4</a:t>
            </a:r>
            <a:r>
              <a:rPr lang="en-US" sz="2000" dirty="0"/>
              <a:t>)</a:t>
            </a:r>
          </a:p>
          <a:p>
            <a:pPr marL="0" indent="0">
              <a:buNone/>
            </a:pPr>
            <a:endParaRPr lang="en-US" sz="2000" dirty="0" smtClean="0"/>
          </a:p>
          <a:p>
            <a:pPr marL="0" indent="0">
              <a:buNone/>
            </a:pPr>
            <a:endParaRPr lang="en-US" dirty="0"/>
          </a:p>
        </p:txBody>
      </p:sp>
      <p:grpSp>
        <p:nvGrpSpPr>
          <p:cNvPr id="4" name="Group 8"/>
          <p:cNvGrpSpPr>
            <a:grpSpLocks/>
          </p:cNvGrpSpPr>
          <p:nvPr/>
        </p:nvGrpSpPr>
        <p:grpSpPr bwMode="auto">
          <a:xfrm>
            <a:off x="1557853" y="5187950"/>
            <a:ext cx="7010400" cy="1549400"/>
            <a:chOff x="0" y="0"/>
            <a:chExt cx="4416" cy="976"/>
          </a:xfrm>
        </p:grpSpPr>
        <p:sp>
          <p:nvSpPr>
            <p:cNvPr id="7" name="Rectangle 3"/>
            <p:cNvSpPr>
              <a:spLocks/>
            </p:cNvSpPr>
            <p:nvPr/>
          </p:nvSpPr>
          <p:spPr bwMode="auto">
            <a:xfrm>
              <a:off x="578" y="140"/>
              <a:ext cx="357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1800" dirty="0">
                  <a:solidFill>
                    <a:srgbClr val="002D99"/>
                  </a:solidFill>
                  <a:ea typeface="ＭＳ Ｐゴシック" charset="0"/>
                  <a:cs typeface="Delicious-Roman" charset="0"/>
                </a:rPr>
                <a:t>J</a:t>
              </a:r>
              <a:r>
                <a:rPr lang="en-US" sz="1800" baseline="32000" dirty="0">
                  <a:solidFill>
                    <a:srgbClr val="002D99"/>
                  </a:solidFill>
                  <a:ea typeface="ＭＳ Ｐゴシック" charset="0"/>
                  <a:cs typeface="Delicious-Roman" charset="0"/>
                </a:rPr>
                <a:t>P</a:t>
              </a:r>
              <a:r>
                <a:rPr lang="en-US" sz="1800" dirty="0">
                  <a:solidFill>
                    <a:srgbClr val="002D99"/>
                  </a:solidFill>
                  <a:ea typeface="ＭＳ Ｐゴシック" charset="0"/>
                  <a:cs typeface="Delicious-Roman" charset="0"/>
                </a:rPr>
                <a:t>-MELA (m</a:t>
              </a:r>
              <a:r>
                <a:rPr lang="en-US" sz="1800" baseline="-6000" dirty="0">
                  <a:solidFill>
                    <a:srgbClr val="002D99"/>
                  </a:solidFill>
                  <a:latin typeface="Helvetica Neue" charset="0"/>
                  <a:ea typeface="ＭＳ Ｐゴシック" charset="0"/>
                  <a:cs typeface="Helvetica Neue" charset="0"/>
                  <a:sym typeface="Helvetica Neue" charset="0"/>
                </a:rPr>
                <a:t>4ℓ</a:t>
              </a:r>
              <a:r>
                <a:rPr lang="en-US" sz="1800" dirty="0">
                  <a:solidFill>
                    <a:srgbClr val="002D99"/>
                  </a:solidFill>
                  <a:ea typeface="ＭＳ Ｐゴシック" charset="0"/>
                  <a:cs typeface="Delicious-Roman" charset="0"/>
                </a:rPr>
                <a:t>,m1,m2,Ω)</a:t>
              </a:r>
              <a:r>
                <a:rPr lang="en-US" sz="1800" dirty="0">
                  <a:ea typeface="ＭＳ Ｐゴシック" charset="0"/>
                  <a:cs typeface="Delicious-Roman" charset="0"/>
                </a:rPr>
                <a:t>: p(</a:t>
              </a:r>
              <a:r>
                <a:rPr lang="en-US" sz="1800" dirty="0" err="1">
                  <a:ea typeface="ＭＳ Ｐゴシック" charset="0"/>
                  <a:cs typeface="Delicious-Roman" charset="0"/>
                </a:rPr>
                <a:t>ev</a:t>
              </a:r>
              <a:r>
                <a:rPr lang="en-US" sz="1800" dirty="0">
                  <a:ea typeface="ＭＳ Ｐゴシック" charset="0"/>
                  <a:cs typeface="Delicious-Roman" charset="0"/>
                </a:rPr>
                <a:t> | J</a:t>
              </a:r>
              <a:r>
                <a:rPr lang="en-US" sz="1800" baseline="-6000" dirty="0">
                  <a:ea typeface="ＭＳ Ｐゴシック" charset="0"/>
                  <a:cs typeface="Delicious-Roman" charset="0"/>
                </a:rPr>
                <a:t>1</a:t>
              </a:r>
              <a:r>
                <a:rPr lang="en-US" sz="1800" dirty="0">
                  <a:ea typeface="ＭＳ Ｐゴシック" charset="0"/>
                  <a:cs typeface="Delicious-Roman" charset="0"/>
                </a:rPr>
                <a:t>) / [p(</a:t>
              </a:r>
              <a:r>
                <a:rPr lang="en-US" sz="1800" dirty="0" err="1">
                  <a:ea typeface="ＭＳ Ｐゴシック" charset="0"/>
                  <a:cs typeface="Delicious-Roman" charset="0"/>
                </a:rPr>
                <a:t>ev</a:t>
              </a:r>
              <a:r>
                <a:rPr lang="en-US" sz="1800" dirty="0">
                  <a:ea typeface="ＭＳ Ｐゴシック" charset="0"/>
                  <a:cs typeface="Delicious-Roman" charset="0"/>
                </a:rPr>
                <a:t> | J</a:t>
              </a:r>
              <a:r>
                <a:rPr lang="en-US" sz="1800" baseline="-6000" dirty="0">
                  <a:ea typeface="ＭＳ Ｐゴシック" charset="0"/>
                  <a:cs typeface="Delicious-Roman" charset="0"/>
                </a:rPr>
                <a:t>1</a:t>
              </a:r>
              <a:r>
                <a:rPr lang="en-US" sz="1800" dirty="0">
                  <a:ea typeface="ＭＳ Ｐゴシック" charset="0"/>
                  <a:cs typeface="Delicious-Roman" charset="0"/>
                </a:rPr>
                <a:t>)+p(</a:t>
              </a:r>
              <a:r>
                <a:rPr lang="en-US" sz="1800" dirty="0" err="1">
                  <a:ea typeface="ＭＳ Ｐゴシック" charset="0"/>
                  <a:cs typeface="Delicious-Roman" charset="0"/>
                </a:rPr>
                <a:t>ev</a:t>
              </a:r>
              <a:r>
                <a:rPr lang="en-US" sz="1800" dirty="0">
                  <a:ea typeface="ＭＳ Ｐゴシック" charset="0"/>
                  <a:cs typeface="Delicious-Roman" charset="0"/>
                </a:rPr>
                <a:t> | J</a:t>
              </a:r>
              <a:r>
                <a:rPr lang="en-US" sz="1800" baseline="-6000" dirty="0">
                  <a:ea typeface="ＭＳ Ｐゴシック" charset="0"/>
                  <a:cs typeface="Delicious-Roman" charset="0"/>
                </a:rPr>
                <a:t>2</a:t>
              </a:r>
              <a:r>
                <a:rPr lang="en-US" sz="1800" dirty="0">
                  <a:ea typeface="ＭＳ Ｐゴシック" charset="0"/>
                  <a:cs typeface="Delicious-Roman" charset="0"/>
                </a:rPr>
                <a:t>)]</a:t>
              </a:r>
            </a:p>
          </p:txBody>
        </p:sp>
        <p:sp>
          <p:nvSpPr>
            <p:cNvPr id="8" name="Rectangle 4"/>
            <p:cNvSpPr>
              <a:spLocks/>
            </p:cNvSpPr>
            <p:nvPr/>
          </p:nvSpPr>
          <p:spPr bwMode="auto">
            <a:xfrm>
              <a:off x="136" y="404"/>
              <a:ext cx="402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1800" dirty="0">
                  <a:solidFill>
                    <a:srgbClr val="D90B00"/>
                  </a:solidFill>
                  <a:ea typeface="ＭＳ Ｐゴシック" charset="0"/>
                  <a:cs typeface="Delicious-Roman" charset="0"/>
                </a:rPr>
                <a:t>             </a:t>
              </a:r>
              <a:r>
                <a:rPr lang="en-US" sz="1800" dirty="0">
                  <a:solidFill>
                    <a:srgbClr val="3F691E"/>
                  </a:solidFill>
                  <a:ea typeface="ＭＳ Ｐゴシック" charset="0"/>
                  <a:cs typeface="Delicious-Roman" charset="0"/>
                </a:rPr>
                <a:t>MELA</a:t>
              </a:r>
              <a:r>
                <a:rPr lang="en-US" sz="1800" dirty="0">
                  <a:solidFill>
                    <a:srgbClr val="38571E"/>
                  </a:solidFill>
                  <a:ea typeface="ＭＳ Ｐゴシック" charset="0"/>
                  <a:cs typeface="Delicious-Roman" charset="0"/>
                </a:rPr>
                <a:t> (m</a:t>
              </a:r>
              <a:r>
                <a:rPr lang="en-US" sz="1800" baseline="-6000" dirty="0">
                  <a:solidFill>
                    <a:srgbClr val="38571E"/>
                  </a:solidFill>
                  <a:latin typeface="Helvetica Neue" charset="0"/>
                  <a:ea typeface="ＭＳ Ｐゴシック" charset="0"/>
                  <a:cs typeface="Helvetica Neue" charset="0"/>
                  <a:sym typeface="Helvetica Neue" charset="0"/>
                </a:rPr>
                <a:t>4ℓ</a:t>
              </a:r>
              <a:r>
                <a:rPr lang="en-US" sz="1800" dirty="0">
                  <a:solidFill>
                    <a:srgbClr val="38571E"/>
                  </a:solidFill>
                  <a:ea typeface="ＭＳ Ｐゴシック" charset="0"/>
                  <a:cs typeface="Delicious-Roman" charset="0"/>
                </a:rPr>
                <a:t>,m1,m2,Ω)</a:t>
              </a:r>
              <a:r>
                <a:rPr lang="en-US" sz="1800" dirty="0">
                  <a:ea typeface="ＭＳ Ｐゴシック" charset="0"/>
                  <a:cs typeface="Delicious-Roman" charset="0"/>
                </a:rPr>
                <a:t>: p(</a:t>
              </a:r>
              <a:r>
                <a:rPr lang="en-US" sz="1800" dirty="0" err="1">
                  <a:ea typeface="ＭＳ Ｐゴシック" charset="0"/>
                  <a:cs typeface="Delicious-Roman" charset="0"/>
                </a:rPr>
                <a:t>ev</a:t>
              </a:r>
              <a:r>
                <a:rPr lang="en-US" sz="1800" dirty="0">
                  <a:ea typeface="ＭＳ Ｐゴシック" charset="0"/>
                  <a:cs typeface="Delicious-Roman" charset="0"/>
                </a:rPr>
                <a:t> | 0</a:t>
              </a:r>
              <a:r>
                <a:rPr lang="en-US" sz="1800" baseline="32000" dirty="0">
                  <a:ea typeface="ＭＳ Ｐゴシック" charset="0"/>
                  <a:cs typeface="Delicious-Roman" charset="0"/>
                </a:rPr>
                <a:t>+</a:t>
              </a:r>
              <a:r>
                <a:rPr lang="en-US" sz="1800" dirty="0">
                  <a:ea typeface="ＭＳ Ｐゴシック" charset="0"/>
                  <a:cs typeface="Delicious-Roman" charset="0"/>
                </a:rPr>
                <a:t>) / [p(</a:t>
              </a:r>
              <a:r>
                <a:rPr lang="en-US" sz="1800" dirty="0" err="1">
                  <a:ea typeface="ＭＳ Ｐゴシック" charset="0"/>
                  <a:cs typeface="Delicious-Roman" charset="0"/>
                </a:rPr>
                <a:t>ev</a:t>
              </a:r>
              <a:r>
                <a:rPr lang="en-US" sz="1800" dirty="0">
                  <a:ea typeface="ＭＳ Ｐゴシック" charset="0"/>
                  <a:cs typeface="Delicious-Roman" charset="0"/>
                </a:rPr>
                <a:t> | 0</a:t>
              </a:r>
              <a:r>
                <a:rPr lang="en-US" sz="1800" baseline="32000" dirty="0">
                  <a:ea typeface="ＭＳ Ｐゴシック" charset="0"/>
                  <a:cs typeface="Delicious-Roman" charset="0"/>
                </a:rPr>
                <a:t>+</a:t>
              </a:r>
              <a:r>
                <a:rPr lang="en-US" sz="1800" dirty="0">
                  <a:ea typeface="ＭＳ Ｐゴシック" charset="0"/>
                  <a:cs typeface="Delicious-Roman" charset="0"/>
                </a:rPr>
                <a:t>)+p(</a:t>
              </a:r>
              <a:r>
                <a:rPr lang="en-US" sz="1800" dirty="0" err="1">
                  <a:ea typeface="ＭＳ Ｐゴシック" charset="0"/>
                  <a:cs typeface="Delicious-Roman" charset="0"/>
                </a:rPr>
                <a:t>ev</a:t>
              </a:r>
              <a:r>
                <a:rPr lang="en-US" sz="1800" dirty="0">
                  <a:ea typeface="ＭＳ Ｐゴシック" charset="0"/>
                  <a:cs typeface="Delicious-Roman" charset="0"/>
                </a:rPr>
                <a:t> | </a:t>
              </a:r>
              <a:r>
                <a:rPr lang="en-US" sz="1800" dirty="0" err="1">
                  <a:ea typeface="ＭＳ Ｐゴシック" charset="0"/>
                  <a:cs typeface="Delicious-Roman" charset="0"/>
                </a:rPr>
                <a:t>bkg</a:t>
              </a:r>
              <a:r>
                <a:rPr lang="en-US" sz="1800" dirty="0">
                  <a:ea typeface="ＭＳ Ｐゴシック" charset="0"/>
                  <a:cs typeface="Delicious-Roman" charset="0"/>
                </a:rPr>
                <a:t>)]</a:t>
              </a:r>
            </a:p>
          </p:txBody>
        </p:sp>
        <p:sp>
          <p:nvSpPr>
            <p:cNvPr id="9" name="AutoShape 5"/>
            <p:cNvSpPr>
              <a:spLocks/>
            </p:cNvSpPr>
            <p:nvPr/>
          </p:nvSpPr>
          <p:spPr bwMode="auto">
            <a:xfrm>
              <a:off x="120" y="80"/>
              <a:ext cx="4179" cy="896"/>
            </a:xfrm>
            <a:prstGeom prst="roundRect">
              <a:avLst>
                <a:gd name="adj" fmla="val 13389"/>
              </a:avLst>
            </a:prstGeom>
            <a:noFill/>
            <a:ln w="25400" cap="flat">
              <a:solidFill>
                <a:srgbClr val="38571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AutoShape 6"/>
            <p:cNvSpPr>
              <a:spLocks/>
            </p:cNvSpPr>
            <p:nvPr/>
          </p:nvSpPr>
          <p:spPr bwMode="auto">
            <a:xfrm>
              <a:off x="0" y="0"/>
              <a:ext cx="584" cy="192"/>
            </a:xfrm>
            <a:prstGeom prst="roundRect">
              <a:avLst>
                <a:gd name="adj" fmla="val 50000"/>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lgn="ctr">
                <a:lnSpc>
                  <a:spcPct val="100000"/>
                </a:lnSpc>
              </a:pPr>
              <a:r>
                <a:rPr lang="en-US" sz="1100">
                  <a:solidFill>
                    <a:srgbClr val="FFFFFF"/>
                  </a:solidFill>
                  <a:latin typeface="Delicious-Bold" charset="0"/>
                  <a:ea typeface="ＭＳ Ｐゴシック" charset="0"/>
                  <a:cs typeface="Delicious-Bold" charset="0"/>
                  <a:sym typeface="Delicious-Bold" charset="0"/>
                </a:rPr>
                <a:t>REMINDER</a:t>
              </a:r>
            </a:p>
          </p:txBody>
        </p:sp>
        <p:sp>
          <p:nvSpPr>
            <p:cNvPr id="11" name="Rectangle 7"/>
            <p:cNvSpPr>
              <a:spLocks/>
            </p:cNvSpPr>
            <p:nvPr/>
          </p:nvSpPr>
          <p:spPr bwMode="auto">
            <a:xfrm>
              <a:off x="392" y="668"/>
              <a:ext cx="402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1800">
                  <a:solidFill>
                    <a:srgbClr val="D90B00"/>
                  </a:solidFill>
                  <a:ea typeface="ＭＳ Ｐゴシック" charset="0"/>
                  <a:cs typeface="Delicious-Roman" charset="0"/>
                </a:rPr>
                <a:t>modified-MELA</a:t>
              </a:r>
              <a:r>
                <a:rPr lang="en-US" sz="1800">
                  <a:solidFill>
                    <a:srgbClr val="002D99"/>
                  </a:solidFill>
                  <a:ea typeface="ＭＳ Ｐゴシック" charset="0"/>
                  <a:cs typeface="Delicious-Roman" charset="0"/>
                </a:rPr>
                <a:t> </a:t>
              </a:r>
              <a:r>
                <a:rPr lang="en-US" sz="1800">
                  <a:solidFill>
                    <a:srgbClr val="D90B00"/>
                  </a:solidFill>
                  <a:ea typeface="ＭＳ Ｐゴシック" charset="0"/>
                  <a:cs typeface="Delicious-Roman" charset="0"/>
                </a:rPr>
                <a:t>(m1,m2,Ω)</a:t>
              </a:r>
              <a:r>
                <a:rPr lang="en-US" sz="1800">
                  <a:ea typeface="ＭＳ Ｐゴシック" charset="0"/>
                  <a:cs typeface="Delicious-Roman" charset="0"/>
                </a:rPr>
                <a:t>: p(ev | 0</a:t>
              </a:r>
              <a:r>
                <a:rPr lang="en-US" sz="1800" baseline="32000">
                  <a:ea typeface="ＭＳ Ｐゴシック" charset="0"/>
                  <a:cs typeface="Delicious-Roman" charset="0"/>
                </a:rPr>
                <a:t>+</a:t>
              </a:r>
              <a:r>
                <a:rPr lang="en-US" sz="1800">
                  <a:ea typeface="ＭＳ Ｐゴシック" charset="0"/>
                  <a:cs typeface="Delicious-Roman" charset="0"/>
                </a:rPr>
                <a:t>) / [p(ev | 0</a:t>
              </a:r>
              <a:r>
                <a:rPr lang="en-US" sz="1800" baseline="32000">
                  <a:ea typeface="ＭＳ Ｐゴシック" charset="0"/>
                  <a:cs typeface="Delicious-Roman" charset="0"/>
                </a:rPr>
                <a:t>+</a:t>
              </a:r>
              <a:r>
                <a:rPr lang="en-US" sz="1800">
                  <a:ea typeface="ＭＳ Ｐゴシック" charset="0"/>
                  <a:cs typeface="Delicious-Roman" charset="0"/>
                </a:rPr>
                <a:t>)+p(ev | bkg)]</a:t>
              </a:r>
            </a:p>
          </p:txBody>
        </p:sp>
      </p:grpSp>
    </p:spTree>
    <p:extLst>
      <p:ext uri="{BB962C8B-B14F-4D97-AF65-F5344CB8AC3E}">
        <p14:creationId xmlns:p14="http://schemas.microsoft.com/office/powerpoint/2010/main" val="113968860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end</a:t>
            </a:r>
            <a:endParaRPr lang="en-US" dirty="0"/>
          </a:p>
        </p:txBody>
      </p:sp>
    </p:spTree>
    <p:extLst>
      <p:ext uri="{BB962C8B-B14F-4D97-AF65-F5344CB8AC3E}">
        <p14:creationId xmlns:p14="http://schemas.microsoft.com/office/powerpoint/2010/main" val="43279103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43FBA3A9-D9CF-E349-B69A-CF535919DE56}" type="slidenum">
              <a:rPr lang="en-US" smtClean="0"/>
              <a:pPr/>
              <a:t>65</a:t>
            </a:fld>
            <a:endParaRPr lang="en-US"/>
          </a:p>
        </p:txBody>
      </p:sp>
    </p:spTree>
    <p:extLst>
      <p:ext uri="{BB962C8B-B14F-4D97-AF65-F5344CB8AC3E}">
        <p14:creationId xmlns:p14="http://schemas.microsoft.com/office/powerpoint/2010/main" val="291772784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Higgs: Spin properties </a:t>
            </a:r>
          </a:p>
        </p:txBody>
      </p:sp>
      <p:sp>
        <p:nvSpPr>
          <p:cNvPr id="12" name="Slide Number Placeholder 11"/>
          <p:cNvSpPr>
            <a:spLocks noGrp="1"/>
          </p:cNvSpPr>
          <p:nvPr>
            <p:ph type="sldNum" sz="quarter" idx="12"/>
          </p:nvPr>
        </p:nvSpPr>
        <p:spPr/>
        <p:txBody>
          <a:bodyPr>
            <a:normAutofit fontScale="85000" lnSpcReduction="20000"/>
          </a:bodyPr>
          <a:lstStyle/>
          <a:p>
            <a:fld id="{43FBA3A9-D9CF-E349-B69A-CF535919DE56}" type="slidenum">
              <a:rPr lang="en-US" smtClean="0"/>
              <a:pPr/>
              <a:t>66</a:t>
            </a:fld>
            <a:endParaRPr lang="en-US"/>
          </a:p>
        </p:txBody>
      </p:sp>
      <p:pic>
        <p:nvPicPr>
          <p:cNvPr id="5" name="Picture 4" descr="Screen Shot 2012-11-21 at 8.13.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190" y="1230538"/>
            <a:ext cx="4404278" cy="2400216"/>
          </a:xfrm>
          <a:prstGeom prst="rect">
            <a:avLst/>
          </a:prstGeom>
        </p:spPr>
      </p:pic>
      <p:sp>
        <p:nvSpPr>
          <p:cNvPr id="6" name="TextBox 5"/>
          <p:cNvSpPr txBox="1"/>
          <p:nvPr/>
        </p:nvSpPr>
        <p:spPr>
          <a:xfrm>
            <a:off x="208472" y="1140234"/>
            <a:ext cx="3912639" cy="255454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000" dirty="0"/>
              <a:t>Expected separation significance (Gaussian </a:t>
            </a:r>
            <a:r>
              <a:rPr lang="en-US" sz="2000" dirty="0" err="1"/>
              <a:t>σ</a:t>
            </a:r>
            <a:r>
              <a:rPr lang="en-US" sz="2000" dirty="0"/>
              <a:t>) between </a:t>
            </a:r>
            <a:r>
              <a:rPr lang="en-US" sz="2000" dirty="0" smtClean="0"/>
              <a:t>the SM </a:t>
            </a:r>
            <a:r>
              <a:rPr lang="en-US" sz="2000" dirty="0"/>
              <a:t>Higgs boson </a:t>
            </a:r>
            <a:r>
              <a:rPr lang="en-US" sz="2000" dirty="0" smtClean="0"/>
              <a:t>scenario </a:t>
            </a:r>
            <a:r>
              <a:rPr lang="en-US" sz="2000" dirty="0"/>
              <a:t>(0+m) </a:t>
            </a:r>
            <a:r>
              <a:rPr lang="en-US" sz="2000" dirty="0" smtClean="0"/>
              <a:t>and </a:t>
            </a:r>
            <a:r>
              <a:rPr lang="en-US" sz="2000" dirty="0"/>
              <a:t>various </a:t>
            </a:r>
            <a:r>
              <a:rPr lang="en-US" sz="2000" dirty="0" smtClean="0"/>
              <a:t>J</a:t>
            </a:r>
            <a:r>
              <a:rPr lang="en-US" sz="2000" baseline="30000" dirty="0" smtClean="0"/>
              <a:t>PC</a:t>
            </a:r>
            <a:r>
              <a:rPr lang="en-US" sz="2000" dirty="0" smtClean="0"/>
              <a:t> hypotheses. Expectations </a:t>
            </a:r>
            <a:r>
              <a:rPr lang="en-US" sz="2000" dirty="0"/>
              <a:t>are given for the scenario of a </a:t>
            </a:r>
            <a:r>
              <a:rPr lang="en-US" sz="2000" b="1" dirty="0"/>
              <a:t>5.0 </a:t>
            </a:r>
            <a:r>
              <a:rPr lang="en-US" sz="2000" b="1" dirty="0" err="1"/>
              <a:t>σ</a:t>
            </a:r>
            <a:r>
              <a:rPr lang="en-US" sz="2000" dirty="0"/>
              <a:t> signal-to-background separation observed in the search for the SM Higgs boson in each </a:t>
            </a:r>
            <a:r>
              <a:rPr lang="en-US" sz="2000" dirty="0" smtClean="0"/>
              <a:t>channel.</a:t>
            </a:r>
            <a:endParaRPr lang="en-US" sz="2000" dirty="0"/>
          </a:p>
        </p:txBody>
      </p:sp>
      <p:sp>
        <p:nvSpPr>
          <p:cNvPr id="7" name="Rectangle 6"/>
          <p:cNvSpPr/>
          <p:nvPr/>
        </p:nvSpPr>
        <p:spPr>
          <a:xfrm>
            <a:off x="4543190" y="1540719"/>
            <a:ext cx="4404278" cy="306849"/>
          </a:xfrm>
          <a:prstGeom prst="rect">
            <a:avLst/>
          </a:prstGeom>
          <a:no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creen Shot 2012-11-21 at 8.30.0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146" y="5046530"/>
            <a:ext cx="6894910" cy="1596873"/>
          </a:xfrm>
          <a:prstGeom prst="rect">
            <a:avLst/>
          </a:prstGeom>
        </p:spPr>
      </p:pic>
      <p:sp>
        <p:nvSpPr>
          <p:cNvPr id="16" name="Rectangle 15"/>
          <p:cNvSpPr/>
          <p:nvPr/>
        </p:nvSpPr>
        <p:spPr>
          <a:xfrm>
            <a:off x="333374" y="4266499"/>
            <a:ext cx="5760494"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000" b="1" dirty="0" smtClean="0"/>
              <a:t>Estimated Expected separation significance for an LHC experiment</a:t>
            </a:r>
            <a:r>
              <a:rPr lang="en-US" sz="2000" b="1" dirty="0"/>
              <a:t> </a:t>
            </a:r>
            <a:r>
              <a:rPr lang="en-US" sz="2000" b="1" dirty="0" smtClean="0"/>
              <a:t>8 </a:t>
            </a:r>
            <a:r>
              <a:rPr lang="en-US" sz="2000" b="1" dirty="0" err="1" smtClean="0"/>
              <a:t>TeV</a:t>
            </a:r>
            <a:r>
              <a:rPr lang="en-US" sz="2000" b="1" dirty="0" smtClean="0"/>
              <a:t> with </a:t>
            </a:r>
            <a:r>
              <a:rPr lang="en-US" sz="2000" b="1" dirty="0" smtClean="0">
                <a:solidFill>
                  <a:srgbClr val="660066"/>
                </a:solidFill>
              </a:rPr>
              <a:t>L= 35 fb</a:t>
            </a:r>
            <a:r>
              <a:rPr lang="en-US" sz="2000" b="1" dirty="0">
                <a:solidFill>
                  <a:srgbClr val="660066"/>
                </a:solidFill>
              </a:rPr>
              <a:t>−1</a:t>
            </a:r>
            <a:endParaRPr lang="en-US" sz="2000" dirty="0">
              <a:solidFill>
                <a:srgbClr val="660066"/>
              </a:solidFill>
            </a:endParaRPr>
          </a:p>
        </p:txBody>
      </p:sp>
      <p:sp>
        <p:nvSpPr>
          <p:cNvPr id="18" name="Rectangle 17"/>
          <p:cNvSpPr/>
          <p:nvPr/>
        </p:nvSpPr>
        <p:spPr>
          <a:xfrm>
            <a:off x="1455146" y="5524230"/>
            <a:ext cx="6894910" cy="306849"/>
          </a:xfrm>
          <a:prstGeom prst="rect">
            <a:avLst/>
          </a:prstGeom>
          <a:no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a:stCxn id="22" idx="6"/>
          </p:cNvCxnSpPr>
          <p:nvPr/>
        </p:nvCxnSpPr>
        <p:spPr>
          <a:xfrm flipV="1">
            <a:off x="4121111" y="1868389"/>
            <a:ext cx="401262" cy="713447"/>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3205865" y="2373623"/>
            <a:ext cx="915246" cy="416425"/>
          </a:xfrm>
          <a:prstGeom prst="ellipse">
            <a:avLst/>
          </a:prstGeom>
          <a:noFill/>
          <a:ln w="28575" cmpd="sng">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60701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gg-campioni-20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443" y="4882663"/>
            <a:ext cx="2368558" cy="1708537"/>
          </a:xfrm>
          <a:prstGeom prst="rect">
            <a:avLst/>
          </a:prstGeom>
        </p:spPr>
      </p:pic>
      <p:sp>
        <p:nvSpPr>
          <p:cNvPr id="23555" name="Rectangle 21"/>
          <p:cNvSpPr>
            <a:spLocks noChangeArrowheads="1"/>
          </p:cNvSpPr>
          <p:nvPr/>
        </p:nvSpPr>
        <p:spPr bwMode="auto">
          <a:xfrm>
            <a:off x="148686" y="1125566"/>
            <a:ext cx="8226425" cy="646112"/>
          </a:xfrm>
          <a:prstGeom prst="rect">
            <a:avLst/>
          </a:prstGeom>
          <a:noFill/>
          <a:ln w="9525">
            <a:noFill/>
            <a:miter lim="800000"/>
            <a:headEnd/>
            <a:tailEnd/>
          </a:ln>
        </p:spPr>
        <p:txBody>
          <a:bodyPr wrap="none">
            <a:prstTxWarp prst="textNoShape">
              <a:avLst/>
            </a:prstTxWarp>
            <a:spAutoFit/>
          </a:bodyPr>
          <a:lstStyle/>
          <a:p>
            <a:r>
              <a:rPr lang="en-US" b="1" dirty="0" err="1"/>
              <a:t>Ricerca</a:t>
            </a:r>
            <a:r>
              <a:rPr lang="en-US" b="1" dirty="0"/>
              <a:t> </a:t>
            </a:r>
            <a:r>
              <a:rPr lang="en-US" b="1" dirty="0" err="1"/>
              <a:t>condotta</a:t>
            </a:r>
            <a:r>
              <a:rPr lang="en-US" b="1" dirty="0"/>
              <a:t> </a:t>
            </a:r>
            <a:r>
              <a:rPr lang="en-US" b="1" dirty="0" err="1"/>
              <a:t>nell</a:t>
            </a:r>
            <a:r>
              <a:rPr lang="ja-JP" altLang="en-US" b="1" dirty="0"/>
              <a:t>’</a:t>
            </a:r>
            <a:r>
              <a:rPr lang="en-US" altLang="ja-JP" b="1" dirty="0" err="1"/>
              <a:t>intervallo</a:t>
            </a:r>
            <a:r>
              <a:rPr lang="en-US" altLang="ja-JP" b="1" dirty="0"/>
              <a:t> di </a:t>
            </a:r>
            <a:r>
              <a:rPr lang="en-US" altLang="ja-JP" b="1" dirty="0" err="1"/>
              <a:t>massa</a:t>
            </a:r>
            <a:r>
              <a:rPr lang="en-US" altLang="ja-JP" b="1" dirty="0"/>
              <a:t> 110 ≤ </a:t>
            </a:r>
            <a:r>
              <a:rPr lang="en-US" altLang="ja-JP" b="1" dirty="0" err="1"/>
              <a:t>m</a:t>
            </a:r>
            <a:r>
              <a:rPr lang="en-US" altLang="ja-JP" b="1" baseline="-25000" dirty="0" err="1"/>
              <a:t>H</a:t>
            </a:r>
            <a:r>
              <a:rPr lang="en-US" altLang="ja-JP" b="1" dirty="0"/>
              <a:t> ≤ 150 </a:t>
            </a:r>
            <a:r>
              <a:rPr lang="en-US" altLang="ja-JP" b="1" dirty="0" err="1"/>
              <a:t>GeV</a:t>
            </a:r>
            <a:endParaRPr lang="en-US" altLang="ja-JP" b="1" dirty="0"/>
          </a:p>
          <a:p>
            <a:r>
              <a:rPr lang="en-US" b="1" dirty="0" err="1"/>
              <a:t>Subdetector</a:t>
            </a:r>
            <a:r>
              <a:rPr lang="en-US" b="1" dirty="0"/>
              <a:t> </a:t>
            </a:r>
            <a:r>
              <a:rPr lang="en-US" b="1" dirty="0" err="1"/>
              <a:t>maggiormente</a:t>
            </a:r>
            <a:r>
              <a:rPr lang="en-US" b="1" dirty="0"/>
              <a:t> </a:t>
            </a:r>
            <a:r>
              <a:rPr lang="en-US" b="1" dirty="0" err="1"/>
              <a:t>coinvolti</a:t>
            </a:r>
            <a:r>
              <a:rPr lang="en-US" b="1" dirty="0"/>
              <a:t> </a:t>
            </a:r>
            <a:r>
              <a:rPr lang="en-US" b="1" dirty="0" err="1"/>
              <a:t>sono</a:t>
            </a:r>
            <a:r>
              <a:rPr lang="en-US" b="1" dirty="0"/>
              <a:t> </a:t>
            </a:r>
            <a:r>
              <a:rPr lang="en-US" b="1" dirty="0" err="1"/>
              <a:t>InnerTracker</a:t>
            </a:r>
            <a:r>
              <a:rPr lang="en-US" b="1" dirty="0"/>
              <a:t> e </a:t>
            </a:r>
            <a:r>
              <a:rPr lang="en-US" b="1" dirty="0" err="1"/>
              <a:t>Calorimetro</a:t>
            </a:r>
            <a:r>
              <a:rPr lang="en-US" b="1" dirty="0"/>
              <a:t> EM</a:t>
            </a:r>
            <a:endParaRPr lang="en-US" dirty="0"/>
          </a:p>
        </p:txBody>
      </p:sp>
      <p:sp>
        <p:nvSpPr>
          <p:cNvPr id="23556" name="Rectangle 24"/>
          <p:cNvSpPr>
            <a:spLocks noChangeArrowheads="1"/>
          </p:cNvSpPr>
          <p:nvPr/>
        </p:nvSpPr>
        <p:spPr bwMode="auto">
          <a:xfrm>
            <a:off x="148686" y="1820890"/>
            <a:ext cx="5964238" cy="646331"/>
          </a:xfrm>
          <a:prstGeom prst="rect">
            <a:avLst/>
          </a:prstGeom>
          <a:noFill/>
          <a:ln w="9525">
            <a:noFill/>
            <a:miter lim="800000"/>
            <a:headEnd/>
            <a:tailEnd/>
          </a:ln>
        </p:spPr>
        <p:txBody>
          <a:bodyPr>
            <a:prstTxWarp prst="textNoShape">
              <a:avLst/>
            </a:prstTxWarp>
            <a:spAutoFit/>
          </a:bodyPr>
          <a:lstStyle/>
          <a:p>
            <a:r>
              <a:rPr lang="en-US" dirty="0" err="1"/>
              <a:t>Stato</a:t>
            </a:r>
            <a:r>
              <a:rPr lang="en-US" dirty="0"/>
              <a:t> finale </a:t>
            </a:r>
            <a:r>
              <a:rPr lang="en-US" dirty="0" err="1"/>
              <a:t>semplice</a:t>
            </a:r>
            <a:r>
              <a:rPr lang="en-US" dirty="0"/>
              <a:t>: </a:t>
            </a:r>
          </a:p>
          <a:p>
            <a:r>
              <a:rPr lang="en-US" dirty="0"/>
              <a:t>2 </a:t>
            </a:r>
            <a:r>
              <a:rPr lang="en-US" dirty="0" err="1"/>
              <a:t>fotoni</a:t>
            </a:r>
            <a:r>
              <a:rPr lang="en-US" dirty="0"/>
              <a:t> </a:t>
            </a:r>
            <a:r>
              <a:rPr lang="en-US" dirty="0" err="1"/>
              <a:t>isolati</a:t>
            </a:r>
            <a:r>
              <a:rPr lang="en-US" dirty="0"/>
              <a:t> con alto </a:t>
            </a:r>
            <a:r>
              <a:rPr lang="en-US" dirty="0" err="1"/>
              <a:t>p</a:t>
            </a:r>
            <a:r>
              <a:rPr lang="en-US" baseline="-25000" dirty="0" err="1"/>
              <a:t>T</a:t>
            </a:r>
            <a:r>
              <a:rPr lang="en-US" dirty="0"/>
              <a:t> e E</a:t>
            </a:r>
            <a:r>
              <a:rPr lang="en-US" baseline="-25000" dirty="0"/>
              <a:t>T</a:t>
            </a:r>
            <a:r>
              <a:rPr lang="en-US" dirty="0"/>
              <a:t> (γ</a:t>
            </a:r>
            <a:r>
              <a:rPr lang="en-US" baseline="-25000" dirty="0"/>
              <a:t>1</a:t>
            </a:r>
            <a:r>
              <a:rPr lang="en-US" dirty="0"/>
              <a:t>, γ</a:t>
            </a:r>
            <a:r>
              <a:rPr lang="en-US" baseline="-25000" dirty="0"/>
              <a:t>2</a:t>
            </a:r>
            <a:r>
              <a:rPr lang="en-US" dirty="0"/>
              <a:t>) &gt; 40, 25 </a:t>
            </a:r>
            <a:r>
              <a:rPr lang="en-US" dirty="0" err="1" smtClean="0"/>
              <a:t>GeV</a:t>
            </a:r>
            <a:endParaRPr lang="en-US" dirty="0"/>
          </a:p>
        </p:txBody>
      </p:sp>
      <p:pic>
        <p:nvPicPr>
          <p:cNvPr id="23557" name="Picture 5"/>
          <p:cNvPicPr>
            <a:picLocks noChangeAspect="1"/>
          </p:cNvPicPr>
          <p:nvPr/>
        </p:nvPicPr>
        <p:blipFill>
          <a:blip r:embed="rId4"/>
          <a:srcRect/>
          <a:stretch>
            <a:fillRect/>
          </a:stretch>
        </p:blipFill>
        <p:spPr bwMode="auto">
          <a:xfrm>
            <a:off x="245254" y="2609878"/>
            <a:ext cx="4475163" cy="835025"/>
          </a:xfrm>
          <a:prstGeom prst="rect">
            <a:avLst/>
          </a:prstGeom>
          <a:noFill/>
          <a:ln w="9525">
            <a:noFill/>
            <a:miter lim="800000"/>
            <a:headEnd/>
            <a:tailEnd/>
          </a:ln>
        </p:spPr>
      </p:pic>
      <p:pic>
        <p:nvPicPr>
          <p:cNvPr id="23558" name="Picture 28"/>
          <p:cNvPicPr>
            <a:picLocks noChangeAspect="1"/>
          </p:cNvPicPr>
          <p:nvPr/>
        </p:nvPicPr>
        <p:blipFill>
          <a:blip r:embed="rId5"/>
          <a:srcRect/>
          <a:stretch>
            <a:fillRect/>
          </a:stretch>
        </p:blipFill>
        <p:spPr bwMode="auto">
          <a:xfrm>
            <a:off x="5607028" y="2012735"/>
            <a:ext cx="3284707" cy="2553065"/>
          </a:xfrm>
          <a:prstGeom prst="rect">
            <a:avLst/>
          </a:prstGeom>
          <a:noFill/>
          <a:ln w="9525">
            <a:noFill/>
            <a:miter lim="800000"/>
            <a:headEnd/>
            <a:tailEnd/>
          </a:ln>
        </p:spPr>
      </p:pic>
      <p:sp>
        <p:nvSpPr>
          <p:cNvPr id="30" name="TextBox 29"/>
          <p:cNvSpPr txBox="1"/>
          <p:nvPr/>
        </p:nvSpPr>
        <p:spPr>
          <a:xfrm>
            <a:off x="209011" y="3541665"/>
            <a:ext cx="4475163" cy="892175"/>
          </a:xfrm>
          <a:prstGeom prst="rect">
            <a:avLst/>
          </a:prstGeom>
          <a:solidFill>
            <a:schemeClr val="accent6">
              <a:lumMod val="60000"/>
              <a:lumOff val="40000"/>
              <a:alpha val="45000"/>
            </a:schemeClr>
          </a:solidFill>
          <a:ln>
            <a:solidFill>
              <a:schemeClr val="bg2">
                <a:lumMod val="10000"/>
              </a:schemeClr>
            </a:solidFill>
          </a:ln>
        </p:spPr>
        <p:txBody>
          <a:bodyPr>
            <a:prstTxWarp prst="textNoShape">
              <a:avLst/>
            </a:prstTxWarp>
            <a:spAutoFit/>
          </a:bodyPr>
          <a:lstStyle/>
          <a:p>
            <a:pPr>
              <a:defRPr/>
            </a:pPr>
            <a:r>
              <a:rPr lang="en-US" sz="1600" b="1">
                <a:solidFill>
                  <a:srgbClr val="21222B"/>
                </a:solidFill>
                <a:latin typeface="Georgia" pitchFamily="-110" charset="0"/>
                <a:ea typeface="ＭＳ Ｐゴシック" pitchFamily="-110" charset="-128"/>
                <a:cs typeface="ＭＳ Ｐゴシック" pitchFamily="-110" charset="-128"/>
              </a:rPr>
              <a:t>Atlas:</a:t>
            </a:r>
          </a:p>
          <a:p>
            <a:pPr>
              <a:defRPr/>
            </a:pPr>
            <a:r>
              <a:rPr lang="en-US" sz="1600">
                <a:solidFill>
                  <a:srgbClr val="21222B"/>
                </a:solidFill>
                <a:latin typeface="Georgia" pitchFamily="-110" charset="0"/>
                <a:ea typeface="ＭＳ Ｐゴシック" pitchFamily="-110" charset="-128"/>
                <a:cs typeface="ＭＳ Ｐゴシック" pitchFamily="-110" charset="-128"/>
              </a:rPr>
              <a:t>Ricostruzione di m</a:t>
            </a:r>
            <a:r>
              <a:rPr lang="en-US" sz="1600" baseline="-25000">
                <a:solidFill>
                  <a:srgbClr val="21222B"/>
                </a:solidFill>
                <a:latin typeface="Georgia" pitchFamily="-110" charset="0"/>
                <a:ea typeface="ＭＳ Ｐゴシック" pitchFamily="-110" charset="-128"/>
                <a:cs typeface="ＭＳ Ｐゴシック" pitchFamily="-110" charset="-128"/>
              </a:rPr>
              <a:t>H</a:t>
            </a:r>
            <a:r>
              <a:rPr lang="en-US" sz="1600">
                <a:solidFill>
                  <a:srgbClr val="21222B"/>
                </a:solidFill>
                <a:latin typeface="Georgia" pitchFamily="-110" charset="0"/>
                <a:ea typeface="ＭＳ Ｐゴシック" pitchFamily="-110" charset="-128"/>
                <a:cs typeface="ＭＳ Ｐゴシック" pitchFamily="-110" charset="-128"/>
              </a:rPr>
              <a:t> per il processo H-&gt;γγ</a:t>
            </a:r>
          </a:p>
          <a:p>
            <a:pPr>
              <a:defRPr/>
            </a:pPr>
            <a:r>
              <a:rPr lang="en-US" sz="1600">
                <a:solidFill>
                  <a:srgbClr val="21222B"/>
                </a:solidFill>
                <a:latin typeface="Georgia" pitchFamily="-110" charset="0"/>
                <a:ea typeface="ＭＳ Ｐゴシック" pitchFamily="-110" charset="-128"/>
                <a:cs typeface="ＭＳ Ｐゴシック" pitchFamily="-110" charset="-128"/>
              </a:rPr>
              <a:t> (mH = 120 GeV/c</a:t>
            </a:r>
            <a:r>
              <a:rPr lang="en-US" sz="1600" baseline="30000">
                <a:solidFill>
                  <a:srgbClr val="21222B"/>
                </a:solidFill>
                <a:latin typeface="Georgia" pitchFamily="-110" charset="0"/>
                <a:ea typeface="ＭＳ Ｐゴシック" pitchFamily="-110" charset="-128"/>
                <a:cs typeface="ＭＳ Ｐゴシック" pitchFamily="-110" charset="-128"/>
              </a:rPr>
              <a:t>2</a:t>
            </a:r>
            <a:r>
              <a:rPr lang="en-US" sz="1600">
                <a:solidFill>
                  <a:srgbClr val="21222B"/>
                </a:solidFill>
                <a:latin typeface="Georgia" pitchFamily="-110" charset="0"/>
                <a:ea typeface="ＭＳ Ｐゴシック" pitchFamily="-110" charset="-128"/>
                <a:cs typeface="ＭＳ Ｐゴシック" pitchFamily="-110" charset="-128"/>
              </a:rPr>
              <a:t>)     </a:t>
            </a:r>
            <a:r>
              <a:rPr lang="en-US" sz="2000" b="1">
                <a:solidFill>
                  <a:srgbClr val="21222B"/>
                </a:solidFill>
                <a:latin typeface="Georgia" pitchFamily="-110" charset="0"/>
                <a:ea typeface="ＭＳ Ｐゴシック" pitchFamily="-110" charset="-128"/>
                <a:cs typeface="ＭＳ Ｐゴシック" pitchFamily="-110" charset="-128"/>
              </a:rPr>
              <a:t>σ(mH) = 1.7 GeV</a:t>
            </a:r>
          </a:p>
        </p:txBody>
      </p:sp>
      <p:sp>
        <p:nvSpPr>
          <p:cNvPr id="3" name="Title 2"/>
          <p:cNvSpPr>
            <a:spLocks noGrp="1"/>
          </p:cNvSpPr>
          <p:nvPr>
            <p:ph type="title"/>
          </p:nvPr>
        </p:nvSpPr>
        <p:spPr/>
        <p:txBody>
          <a:bodyPr>
            <a:normAutofit/>
          </a:bodyPr>
          <a:lstStyle/>
          <a:p>
            <a:pPr lvl="0">
              <a:spcBef>
                <a:spcPts val="0"/>
              </a:spcBef>
            </a:pPr>
            <a:r>
              <a:rPr lang="en-US" sz="3600" b="1" dirty="0" err="1">
                <a:solidFill>
                  <a:srgbClr val="326064"/>
                </a:solidFill>
                <a:latin typeface="Trebuchet MS" charset="0"/>
                <a:ea typeface="+mn-ea"/>
                <a:cs typeface="+mn-cs"/>
              </a:rPr>
              <a:t>Ricerca</a:t>
            </a:r>
            <a:r>
              <a:rPr lang="en-US" sz="3600" b="1" dirty="0">
                <a:solidFill>
                  <a:srgbClr val="326064"/>
                </a:solidFill>
                <a:latin typeface="Trebuchet MS" charset="0"/>
                <a:ea typeface="+mn-ea"/>
                <a:cs typeface="+mn-cs"/>
              </a:rPr>
              <a:t> dell</a:t>
            </a:r>
            <a:r>
              <a:rPr lang="ja-JP" altLang="en-US" sz="3600" b="1" dirty="0">
                <a:solidFill>
                  <a:srgbClr val="326064"/>
                </a:solidFill>
                <a:latin typeface="Trebuchet MS" charset="0"/>
                <a:cs typeface="+mn-cs"/>
              </a:rPr>
              <a:t>’</a:t>
            </a:r>
            <a:r>
              <a:rPr lang="en-US" altLang="ja-JP" sz="3600" b="1" dirty="0">
                <a:solidFill>
                  <a:srgbClr val="326064"/>
                </a:solidFill>
                <a:latin typeface="Trebuchet MS" charset="0"/>
                <a:cs typeface="+mn-cs"/>
              </a:rPr>
              <a:t>Higgs in Atlas: </a:t>
            </a:r>
            <a:r>
              <a:rPr lang="en-US" altLang="ja-JP" sz="3600" b="1" dirty="0">
                <a:solidFill>
                  <a:srgbClr val="800000"/>
                </a:solidFill>
                <a:latin typeface="Georgia" charset="0"/>
                <a:cs typeface="+mn-cs"/>
              </a:rPr>
              <a:t>H-&gt;</a:t>
            </a:r>
            <a:r>
              <a:rPr lang="en-US" altLang="ja-JP" sz="3600" b="1" dirty="0" err="1">
                <a:solidFill>
                  <a:srgbClr val="800000"/>
                </a:solidFill>
                <a:latin typeface="Georgia" charset="0"/>
                <a:cs typeface="+mn-cs"/>
              </a:rPr>
              <a:t>γγ</a:t>
            </a:r>
            <a:r>
              <a:rPr lang="en-US" altLang="ja-JP" sz="3600" b="1" dirty="0">
                <a:solidFill>
                  <a:srgbClr val="800000"/>
                </a:solidFill>
                <a:latin typeface="Georgia" charset="0"/>
                <a:cs typeface="+mn-cs"/>
              </a:rPr>
              <a:t> </a:t>
            </a:r>
            <a:endParaRPr lang="en-US" dirty="0"/>
          </a:p>
        </p:txBody>
      </p:sp>
      <p:sp>
        <p:nvSpPr>
          <p:cNvPr id="14" name="Slide Number Placeholder 13"/>
          <p:cNvSpPr>
            <a:spLocks noGrp="1"/>
          </p:cNvSpPr>
          <p:nvPr>
            <p:ph type="sldNum" sz="quarter" idx="12"/>
          </p:nvPr>
        </p:nvSpPr>
        <p:spPr/>
        <p:txBody>
          <a:bodyPr>
            <a:normAutofit fontScale="85000" lnSpcReduction="20000"/>
          </a:bodyPr>
          <a:lstStyle/>
          <a:p>
            <a:fld id="{43FBA3A9-D9CF-E349-B69A-CF535919DE56}" type="slidenum">
              <a:rPr lang="en-US" smtClean="0"/>
              <a:pPr/>
              <a:t>67</a:t>
            </a:fld>
            <a:endParaRPr lang="en-US"/>
          </a:p>
        </p:txBody>
      </p:sp>
      <p:pic>
        <p:nvPicPr>
          <p:cNvPr id="4" name="Picture 3" descr="Hgg-campioni-201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7482" y="4882662"/>
            <a:ext cx="2304645" cy="1662433"/>
          </a:xfrm>
          <a:prstGeom prst="rect">
            <a:avLst/>
          </a:prstGeom>
        </p:spPr>
      </p:pic>
      <p:sp>
        <p:nvSpPr>
          <p:cNvPr id="6" name="TextBox 5"/>
          <p:cNvSpPr txBox="1"/>
          <p:nvPr/>
        </p:nvSpPr>
        <p:spPr>
          <a:xfrm>
            <a:off x="6056140" y="5380309"/>
            <a:ext cx="719303" cy="369332"/>
          </a:xfrm>
          <a:prstGeom prst="rect">
            <a:avLst/>
          </a:prstGeom>
          <a:noFill/>
        </p:spPr>
        <p:txBody>
          <a:bodyPr wrap="square" rtlCol="0">
            <a:spAutoFit/>
          </a:bodyPr>
          <a:lstStyle/>
          <a:p>
            <a:r>
              <a:rPr lang="en-US" dirty="0" smtClean="0">
                <a:solidFill>
                  <a:srgbClr val="FF6600"/>
                </a:solidFill>
              </a:rPr>
              <a:t>2011</a:t>
            </a:r>
            <a:endParaRPr lang="en-US" dirty="0">
              <a:solidFill>
                <a:srgbClr val="FF6600"/>
              </a:solidFill>
            </a:endParaRPr>
          </a:p>
        </p:txBody>
      </p:sp>
      <p:sp>
        <p:nvSpPr>
          <p:cNvPr id="15" name="TextBox 14"/>
          <p:cNvSpPr txBox="1"/>
          <p:nvPr/>
        </p:nvSpPr>
        <p:spPr>
          <a:xfrm>
            <a:off x="8353866" y="5397528"/>
            <a:ext cx="719303" cy="369332"/>
          </a:xfrm>
          <a:prstGeom prst="rect">
            <a:avLst/>
          </a:prstGeom>
          <a:noFill/>
        </p:spPr>
        <p:txBody>
          <a:bodyPr wrap="square" rtlCol="0">
            <a:spAutoFit/>
          </a:bodyPr>
          <a:lstStyle/>
          <a:p>
            <a:r>
              <a:rPr lang="en-US" dirty="0" smtClean="0">
                <a:solidFill>
                  <a:srgbClr val="FF6600"/>
                </a:solidFill>
              </a:rPr>
              <a:t>2012</a:t>
            </a:r>
            <a:endParaRPr lang="en-US" dirty="0">
              <a:solidFill>
                <a:srgbClr val="FF66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28045362"/>
              </p:ext>
            </p:extLst>
          </p:nvPr>
        </p:nvGraphicFramePr>
        <p:xfrm>
          <a:off x="192517" y="4605017"/>
          <a:ext cx="4314965" cy="2103120"/>
        </p:xfrm>
        <a:graphic>
          <a:graphicData uri="http://schemas.openxmlformats.org/drawingml/2006/table">
            <a:tbl>
              <a:tblPr firstRow="1" bandRow="1">
                <a:tableStyleId>{306799F8-075E-4A3A-A7F6-7FBC6576F1A4}</a:tableStyleId>
              </a:tblPr>
              <a:tblGrid>
                <a:gridCol w="1786795"/>
                <a:gridCol w="1237069"/>
                <a:gridCol w="1291101"/>
              </a:tblGrid>
              <a:tr h="5747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chemeClr val="bg2">
                              <a:lumMod val="10000"/>
                            </a:schemeClr>
                          </a:solidFill>
                        </a:rPr>
                        <a:t>Composizione</a:t>
                      </a:r>
                      <a:r>
                        <a:rPr lang="en-US" dirty="0" smtClean="0">
                          <a:solidFill>
                            <a:schemeClr val="bg2">
                              <a:lumMod val="10000"/>
                            </a:schemeClr>
                          </a:solidFill>
                        </a:rPr>
                        <a:t> </a:t>
                      </a:r>
                      <a:r>
                        <a:rPr lang="en-US" dirty="0" err="1" smtClean="0">
                          <a:solidFill>
                            <a:schemeClr val="bg2">
                              <a:lumMod val="10000"/>
                            </a:schemeClr>
                          </a:solidFill>
                        </a:rPr>
                        <a:t>dei</a:t>
                      </a:r>
                      <a:r>
                        <a:rPr lang="en-US" dirty="0" smtClean="0">
                          <a:solidFill>
                            <a:schemeClr val="bg2">
                              <a:lumMod val="10000"/>
                            </a:schemeClr>
                          </a:solidFill>
                        </a:rPr>
                        <a:t> </a:t>
                      </a:r>
                      <a:r>
                        <a:rPr lang="en-US" dirty="0" err="1" smtClean="0">
                          <a:solidFill>
                            <a:schemeClr val="bg2">
                              <a:lumMod val="10000"/>
                            </a:schemeClr>
                          </a:solidFill>
                        </a:rPr>
                        <a:t>campioni</a:t>
                      </a:r>
                      <a:endParaRPr lang="en-US" dirty="0" smtClean="0">
                        <a:solidFill>
                          <a:schemeClr val="bg2">
                            <a:lumMod val="10000"/>
                          </a:schemeClr>
                        </a:solidFill>
                      </a:endParaRPr>
                    </a:p>
                  </a:txBody>
                  <a:tcPr anchor="ctr">
                    <a:lnL w="12700" cap="flat" cmpd="sng" algn="ctr">
                      <a:solidFill>
                        <a:srgbClr val="10253F"/>
                      </a:solidFill>
                      <a:prstDash val="solid"/>
                      <a:round/>
                      <a:headEnd type="none" w="med" len="med"/>
                      <a:tailEnd type="none" w="med" len="med"/>
                    </a:lnL>
                    <a:lnT w="12700" cap="flat" cmpd="sng" algn="ctr">
                      <a:solidFill>
                        <a:srgbClr val="10253F"/>
                      </a:solidFill>
                      <a:prstDash val="solid"/>
                      <a:round/>
                      <a:headEnd type="none" w="med" len="med"/>
                      <a:tailEnd type="none" w="med" len="med"/>
                    </a:lnT>
                    <a:solidFill>
                      <a:srgbClr val="FFFFFF"/>
                    </a:solidFill>
                  </a:tcPr>
                </a:tc>
                <a:tc>
                  <a:txBody>
                    <a:bodyPr/>
                    <a:lstStyle/>
                    <a:p>
                      <a:pPr algn="ctr"/>
                      <a:r>
                        <a:rPr lang="en-US" dirty="0" smtClean="0">
                          <a:solidFill>
                            <a:schemeClr val="bg2">
                              <a:lumMod val="10000"/>
                            </a:schemeClr>
                          </a:solidFill>
                        </a:rPr>
                        <a:t>7TeV</a:t>
                      </a:r>
                      <a:endParaRPr lang="en-US" dirty="0">
                        <a:solidFill>
                          <a:schemeClr val="bg2">
                            <a:lumMod val="10000"/>
                          </a:schemeClr>
                        </a:solidFill>
                      </a:endParaRPr>
                    </a:p>
                  </a:txBody>
                  <a:tcPr anchor="ctr">
                    <a:lnT w="12700" cap="flat" cmpd="sng" algn="ctr">
                      <a:solidFill>
                        <a:srgbClr val="10253F"/>
                      </a:solidFill>
                      <a:prstDash val="solid"/>
                      <a:round/>
                      <a:headEnd type="none" w="med" len="med"/>
                      <a:tailEnd type="none" w="med" len="med"/>
                    </a:lnT>
                    <a:solidFill>
                      <a:srgbClr val="FFFFFF"/>
                    </a:solidFill>
                  </a:tcPr>
                </a:tc>
                <a:tc>
                  <a:txBody>
                    <a:bodyPr/>
                    <a:lstStyle/>
                    <a:p>
                      <a:pPr algn="ctr"/>
                      <a:r>
                        <a:rPr lang="en-US" dirty="0" smtClean="0">
                          <a:solidFill>
                            <a:schemeClr val="bg2">
                              <a:lumMod val="10000"/>
                            </a:schemeClr>
                          </a:solidFill>
                        </a:rPr>
                        <a:t>8TeV</a:t>
                      </a:r>
                      <a:endParaRPr lang="en-US" dirty="0">
                        <a:solidFill>
                          <a:schemeClr val="bg2">
                            <a:lumMod val="10000"/>
                          </a:schemeClr>
                        </a:solidFill>
                      </a:endParaRPr>
                    </a:p>
                  </a:txBody>
                  <a:tcPr anchor="ctr">
                    <a:lnR w="12700" cap="flat" cmpd="sng" algn="ctr">
                      <a:solidFill>
                        <a:srgbClr val="10253F"/>
                      </a:solidFill>
                      <a:prstDash val="solid"/>
                      <a:round/>
                      <a:headEnd type="none" w="med" len="med"/>
                      <a:tailEnd type="none" w="med" len="med"/>
                    </a:lnR>
                    <a:lnT w="12700" cap="flat" cmpd="sng" algn="ctr">
                      <a:solidFill>
                        <a:srgbClr val="10253F"/>
                      </a:solidFill>
                      <a:prstDash val="solid"/>
                      <a:round/>
                      <a:headEnd type="none" w="med" len="med"/>
                      <a:tailEnd type="none" w="med" len="med"/>
                    </a:lnT>
                    <a:solidFill>
                      <a:srgbClr val="FFFFFF"/>
                    </a:solidFill>
                  </a:tcPr>
                </a:tc>
              </a:tr>
              <a:tr h="332969">
                <a:tc>
                  <a:txBody>
                    <a:bodyPr/>
                    <a:lstStyle/>
                    <a:p>
                      <a:pPr algn="ctr"/>
                      <a:r>
                        <a:rPr lang="en-US" dirty="0" err="1" smtClean="0">
                          <a:solidFill>
                            <a:schemeClr val="bg2">
                              <a:lumMod val="10000"/>
                            </a:schemeClr>
                          </a:solidFill>
                        </a:rPr>
                        <a:t>eventi</a:t>
                      </a:r>
                      <a:r>
                        <a:rPr lang="en-US" dirty="0" smtClean="0">
                          <a:solidFill>
                            <a:schemeClr val="bg2">
                              <a:lumMod val="10000"/>
                            </a:schemeClr>
                          </a:solidFill>
                        </a:rPr>
                        <a:t> </a:t>
                      </a:r>
                      <a:r>
                        <a:rPr lang="en-US" dirty="0" err="1" smtClean="0">
                          <a:solidFill>
                            <a:schemeClr val="bg2">
                              <a:lumMod val="10000"/>
                            </a:schemeClr>
                          </a:solidFill>
                        </a:rPr>
                        <a:t>selezionati</a:t>
                      </a:r>
                      <a:endParaRPr lang="en-US" dirty="0">
                        <a:solidFill>
                          <a:schemeClr val="bg2">
                            <a:lumMod val="10000"/>
                          </a:schemeClr>
                        </a:solidFill>
                      </a:endParaRPr>
                    </a:p>
                  </a:txBody>
                  <a:tcPr anchor="ctr">
                    <a:lnL w="12700" cap="flat" cmpd="sng" algn="ctr">
                      <a:solidFill>
                        <a:srgbClr val="10253F"/>
                      </a:solidFill>
                      <a:prstDash val="solid"/>
                      <a:round/>
                      <a:headEnd type="none" w="med" len="med"/>
                      <a:tailEnd type="none" w="med" len="med"/>
                    </a:lnL>
                    <a:solidFill>
                      <a:srgbClr val="FFFFFF"/>
                    </a:solidFill>
                  </a:tcPr>
                </a:tc>
                <a:tc>
                  <a:txBody>
                    <a:bodyPr/>
                    <a:lstStyle/>
                    <a:p>
                      <a:pPr algn="ctr"/>
                      <a:r>
                        <a:rPr lang="en-US" dirty="0" smtClean="0">
                          <a:solidFill>
                            <a:schemeClr val="bg2">
                              <a:lumMod val="10000"/>
                            </a:schemeClr>
                          </a:solidFill>
                        </a:rPr>
                        <a:t>23788</a:t>
                      </a:r>
                      <a:endParaRPr lang="en-US" dirty="0">
                        <a:solidFill>
                          <a:schemeClr val="bg2">
                            <a:lumMod val="10000"/>
                          </a:schemeClr>
                        </a:solidFill>
                      </a:endParaRPr>
                    </a:p>
                  </a:txBody>
                  <a:tcPr anchor="ctr">
                    <a:solidFill>
                      <a:srgbClr val="FFFFFF"/>
                    </a:solidFill>
                  </a:tcPr>
                </a:tc>
                <a:tc>
                  <a:txBody>
                    <a:bodyPr/>
                    <a:lstStyle/>
                    <a:p>
                      <a:pPr algn="ctr"/>
                      <a:r>
                        <a:rPr lang="en-US" dirty="0" smtClean="0">
                          <a:solidFill>
                            <a:schemeClr val="bg2">
                              <a:lumMod val="10000"/>
                            </a:schemeClr>
                          </a:solidFill>
                        </a:rPr>
                        <a:t>35271</a:t>
                      </a:r>
                      <a:endParaRPr lang="en-US" dirty="0">
                        <a:solidFill>
                          <a:schemeClr val="bg2">
                            <a:lumMod val="10000"/>
                          </a:schemeClr>
                        </a:solidFill>
                      </a:endParaRPr>
                    </a:p>
                  </a:txBody>
                  <a:tcPr anchor="ctr">
                    <a:lnR w="12700" cap="flat" cmpd="sng" algn="ctr">
                      <a:solidFill>
                        <a:srgbClr val="10253F"/>
                      </a:solidFill>
                      <a:prstDash val="solid"/>
                      <a:round/>
                      <a:headEnd type="none" w="med" len="med"/>
                      <a:tailEnd type="none" w="med" len="med"/>
                    </a:lnR>
                    <a:solidFill>
                      <a:srgbClr val="FFFFFF"/>
                    </a:solidFill>
                  </a:tcPr>
                </a:tc>
              </a:tr>
              <a:tr h="3329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chemeClr val="accent1">
                              <a:lumMod val="50000"/>
                            </a:schemeClr>
                          </a:solidFill>
                        </a:rPr>
                        <a:t>γγ</a:t>
                      </a:r>
                      <a:endParaRPr lang="en-US" dirty="0" smtClean="0">
                        <a:solidFill>
                          <a:schemeClr val="accent1">
                            <a:lumMod val="50000"/>
                          </a:schemeClr>
                        </a:solidFill>
                      </a:endParaRPr>
                    </a:p>
                  </a:txBody>
                  <a:tcPr anchor="ctr">
                    <a:lnL w="12700" cap="flat" cmpd="sng" algn="ctr">
                      <a:solidFill>
                        <a:srgbClr val="10253F"/>
                      </a:solidFill>
                      <a:prstDash val="solid"/>
                      <a:round/>
                      <a:headEnd type="none" w="med" len="med"/>
                      <a:tailEnd type="none" w="med" len="med"/>
                    </a:lnL>
                    <a:solidFill>
                      <a:srgbClr val="FFFFFF"/>
                    </a:solidFill>
                  </a:tcPr>
                </a:tc>
                <a:tc>
                  <a:txBody>
                    <a:bodyPr/>
                    <a:lstStyle/>
                    <a:p>
                      <a:pPr algn="ctr"/>
                      <a:r>
                        <a:rPr lang="en-US" dirty="0" smtClean="0">
                          <a:solidFill>
                            <a:schemeClr val="accent1">
                              <a:lumMod val="50000"/>
                            </a:schemeClr>
                          </a:solidFill>
                        </a:rPr>
                        <a:t>80±4%</a:t>
                      </a:r>
                      <a:endParaRPr lang="en-US" dirty="0">
                        <a:solidFill>
                          <a:schemeClr val="accent1">
                            <a:lumMod val="50000"/>
                          </a:schemeClr>
                        </a:solidFill>
                      </a:endParaRPr>
                    </a:p>
                  </a:txBody>
                  <a:tcPr anchor="ctr">
                    <a:solidFill>
                      <a:srgbClr val="FFFFFF"/>
                    </a:solidFill>
                  </a:tcPr>
                </a:tc>
                <a:tc>
                  <a:txBody>
                    <a:bodyPr/>
                    <a:lstStyle/>
                    <a:p>
                      <a:pPr algn="ctr"/>
                      <a:r>
                        <a:rPr lang="en-US" dirty="0" smtClean="0">
                          <a:solidFill>
                            <a:schemeClr val="accent1">
                              <a:lumMod val="50000"/>
                            </a:schemeClr>
                          </a:solidFill>
                        </a:rPr>
                        <a:t>75±3%</a:t>
                      </a:r>
                      <a:endParaRPr lang="en-US" dirty="0">
                        <a:solidFill>
                          <a:schemeClr val="accent1">
                            <a:lumMod val="50000"/>
                          </a:schemeClr>
                        </a:solidFill>
                      </a:endParaRPr>
                    </a:p>
                  </a:txBody>
                  <a:tcPr anchor="ctr">
                    <a:lnR w="12700" cap="flat" cmpd="sng" algn="ctr">
                      <a:solidFill>
                        <a:srgbClr val="10253F"/>
                      </a:solidFill>
                      <a:prstDash val="solid"/>
                      <a:round/>
                      <a:headEnd type="none" w="med" len="med"/>
                      <a:tailEnd type="none" w="med" len="med"/>
                    </a:lnR>
                    <a:solidFill>
                      <a:srgbClr val="FFFFFF"/>
                    </a:solidFill>
                  </a:tcPr>
                </a:tc>
              </a:tr>
              <a:tr h="332969">
                <a:tc>
                  <a:txBody>
                    <a:bodyPr/>
                    <a:lstStyle/>
                    <a:p>
                      <a:pPr algn="ctr"/>
                      <a:r>
                        <a:rPr lang="en-US" dirty="0" err="1" smtClean="0">
                          <a:solidFill>
                            <a:srgbClr val="008000"/>
                          </a:solidFill>
                        </a:rPr>
                        <a:t>γ+jet</a:t>
                      </a:r>
                      <a:endParaRPr lang="en-US" dirty="0">
                        <a:solidFill>
                          <a:srgbClr val="008000"/>
                        </a:solidFill>
                      </a:endParaRPr>
                    </a:p>
                  </a:txBody>
                  <a:tcPr anchor="ctr">
                    <a:lnL w="12700" cap="flat" cmpd="sng" algn="ctr">
                      <a:solidFill>
                        <a:srgbClr val="10253F"/>
                      </a:solidFill>
                      <a:prstDash val="solid"/>
                      <a:round/>
                      <a:headEnd type="none" w="med" len="med"/>
                      <a:tailEnd type="none" w="med" len="med"/>
                    </a:lnL>
                    <a:solidFill>
                      <a:srgbClr val="FFFFFF"/>
                    </a:solidFill>
                  </a:tcPr>
                </a:tc>
                <a:tc>
                  <a:txBody>
                    <a:bodyPr/>
                    <a:lstStyle/>
                    <a:p>
                      <a:pPr algn="ctr"/>
                      <a:r>
                        <a:rPr lang="en-US" dirty="0" smtClean="0">
                          <a:solidFill>
                            <a:srgbClr val="008000"/>
                          </a:solidFill>
                        </a:rPr>
                        <a:t>19±3%</a:t>
                      </a:r>
                      <a:endParaRPr lang="en-US" dirty="0">
                        <a:solidFill>
                          <a:srgbClr val="008000"/>
                        </a:solidFill>
                      </a:endParaRPr>
                    </a:p>
                  </a:txBody>
                  <a:tcPr anchor="ctr">
                    <a:solidFill>
                      <a:srgbClr val="FFFFFF"/>
                    </a:solidFill>
                  </a:tcPr>
                </a:tc>
                <a:tc>
                  <a:txBody>
                    <a:bodyPr/>
                    <a:lstStyle/>
                    <a:p>
                      <a:pPr algn="ctr"/>
                      <a:r>
                        <a:rPr lang="en-US" dirty="0" smtClean="0">
                          <a:solidFill>
                            <a:srgbClr val="008000"/>
                          </a:solidFill>
                        </a:rPr>
                        <a:t>22±2%</a:t>
                      </a:r>
                      <a:endParaRPr lang="en-US" dirty="0">
                        <a:solidFill>
                          <a:srgbClr val="008000"/>
                        </a:solidFill>
                      </a:endParaRPr>
                    </a:p>
                  </a:txBody>
                  <a:tcPr anchor="ctr">
                    <a:lnR w="12700" cap="flat" cmpd="sng" algn="ctr">
                      <a:solidFill>
                        <a:srgbClr val="10253F"/>
                      </a:solidFill>
                      <a:prstDash val="solid"/>
                      <a:round/>
                      <a:headEnd type="none" w="med" len="med"/>
                      <a:tailEnd type="none" w="med" len="med"/>
                    </a:lnR>
                    <a:solidFill>
                      <a:srgbClr val="FFFFFF"/>
                    </a:solidFill>
                  </a:tcPr>
                </a:tc>
              </a:tr>
              <a:tr h="3329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FF0000"/>
                          </a:solidFill>
                        </a:rPr>
                        <a:t>jet+jet</a:t>
                      </a:r>
                      <a:endParaRPr lang="en-US" dirty="0" smtClean="0">
                        <a:solidFill>
                          <a:srgbClr val="FF0000"/>
                        </a:solidFill>
                      </a:endParaRPr>
                    </a:p>
                  </a:txBody>
                  <a:tcPr anchor="ctr">
                    <a:lnL w="12700" cap="flat" cmpd="sng" algn="ctr">
                      <a:solidFill>
                        <a:srgbClr val="10253F"/>
                      </a:solidFill>
                      <a:prstDash val="solid"/>
                      <a:round/>
                      <a:headEnd type="none" w="med" len="med"/>
                      <a:tailEnd type="none" w="med" len="med"/>
                    </a:lnL>
                    <a:lnB w="12700" cap="flat" cmpd="sng" algn="ctr">
                      <a:solidFill>
                        <a:srgbClr val="10253F"/>
                      </a:solidFill>
                      <a:prstDash val="solid"/>
                      <a:round/>
                      <a:headEnd type="none" w="med" len="med"/>
                      <a:tailEnd type="none" w="med" len="med"/>
                    </a:lnB>
                    <a:solidFill>
                      <a:srgbClr val="FFFFFF"/>
                    </a:solidFill>
                  </a:tcPr>
                </a:tc>
                <a:tc>
                  <a:txBody>
                    <a:bodyPr/>
                    <a:lstStyle/>
                    <a:p>
                      <a:pPr algn="ctr"/>
                      <a:r>
                        <a:rPr lang="en-US" dirty="0" smtClean="0">
                          <a:solidFill>
                            <a:srgbClr val="FF0000"/>
                          </a:solidFill>
                        </a:rPr>
                        <a:t>1.8±0.5%</a:t>
                      </a:r>
                      <a:endParaRPr lang="en-US" dirty="0">
                        <a:solidFill>
                          <a:srgbClr val="FF0000"/>
                        </a:solidFill>
                      </a:endParaRPr>
                    </a:p>
                  </a:txBody>
                  <a:tcPr anchor="ctr">
                    <a:lnB w="12700" cap="flat" cmpd="sng" algn="ctr">
                      <a:solidFill>
                        <a:srgbClr val="10253F"/>
                      </a:solidFill>
                      <a:prstDash val="solid"/>
                      <a:round/>
                      <a:headEnd type="none" w="med" len="med"/>
                      <a:tailEnd type="none" w="med" len="med"/>
                    </a:lnB>
                    <a:solidFill>
                      <a:srgbClr val="FFFFFF"/>
                    </a:solidFill>
                  </a:tcPr>
                </a:tc>
                <a:tc>
                  <a:txBody>
                    <a:bodyPr/>
                    <a:lstStyle/>
                    <a:p>
                      <a:pPr algn="ctr"/>
                      <a:r>
                        <a:rPr lang="en-US" dirty="0" smtClean="0">
                          <a:solidFill>
                            <a:srgbClr val="FF0000"/>
                          </a:solidFill>
                        </a:rPr>
                        <a:t>2.6±0.5%</a:t>
                      </a:r>
                      <a:endParaRPr lang="en-US" dirty="0">
                        <a:solidFill>
                          <a:srgbClr val="FF0000"/>
                        </a:solidFill>
                      </a:endParaRPr>
                    </a:p>
                  </a:txBody>
                  <a:tcPr anchor="ctr">
                    <a:lnR w="12700" cap="flat" cmpd="sng" algn="ctr">
                      <a:solidFill>
                        <a:srgbClr val="10253F"/>
                      </a:solidFill>
                      <a:prstDash val="solid"/>
                      <a:round/>
                      <a:headEnd type="none" w="med" len="med"/>
                      <a:tailEnd type="none" w="med" len="med"/>
                    </a:lnR>
                    <a:lnB w="12700" cap="flat" cmpd="sng" algn="ctr">
                      <a:solidFill>
                        <a:srgbClr val="10253F"/>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21782905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pPr lvl="0">
              <a:spcBef>
                <a:spcPts val="0"/>
              </a:spcBef>
            </a:pPr>
            <a:r>
              <a:rPr lang="en-US" sz="3600" b="1" dirty="0" err="1">
                <a:solidFill>
                  <a:srgbClr val="326064"/>
                </a:solidFill>
                <a:latin typeface="Trebuchet MS" charset="0"/>
                <a:ea typeface="+mn-ea"/>
                <a:cs typeface="+mn-cs"/>
              </a:rPr>
              <a:t>Ricerca</a:t>
            </a:r>
            <a:r>
              <a:rPr lang="en-US" sz="3600" b="1" dirty="0">
                <a:solidFill>
                  <a:srgbClr val="326064"/>
                </a:solidFill>
                <a:latin typeface="Trebuchet MS" charset="0"/>
                <a:ea typeface="+mn-ea"/>
                <a:cs typeface="+mn-cs"/>
              </a:rPr>
              <a:t> dell</a:t>
            </a:r>
            <a:r>
              <a:rPr lang="ja-JP" altLang="en-US" sz="3600" b="1" dirty="0">
                <a:solidFill>
                  <a:srgbClr val="326064"/>
                </a:solidFill>
                <a:latin typeface="Trebuchet MS" charset="0"/>
                <a:cs typeface="+mn-cs"/>
              </a:rPr>
              <a:t>’</a:t>
            </a:r>
            <a:r>
              <a:rPr lang="en-US" altLang="ja-JP" sz="3600" b="1" dirty="0">
                <a:solidFill>
                  <a:srgbClr val="326064"/>
                </a:solidFill>
                <a:latin typeface="Trebuchet MS" charset="0"/>
                <a:cs typeface="+mn-cs"/>
              </a:rPr>
              <a:t>Higgs in Atlas: </a:t>
            </a:r>
            <a:r>
              <a:rPr lang="en-US" altLang="ja-JP" sz="3600" b="1" dirty="0">
                <a:solidFill>
                  <a:srgbClr val="800000"/>
                </a:solidFill>
                <a:latin typeface="Georgia" charset="0"/>
                <a:cs typeface="+mn-cs"/>
              </a:rPr>
              <a:t>H-&gt;</a:t>
            </a:r>
            <a:r>
              <a:rPr lang="en-US" altLang="ja-JP" sz="3600" b="1" dirty="0" err="1">
                <a:solidFill>
                  <a:srgbClr val="800000"/>
                </a:solidFill>
                <a:latin typeface="Georgia" charset="0"/>
                <a:cs typeface="+mn-cs"/>
              </a:rPr>
              <a:t>γγ</a:t>
            </a:r>
            <a:r>
              <a:rPr lang="en-US" altLang="ja-JP" sz="3600" b="1" dirty="0">
                <a:solidFill>
                  <a:srgbClr val="800000"/>
                </a:solidFill>
                <a:latin typeface="Georgia" charset="0"/>
                <a:cs typeface="+mn-cs"/>
              </a:rPr>
              <a:t> </a:t>
            </a: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43FBA3A9-D9CF-E349-B69A-CF535919DE56}" type="slidenum">
              <a:rPr lang="en-US" smtClean="0"/>
              <a:pPr/>
              <a:t>68</a:t>
            </a:fld>
            <a:endParaRPr lang="en-US"/>
          </a:p>
        </p:txBody>
      </p:sp>
      <p:pic>
        <p:nvPicPr>
          <p:cNvPr id="11" name="Picture 10" descr="Hgg_2011+2012.png"/>
          <p:cNvPicPr>
            <a:picLocks noChangeAspect="1"/>
          </p:cNvPicPr>
          <p:nvPr/>
        </p:nvPicPr>
        <p:blipFill rotWithShape="1">
          <a:blip r:embed="rId3">
            <a:extLst>
              <a:ext uri="{28A0092B-C50C-407E-A947-70E740481C1C}">
                <a14:useLocalDpi xmlns:a14="http://schemas.microsoft.com/office/drawing/2010/main" val="0"/>
              </a:ext>
            </a:extLst>
          </a:blip>
          <a:srcRect l="3127"/>
          <a:stretch/>
        </p:blipFill>
        <p:spPr>
          <a:xfrm>
            <a:off x="426912" y="1634662"/>
            <a:ext cx="3383501" cy="2728866"/>
          </a:xfrm>
          <a:prstGeom prst="rect">
            <a:avLst/>
          </a:prstGeom>
        </p:spPr>
      </p:pic>
      <p:sp>
        <p:nvSpPr>
          <p:cNvPr id="4" name="TextBox 3"/>
          <p:cNvSpPr txBox="1"/>
          <p:nvPr/>
        </p:nvSpPr>
        <p:spPr>
          <a:xfrm>
            <a:off x="926662" y="2922711"/>
            <a:ext cx="1710492" cy="369332"/>
          </a:xfrm>
          <a:prstGeom prst="rect">
            <a:avLst/>
          </a:prstGeom>
          <a:noFill/>
        </p:spPr>
        <p:txBody>
          <a:bodyPr wrap="square" rtlCol="0">
            <a:spAutoFit/>
          </a:bodyPr>
          <a:lstStyle/>
          <a:p>
            <a:r>
              <a:rPr lang="en-US" dirty="0" smtClean="0"/>
              <a:t>2011 + 2012</a:t>
            </a:r>
            <a:endParaRPr lang="en-US" dirty="0"/>
          </a:p>
        </p:txBody>
      </p:sp>
      <p:sp>
        <p:nvSpPr>
          <p:cNvPr id="24579" name="TextBox 10"/>
          <p:cNvSpPr txBox="1">
            <a:spLocks noChangeArrowheads="1"/>
          </p:cNvSpPr>
          <p:nvPr/>
        </p:nvSpPr>
        <p:spPr bwMode="auto">
          <a:xfrm>
            <a:off x="4227334" y="1936158"/>
            <a:ext cx="4784018" cy="4524316"/>
          </a:xfrm>
          <a:prstGeom prst="rect">
            <a:avLst/>
          </a:prstGeom>
          <a:noFill/>
          <a:ln w="9525">
            <a:noFill/>
            <a:miter lim="800000"/>
            <a:headEnd/>
            <a:tailEnd/>
          </a:ln>
        </p:spPr>
        <p:txBody>
          <a:bodyPr wrap="square">
            <a:prstTxWarp prst="textNoShape">
              <a:avLst/>
            </a:prstTxWarp>
            <a:spAutoFit/>
          </a:bodyPr>
          <a:lstStyle/>
          <a:p>
            <a:pPr marL="285750" indent="-285750">
              <a:buClr>
                <a:srgbClr val="800000"/>
              </a:buClr>
              <a:buFont typeface="Wingdings" charset="2"/>
              <a:buChar char="q"/>
            </a:pPr>
            <a:r>
              <a:rPr lang="en-US" dirty="0" err="1" smtClean="0"/>
              <a:t>σ</a:t>
            </a:r>
            <a:r>
              <a:rPr lang="en-US" dirty="0" err="1"/>
              <a:t>(γγ</a:t>
            </a:r>
            <a:r>
              <a:rPr lang="en-US" dirty="0" smtClean="0"/>
              <a:t>) </a:t>
            </a:r>
            <a:r>
              <a:rPr lang="en-US" dirty="0" err="1" smtClean="0"/>
              <a:t>x</a:t>
            </a:r>
            <a:r>
              <a:rPr lang="en-US" dirty="0" smtClean="0"/>
              <a:t> BR </a:t>
            </a:r>
            <a:r>
              <a:rPr lang="en-US" dirty="0">
                <a:latin typeface="ＭＳ ゴシック" charset="-128"/>
                <a:ea typeface="ＭＳ ゴシック" charset="-128"/>
                <a:cs typeface="ＭＳ ゴシック" charset="-128"/>
              </a:rPr>
              <a:t>≅</a:t>
            </a:r>
            <a:r>
              <a:rPr lang="en-US" dirty="0"/>
              <a:t> 40 </a:t>
            </a:r>
            <a:r>
              <a:rPr lang="en-US" dirty="0" err="1"/>
              <a:t>fb</a:t>
            </a:r>
            <a:r>
              <a:rPr lang="en-US" dirty="0"/>
              <a:t> </a:t>
            </a:r>
          </a:p>
          <a:p>
            <a:pPr marL="285750" indent="-285750">
              <a:buClr>
                <a:srgbClr val="800000"/>
              </a:buClr>
              <a:buFont typeface="Wingdings" charset="2"/>
              <a:buChar char="q"/>
            </a:pPr>
            <a:r>
              <a:rPr lang="en-US" i="1" dirty="0"/>
              <a:t>(70 </a:t>
            </a:r>
            <a:r>
              <a:rPr lang="en-US" i="1" dirty="0" err="1"/>
              <a:t>eventi</a:t>
            </a:r>
            <a:r>
              <a:rPr lang="en-US" i="1" dirty="0"/>
              <a:t> </a:t>
            </a:r>
            <a:r>
              <a:rPr lang="en-US" i="1" dirty="0" err="1"/>
              <a:t>attesi</a:t>
            </a:r>
            <a:r>
              <a:rPr lang="en-US" i="1" dirty="0"/>
              <a:t> per </a:t>
            </a:r>
            <a:r>
              <a:rPr lang="en-US" i="1" dirty="0" err="1"/>
              <a:t>m</a:t>
            </a:r>
            <a:r>
              <a:rPr lang="en-US" i="1" baseline="-25000" dirty="0" err="1"/>
              <a:t>H</a:t>
            </a:r>
            <a:r>
              <a:rPr lang="en-US" i="1" dirty="0"/>
              <a:t> = 130 </a:t>
            </a:r>
            <a:r>
              <a:rPr lang="en-US" i="1" dirty="0" err="1"/>
              <a:t>GeV</a:t>
            </a:r>
            <a:r>
              <a:rPr lang="en-US" i="1" dirty="0"/>
              <a:t>)</a:t>
            </a:r>
          </a:p>
          <a:p>
            <a:pPr marL="285750" indent="-285750">
              <a:buClr>
                <a:srgbClr val="800000"/>
              </a:buClr>
              <a:buFont typeface="Wingdings" charset="2"/>
              <a:buChar char="q"/>
            </a:pPr>
            <a:r>
              <a:rPr lang="en-US" i="1" dirty="0"/>
              <a:t>0.01 &lt; S/B &lt; 0.1 </a:t>
            </a:r>
          </a:p>
          <a:p>
            <a:pPr marL="285750" indent="-285750">
              <a:buClr>
                <a:srgbClr val="800000"/>
              </a:buClr>
              <a:buFont typeface="Wingdings" charset="2"/>
              <a:buChar char="q"/>
            </a:pPr>
            <a:endParaRPr lang="en-US" i="1" dirty="0"/>
          </a:p>
          <a:p>
            <a:pPr marL="285750" indent="-285750">
              <a:buClr>
                <a:srgbClr val="800000"/>
              </a:buClr>
              <a:buFont typeface="Wingdings" charset="2"/>
              <a:buChar char="q"/>
            </a:pPr>
            <a:r>
              <a:rPr lang="en-US" i="1" dirty="0"/>
              <a:t> </a:t>
            </a:r>
            <a:r>
              <a:rPr lang="en-US" i="1" dirty="0" err="1"/>
              <a:t>Processo</a:t>
            </a:r>
            <a:r>
              <a:rPr lang="en-US" i="1" dirty="0"/>
              <a:t> gluon fusion (</a:t>
            </a:r>
            <a:r>
              <a:rPr lang="en-US" i="1" dirty="0">
                <a:solidFill>
                  <a:srgbClr val="FF0000"/>
                </a:solidFill>
              </a:rPr>
              <a:t>GGF</a:t>
            </a:r>
            <a:r>
              <a:rPr lang="en-US" i="1" dirty="0"/>
              <a:t>) </a:t>
            </a:r>
            <a:r>
              <a:rPr lang="en-US" i="1" dirty="0" err="1"/>
              <a:t>dominante</a:t>
            </a:r>
            <a:r>
              <a:rPr lang="en-US" i="1" dirty="0"/>
              <a:t> (87%) + WH (7%)</a:t>
            </a:r>
          </a:p>
          <a:p>
            <a:pPr marL="285750" indent="-285750">
              <a:buClr>
                <a:srgbClr val="800000"/>
              </a:buClr>
              <a:buFont typeface="Wingdings" charset="2"/>
              <a:buChar char="q"/>
            </a:pPr>
            <a:endParaRPr lang="en-US" i="1" dirty="0"/>
          </a:p>
          <a:p>
            <a:pPr marL="285750" indent="-285750">
              <a:buClr>
                <a:srgbClr val="800000"/>
              </a:buClr>
              <a:buFont typeface="Wingdings" charset="2"/>
              <a:buChar char="q"/>
            </a:pPr>
            <a:r>
              <a:rPr lang="en-US" i="1" dirty="0"/>
              <a:t> </a:t>
            </a:r>
            <a:r>
              <a:rPr lang="en-US" i="1" dirty="0" err="1">
                <a:solidFill>
                  <a:srgbClr val="800000"/>
                </a:solidFill>
              </a:rPr>
              <a:t>Deviazione</a:t>
            </a:r>
            <a:r>
              <a:rPr lang="en-US" i="1" dirty="0">
                <a:solidFill>
                  <a:srgbClr val="800000"/>
                </a:solidFill>
              </a:rPr>
              <a:t> </a:t>
            </a:r>
            <a:r>
              <a:rPr lang="en-US" i="1" dirty="0" err="1">
                <a:solidFill>
                  <a:srgbClr val="800000"/>
                </a:solidFill>
              </a:rPr>
              <a:t>massima</a:t>
            </a:r>
            <a:r>
              <a:rPr lang="en-US" i="1" dirty="0">
                <a:solidFill>
                  <a:srgbClr val="800000"/>
                </a:solidFill>
              </a:rPr>
              <a:t> </a:t>
            </a:r>
            <a:r>
              <a:rPr lang="en-US" i="1" dirty="0" err="1">
                <a:solidFill>
                  <a:srgbClr val="800000"/>
                </a:solidFill>
              </a:rPr>
              <a:t>dall</a:t>
            </a:r>
            <a:r>
              <a:rPr lang="ja-JP" altLang="en-US" i="1" dirty="0">
                <a:solidFill>
                  <a:srgbClr val="800000"/>
                </a:solidFill>
              </a:rPr>
              <a:t>’</a:t>
            </a:r>
            <a:r>
              <a:rPr lang="en-US" altLang="ja-JP" i="1" dirty="0" err="1">
                <a:solidFill>
                  <a:srgbClr val="800000"/>
                </a:solidFill>
              </a:rPr>
              <a:t>ipotesi</a:t>
            </a:r>
            <a:r>
              <a:rPr lang="en-US" altLang="ja-JP" i="1" dirty="0">
                <a:solidFill>
                  <a:srgbClr val="800000"/>
                </a:solidFill>
              </a:rPr>
              <a:t> di solo </a:t>
            </a:r>
            <a:r>
              <a:rPr lang="en-US" altLang="ja-JP" i="1" dirty="0" err="1">
                <a:solidFill>
                  <a:srgbClr val="800000"/>
                </a:solidFill>
              </a:rPr>
              <a:t>fondo</a:t>
            </a:r>
            <a:r>
              <a:rPr lang="en-US" altLang="ja-JP" i="1" dirty="0">
                <a:solidFill>
                  <a:srgbClr val="800000"/>
                </a:solidFill>
              </a:rPr>
              <a:t> </a:t>
            </a:r>
            <a:r>
              <a:rPr lang="en-US" altLang="ja-JP" i="1" dirty="0" err="1">
                <a:solidFill>
                  <a:srgbClr val="800000"/>
                </a:solidFill>
              </a:rPr>
              <a:t>oservata</a:t>
            </a:r>
            <a:r>
              <a:rPr lang="en-US" altLang="ja-JP" i="1" dirty="0">
                <a:solidFill>
                  <a:srgbClr val="800000"/>
                </a:solidFill>
              </a:rPr>
              <a:t> per m</a:t>
            </a:r>
            <a:r>
              <a:rPr lang="en-US" altLang="ja-JP" i="1" baseline="-25000" dirty="0">
                <a:solidFill>
                  <a:srgbClr val="800000"/>
                </a:solidFill>
              </a:rPr>
              <a:t>H</a:t>
            </a:r>
            <a:r>
              <a:rPr lang="en-US" altLang="ja-JP" i="1" dirty="0">
                <a:solidFill>
                  <a:srgbClr val="800000"/>
                </a:solidFill>
              </a:rPr>
              <a:t>~</a:t>
            </a:r>
            <a:r>
              <a:rPr lang="en-US" altLang="ja-JP" i="1" dirty="0" smtClean="0">
                <a:solidFill>
                  <a:srgbClr val="800000"/>
                </a:solidFill>
              </a:rPr>
              <a:t>126.5 </a:t>
            </a:r>
            <a:r>
              <a:rPr lang="en-US" altLang="ja-JP" i="1" dirty="0" err="1">
                <a:solidFill>
                  <a:srgbClr val="800000"/>
                </a:solidFill>
              </a:rPr>
              <a:t>GeV</a:t>
            </a:r>
            <a:r>
              <a:rPr lang="en-US" altLang="ja-JP" i="1" dirty="0">
                <a:solidFill>
                  <a:srgbClr val="800000"/>
                </a:solidFill>
              </a:rPr>
              <a:t>:</a:t>
            </a:r>
          </a:p>
          <a:p>
            <a:pPr marL="742950" lvl="1" indent="-285750">
              <a:buClr>
                <a:srgbClr val="800000"/>
              </a:buClr>
              <a:buFont typeface="Wingdings" charset="2"/>
              <a:buChar char="Ø"/>
            </a:pPr>
            <a:r>
              <a:rPr lang="en-US" i="1" dirty="0" err="1" smtClean="0"/>
              <a:t>valore</a:t>
            </a:r>
            <a:r>
              <a:rPr lang="en-US" i="1" dirty="0" smtClean="0"/>
              <a:t> </a:t>
            </a:r>
            <a:r>
              <a:rPr lang="en-US" i="1" dirty="0"/>
              <a:t>p</a:t>
            </a:r>
            <a:r>
              <a:rPr lang="en-US" i="1" baseline="-25000" dirty="0"/>
              <a:t>0</a:t>
            </a:r>
            <a:r>
              <a:rPr lang="en-US" i="1" dirty="0"/>
              <a:t> </a:t>
            </a:r>
            <a:r>
              <a:rPr lang="en-US" i="1" dirty="0" smtClean="0"/>
              <a:t>locale per </a:t>
            </a:r>
            <a:r>
              <a:rPr lang="en-US" i="1" dirty="0" err="1" smtClean="0"/>
              <a:t>mH</a:t>
            </a:r>
            <a:r>
              <a:rPr lang="en-US" i="1" dirty="0" smtClean="0"/>
              <a:t> =126.5 </a:t>
            </a:r>
            <a:r>
              <a:rPr lang="en-US" i="1" dirty="0" err="1" smtClean="0"/>
              <a:t>GeV</a:t>
            </a:r>
            <a:r>
              <a:rPr lang="en-US" i="1" dirty="0" smtClean="0"/>
              <a:t> e’ 2 x 10</a:t>
            </a:r>
            <a:r>
              <a:rPr lang="en-US" i="1" baseline="30000" dirty="0" smtClean="0"/>
              <a:t>-6</a:t>
            </a:r>
            <a:r>
              <a:rPr lang="en-US" i="1" dirty="0" smtClean="0"/>
              <a:t> o </a:t>
            </a:r>
            <a:r>
              <a:rPr lang="en-US" i="1" dirty="0" smtClean="0">
                <a:solidFill>
                  <a:srgbClr val="FF0000"/>
                </a:solidFill>
              </a:rPr>
              <a:t>4.5σ</a:t>
            </a:r>
            <a:endParaRPr lang="en-US" i="1" dirty="0">
              <a:solidFill>
                <a:srgbClr val="FF0000"/>
              </a:solidFill>
            </a:endParaRPr>
          </a:p>
          <a:p>
            <a:pPr marL="742950" lvl="1" indent="-285750">
              <a:buClr>
                <a:srgbClr val="800000"/>
              </a:buClr>
              <a:buFont typeface="Wingdings" charset="2"/>
              <a:buChar char="Ø"/>
            </a:pPr>
            <a:r>
              <a:rPr lang="en-US" i="1" dirty="0" err="1" smtClean="0"/>
              <a:t>atteso</a:t>
            </a:r>
            <a:r>
              <a:rPr lang="en-US" i="1" dirty="0" smtClean="0"/>
              <a:t> </a:t>
            </a:r>
            <a:r>
              <a:rPr lang="en-US" i="1" dirty="0"/>
              <a:t>per un Higgs SM: ~ 1.4σ locale</a:t>
            </a:r>
          </a:p>
          <a:p>
            <a:pPr marL="742950" lvl="1" indent="-285750">
              <a:buClr>
                <a:srgbClr val="800000"/>
              </a:buClr>
              <a:buFont typeface="Wingdings" charset="2"/>
              <a:buChar char="Ø"/>
            </a:pPr>
            <a:r>
              <a:rPr lang="en-US" i="1" dirty="0" err="1" smtClean="0"/>
              <a:t>valore</a:t>
            </a:r>
            <a:r>
              <a:rPr lang="en-US" i="1" dirty="0" smtClean="0"/>
              <a:t> </a:t>
            </a:r>
            <a:r>
              <a:rPr lang="en-US" i="1" dirty="0"/>
              <a:t>p</a:t>
            </a:r>
            <a:r>
              <a:rPr lang="en-US" i="1" baseline="-25000" dirty="0"/>
              <a:t>0</a:t>
            </a:r>
            <a:r>
              <a:rPr lang="en-US" i="1" dirty="0"/>
              <a:t> </a:t>
            </a:r>
            <a:r>
              <a:rPr lang="en-US" i="1" dirty="0" err="1"/>
              <a:t>globale</a:t>
            </a:r>
            <a:r>
              <a:rPr lang="en-US" i="1" dirty="0"/>
              <a:t>: include la </a:t>
            </a:r>
            <a:r>
              <a:rPr lang="en-US" i="1" dirty="0" err="1"/>
              <a:t>probabilità</a:t>
            </a:r>
            <a:r>
              <a:rPr lang="en-US" i="1" dirty="0"/>
              <a:t> di </a:t>
            </a:r>
            <a:r>
              <a:rPr lang="en-US" i="1" dirty="0" err="1"/>
              <a:t>avere</a:t>
            </a:r>
            <a:r>
              <a:rPr lang="en-US" i="1" dirty="0"/>
              <a:t> </a:t>
            </a:r>
            <a:r>
              <a:rPr lang="en-US" i="1" dirty="0" err="1"/>
              <a:t>questo</a:t>
            </a:r>
            <a:r>
              <a:rPr lang="en-US" i="1" dirty="0"/>
              <a:t> </a:t>
            </a:r>
            <a:r>
              <a:rPr lang="en-US" i="1" dirty="0" err="1"/>
              <a:t>eccesso</a:t>
            </a:r>
            <a:r>
              <a:rPr lang="en-US" i="1" dirty="0"/>
              <a:t> </a:t>
            </a:r>
            <a:r>
              <a:rPr lang="en-US" i="1" dirty="0" err="1"/>
              <a:t>altrove</a:t>
            </a:r>
            <a:r>
              <a:rPr lang="en-US" i="1" dirty="0"/>
              <a:t> </a:t>
            </a:r>
            <a:r>
              <a:rPr lang="en-US" i="1" dirty="0" err="1"/>
              <a:t>nel</a:t>
            </a:r>
            <a:r>
              <a:rPr lang="en-US" i="1" dirty="0"/>
              <a:t> range di </a:t>
            </a:r>
            <a:r>
              <a:rPr lang="en-US" i="1" dirty="0" err="1"/>
              <a:t>massa</a:t>
            </a:r>
            <a:r>
              <a:rPr lang="en-US" i="1" dirty="0"/>
              <a:t> </a:t>
            </a:r>
            <a:r>
              <a:rPr lang="en-US" i="1" dirty="0" err="1"/>
              <a:t>investigato</a:t>
            </a:r>
            <a:r>
              <a:rPr lang="en-US" i="1" dirty="0"/>
              <a:t> 110-150 </a:t>
            </a:r>
            <a:r>
              <a:rPr lang="en-US" i="1" dirty="0" err="1"/>
              <a:t>GeV</a:t>
            </a:r>
            <a:r>
              <a:rPr lang="en-US" i="1" dirty="0"/>
              <a:t> (</a:t>
            </a:r>
            <a:r>
              <a:rPr lang="ja-JP" altLang="en-US" i="1" dirty="0"/>
              <a:t>“</a:t>
            </a:r>
            <a:r>
              <a:rPr lang="en-US" altLang="ja-JP" i="1" dirty="0"/>
              <a:t>Look-Elsewhere-Effect</a:t>
            </a:r>
            <a:r>
              <a:rPr lang="ja-JP" altLang="en-US" i="1" dirty="0"/>
              <a:t>”</a:t>
            </a:r>
            <a:r>
              <a:rPr lang="en-US" altLang="ja-JP" i="1" dirty="0"/>
              <a:t>): </a:t>
            </a:r>
            <a:r>
              <a:rPr lang="en-US" altLang="ja-JP" i="1" dirty="0" smtClean="0"/>
              <a:t>7</a:t>
            </a:r>
            <a:r>
              <a:rPr lang="en-US" i="1" dirty="0" smtClean="0"/>
              <a:t> </a:t>
            </a:r>
            <a:r>
              <a:rPr lang="en-US" i="1" dirty="0"/>
              <a:t>x 10</a:t>
            </a:r>
            <a:r>
              <a:rPr lang="en-US" i="1" baseline="30000" dirty="0" smtClean="0"/>
              <a:t>-3</a:t>
            </a:r>
            <a:r>
              <a:rPr lang="en-US" i="1" dirty="0" smtClean="0"/>
              <a:t> </a:t>
            </a:r>
            <a:r>
              <a:rPr lang="en-US" altLang="ja-JP" i="1" dirty="0" smtClean="0"/>
              <a:t> </a:t>
            </a:r>
            <a:r>
              <a:rPr lang="en-US" altLang="ja-JP" i="1" dirty="0" smtClean="0">
                <a:solidFill>
                  <a:srgbClr val="FF0000"/>
                </a:solidFill>
              </a:rPr>
              <a:t>(3.6σ</a:t>
            </a:r>
            <a:r>
              <a:rPr lang="en-US" altLang="ja-JP" i="1" dirty="0">
                <a:solidFill>
                  <a:srgbClr val="FF0000"/>
                </a:solidFill>
              </a:rPr>
              <a:t>)</a:t>
            </a:r>
            <a:endParaRPr lang="en-US" i="1" dirty="0">
              <a:solidFill>
                <a:srgbClr val="FF0000"/>
              </a:solidFill>
            </a:endParaRPr>
          </a:p>
        </p:txBody>
      </p:sp>
      <p:pic>
        <p:nvPicPr>
          <p:cNvPr id="2" name="Picture 1" descr="Hgg_p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912" y="4383370"/>
            <a:ext cx="3338187" cy="2396195"/>
          </a:xfrm>
          <a:prstGeom prst="rect">
            <a:avLst/>
          </a:prstGeom>
        </p:spPr>
      </p:pic>
    </p:spTree>
    <p:extLst>
      <p:ext uri="{BB962C8B-B14F-4D97-AF65-F5344CB8AC3E}">
        <p14:creationId xmlns:p14="http://schemas.microsoft.com/office/powerpoint/2010/main" val="128460271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4l_m4l_zoo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771" y="1745675"/>
            <a:ext cx="2873923" cy="2757343"/>
          </a:xfrm>
          <a:prstGeom prst="rect">
            <a:avLst/>
          </a:prstGeom>
        </p:spPr>
      </p:pic>
      <p:sp>
        <p:nvSpPr>
          <p:cNvPr id="25602" name="TextBox 5"/>
          <p:cNvSpPr txBox="1">
            <a:spLocks noChangeArrowheads="1"/>
          </p:cNvSpPr>
          <p:nvPr/>
        </p:nvSpPr>
        <p:spPr bwMode="auto">
          <a:xfrm>
            <a:off x="38100" y="2028825"/>
            <a:ext cx="5327650" cy="1969770"/>
          </a:xfrm>
          <a:prstGeom prst="rect">
            <a:avLst/>
          </a:prstGeom>
          <a:noFill/>
          <a:ln w="9525">
            <a:noFill/>
            <a:miter lim="800000"/>
            <a:headEnd/>
            <a:tailEnd/>
          </a:ln>
        </p:spPr>
        <p:txBody>
          <a:bodyPr wrap="square">
            <a:prstTxWarp prst="textNoShape">
              <a:avLst/>
            </a:prstTxWarp>
            <a:spAutoFit/>
          </a:bodyPr>
          <a:lstStyle/>
          <a:p>
            <a:r>
              <a:rPr lang="en-US" dirty="0" smtClean="0">
                <a:solidFill>
                  <a:srgbClr val="21222B"/>
                </a:solidFill>
                <a:latin typeface="Georgia" charset="0"/>
              </a:rPr>
              <a:t>Quattro </a:t>
            </a:r>
            <a:r>
              <a:rPr lang="en-US" dirty="0" err="1" smtClean="0">
                <a:solidFill>
                  <a:srgbClr val="21222B"/>
                </a:solidFill>
                <a:latin typeface="Georgia" charset="0"/>
              </a:rPr>
              <a:t>categorie</a:t>
            </a:r>
            <a:r>
              <a:rPr lang="en-US" dirty="0" smtClean="0">
                <a:solidFill>
                  <a:srgbClr val="21222B"/>
                </a:solidFill>
                <a:latin typeface="Georgia" charset="0"/>
              </a:rPr>
              <a:t> </a:t>
            </a:r>
            <a:r>
              <a:rPr lang="en-US" dirty="0">
                <a:solidFill>
                  <a:srgbClr val="21222B"/>
                </a:solidFill>
                <a:latin typeface="Georgia" charset="0"/>
              </a:rPr>
              <a:t>di </a:t>
            </a:r>
            <a:r>
              <a:rPr lang="en-US" dirty="0" err="1">
                <a:solidFill>
                  <a:srgbClr val="21222B"/>
                </a:solidFill>
                <a:latin typeface="Georgia" charset="0"/>
              </a:rPr>
              <a:t>stati</a:t>
            </a:r>
            <a:r>
              <a:rPr lang="en-US" dirty="0">
                <a:solidFill>
                  <a:srgbClr val="21222B"/>
                </a:solidFill>
                <a:latin typeface="Georgia" charset="0"/>
              </a:rPr>
              <a:t> </a:t>
            </a:r>
            <a:r>
              <a:rPr lang="en-US" dirty="0" err="1">
                <a:solidFill>
                  <a:srgbClr val="21222B"/>
                </a:solidFill>
                <a:latin typeface="Georgia" charset="0"/>
              </a:rPr>
              <a:t>finali</a:t>
            </a:r>
            <a:r>
              <a:rPr lang="en-US" dirty="0">
                <a:solidFill>
                  <a:srgbClr val="21222B"/>
                </a:solidFill>
                <a:latin typeface="Georgia" charset="0"/>
              </a:rPr>
              <a:t> : 4μ, 2e2μ, 4e</a:t>
            </a:r>
          </a:p>
          <a:p>
            <a:r>
              <a:rPr lang="en-US" dirty="0" err="1">
                <a:solidFill>
                  <a:srgbClr val="21222B"/>
                </a:solidFill>
                <a:latin typeface="Georgia" charset="0"/>
              </a:rPr>
              <a:t>Principali</a:t>
            </a:r>
            <a:r>
              <a:rPr lang="en-US" dirty="0">
                <a:solidFill>
                  <a:srgbClr val="21222B"/>
                </a:solidFill>
                <a:latin typeface="Georgia" charset="0"/>
              </a:rPr>
              <a:t> </a:t>
            </a:r>
            <a:r>
              <a:rPr lang="en-US" dirty="0" err="1">
                <a:solidFill>
                  <a:srgbClr val="21222B"/>
                </a:solidFill>
                <a:latin typeface="Georgia" charset="0"/>
              </a:rPr>
              <a:t>processi</a:t>
            </a:r>
            <a:r>
              <a:rPr lang="en-US" dirty="0">
                <a:solidFill>
                  <a:srgbClr val="21222B"/>
                </a:solidFill>
                <a:latin typeface="Georgia" charset="0"/>
              </a:rPr>
              <a:t> di </a:t>
            </a:r>
            <a:r>
              <a:rPr lang="en-US" dirty="0" err="1">
                <a:solidFill>
                  <a:srgbClr val="21222B"/>
                </a:solidFill>
                <a:latin typeface="Georgia" charset="0"/>
              </a:rPr>
              <a:t>fondo</a:t>
            </a:r>
            <a:r>
              <a:rPr lang="en-US" dirty="0">
                <a:solidFill>
                  <a:srgbClr val="21222B"/>
                </a:solidFill>
                <a:latin typeface="Georgia" charset="0"/>
              </a:rPr>
              <a:t>: </a:t>
            </a:r>
            <a:r>
              <a:rPr lang="en-US" dirty="0">
                <a:solidFill>
                  <a:srgbClr val="800000"/>
                </a:solidFill>
                <a:latin typeface="Georgia" charset="0"/>
              </a:rPr>
              <a:t>ZZ(*) </a:t>
            </a:r>
            <a:r>
              <a:rPr lang="en-US" dirty="0" err="1">
                <a:solidFill>
                  <a:srgbClr val="800000"/>
                </a:solidFill>
                <a:latin typeface="Georgia" charset="0"/>
              </a:rPr>
              <a:t>tt</a:t>
            </a:r>
            <a:r>
              <a:rPr lang="en-US" i="1" dirty="0" err="1">
                <a:solidFill>
                  <a:srgbClr val="800000"/>
                </a:solidFill>
                <a:latin typeface="Georgia" charset="0"/>
              </a:rPr>
              <a:t>bar</a:t>
            </a:r>
            <a:r>
              <a:rPr lang="en-US" dirty="0">
                <a:solidFill>
                  <a:srgbClr val="800000"/>
                </a:solidFill>
                <a:latin typeface="Georgia" charset="0"/>
              </a:rPr>
              <a:t> e </a:t>
            </a:r>
            <a:r>
              <a:rPr lang="en-US" dirty="0" err="1">
                <a:solidFill>
                  <a:srgbClr val="800000"/>
                </a:solidFill>
                <a:latin typeface="Georgia" charset="0"/>
              </a:rPr>
              <a:t>Z+jets</a:t>
            </a:r>
            <a:r>
              <a:rPr lang="en-US" dirty="0">
                <a:solidFill>
                  <a:srgbClr val="800000"/>
                </a:solidFill>
                <a:latin typeface="Georgia" charset="0"/>
              </a:rPr>
              <a:t> </a:t>
            </a:r>
          </a:p>
          <a:p>
            <a:r>
              <a:rPr lang="en-US" sz="1400" dirty="0">
                <a:solidFill>
                  <a:srgbClr val="800000"/>
                </a:solidFill>
                <a:latin typeface="Georgia" charset="0"/>
              </a:rPr>
              <a:t>(</a:t>
            </a:r>
            <a:r>
              <a:rPr lang="en-US" sz="1400" dirty="0" err="1">
                <a:solidFill>
                  <a:srgbClr val="800000"/>
                </a:solidFill>
                <a:latin typeface="Georgia" charset="0"/>
              </a:rPr>
              <a:t>m</a:t>
            </a:r>
            <a:r>
              <a:rPr lang="en-US" sz="1400" baseline="-25000" dirty="0" err="1">
                <a:solidFill>
                  <a:srgbClr val="800000"/>
                </a:solidFill>
                <a:latin typeface="Georgia" charset="0"/>
              </a:rPr>
              <a:t>H</a:t>
            </a:r>
            <a:r>
              <a:rPr lang="en-US" sz="1400" dirty="0">
                <a:solidFill>
                  <a:srgbClr val="800000"/>
                </a:solidFill>
                <a:latin typeface="Georgia" charset="0"/>
              </a:rPr>
              <a:t> &lt; 180 </a:t>
            </a:r>
            <a:r>
              <a:rPr lang="en-US" sz="1400" dirty="0" err="1">
                <a:solidFill>
                  <a:srgbClr val="800000"/>
                </a:solidFill>
                <a:latin typeface="Georgia" charset="0"/>
              </a:rPr>
              <a:t>GeV</a:t>
            </a:r>
            <a:r>
              <a:rPr lang="en-US" sz="1400" dirty="0">
                <a:solidFill>
                  <a:srgbClr val="800000"/>
                </a:solidFill>
                <a:latin typeface="Georgia" charset="0"/>
              </a:rPr>
              <a:t>)</a:t>
            </a:r>
          </a:p>
          <a:p>
            <a:endParaRPr lang="en-US" dirty="0">
              <a:solidFill>
                <a:srgbClr val="21222B"/>
              </a:solidFill>
              <a:latin typeface="Georgia" charset="0"/>
            </a:endParaRPr>
          </a:p>
          <a:p>
            <a:r>
              <a:rPr lang="en-US" dirty="0">
                <a:solidFill>
                  <a:srgbClr val="21222B"/>
                </a:solidFill>
                <a:latin typeface="Georgia" charset="0"/>
              </a:rPr>
              <a:t>Idea base </a:t>
            </a:r>
            <a:r>
              <a:rPr lang="en-US" dirty="0" err="1">
                <a:solidFill>
                  <a:srgbClr val="21222B"/>
                </a:solidFill>
                <a:latin typeface="Georgia" charset="0"/>
              </a:rPr>
              <a:t>della</a:t>
            </a:r>
            <a:r>
              <a:rPr lang="en-US" dirty="0">
                <a:solidFill>
                  <a:srgbClr val="21222B"/>
                </a:solidFill>
                <a:latin typeface="Georgia" charset="0"/>
              </a:rPr>
              <a:t> </a:t>
            </a:r>
            <a:r>
              <a:rPr lang="en-US" dirty="0" err="1">
                <a:solidFill>
                  <a:srgbClr val="21222B"/>
                </a:solidFill>
                <a:latin typeface="Georgia" charset="0"/>
              </a:rPr>
              <a:t>selezione</a:t>
            </a:r>
            <a:r>
              <a:rPr lang="en-US" dirty="0">
                <a:solidFill>
                  <a:srgbClr val="21222B"/>
                </a:solidFill>
                <a:latin typeface="Georgia" charset="0"/>
              </a:rPr>
              <a:t> </a:t>
            </a:r>
            <a:r>
              <a:rPr lang="en-US" dirty="0" err="1">
                <a:solidFill>
                  <a:srgbClr val="21222B"/>
                </a:solidFill>
                <a:latin typeface="Georgia" charset="0"/>
              </a:rPr>
              <a:t>è</a:t>
            </a:r>
            <a:r>
              <a:rPr lang="en-US" dirty="0">
                <a:solidFill>
                  <a:srgbClr val="21222B"/>
                </a:solidFill>
                <a:latin typeface="Georgia" charset="0"/>
              </a:rPr>
              <a:t> </a:t>
            </a:r>
            <a:r>
              <a:rPr lang="en-US" dirty="0" err="1">
                <a:solidFill>
                  <a:srgbClr val="21222B"/>
                </a:solidFill>
                <a:latin typeface="Georgia" charset="0"/>
              </a:rPr>
              <a:t>relativamente</a:t>
            </a:r>
            <a:r>
              <a:rPr lang="en-US" dirty="0">
                <a:solidFill>
                  <a:srgbClr val="21222B"/>
                </a:solidFill>
                <a:latin typeface="Georgia" charset="0"/>
              </a:rPr>
              <a:t> </a:t>
            </a:r>
            <a:r>
              <a:rPr lang="en-US" dirty="0" err="1">
                <a:solidFill>
                  <a:srgbClr val="21222B"/>
                </a:solidFill>
                <a:latin typeface="Georgia" charset="0"/>
              </a:rPr>
              <a:t>semplice</a:t>
            </a:r>
            <a:r>
              <a:rPr lang="en-US" dirty="0" smtClean="0">
                <a:solidFill>
                  <a:srgbClr val="21222B"/>
                </a:solidFill>
                <a:latin typeface="Georgia" charset="0"/>
              </a:rPr>
              <a:t>: I </a:t>
            </a:r>
            <a:r>
              <a:rPr lang="en-US" dirty="0" err="1">
                <a:solidFill>
                  <a:srgbClr val="21222B"/>
                </a:solidFill>
                <a:latin typeface="Georgia" charset="0"/>
              </a:rPr>
              <a:t>leptoni</a:t>
            </a:r>
            <a:r>
              <a:rPr lang="en-US" dirty="0">
                <a:solidFill>
                  <a:srgbClr val="21222B"/>
                </a:solidFill>
                <a:latin typeface="Georgia" charset="0"/>
              </a:rPr>
              <a:t> </a:t>
            </a:r>
            <a:r>
              <a:rPr lang="en-US" dirty="0" err="1">
                <a:solidFill>
                  <a:srgbClr val="21222B"/>
                </a:solidFill>
                <a:latin typeface="Georgia" charset="0"/>
              </a:rPr>
              <a:t>provenienti</a:t>
            </a:r>
            <a:r>
              <a:rPr lang="en-US" dirty="0">
                <a:solidFill>
                  <a:srgbClr val="21222B"/>
                </a:solidFill>
                <a:latin typeface="Georgia" charset="0"/>
              </a:rPr>
              <a:t> dal </a:t>
            </a:r>
            <a:r>
              <a:rPr lang="en-US" dirty="0" err="1">
                <a:solidFill>
                  <a:srgbClr val="21222B"/>
                </a:solidFill>
                <a:latin typeface="Georgia" charset="0"/>
              </a:rPr>
              <a:t>decadimento</a:t>
            </a:r>
            <a:r>
              <a:rPr lang="en-US" dirty="0">
                <a:solidFill>
                  <a:srgbClr val="21222B"/>
                </a:solidFill>
                <a:latin typeface="Georgia" charset="0"/>
              </a:rPr>
              <a:t> dell</a:t>
            </a:r>
            <a:r>
              <a:rPr lang="ja-JP" altLang="en-US" dirty="0">
                <a:solidFill>
                  <a:srgbClr val="21222B"/>
                </a:solidFill>
                <a:latin typeface="Georgia" charset="0"/>
              </a:rPr>
              <a:t>’</a:t>
            </a:r>
            <a:r>
              <a:rPr lang="en-US" altLang="ja-JP" dirty="0">
                <a:solidFill>
                  <a:srgbClr val="21222B"/>
                </a:solidFill>
                <a:latin typeface="Georgia" charset="0"/>
              </a:rPr>
              <a:t>Higgs </a:t>
            </a:r>
            <a:r>
              <a:rPr lang="en-US" altLang="ja-JP" dirty="0" err="1">
                <a:solidFill>
                  <a:srgbClr val="21222B"/>
                </a:solidFill>
                <a:latin typeface="Georgia" charset="0"/>
              </a:rPr>
              <a:t>sono</a:t>
            </a:r>
            <a:r>
              <a:rPr lang="en-US" altLang="ja-JP" dirty="0">
                <a:solidFill>
                  <a:srgbClr val="21222B"/>
                </a:solidFill>
                <a:latin typeface="Georgia" charset="0"/>
              </a:rPr>
              <a:t> </a:t>
            </a:r>
            <a:r>
              <a:rPr lang="ja-JP" altLang="en-US" dirty="0">
                <a:solidFill>
                  <a:srgbClr val="21222B"/>
                </a:solidFill>
                <a:latin typeface="Georgia" charset="0"/>
              </a:rPr>
              <a:t>“</a:t>
            </a:r>
            <a:r>
              <a:rPr lang="en-US" altLang="ja-JP" dirty="0" err="1">
                <a:solidFill>
                  <a:srgbClr val="21222B"/>
                </a:solidFill>
                <a:latin typeface="Georgia" charset="0"/>
              </a:rPr>
              <a:t>isolati</a:t>
            </a:r>
            <a:r>
              <a:rPr lang="ja-JP" altLang="en-US" dirty="0">
                <a:solidFill>
                  <a:srgbClr val="21222B"/>
                </a:solidFill>
                <a:latin typeface="Georgia" charset="0"/>
              </a:rPr>
              <a:t>”</a:t>
            </a:r>
            <a:r>
              <a:rPr lang="en-US" altLang="ja-JP" dirty="0">
                <a:solidFill>
                  <a:srgbClr val="21222B"/>
                </a:solidFill>
                <a:latin typeface="Georgia" charset="0"/>
              </a:rPr>
              <a:t> e </a:t>
            </a:r>
            <a:r>
              <a:rPr lang="en-US" altLang="ja-JP" dirty="0" err="1">
                <a:solidFill>
                  <a:srgbClr val="21222B"/>
                </a:solidFill>
                <a:latin typeface="Georgia" charset="0"/>
              </a:rPr>
              <a:t>provengono</a:t>
            </a:r>
            <a:r>
              <a:rPr lang="en-US" altLang="ja-JP" dirty="0">
                <a:solidFill>
                  <a:srgbClr val="21222B"/>
                </a:solidFill>
                <a:latin typeface="Georgia" charset="0"/>
              </a:rPr>
              <a:t> da un </a:t>
            </a:r>
            <a:r>
              <a:rPr lang="en-US" altLang="ja-JP" dirty="0" err="1">
                <a:solidFill>
                  <a:srgbClr val="21222B"/>
                </a:solidFill>
                <a:latin typeface="Georgia" charset="0"/>
              </a:rPr>
              <a:t>vertice</a:t>
            </a:r>
            <a:r>
              <a:rPr lang="en-US" altLang="ja-JP" dirty="0">
                <a:solidFill>
                  <a:srgbClr val="21222B"/>
                </a:solidFill>
                <a:latin typeface="Georgia" charset="0"/>
              </a:rPr>
              <a:t> </a:t>
            </a:r>
            <a:r>
              <a:rPr lang="en-US" altLang="ja-JP" dirty="0" err="1">
                <a:solidFill>
                  <a:srgbClr val="21222B"/>
                </a:solidFill>
                <a:latin typeface="Georgia" charset="0"/>
              </a:rPr>
              <a:t>comune</a:t>
            </a:r>
            <a:r>
              <a:rPr lang="en-US" altLang="ja-JP" dirty="0">
                <a:solidFill>
                  <a:srgbClr val="21222B"/>
                </a:solidFill>
                <a:latin typeface="Georgia" charset="0"/>
              </a:rPr>
              <a:t>. </a:t>
            </a:r>
          </a:p>
        </p:txBody>
      </p:sp>
      <p:sp>
        <p:nvSpPr>
          <p:cNvPr id="25603" name="Title 1"/>
          <p:cNvSpPr txBox="1">
            <a:spLocks/>
          </p:cNvSpPr>
          <p:nvPr/>
        </p:nvSpPr>
        <p:spPr bwMode="auto">
          <a:xfrm>
            <a:off x="69850" y="355600"/>
            <a:ext cx="8229600" cy="1066800"/>
          </a:xfrm>
          <a:prstGeom prst="rect">
            <a:avLst/>
          </a:prstGeom>
          <a:noFill/>
          <a:ln w="9525">
            <a:noFill/>
            <a:miter lim="800000"/>
            <a:headEnd/>
            <a:tailEnd/>
          </a:ln>
        </p:spPr>
        <p:txBody>
          <a:bodyPr anchor="ctr">
            <a:prstTxWarp prst="textNoShape">
              <a:avLst/>
            </a:prstTxWarp>
          </a:bodyPr>
          <a:lstStyle/>
          <a:p>
            <a:pPr defTabSz="914400"/>
            <a:r>
              <a:rPr lang="en-US" sz="3400" b="1" dirty="0" err="1">
                <a:solidFill>
                  <a:srgbClr val="326064"/>
                </a:solidFill>
                <a:latin typeface="Trebuchet MS" charset="0"/>
              </a:rPr>
              <a:t>Ricerca</a:t>
            </a:r>
            <a:r>
              <a:rPr lang="en-US" sz="3400" b="1" dirty="0">
                <a:solidFill>
                  <a:srgbClr val="326064"/>
                </a:solidFill>
                <a:latin typeface="Trebuchet MS" charset="0"/>
              </a:rPr>
              <a:t> dell</a:t>
            </a:r>
            <a:r>
              <a:rPr lang="ja-JP" altLang="en-US" sz="3400" b="1" dirty="0">
                <a:solidFill>
                  <a:srgbClr val="326064"/>
                </a:solidFill>
                <a:latin typeface="Trebuchet MS" charset="0"/>
              </a:rPr>
              <a:t>’</a:t>
            </a:r>
            <a:r>
              <a:rPr lang="en-US" altLang="ja-JP" sz="3400" b="1" dirty="0">
                <a:solidFill>
                  <a:srgbClr val="326064"/>
                </a:solidFill>
                <a:latin typeface="Trebuchet MS" charset="0"/>
              </a:rPr>
              <a:t>Higgs in Atlas: </a:t>
            </a:r>
            <a:r>
              <a:rPr lang="en-US" altLang="ja-JP" sz="3400" b="1" dirty="0">
                <a:solidFill>
                  <a:srgbClr val="800000"/>
                </a:solidFill>
                <a:latin typeface="Georgia" charset="0"/>
              </a:rPr>
              <a:t>H</a:t>
            </a:r>
            <a:r>
              <a:rPr lang="en-US" altLang="ja-JP" sz="3400" b="1" dirty="0">
                <a:solidFill>
                  <a:srgbClr val="800000"/>
                </a:solidFill>
                <a:latin typeface="Georgia" charset="0"/>
                <a:sym typeface="Wingdings" charset="2"/>
              </a:rPr>
              <a:t></a:t>
            </a:r>
            <a:r>
              <a:rPr lang="en-US" altLang="ja-JP" sz="3400" b="1" dirty="0">
                <a:solidFill>
                  <a:srgbClr val="800000"/>
                </a:solidFill>
                <a:latin typeface="Georgia" charset="0"/>
              </a:rPr>
              <a:t>ZZ*</a:t>
            </a:r>
            <a:r>
              <a:rPr lang="en-US" altLang="ja-JP" sz="3400" b="1" dirty="0">
                <a:solidFill>
                  <a:srgbClr val="800000"/>
                </a:solidFill>
                <a:latin typeface="Georgia" charset="0"/>
                <a:sym typeface="Wingdings" charset="2"/>
              </a:rPr>
              <a:t></a:t>
            </a:r>
            <a:r>
              <a:rPr lang="en-US" altLang="ja-JP" sz="3400" b="1" dirty="0">
                <a:solidFill>
                  <a:srgbClr val="800000"/>
                </a:solidFill>
                <a:latin typeface="Georgia" charset="0"/>
              </a:rPr>
              <a:t>4l </a:t>
            </a:r>
            <a:endParaRPr lang="en-US" sz="3400" b="1" dirty="0">
              <a:solidFill>
                <a:srgbClr val="326064"/>
              </a:solidFill>
              <a:latin typeface="Trebuchet MS" charset="0"/>
            </a:endParaRPr>
          </a:p>
        </p:txBody>
      </p:sp>
      <p:sp>
        <p:nvSpPr>
          <p:cNvPr id="25604" name="TextBox 10"/>
          <p:cNvSpPr txBox="1">
            <a:spLocks noChangeArrowheads="1"/>
          </p:cNvSpPr>
          <p:nvPr/>
        </p:nvSpPr>
        <p:spPr bwMode="auto">
          <a:xfrm>
            <a:off x="69850" y="4013200"/>
            <a:ext cx="5130800" cy="2584450"/>
          </a:xfrm>
          <a:prstGeom prst="rect">
            <a:avLst/>
          </a:prstGeom>
          <a:noFill/>
          <a:ln w="9525">
            <a:noFill/>
            <a:miter lim="800000"/>
            <a:headEnd/>
            <a:tailEnd/>
          </a:ln>
        </p:spPr>
        <p:txBody>
          <a:bodyPr>
            <a:prstTxWarp prst="textNoShape">
              <a:avLst/>
            </a:prstTxWarp>
            <a:spAutoFit/>
          </a:bodyPr>
          <a:lstStyle/>
          <a:p>
            <a:r>
              <a:rPr lang="en-US" dirty="0">
                <a:solidFill>
                  <a:srgbClr val="21222B"/>
                </a:solidFill>
                <a:latin typeface="Georgia" charset="0"/>
              </a:rPr>
              <a:t>I </a:t>
            </a:r>
            <a:r>
              <a:rPr lang="en-US" dirty="0" err="1">
                <a:solidFill>
                  <a:srgbClr val="21222B"/>
                </a:solidFill>
                <a:latin typeface="Georgia" charset="0"/>
              </a:rPr>
              <a:t>candidati</a:t>
            </a:r>
            <a:r>
              <a:rPr lang="en-US" dirty="0">
                <a:solidFill>
                  <a:srgbClr val="21222B"/>
                </a:solidFill>
                <a:latin typeface="Georgia" charset="0"/>
              </a:rPr>
              <a:t> Higgs </a:t>
            </a:r>
            <a:r>
              <a:rPr lang="en-US" dirty="0" err="1">
                <a:solidFill>
                  <a:srgbClr val="21222B"/>
                </a:solidFill>
                <a:latin typeface="Georgia" charset="0"/>
              </a:rPr>
              <a:t>sono</a:t>
            </a:r>
            <a:r>
              <a:rPr lang="en-US" dirty="0">
                <a:solidFill>
                  <a:srgbClr val="21222B"/>
                </a:solidFill>
                <a:latin typeface="Georgia" charset="0"/>
              </a:rPr>
              <a:t> </a:t>
            </a:r>
            <a:r>
              <a:rPr lang="en-US" dirty="0" err="1">
                <a:solidFill>
                  <a:srgbClr val="21222B"/>
                </a:solidFill>
                <a:latin typeface="Georgia" charset="0"/>
              </a:rPr>
              <a:t>selezionati</a:t>
            </a:r>
            <a:r>
              <a:rPr lang="en-US" dirty="0">
                <a:solidFill>
                  <a:srgbClr val="21222B"/>
                </a:solidFill>
                <a:latin typeface="Georgia" charset="0"/>
              </a:rPr>
              <a:t> </a:t>
            </a:r>
            <a:r>
              <a:rPr lang="en-US" dirty="0" err="1">
                <a:solidFill>
                  <a:srgbClr val="21222B"/>
                </a:solidFill>
                <a:latin typeface="Georgia" charset="0"/>
              </a:rPr>
              <a:t>richiedendo</a:t>
            </a:r>
            <a:r>
              <a:rPr lang="en-US" dirty="0">
                <a:solidFill>
                  <a:srgbClr val="21222B"/>
                </a:solidFill>
                <a:latin typeface="Georgia" charset="0"/>
              </a:rPr>
              <a:t>:</a:t>
            </a:r>
          </a:p>
          <a:p>
            <a:endParaRPr lang="en-US" dirty="0">
              <a:solidFill>
                <a:srgbClr val="21222B"/>
              </a:solidFill>
              <a:latin typeface="Georgia" charset="0"/>
            </a:endParaRPr>
          </a:p>
          <a:p>
            <a:pPr marL="285750" indent="-285750">
              <a:buClr>
                <a:srgbClr val="FF6600"/>
              </a:buClr>
              <a:buFont typeface="Wingdings" charset="2"/>
              <a:buChar char=""/>
            </a:pPr>
            <a:r>
              <a:rPr lang="en-US" dirty="0" smtClean="0">
                <a:solidFill>
                  <a:srgbClr val="21222B"/>
                </a:solidFill>
                <a:latin typeface="Georgia" charset="0"/>
              </a:rPr>
              <a:t>2 </a:t>
            </a:r>
            <a:r>
              <a:rPr lang="en-US" dirty="0" err="1">
                <a:solidFill>
                  <a:srgbClr val="21222B"/>
                </a:solidFill>
                <a:latin typeface="Georgia" charset="0"/>
              </a:rPr>
              <a:t>coppie</a:t>
            </a:r>
            <a:r>
              <a:rPr lang="en-US" dirty="0">
                <a:solidFill>
                  <a:srgbClr val="21222B"/>
                </a:solidFill>
                <a:latin typeface="Georgia" charset="0"/>
              </a:rPr>
              <a:t> di </a:t>
            </a:r>
            <a:r>
              <a:rPr lang="en-US" dirty="0" err="1">
                <a:solidFill>
                  <a:srgbClr val="21222B"/>
                </a:solidFill>
                <a:latin typeface="Georgia" charset="0"/>
              </a:rPr>
              <a:t>leptoni</a:t>
            </a:r>
            <a:r>
              <a:rPr lang="en-US" dirty="0">
                <a:solidFill>
                  <a:srgbClr val="21222B"/>
                </a:solidFill>
                <a:latin typeface="Georgia" charset="0"/>
              </a:rPr>
              <a:t> </a:t>
            </a:r>
            <a:r>
              <a:rPr lang="en-US" dirty="0" err="1">
                <a:solidFill>
                  <a:srgbClr val="21222B"/>
                </a:solidFill>
                <a:latin typeface="Georgia" charset="0"/>
              </a:rPr>
              <a:t>isolati</a:t>
            </a:r>
            <a:r>
              <a:rPr lang="en-US" dirty="0">
                <a:solidFill>
                  <a:srgbClr val="21222B"/>
                </a:solidFill>
                <a:latin typeface="Georgia" charset="0"/>
              </a:rPr>
              <a:t> con </a:t>
            </a:r>
            <a:r>
              <a:rPr lang="en-US" dirty="0" err="1">
                <a:solidFill>
                  <a:srgbClr val="21222B"/>
                </a:solidFill>
                <a:latin typeface="Georgia" charset="0"/>
              </a:rPr>
              <a:t>carica</a:t>
            </a:r>
            <a:r>
              <a:rPr lang="en-US" dirty="0">
                <a:solidFill>
                  <a:srgbClr val="21222B"/>
                </a:solidFill>
                <a:latin typeface="Georgia" charset="0"/>
              </a:rPr>
              <a:t> </a:t>
            </a:r>
            <a:r>
              <a:rPr lang="en-US" dirty="0" err="1">
                <a:solidFill>
                  <a:srgbClr val="21222B"/>
                </a:solidFill>
                <a:latin typeface="Georgia" charset="0"/>
              </a:rPr>
              <a:t>opposta</a:t>
            </a:r>
            <a:endParaRPr lang="en-US" dirty="0">
              <a:solidFill>
                <a:srgbClr val="21222B"/>
              </a:solidFill>
              <a:latin typeface="Georgia" charset="0"/>
            </a:endParaRPr>
          </a:p>
          <a:p>
            <a:pPr marL="285750" indent="-285750">
              <a:buClr>
                <a:srgbClr val="FF6600"/>
              </a:buClr>
              <a:buFont typeface="Wingdings" charset="2"/>
              <a:buChar char=""/>
            </a:pPr>
            <a:r>
              <a:rPr lang="en-US" dirty="0" err="1" smtClean="0">
                <a:solidFill>
                  <a:srgbClr val="21222B"/>
                </a:solidFill>
                <a:latin typeface="Georgia" charset="0"/>
              </a:rPr>
              <a:t>pT</a:t>
            </a:r>
            <a:r>
              <a:rPr lang="en-US" dirty="0" smtClean="0">
                <a:solidFill>
                  <a:srgbClr val="21222B"/>
                </a:solidFill>
                <a:latin typeface="Georgia" charset="0"/>
              </a:rPr>
              <a:t> </a:t>
            </a:r>
            <a:r>
              <a:rPr lang="en-US" dirty="0">
                <a:solidFill>
                  <a:srgbClr val="21222B"/>
                </a:solidFill>
                <a:latin typeface="Georgia" charset="0"/>
              </a:rPr>
              <a:t>&gt; </a:t>
            </a:r>
            <a:r>
              <a:rPr lang="en-US" dirty="0" err="1">
                <a:solidFill>
                  <a:srgbClr val="21222B"/>
                </a:solidFill>
                <a:latin typeface="Georgia" charset="0"/>
              </a:rPr>
              <a:t>pT_soglia</a:t>
            </a:r>
            <a:r>
              <a:rPr lang="en-US" dirty="0">
                <a:solidFill>
                  <a:srgbClr val="21222B"/>
                </a:solidFill>
                <a:latin typeface="Georgia" charset="0"/>
              </a:rPr>
              <a:t> (O(10 </a:t>
            </a:r>
            <a:r>
              <a:rPr lang="en-US" dirty="0" err="1">
                <a:solidFill>
                  <a:srgbClr val="21222B"/>
                </a:solidFill>
                <a:latin typeface="Georgia" charset="0"/>
              </a:rPr>
              <a:t>GeV</a:t>
            </a:r>
            <a:r>
              <a:rPr lang="en-US" dirty="0">
                <a:solidFill>
                  <a:srgbClr val="21222B"/>
                </a:solidFill>
                <a:latin typeface="Georgia" charset="0"/>
              </a:rPr>
              <a:t>))</a:t>
            </a:r>
          </a:p>
          <a:p>
            <a:pPr marL="285750" indent="-285750">
              <a:buClr>
                <a:srgbClr val="FF6600"/>
              </a:buClr>
              <a:buFont typeface="Wingdings" charset="2"/>
              <a:buChar char=""/>
            </a:pPr>
            <a:r>
              <a:rPr lang="en-US" dirty="0" smtClean="0">
                <a:solidFill>
                  <a:srgbClr val="21222B"/>
                </a:solidFill>
                <a:latin typeface="Georgia" charset="0"/>
              </a:rPr>
              <a:t>minima </a:t>
            </a:r>
            <a:r>
              <a:rPr lang="en-US" dirty="0" err="1">
                <a:solidFill>
                  <a:srgbClr val="21222B"/>
                </a:solidFill>
                <a:latin typeface="Georgia" charset="0"/>
              </a:rPr>
              <a:t>separazione</a:t>
            </a:r>
            <a:r>
              <a:rPr lang="en-US" dirty="0">
                <a:solidFill>
                  <a:srgbClr val="21222B"/>
                </a:solidFill>
                <a:latin typeface="Georgia" charset="0"/>
              </a:rPr>
              <a:t> </a:t>
            </a:r>
            <a:r>
              <a:rPr lang="en-US" dirty="0" err="1">
                <a:solidFill>
                  <a:srgbClr val="21222B"/>
                </a:solidFill>
                <a:latin typeface="Georgia" charset="0"/>
              </a:rPr>
              <a:t>angolare</a:t>
            </a:r>
            <a:r>
              <a:rPr lang="en-US" dirty="0">
                <a:solidFill>
                  <a:srgbClr val="21222B"/>
                </a:solidFill>
                <a:latin typeface="Georgia" charset="0"/>
              </a:rPr>
              <a:t>: ΔR&gt;0.1</a:t>
            </a:r>
          </a:p>
          <a:p>
            <a:pPr marL="285750" indent="-285750">
              <a:buClr>
                <a:srgbClr val="FF6600"/>
              </a:buClr>
              <a:buFont typeface="Wingdings" charset="2"/>
              <a:buChar char=""/>
            </a:pPr>
            <a:r>
              <a:rPr lang="en-US" dirty="0" smtClean="0">
                <a:solidFill>
                  <a:srgbClr val="21222B"/>
                </a:solidFill>
                <a:latin typeface="Georgia" charset="0"/>
              </a:rPr>
              <a:t>Le </a:t>
            </a:r>
            <a:r>
              <a:rPr lang="en-US" dirty="0">
                <a:solidFill>
                  <a:srgbClr val="21222B"/>
                </a:solidFill>
                <a:latin typeface="Georgia" charset="0"/>
              </a:rPr>
              <a:t>2 masse </a:t>
            </a:r>
            <a:r>
              <a:rPr lang="en-US" dirty="0" err="1">
                <a:solidFill>
                  <a:srgbClr val="21222B"/>
                </a:solidFill>
                <a:latin typeface="Georgia" charset="0"/>
              </a:rPr>
              <a:t>invarianti</a:t>
            </a:r>
            <a:r>
              <a:rPr lang="en-US" dirty="0">
                <a:solidFill>
                  <a:srgbClr val="21222B"/>
                </a:solidFill>
                <a:latin typeface="Georgia" charset="0"/>
              </a:rPr>
              <a:t> </a:t>
            </a:r>
            <a:r>
              <a:rPr lang="en-US" dirty="0" err="1">
                <a:solidFill>
                  <a:srgbClr val="21222B"/>
                </a:solidFill>
                <a:latin typeface="Georgia" charset="0"/>
              </a:rPr>
              <a:t>formate</a:t>
            </a:r>
            <a:r>
              <a:rPr lang="en-US" dirty="0">
                <a:solidFill>
                  <a:srgbClr val="21222B"/>
                </a:solidFill>
                <a:latin typeface="Georgia" charset="0"/>
              </a:rPr>
              <a:t> </a:t>
            </a:r>
            <a:r>
              <a:rPr lang="en-US" dirty="0" err="1">
                <a:solidFill>
                  <a:srgbClr val="21222B"/>
                </a:solidFill>
                <a:latin typeface="Georgia" charset="0"/>
              </a:rPr>
              <a:t>dalle</a:t>
            </a:r>
            <a:r>
              <a:rPr lang="en-US" dirty="0">
                <a:solidFill>
                  <a:srgbClr val="21222B"/>
                </a:solidFill>
                <a:latin typeface="Georgia" charset="0"/>
              </a:rPr>
              <a:t> 2 </a:t>
            </a:r>
            <a:r>
              <a:rPr lang="en-US" dirty="0" err="1">
                <a:solidFill>
                  <a:srgbClr val="21222B"/>
                </a:solidFill>
                <a:latin typeface="Georgia" charset="0"/>
              </a:rPr>
              <a:t>coppie</a:t>
            </a:r>
            <a:r>
              <a:rPr lang="en-US" dirty="0">
                <a:solidFill>
                  <a:srgbClr val="21222B"/>
                </a:solidFill>
                <a:latin typeface="Georgia" charset="0"/>
              </a:rPr>
              <a:t> di </a:t>
            </a:r>
            <a:r>
              <a:rPr lang="en-US" dirty="0" err="1">
                <a:solidFill>
                  <a:srgbClr val="21222B"/>
                </a:solidFill>
                <a:latin typeface="Georgia" charset="0"/>
              </a:rPr>
              <a:t>leptoni</a:t>
            </a:r>
            <a:r>
              <a:rPr lang="en-US" dirty="0">
                <a:solidFill>
                  <a:srgbClr val="21222B"/>
                </a:solidFill>
                <a:latin typeface="Georgia" charset="0"/>
              </a:rPr>
              <a:t> m</a:t>
            </a:r>
            <a:r>
              <a:rPr lang="en-US" baseline="-25000" dirty="0">
                <a:solidFill>
                  <a:srgbClr val="21222B"/>
                </a:solidFill>
                <a:latin typeface="Georgia" charset="0"/>
              </a:rPr>
              <a:t>12</a:t>
            </a:r>
            <a:r>
              <a:rPr lang="en-US" dirty="0">
                <a:solidFill>
                  <a:srgbClr val="21222B"/>
                </a:solidFill>
                <a:latin typeface="Georgia" charset="0"/>
              </a:rPr>
              <a:t> e  m</a:t>
            </a:r>
            <a:r>
              <a:rPr lang="en-US" baseline="-25000" dirty="0">
                <a:solidFill>
                  <a:srgbClr val="21222B"/>
                </a:solidFill>
                <a:latin typeface="Georgia" charset="0"/>
              </a:rPr>
              <a:t>34</a:t>
            </a:r>
            <a:r>
              <a:rPr lang="en-US" dirty="0">
                <a:solidFill>
                  <a:srgbClr val="21222B"/>
                </a:solidFill>
                <a:latin typeface="Georgia" charset="0"/>
              </a:rPr>
              <a:t> : </a:t>
            </a:r>
          </a:p>
          <a:p>
            <a:pPr marL="285750" indent="-285750">
              <a:buClr>
                <a:srgbClr val="FF6600"/>
              </a:buClr>
              <a:buFont typeface="Wingdings" charset="2"/>
              <a:buChar char=""/>
            </a:pPr>
            <a:r>
              <a:rPr lang="en-US" dirty="0" smtClean="0">
                <a:solidFill>
                  <a:srgbClr val="21222B"/>
                </a:solidFill>
                <a:latin typeface="Georgia" charset="0"/>
              </a:rPr>
              <a:t>50&lt; m</a:t>
            </a:r>
            <a:r>
              <a:rPr lang="en-US" baseline="-25000" dirty="0" smtClean="0">
                <a:solidFill>
                  <a:srgbClr val="21222B"/>
                </a:solidFill>
                <a:latin typeface="Georgia" charset="0"/>
              </a:rPr>
              <a:t>12</a:t>
            </a:r>
            <a:r>
              <a:rPr lang="en-US" dirty="0" smtClean="0">
                <a:solidFill>
                  <a:srgbClr val="21222B"/>
                </a:solidFill>
                <a:latin typeface="Georgia" charset="0"/>
              </a:rPr>
              <a:t> </a:t>
            </a:r>
            <a:r>
              <a:rPr lang="en-US" dirty="0">
                <a:solidFill>
                  <a:srgbClr val="21222B"/>
                </a:solidFill>
                <a:latin typeface="Georgia" charset="0"/>
              </a:rPr>
              <a:t>&lt;</a:t>
            </a:r>
            <a:r>
              <a:rPr lang="en-US" dirty="0" smtClean="0">
                <a:solidFill>
                  <a:srgbClr val="21222B"/>
                </a:solidFill>
                <a:latin typeface="Georgia" charset="0"/>
              </a:rPr>
              <a:t>106 </a:t>
            </a:r>
            <a:r>
              <a:rPr lang="en-US" dirty="0" err="1">
                <a:solidFill>
                  <a:srgbClr val="21222B"/>
                </a:solidFill>
                <a:latin typeface="Georgia" charset="0"/>
              </a:rPr>
              <a:t>GeV</a:t>
            </a:r>
            <a:endParaRPr lang="en-US" dirty="0">
              <a:solidFill>
                <a:srgbClr val="21222B"/>
              </a:solidFill>
              <a:latin typeface="Georgia" charset="0"/>
            </a:endParaRPr>
          </a:p>
          <a:p>
            <a:pPr marL="285750" indent="-285750">
              <a:buClr>
                <a:srgbClr val="FF6600"/>
              </a:buClr>
              <a:buFont typeface="Wingdings" charset="2"/>
              <a:buChar char=""/>
            </a:pPr>
            <a:r>
              <a:rPr lang="en-US" dirty="0" err="1" smtClean="0">
                <a:solidFill>
                  <a:srgbClr val="21222B"/>
                </a:solidFill>
                <a:latin typeface="Georgia" charset="0"/>
              </a:rPr>
              <a:t>m</a:t>
            </a:r>
            <a:r>
              <a:rPr lang="en-US" baseline="-25000" dirty="0" err="1" smtClean="0">
                <a:solidFill>
                  <a:srgbClr val="21222B"/>
                </a:solidFill>
                <a:latin typeface="Georgia" charset="0"/>
              </a:rPr>
              <a:t>soglia</a:t>
            </a:r>
            <a:r>
              <a:rPr lang="en-US" dirty="0">
                <a:solidFill>
                  <a:srgbClr val="21222B"/>
                </a:solidFill>
                <a:latin typeface="Georgia" charset="0"/>
              </a:rPr>
              <a:t>(</a:t>
            </a:r>
            <a:r>
              <a:rPr lang="en-US" dirty="0" err="1">
                <a:solidFill>
                  <a:srgbClr val="21222B"/>
                </a:solidFill>
                <a:latin typeface="Georgia" charset="0"/>
              </a:rPr>
              <a:t>mH</a:t>
            </a:r>
            <a:r>
              <a:rPr lang="en-US" dirty="0">
                <a:solidFill>
                  <a:srgbClr val="21222B"/>
                </a:solidFill>
                <a:latin typeface="Georgia" charset="0"/>
              </a:rPr>
              <a:t>) </a:t>
            </a:r>
            <a:r>
              <a:rPr lang="en-US" dirty="0" smtClean="0">
                <a:solidFill>
                  <a:srgbClr val="21222B"/>
                </a:solidFill>
                <a:latin typeface="Georgia" charset="0"/>
              </a:rPr>
              <a:t>&lt;m</a:t>
            </a:r>
            <a:r>
              <a:rPr lang="en-US" baseline="-25000" dirty="0" smtClean="0">
                <a:solidFill>
                  <a:srgbClr val="21222B"/>
                </a:solidFill>
                <a:latin typeface="Georgia" charset="0"/>
              </a:rPr>
              <a:t>34</a:t>
            </a:r>
            <a:r>
              <a:rPr lang="en-US" dirty="0" smtClean="0">
                <a:solidFill>
                  <a:srgbClr val="21222B"/>
                </a:solidFill>
                <a:latin typeface="Georgia" charset="0"/>
              </a:rPr>
              <a:t> &lt; 115 </a:t>
            </a:r>
            <a:r>
              <a:rPr lang="en-US" dirty="0" err="1" smtClean="0">
                <a:solidFill>
                  <a:srgbClr val="21222B"/>
                </a:solidFill>
                <a:latin typeface="Georgia" charset="0"/>
              </a:rPr>
              <a:t>GeV</a:t>
            </a:r>
            <a:endParaRPr lang="en-US" dirty="0">
              <a:solidFill>
                <a:srgbClr val="21222B"/>
              </a:solidFill>
              <a:latin typeface="Georgia" charset="0"/>
            </a:endParaRPr>
          </a:p>
        </p:txBody>
      </p:sp>
      <p:sp>
        <p:nvSpPr>
          <p:cNvPr id="2" name="Rectangle 1"/>
          <p:cNvSpPr/>
          <p:nvPr/>
        </p:nvSpPr>
        <p:spPr>
          <a:xfrm>
            <a:off x="69850" y="1531035"/>
            <a:ext cx="6394450" cy="369332"/>
          </a:xfrm>
          <a:prstGeom prst="rect">
            <a:avLst/>
          </a:prstGeom>
        </p:spPr>
        <p:txBody>
          <a:bodyPr wrap="square">
            <a:spAutoFit/>
          </a:bodyPr>
          <a:lstStyle/>
          <a:p>
            <a:r>
              <a:rPr lang="en-US" b="1" dirty="0" err="1"/>
              <a:t>Ricerca</a:t>
            </a:r>
            <a:r>
              <a:rPr lang="en-US" b="1" dirty="0"/>
              <a:t> </a:t>
            </a:r>
            <a:r>
              <a:rPr lang="en-US" b="1" dirty="0" err="1"/>
              <a:t>condotta</a:t>
            </a:r>
            <a:r>
              <a:rPr lang="en-US" b="1" dirty="0"/>
              <a:t> </a:t>
            </a:r>
            <a:r>
              <a:rPr lang="en-US" b="1" dirty="0" err="1"/>
              <a:t>nell</a:t>
            </a:r>
            <a:r>
              <a:rPr lang="ja-JP" altLang="en-US" b="1" dirty="0"/>
              <a:t>’</a:t>
            </a:r>
            <a:r>
              <a:rPr lang="en-US" altLang="ja-JP" b="1" dirty="0" err="1"/>
              <a:t>intervallo</a:t>
            </a:r>
            <a:r>
              <a:rPr lang="en-US" altLang="ja-JP" b="1" dirty="0"/>
              <a:t> di </a:t>
            </a:r>
            <a:r>
              <a:rPr lang="en-US" altLang="ja-JP" b="1" dirty="0" err="1"/>
              <a:t>massa</a:t>
            </a:r>
            <a:r>
              <a:rPr lang="en-US" altLang="ja-JP" b="1" dirty="0"/>
              <a:t> 110 ≤ </a:t>
            </a:r>
            <a:r>
              <a:rPr lang="en-US" altLang="ja-JP" b="1" dirty="0" err="1"/>
              <a:t>m</a:t>
            </a:r>
            <a:r>
              <a:rPr lang="en-US" altLang="ja-JP" b="1" baseline="-25000" dirty="0" err="1"/>
              <a:t>H</a:t>
            </a:r>
            <a:r>
              <a:rPr lang="en-US" altLang="ja-JP" b="1" dirty="0"/>
              <a:t> ≤ 600 </a:t>
            </a:r>
            <a:r>
              <a:rPr lang="en-US" altLang="ja-JP" b="1" dirty="0" err="1"/>
              <a:t>GeV</a:t>
            </a:r>
            <a:endParaRPr lang="en-US" altLang="ja-JP" b="1" dirty="0"/>
          </a:p>
        </p:txBody>
      </p:sp>
      <p:pic>
        <p:nvPicPr>
          <p:cNvPr id="4" name="Picture 3" descr="observed_local_p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705" y="4621612"/>
            <a:ext cx="2059583" cy="1976038"/>
          </a:xfrm>
          <a:prstGeom prst="rect">
            <a:avLst/>
          </a:prstGeom>
        </p:spPr>
      </p:pic>
      <p:pic>
        <p:nvPicPr>
          <p:cNvPr id="5" name="Picture 4" descr="H4l_expectedlimit_zoo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5163" y="4621612"/>
            <a:ext cx="2059584" cy="1976038"/>
          </a:xfrm>
          <a:prstGeom prst="rect">
            <a:avLst/>
          </a:prstGeom>
        </p:spPr>
      </p:pic>
      <p:sp>
        <p:nvSpPr>
          <p:cNvPr id="10" name="Slide Number Placeholder 9"/>
          <p:cNvSpPr>
            <a:spLocks noGrp="1"/>
          </p:cNvSpPr>
          <p:nvPr>
            <p:ph type="sldNum" sz="quarter" idx="12"/>
          </p:nvPr>
        </p:nvSpPr>
        <p:spPr/>
        <p:txBody>
          <a:bodyPr>
            <a:normAutofit fontScale="85000" lnSpcReduction="20000"/>
          </a:bodyPr>
          <a:lstStyle/>
          <a:p>
            <a:fld id="{43FBA3A9-D9CF-E349-B69A-CF535919DE56}" type="slidenum">
              <a:rPr lang="en-US" smtClean="0"/>
              <a:pPr/>
              <a:t>69</a:t>
            </a:fld>
            <a:endParaRPr lang="en-US"/>
          </a:p>
        </p:txBody>
      </p:sp>
    </p:spTree>
    <p:extLst>
      <p:ext uri="{BB962C8B-B14F-4D97-AF65-F5344CB8AC3E}">
        <p14:creationId xmlns:p14="http://schemas.microsoft.com/office/powerpoint/2010/main" val="17059069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67431" y="3517900"/>
            <a:ext cx="8643014" cy="32574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CMDCMSC</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9" name="Rounded Rectangle 18"/>
          <p:cNvSpPr/>
          <p:nvPr/>
        </p:nvSpPr>
        <p:spPr>
          <a:xfrm>
            <a:off x="230237" y="51634"/>
            <a:ext cx="8643014" cy="3257422"/>
          </a:xfrm>
          <a:prstGeom prst="roundRect">
            <a:avLst/>
          </a:prstGeom>
          <a:gradFill flip="none" rotWithShape="1">
            <a:gsLst>
              <a:gs pos="0">
                <a:schemeClr val="accent2">
                  <a:lumMod val="75000"/>
                  <a:alpha val="87000"/>
                </a:schemeClr>
              </a:gs>
              <a:gs pos="100000">
                <a:srgbClr val="FFFFFF">
                  <a:alpha val="87000"/>
                </a:srgbClr>
              </a:gs>
              <a:gs pos="50000">
                <a:schemeClr val="accent2">
                  <a:lumMod val="75000"/>
                  <a:alpha val="87000"/>
                </a:schemeClr>
              </a:gs>
              <a:gs pos="75000">
                <a:schemeClr val="accent2">
                  <a:lumMod val="75000"/>
                  <a:alpha val="87000"/>
                </a:schemeClr>
              </a:gs>
            </a:gsLst>
            <a:lin ang="2160000" scaled="0"/>
            <a:tileRect/>
          </a:gradFill>
          <a:ln>
            <a:solidFill>
              <a:schemeClr val="accent2">
                <a:lumMod val="60000"/>
                <a:lumOff val="40000"/>
                <a:alpha val="74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normAutofit/>
          </a:bodyPr>
          <a:lstStyle/>
          <a:p>
            <a:fld id="{43FBA3A9-D9CF-E349-B69A-CF535919DE56}" type="slidenum">
              <a:rPr lang="en-US" smtClean="0"/>
              <a:pPr/>
              <a:t>7</a:t>
            </a:fld>
            <a:endParaRPr lang="en-US"/>
          </a:p>
        </p:txBody>
      </p:sp>
      <p:pic>
        <p:nvPicPr>
          <p:cNvPr id="9" name="Picture 8"/>
          <p:cNvPicPr>
            <a:picLocks noChangeAspect="1"/>
          </p:cNvPicPr>
          <p:nvPr/>
        </p:nvPicPr>
        <p:blipFill>
          <a:blip r:embed="rId2"/>
          <a:stretch>
            <a:fillRect/>
          </a:stretch>
        </p:blipFill>
        <p:spPr>
          <a:xfrm>
            <a:off x="1727200" y="3607657"/>
            <a:ext cx="3467100" cy="3113817"/>
          </a:xfrm>
          <a:prstGeom prst="rect">
            <a:avLst/>
          </a:prstGeom>
        </p:spPr>
      </p:pic>
      <p:pic>
        <p:nvPicPr>
          <p:cNvPr id="14" name="Picture 13"/>
          <p:cNvPicPr>
            <a:picLocks noChangeAspect="1"/>
          </p:cNvPicPr>
          <p:nvPr/>
        </p:nvPicPr>
        <p:blipFill>
          <a:blip r:embed="rId3"/>
          <a:srcRect l="4594" b="2024"/>
          <a:stretch>
            <a:fillRect/>
          </a:stretch>
        </p:blipFill>
        <p:spPr>
          <a:xfrm>
            <a:off x="1854200" y="234018"/>
            <a:ext cx="3314700" cy="3061046"/>
          </a:xfrm>
          <a:prstGeom prst="rect">
            <a:avLst/>
          </a:prstGeom>
        </p:spPr>
      </p:pic>
      <p:pic>
        <p:nvPicPr>
          <p:cNvPr id="15" name="Picture 14"/>
          <p:cNvPicPr>
            <a:picLocks noChangeAspect="1"/>
          </p:cNvPicPr>
          <p:nvPr/>
        </p:nvPicPr>
        <p:blipFill>
          <a:blip r:embed="rId4"/>
          <a:srcRect l="8361"/>
          <a:stretch>
            <a:fillRect/>
          </a:stretch>
        </p:blipFill>
        <p:spPr>
          <a:xfrm>
            <a:off x="5321300" y="230492"/>
            <a:ext cx="3159662" cy="3064572"/>
          </a:xfrm>
          <a:prstGeom prst="rect">
            <a:avLst/>
          </a:prstGeom>
        </p:spPr>
      </p:pic>
      <p:pic>
        <p:nvPicPr>
          <p:cNvPr id="13" name="Picture 12"/>
          <p:cNvPicPr>
            <a:picLocks noChangeAspect="1"/>
          </p:cNvPicPr>
          <p:nvPr/>
        </p:nvPicPr>
        <p:blipFill>
          <a:blip r:embed="rId5"/>
          <a:stretch>
            <a:fillRect/>
          </a:stretch>
        </p:blipFill>
        <p:spPr>
          <a:xfrm>
            <a:off x="5324885" y="3607657"/>
            <a:ext cx="3260315" cy="3113817"/>
          </a:xfrm>
          <a:prstGeom prst="rect">
            <a:avLst/>
          </a:prstGeom>
        </p:spPr>
      </p:pic>
      <p:sp>
        <p:nvSpPr>
          <p:cNvPr id="17" name="Rectangle 16"/>
          <p:cNvSpPr/>
          <p:nvPr/>
        </p:nvSpPr>
        <p:spPr>
          <a:xfrm>
            <a:off x="2227329" y="546100"/>
            <a:ext cx="905905" cy="369332"/>
          </a:xfrm>
          <a:prstGeom prst="rect">
            <a:avLst/>
          </a:prstGeom>
        </p:spPr>
        <p:txBody>
          <a:bodyPr wrap="none">
            <a:spAutoFit/>
          </a:bodyPr>
          <a:lstStyle/>
          <a:p>
            <a:r>
              <a:rPr lang="en-US" b="1" dirty="0"/>
              <a:t>5+5 fb</a:t>
            </a:r>
            <a:r>
              <a:rPr lang="en-US" b="1" baseline="30000" dirty="0"/>
              <a:t>-1</a:t>
            </a:r>
          </a:p>
        </p:txBody>
      </p:sp>
      <p:sp>
        <p:nvSpPr>
          <p:cNvPr id="18" name="Rectangle 17"/>
          <p:cNvSpPr/>
          <p:nvPr/>
        </p:nvSpPr>
        <p:spPr>
          <a:xfrm>
            <a:off x="2227329" y="3760057"/>
            <a:ext cx="1447176" cy="369332"/>
          </a:xfrm>
          <a:prstGeom prst="rect">
            <a:avLst/>
          </a:prstGeom>
        </p:spPr>
        <p:txBody>
          <a:bodyPr wrap="square">
            <a:spAutoFit/>
          </a:bodyPr>
          <a:lstStyle/>
          <a:p>
            <a:r>
              <a:rPr lang="en-US" b="1" dirty="0" smtClean="0"/>
              <a:t>4.8+13 </a:t>
            </a:r>
            <a:r>
              <a:rPr lang="en-US" b="1" dirty="0"/>
              <a:t>fb</a:t>
            </a:r>
            <a:r>
              <a:rPr lang="en-US" b="1" baseline="30000" dirty="0"/>
              <a:t>-1</a:t>
            </a:r>
          </a:p>
        </p:txBody>
      </p:sp>
      <p:sp>
        <p:nvSpPr>
          <p:cNvPr id="21" name="Rectangle 20"/>
          <p:cNvSpPr/>
          <p:nvPr/>
        </p:nvSpPr>
        <p:spPr>
          <a:xfrm>
            <a:off x="5657127" y="508000"/>
            <a:ext cx="1201546" cy="369332"/>
          </a:xfrm>
          <a:prstGeom prst="rect">
            <a:avLst/>
          </a:prstGeom>
        </p:spPr>
        <p:txBody>
          <a:bodyPr wrap="none">
            <a:spAutoFit/>
          </a:bodyPr>
          <a:lstStyle/>
          <a:p>
            <a:r>
              <a:rPr lang="en-US" b="1" dirty="0"/>
              <a:t>5+</a:t>
            </a:r>
            <a:r>
              <a:rPr lang="en-US" b="1" dirty="0" smtClean="0"/>
              <a:t>12.2 </a:t>
            </a:r>
            <a:r>
              <a:rPr lang="en-US" b="1" dirty="0"/>
              <a:t>fb</a:t>
            </a:r>
            <a:r>
              <a:rPr lang="en-US" b="1" baseline="30000" dirty="0"/>
              <a:t>-1</a:t>
            </a:r>
          </a:p>
        </p:txBody>
      </p:sp>
      <p:sp>
        <p:nvSpPr>
          <p:cNvPr id="22" name="TextBox 21"/>
          <p:cNvSpPr txBox="1"/>
          <p:nvPr/>
        </p:nvSpPr>
        <p:spPr>
          <a:xfrm rot="16200000">
            <a:off x="117614" y="1372801"/>
            <a:ext cx="1930400" cy="1015663"/>
          </a:xfrm>
          <a:prstGeom prst="rect">
            <a:avLst/>
          </a:prstGeom>
          <a:noFill/>
        </p:spPr>
        <p:txBody>
          <a:bodyPr wrap="square" rtlCol="0">
            <a:spAutoFit/>
          </a:bodyPr>
          <a:lstStyle/>
          <a:p>
            <a:r>
              <a:rPr lang="en-US" sz="6000" b="1"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CMS</a:t>
            </a:r>
            <a:endParaRPr lang="en-US" sz="6000" b="1" dirty="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endParaRPr>
          </a:p>
        </p:txBody>
      </p:sp>
      <p:sp>
        <p:nvSpPr>
          <p:cNvPr id="23" name="TextBox 22"/>
          <p:cNvSpPr txBox="1"/>
          <p:nvPr/>
        </p:nvSpPr>
        <p:spPr>
          <a:xfrm rot="16200000">
            <a:off x="117614" y="4586760"/>
            <a:ext cx="1930400" cy="1015663"/>
          </a:xfrm>
          <a:prstGeom prst="rect">
            <a:avLst/>
          </a:prstGeom>
          <a:noFill/>
        </p:spPr>
        <p:txBody>
          <a:bodyPr wrap="square" rtlCol="0">
            <a:spAutoFit/>
          </a:bodyPr>
          <a:lstStyle/>
          <a:p>
            <a:r>
              <a:rPr lang="en-US" sz="6000" b="1" dirty="0" smtClean="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rPr>
              <a:t>Atlas</a:t>
            </a:r>
            <a:endParaRPr lang="en-US" sz="6000" b="1" dirty="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endParaRPr>
          </a:p>
        </p:txBody>
      </p:sp>
      <p:sp>
        <p:nvSpPr>
          <p:cNvPr id="24" name="Rectangle 23"/>
          <p:cNvSpPr/>
          <p:nvPr/>
        </p:nvSpPr>
        <p:spPr>
          <a:xfrm>
            <a:off x="7324290" y="4281789"/>
            <a:ext cx="1447176" cy="369332"/>
          </a:xfrm>
          <a:prstGeom prst="rect">
            <a:avLst/>
          </a:prstGeom>
        </p:spPr>
        <p:txBody>
          <a:bodyPr wrap="square">
            <a:spAutoFit/>
          </a:bodyPr>
          <a:lstStyle/>
          <a:p>
            <a:r>
              <a:rPr lang="en-US" b="1" dirty="0" smtClean="0"/>
              <a:t>4.6+13 </a:t>
            </a:r>
            <a:r>
              <a:rPr lang="en-US" b="1" dirty="0"/>
              <a:t>fb</a:t>
            </a:r>
            <a:r>
              <a:rPr lang="en-US" b="1" baseline="30000" dirty="0"/>
              <a:t>-1</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04a.png"/>
          <p:cNvPicPr>
            <a:picLocks noChangeAspect="1"/>
          </p:cNvPicPr>
          <p:nvPr/>
        </p:nvPicPr>
        <p:blipFill>
          <a:blip r:embed="rId2"/>
          <a:stretch>
            <a:fillRect/>
          </a:stretch>
        </p:blipFill>
        <p:spPr>
          <a:xfrm>
            <a:off x="4384576" y="1689101"/>
            <a:ext cx="4781847" cy="3238500"/>
          </a:xfrm>
          <a:prstGeom prst="rect">
            <a:avLst/>
          </a:prstGeom>
        </p:spPr>
      </p:pic>
      <p:sp>
        <p:nvSpPr>
          <p:cNvPr id="2" name="Title 1"/>
          <p:cNvSpPr>
            <a:spLocks noGrp="1"/>
          </p:cNvSpPr>
          <p:nvPr>
            <p:ph type="title"/>
          </p:nvPr>
        </p:nvSpPr>
        <p:spPr>
          <a:xfrm>
            <a:off x="612648" y="177800"/>
            <a:ext cx="8153400" cy="990600"/>
          </a:xfrm>
        </p:spPr>
        <p:txBody>
          <a:bodyPr>
            <a:normAutofit fontScale="90000"/>
          </a:bodyPr>
          <a:lstStyle/>
          <a:p>
            <a:r>
              <a:rPr lang="en-US" dirty="0" smtClean="0"/>
              <a:t>Higgs couplings:</a:t>
            </a:r>
            <a:br>
              <a:rPr lang="en-US" dirty="0" smtClean="0"/>
            </a:br>
            <a:r>
              <a:rPr lang="en-US" dirty="0" smtClean="0"/>
              <a:t>Vector bosons vs. fermions </a:t>
            </a:r>
            <a:endParaRPr lang="en-US" dirty="0"/>
          </a:p>
        </p:txBody>
      </p:sp>
      <p:sp>
        <p:nvSpPr>
          <p:cNvPr id="10" name="Slide Number Placeholder 9"/>
          <p:cNvSpPr>
            <a:spLocks noGrp="1"/>
          </p:cNvSpPr>
          <p:nvPr>
            <p:ph type="sldNum" sz="quarter" idx="12"/>
          </p:nvPr>
        </p:nvSpPr>
        <p:spPr/>
        <p:txBody>
          <a:bodyPr>
            <a:normAutofit fontScale="85000" lnSpcReduction="20000"/>
          </a:bodyPr>
          <a:lstStyle/>
          <a:p>
            <a:fld id="{43FBA3A9-D9CF-E349-B69A-CF535919DE56}" type="slidenum">
              <a:rPr lang="en-US" smtClean="0"/>
              <a:pPr/>
              <a:t>70</a:t>
            </a:fld>
            <a:endParaRPr lang="en-US"/>
          </a:p>
        </p:txBody>
      </p:sp>
      <p:sp>
        <p:nvSpPr>
          <p:cNvPr id="3" name="Content Placeholder 2"/>
          <p:cNvSpPr>
            <a:spLocks noGrp="1"/>
          </p:cNvSpPr>
          <p:nvPr>
            <p:ph sz="quarter" idx="1"/>
          </p:nvPr>
        </p:nvSpPr>
        <p:spPr>
          <a:xfrm>
            <a:off x="104648" y="1689100"/>
            <a:ext cx="4683252" cy="4495800"/>
          </a:xfrm>
        </p:spPr>
        <p:txBody>
          <a:bodyPr>
            <a:normAutofit fontScale="70000" lnSpcReduction="20000"/>
          </a:bodyPr>
          <a:lstStyle/>
          <a:p>
            <a:r>
              <a:rPr lang="en-US" dirty="0" smtClean="0"/>
              <a:t>Suppose couplings to (weak) vector bosons are all scaled by some universal strength: </a:t>
            </a:r>
          </a:p>
          <a:p>
            <a:pPr lvl="2"/>
            <a:r>
              <a:rPr lang="en-US" sz="2880" b="1" dirty="0" smtClean="0">
                <a:solidFill>
                  <a:srgbClr val="FF0000"/>
                </a:solidFill>
              </a:rPr>
              <a:t>K</a:t>
            </a:r>
            <a:r>
              <a:rPr lang="en-US" sz="2880" b="1" baseline="-25000" dirty="0" smtClean="0">
                <a:solidFill>
                  <a:srgbClr val="FF0000"/>
                </a:solidFill>
              </a:rPr>
              <a:t>V</a:t>
            </a:r>
            <a:r>
              <a:rPr lang="en-US" sz="2880" dirty="0" smtClean="0"/>
              <a:t> = K</a:t>
            </a:r>
            <a:r>
              <a:rPr lang="en-US" sz="2880" baseline="-25000" dirty="0" smtClean="0"/>
              <a:t>W</a:t>
            </a:r>
            <a:r>
              <a:rPr lang="en-US" sz="2880" dirty="0" smtClean="0"/>
              <a:t> = </a:t>
            </a:r>
            <a:r>
              <a:rPr lang="en-US" sz="2880" dirty="0" err="1" smtClean="0"/>
              <a:t>gW/g</a:t>
            </a:r>
            <a:r>
              <a:rPr lang="en-US" sz="2880" baseline="-25000" dirty="0" err="1" smtClean="0"/>
              <a:t>W</a:t>
            </a:r>
            <a:r>
              <a:rPr lang="en-US" sz="2880" dirty="0" err="1" smtClean="0"/>
              <a:t>(SM</a:t>
            </a:r>
            <a:r>
              <a:rPr lang="en-US" sz="2880" dirty="0" smtClean="0"/>
              <a:t>)  = K</a:t>
            </a:r>
            <a:r>
              <a:rPr lang="en-US" sz="2880" baseline="-25000" dirty="0" smtClean="0"/>
              <a:t>Z</a:t>
            </a:r>
            <a:r>
              <a:rPr lang="en-US" sz="2880" dirty="0" smtClean="0"/>
              <a:t> = </a:t>
            </a:r>
            <a:r>
              <a:rPr lang="en-US" sz="2880" dirty="0" err="1" smtClean="0"/>
              <a:t>g</a:t>
            </a:r>
            <a:r>
              <a:rPr lang="en-US" sz="2880" baseline="-25000" dirty="0" err="1" smtClean="0"/>
              <a:t>Z</a:t>
            </a:r>
            <a:r>
              <a:rPr lang="en-US" sz="2880" dirty="0" err="1" smtClean="0"/>
              <a:t>/g</a:t>
            </a:r>
            <a:r>
              <a:rPr lang="en-US" sz="2880" baseline="-25000" dirty="0" err="1" smtClean="0"/>
              <a:t>Z</a:t>
            </a:r>
            <a:r>
              <a:rPr lang="en-US" sz="2880" dirty="0" err="1" smtClean="0"/>
              <a:t>(SM</a:t>
            </a:r>
            <a:r>
              <a:rPr lang="en-US" sz="2880" dirty="0" smtClean="0"/>
              <a:t>)  </a:t>
            </a:r>
          </a:p>
          <a:p>
            <a:r>
              <a:rPr lang="en-US" dirty="0" smtClean="0"/>
              <a:t>And for all fermions unique </a:t>
            </a:r>
            <a:r>
              <a:rPr lang="en-US" b="1" dirty="0" err="1" smtClean="0">
                <a:solidFill>
                  <a:srgbClr val="FF0000"/>
                </a:solidFill>
              </a:rPr>
              <a:t>K</a:t>
            </a:r>
            <a:r>
              <a:rPr lang="en-US" b="1" baseline="-25000" dirty="0" err="1" smtClean="0">
                <a:solidFill>
                  <a:srgbClr val="FF0000"/>
                </a:solidFill>
              </a:rPr>
              <a:t>f</a:t>
            </a:r>
            <a:r>
              <a:rPr lang="en-US" dirty="0" smtClean="0"/>
              <a:t> (Assume no invisible decays )</a:t>
            </a:r>
          </a:p>
          <a:p>
            <a:r>
              <a:rPr lang="en-US" dirty="0" smtClean="0"/>
              <a:t> Propagate strengths to loop couplings (K</a:t>
            </a:r>
            <a:r>
              <a:rPr lang="en-US" baseline="-25000" dirty="0" smtClean="0"/>
              <a:t>g</a:t>
            </a:r>
            <a:r>
              <a:rPr lang="en-US" dirty="0" smtClean="0"/>
              <a:t>,  K</a:t>
            </a:r>
            <a:r>
              <a:rPr lang="en-US" baseline="-25000" dirty="0" smtClean="0"/>
              <a:t>γ</a:t>
            </a:r>
            <a:r>
              <a:rPr lang="en-US" dirty="0" smtClean="0"/>
              <a:t>) by scaling expected functional dependence </a:t>
            </a:r>
          </a:p>
          <a:p>
            <a:r>
              <a:rPr lang="en-US" dirty="0" smtClean="0"/>
              <a:t>No physical dependence on overall sign → choose K</a:t>
            </a:r>
            <a:r>
              <a:rPr lang="en-US" baseline="-25000" dirty="0" smtClean="0"/>
              <a:t>V</a:t>
            </a:r>
            <a:r>
              <a:rPr lang="en-US" dirty="0" smtClean="0"/>
              <a:t>&gt;0 (no loss of generality) </a:t>
            </a:r>
          </a:p>
          <a:p>
            <a:r>
              <a:rPr lang="en-US" dirty="0" smtClean="0"/>
              <a:t>Perform 2D scan of profile likelihood ratio in (K</a:t>
            </a:r>
            <a:r>
              <a:rPr lang="en-US" baseline="-25000" dirty="0" smtClean="0"/>
              <a:t>V</a:t>
            </a:r>
            <a:r>
              <a:rPr lang="en-US" dirty="0" smtClean="0"/>
              <a:t>, </a:t>
            </a:r>
            <a:r>
              <a:rPr lang="en-US" dirty="0" err="1" smtClean="0"/>
              <a:t>K</a:t>
            </a:r>
            <a:r>
              <a:rPr lang="en-US" baseline="-25000" dirty="0" err="1" smtClean="0"/>
              <a:t>f</a:t>
            </a:r>
            <a:r>
              <a:rPr lang="en-US" dirty="0" smtClean="0"/>
              <a:t>) </a:t>
            </a:r>
          </a:p>
          <a:p>
            <a:pPr lvl="1"/>
            <a:r>
              <a:rPr lang="en-US" dirty="0" smtClean="0"/>
              <a:t>– Double minimum from interference between vector bosons and fermions – </a:t>
            </a:r>
          </a:p>
        </p:txBody>
      </p:sp>
      <p:sp>
        <p:nvSpPr>
          <p:cNvPr id="6" name="Oval 5"/>
          <p:cNvSpPr/>
          <p:nvPr/>
        </p:nvSpPr>
        <p:spPr>
          <a:xfrm>
            <a:off x="4434546" y="1689101"/>
            <a:ext cx="632754" cy="442922"/>
          </a:xfrm>
          <a:prstGeom prst="ellipse">
            <a:avLst/>
          </a:prstGeom>
          <a:noFill/>
          <a:ln w="38100">
            <a:solidFill>
              <a:srgbClr val="E2FF7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8513171" y="4484679"/>
            <a:ext cx="632754" cy="442922"/>
          </a:xfrm>
          <a:prstGeom prst="ellipse">
            <a:avLst/>
          </a:prstGeom>
          <a:noFill/>
          <a:ln w="38100">
            <a:solidFill>
              <a:srgbClr val="E2FF7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4953016" y="5270500"/>
            <a:ext cx="4149907" cy="646331"/>
          </a:xfrm>
          <a:prstGeom prst="rect">
            <a:avLst/>
          </a:prstGeom>
          <a:solidFill>
            <a:srgbClr val="FF8D99"/>
          </a:solidFill>
          <a:ln>
            <a:solidFill>
              <a:srgbClr val="800000"/>
            </a:solidFill>
          </a:ln>
        </p:spPr>
        <p:txBody>
          <a:bodyPr wrap="square" rtlCol="0">
            <a:spAutoFit/>
          </a:bodyPr>
          <a:lstStyle/>
          <a:p>
            <a:r>
              <a:rPr lang="en-US" dirty="0" smtClean="0"/>
              <a:t>Vector boson and </a:t>
            </a:r>
            <a:r>
              <a:rPr lang="en-US" dirty="0" err="1" smtClean="0"/>
              <a:t>fermion</a:t>
            </a:r>
            <a:r>
              <a:rPr lang="en-US" dirty="0" smtClean="0"/>
              <a:t> couplings consistent with SM expectations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Higgs couplings:</a:t>
            </a:r>
            <a:br>
              <a:rPr lang="en-US" dirty="0" smtClean="0"/>
            </a:br>
            <a:r>
              <a:rPr lang="en-US" dirty="0" smtClean="0"/>
              <a:t>Vector bosons vs. fermions </a:t>
            </a:r>
            <a:endParaRPr lang="en-US" dirty="0"/>
          </a:p>
        </p:txBody>
      </p:sp>
      <p:sp>
        <p:nvSpPr>
          <p:cNvPr id="11" name="Slide Number Placeholder 10"/>
          <p:cNvSpPr>
            <a:spLocks noGrp="1"/>
          </p:cNvSpPr>
          <p:nvPr>
            <p:ph type="sldNum" sz="quarter" idx="12"/>
          </p:nvPr>
        </p:nvSpPr>
        <p:spPr/>
        <p:txBody>
          <a:bodyPr>
            <a:normAutofit fontScale="85000" lnSpcReduction="20000"/>
          </a:bodyPr>
          <a:lstStyle/>
          <a:p>
            <a:fld id="{43FBA3A9-D9CF-E349-B69A-CF535919DE56}" type="slidenum">
              <a:rPr lang="en-US" smtClean="0"/>
              <a:pPr/>
              <a:t>71</a:t>
            </a:fld>
            <a:endParaRPr lang="en-US"/>
          </a:p>
        </p:txBody>
      </p:sp>
      <p:sp>
        <p:nvSpPr>
          <p:cNvPr id="3" name="Content Placeholder 2"/>
          <p:cNvSpPr>
            <a:spLocks noGrp="1"/>
          </p:cNvSpPr>
          <p:nvPr>
            <p:ph sz="quarter" idx="1"/>
          </p:nvPr>
        </p:nvSpPr>
        <p:spPr>
          <a:xfrm>
            <a:off x="384048" y="1562100"/>
            <a:ext cx="4822952" cy="2654300"/>
          </a:xfrm>
        </p:spPr>
        <p:txBody>
          <a:bodyPr>
            <a:normAutofit fontScale="92500" lnSpcReduction="20000"/>
          </a:bodyPr>
          <a:lstStyle/>
          <a:p>
            <a:r>
              <a:rPr lang="en-US" b="1" dirty="0" smtClean="0"/>
              <a:t>1D likelihood scan for each coupling </a:t>
            </a:r>
          </a:p>
          <a:p>
            <a:r>
              <a:rPr lang="en-US" dirty="0" smtClean="0"/>
              <a:t> Asymmetry of double minima in </a:t>
            </a:r>
            <a:r>
              <a:rPr lang="en-US" dirty="0" err="1" smtClean="0"/>
              <a:t>K</a:t>
            </a:r>
            <a:r>
              <a:rPr lang="en-US" baseline="-25000" dirty="0" err="1" smtClean="0"/>
              <a:t>f</a:t>
            </a:r>
            <a:r>
              <a:rPr lang="en-US" dirty="0" smtClean="0"/>
              <a:t> due to interference (constructive or destructive) between fermions and vector bosons in H-&gt;</a:t>
            </a:r>
            <a:r>
              <a:rPr lang="en-US" dirty="0" err="1" smtClean="0"/>
              <a:t>γγ</a:t>
            </a:r>
            <a:r>
              <a:rPr lang="en-US" dirty="0" smtClean="0"/>
              <a:t> </a:t>
            </a:r>
          </a:p>
          <a:p>
            <a:endParaRPr lang="en-US" dirty="0"/>
          </a:p>
        </p:txBody>
      </p:sp>
      <p:pic>
        <p:nvPicPr>
          <p:cNvPr id="4" name="Picture 3"/>
          <p:cNvPicPr>
            <a:picLocks noChangeAspect="1"/>
          </p:cNvPicPr>
          <p:nvPr/>
        </p:nvPicPr>
        <p:blipFill>
          <a:blip r:embed="rId2"/>
          <a:stretch>
            <a:fillRect/>
          </a:stretch>
        </p:blipFill>
        <p:spPr>
          <a:xfrm>
            <a:off x="1117600" y="4106768"/>
            <a:ext cx="2844800" cy="1468532"/>
          </a:xfrm>
          <a:prstGeom prst="rect">
            <a:avLst/>
          </a:prstGeom>
        </p:spPr>
      </p:pic>
      <p:sp>
        <p:nvSpPr>
          <p:cNvPr id="6" name="TextBox 5"/>
          <p:cNvSpPr txBox="1"/>
          <p:nvPr/>
        </p:nvSpPr>
        <p:spPr>
          <a:xfrm>
            <a:off x="384048" y="5676900"/>
            <a:ext cx="4822952" cy="923330"/>
          </a:xfrm>
          <a:prstGeom prst="rect">
            <a:avLst/>
          </a:prstGeom>
          <a:solidFill>
            <a:srgbClr val="FF8D99"/>
          </a:solidFill>
          <a:ln>
            <a:solidFill>
              <a:srgbClr val="800000"/>
            </a:solidFill>
          </a:ln>
        </p:spPr>
        <p:txBody>
          <a:bodyPr wrap="square" rtlCol="0">
            <a:spAutoFit/>
          </a:bodyPr>
          <a:lstStyle/>
          <a:p>
            <a:r>
              <a:rPr lang="en-US" b="1" dirty="0" smtClean="0"/>
              <a:t>K</a:t>
            </a:r>
            <a:r>
              <a:rPr lang="en-US" b="1" baseline="-25000" dirty="0" smtClean="0"/>
              <a:t>V</a:t>
            </a:r>
            <a:r>
              <a:rPr lang="en-US" b="1" dirty="0" smtClean="0"/>
              <a:t> = 1.20 +/- 0.10 </a:t>
            </a:r>
          </a:p>
          <a:p>
            <a:r>
              <a:rPr lang="en-US" b="1" dirty="0" err="1" smtClean="0"/>
              <a:t>K</a:t>
            </a:r>
            <a:r>
              <a:rPr lang="en-US" b="1" baseline="-25000" dirty="0" err="1" smtClean="0"/>
              <a:t>f</a:t>
            </a:r>
            <a:r>
              <a:rPr lang="en-US" b="1" dirty="0" smtClean="0"/>
              <a:t> ∈ [-1.0, -0.7] ∪ [0.7, 1.3] </a:t>
            </a:r>
          </a:p>
          <a:p>
            <a:r>
              <a:rPr lang="en-US" dirty="0" smtClean="0"/>
              <a:t>→ </a:t>
            </a:r>
            <a:r>
              <a:rPr lang="en-US" dirty="0" err="1" smtClean="0"/>
              <a:t>Fermiophobic</a:t>
            </a:r>
            <a:r>
              <a:rPr lang="en-US" dirty="0" smtClean="0"/>
              <a:t> Higgs (</a:t>
            </a:r>
            <a:r>
              <a:rPr lang="en-US" dirty="0" err="1" smtClean="0"/>
              <a:t>K</a:t>
            </a:r>
            <a:r>
              <a:rPr lang="en-US" baseline="-25000" dirty="0" err="1" smtClean="0"/>
              <a:t>f</a:t>
            </a:r>
            <a:r>
              <a:rPr lang="en-US" dirty="0" smtClean="0"/>
              <a:t>=0) strongly disfavored </a:t>
            </a:r>
            <a:endParaRPr lang="en-US" dirty="0"/>
          </a:p>
        </p:txBody>
      </p:sp>
      <p:pic>
        <p:nvPicPr>
          <p:cNvPr id="8" name="Picture 7" descr="fig_05a.png"/>
          <p:cNvPicPr>
            <a:picLocks noChangeAspect="1"/>
          </p:cNvPicPr>
          <p:nvPr/>
        </p:nvPicPr>
        <p:blipFill>
          <a:blip r:embed="rId3"/>
          <a:stretch>
            <a:fillRect/>
          </a:stretch>
        </p:blipFill>
        <p:spPr>
          <a:xfrm>
            <a:off x="5156200" y="1498600"/>
            <a:ext cx="3937000" cy="2666328"/>
          </a:xfrm>
          <a:prstGeom prst="rect">
            <a:avLst/>
          </a:prstGeom>
        </p:spPr>
      </p:pic>
      <p:pic>
        <p:nvPicPr>
          <p:cNvPr id="9" name="Picture 8" descr="fig_05b.png"/>
          <p:cNvPicPr>
            <a:picLocks noChangeAspect="1"/>
          </p:cNvPicPr>
          <p:nvPr/>
        </p:nvPicPr>
        <p:blipFill>
          <a:blip r:embed="rId4"/>
          <a:stretch>
            <a:fillRect/>
          </a:stretch>
        </p:blipFill>
        <p:spPr>
          <a:xfrm>
            <a:off x="5203177" y="4170268"/>
            <a:ext cx="3890023" cy="263451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7950" y="2336800"/>
            <a:ext cx="3980841" cy="2857500"/>
          </a:xfrm>
          <a:prstGeom prst="rect">
            <a:avLst/>
          </a:prstGeom>
        </p:spPr>
      </p:pic>
      <p:pic>
        <p:nvPicPr>
          <p:cNvPr id="7" name="Picture 6"/>
          <p:cNvPicPr>
            <a:picLocks noChangeAspect="1"/>
          </p:cNvPicPr>
          <p:nvPr/>
        </p:nvPicPr>
        <p:blipFill>
          <a:blip r:embed="rId3"/>
          <a:stretch>
            <a:fillRect/>
          </a:stretch>
        </p:blipFill>
        <p:spPr>
          <a:xfrm>
            <a:off x="184150" y="1054100"/>
            <a:ext cx="8699500" cy="1346200"/>
          </a:xfrm>
          <a:prstGeom prst="rect">
            <a:avLst/>
          </a:prstGeom>
        </p:spPr>
      </p:pic>
      <p:pic>
        <p:nvPicPr>
          <p:cNvPr id="8" name="Picture 7"/>
          <p:cNvPicPr>
            <a:picLocks noChangeAspect="1"/>
          </p:cNvPicPr>
          <p:nvPr/>
        </p:nvPicPr>
        <p:blipFill>
          <a:blip r:embed="rId4"/>
          <a:stretch>
            <a:fillRect/>
          </a:stretch>
        </p:blipFill>
        <p:spPr>
          <a:xfrm>
            <a:off x="711200" y="5105400"/>
            <a:ext cx="3098191" cy="1243101"/>
          </a:xfrm>
          <a:prstGeom prst="rect">
            <a:avLst/>
          </a:prstGeom>
        </p:spPr>
      </p:pic>
      <p:pic>
        <p:nvPicPr>
          <p:cNvPr id="9" name="Picture 8"/>
          <p:cNvPicPr>
            <a:picLocks noChangeAspect="1"/>
          </p:cNvPicPr>
          <p:nvPr/>
        </p:nvPicPr>
        <p:blipFill>
          <a:blip r:embed="rId5"/>
          <a:stretch>
            <a:fillRect/>
          </a:stretch>
        </p:blipFill>
        <p:spPr>
          <a:xfrm>
            <a:off x="584200" y="6126251"/>
            <a:ext cx="3276600" cy="723900"/>
          </a:xfrm>
          <a:prstGeom prst="rect">
            <a:avLst/>
          </a:prstGeom>
        </p:spPr>
      </p:pic>
      <p:pic>
        <p:nvPicPr>
          <p:cNvPr id="11" name="Picture 10"/>
          <p:cNvPicPr>
            <a:picLocks noChangeAspect="1"/>
          </p:cNvPicPr>
          <p:nvPr/>
        </p:nvPicPr>
        <p:blipFill>
          <a:blip r:embed="rId6"/>
          <a:stretch>
            <a:fillRect/>
          </a:stretch>
        </p:blipFill>
        <p:spPr>
          <a:xfrm>
            <a:off x="4349141" y="2283180"/>
            <a:ext cx="4369409" cy="3167244"/>
          </a:xfrm>
          <a:prstGeom prst="rect">
            <a:avLst/>
          </a:prstGeom>
        </p:spPr>
      </p:pic>
      <p:sp>
        <p:nvSpPr>
          <p:cNvPr id="12" name="TextBox 11"/>
          <p:cNvSpPr txBox="1"/>
          <p:nvPr/>
        </p:nvSpPr>
        <p:spPr>
          <a:xfrm>
            <a:off x="4476140" y="5341728"/>
            <a:ext cx="4534509" cy="1384995"/>
          </a:xfrm>
          <a:prstGeom prst="rect">
            <a:avLst/>
          </a:prstGeom>
          <a:noFill/>
        </p:spPr>
        <p:txBody>
          <a:bodyPr wrap="square" rtlCol="0">
            <a:spAutoFit/>
          </a:bodyPr>
          <a:lstStyle/>
          <a:p>
            <a:r>
              <a:rPr lang="en-US" dirty="0" smtClean="0">
                <a:solidFill>
                  <a:schemeClr val="accent1">
                    <a:lumMod val="75000"/>
                  </a:schemeClr>
                </a:solidFill>
              </a:rPr>
              <a:t>Best Fit for signal strength:</a:t>
            </a:r>
          </a:p>
          <a:p>
            <a:pPr algn="ctr"/>
            <a:r>
              <a:rPr lang="en-US" sz="2400" b="1" dirty="0" err="1"/>
              <a:t>μ</a:t>
            </a:r>
            <a:r>
              <a:rPr lang="en-US" sz="2400" b="1" dirty="0"/>
              <a:t>=1.80</a:t>
            </a:r>
            <a:r>
              <a:rPr lang="en-US" sz="2400" b="1" dirty="0" smtClean="0"/>
              <a:t> ±0.42±0.36</a:t>
            </a:r>
          </a:p>
          <a:p>
            <a:r>
              <a:rPr lang="en-US" dirty="0" smtClean="0">
                <a:solidFill>
                  <a:srgbClr val="376092"/>
                </a:solidFill>
              </a:rPr>
              <a:t>Best fit for mass:</a:t>
            </a:r>
          </a:p>
          <a:p>
            <a:pPr algn="ctr"/>
            <a:r>
              <a:rPr lang="en-US" sz="2400" b="1" dirty="0" err="1"/>
              <a:t>m</a:t>
            </a:r>
            <a:r>
              <a:rPr lang="en-US" sz="2400" b="1" baseline="-25000" dirty="0" err="1"/>
              <a:t>H</a:t>
            </a:r>
            <a:r>
              <a:rPr lang="en-US" sz="2400" b="1" dirty="0"/>
              <a:t>=126.6 ± 0.3 (stat) ± 0.7 (</a:t>
            </a:r>
            <a:r>
              <a:rPr lang="en-US" sz="2400" b="1" dirty="0" err="1"/>
              <a:t>syst</a:t>
            </a:r>
            <a:r>
              <a:rPr lang="en-US" sz="2400" b="1" dirty="0"/>
              <a:t>) </a:t>
            </a:r>
          </a:p>
        </p:txBody>
      </p:sp>
      <p:sp>
        <p:nvSpPr>
          <p:cNvPr id="13" name="TextBox 12"/>
          <p:cNvSpPr txBox="1"/>
          <p:nvPr/>
        </p:nvSpPr>
        <p:spPr>
          <a:xfrm>
            <a:off x="6953250" y="139700"/>
            <a:ext cx="1930400" cy="1015663"/>
          </a:xfrm>
          <a:prstGeom prst="rect">
            <a:avLst/>
          </a:prstGeom>
          <a:noFill/>
        </p:spPr>
        <p:txBody>
          <a:bodyPr wrap="square" rtlCol="0">
            <a:spAutoFit/>
          </a:bodyPr>
          <a:lstStyle/>
          <a:p>
            <a:r>
              <a:rPr lang="en-US" sz="6000" b="1" dirty="0" smtClean="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rPr>
              <a:t>Atlas</a:t>
            </a:r>
            <a:endParaRPr lang="en-US" sz="6000" b="1" dirty="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endParaRPr>
          </a:p>
        </p:txBody>
      </p:sp>
      <p:sp>
        <p:nvSpPr>
          <p:cNvPr id="2" name="Title 1"/>
          <p:cNvSpPr>
            <a:spLocks noGrp="1"/>
          </p:cNvSpPr>
          <p:nvPr>
            <p:ph type="title"/>
          </p:nvPr>
        </p:nvSpPr>
        <p:spPr/>
        <p:txBody>
          <a:bodyPr>
            <a:normAutofit fontScale="90000"/>
          </a:bodyPr>
          <a:lstStyle/>
          <a:p>
            <a:pPr lvl="0"/>
            <a:r>
              <a:rPr lang="en-US" b="1" i="1" dirty="0">
                <a:solidFill>
                  <a:srgbClr val="376092"/>
                </a:solidFill>
              </a:rPr>
              <a:t>Higgs update: </a:t>
            </a:r>
            <a:r>
              <a:rPr lang="en-US" b="1" i="1" dirty="0" err="1" smtClean="0">
                <a:solidFill>
                  <a:srgbClr val="376092"/>
                </a:solidFill>
              </a:rPr>
              <a:t>γγ</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6200" y="726257"/>
            <a:ext cx="8851900" cy="4620443"/>
            <a:chOff x="-25400" y="1043757"/>
            <a:chExt cx="9144000" cy="4887143"/>
          </a:xfrm>
        </p:grpSpPr>
        <p:pic>
          <p:nvPicPr>
            <p:cNvPr id="5" name="Picture 4"/>
            <p:cNvPicPr>
              <a:picLocks noChangeAspect="1"/>
            </p:cNvPicPr>
            <p:nvPr/>
          </p:nvPicPr>
          <p:blipFill>
            <a:blip r:embed="rId2"/>
            <a:stretch>
              <a:fillRect/>
            </a:stretch>
          </p:blipFill>
          <p:spPr>
            <a:xfrm>
              <a:off x="-25400" y="1066800"/>
              <a:ext cx="4699000" cy="4715530"/>
            </a:xfrm>
            <a:prstGeom prst="rect">
              <a:avLst/>
            </a:prstGeom>
          </p:spPr>
        </p:pic>
        <p:pic>
          <p:nvPicPr>
            <p:cNvPr id="9" name="Picture 8"/>
            <p:cNvPicPr>
              <a:picLocks noChangeAspect="1"/>
            </p:cNvPicPr>
            <p:nvPr/>
          </p:nvPicPr>
          <p:blipFill>
            <a:blip r:embed="rId3"/>
            <a:srcRect l="8433" r="6539"/>
            <a:stretch>
              <a:fillRect/>
            </a:stretch>
          </p:blipFill>
          <p:spPr>
            <a:xfrm>
              <a:off x="4749800" y="1043757"/>
              <a:ext cx="4368800" cy="4887143"/>
            </a:xfrm>
            <a:prstGeom prst="rect">
              <a:avLst/>
            </a:prstGeom>
          </p:spPr>
        </p:pic>
      </p:grpSp>
      <p:sp>
        <p:nvSpPr>
          <p:cNvPr id="8" name="TextBox 7"/>
          <p:cNvSpPr txBox="1"/>
          <p:nvPr/>
        </p:nvSpPr>
        <p:spPr>
          <a:xfrm>
            <a:off x="0" y="5549901"/>
            <a:ext cx="4838700" cy="1169551"/>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r>
              <a:rPr lang="en-US" sz="1600" dirty="0" smtClean="0"/>
              <a:t>Expected signal significance is 3.6σ, observed is 4.1σ</a:t>
            </a:r>
          </a:p>
          <a:p>
            <a:r>
              <a:rPr lang="en-US" dirty="0" smtClean="0"/>
              <a:t>The signal is confirmed</a:t>
            </a:r>
          </a:p>
          <a:p>
            <a:r>
              <a:rPr lang="en-US" dirty="0" smtClean="0">
                <a:solidFill>
                  <a:schemeClr val="accent1">
                    <a:lumMod val="75000"/>
                  </a:schemeClr>
                </a:solidFill>
              </a:rPr>
              <a:t>Best Fit for signal strength: </a:t>
            </a:r>
            <a:r>
              <a:rPr lang="en-US" b="1" dirty="0" err="1" smtClean="0"/>
              <a:t>μ</a:t>
            </a:r>
            <a:r>
              <a:rPr lang="en-US" b="1" dirty="0" smtClean="0"/>
              <a:t>=1.30 ±0.5</a:t>
            </a:r>
          </a:p>
          <a:p>
            <a:r>
              <a:rPr lang="en-US" dirty="0" smtClean="0">
                <a:solidFill>
                  <a:srgbClr val="376092"/>
                </a:solidFill>
              </a:rPr>
              <a:t>Best fit for mass: </a:t>
            </a:r>
            <a:r>
              <a:rPr lang="en-US" sz="1600" b="1" dirty="0" err="1" smtClean="0"/>
              <a:t>m</a:t>
            </a:r>
            <a:r>
              <a:rPr lang="en-US" sz="1600" b="1" baseline="-25000" dirty="0" err="1" smtClean="0"/>
              <a:t>H</a:t>
            </a:r>
            <a:r>
              <a:rPr lang="en-US" sz="1600" b="1" dirty="0" smtClean="0"/>
              <a:t>=123.5 ± 0.9 (stat) ± 0.4 (</a:t>
            </a:r>
            <a:r>
              <a:rPr lang="en-US" sz="1600" b="1" dirty="0" err="1" smtClean="0"/>
              <a:t>syst</a:t>
            </a:r>
            <a:r>
              <a:rPr lang="en-US" sz="1600" b="1" dirty="0" smtClean="0"/>
              <a:t>)</a:t>
            </a:r>
            <a:endParaRPr lang="en-US" sz="1600" dirty="0" smtClean="0"/>
          </a:p>
        </p:txBody>
      </p:sp>
      <p:sp>
        <p:nvSpPr>
          <p:cNvPr id="11" name="TextBox 10"/>
          <p:cNvSpPr txBox="1"/>
          <p:nvPr/>
        </p:nvSpPr>
        <p:spPr>
          <a:xfrm>
            <a:off x="-38100" y="4673006"/>
            <a:ext cx="1930400" cy="1015663"/>
          </a:xfrm>
          <a:prstGeom prst="rect">
            <a:avLst/>
          </a:prstGeom>
          <a:noFill/>
        </p:spPr>
        <p:txBody>
          <a:bodyPr wrap="square" rtlCol="0">
            <a:spAutoFit/>
          </a:bodyPr>
          <a:lstStyle/>
          <a:p>
            <a:r>
              <a:rPr lang="en-US" sz="6000" b="1" dirty="0" smtClean="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rPr>
              <a:t>Atlas</a:t>
            </a:r>
            <a:endParaRPr lang="en-US" sz="6000" b="1" dirty="0">
              <a:ln w="18415" cmpd="sng">
                <a:solidFill>
                  <a:schemeClr val="tx2">
                    <a:lumMod val="75000"/>
                  </a:schemeClr>
                </a:solidFill>
                <a:prstDash val="solid"/>
              </a:ln>
              <a:solidFill>
                <a:srgbClr val="FFFFFF"/>
              </a:solidFill>
              <a:effectLst>
                <a:outerShdw blurRad="63500" dir="3600000" algn="tl" rotWithShape="0">
                  <a:srgbClr val="000000">
                    <a:alpha val="70000"/>
                  </a:srgbClr>
                </a:outerShdw>
              </a:effectLst>
            </a:endParaRPr>
          </a:p>
        </p:txBody>
      </p:sp>
      <p:sp>
        <p:nvSpPr>
          <p:cNvPr id="12" name="TextBox 11"/>
          <p:cNvSpPr txBox="1"/>
          <p:nvPr/>
        </p:nvSpPr>
        <p:spPr>
          <a:xfrm>
            <a:off x="4889500" y="5232401"/>
            <a:ext cx="4279900" cy="1092607"/>
          </a:xfrm>
          <a:prstGeom prst="rect">
            <a:avLst/>
          </a:prstGeom>
          <a:solidFill>
            <a:schemeClr val="accent2">
              <a:lumMod val="20000"/>
              <a:lumOff val="80000"/>
            </a:schemeClr>
          </a:solidFill>
          <a:ln>
            <a:solidFill>
              <a:schemeClr val="accent2">
                <a:lumMod val="50000"/>
              </a:schemeClr>
            </a:solidFill>
          </a:ln>
        </p:spPr>
        <p:txBody>
          <a:bodyPr wrap="square" rtlCol="0">
            <a:spAutoFit/>
          </a:bodyPr>
          <a:lstStyle/>
          <a:p>
            <a:r>
              <a:rPr lang="en-US" sz="1500" dirty="0" smtClean="0"/>
              <a:t>Expected signal significance is 5σ, observed is 4.6σ</a:t>
            </a:r>
          </a:p>
          <a:p>
            <a:r>
              <a:rPr lang="en-US" dirty="0" smtClean="0"/>
              <a:t>The signal is confirmed</a:t>
            </a:r>
          </a:p>
          <a:p>
            <a:r>
              <a:rPr lang="en-US" sz="1600" dirty="0" smtClean="0">
                <a:solidFill>
                  <a:schemeClr val="accent1">
                    <a:lumMod val="75000"/>
                  </a:schemeClr>
                </a:solidFill>
              </a:rPr>
              <a:t>Best Fit for signal strength: </a:t>
            </a:r>
            <a:r>
              <a:rPr lang="en-US" sz="1600" b="1" dirty="0" err="1" smtClean="0"/>
              <a:t>μ</a:t>
            </a:r>
            <a:r>
              <a:rPr lang="en-US" sz="1600" b="1" dirty="0" smtClean="0"/>
              <a:t>=0.80 ±0.3</a:t>
            </a:r>
          </a:p>
          <a:p>
            <a:r>
              <a:rPr lang="en-US" sz="1500" dirty="0" smtClean="0">
                <a:solidFill>
                  <a:srgbClr val="376092"/>
                </a:solidFill>
              </a:rPr>
              <a:t>Best fit for mass</a:t>
            </a:r>
            <a:r>
              <a:rPr lang="en-US" sz="1600" dirty="0" smtClean="0">
                <a:solidFill>
                  <a:srgbClr val="376092"/>
                </a:solidFill>
              </a:rPr>
              <a:t>: </a:t>
            </a:r>
            <a:r>
              <a:rPr lang="en-US" sz="1500" b="1" dirty="0" err="1" smtClean="0"/>
              <a:t>m</a:t>
            </a:r>
            <a:r>
              <a:rPr lang="en-US" sz="1500" b="1" baseline="-25000" dirty="0" err="1" smtClean="0"/>
              <a:t>H</a:t>
            </a:r>
            <a:r>
              <a:rPr lang="en-US" sz="1500" b="1" dirty="0" smtClean="0"/>
              <a:t>=126.2 ± 0.6 (stat) ± 0.2 (</a:t>
            </a:r>
            <a:r>
              <a:rPr lang="en-US" sz="1500" b="1" dirty="0" err="1" smtClean="0"/>
              <a:t>syst</a:t>
            </a:r>
            <a:r>
              <a:rPr lang="en-US" sz="1500" b="1" dirty="0" smtClean="0"/>
              <a:t>)</a:t>
            </a:r>
            <a:endParaRPr lang="en-US" sz="1500" dirty="0" smtClean="0"/>
          </a:p>
        </p:txBody>
      </p:sp>
      <p:sp>
        <p:nvSpPr>
          <p:cNvPr id="13" name="TextBox 12"/>
          <p:cNvSpPr txBox="1"/>
          <p:nvPr/>
        </p:nvSpPr>
        <p:spPr>
          <a:xfrm>
            <a:off x="7378700" y="6033820"/>
            <a:ext cx="1930400" cy="1015663"/>
          </a:xfrm>
          <a:prstGeom prst="rect">
            <a:avLst/>
          </a:prstGeom>
          <a:noFill/>
        </p:spPr>
        <p:txBody>
          <a:bodyPr wrap="square" rtlCol="0">
            <a:spAutoFit/>
          </a:bodyPr>
          <a:lstStyle/>
          <a:p>
            <a:r>
              <a:rPr lang="en-US" sz="6000" b="1"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CMS</a:t>
            </a:r>
            <a:endParaRPr lang="en-US" sz="6000" b="1" dirty="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endParaRPr>
          </a:p>
        </p:txBody>
      </p:sp>
      <p:sp>
        <p:nvSpPr>
          <p:cNvPr id="2" name="Title 1"/>
          <p:cNvSpPr>
            <a:spLocks noGrp="1"/>
          </p:cNvSpPr>
          <p:nvPr>
            <p:ph type="title"/>
          </p:nvPr>
        </p:nvSpPr>
        <p:spPr/>
        <p:txBody>
          <a:bodyPr>
            <a:normAutofit fontScale="90000"/>
          </a:bodyPr>
          <a:lstStyle/>
          <a:p>
            <a:pPr lvl="0"/>
            <a:r>
              <a:rPr lang="en-US" b="1" i="1" dirty="0">
                <a:solidFill>
                  <a:srgbClr val="376092"/>
                </a:solidFill>
              </a:rPr>
              <a:t>Higgs update: ZZ</a:t>
            </a:r>
            <a:r>
              <a:rPr lang="en-US" b="1" i="1" dirty="0">
                <a:solidFill>
                  <a:srgbClr val="376092"/>
                </a:solidFill>
                <a:sym typeface="Wingdings"/>
              </a:rPr>
              <a:t></a:t>
            </a:r>
            <a:r>
              <a:rPr lang="en-US" b="1" i="1" dirty="0" smtClean="0">
                <a:solidFill>
                  <a:srgbClr val="376092"/>
                </a:solidFill>
                <a:sym typeface="Wingdings"/>
              </a:rPr>
              <a:t>4l</a:t>
            </a:r>
            <a:endParaRPr lang="en-US"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1558</TotalTime>
  <Words>5195</Words>
  <Application>Microsoft Macintosh PowerPoint</Application>
  <PresentationFormat>Presentazione su schermo (4:3)</PresentationFormat>
  <Paragraphs>579</Paragraphs>
  <Slides>71</Slides>
  <Notes>8</Notes>
  <HiddenSlides>0</HiddenSlides>
  <MMClips>0</MMClips>
  <ScaleCrop>false</ScaleCrop>
  <HeadingPairs>
    <vt:vector size="6" baseType="variant">
      <vt:variant>
        <vt:lpstr>Tema</vt:lpstr>
      </vt:variant>
      <vt:variant>
        <vt:i4>3</vt:i4>
      </vt:variant>
      <vt:variant>
        <vt:lpstr>Server OLE incorporati</vt:lpstr>
      </vt:variant>
      <vt:variant>
        <vt:i4>1</vt:i4>
      </vt:variant>
      <vt:variant>
        <vt:lpstr>Titoli diapositive</vt:lpstr>
      </vt:variant>
      <vt:variant>
        <vt:i4>71</vt:i4>
      </vt:variant>
    </vt:vector>
  </HeadingPairs>
  <TitlesOfParts>
    <vt:vector size="75" baseType="lpstr">
      <vt:lpstr>Median</vt:lpstr>
      <vt:lpstr>2_Median</vt:lpstr>
      <vt:lpstr>1_Median</vt:lpstr>
      <vt:lpstr>Equation</vt:lpstr>
      <vt:lpstr>Presentazione di PowerPoint</vt:lpstr>
      <vt:lpstr>Outline:</vt:lpstr>
      <vt:lpstr>Higgs: produzione @ LHC(http://arxiv.org/abs/1101.0593) </vt:lpstr>
      <vt:lpstr>Higgs: Analisi dei dati 2012</vt:lpstr>
      <vt:lpstr>4/7/2012: Osservazione di una nuova particella</vt:lpstr>
      <vt:lpstr>Higgs: stati finali γγ e ZZ4 leptoni</vt:lpstr>
      <vt:lpstr>Presentazione di PowerPoint</vt:lpstr>
      <vt:lpstr>Higgs update: γγ</vt:lpstr>
      <vt:lpstr>Higgs update: ZZ4l</vt:lpstr>
      <vt:lpstr>Higgs update: HWW2l2ν</vt:lpstr>
      <vt:lpstr>Higgs update: Hττ and Hbb</vt:lpstr>
      <vt:lpstr>Higgs update: Combined results</vt:lpstr>
      <vt:lpstr>Presentazione di PowerPoint</vt:lpstr>
      <vt:lpstr>The post-observation scenario </vt:lpstr>
      <vt:lpstr>Low mass: Higgs @126GeV study </vt:lpstr>
      <vt:lpstr>Higgs: Mass Measurement</vt:lpstr>
      <vt:lpstr>Higgs Mass measurement</vt:lpstr>
      <vt:lpstr>Measurement of Higgs couplings</vt:lpstr>
      <vt:lpstr>Measurement of Higgs couplings (ϒϒ example) </vt:lpstr>
      <vt:lpstr>SM Higgs couplings</vt:lpstr>
      <vt:lpstr>Higgs couplings: Gauge sector:  W vs. Z bosons  </vt:lpstr>
      <vt:lpstr>Analisi Higgs: sezione di Napoli</vt:lpstr>
      <vt:lpstr>H→ZZ→2l2q</vt:lpstr>
      <vt:lpstr>Motivation</vt:lpstr>
      <vt:lpstr>Analysis workflow</vt:lpstr>
      <vt:lpstr>High mass analysis</vt:lpstr>
      <vt:lpstr>Analysis workflow</vt:lpstr>
      <vt:lpstr>Low mass analysis</vt:lpstr>
      <vt:lpstr>Leptons and jets</vt:lpstr>
      <vt:lpstr>Btag categorization</vt:lpstr>
      <vt:lpstr>Angular likelihood discriminant</vt:lpstr>
      <vt:lpstr>Angular likelihood discriminant</vt:lpstr>
      <vt:lpstr>Bkg estimation</vt:lpstr>
      <vt:lpstr>Bkg estimation</vt:lpstr>
      <vt:lpstr>mZZ distributions - high mass</vt:lpstr>
      <vt:lpstr>mZZ distributions - low mass</vt:lpstr>
      <vt:lpstr>Limit extraction</vt:lpstr>
      <vt:lpstr>Limit extraction</vt:lpstr>
      <vt:lpstr>Limit extraction - SM4</vt:lpstr>
      <vt:lpstr>Next goals</vt:lpstr>
      <vt:lpstr>HZZqqll Analysis</vt:lpstr>
      <vt:lpstr>HZZ*llqq low mass search</vt:lpstr>
      <vt:lpstr>Lepton and Jet selection</vt:lpstr>
      <vt:lpstr>Event selection</vt:lpstr>
      <vt:lpstr>Kinematic fit (1)</vt:lpstr>
      <vt:lpstr>Presentazione di PowerPoint</vt:lpstr>
      <vt:lpstr>Results – Signal Region</vt:lpstr>
      <vt:lpstr>HZZ*llqq results</vt:lpstr>
      <vt:lpstr>Presentazione di PowerPoint</vt:lpstr>
      <vt:lpstr>Presentazione di PowerPoint</vt:lpstr>
      <vt:lpstr>Presentazione di PowerPoint</vt:lpstr>
      <vt:lpstr>Short and long term plans</vt:lpstr>
      <vt:lpstr>HZZ(*)4l Spin properties</vt:lpstr>
      <vt:lpstr>Higgs: Spin properties </vt:lpstr>
      <vt:lpstr>Presentazione di PowerPoint</vt:lpstr>
      <vt:lpstr>Presentazione di PowerPoint</vt:lpstr>
      <vt:lpstr>Spin/CP Analysis</vt:lpstr>
      <vt:lpstr>MELA discriminant</vt:lpstr>
      <vt:lpstr>Test hypothesis: 0+ vs 0-</vt:lpstr>
      <vt:lpstr>Test hypothesis: 0+ vs 2-</vt:lpstr>
      <vt:lpstr>Test hypothesis: 0+ vs 2+m</vt:lpstr>
      <vt:lpstr>Short and long term plans for HZZ(*)4l</vt:lpstr>
      <vt:lpstr>Short and long term plans for HZZ(*)4l</vt:lpstr>
      <vt:lpstr>the end</vt:lpstr>
      <vt:lpstr>the end</vt:lpstr>
      <vt:lpstr>Higgs: Spin properties </vt:lpstr>
      <vt:lpstr>Ricerca dell’Higgs in Atlas: H-&gt;γγ </vt:lpstr>
      <vt:lpstr>Ricerca dell’Higgs in Atlas: H-&gt;γγ </vt:lpstr>
      <vt:lpstr>Presentazione di PowerPoint</vt:lpstr>
      <vt:lpstr>Higgs couplings: Vector bosons vs. fermions </vt:lpstr>
      <vt:lpstr>Higgs couplings: Vector bosons vs. fermions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Francesco Conventi</dc:creator>
  <cp:lastModifiedBy>Gianpaolo Carlino</cp:lastModifiedBy>
  <cp:revision>58</cp:revision>
  <dcterms:created xsi:type="dcterms:W3CDTF">2012-12-21T09:07:03Z</dcterms:created>
  <dcterms:modified xsi:type="dcterms:W3CDTF">2012-12-21T09:50:29Z</dcterms:modified>
</cp:coreProperties>
</file>