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57" r:id="rId6"/>
    <p:sldId id="331" r:id="rId7"/>
    <p:sldId id="337" r:id="rId8"/>
    <p:sldId id="269" r:id="rId9"/>
    <p:sldId id="336" r:id="rId10"/>
    <p:sldId id="282" r:id="rId11"/>
    <p:sldId id="333" r:id="rId12"/>
    <p:sldId id="283" r:id="rId13"/>
    <p:sldId id="284" r:id="rId14"/>
    <p:sldId id="314" r:id="rId15"/>
    <p:sldId id="339" r:id="rId16"/>
    <p:sldId id="312" r:id="rId17"/>
    <p:sldId id="272" r:id="rId18"/>
    <p:sldId id="273" r:id="rId19"/>
    <p:sldId id="274" r:id="rId20"/>
    <p:sldId id="285" r:id="rId21"/>
    <p:sldId id="287" r:id="rId22"/>
    <p:sldId id="335" r:id="rId23"/>
    <p:sldId id="31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713" autoAdjust="0"/>
  </p:normalViewPr>
  <p:slideViewPr>
    <p:cSldViewPr>
      <p:cViewPr>
        <p:scale>
          <a:sx n="77" d="100"/>
          <a:sy n="77" d="100"/>
        </p:scale>
        <p:origin x="-89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FFDDE-A3F2-4C07-BFC6-7B9E538CBB46}" type="datetimeFigureOut">
              <a:rPr lang="it-IT" smtClean="0"/>
              <a:pPr/>
              <a:t>21/12/12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4674-EA27-4E5D-A8A2-DDAF4D19BF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00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D8B5-6734-4323-9C12-86352F86386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AB5-031D-426E-8C4D-11AEAB4037D2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5B91-D6F1-4C45-9332-D86923E03BB3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8D49-E7AD-4D05-9B90-A91C7478A58E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24680" y="6356350"/>
            <a:ext cx="2133600" cy="365125"/>
          </a:xfrm>
        </p:spPr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001056" cy="1143000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600200"/>
            <a:ext cx="7929618" cy="452596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Font typeface="Wingdings" pitchFamily="2" charset="2"/>
              <a:buChar char="Ø"/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Font typeface="Wingdings" pitchFamily="2" charset="2"/>
              <a:buChar char="Ø"/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48264" y="6382752"/>
            <a:ext cx="2133600" cy="365125"/>
          </a:xfrm>
        </p:spPr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F205-8868-4142-BCF9-5764D6E670FA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0081-B26B-4F5D-9DE7-CFC6E09B731E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527F-D656-4345-9F10-B8FFE02D54C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0F41-9C5C-4DAF-8C62-33F899EECFD0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9846-B755-4F43-B3C8-3779FCDB4F7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06AB-A0CC-431D-B736-D5A9DDBF429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2DED-C9C8-4ED6-A8D1-ECA88847BCE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CFD0-840D-4A3A-9506-F30D2A347BE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3079-E8D5-43B8-AE21-2D3CC3740D2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1D05-CD18-440F-A4B4-61B9CD6AF528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47DD-58B3-446E-8FC1-1AD2FCBAD94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DE81-6C10-4855-A59D-74A304B5C825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E25A-F630-4862-BDAC-9ABE555E884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6020-197E-4D91-95F0-9A343643BF1B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E160-2048-48B3-8511-938FF7B242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8DBC-2C3C-4A91-A2E9-90EE5C3F10D1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3799-AAA6-4A9B-9C75-3B72005E8235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6EC8-7E28-4E9D-858D-DE351E0E4D7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7B67-D83A-4405-9F1D-0CF41BA8BD05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35B4-475E-4A29-9C7F-579C32D3E31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9355-16CE-4B9F-BCC8-8B6BBAB3EB5E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243D-4213-4467-B732-593B1358683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B4AF-2D25-4F14-A8A9-EDB37CD02DEC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2378-5347-44DA-A7EF-284B850B3D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5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74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14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04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90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1904-C8DE-4856-9A81-0456CDC2524C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18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12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29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5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3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91D-2006-4131-9566-1C96E5A030F8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88B6-BC80-4ECB-B72D-AF718CA9E582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B787-D0A5-43D9-BB23-9C818CE708F5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218-B167-4006-9D01-FB9B005CCE36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D887-8D1B-4A0F-92D7-D28501ED9793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675E-E053-43E8-AA48-FE396833F342}" type="datetime1">
              <a:rPr lang="en-US" smtClean="0"/>
              <a:pPr/>
              <a:t>21/12/12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96B7-77C1-496E-9F75-73D9ECACB656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Workshop GARR su Calcolo e Storage Distribuito, 28-29 Novembre, Roma Sessione:  Strumenti e tecnologie per Cloud e Calcolo Distribuito 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54357-851C-4AF5-85D4-5D1F937C0D6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CD7F7-1238-4E26-A309-57316F11A6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6B0A-AF55-4855-ACB2-60A168DAC9D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A0B86-DFC8-4EA7-B345-7295B9DCE3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e.unina.it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62473"/>
            <a:ext cx="7772400" cy="151459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PON a3_00052 "</a:t>
            </a:r>
            <a:r>
              <a:rPr lang="it-IT" dirty="0" err="1" smtClean="0">
                <a:solidFill>
                  <a:srgbClr val="FF0000"/>
                </a:solidFill>
              </a:rPr>
              <a:t>ReCaS</a:t>
            </a:r>
            <a:r>
              <a:rPr lang="it-IT" dirty="0" smtClean="0">
                <a:solidFill>
                  <a:srgbClr val="FF0000"/>
                </a:solidFill>
              </a:rPr>
              <a:t>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>
                <a:solidFill>
                  <a:srgbClr val="FF0000"/>
                </a:solidFill>
              </a:rPr>
              <a:t>Re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Ca</a:t>
            </a:r>
            <a:r>
              <a:rPr lang="en-US" sz="3600" dirty="0" err="1" smtClean="0"/>
              <a:t>lcolo</a:t>
            </a:r>
            <a:r>
              <a:rPr lang="en-US" sz="3600" dirty="0" smtClean="0"/>
              <a:t> per </a:t>
            </a:r>
            <a:r>
              <a:rPr lang="en-US" sz="3600" dirty="0" err="1" smtClean="0">
                <a:solidFill>
                  <a:srgbClr val="FF0000"/>
                </a:solidFill>
              </a:rPr>
              <a:t>S</a:t>
            </a:r>
            <a:r>
              <a:rPr lang="en-US" sz="3600" dirty="0" err="1" smtClean="0"/>
              <a:t>uperB</a:t>
            </a:r>
            <a:r>
              <a:rPr lang="en-US" sz="3600" dirty="0" smtClean="0"/>
              <a:t> e </a:t>
            </a:r>
            <a:r>
              <a:rPr lang="en-US" sz="3600" dirty="0" err="1" smtClean="0"/>
              <a:t>altre</a:t>
            </a:r>
            <a:r>
              <a:rPr lang="en-US" sz="3600" dirty="0" smtClean="0"/>
              <a:t> </a:t>
            </a:r>
            <a:r>
              <a:rPr lang="en-US" sz="3600" dirty="0" err="1" smtClean="0"/>
              <a:t>applicazioni</a:t>
            </a:r>
            <a:endParaRPr lang="en-US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198984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L. </a:t>
            </a:r>
            <a:r>
              <a:rPr lang="en-US" i="1" dirty="0" err="1" smtClean="0">
                <a:solidFill>
                  <a:srgbClr val="0000FF"/>
                </a:solidFill>
              </a:rPr>
              <a:t>Merola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err="1" smtClean="0">
                <a:solidFill>
                  <a:srgbClr val="0000FF"/>
                </a:solidFill>
              </a:rPr>
              <a:t>riunione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gruppo</a:t>
            </a:r>
            <a:r>
              <a:rPr lang="en-US" i="1" dirty="0" smtClean="0">
                <a:solidFill>
                  <a:srgbClr val="0000FF"/>
                </a:solidFill>
              </a:rPr>
              <a:t> I Napoli 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21/12/2012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6" name="Immagine 5" descr="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476672"/>
            <a:ext cx="687801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251520" y="623731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 smtClean="0"/>
              <a:t>Sito e dominio web del progetto:</a:t>
            </a:r>
            <a:r>
              <a:rPr lang="it-IT" dirty="0" smtClean="0">
                <a:solidFill>
                  <a:srgbClr val="FF0000"/>
                </a:solidFill>
              </a:rPr>
              <a:t>    www.pon-recas.it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142860"/>
            <a:ext cx="8001056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Obiettivi quantitativi </a:t>
            </a:r>
            <a:b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(calcolo e </a:t>
            </a:r>
            <a:r>
              <a:rPr lang="it-IT" sz="3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storage</a:t>
            </a:r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)</a:t>
            </a:r>
            <a:endParaRPr lang="it-IT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4500594" cy="293921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Calcolo:</a:t>
            </a:r>
          </a:p>
          <a:p>
            <a:pPr lvl="1" algn="just"/>
            <a:r>
              <a:rPr lang="it-IT" dirty="0" smtClean="0"/>
              <a:t>L’aggregato di potenza elaborativa minima che il progetto si prefigge di acquisire è di 33 </a:t>
            </a:r>
            <a:r>
              <a:rPr lang="it-IT" dirty="0" err="1" smtClean="0"/>
              <a:t>kHepSpec</a:t>
            </a:r>
            <a:r>
              <a:rPr lang="it-IT" dirty="0" smtClean="0"/>
              <a:t>.</a:t>
            </a:r>
          </a:p>
          <a:p>
            <a:pPr lvl="1" algn="just">
              <a:buNone/>
            </a:pPr>
            <a:endParaRPr lang="it-IT" dirty="0" smtClean="0"/>
          </a:p>
          <a:p>
            <a:pPr algn="just"/>
            <a:r>
              <a:rPr lang="it-IT" dirty="0" err="1" smtClean="0"/>
              <a:t>Storage</a:t>
            </a:r>
            <a:r>
              <a:rPr lang="it-IT" dirty="0" smtClean="0"/>
              <a:t>:</a:t>
            </a:r>
          </a:p>
          <a:p>
            <a:pPr lvl="1" algn="just"/>
            <a:r>
              <a:rPr lang="it-IT" dirty="0" smtClean="0"/>
              <a:t>si prevede di mettere in linea  5.5PByte.</a:t>
            </a:r>
          </a:p>
        </p:txBody>
      </p:sp>
      <p:pic>
        <p:nvPicPr>
          <p:cNvPr id="9" name="Immagine 8" descr="Tab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553" y="1628229"/>
            <a:ext cx="3687213" cy="27146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486916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Nota: 	1 </a:t>
            </a:r>
            <a:r>
              <a:rPr lang="it-IT" dirty="0" err="1" smtClean="0"/>
              <a:t>kHepSpec</a:t>
            </a:r>
            <a:r>
              <a:rPr lang="it-IT" dirty="0" smtClean="0"/>
              <a:t> è la potenza di circa 100 core (datati fine 2012).</a:t>
            </a:r>
          </a:p>
          <a:p>
            <a:r>
              <a:rPr lang="it-IT" dirty="0" smtClean="0"/>
              <a:t>	Attualmente i </a:t>
            </a:r>
            <a:r>
              <a:rPr lang="it-IT" dirty="0" err="1" smtClean="0"/>
              <a:t>datacenter</a:t>
            </a:r>
            <a:r>
              <a:rPr lang="it-IT" dirty="0" smtClean="0"/>
              <a:t> hanno disponibili (per la sola parte RECAS):</a:t>
            </a:r>
          </a:p>
          <a:p>
            <a:r>
              <a:rPr lang="it-IT" dirty="0" smtClean="0"/>
              <a:t>		Napoli: </a:t>
            </a:r>
            <a:r>
              <a:rPr lang="it-IT" dirty="0"/>
              <a:t>2</a:t>
            </a:r>
            <a:r>
              <a:rPr lang="it-IT" dirty="0" smtClean="0"/>
              <a:t>00 core e 100 TB; 	Bari: </a:t>
            </a:r>
            <a:r>
              <a:rPr lang="it-IT" dirty="0"/>
              <a:t>3</a:t>
            </a:r>
            <a:r>
              <a:rPr lang="it-IT" dirty="0" smtClean="0"/>
              <a:t>00 core </a:t>
            </a:r>
            <a:r>
              <a:rPr lang="it-IT" dirty="0"/>
              <a:t>2</a:t>
            </a:r>
            <a:r>
              <a:rPr lang="it-IT" dirty="0" smtClean="0"/>
              <a:t>00 TB; </a:t>
            </a:r>
          </a:p>
          <a:p>
            <a:r>
              <a:rPr lang="it-IT" dirty="0" smtClean="0"/>
              <a:t>		Catania: </a:t>
            </a:r>
            <a:r>
              <a:rPr lang="it-IT" dirty="0" err="1" smtClean="0"/>
              <a:t>xxxx</a:t>
            </a:r>
            <a:r>
              <a:rPr lang="it-IT" dirty="0" smtClean="0"/>
              <a:t> core </a:t>
            </a:r>
            <a:r>
              <a:rPr lang="it-IT" dirty="0" err="1" smtClean="0"/>
              <a:t>xxxx</a:t>
            </a:r>
            <a:r>
              <a:rPr lang="it-IT" dirty="0" smtClean="0"/>
              <a:t> TB; 	Cosenza: 0 </a:t>
            </a:r>
            <a:r>
              <a:rPr lang="it-IT" dirty="0" err="1" smtClean="0"/>
              <a:t>core</a:t>
            </a:r>
            <a:r>
              <a:rPr lang="it-IT" dirty="0" smtClean="0"/>
              <a:t> 0 TB</a:t>
            </a:r>
          </a:p>
          <a:p>
            <a:r>
              <a:rPr lang="it-IT" dirty="0" smtClean="0"/>
              <a:t>	Sono in gara, già espletata (consegna marzo 2013), 2 </a:t>
            </a:r>
            <a:r>
              <a:rPr lang="it-IT" dirty="0" err="1" smtClean="0"/>
              <a:t>kHepSpec</a:t>
            </a:r>
            <a:r>
              <a:rPr lang="it-IT" dirty="0" smtClean="0"/>
              <a:t> per ogni sede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250BA-B132-4C19-85E7-EE15DE90DA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5" name="Titolo 1"/>
          <p:cNvSpPr txBox="1">
            <a:spLocks/>
          </p:cNvSpPr>
          <p:nvPr/>
        </p:nvSpPr>
        <p:spPr bwMode="auto">
          <a:xfrm>
            <a:off x="468313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FF"/>
                </a:solidFill>
                <a:cs typeface="Arial" charset="0"/>
              </a:rPr>
              <a:t>Data Center </a:t>
            </a:r>
            <a:r>
              <a:rPr lang="en-US" sz="3600" b="1" dirty="0" err="1" smtClean="0">
                <a:solidFill>
                  <a:srgbClr val="0000FF"/>
                </a:solidFill>
                <a:cs typeface="Arial" charset="0"/>
              </a:rPr>
              <a:t>SCoPE</a:t>
            </a:r>
            <a:r>
              <a:rPr lang="en-US" sz="3600" b="1" dirty="0" smtClean="0">
                <a:solidFill>
                  <a:srgbClr val="0000FF"/>
                </a:solidFill>
                <a:cs typeface="Arial" charset="0"/>
              </a:rPr>
              <a:t> - UNINA</a:t>
            </a: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425" y="2420938"/>
            <a:ext cx="7699375" cy="3363912"/>
          </a:xfrm>
          <a:noFill/>
        </p:spPr>
      </p:pic>
      <p:pic>
        <p:nvPicPr>
          <p:cNvPr id="5" name="Immagine 4" descr="Site Logo">
            <a:hlinkClick r:id="rId3" tgtFrame="_self" tooltip="&quot;Site Logo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2336860" cy="3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02A-2573-41BF-AAD4-89B85412F2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4427984" cy="367240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1" y="4891226"/>
            <a:ext cx="4895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Utilizzo del sito UNINA-DATACENTER in termini di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percentuale </a:t>
            </a:r>
            <a:r>
              <a:rPr lang="it-IT" sz="1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 tempo macchina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 classe di utenti locale (</a:t>
            </a:r>
            <a:r>
              <a:rPr kumimoji="0" lang="it-IT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unina.it</a:t>
            </a: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ed EGI/IGI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716016" cy="3531546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5975" y="4886290"/>
            <a:ext cx="4355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Percentuali di utilizzo (tempo di CPU) della risorsa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UNINA-DATACENTER 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all’interno della comunità </a:t>
            </a:r>
            <a:r>
              <a:rPr kumimoji="0" lang="it-IT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Unina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95736" y="6021288"/>
            <a:ext cx="470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330 nodi,  2500 CPU.      Occupazione circa  90 %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468313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0000FF"/>
                </a:solidFill>
                <a:cs typeface="Arial" charset="0"/>
              </a:rPr>
              <a:t>Utilizzo</a:t>
            </a:r>
            <a:endParaRPr lang="en-US" sz="3600" b="1" dirty="0" smtClean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CACFD-7125-4006-A14C-CBB06F5AA29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07" name="Titolo 1"/>
          <p:cNvSpPr txBox="1">
            <a:spLocks/>
          </p:cNvSpPr>
          <p:nvPr/>
        </p:nvSpPr>
        <p:spPr bwMode="auto">
          <a:xfrm>
            <a:off x="468313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FF"/>
                </a:solidFill>
                <a:cs typeface="Arial" charset="0"/>
              </a:rPr>
              <a:t>Nuova sala macchine INFN Napoli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28750"/>
            <a:ext cx="72009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29199"/>
            <a:ext cx="433958" cy="2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Bari </a:t>
            </a:r>
            <a:r>
              <a:rPr lang="en-US" b="1" dirty="0" err="1" smtClean="0">
                <a:solidFill>
                  <a:srgbClr val="0000FF"/>
                </a:solidFill>
              </a:rPr>
              <a:t>Univ</a:t>
            </a:r>
            <a:r>
              <a:rPr lang="en-US" b="1" dirty="0" smtClean="0">
                <a:solidFill>
                  <a:srgbClr val="0000FF"/>
                </a:solidFill>
              </a:rPr>
              <a:t> + INFN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7538" y="1600200"/>
            <a:ext cx="3194942" cy="4525963"/>
          </a:xfrm>
        </p:spPr>
        <p:txBody>
          <a:bodyPr>
            <a:normAutofit fontScale="47500" lnSpcReduction="20000"/>
          </a:bodyPr>
          <a:lstStyle/>
          <a:p>
            <a:r>
              <a:rPr lang="it-IT" dirty="0"/>
              <a:t>costruzione di un edificio industriale a struttura prefabbricata disposto su due livelli, con copertura piana, dedicato e sufficiente ad ospitare tutti gli apparati e le apparecchiature previste a servizio del data center per il calcolo e per il </a:t>
            </a:r>
            <a:r>
              <a:rPr lang="it-IT" dirty="0" err="1"/>
              <a:t>grid</a:t>
            </a:r>
            <a:r>
              <a:rPr lang="it-IT" dirty="0"/>
              <a:t> </a:t>
            </a:r>
            <a:r>
              <a:rPr lang="it-IT" dirty="0" err="1"/>
              <a:t>computing</a:t>
            </a:r>
            <a:r>
              <a:rPr lang="it-IT" dirty="0" smtClean="0"/>
              <a:t>.</a:t>
            </a:r>
          </a:p>
          <a:p>
            <a:endParaRPr lang="en-US" dirty="0"/>
          </a:p>
          <a:p>
            <a:r>
              <a:rPr lang="it-IT" dirty="0"/>
              <a:t>Il piano terra prevede una zona destinata ad ospitare le apparecchiature informatiche ed una zona destinata ad accogliere le infrastrutture di supporto; il primo piano, parzialmente coperto, è adibito a control-room, mentre sulla parte scoperta saranno allocate le torri evaporative ed i generatori elettrici.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1251"/>
            <a:ext cx="573405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1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Catania INFN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12357"/>
            <a:ext cx="8219256" cy="11129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nuovo layout che dovrebbe assumere la sala </a:t>
            </a:r>
            <a:r>
              <a:rPr lang="it-IT" dirty="0" err="1"/>
              <a:t>grid</a:t>
            </a:r>
            <a:r>
              <a:rPr lang="it-IT" dirty="0"/>
              <a:t>, che attualmente ospita il locale Tier2 di Alice ed altre risorse </a:t>
            </a:r>
            <a:r>
              <a:rPr lang="it-IT" dirty="0" err="1"/>
              <a:t>grid</a:t>
            </a:r>
            <a:r>
              <a:rPr lang="it-IT" dirty="0"/>
              <a:t> con il centro stella della rete dedicata, con il potenziamento oggetto del presente progetto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82" y="1268760"/>
            <a:ext cx="64440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Cosenza INFN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/>
              <a:t>L</a:t>
            </a:r>
            <a:r>
              <a:rPr lang="it-IT" sz="1600" dirty="0" smtClean="0"/>
              <a:t>a </a:t>
            </a:r>
            <a:r>
              <a:rPr lang="it-IT" sz="1600" dirty="0"/>
              <a:t>sala di oltre 70 m</a:t>
            </a:r>
            <a:r>
              <a:rPr lang="it-IT" sz="1600" baseline="30000" dirty="0"/>
              <a:t>2 ,</a:t>
            </a:r>
            <a:r>
              <a:rPr lang="it-IT" sz="1600" dirty="0"/>
              <a:t>posta al primo piano del Laboratorio di Alte Energie del Dipartimento di Fisica, dove sarà realizzato il </a:t>
            </a:r>
            <a:r>
              <a:rPr lang="it-IT" sz="1600" dirty="0" err="1"/>
              <a:t>DataCenter</a:t>
            </a:r>
            <a:r>
              <a:rPr lang="it-IT" sz="1600" dirty="0"/>
              <a:t> di Cosenza. Lo spazio disponibile è sufficiente a contenere le attrezzature acquistate col presente progetto e le future </a:t>
            </a:r>
            <a:r>
              <a:rPr lang="it-IT" sz="1600" dirty="0" smtClean="0"/>
              <a:t>espansioni.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695351" cy="46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-24"/>
            <a:ext cx="8501122" cy="764728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Contestualizzazione Nazionale ed Europea</a:t>
            </a:r>
            <a:endParaRPr lang="it-IT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620688"/>
            <a:ext cx="7929618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Il progetto andrà a contestualizzarsi nelle </a:t>
            </a:r>
            <a:r>
              <a:rPr lang="it-IT" sz="2000" dirty="0" err="1" smtClean="0"/>
              <a:t>roadmap</a:t>
            </a:r>
            <a:r>
              <a:rPr lang="it-IT" sz="2000" dirty="0" smtClean="0"/>
              <a:t> Europee e Nazionali delle infrastrutture, quindi nei piani ESFRI, </a:t>
            </a:r>
            <a:r>
              <a:rPr lang="it-IT" sz="2000" dirty="0" err="1" smtClean="0"/>
              <a:t>e-IRG</a:t>
            </a:r>
            <a:r>
              <a:rPr lang="it-IT" sz="2000" dirty="0" smtClean="0"/>
              <a:t>, nella </a:t>
            </a:r>
            <a:r>
              <a:rPr lang="it-IT" sz="2000" dirty="0" err="1" smtClean="0"/>
              <a:t>roadmap</a:t>
            </a:r>
            <a:r>
              <a:rPr lang="it-IT" sz="2000" dirty="0" smtClean="0"/>
              <a:t> Italiana - come richiesto dal Bando - e dovrà favorire l’internazionalizzazione specialmente a  sostegno dell’area MED.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1048"/>
            <a:ext cx="3714744" cy="28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260" y="1844650"/>
            <a:ext cx="3730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2312962" y="2127330"/>
            <a:ext cx="1029885" cy="1008112"/>
            <a:chOff x="2483768" y="3140968"/>
            <a:chExt cx="1029885" cy="1008112"/>
          </a:xfrm>
        </p:grpSpPr>
        <p:cxnSp>
          <p:nvCxnSpPr>
            <p:cNvPr id="9" name="Connettore 1 8"/>
            <p:cNvCxnSpPr/>
            <p:nvPr/>
          </p:nvCxnSpPr>
          <p:spPr>
            <a:xfrm rot="16200000" flipH="1">
              <a:off x="2447764" y="3176972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0800000" flipH="1">
              <a:off x="2505541" y="3180317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3083277" y="2127330"/>
            <a:ext cx="1029885" cy="1008112"/>
            <a:chOff x="2483768" y="3140968"/>
            <a:chExt cx="1029885" cy="1008112"/>
          </a:xfrm>
        </p:grpSpPr>
        <p:cxnSp>
          <p:nvCxnSpPr>
            <p:cNvPr id="15" name="Connettore 1 14"/>
            <p:cNvCxnSpPr/>
            <p:nvPr/>
          </p:nvCxnSpPr>
          <p:spPr>
            <a:xfrm rot="16200000" flipH="1">
              <a:off x="2447764" y="3176972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0800000" flipH="1">
              <a:off x="2505541" y="3180317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4739461" y="2631386"/>
            <a:ext cx="1029885" cy="1008112"/>
            <a:chOff x="2483768" y="3140968"/>
            <a:chExt cx="1029885" cy="1008112"/>
          </a:xfrm>
        </p:grpSpPr>
        <p:cxnSp>
          <p:nvCxnSpPr>
            <p:cNvPr id="18" name="Connettore 1 17"/>
            <p:cNvCxnSpPr/>
            <p:nvPr/>
          </p:nvCxnSpPr>
          <p:spPr>
            <a:xfrm rot="16200000" flipH="1">
              <a:off x="2447764" y="3176972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10800000" flipH="1">
              <a:off x="2505541" y="3180317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o 19"/>
          <p:cNvGrpSpPr/>
          <p:nvPr/>
        </p:nvGrpSpPr>
        <p:grpSpPr>
          <a:xfrm>
            <a:off x="7713562" y="2584538"/>
            <a:ext cx="1029885" cy="1008112"/>
            <a:chOff x="2483768" y="3140968"/>
            <a:chExt cx="1029885" cy="1008112"/>
          </a:xfrm>
        </p:grpSpPr>
        <p:cxnSp>
          <p:nvCxnSpPr>
            <p:cNvPr id="21" name="Connettore 1 20"/>
            <p:cNvCxnSpPr/>
            <p:nvPr/>
          </p:nvCxnSpPr>
          <p:spPr>
            <a:xfrm rot="16200000" flipH="1">
              <a:off x="2447764" y="3176972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10800000" flipH="1">
              <a:off x="2505541" y="3180317"/>
              <a:ext cx="1008112" cy="9361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/>
          <p:cNvSpPr txBox="1"/>
          <p:nvPr/>
        </p:nvSpPr>
        <p:spPr>
          <a:xfrm>
            <a:off x="1763688" y="5199583"/>
            <a:ext cx="636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INFN/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SuperX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                        GARR/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.Calcolo  ?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51520" y="58772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INOLTRE</a:t>
            </a:r>
            <a:r>
              <a:rPr lang="it-IT" dirty="0" smtClean="0">
                <a:solidFill>
                  <a:srgbClr val="FF0000"/>
                </a:solidFill>
              </a:rPr>
              <a:t>:     </a:t>
            </a:r>
            <a:r>
              <a:rPr lang="it-IT" dirty="0" smtClean="0">
                <a:solidFill>
                  <a:srgbClr val="0000FF"/>
                </a:solidFill>
              </a:rPr>
              <a:t>Promozione dell’infrastruttura verso i Paesi dell’area mediterranea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(in collaborazione con EUMED) , del Sud America, Asia e Africa (in collaborazione con CHAIN)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001056" cy="54984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Attività in ambito nazionale</a:t>
            </a:r>
            <a:endParaRPr lang="it-IT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22085"/>
            <a:ext cx="8360526" cy="49831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200" dirty="0" smtClean="0">
                <a:latin typeface="Calibri" pitchFamily="34" charset="0"/>
              </a:rPr>
              <a:t>Nel progetto e nella rimodulazione è stato previsto che </a:t>
            </a:r>
            <a:r>
              <a:rPr lang="it-IT" sz="2200" i="1" dirty="0" smtClean="0">
                <a:solidFill>
                  <a:srgbClr val="C00000"/>
                </a:solidFill>
                <a:latin typeface="Calibri" pitchFamily="34" charset="0"/>
              </a:rPr>
              <a:t>si realizzino strumenti e servizi di "alto livello"</a:t>
            </a:r>
            <a:r>
              <a:rPr lang="it-IT" sz="2200" dirty="0" smtClean="0">
                <a:latin typeface="Calibri" pitchFamily="34" charset="0"/>
              </a:rPr>
              <a:t>, in modo da rendere possibile </a:t>
            </a:r>
            <a:r>
              <a:rPr lang="it-IT" sz="2200" i="1" dirty="0" smtClean="0">
                <a:solidFill>
                  <a:srgbClr val="C00000"/>
                </a:solidFill>
                <a:latin typeface="Calibri" pitchFamily="34" charset="0"/>
              </a:rPr>
              <a:t>l'integrazione delle risorse fornite dai 4 centri di calcolo nelle infrastrutture di Grid/</a:t>
            </a:r>
            <a:r>
              <a:rPr lang="it-IT" sz="2200" i="1" dirty="0" err="1" smtClean="0">
                <a:solidFill>
                  <a:srgbClr val="C00000"/>
                </a:solidFill>
                <a:latin typeface="Calibri" pitchFamily="34" charset="0"/>
              </a:rPr>
              <a:t>Cloud</a:t>
            </a:r>
            <a:r>
              <a:rPr lang="it-IT" sz="2200" i="1" dirty="0" smtClean="0">
                <a:solidFill>
                  <a:srgbClr val="C00000"/>
                </a:solidFill>
                <a:latin typeface="Calibri" pitchFamily="34" charset="0"/>
              </a:rPr>
              <a:t> nazionale ed internazionale.</a:t>
            </a:r>
          </a:p>
          <a:p>
            <a:pPr algn="just"/>
            <a:endParaRPr lang="it-IT" dirty="0" smtClean="0">
              <a:latin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</a:rPr>
              <a:t>Le attività si possono così riassumere:</a:t>
            </a:r>
          </a:p>
          <a:p>
            <a:pPr lvl="1" algn="just"/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Portali</a:t>
            </a:r>
            <a:r>
              <a:rPr lang="it-IT" dirty="0" smtClean="0">
                <a:latin typeface="Calibri" pitchFamily="34" charset="0"/>
              </a:rPr>
              <a:t> di accesso alle risorse</a:t>
            </a:r>
          </a:p>
          <a:p>
            <a:pPr lvl="1" algn="just"/>
            <a:r>
              <a:rPr lang="it-IT" dirty="0" smtClean="0">
                <a:latin typeface="Calibri" pitchFamily="34" charset="0"/>
              </a:rPr>
              <a:t>Integrazione di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servizi Grid e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</a:rPr>
              <a:t>Cloud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in </a:t>
            </a:r>
            <a:r>
              <a:rPr lang="it-IT" b="1" dirty="0" smtClean="0">
                <a:latin typeface="Calibri" pitchFamily="34" charset="0"/>
              </a:rPr>
              <a:t>un’unica soluzione </a:t>
            </a:r>
            <a:r>
              <a:rPr lang="it-IT" b="1" i="1" dirty="0" smtClean="0">
                <a:latin typeface="Calibri" pitchFamily="34" charset="0"/>
              </a:rPr>
              <a:t>open</a:t>
            </a:r>
          </a:p>
          <a:p>
            <a:pPr lvl="1" algn="just"/>
            <a:r>
              <a:rPr lang="it-IT" dirty="0" smtClean="0">
                <a:latin typeface="Calibri" pitchFamily="34" charset="0"/>
              </a:rPr>
              <a:t>Semplificazione dell’accesso e dell’utilizzo delle risorse (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Science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</a:rPr>
              <a:t>Gateways</a:t>
            </a:r>
            <a:r>
              <a:rPr lang="it-IT" dirty="0" smtClean="0">
                <a:latin typeface="Calibri" pitchFamily="34" charset="0"/>
              </a:rPr>
              <a:t>)</a:t>
            </a:r>
          </a:p>
          <a:p>
            <a:pPr lvl="1" algn="just"/>
            <a:r>
              <a:rPr lang="it-IT" dirty="0" smtClean="0">
                <a:latin typeface="Calibri" pitchFamily="34" charset="0"/>
              </a:rPr>
              <a:t>Offerta di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servizi di calcolo e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</a:rPr>
              <a:t>storage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</a:rPr>
              <a:t>virtualizzato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e gestione di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cataloghi</a:t>
            </a:r>
            <a:r>
              <a:rPr lang="it-IT" dirty="0" smtClean="0">
                <a:solidFill>
                  <a:srgbClr val="FF0000"/>
                </a:solidFill>
                <a:latin typeface="Calibri" pitchFamily="34" charset="0"/>
              </a:rPr>
              <a:t> e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archivi</a:t>
            </a:r>
            <a:r>
              <a:rPr lang="it-IT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integrati </a:t>
            </a:r>
          </a:p>
          <a:p>
            <a:pPr lvl="1" algn="just"/>
            <a:r>
              <a:rPr lang="it-IT" dirty="0" smtClean="0">
                <a:latin typeface="Calibri" pitchFamily="34" charset="0"/>
              </a:rPr>
              <a:t>Realizzazione di un sistema di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</a:rPr>
              <a:t>monitoring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 e di telecontrollo </a:t>
            </a:r>
            <a:r>
              <a:rPr lang="it-IT" dirty="0" smtClean="0">
                <a:latin typeface="Calibri" pitchFamily="34" charset="0"/>
              </a:rPr>
              <a:t>degli impianti centralizzato verso una postazione di management in ogni sede operativa di RECAS</a:t>
            </a:r>
          </a:p>
          <a:p>
            <a:pPr lvl="1" algn="just"/>
            <a:r>
              <a:rPr lang="it-IT" dirty="0" smtClean="0">
                <a:latin typeface="Calibri" pitchFamily="34" charset="0"/>
              </a:rPr>
              <a:t>Sperimentazione su acceleratori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GPU </a:t>
            </a:r>
            <a:r>
              <a:rPr lang="it-IT" dirty="0" smtClean="0"/>
              <a:t>e su </a:t>
            </a:r>
            <a:r>
              <a:rPr lang="it-IT" b="1" dirty="0" smtClean="0">
                <a:solidFill>
                  <a:srgbClr val="FF0000"/>
                </a:solidFill>
              </a:rPr>
              <a:t>File system paralleli e distribuiti </a:t>
            </a:r>
            <a:endParaRPr lang="it-IT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23528" y="551897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FF"/>
                </a:solidFill>
              </a:rPr>
              <a:t>Attualmente è in produzione un prototipo dell'infrastruttura nelle more dell'espletamento delle gare di acquisizione delle forniture hardware.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848872" cy="5256584"/>
          </a:xfrm>
        </p:spPr>
        <p:txBody>
          <a:bodyPr>
            <a:normAutofit fontScale="85000" lnSpcReduction="20000"/>
          </a:bodyPr>
          <a:lstStyle/>
          <a:p>
            <a:r>
              <a:rPr lang="it-IT" sz="2600" b="1" dirty="0" smtClean="0">
                <a:solidFill>
                  <a:srgbClr val="FF0000"/>
                </a:solidFill>
              </a:rPr>
              <a:t>UNINA</a:t>
            </a:r>
            <a:r>
              <a:rPr lang="it-IT" sz="2600" dirty="0">
                <a:solidFill>
                  <a:schemeClr val="tx1"/>
                </a:solidFill>
              </a:rPr>
              <a:t> 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Sito </a:t>
            </a:r>
            <a:r>
              <a:rPr lang="it-IT" sz="2800" dirty="0" err="1" smtClean="0">
                <a:solidFill>
                  <a:schemeClr val="tx2">
                    <a:lumMod val="50000"/>
                  </a:schemeClr>
                </a:solidFill>
              </a:rPr>
              <a:t>ReCaS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 pronto (120 core, 4 Gb per core, 80 TB)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t-IT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Gara grande attrezzature (850.000 euro + IVA) partita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t-IT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Gara per la sistemazione dell’alimentazione elettrica: linee elettriche dalla cabina SCOPE a Fisica, nuovo UPS,  telecontrollo del gruppo elettrogeno, ecc. (190.000 euro </a:t>
            </a:r>
            <a:r>
              <a:rPr lang="it-IT" sz="2800" dirty="0" err="1" smtClean="0">
                <a:solidFill>
                  <a:schemeClr val="tx2">
                    <a:lumMod val="50000"/>
                  </a:schemeClr>
                </a:solidFill>
              </a:rPr>
              <a:t>+IVA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) da avviare.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600" b="1" dirty="0" smtClean="0">
                <a:solidFill>
                  <a:srgbClr val="FF0000"/>
                </a:solidFill>
              </a:rPr>
              <a:t>INFN NA</a:t>
            </a:r>
            <a:r>
              <a:rPr lang="it-IT" sz="2000" dirty="0" smtClean="0">
                <a:solidFill>
                  <a:schemeClr val="tx1"/>
                </a:solidFill>
              </a:rPr>
              <a:t> 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tx2">
                    <a:lumMod val="50000"/>
                  </a:schemeClr>
                </a:solidFill>
              </a:rPr>
              <a:t>Gara siti </a:t>
            </a:r>
            <a:r>
              <a:rPr lang="it-IT" sz="2600" dirty="0" err="1" smtClean="0">
                <a:solidFill>
                  <a:schemeClr val="tx2">
                    <a:lumMod val="50000"/>
                  </a:schemeClr>
                </a:solidFill>
              </a:rPr>
              <a:t>prototipali</a:t>
            </a:r>
            <a:r>
              <a:rPr lang="it-IT" sz="2600" dirty="0" smtClean="0">
                <a:solidFill>
                  <a:schemeClr val="tx2">
                    <a:lumMod val="50000"/>
                  </a:schemeClr>
                </a:solidFill>
              </a:rPr>
              <a:t> di produzione </a:t>
            </a:r>
            <a:r>
              <a:rPr lang="it-IT" sz="2600" dirty="0" err="1" smtClean="0">
                <a:solidFill>
                  <a:schemeClr val="tx2">
                    <a:lumMod val="50000"/>
                  </a:schemeClr>
                </a:solidFill>
              </a:rPr>
              <a:t>ReCaS</a:t>
            </a:r>
            <a:r>
              <a:rPr lang="it-IT" sz="2600" dirty="0" smtClean="0">
                <a:solidFill>
                  <a:schemeClr val="tx2">
                    <a:lumMod val="50000"/>
                  </a:schemeClr>
                </a:solidFill>
              </a:rPr>
              <a:t>  in conclusione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t-IT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tx2">
                    <a:lumMod val="50000"/>
                  </a:schemeClr>
                </a:solidFill>
              </a:rPr>
              <a:t>Gara impianti tecnologici a Fisica (euro 315.000 circa, più IVA) aggiudicata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t-IT" sz="1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900" b="1" dirty="0" err="1" smtClean="0">
                <a:solidFill>
                  <a:srgbClr val="0000FF"/>
                </a:solidFill>
              </a:rPr>
              <a:t>Stato</a:t>
            </a:r>
            <a:r>
              <a:rPr lang="en-US" sz="2900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</a:rPr>
              <a:t>dei</a:t>
            </a:r>
            <a:r>
              <a:rPr lang="en-US" sz="2900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</a:rPr>
              <a:t>lavori</a:t>
            </a:r>
            <a:r>
              <a:rPr lang="en-US" sz="2900" b="1" dirty="0" smtClean="0">
                <a:solidFill>
                  <a:srgbClr val="0000FF"/>
                </a:solidFill>
              </a:rPr>
              <a:t>  UNINA + INFN NA</a:t>
            </a:r>
            <a:endParaRPr lang="en-US" sz="2900" b="1" dirty="0">
              <a:solidFill>
                <a:srgbClr val="0000FF"/>
              </a:solidFill>
            </a:endParaRP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7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Decreto Direttoriale n.957/Ric. </a:t>
            </a:r>
            <a:br>
              <a:rPr lang="it-IT" sz="3600" b="1" dirty="0" smtClean="0">
                <a:solidFill>
                  <a:srgbClr val="0000FF"/>
                </a:solidFill>
              </a:rPr>
            </a:br>
            <a:r>
              <a:rPr lang="it-IT" sz="3600" b="1" dirty="0" smtClean="0">
                <a:solidFill>
                  <a:srgbClr val="0000FF"/>
                </a:solidFill>
              </a:rPr>
              <a:t>dell'11 novembre 2011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374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0" y="4149080"/>
            <a:ext cx="9144000" cy="5040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946579" y="5805264"/>
            <a:ext cx="746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Finanziamento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totale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ReCaS</a:t>
            </a:r>
            <a:r>
              <a:rPr lang="en-US" sz="2400" b="1" dirty="0" smtClean="0">
                <a:solidFill>
                  <a:srgbClr val="FF0000"/>
                </a:solidFill>
              </a:rPr>
              <a:t>: 13.7 </a:t>
            </a:r>
            <a:r>
              <a:rPr lang="en-US" sz="2400" b="1" dirty="0" err="1" smtClean="0">
                <a:solidFill>
                  <a:srgbClr val="FF0000"/>
                </a:solidFill>
              </a:rPr>
              <a:t>Meuro</a:t>
            </a:r>
            <a:r>
              <a:rPr lang="en-US" sz="2400" b="1" dirty="0" smtClean="0">
                <a:solidFill>
                  <a:srgbClr val="FF0000"/>
                </a:solidFill>
              </a:rPr>
              <a:t>  (</a:t>
            </a:r>
            <a:r>
              <a:rPr lang="en-US" sz="2400" b="1" dirty="0" err="1" smtClean="0">
                <a:solidFill>
                  <a:srgbClr val="FF0000"/>
                </a:solidFill>
              </a:rPr>
              <a:t>su</a:t>
            </a:r>
            <a:r>
              <a:rPr lang="en-US" sz="2400" b="1" dirty="0" smtClean="0">
                <a:solidFill>
                  <a:srgbClr val="FF0000"/>
                </a:solidFill>
              </a:rPr>
              <a:t> 44 </a:t>
            </a:r>
            <a:r>
              <a:rPr lang="en-US" sz="2400" b="1" dirty="0" err="1" smtClean="0">
                <a:solidFill>
                  <a:srgbClr val="FF0000"/>
                </a:solidFill>
              </a:rPr>
              <a:t>richiesti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6279703"/>
            <a:ext cx="533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err="1" smtClean="0"/>
              <a:t>sono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stati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approvati</a:t>
            </a:r>
            <a:r>
              <a:rPr lang="en-US" sz="2000" i="1" dirty="0" smtClean="0"/>
              <a:t> 47 </a:t>
            </a:r>
            <a:r>
              <a:rPr lang="en-US" sz="2000" i="1" dirty="0" err="1" smtClean="0"/>
              <a:t>progetti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</a:t>
            </a:r>
            <a:r>
              <a:rPr lang="en-US" sz="2000" i="1" dirty="0" smtClean="0"/>
              <a:t> 83 </a:t>
            </a:r>
            <a:r>
              <a:rPr lang="en-US" sz="2000" i="1" dirty="0" err="1" smtClean="0"/>
              <a:t>presentati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 txBox="1">
            <a:spLocks/>
          </p:cNvSpPr>
          <p:nvPr/>
        </p:nvSpPr>
        <p:spPr bwMode="auto">
          <a:xfrm>
            <a:off x="468313" y="404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>Progetto di Formazione </a:t>
            </a:r>
            <a:r>
              <a:rPr lang="it-IT" sz="2800" b="1" smtClean="0">
                <a:solidFill>
                  <a:srgbClr val="FF0000"/>
                </a:solidFill>
                <a:latin typeface="Arial" charset="0"/>
                <a:ea typeface="ＭＳ Ｐゴシック" pitchFamily="80" charset="-128"/>
                <a:cs typeface="Arial" charset="0"/>
              </a:rPr>
              <a:t>CASAP</a:t>
            </a:r>
            <a: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/>
            </a:r>
            <a:b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</a:br>
            <a: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>(</a:t>
            </a:r>
            <a:r>
              <a:rPr lang="it-IT" sz="2800" b="1" u="sng" smtClean="0">
                <a:solidFill>
                  <a:srgbClr val="FF0000"/>
                </a:solidFill>
                <a:latin typeface="Arial" charset="0"/>
                <a:ea typeface="ＭＳ Ｐゴシック" pitchFamily="80" charset="-128"/>
                <a:cs typeface="Arial" charset="0"/>
              </a:rPr>
              <a:t>CA</a:t>
            </a:r>
            <a: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>lcolo </a:t>
            </a:r>
            <a:r>
              <a:rPr lang="it-IT" sz="2800" b="1" u="sng" smtClean="0">
                <a:solidFill>
                  <a:srgbClr val="FF0000"/>
                </a:solidFill>
                <a:latin typeface="Arial" charset="0"/>
                <a:ea typeface="ＭＳ Ｐゴシック" pitchFamily="80" charset="-128"/>
                <a:cs typeface="Arial" charset="0"/>
              </a:rPr>
              <a:t>S</a:t>
            </a:r>
            <a: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>cientifico ad </a:t>
            </a:r>
            <a:r>
              <a:rPr lang="it-IT" sz="2800" b="1" u="sng" smtClean="0">
                <a:solidFill>
                  <a:srgbClr val="FF0000"/>
                </a:solidFill>
                <a:latin typeface="Arial" charset="0"/>
                <a:ea typeface="ＭＳ Ｐゴシック" pitchFamily="80" charset="-128"/>
                <a:cs typeface="Arial" charset="0"/>
              </a:rPr>
              <a:t>A</a:t>
            </a:r>
            <a: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>lte </a:t>
            </a:r>
            <a:r>
              <a:rPr lang="it-IT" sz="2800" b="1" u="sng" smtClean="0">
                <a:solidFill>
                  <a:srgbClr val="FF0000"/>
                </a:solidFill>
                <a:latin typeface="Arial" charset="0"/>
                <a:ea typeface="ＭＳ Ｐゴシック" pitchFamily="80" charset="-128"/>
                <a:cs typeface="Arial" charset="0"/>
              </a:rPr>
              <a:t>P</a:t>
            </a:r>
            <a:r>
              <a:rPr lang="it-IT" sz="2800" b="1" smtClean="0">
                <a:solidFill>
                  <a:srgbClr val="0000FF"/>
                </a:solidFill>
                <a:latin typeface="Arial" charset="0"/>
                <a:ea typeface="ＭＳ Ｐゴシック" pitchFamily="80" charset="-128"/>
                <a:cs typeface="Arial" charset="0"/>
              </a:rPr>
              <a:t>restazioni)</a:t>
            </a:r>
            <a:endParaRPr lang="en-US" sz="2800" b="1" smtClean="0">
              <a:solidFill>
                <a:srgbClr val="0000FF"/>
              </a:solidFill>
              <a:ea typeface="ＭＳ Ｐゴシック" pitchFamily="80" charset="-128"/>
              <a:cs typeface="Arial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sz="1800" dirty="0" smtClean="0"/>
              <a:t>La parte Formazione del progetto PON è costituita principalmente da: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smtClean="0"/>
              <a:t>un </a:t>
            </a:r>
            <a:r>
              <a:rPr lang="it-IT" sz="1800" b="1" dirty="0" smtClean="0"/>
              <a:t>Master di I livello </a:t>
            </a:r>
            <a:r>
              <a:rPr lang="it-IT" sz="1800" dirty="0" smtClean="0"/>
              <a:t>di durata annuale (60 CFU) in </a:t>
            </a:r>
          </a:p>
          <a:p>
            <a:pPr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"Tecnologie per il Calcolo Scientifico ad Alte Prestazioni"</a:t>
            </a:r>
            <a:endParaRPr lang="it-IT" sz="1800" dirty="0" smtClean="0"/>
          </a:p>
          <a:p>
            <a:pPr>
              <a:buNone/>
            </a:pPr>
            <a:r>
              <a:rPr lang="it-IT" sz="1800" dirty="0" err="1" smtClean="0"/>
              <a:t>Univ</a:t>
            </a:r>
            <a:r>
              <a:rPr lang="it-IT" sz="1800" dirty="0" smtClean="0"/>
              <a:t>. di Napoli Federico II in collaborazione con INFN</a:t>
            </a:r>
          </a:p>
          <a:p>
            <a:endParaRPr lang="it-IT" sz="1800" dirty="0" smtClean="0"/>
          </a:p>
          <a:p>
            <a:r>
              <a:rPr lang="it-IT" sz="1800" dirty="0" smtClean="0"/>
              <a:t>un </a:t>
            </a:r>
            <a:r>
              <a:rPr lang="it-IT" sz="1800" b="1" dirty="0" smtClean="0"/>
              <a:t>Master di II livello </a:t>
            </a:r>
            <a:r>
              <a:rPr lang="it-IT" sz="1800" dirty="0" smtClean="0"/>
              <a:t>di durata annuale (60 CFU) in </a:t>
            </a:r>
          </a:p>
          <a:p>
            <a:pPr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"Sviluppo e Gestione di Sistemi di Calcolo (Data Center) </a:t>
            </a:r>
          </a:p>
          <a:p>
            <a:pPr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per il Calcolo Scientifico ad Alte Prestazioni"</a:t>
            </a:r>
            <a:r>
              <a:rPr lang="it-IT" sz="1800" dirty="0" smtClean="0"/>
              <a:t> </a:t>
            </a:r>
          </a:p>
          <a:p>
            <a:pPr>
              <a:buNone/>
            </a:pPr>
            <a:r>
              <a:rPr lang="it-IT" sz="1800" dirty="0" err="1" smtClean="0"/>
              <a:t>Univ</a:t>
            </a:r>
            <a:r>
              <a:rPr lang="it-IT" sz="1800" dirty="0" smtClean="0"/>
              <a:t>. di Bari Aldo Moro in collaborazione con INFN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smtClean="0"/>
              <a:t>altre attività di formazione  (stage post master per gli studenti migliori presso le </a:t>
            </a:r>
          </a:p>
          <a:p>
            <a:pPr>
              <a:buNone/>
            </a:pPr>
            <a:r>
              <a:rPr lang="it-IT" sz="1800" dirty="0" smtClean="0"/>
              <a:t>      4 sedi INFN) </a:t>
            </a:r>
          </a:p>
          <a:p>
            <a:pPr>
              <a:buNone/>
            </a:pPr>
            <a:endParaRPr lang="it-IT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28184" y="2556193"/>
            <a:ext cx="27081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Lezioni iniziate il 5 novembre.</a:t>
            </a:r>
          </a:p>
          <a:p>
            <a:r>
              <a:rPr lang="it-IT" sz="1600" i="1" dirty="0" smtClean="0"/>
              <a:t>26 studenti di cui 20 con borsa</a:t>
            </a:r>
          </a:p>
          <a:p>
            <a:endParaRPr lang="it-IT" sz="1600" i="1" dirty="0" smtClean="0"/>
          </a:p>
          <a:p>
            <a:endParaRPr lang="it-IT" sz="1600" i="1" dirty="0" smtClean="0"/>
          </a:p>
          <a:p>
            <a:endParaRPr lang="it-IT" sz="1600" i="1" dirty="0" smtClean="0"/>
          </a:p>
          <a:p>
            <a:endParaRPr lang="it-IT" sz="1600" i="1" dirty="0" smtClean="0"/>
          </a:p>
          <a:p>
            <a:r>
              <a:rPr lang="it-IT" sz="1600" i="1" dirty="0" smtClean="0"/>
              <a:t>Selezioni in gennaio.</a:t>
            </a:r>
          </a:p>
          <a:p>
            <a:r>
              <a:rPr lang="it-IT" sz="1600" i="1" dirty="0" smtClean="0"/>
              <a:t>Inizio corsi in febbraio.</a:t>
            </a:r>
          </a:p>
          <a:p>
            <a:r>
              <a:rPr lang="it-IT" sz="1600" i="1" dirty="0" smtClean="0"/>
              <a:t>Previsti 20 studenti di cui </a:t>
            </a:r>
          </a:p>
          <a:p>
            <a:r>
              <a:rPr lang="it-IT" sz="1600" i="1" dirty="0" smtClean="0"/>
              <a:t>15 con borsa.</a:t>
            </a:r>
            <a:endParaRPr lang="it-IT" sz="1600" i="1" dirty="0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509" y="13310"/>
            <a:ext cx="8229600" cy="6073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Ripartizione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Budget per </a:t>
            </a:r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Enti</a:t>
            </a:r>
            <a:endParaRPr lang="en-US" sz="32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9069" y="3356992"/>
            <a:ext cx="88924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6321970" cy="27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556792"/>
            <a:ext cx="1542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</a:rPr>
              <a:t>Dopo la </a:t>
            </a:r>
          </a:p>
          <a:p>
            <a:r>
              <a:rPr lang="it-IT" sz="1600" dirty="0" smtClean="0">
                <a:solidFill>
                  <a:srgbClr val="0000FF"/>
                </a:solidFill>
              </a:rPr>
              <a:t>rimodulazione </a:t>
            </a:r>
          </a:p>
          <a:p>
            <a:r>
              <a:rPr lang="it-IT" sz="1600" dirty="0" smtClean="0">
                <a:solidFill>
                  <a:srgbClr val="0000FF"/>
                </a:solidFill>
              </a:rPr>
              <a:t>gennaio 2012</a:t>
            </a:r>
          </a:p>
          <a:p>
            <a:r>
              <a:rPr lang="it-IT" sz="1600" dirty="0" smtClean="0">
                <a:solidFill>
                  <a:srgbClr val="0000FF"/>
                </a:solidFill>
              </a:rPr>
              <a:t>(solo scambi </a:t>
            </a:r>
          </a:p>
          <a:p>
            <a:r>
              <a:rPr lang="it-IT" sz="1600" dirty="0" smtClean="0">
                <a:solidFill>
                  <a:srgbClr val="0000FF"/>
                </a:solidFill>
              </a:rPr>
              <a:t>tra </a:t>
            </a:r>
            <a:r>
              <a:rPr lang="it-IT" sz="1600" dirty="0" err="1" smtClean="0">
                <a:solidFill>
                  <a:srgbClr val="0000FF"/>
                </a:solidFill>
              </a:rPr>
              <a:t>Pot</a:t>
            </a:r>
            <a:r>
              <a:rPr lang="it-IT" sz="1600" dirty="0" smtClean="0">
                <a:solidFill>
                  <a:srgbClr val="0000FF"/>
                </a:solidFill>
              </a:rPr>
              <a:t>. e </a:t>
            </a:r>
            <a:r>
              <a:rPr lang="it-IT" sz="1600" dirty="0" err="1" smtClean="0">
                <a:solidFill>
                  <a:srgbClr val="0000FF"/>
                </a:solidFill>
              </a:rPr>
              <a:t>Form</a:t>
            </a:r>
            <a:r>
              <a:rPr lang="it-IT" sz="1600" dirty="0" smtClean="0">
                <a:solidFill>
                  <a:srgbClr val="0000FF"/>
                </a:solidFill>
              </a:rPr>
              <a:t>.)</a:t>
            </a:r>
            <a:endParaRPr lang="it-IT" sz="1600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68001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51520" y="61653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Durata del Progetto:    1 ottobre 2011 – 30 settembre 2014</a:t>
            </a:r>
            <a:endParaRPr lang="it-IT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3406232" cy="57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240360" cy="575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80509" y="13310"/>
            <a:ext cx="8229600" cy="4633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Voci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costo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MIUR</a:t>
            </a:r>
            <a:endParaRPr lang="en-US" sz="32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268760"/>
            <a:ext cx="288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Potenziamento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16416" y="1628800"/>
            <a:ext cx="288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Formazione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6453336"/>
            <a:ext cx="868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Difficoltà di “</a:t>
            </a:r>
            <a:r>
              <a:rPr lang="it-IT" dirty="0" err="1" smtClean="0">
                <a:solidFill>
                  <a:srgbClr val="0000FF"/>
                </a:solidFill>
              </a:rPr>
              <a:t>matching</a:t>
            </a:r>
            <a:r>
              <a:rPr lang="it-IT" dirty="0" smtClean="0">
                <a:solidFill>
                  <a:srgbClr val="0000FF"/>
                </a:solidFill>
              </a:rPr>
              <a:t>” con le voci di bilancio INFN. Il sistema informativo NON è adeguato</a:t>
            </a:r>
            <a:endParaRPr lang="it-IT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5256584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 smtClean="0"/>
              <a:t>Responsabile Progetto </a:t>
            </a:r>
            <a:r>
              <a:rPr lang="it-IT" sz="2400" b="1" dirty="0" smtClean="0"/>
              <a:t>Potenziamento</a:t>
            </a:r>
            <a:r>
              <a:rPr lang="it-IT" sz="2400" dirty="0" smtClean="0"/>
              <a:t>:  		</a:t>
            </a:r>
            <a:r>
              <a:rPr lang="it-IT" sz="2400" dirty="0" smtClean="0">
                <a:solidFill>
                  <a:srgbClr val="FF0000"/>
                </a:solidFill>
              </a:rPr>
              <a:t>Leonardo Merola</a:t>
            </a:r>
          </a:p>
          <a:p>
            <a:r>
              <a:rPr lang="it-IT" sz="2400" dirty="0" smtClean="0"/>
              <a:t>Responsabile Progetto </a:t>
            </a:r>
            <a:r>
              <a:rPr lang="it-IT" sz="2400" b="1" dirty="0" smtClean="0"/>
              <a:t>Formazione</a:t>
            </a:r>
            <a:r>
              <a:rPr lang="it-IT" sz="2400" dirty="0" smtClean="0"/>
              <a:t>:  		</a:t>
            </a:r>
            <a:r>
              <a:rPr lang="it-IT" sz="2400" dirty="0" smtClean="0">
                <a:solidFill>
                  <a:srgbClr val="FF0000"/>
                </a:solidFill>
              </a:rPr>
              <a:t>Roberto </a:t>
            </a:r>
            <a:r>
              <a:rPr lang="it-IT" sz="2400" dirty="0" err="1" smtClean="0">
                <a:solidFill>
                  <a:srgbClr val="FF0000"/>
                </a:solidFill>
              </a:rPr>
              <a:t>Bellotti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Responsabile </a:t>
            </a:r>
            <a:r>
              <a:rPr lang="it-IT" sz="2400" b="1" dirty="0" smtClean="0"/>
              <a:t>Rapporti istruttori</a:t>
            </a:r>
            <a:r>
              <a:rPr lang="it-IT" sz="2400" dirty="0" smtClean="0"/>
              <a:t>:		</a:t>
            </a:r>
            <a:r>
              <a:rPr lang="it-IT" sz="2400" dirty="0" smtClean="0">
                <a:solidFill>
                  <a:srgbClr val="FF0000"/>
                </a:solidFill>
              </a:rPr>
              <a:t>Guido Russo</a:t>
            </a:r>
          </a:p>
          <a:p>
            <a:endParaRPr lang="it-IT" sz="2400" dirty="0" smtClean="0"/>
          </a:p>
          <a:p>
            <a:r>
              <a:rPr lang="it-IT" sz="2400" dirty="0" smtClean="0"/>
              <a:t>Referente amministrativo </a:t>
            </a:r>
            <a:r>
              <a:rPr lang="it-IT" sz="2400" b="1" dirty="0" smtClean="0"/>
              <a:t>INFN</a:t>
            </a:r>
            <a:r>
              <a:rPr lang="it-IT" sz="2400" dirty="0" smtClean="0"/>
              <a:t>:			</a:t>
            </a:r>
            <a:r>
              <a:rPr lang="it-IT" sz="2400" dirty="0" smtClean="0">
                <a:solidFill>
                  <a:srgbClr val="FF0000"/>
                </a:solidFill>
              </a:rPr>
              <a:t>Fausta </a:t>
            </a:r>
            <a:r>
              <a:rPr lang="it-IT" sz="2400" dirty="0" err="1" smtClean="0">
                <a:solidFill>
                  <a:srgbClr val="FF0000"/>
                </a:solidFill>
              </a:rPr>
              <a:t>Candiglioti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Referente amministrativo </a:t>
            </a:r>
            <a:r>
              <a:rPr lang="it-IT" sz="2400" b="1" dirty="0" err="1" smtClean="0"/>
              <a:t>UniNA</a:t>
            </a:r>
            <a:r>
              <a:rPr lang="it-IT" sz="2400" dirty="0" smtClean="0"/>
              <a:t>:		</a:t>
            </a:r>
            <a:r>
              <a:rPr lang="it-IT" sz="2400" dirty="0" smtClean="0">
                <a:solidFill>
                  <a:srgbClr val="FF0000"/>
                </a:solidFill>
              </a:rPr>
              <a:t>Elena </a:t>
            </a:r>
            <a:r>
              <a:rPr lang="it-IT" sz="2400" dirty="0" err="1" smtClean="0">
                <a:solidFill>
                  <a:srgbClr val="FF0000"/>
                </a:solidFill>
              </a:rPr>
              <a:t>Cesaro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Referente amministrativo </a:t>
            </a:r>
            <a:r>
              <a:rPr lang="it-IT" sz="2400" b="1" dirty="0" err="1" smtClean="0"/>
              <a:t>UniBA</a:t>
            </a:r>
            <a:r>
              <a:rPr lang="it-IT" sz="2400" dirty="0" smtClean="0"/>
              <a:t>:		</a:t>
            </a:r>
            <a:r>
              <a:rPr lang="it-IT" sz="2400" dirty="0" smtClean="0">
                <a:solidFill>
                  <a:srgbClr val="FF0000"/>
                </a:solidFill>
              </a:rPr>
              <a:t>Cesarea </a:t>
            </a:r>
            <a:r>
              <a:rPr lang="it-IT" sz="2400" dirty="0" err="1" smtClean="0">
                <a:solidFill>
                  <a:srgbClr val="FF0000"/>
                </a:solidFill>
              </a:rPr>
              <a:t>Rutigliano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2400" dirty="0"/>
          </a:p>
          <a:p>
            <a:pPr marL="358775" indent="-358775"/>
            <a:r>
              <a:rPr lang="it-IT" sz="2400" dirty="0" smtClean="0"/>
              <a:t>Comitato di gestione Potenziamento: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Merola (presidente), </a:t>
            </a:r>
            <a:r>
              <a:rPr lang="it-IT" sz="2000" dirty="0" smtClean="0">
                <a:solidFill>
                  <a:srgbClr val="0000FF"/>
                </a:solidFill>
              </a:rPr>
              <a:t>Guido Russo, Guglielmo De Nardo, Giuliano Laccetti, Lucia </a:t>
            </a:r>
            <a:r>
              <a:rPr lang="it-IT" sz="2000" dirty="0" err="1" smtClean="0">
                <a:solidFill>
                  <a:srgbClr val="0000FF"/>
                </a:solidFill>
              </a:rPr>
              <a:t>Silvestris</a:t>
            </a:r>
            <a:r>
              <a:rPr lang="it-IT" sz="2000" dirty="0" smtClean="0">
                <a:solidFill>
                  <a:srgbClr val="0000FF"/>
                </a:solidFill>
              </a:rPr>
              <a:t>, Roberto Bellotti, Giorgio Maggi, Giuseppe Andronico, Enrico Tassi 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sym typeface="Wingdings" pitchFamily="2" charset="2"/>
              </a:rPr>
              <a:t> ben 17 riunioni nel 2012 (di cui 6 “de </a:t>
            </a:r>
            <a:r>
              <a:rPr lang="it-IT" sz="2000" dirty="0" err="1" smtClean="0">
                <a:solidFill>
                  <a:srgbClr val="FF0000"/>
                </a:solidFill>
                <a:sym typeface="Wingdings" pitchFamily="2" charset="2"/>
              </a:rPr>
              <a:t>visu</a:t>
            </a:r>
            <a:r>
              <a:rPr lang="it-IT" sz="2000" dirty="0" smtClean="0">
                <a:solidFill>
                  <a:srgbClr val="FF0000"/>
                </a:solidFill>
                <a:sym typeface="Wingdings" pitchFamily="2" charset="2"/>
              </a:rPr>
              <a:t>”)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358775" indent="-358775"/>
            <a:endParaRPr lang="it-IT" sz="2000" dirty="0" smtClean="0">
              <a:solidFill>
                <a:srgbClr val="FF0000"/>
              </a:solidFill>
            </a:endParaRPr>
          </a:p>
          <a:p>
            <a:pPr marL="358775" indent="-358775"/>
            <a:r>
              <a:rPr lang="it-IT" sz="2400" dirty="0" smtClean="0"/>
              <a:t>Comitato direttivo Formazione</a:t>
            </a:r>
            <a:r>
              <a:rPr lang="it-IT" sz="2400" b="1" dirty="0" smtClean="0"/>
              <a:t>: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Roberto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Bellotti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(presidente)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dirty="0" smtClean="0">
                <a:solidFill>
                  <a:srgbClr val="0000FF"/>
                </a:solidFill>
              </a:rPr>
              <a:t>Giuseppe </a:t>
            </a:r>
            <a:r>
              <a:rPr lang="it-IT" sz="2000" dirty="0" err="1" smtClean="0">
                <a:solidFill>
                  <a:srgbClr val="0000FF"/>
                </a:solidFill>
              </a:rPr>
              <a:t>Andronico</a:t>
            </a:r>
            <a:r>
              <a:rPr lang="it-IT" sz="2000" dirty="0" smtClean="0">
                <a:solidFill>
                  <a:srgbClr val="0000FF"/>
                </a:solidFill>
              </a:rPr>
              <a:t>, Roberto Barbera, Lucia </a:t>
            </a:r>
            <a:r>
              <a:rPr lang="it-IT" sz="2000" dirty="0" err="1" smtClean="0">
                <a:solidFill>
                  <a:srgbClr val="0000FF"/>
                </a:solidFill>
              </a:rPr>
              <a:t>Silvestris</a:t>
            </a:r>
            <a:r>
              <a:rPr lang="it-IT" sz="2000" dirty="0" smtClean="0">
                <a:solidFill>
                  <a:srgbClr val="0000FF"/>
                </a:solidFill>
              </a:rPr>
              <a:t>, Enrico Tassi, Guido Russo, Guglielmo De Nardo.</a:t>
            </a:r>
          </a:p>
          <a:p>
            <a:pPr marL="358775" indent="-358775"/>
            <a:r>
              <a:rPr lang="it-IT" sz="2000" dirty="0" smtClean="0"/>
              <a:t>Coordinatore Master I livello (</a:t>
            </a:r>
            <a:r>
              <a:rPr lang="it-IT" sz="2000" dirty="0" err="1" smtClean="0"/>
              <a:t>UniNA</a:t>
            </a:r>
            <a:r>
              <a:rPr lang="it-IT" sz="2000" dirty="0" smtClean="0"/>
              <a:t>):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Laccetti</a:t>
            </a:r>
          </a:p>
          <a:p>
            <a:pPr marL="358775" indent="-358775"/>
            <a:r>
              <a:rPr lang="it-IT" sz="2000" dirty="0" smtClean="0"/>
              <a:t>Coordinatore Master II livello (</a:t>
            </a:r>
            <a:r>
              <a:rPr lang="it-IT" sz="2000" dirty="0" err="1" smtClean="0"/>
              <a:t>UniBA</a:t>
            </a:r>
            <a:r>
              <a:rPr lang="it-IT" sz="2000" dirty="0" smtClean="0"/>
              <a:t>):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Bellotti</a:t>
            </a:r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buNone/>
            </a:pP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Gruppo tecnico: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Giuseppe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Andronico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cordinatore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</a:t>
            </a:r>
            <a:r>
              <a:rPr lang="it-IT" sz="2000" dirty="0" smtClean="0">
                <a:solidFill>
                  <a:srgbClr val="0000FF"/>
                </a:solidFill>
              </a:rPr>
              <a:t>rappresentanti delle sedi.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5620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Ruoli</a:t>
            </a:r>
            <a:r>
              <a:rPr lang="en-US" sz="3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responsabilità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US" sz="3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organi</a:t>
            </a:r>
            <a:endParaRPr lang="en-US" sz="32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6B7-77C1-496E-9F75-73D9ECACB6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691680" y="764704"/>
            <a:ext cx="629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( sulla base di un Accordo di collaborazione </a:t>
            </a:r>
            <a:r>
              <a:rPr lang="it-IT" b="1" dirty="0" err="1" smtClean="0">
                <a:solidFill>
                  <a:srgbClr val="0000FF"/>
                </a:solidFill>
              </a:rPr>
              <a:t>INFN-UniNA-UniBA</a:t>
            </a:r>
            <a:r>
              <a:rPr lang="it-IT" b="1" dirty="0" smtClean="0">
                <a:solidFill>
                  <a:srgbClr val="0000FF"/>
                </a:solidFill>
              </a:rPr>
              <a:t>  )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67544" y="1340768"/>
            <a:ext cx="756084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9846-B755-4F43-B3C8-3779FCDB4F7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15301" r="56191"/>
          <a:stretch>
            <a:fillRect/>
          </a:stretch>
        </p:blipFill>
        <p:spPr bwMode="auto">
          <a:xfrm>
            <a:off x="395536" y="849734"/>
            <a:ext cx="3880048" cy="35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r="56000"/>
          <a:stretch>
            <a:fillRect/>
          </a:stretch>
        </p:blipFill>
        <p:spPr bwMode="auto">
          <a:xfrm>
            <a:off x="395536" y="4982245"/>
            <a:ext cx="3910211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r="56072"/>
          <a:stretch>
            <a:fillRect/>
          </a:stretch>
        </p:blipFill>
        <p:spPr bwMode="auto">
          <a:xfrm>
            <a:off x="4572000" y="908720"/>
            <a:ext cx="388843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r="56219" b="5448"/>
          <a:stretch>
            <a:fillRect/>
          </a:stretch>
        </p:blipFill>
        <p:spPr bwMode="auto">
          <a:xfrm>
            <a:off x="4572446" y="3861048"/>
            <a:ext cx="38879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900" b="1" dirty="0" err="1" smtClean="0">
                <a:solidFill>
                  <a:srgbClr val="0000FF"/>
                </a:solidFill>
              </a:rPr>
              <a:t>Personale</a:t>
            </a:r>
            <a:r>
              <a:rPr lang="en-US" sz="2900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</a:rPr>
              <a:t>coinvolto</a:t>
            </a:r>
            <a:endParaRPr lang="en-US" sz="2900" b="1" dirty="0">
              <a:solidFill>
                <a:srgbClr val="0000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60714" y="3573016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30486" y="1967068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126292" y="2316222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126292" y="4581128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126292" y="4753608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126292" y="5805264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126292" y="5968550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60714" y="3747188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960714" y="3921360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960710" y="2691342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49828" y="5344752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5137178" y="4927780"/>
            <a:ext cx="33123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95536" y="6021288"/>
            <a:ext cx="1656184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195736" y="5949280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Contratti </a:t>
            </a:r>
            <a:r>
              <a:rPr lang="it-IT" sz="1400" dirty="0" err="1" smtClean="0">
                <a:solidFill>
                  <a:srgbClr val="C00000"/>
                </a:solidFill>
              </a:rPr>
              <a:t>ReCaS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r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892027"/>
            <a:ext cx="3105150" cy="29051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44" y="188640"/>
            <a:ext cx="8001056" cy="69272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Obiettivi generali del progetto</a:t>
            </a:r>
            <a:endParaRPr lang="it-IT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429652" cy="471490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Realizzazione di una </a:t>
            </a:r>
            <a:r>
              <a:rPr lang="it-IT" i="1" dirty="0" smtClean="0"/>
              <a:t>e-infrastruttura</a:t>
            </a:r>
            <a:r>
              <a:rPr lang="it-IT" dirty="0" smtClean="0"/>
              <a:t> distribuita di calcolo e </a:t>
            </a:r>
            <a:r>
              <a:rPr lang="it-IT" dirty="0" err="1" smtClean="0"/>
              <a:t>storage</a:t>
            </a:r>
            <a:r>
              <a:rPr lang="it-IT" dirty="0" smtClean="0"/>
              <a:t> nel Mezzogiorno d’Italia che colleghi i 4 Data Center dei partner di progetto:</a:t>
            </a:r>
          </a:p>
          <a:p>
            <a:pPr lvl="1" algn="just"/>
            <a:r>
              <a:rPr lang="it-IT" dirty="0" smtClean="0"/>
              <a:t>Bari (sezione INFN e UNIBA)</a:t>
            </a:r>
          </a:p>
          <a:p>
            <a:pPr lvl="1" algn="just"/>
            <a:r>
              <a:rPr lang="it-IT" dirty="0" smtClean="0"/>
              <a:t>Napoli  (sezione INFN e UNINA)</a:t>
            </a:r>
          </a:p>
          <a:p>
            <a:pPr lvl="1" algn="just"/>
            <a:r>
              <a:rPr lang="it-IT" dirty="0" smtClean="0"/>
              <a:t>Catania (sezione INFN)</a:t>
            </a:r>
          </a:p>
          <a:p>
            <a:pPr lvl="1" algn="just"/>
            <a:r>
              <a:rPr lang="it-IT" dirty="0" smtClean="0"/>
              <a:t>Cosenza (gruppo collegato INFN)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Supportare su tale infrastruttura:</a:t>
            </a:r>
          </a:p>
          <a:p>
            <a:pPr lvl="1" algn="just"/>
            <a:r>
              <a:rPr lang="it-IT" dirty="0" smtClean="0"/>
              <a:t>la comunità del </a:t>
            </a:r>
            <a:r>
              <a:rPr lang="it-IT" b="1" dirty="0" smtClean="0"/>
              <a:t>progetto-bandiera INFN </a:t>
            </a:r>
            <a:r>
              <a:rPr lang="it-IT" b="1" dirty="0" err="1" smtClean="0"/>
              <a:t>SuperB</a:t>
            </a:r>
            <a:endParaRPr lang="it-IT" b="1" dirty="0" smtClean="0"/>
          </a:p>
          <a:p>
            <a:pPr lvl="1" algn="just"/>
            <a:r>
              <a:rPr lang="it-IT" dirty="0" smtClean="0"/>
              <a:t>altre comunità scientifiche, con particolare riguardo alla </a:t>
            </a:r>
            <a:r>
              <a:rPr lang="it-IT" b="1" dirty="0" smtClean="0"/>
              <a:t>Fisica, alla Medicina, alle Biotecnologie, e all‘Ambiente.</a:t>
            </a:r>
            <a:endParaRPr lang="it-IT" dirty="0" smtClean="0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39552" y="1196752"/>
            <a:ext cx="8496944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800" dirty="0" smtClean="0">
                <a:solidFill>
                  <a:srgbClr val="0000FF"/>
                </a:solidFill>
              </a:rPr>
              <a:t>La chiusura del progetto bandiera </a:t>
            </a:r>
            <a:r>
              <a:rPr lang="it-IT" sz="1800" dirty="0" err="1" smtClean="0">
                <a:solidFill>
                  <a:srgbClr val="0000FF"/>
                </a:solidFill>
              </a:rPr>
              <a:t>SuperB</a:t>
            </a:r>
            <a:r>
              <a:rPr lang="it-IT" sz="1800" dirty="0" smtClean="0">
                <a:solidFill>
                  <a:srgbClr val="0000FF"/>
                </a:solidFill>
              </a:rPr>
              <a:t> 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INCIDE </a:t>
            </a:r>
            <a:r>
              <a:rPr lang="it-IT" sz="1800" dirty="0" smtClean="0">
                <a:solidFill>
                  <a:srgbClr val="0000FF"/>
                </a:solidFill>
              </a:rPr>
              <a:t>sulle finalità e sugli  obiettivi </a:t>
            </a:r>
          </a:p>
          <a:p>
            <a:pPr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fondamentali del progetto.</a:t>
            </a:r>
          </a:p>
          <a:p>
            <a:pPr>
              <a:buNone/>
            </a:pPr>
            <a:endParaRPr lang="it-IT" sz="1800" dirty="0" smtClean="0"/>
          </a:p>
          <a:p>
            <a:pPr>
              <a:buFont typeface="Wingdings" pitchFamily="2" charset="2"/>
              <a:buChar char="q"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 ovviamente l’utente di riferimento principale.</a:t>
            </a: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(ma va bene qualunque cosa sia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Ca  S </a:t>
            </a:r>
            <a:r>
              <a:rPr lang="it-IT" sz="2000" dirty="0" err="1" smtClean="0">
                <a:solidFill>
                  <a:srgbClr val="FF0000"/>
                </a:solidFill>
              </a:rPr>
              <a:t>uper</a:t>
            </a:r>
            <a:r>
              <a:rPr lang="it-IT" sz="2000" dirty="0" smtClean="0">
                <a:solidFill>
                  <a:srgbClr val="FF0000"/>
                </a:solidFill>
              </a:rPr>
              <a:t> ! )</a:t>
            </a:r>
          </a:p>
          <a:p>
            <a:pPr>
              <a:buFont typeface="Wingdings" pitchFamily="2" charset="2"/>
              <a:buChar char="q"/>
            </a:pPr>
            <a:endParaRPr lang="it-IT" sz="1800" dirty="0" smtClean="0"/>
          </a:p>
          <a:p>
            <a:pPr>
              <a:buFont typeface="Wingdings" pitchFamily="2" charset="2"/>
              <a:buChar char="q"/>
            </a:pPr>
            <a:r>
              <a:rPr lang="it-IT" sz="1800" dirty="0" err="1" smtClean="0">
                <a:solidFill>
                  <a:srgbClr val="0000FF"/>
                </a:solidFill>
              </a:rPr>
              <a:t>ReCaS</a:t>
            </a:r>
            <a:r>
              <a:rPr lang="it-IT" sz="1800" dirty="0" smtClean="0">
                <a:solidFill>
                  <a:srgbClr val="0000FF"/>
                </a:solidFill>
              </a:rPr>
              <a:t> costituirà l’infrastruttura di calcolo di supporto</a:t>
            </a:r>
            <a:endParaRPr lang="it-IT" sz="1800" dirty="0" smtClean="0"/>
          </a:p>
          <a:p>
            <a:pPr>
              <a:buFont typeface="Wingdings"/>
              <a:buChar char="à"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agli esperimenti LHC </a:t>
            </a:r>
          </a:p>
          <a:p>
            <a:pPr>
              <a:buNone/>
            </a:pPr>
            <a:r>
              <a:rPr lang="it-IT" sz="1600" dirty="0" smtClean="0"/>
              <a:t>(come già programmato il “</a:t>
            </a:r>
            <a:r>
              <a:rPr lang="it-IT" sz="1600" dirty="0" err="1" smtClean="0"/>
              <a:t>commissioning</a:t>
            </a:r>
            <a:r>
              <a:rPr lang="it-IT" sz="1600" dirty="0" smtClean="0"/>
              <a:t>” finale e gli “stress test”, saranno eseguiti sui dati LHC)</a:t>
            </a:r>
          </a:p>
          <a:p>
            <a:pPr>
              <a:buFont typeface="Wingdings"/>
              <a:buChar char="à"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applicazioni scientifiche dei tre enti (INFN, </a:t>
            </a:r>
            <a:r>
              <a:rPr lang="it-IT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UniNA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UniBA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/>
              <a:buChar char="à"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altre applicazioni per le Imprese e la Pubblica amministrazione</a:t>
            </a:r>
            <a:r>
              <a:rPr lang="it-IT" sz="1800" dirty="0" smtClean="0">
                <a:solidFill>
                  <a:srgbClr val="0000FF"/>
                </a:solidFill>
              </a:rPr>
              <a:t>, </a:t>
            </a:r>
          </a:p>
          <a:p>
            <a:pPr>
              <a:buNone/>
            </a:pPr>
            <a:r>
              <a:rPr lang="it-IT" sz="1600" dirty="0" smtClean="0">
                <a:solidFill>
                  <a:srgbClr val="0000FF"/>
                </a:solidFill>
              </a:rPr>
              <a:t>in collaborazione con gli enti/organismi nazionali (GARR </a:t>
            </a:r>
            <a:r>
              <a:rPr lang="it-IT" sz="1600" dirty="0" err="1" smtClean="0">
                <a:solidFill>
                  <a:srgbClr val="0000FF"/>
                </a:solidFill>
              </a:rPr>
              <a:t>et</a:t>
            </a:r>
            <a:r>
              <a:rPr lang="it-IT" sz="1600" dirty="0" smtClean="0">
                <a:solidFill>
                  <a:srgbClr val="0000FF"/>
                </a:solidFill>
              </a:rPr>
              <a:t> al.)che si occuperanno di calcolo</a:t>
            </a:r>
          </a:p>
          <a:p>
            <a:pPr>
              <a:buNone/>
            </a:pPr>
            <a:r>
              <a:rPr lang="it-IT" sz="1600" dirty="0" smtClean="0">
                <a:solidFill>
                  <a:srgbClr val="0000FF"/>
                </a:solidFill>
              </a:rPr>
              <a:t>scientifico, avanzato, parallelo HPC, distribuito </a:t>
            </a:r>
            <a:r>
              <a:rPr lang="it-IT" sz="1600" dirty="0" err="1" smtClean="0">
                <a:solidFill>
                  <a:srgbClr val="0000FF"/>
                </a:solidFill>
              </a:rPr>
              <a:t>grid</a:t>
            </a:r>
            <a:r>
              <a:rPr lang="it-IT" sz="1600" dirty="0" smtClean="0">
                <a:solidFill>
                  <a:srgbClr val="0000FF"/>
                </a:solidFill>
              </a:rPr>
              <a:t>/</a:t>
            </a:r>
            <a:r>
              <a:rPr lang="it-IT" sz="1600" dirty="0" err="1" smtClean="0">
                <a:solidFill>
                  <a:srgbClr val="0000FF"/>
                </a:solidFill>
              </a:rPr>
              <a:t>cloud</a:t>
            </a:r>
            <a:r>
              <a:rPr lang="it-IT" sz="1600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it-IT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it-IT" sz="1600" dirty="0" smtClean="0">
                <a:solidFill>
                  <a:srgbClr val="0000FF"/>
                </a:solidFill>
              </a:rPr>
              <a:t>Nota: 	I consorzi CILEA (</a:t>
            </a:r>
            <a:r>
              <a:rPr lang="it-IT" sz="1600" dirty="0" err="1" smtClean="0">
                <a:solidFill>
                  <a:srgbClr val="0000FF"/>
                </a:solidFill>
              </a:rPr>
              <a:t>MI</a:t>
            </a:r>
            <a:r>
              <a:rPr lang="it-IT" sz="1600" dirty="0" smtClean="0">
                <a:solidFill>
                  <a:srgbClr val="0000FF"/>
                </a:solidFill>
              </a:rPr>
              <a:t>) e CASPUR (RM) già accorpati al CINECA (BO).</a:t>
            </a:r>
          </a:p>
          <a:p>
            <a:pPr>
              <a:buNone/>
            </a:pPr>
            <a:r>
              <a:rPr lang="it-IT" sz="1600" dirty="0" smtClean="0">
                <a:solidFill>
                  <a:srgbClr val="0000FF"/>
                </a:solidFill>
              </a:rPr>
              <a:t>		Il nuovo GARR ha un nuovo Dipartimento: CALCOLO che si affianca al Dipartimento RETI.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47408" y="188640"/>
            <a:ext cx="8001056" cy="69272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Che succede  a causa della chiusura di </a:t>
            </a:r>
            <a:r>
              <a:rPr lang="it-IT" sz="3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SuperB</a:t>
            </a:r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b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 della precedente chiusura del progetto IGI ?</a:t>
            </a:r>
            <a:endParaRPr lang="it-IT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142860"/>
            <a:ext cx="8001056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Obiettivi quantitativi (rete)</a:t>
            </a:r>
            <a:endParaRPr lang="it-IT" sz="3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357299"/>
            <a:ext cx="4143404" cy="471490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In tutte le sedi verranno realizzate: </a:t>
            </a:r>
          </a:p>
          <a:p>
            <a:pPr lvl="1" algn="just"/>
            <a:r>
              <a:rPr lang="it-IT" dirty="0" smtClean="0"/>
              <a:t>una rete locale in tecnologia 10 </a:t>
            </a:r>
            <a:r>
              <a:rPr lang="it-IT" dirty="0" err="1" smtClean="0"/>
              <a:t>GbE</a:t>
            </a:r>
            <a:r>
              <a:rPr lang="it-IT" dirty="0" smtClean="0"/>
              <a:t> per il trasporto dati ed </a:t>
            </a:r>
          </a:p>
          <a:p>
            <a:pPr lvl="1" algn="just"/>
            <a:r>
              <a:rPr lang="it-IT" dirty="0" smtClean="0"/>
              <a:t>una rete locale in tecnologia 1 </a:t>
            </a:r>
            <a:r>
              <a:rPr lang="it-IT" dirty="0" err="1" smtClean="0"/>
              <a:t>GbE</a:t>
            </a:r>
            <a:r>
              <a:rPr lang="it-IT" dirty="0" smtClean="0"/>
              <a:t> per il </a:t>
            </a:r>
            <a:r>
              <a:rPr lang="it-IT" dirty="0" err="1" smtClean="0"/>
              <a:t>monitoring</a:t>
            </a:r>
            <a:r>
              <a:rPr lang="it-IT" dirty="0" smtClean="0"/>
              <a:t>, il telecontrollo, la gestione</a:t>
            </a:r>
          </a:p>
          <a:p>
            <a:pPr lvl="1" algn="just"/>
            <a:endParaRPr lang="it-IT" dirty="0" smtClean="0"/>
          </a:p>
          <a:p>
            <a:pPr algn="just"/>
            <a:r>
              <a:rPr lang="it-IT" dirty="0" smtClean="0"/>
              <a:t>La rete GARR-X del </a:t>
            </a:r>
            <a:r>
              <a:rPr lang="it-IT" dirty="0" err="1" smtClean="0"/>
              <a:t>Consortium</a:t>
            </a:r>
            <a:r>
              <a:rPr lang="it-IT" dirty="0" smtClean="0"/>
              <a:t> GARR sarà usata per l’interconnessione delle sedi dei Data Center.</a:t>
            </a:r>
          </a:p>
          <a:p>
            <a:pPr algn="just"/>
            <a:endParaRPr lang="it-IT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958998" cy="45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6696B7-77C1-496E-9F75-73D9ECACB6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1058</Words>
  <Application>Microsoft Macintosh PowerPoint</Application>
  <PresentationFormat>Presentazione su schermo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Tema di Office</vt:lpstr>
      <vt:lpstr>1_Tema di Office</vt:lpstr>
      <vt:lpstr>3_Tema di Office</vt:lpstr>
      <vt:lpstr>2_Tema di Office</vt:lpstr>
      <vt:lpstr>PON a3_00052 "ReCaS"  Rete di Calcolo per SuperB e altre applicazioni</vt:lpstr>
      <vt:lpstr>Decreto Direttoriale n.957/Ric.  dell'11 novembre 2011</vt:lpstr>
      <vt:lpstr>Ripartizione Budget per Enti</vt:lpstr>
      <vt:lpstr>Voci di costo MIUR</vt:lpstr>
      <vt:lpstr>Ruoli, responsabilità ed organi</vt:lpstr>
      <vt:lpstr>Presentazione di PowerPoint</vt:lpstr>
      <vt:lpstr>Obiettivi generali del progetto</vt:lpstr>
      <vt:lpstr>Che succede  a causa della chiusura di SuperB  e della precedente chiusura del progetto IGI ?</vt:lpstr>
      <vt:lpstr>Obiettivi quantitativi (rete)</vt:lpstr>
      <vt:lpstr>Obiettivi quantitativi  (calcolo e storage)</vt:lpstr>
      <vt:lpstr>Presentazione di PowerPoint</vt:lpstr>
      <vt:lpstr>Presentazione di PowerPoint</vt:lpstr>
      <vt:lpstr>Presentazione di PowerPoint</vt:lpstr>
      <vt:lpstr>Bari Univ + INFN</vt:lpstr>
      <vt:lpstr>Catania INFN</vt:lpstr>
      <vt:lpstr>Cosenza INFN</vt:lpstr>
      <vt:lpstr>Contestualizzazione Nazionale ed Europea</vt:lpstr>
      <vt:lpstr>Attività in ambito nazionale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ReCaS</dc:title>
  <dc:creator>OSIO</dc:creator>
  <cp:lastModifiedBy>Gianpaolo Carlino</cp:lastModifiedBy>
  <cp:revision>93</cp:revision>
  <dcterms:created xsi:type="dcterms:W3CDTF">2011-11-26T09:07:39Z</dcterms:created>
  <dcterms:modified xsi:type="dcterms:W3CDTF">2012-12-21T09:03:09Z</dcterms:modified>
</cp:coreProperties>
</file>