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86" r:id="rId4"/>
    <p:sldId id="296" r:id="rId5"/>
    <p:sldId id="262" r:id="rId6"/>
    <p:sldId id="258" r:id="rId7"/>
    <p:sldId id="259" r:id="rId8"/>
    <p:sldId id="297" r:id="rId9"/>
    <p:sldId id="281" r:id="rId10"/>
    <p:sldId id="298" r:id="rId11"/>
    <p:sldId id="304" r:id="rId12"/>
    <p:sldId id="305" r:id="rId13"/>
    <p:sldId id="306" r:id="rId14"/>
    <p:sldId id="299" r:id="rId15"/>
    <p:sldId id="301" r:id="rId16"/>
    <p:sldId id="300" r:id="rId17"/>
    <p:sldId id="302" r:id="rId18"/>
    <p:sldId id="303" r:id="rId19"/>
    <p:sldId id="280" r:id="rId20"/>
    <p:sldId id="295" r:id="rId21"/>
    <p:sldId id="263" r:id="rId22"/>
    <p:sldId id="264" r:id="rId23"/>
    <p:sldId id="265" r:id="rId24"/>
    <p:sldId id="292" r:id="rId25"/>
    <p:sldId id="308" r:id="rId26"/>
    <p:sldId id="309" r:id="rId27"/>
    <p:sldId id="307" r:id="rId2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2" autoAdjust="0"/>
    <p:restoredTop sz="97273" autoAdjust="0"/>
  </p:normalViewPr>
  <p:slideViewPr>
    <p:cSldViewPr snapToGrid="0" snapToObjects="1">
      <p:cViewPr varScale="1">
        <p:scale>
          <a:sx n="118" d="100"/>
          <a:sy n="118" d="100"/>
        </p:scale>
        <p:origin x="-120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C4B59-6DB4-D642-8DF7-FF20FB69E774}" type="datetimeFigureOut">
              <a:rPr lang="it-IT" smtClean="0"/>
              <a:t>21/12/12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28C40-5094-EF4A-90AC-A889C8D609B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286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12F81-24D2-4E4F-A113-2525B23BA167}" type="datetimeFigureOut">
              <a:rPr lang="it-IT" smtClean="0"/>
              <a:t>21/12/12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A19B9-02E6-AA47-AF3E-25BAD8C732D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6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Francesca Galluccio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Napoli - 21/12/2012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2509-003D-5F4D-9691-32F5062A7E0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Francesca Galluccio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Napoli - 21/12/2012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2509-003D-5F4D-9691-32F5062A7E0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Francesca Galluccio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Napoli - 21/12/2012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2509-003D-5F4D-9691-32F5062A7E0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Francesca Galluccio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Napoli - 21/12/2012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2509-003D-5F4D-9691-32F5062A7E0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Francesca Galluccio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Napoli - 21/12/2012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2509-003D-5F4D-9691-32F5062A7E0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Francesca Galluccio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Napoli - 21/12/2012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2509-003D-5F4D-9691-32F5062A7E0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Francesca Galluccio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Napoli - 21/12/2012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2509-003D-5F4D-9691-32F5062A7E0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Francesca Galluccio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Napoli - 21/12/2012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2509-003D-5F4D-9691-32F5062A7E0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Francesca Galluccio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Napoli - 21/12/2012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2509-003D-5F4D-9691-32F5062A7E0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Francesca Galluccio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Napoli - 21/12/2012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2509-003D-5F4D-9691-32F5062A7E0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Francesca Galluccio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Napoli - 21/12/2012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2509-003D-5F4D-9691-32F5062A7E0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50"/>
            <a:ext cx="2443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4FA4-ED27-9740-B26C-F42A3B58466C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Francesca Galluccio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Napoli - 21/12/2012</a:t>
            </a:r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E2509-003D-5F4D-9691-32F5062A7E0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ya_Calend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3" y="1560050"/>
            <a:ext cx="7146600" cy="4765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075" y="15305"/>
            <a:ext cx="8724677" cy="1531650"/>
          </a:xfrm>
          <a:solidFill>
            <a:schemeClr val="bg2">
              <a:alpha val="67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Riunione di Gr1 di fine anno: 12-21-12 </a:t>
            </a:r>
            <a:br>
              <a:rPr lang="it-IT" dirty="0" smtClean="0"/>
            </a:br>
            <a:r>
              <a:rPr lang="it-IT" dirty="0" smtClean="0"/>
              <a:t>L’anno della scoperta da fine del mondo</a:t>
            </a:r>
            <a:endParaRPr lang="it-IT" sz="27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 trans="50000"/>
                    </a14:imgEffect>
                  </a14:imgLayer>
                </a14:imgProps>
              </a:ext>
            </a:extLst>
          </a:blip>
          <a:srcRect l="81525" t="62124" r="3529" b="13599"/>
          <a:stretch/>
        </p:blipFill>
        <p:spPr>
          <a:xfrm>
            <a:off x="4189354" y="3585589"/>
            <a:ext cx="635025" cy="66596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CasellaDiTesto 2"/>
          <p:cNvSpPr txBox="1"/>
          <p:nvPr/>
        </p:nvSpPr>
        <p:spPr>
          <a:xfrm>
            <a:off x="2974996" y="6418120"/>
            <a:ext cx="323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Gianpaolo Carlino - Introduzione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501"/>
            <a:ext cx="7772400" cy="10849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UA9 Status and plans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view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dirty="0">
                <a:solidFill>
                  <a:srgbClr val="FF0000"/>
                </a:solidFill>
              </a:rPr>
              <a:t>the installation in LHC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33728"/>
            <a:ext cx="6400800" cy="8465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Francesca Galluccio</a:t>
            </a:r>
          </a:p>
          <a:p>
            <a:r>
              <a:rPr lang="en-US" dirty="0"/>
              <a:t>INFN </a:t>
            </a:r>
            <a:r>
              <a:rPr lang="en-US" dirty="0" smtClean="0"/>
              <a:t>Napoli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02" y="2442394"/>
            <a:ext cx="4076897" cy="184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8151" y="2348586"/>
            <a:ext cx="3564060" cy="2881111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Channeling of charged particles through a crystal can be exploited to enhance the efficiency of a accelerator collimation system.</a:t>
            </a:r>
          </a:p>
          <a:p>
            <a:endParaRPr lang="en-US" dirty="0" smtClean="0">
              <a:solidFill>
                <a:prstClr val="white"/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A  bent crystal can be used to bend </a:t>
            </a:r>
          </a:p>
          <a:p>
            <a:r>
              <a:rPr lang="en-US" dirty="0">
                <a:solidFill>
                  <a:prstClr val="white"/>
                </a:solidFill>
                <a:latin typeface="Calibri"/>
              </a:rPr>
              <a:t>t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he beam halo away from the circulating beam  in order to have it </a:t>
            </a:r>
          </a:p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absorbed with a a larger impact parameter by a collimator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downstream with less background </a:t>
            </a:r>
          </a:p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production.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Screen shot 2012-12-14 at 3.26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4" y="5270662"/>
            <a:ext cx="8021226" cy="157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6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Content Placeholder 2"/>
          <p:cNvSpPr>
            <a:spLocks noGrp="1"/>
          </p:cNvSpPr>
          <p:nvPr>
            <p:ph idx="1"/>
          </p:nvPr>
        </p:nvSpPr>
        <p:spPr>
          <a:xfrm>
            <a:off x="427510" y="163854"/>
            <a:ext cx="8283401" cy="2471474"/>
          </a:xfrm>
        </p:spPr>
        <p:txBody>
          <a:bodyPr>
            <a:normAutofit lnSpcReduction="10000"/>
          </a:bodyPr>
          <a:lstStyle/>
          <a:p>
            <a:pPr marL="276811" lvl="1" indent="0" algn="ctr">
              <a:spcBef>
                <a:spcPts val="1687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  <a:ea typeface="ヒラギノ角ゴ ProN W3" charset="0"/>
                <a:cs typeface="ヒラギノ角ゴ ProN W3" charset="0"/>
              </a:rPr>
              <a:t>UA9 in the SPS</a:t>
            </a:r>
          </a:p>
          <a:p>
            <a:pPr marL="0" lvl="1" indent="0" algn="just">
              <a:spcBef>
                <a:spcPts val="1687"/>
              </a:spcBef>
              <a:buNone/>
            </a:pPr>
            <a:r>
              <a:rPr lang="en-US" sz="2000" dirty="0" smtClean="0">
                <a:ea typeface="ヒラギノ角ゴ ProN W3" charset="0"/>
                <a:cs typeface="ヒラギノ角ゴ ProN W3" charset="0"/>
              </a:rPr>
              <a:t>A prototype of a crystal assisted collimation system is installed in Sextant 5 of the SPS. </a:t>
            </a:r>
          </a:p>
          <a:p>
            <a:pPr marL="0" lvl="1" indent="0" algn="just">
              <a:spcBef>
                <a:spcPts val="1687"/>
              </a:spcBef>
              <a:buNone/>
            </a:pPr>
            <a:r>
              <a:rPr lang="en-US" sz="2000" dirty="0" smtClean="0">
                <a:ea typeface="ヒラギノ角ゴ ProN W3" charset="0"/>
                <a:cs typeface="ヒラギノ角ゴ ProN W3" charset="0"/>
              </a:rPr>
              <a:t>The 2012 layout includes 2 goniometers with 2 crystals each, 3 double side Roman Pots instrumented with </a:t>
            </a:r>
            <a:r>
              <a:rPr lang="en-US" sz="2000" dirty="0" err="1" smtClean="0">
                <a:ea typeface="ヒラギノ角ゴ ProN W3" charset="0"/>
                <a:cs typeface="ヒラギノ角ゴ ProN W3" charset="0"/>
              </a:rPr>
              <a:t>Medipix</a:t>
            </a:r>
            <a:r>
              <a:rPr lang="en-US" sz="2000" dirty="0" smtClean="0">
                <a:ea typeface="ヒラギノ角ゴ ProN W3" charset="0"/>
                <a:cs typeface="ヒラギノ角ゴ ProN W3" charset="0"/>
              </a:rPr>
              <a:t> and fiber detectors, several scintillators, plus a few obstacles like a collimator, a massive absorber and some scrapers.</a:t>
            </a:r>
          </a:p>
          <a:p>
            <a:pPr marL="276811" lvl="1" indent="0" algn="just">
              <a:spcBef>
                <a:spcPts val="1687"/>
              </a:spcBef>
              <a:buNone/>
            </a:pPr>
            <a:endParaRPr lang="en-US" sz="2000" dirty="0" smtClean="0"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26669796" indent="-26348339" eaLnBrk="0" hangingPunct="0">
              <a:defRPr sz="30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321457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64291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96437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28582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B8946164-9FF8-7041-9949-6FDA0D52794E}" type="slidenum">
              <a:rPr lang="en-US" sz="1300" smtClean="0">
                <a:solidFill>
                  <a:srgbClr val="4D4D4D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pPr eaLnBrk="1" hangingPunct="1"/>
              <a:t>11</a:t>
            </a:fld>
            <a:endParaRPr lang="en-US" sz="1300" dirty="0">
              <a:solidFill>
                <a:srgbClr val="4D4D4D"/>
              </a:solidFill>
              <a:latin typeface="Helvetica Neue" charset="0"/>
              <a:ea typeface="ＭＳ Ｐゴシック" charset="0"/>
              <a:cs typeface="ＭＳ Ｐゴシック" charset="0"/>
              <a:sym typeface="Helvetica Neue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Francesca Galluccio</a:t>
            </a:r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Napoli - 21/12/2012</a:t>
            </a: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510" y="5366239"/>
            <a:ext cx="8380226" cy="116063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Reduction of beam losses  has been measured both with protons and with  lead ions, both locally in the collimation area and in the rest of the ring.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Screen shot 2012-12-14 at 2.5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5" y="2573165"/>
            <a:ext cx="8138621" cy="266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0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Francesca Galluccio</a:t>
            </a:r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Napoli - 21/12/2012</a:t>
            </a:r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2509-003D-5F4D-9691-32F5062A7E0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519481" y="3847574"/>
            <a:ext cx="7830820" cy="2504122"/>
            <a:chOff x="520700" y="1417638"/>
            <a:chExt cx="7830820" cy="2504122"/>
          </a:xfrm>
        </p:grpSpPr>
        <p:sp>
          <p:nvSpPr>
            <p:cNvPr id="131" name="Rectangle 130"/>
            <p:cNvSpPr/>
            <p:nvPr/>
          </p:nvSpPr>
          <p:spPr>
            <a:xfrm>
              <a:off x="520700" y="1417638"/>
              <a:ext cx="7830820" cy="250412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520700" y="1420178"/>
              <a:ext cx="7828986" cy="2218026"/>
              <a:chOff x="1282700" y="3055938"/>
              <a:chExt cx="7828986" cy="2218026"/>
            </a:xfrm>
          </p:grpSpPr>
          <p:grpSp>
            <p:nvGrpSpPr>
              <p:cNvPr id="160" name="Group 159"/>
              <p:cNvGrpSpPr>
                <a:grpSpLocks/>
              </p:cNvGrpSpPr>
              <p:nvPr/>
            </p:nvGrpSpPr>
            <p:grpSpPr bwMode="auto">
              <a:xfrm>
                <a:off x="1282700" y="3055938"/>
                <a:ext cx="7828986" cy="706132"/>
                <a:chOff x="1297" y="0"/>
                <a:chExt cx="4590" cy="649"/>
              </a:xfrm>
            </p:grpSpPr>
            <p:sp>
              <p:nvSpPr>
                <p:cNvPr id="184" name="Rectangle 3"/>
                <p:cNvSpPr>
                  <a:spLocks/>
                </p:cNvSpPr>
                <p:nvPr/>
              </p:nvSpPr>
              <p:spPr bwMode="auto">
                <a:xfrm>
                  <a:off x="1297" y="0"/>
                  <a:ext cx="4590" cy="649"/>
                </a:xfrm>
                <a:prstGeom prst="rect">
                  <a:avLst/>
                </a:prstGeom>
                <a:gradFill rotWithShape="0">
                  <a:gsLst>
                    <a:gs pos="0">
                      <a:srgbClr val="8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5" name="Rectangle 4"/>
                <p:cNvSpPr>
                  <a:spLocks/>
                </p:cNvSpPr>
                <p:nvPr/>
              </p:nvSpPr>
              <p:spPr bwMode="auto">
                <a:xfrm>
                  <a:off x="3421" y="0"/>
                  <a:ext cx="438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b">
                  <a:spAutoFit/>
                </a:bodyPr>
                <a:lstStyle/>
                <a:p>
                  <a:r>
                    <a:rPr lang="en-US">
                      <a:solidFill>
                        <a:srgbClr val="FFFFFF"/>
                      </a:solidFill>
                      <a:latin typeface="Calibri"/>
                      <a:ea typeface="ＭＳ Ｐゴシック" charset="0"/>
                      <a:cs typeface="ＭＳ Ｐゴシック" charset="0"/>
                    </a:rPr>
                    <a:t>Beam</a:t>
                  </a:r>
                </a:p>
              </p:txBody>
            </p:sp>
          </p:grpSp>
          <p:pic>
            <p:nvPicPr>
              <p:cNvPr id="161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219" y="3438925"/>
                <a:ext cx="783698" cy="575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2" name="Rectangle 13"/>
              <p:cNvSpPr>
                <a:spLocks/>
              </p:cNvSpPr>
              <p:nvPr/>
            </p:nvSpPr>
            <p:spPr bwMode="auto">
              <a:xfrm>
                <a:off x="1320225" y="3857227"/>
                <a:ext cx="1519547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  <a:latin typeface="Calibri"/>
                    <a:ea typeface="ＭＳ Ｐゴシック" charset="0"/>
                    <a:cs typeface="ＭＳ Ｐゴシック" charset="0"/>
                  </a:rPr>
                  <a:t>2 Crystals</a:t>
                </a: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  <a:latin typeface="Calibri"/>
                    <a:ea typeface="ＭＳ Ｐゴシック" charset="0"/>
                    <a:cs typeface="ＭＳ Ｐゴシック" charset="0"/>
                  </a:rPr>
                  <a:t>with  goniometers</a:t>
                </a:r>
                <a:endParaRPr lang="en-US" sz="16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63" name="Group 16"/>
              <p:cNvGrpSpPr>
                <a:grpSpLocks/>
              </p:cNvGrpSpPr>
              <p:nvPr/>
            </p:nvGrpSpPr>
            <p:grpSpPr bwMode="auto">
              <a:xfrm>
                <a:off x="7501645" y="3969884"/>
                <a:ext cx="1066701" cy="330761"/>
                <a:chOff x="0" y="0"/>
                <a:chExt cx="784" cy="304"/>
              </a:xfrm>
            </p:grpSpPr>
            <p:sp>
              <p:nvSpPr>
                <p:cNvPr id="182" name="Rectangle 14"/>
                <p:cNvSpPr>
                  <a:spLocks/>
                </p:cNvSpPr>
                <p:nvPr/>
              </p:nvSpPr>
              <p:spPr bwMode="auto">
                <a:xfrm>
                  <a:off x="0" y="0"/>
                  <a:ext cx="784" cy="304"/>
                </a:xfrm>
                <a:prstGeom prst="rect">
                  <a:avLst/>
                </a:prstGeom>
                <a:solidFill>
                  <a:srgbClr val="002D99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3" name="Rectangle 15"/>
                <p:cNvSpPr>
                  <a:spLocks/>
                </p:cNvSpPr>
                <p:nvPr/>
              </p:nvSpPr>
              <p:spPr bwMode="auto">
                <a:xfrm>
                  <a:off x="20" y="32"/>
                  <a:ext cx="728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b"/>
                <a:lstStyle/>
                <a:p>
                  <a:r>
                    <a:rPr lang="en-US" dirty="0" smtClean="0">
                      <a:solidFill>
                        <a:srgbClr val="FFFFFF"/>
                      </a:solidFill>
                      <a:latin typeface="Calibri"/>
                      <a:ea typeface="ＭＳ Ｐゴシック" charset="0"/>
                      <a:cs typeface="ＭＳ Ｐゴシック" charset="0"/>
                    </a:rPr>
                    <a:t> Absorber</a:t>
                  </a:r>
                  <a:endParaRPr lang="en-US" dirty="0">
                    <a:solidFill>
                      <a:srgbClr val="FFFFFF"/>
                    </a:solidFill>
                    <a:latin typeface="Calibri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164" name="Group 78"/>
              <p:cNvGrpSpPr>
                <a:grpSpLocks/>
              </p:cNvGrpSpPr>
              <p:nvPr/>
            </p:nvGrpSpPr>
            <p:grpSpPr bwMode="auto">
              <a:xfrm>
                <a:off x="8752523" y="4326180"/>
                <a:ext cx="288024" cy="576085"/>
                <a:chOff x="4126136" y="6532984"/>
                <a:chExt cx="288032" cy="576064"/>
              </a:xfrm>
            </p:grpSpPr>
            <p:sp>
              <p:nvSpPr>
                <p:cNvPr id="180" name="Rectangle 37"/>
                <p:cNvSpPr>
                  <a:spLocks/>
                </p:cNvSpPr>
                <p:nvPr/>
              </p:nvSpPr>
              <p:spPr bwMode="auto">
                <a:xfrm>
                  <a:off x="4126147" y="6532984"/>
                  <a:ext cx="288021" cy="576064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1" name="Rectangle 38"/>
                <p:cNvSpPr>
                  <a:spLocks/>
                </p:cNvSpPr>
                <p:nvPr/>
              </p:nvSpPr>
              <p:spPr bwMode="auto">
                <a:xfrm rot="-5400000">
                  <a:off x="4028803" y="6662756"/>
                  <a:ext cx="471531" cy="277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b">
                  <a:spAutoFit/>
                </a:bodyPr>
                <a:lstStyle/>
                <a:p>
                  <a:r>
                    <a:rPr lang="en-US" dirty="0">
                      <a:solidFill>
                        <a:srgbClr val="FFFFFF"/>
                      </a:solidFill>
                      <a:latin typeface="Calibri"/>
                      <a:ea typeface="ＭＳ Ｐゴシック" charset="0"/>
                      <a:cs typeface="ＭＳ Ｐゴシック" charset="0"/>
                    </a:rPr>
                    <a:t>BLM</a:t>
                  </a:r>
                </a:p>
              </p:txBody>
            </p:sp>
          </p:grpSp>
          <p:sp>
            <p:nvSpPr>
              <p:cNvPr id="167" name="Freeform 14"/>
              <p:cNvSpPr>
                <a:spLocks/>
              </p:cNvSpPr>
              <p:nvPr/>
            </p:nvSpPr>
            <p:spPr bwMode="auto">
              <a:xfrm rot="20760000">
                <a:off x="1457325" y="3402013"/>
                <a:ext cx="987425" cy="193675"/>
              </a:xfrm>
              <a:custGeom>
                <a:avLst/>
                <a:gdLst>
                  <a:gd name="T0" fmla="*/ 2147483647 w 21600"/>
                  <a:gd name="T1" fmla="*/ 2147483647 h 10614"/>
                  <a:gd name="T2" fmla="*/ 0 w 21600"/>
                  <a:gd name="T3" fmla="*/ 2147483647 h 10614"/>
                  <a:gd name="T4" fmla="*/ 0 60000 65536"/>
                  <a:gd name="T5" fmla="*/ 0 60000 65536"/>
                  <a:gd name="T6" fmla="*/ 0 w 21600"/>
                  <a:gd name="T7" fmla="*/ 0 h 10614"/>
                  <a:gd name="T8" fmla="*/ 21600 w 21600"/>
                  <a:gd name="T9" fmla="*/ 10614 h 106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10614">
                    <a:moveTo>
                      <a:pt x="21600" y="10614"/>
                    </a:moveTo>
                    <a:cubicBezTo>
                      <a:pt x="21600" y="10614"/>
                      <a:pt x="11055" y="-10986"/>
                      <a:pt x="0" y="7441"/>
                    </a:cubicBezTo>
                  </a:path>
                </a:pathLst>
              </a:custGeom>
              <a:noFill/>
              <a:ln w="63500">
                <a:solidFill>
                  <a:schemeClr val="tx1"/>
                </a:solidFill>
                <a:miter lim="800000"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8" name="Rectangle 6"/>
              <p:cNvSpPr>
                <a:spLocks/>
              </p:cNvSpPr>
              <p:nvPr/>
            </p:nvSpPr>
            <p:spPr bwMode="auto">
              <a:xfrm rot="240000">
                <a:off x="2313449" y="3887618"/>
                <a:ext cx="5222516" cy="92087"/>
              </a:xfrm>
              <a:prstGeom prst="rect">
                <a:avLst/>
              </a:prstGeom>
              <a:solidFill>
                <a:srgbClr val="80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69" name="Group 10"/>
              <p:cNvGrpSpPr>
                <a:grpSpLocks/>
              </p:cNvGrpSpPr>
              <p:nvPr/>
            </p:nvGrpSpPr>
            <p:grpSpPr bwMode="auto">
              <a:xfrm rot="1554389">
                <a:off x="2236788" y="3852863"/>
                <a:ext cx="1074737" cy="292100"/>
                <a:chOff x="0" y="0"/>
                <a:chExt cx="676" cy="184"/>
              </a:xfrm>
            </p:grpSpPr>
            <p:sp>
              <p:nvSpPr>
                <p:cNvPr id="175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4" y="108"/>
                  <a:ext cx="672" cy="0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6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17" y="54"/>
                  <a:ext cx="575" cy="50"/>
                </a:xfrm>
                <a:prstGeom prst="line">
                  <a:avLst/>
                </a:prstGeom>
                <a:noFill/>
                <a:ln w="25400">
                  <a:solidFill>
                    <a:srgbClr val="800080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7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0" y="28"/>
                  <a:ext cx="444" cy="78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8" name="Line 8"/>
                <p:cNvSpPr>
                  <a:spLocks noChangeShapeType="1"/>
                </p:cNvSpPr>
                <p:nvPr/>
              </p:nvSpPr>
              <p:spPr bwMode="auto">
                <a:xfrm rot="10800000">
                  <a:off x="20" y="106"/>
                  <a:ext cx="445" cy="78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9" name="Line 9"/>
                <p:cNvSpPr>
                  <a:spLocks noChangeShapeType="1"/>
                </p:cNvSpPr>
                <p:nvPr/>
              </p:nvSpPr>
              <p:spPr bwMode="auto">
                <a:xfrm rot="10800000">
                  <a:off x="21" y="101"/>
                  <a:ext cx="574" cy="51"/>
                </a:xfrm>
                <a:prstGeom prst="line">
                  <a:avLst/>
                </a:prstGeom>
                <a:noFill/>
                <a:ln w="25400">
                  <a:solidFill>
                    <a:srgbClr val="800080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70" name="Group 78"/>
              <p:cNvGrpSpPr>
                <a:grpSpLocks/>
              </p:cNvGrpSpPr>
              <p:nvPr/>
            </p:nvGrpSpPr>
            <p:grpSpPr bwMode="auto">
              <a:xfrm>
                <a:off x="2419475" y="4328595"/>
                <a:ext cx="288024" cy="576085"/>
                <a:chOff x="4126136" y="6532984"/>
                <a:chExt cx="288032" cy="576064"/>
              </a:xfrm>
            </p:grpSpPr>
            <p:sp>
              <p:nvSpPr>
                <p:cNvPr id="173" name="Rectangle 37"/>
                <p:cNvSpPr>
                  <a:spLocks/>
                </p:cNvSpPr>
                <p:nvPr/>
              </p:nvSpPr>
              <p:spPr bwMode="auto">
                <a:xfrm>
                  <a:off x="4126147" y="6532984"/>
                  <a:ext cx="288021" cy="576064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4" name="Rectangle 38"/>
                <p:cNvSpPr>
                  <a:spLocks/>
                </p:cNvSpPr>
                <p:nvPr/>
              </p:nvSpPr>
              <p:spPr bwMode="auto">
                <a:xfrm rot="-5400000">
                  <a:off x="4028803" y="6662756"/>
                  <a:ext cx="471531" cy="277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b">
                  <a:spAutoFit/>
                </a:bodyPr>
                <a:lstStyle/>
                <a:p>
                  <a:r>
                    <a:rPr lang="en-US" dirty="0">
                      <a:solidFill>
                        <a:srgbClr val="FFFFFF"/>
                      </a:solidFill>
                      <a:latin typeface="Calibri"/>
                      <a:ea typeface="ＭＳ Ｐゴシック" charset="0"/>
                      <a:cs typeface="ＭＳ Ｐゴシック" charset="0"/>
                    </a:rPr>
                    <a:t>BLM</a:t>
                  </a:r>
                </a:p>
              </p:txBody>
            </p:sp>
          </p:grpSp>
          <p:sp>
            <p:nvSpPr>
              <p:cNvPr id="171" name="Rectangle 26"/>
              <p:cNvSpPr>
                <a:spLocks/>
              </p:cNvSpPr>
              <p:nvPr/>
            </p:nvSpPr>
            <p:spPr bwMode="auto">
              <a:xfrm>
                <a:off x="7353082" y="4219978"/>
                <a:ext cx="45719" cy="58466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7195507" y="4689188"/>
                <a:ext cx="1047783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  <a:latin typeface="Calibri"/>
                  </a:rPr>
                  <a:t>In vacuum</a:t>
                </a: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  <a:latin typeface="Calibri"/>
                  </a:rPr>
                  <a:t> detector</a:t>
                </a:r>
                <a:endParaRPr lang="en-US" sz="16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163866" y="152724"/>
            <a:ext cx="8384418" cy="358955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marL="276811" lvl="1" algn="ctr">
              <a:spcBef>
                <a:spcPts val="1687"/>
              </a:spcBef>
            </a:pPr>
            <a:r>
              <a:rPr lang="en-US" sz="2400" dirty="0" smtClean="0">
                <a:solidFill>
                  <a:srgbClr val="FF0000"/>
                </a:solidFill>
                <a:latin typeface="Calibri"/>
                <a:ea typeface="ヒラギノ角ゴ ProN W3" charset="0"/>
                <a:cs typeface="ヒラギノ角ゴ ProN W3" charset="0"/>
              </a:rPr>
              <a:t>Extension of the UA9 experiment to the LHC (LUA9)</a:t>
            </a:r>
          </a:p>
          <a:p>
            <a:pPr marL="276811" lvl="1">
              <a:spcBef>
                <a:spcPts val="1687"/>
              </a:spcBef>
            </a:pPr>
            <a:r>
              <a:rPr lang="en-US" sz="2100" dirty="0" smtClean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  <a:t>It </a:t>
            </a:r>
            <a:r>
              <a:rPr lang="en-US" sz="2100" dirty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  <a:t>has been recommended by the LHCC and accepted by the accelerator directorate.</a:t>
            </a:r>
          </a:p>
          <a:p>
            <a:pPr marL="276811" lvl="1">
              <a:spcBef>
                <a:spcPts val="1687"/>
              </a:spcBef>
            </a:pPr>
            <a:r>
              <a:rPr lang="en-US" sz="2100" dirty="0" smtClean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  <a:t>We plan to install in the LHC during LS1 with the aim that in the second half of 2014</a:t>
            </a:r>
            <a:r>
              <a:rPr lang="en-US" sz="2100" dirty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  <a:t> </a:t>
            </a:r>
            <a:r>
              <a:rPr lang="en-US" sz="2100" dirty="0" smtClean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  <a:t>we can: </a:t>
            </a:r>
            <a:br>
              <a:rPr lang="en-US" sz="2100" dirty="0" smtClean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</a:br>
            <a:r>
              <a:rPr lang="en-US" sz="2100" dirty="0" smtClean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  <a:t> - </a:t>
            </a:r>
            <a:r>
              <a:rPr lang="en-US" sz="2100" dirty="0">
                <a:solidFill>
                  <a:prstClr val="white"/>
                </a:solidFill>
                <a:latin typeface="Calibri"/>
              </a:rPr>
              <a:t>demonstrate the extraction of the beam halo in the LHC (at injection energy, top energy, during energy ramp)</a:t>
            </a:r>
            <a:r>
              <a:rPr lang="en-US" sz="2100" dirty="0" smtClean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  <a:t/>
            </a:r>
            <a:br>
              <a:rPr lang="en-US" sz="2100" dirty="0" smtClean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</a:br>
            <a:r>
              <a:rPr lang="en-US" sz="2100" dirty="0" smtClean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  <a:t> - </a:t>
            </a:r>
            <a:r>
              <a:rPr lang="en-US" sz="2100" dirty="0">
                <a:solidFill>
                  <a:prstClr val="white"/>
                </a:solidFill>
                <a:latin typeface="Calibri"/>
              </a:rPr>
              <a:t>assess the theoretical improvements with respect to standard </a:t>
            </a:r>
            <a:r>
              <a:rPr lang="en-US" sz="2100" dirty="0" smtClean="0">
                <a:solidFill>
                  <a:prstClr val="white"/>
                </a:solidFill>
                <a:latin typeface="Calibri"/>
              </a:rPr>
              <a:t>collimation</a:t>
            </a:r>
          </a:p>
          <a:p>
            <a:pPr marL="276811" lvl="1">
              <a:spcBef>
                <a:spcPts val="1687"/>
              </a:spcBef>
            </a:pPr>
            <a:r>
              <a:rPr lang="en-US" sz="2100" dirty="0" smtClean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  <a:t>The </a:t>
            </a:r>
            <a:r>
              <a:rPr lang="en-US" sz="2100" dirty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  <a:t>experiment will be carried out on 1 beam line only</a:t>
            </a:r>
            <a:r>
              <a:rPr lang="en-US" sz="2100" dirty="0" smtClean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  <a:t>, with minimal equipment </a:t>
            </a:r>
            <a:r>
              <a:rPr lang="en-US" sz="2100" dirty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  <a:t>in </a:t>
            </a:r>
            <a:r>
              <a:rPr lang="en-US" sz="2100" dirty="0" smtClean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  <a:t>order to introduce the minimal perturbation into LHC  routine operation:</a:t>
            </a:r>
          </a:p>
          <a:p>
            <a:pPr marL="619711" lvl="1" indent="-342900">
              <a:spcBef>
                <a:spcPts val="1687"/>
              </a:spcBef>
              <a:buFont typeface="Arial"/>
              <a:buChar char="•"/>
            </a:pPr>
            <a:r>
              <a:rPr lang="en-US" sz="2100" dirty="0" smtClean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  <a:t>1 </a:t>
            </a:r>
            <a:r>
              <a:rPr lang="en-US" sz="2100" dirty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  <a:t>crystal + 1 dedicated detector (most probably an in-vacuum Cherenkov detector) per plane </a:t>
            </a:r>
            <a:br>
              <a:rPr lang="en-US" sz="2100" dirty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</a:br>
            <a:r>
              <a:rPr lang="en-US" sz="2100" dirty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  <a:t>(x and y</a:t>
            </a:r>
            <a:r>
              <a:rPr lang="en-US" sz="2100" dirty="0" smtClean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  <a:t>)</a:t>
            </a:r>
          </a:p>
          <a:p>
            <a:pPr marL="619711" lvl="1" indent="-342900">
              <a:spcBef>
                <a:spcPts val="1687"/>
              </a:spcBef>
              <a:buFont typeface="Arial"/>
              <a:buChar char="•"/>
            </a:pPr>
            <a:r>
              <a:rPr lang="en-US" sz="2100" dirty="0" smtClean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  <a:t>Plus </a:t>
            </a:r>
            <a:r>
              <a:rPr lang="en-US" sz="2100" dirty="0">
                <a:solidFill>
                  <a:prstClr val="white"/>
                </a:solidFill>
                <a:latin typeface="Calibri"/>
                <a:ea typeface="ヒラギノ角ゴ ProN W3" charset="0"/>
                <a:cs typeface="ヒラギノ角ゴ ProN W3" charset="0"/>
              </a:rPr>
              <a:t>the LHC standard Beam Loss Monitor (BLM) system as detectors.</a:t>
            </a:r>
          </a:p>
          <a:p>
            <a:endParaRPr lang="en-US" sz="2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987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13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5853"/>
            <a:ext cx="1142008" cy="628850"/>
          </a:xfrm>
        </p:spPr>
        <p:txBody>
          <a:bodyPr>
            <a:norm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LHC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382" y="4358557"/>
            <a:ext cx="3438020" cy="2470537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3"/>
          <a:srcRect t="12781" r="72640" b="27238"/>
          <a:stretch/>
        </p:blipFill>
        <p:spPr>
          <a:xfrm>
            <a:off x="318320" y="654703"/>
            <a:ext cx="1608149" cy="230303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04873" y="3013254"/>
            <a:ext cx="44928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Incredibile performance di LHC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~ 5 fb</a:t>
            </a:r>
            <a:r>
              <a:rPr lang="it-IT" baseline="30000" dirty="0" smtClean="0"/>
              <a:t>-1</a:t>
            </a:r>
            <a:r>
              <a:rPr lang="it-IT" dirty="0" smtClean="0"/>
              <a:t> nel 2011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/>
              <a:t>~ 22 fb</a:t>
            </a:r>
            <a:r>
              <a:rPr lang="it-IT" baseline="30000" dirty="0" smtClean="0"/>
              <a:t>-1</a:t>
            </a:r>
            <a:r>
              <a:rPr lang="it-IT" dirty="0" smtClean="0"/>
              <a:t> nel 2012</a:t>
            </a:r>
          </a:p>
          <a:p>
            <a:endParaRPr lang="it-IT" dirty="0" smtClean="0"/>
          </a:p>
          <a:p>
            <a:r>
              <a:rPr lang="it-IT" dirty="0" smtClean="0"/>
              <a:t> e degli esperimenti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Scoperta dell’Higgs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a</a:t>
            </a:r>
            <a:r>
              <a:rPr lang="it-IT" dirty="0" smtClean="0"/>
              <a:t>lcune centinaia di misure pubblicate e altrettante in fase di pubblicazione</a:t>
            </a:r>
          </a:p>
          <a:p>
            <a:pPr marL="800100" lvl="1" indent="-342900">
              <a:buFont typeface="Arial"/>
              <a:buChar char="•"/>
            </a:pPr>
            <a:endParaRPr lang="it-IT" dirty="0"/>
          </a:p>
        </p:txBody>
      </p:sp>
      <p:pic>
        <p:nvPicPr>
          <p:cNvPr id="19" name="Immagine 18" descr="Schermata 2012-12-20 a 17.50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4" y="5308513"/>
            <a:ext cx="3863654" cy="1074507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 rot="5400000">
            <a:off x="439350" y="5507538"/>
            <a:ext cx="76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ATLAS</a:t>
            </a:r>
            <a:endParaRPr lang="it-IT" dirty="0"/>
          </a:p>
        </p:txBody>
      </p:sp>
      <p:pic>
        <p:nvPicPr>
          <p:cNvPr id="4" name="Immagine 3" descr="970_cover_gianotti_123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41" y="25853"/>
            <a:ext cx="3260847" cy="434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02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20" y="1309444"/>
            <a:ext cx="7745851" cy="5046906"/>
          </a:xfrm>
          <a:prstGeom prst="rect">
            <a:avLst/>
          </a:prstGeom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14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5853"/>
            <a:ext cx="8229600" cy="628850"/>
          </a:xfrm>
        </p:spPr>
        <p:txBody>
          <a:bodyPr>
            <a:norm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ATLAS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216751" y="1617980"/>
            <a:ext cx="1493668" cy="3539431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Laurea Magistrale </a:t>
            </a:r>
          </a:p>
          <a:p>
            <a:endParaRPr lang="it-IT" sz="1400" dirty="0"/>
          </a:p>
          <a:p>
            <a:r>
              <a:rPr lang="it-IT" sz="1400" dirty="0" smtClean="0"/>
              <a:t>Mirko </a:t>
            </a:r>
            <a:r>
              <a:rPr lang="it-IT" sz="1400" dirty="0" err="1" smtClean="0"/>
              <a:t>Casolino</a:t>
            </a:r>
            <a:endParaRPr lang="it-IT" sz="1400" dirty="0" smtClean="0"/>
          </a:p>
          <a:p>
            <a:r>
              <a:rPr lang="it-IT" sz="1400" dirty="0" smtClean="0"/>
              <a:t>Sabrina Perrella</a:t>
            </a:r>
          </a:p>
          <a:p>
            <a:endParaRPr lang="it-IT" sz="1400" dirty="0" smtClean="0"/>
          </a:p>
          <a:p>
            <a:r>
              <a:rPr lang="it-IT" sz="1400" dirty="0" smtClean="0"/>
              <a:t>Alessia </a:t>
            </a:r>
            <a:r>
              <a:rPr lang="it-IT" sz="1400" dirty="0" err="1" smtClean="0"/>
              <a:t>Sannino</a:t>
            </a:r>
            <a:endParaRPr lang="it-IT" sz="1400" dirty="0" smtClean="0"/>
          </a:p>
          <a:p>
            <a:r>
              <a:rPr lang="it-IT" sz="1400" dirty="0" smtClean="0"/>
              <a:t>Francesco </a:t>
            </a:r>
            <a:r>
              <a:rPr lang="it-IT" sz="1400" dirty="0" err="1" smtClean="0"/>
              <a:t>Cirotto</a:t>
            </a:r>
            <a:endParaRPr lang="it-IT" sz="1400" dirty="0" smtClean="0"/>
          </a:p>
          <a:p>
            <a:r>
              <a:rPr lang="it-IT" sz="1400" dirty="0" smtClean="0"/>
              <a:t>Nello </a:t>
            </a:r>
            <a:r>
              <a:rPr lang="it-IT" sz="1400" dirty="0" err="1" smtClean="0"/>
              <a:t>Bruscino</a:t>
            </a:r>
            <a:endParaRPr lang="it-IT" sz="1400" dirty="0"/>
          </a:p>
          <a:p>
            <a:r>
              <a:rPr lang="it-IT" sz="1400" dirty="0" smtClean="0"/>
              <a:t>Lorena </a:t>
            </a:r>
            <a:r>
              <a:rPr lang="it-IT" sz="1400" dirty="0" err="1" smtClean="0"/>
              <a:t>Paolillo</a:t>
            </a:r>
            <a:endParaRPr lang="it-IT" sz="1400" dirty="0" smtClean="0"/>
          </a:p>
          <a:p>
            <a:endParaRPr lang="it-IT" sz="1400" dirty="0"/>
          </a:p>
          <a:p>
            <a:r>
              <a:rPr lang="it-IT" sz="1400" dirty="0">
                <a:solidFill>
                  <a:srgbClr val="FF0000"/>
                </a:solidFill>
              </a:rPr>
              <a:t>Laurea Triennale</a:t>
            </a:r>
          </a:p>
          <a:p>
            <a:r>
              <a:rPr lang="it-IT" sz="1400" dirty="0" smtClean="0"/>
              <a:t>Noemi </a:t>
            </a:r>
            <a:r>
              <a:rPr lang="it-IT" sz="1400" dirty="0" err="1" smtClean="0"/>
              <a:t>Calace</a:t>
            </a:r>
            <a:endParaRPr lang="it-IT" sz="1400" dirty="0" smtClean="0"/>
          </a:p>
          <a:p>
            <a:r>
              <a:rPr lang="it-IT" sz="1400" dirty="0" smtClean="0"/>
              <a:t>Claudio </a:t>
            </a:r>
            <a:r>
              <a:rPr lang="it-IT" sz="1400" dirty="0" err="1" smtClean="0"/>
              <a:t>Savarese</a:t>
            </a:r>
            <a:endParaRPr lang="it-IT" sz="1400" dirty="0" smtClean="0"/>
          </a:p>
          <a:p>
            <a:endParaRPr lang="it-IT" sz="1400" dirty="0"/>
          </a:p>
          <a:p>
            <a:r>
              <a:rPr lang="it-IT" sz="1400" dirty="0" smtClean="0"/>
              <a:t>L. Di </a:t>
            </a:r>
            <a:r>
              <a:rPr lang="it-IT" sz="1400" dirty="0" err="1" smtClean="0"/>
              <a:t>Colandrea</a:t>
            </a:r>
            <a:endParaRPr lang="it-IT" sz="1400" dirty="0" smtClean="0"/>
          </a:p>
          <a:p>
            <a:r>
              <a:rPr lang="it-IT" sz="1400" dirty="0" smtClean="0"/>
              <a:t>C. </a:t>
            </a:r>
            <a:r>
              <a:rPr lang="it-IT" sz="1400" dirty="0" err="1" smtClean="0"/>
              <a:t>Grieco</a:t>
            </a:r>
            <a:endParaRPr lang="it-IT" sz="1400" dirty="0" smtClean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00" y="127653"/>
            <a:ext cx="1587500" cy="10541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22223" y="958317"/>
            <a:ext cx="2588507" cy="4401204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Mariagrazia </a:t>
            </a:r>
            <a:r>
              <a:rPr lang="it-IT" sz="1400" dirty="0" err="1" smtClean="0">
                <a:solidFill>
                  <a:srgbClr val="FF0000"/>
                </a:solidFill>
              </a:rPr>
              <a:t>Alviggi</a:t>
            </a:r>
            <a:r>
              <a:rPr lang="it-IT" sz="1400" dirty="0" smtClean="0">
                <a:solidFill>
                  <a:srgbClr val="FF0000"/>
                </a:solidFill>
              </a:rPr>
              <a:t> (capogruppo)</a:t>
            </a:r>
          </a:p>
          <a:p>
            <a:endParaRPr lang="it-IT" sz="1400" dirty="0"/>
          </a:p>
          <a:p>
            <a:r>
              <a:rPr lang="it-IT" sz="1400" dirty="0" smtClean="0"/>
              <a:t>Alberto Aloisio</a:t>
            </a:r>
          </a:p>
          <a:p>
            <a:r>
              <a:rPr lang="it-IT" sz="1400" dirty="0" smtClean="0"/>
              <a:t>Vincenzo Canale</a:t>
            </a:r>
          </a:p>
          <a:p>
            <a:r>
              <a:rPr lang="it-IT" sz="1400" dirty="0" smtClean="0"/>
              <a:t>Gianpaolo Carlino</a:t>
            </a:r>
          </a:p>
          <a:p>
            <a:r>
              <a:rPr lang="it-IT" sz="1400" dirty="0" smtClean="0"/>
              <a:t>Franco </a:t>
            </a:r>
            <a:r>
              <a:rPr lang="it-IT" sz="1400" dirty="0" err="1" smtClean="0"/>
              <a:t>Cevenini</a:t>
            </a:r>
            <a:endParaRPr lang="it-IT" sz="1400" dirty="0" smtClean="0"/>
          </a:p>
          <a:p>
            <a:r>
              <a:rPr lang="it-IT" sz="1400" dirty="0" smtClean="0"/>
              <a:t>Gianni </a:t>
            </a:r>
            <a:r>
              <a:rPr lang="it-IT" sz="1400" dirty="0" err="1" smtClean="0"/>
              <a:t>Chiefari</a:t>
            </a:r>
            <a:endParaRPr lang="it-IT" sz="1400" dirty="0" smtClean="0"/>
          </a:p>
          <a:p>
            <a:r>
              <a:rPr lang="it-IT" sz="1400" dirty="0" smtClean="0"/>
              <a:t>Riccardo de </a:t>
            </a:r>
            <a:r>
              <a:rPr lang="it-IT" sz="1400" dirty="0" err="1" smtClean="0"/>
              <a:t>Asmundis</a:t>
            </a:r>
            <a:endParaRPr lang="it-IT" sz="1400" dirty="0" smtClean="0"/>
          </a:p>
          <a:p>
            <a:r>
              <a:rPr lang="it-IT" sz="1400" dirty="0" smtClean="0"/>
              <a:t>Mimmo della Volpe</a:t>
            </a:r>
          </a:p>
          <a:p>
            <a:r>
              <a:rPr lang="it-IT" sz="1400" dirty="0" smtClean="0"/>
              <a:t>Massimo Della Pietra</a:t>
            </a:r>
          </a:p>
          <a:p>
            <a:r>
              <a:rPr lang="it-IT" sz="1400" dirty="0" smtClean="0"/>
              <a:t>Camilla Di Donato</a:t>
            </a:r>
          </a:p>
          <a:p>
            <a:r>
              <a:rPr lang="it-IT" sz="1400" dirty="0" smtClean="0"/>
              <a:t>Alessandra Doria</a:t>
            </a:r>
            <a:endParaRPr lang="it-IT" sz="1400" b="1" dirty="0" smtClean="0"/>
          </a:p>
          <a:p>
            <a:r>
              <a:rPr lang="it-IT" sz="1400" dirty="0" smtClean="0"/>
              <a:t>Paolo </a:t>
            </a:r>
            <a:r>
              <a:rPr lang="it-IT" sz="1400" dirty="0" err="1" smtClean="0"/>
              <a:t>Iengo</a:t>
            </a:r>
            <a:endParaRPr lang="it-IT" sz="1400" dirty="0" smtClean="0"/>
          </a:p>
          <a:p>
            <a:r>
              <a:rPr lang="it-IT" sz="1400" dirty="0" smtClean="0"/>
              <a:t>Vincenzo Izzo</a:t>
            </a:r>
          </a:p>
          <a:p>
            <a:r>
              <a:rPr lang="it-IT" sz="1400" dirty="0" smtClean="0"/>
              <a:t>Leonardo Merola</a:t>
            </a:r>
          </a:p>
          <a:p>
            <a:r>
              <a:rPr lang="it-IT" sz="1400" dirty="0" smtClean="0"/>
              <a:t>Sergio Patricelli</a:t>
            </a:r>
          </a:p>
          <a:p>
            <a:r>
              <a:rPr lang="it-IT" sz="1400" dirty="0" smtClean="0"/>
              <a:t>Guido Russo</a:t>
            </a:r>
          </a:p>
          <a:p>
            <a:r>
              <a:rPr lang="it-IT" sz="1400" dirty="0" smtClean="0"/>
              <a:t>Arturo Sanchez</a:t>
            </a:r>
          </a:p>
          <a:p>
            <a:r>
              <a:rPr lang="it-IT" sz="1400" dirty="0" smtClean="0"/>
              <a:t>Givi </a:t>
            </a:r>
            <a:r>
              <a:rPr lang="it-IT" sz="1400" dirty="0" err="1" smtClean="0"/>
              <a:t>Sekhniaidze</a:t>
            </a:r>
            <a:endParaRPr lang="it-IT" sz="1400" dirty="0" smtClean="0"/>
          </a:p>
          <a:p>
            <a:r>
              <a:rPr lang="it-IT" sz="1400" dirty="0" smtClean="0"/>
              <a:t>Giovanni Zurzolo</a:t>
            </a:r>
          </a:p>
        </p:txBody>
      </p:sp>
    </p:spTree>
    <p:extLst>
      <p:ext uri="{BB962C8B-B14F-4D97-AF65-F5344CB8AC3E}">
        <p14:creationId xmlns:p14="http://schemas.microsoft.com/office/powerpoint/2010/main" val="3080374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15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5853"/>
            <a:ext cx="8229600" cy="628850"/>
          </a:xfrm>
        </p:spPr>
        <p:txBody>
          <a:bodyPr>
            <a:norm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ATLAS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267126" y="146703"/>
            <a:ext cx="3159276" cy="3738172"/>
            <a:chOff x="0" y="766"/>
            <a:chExt cx="4032" cy="2900"/>
          </a:xfrm>
        </p:grpSpPr>
        <p:pic>
          <p:nvPicPr>
            <p:cNvPr id="9" name="Picture 3" descr="GRA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6"/>
              <a:ext cx="4032" cy="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735" y="808"/>
              <a:ext cx="107" cy="2289"/>
            </a:xfrm>
            <a:prstGeom prst="rect">
              <a:avLst/>
            </a:prstGeom>
            <a:noFill/>
            <a:ln w="19050">
              <a:solidFill>
                <a:srgbClr val="79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8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1" name="Picture 13" descr="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" y="820"/>
              <a:ext cx="7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CasellaDiTesto 3"/>
          <p:cNvSpPr txBox="1"/>
          <p:nvPr/>
        </p:nvSpPr>
        <p:spPr>
          <a:xfrm>
            <a:off x="4176464" y="571014"/>
            <a:ext cx="4860356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Attività principali:</a:t>
            </a:r>
          </a:p>
          <a:p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1F497D"/>
                </a:solidFill>
              </a:rPr>
              <a:t>RPC e LVL1 trigger </a:t>
            </a:r>
            <a:r>
              <a:rPr lang="it-IT" dirty="0" err="1" smtClean="0">
                <a:solidFill>
                  <a:srgbClr val="1F497D"/>
                </a:solidFill>
              </a:rPr>
              <a:t>maintenance</a:t>
            </a:r>
            <a:endParaRPr lang="it-IT" dirty="0" smtClean="0">
              <a:solidFill>
                <a:srgbClr val="1F497D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it-IT" dirty="0"/>
              <a:t>Data Quality (responsabile Massimo)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/>
              <a:t>Gas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/>
              <a:t>LVL1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1F497D"/>
                </a:solidFill>
              </a:rPr>
              <a:t>Computing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Tier2 (1.2 PB storage e ~ 1700 core di calcolo e connessione a LHCONE)</a:t>
            </a:r>
            <a:endParaRPr lang="it-IT" dirty="0"/>
          </a:p>
          <a:p>
            <a:pPr marL="742950" lvl="1" indent="-285750">
              <a:buFont typeface="Arial"/>
              <a:buChar char="•"/>
            </a:pPr>
            <a:r>
              <a:rPr lang="it-IT" dirty="0"/>
              <a:t>Operations nella cloud italiana e in </a:t>
            </a:r>
            <a:r>
              <a:rPr lang="it-IT" dirty="0" smtClean="0"/>
              <a:t>ATLAS</a:t>
            </a:r>
          </a:p>
          <a:p>
            <a:pPr marL="1200150" lvl="2" indent="-285750">
              <a:buFont typeface="Arial"/>
              <a:buChar char="•"/>
            </a:pPr>
            <a:r>
              <a:rPr lang="it-IT" dirty="0" smtClean="0"/>
              <a:t>G.C.: responsabile nazionale per 5 anni fino a settembre 2012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1F497D"/>
                </a:solidFill>
              </a:rPr>
              <a:t>Upgrade</a:t>
            </a:r>
            <a:r>
              <a:rPr lang="it-IT" dirty="0" smtClean="0"/>
              <a:t>: </a:t>
            </a:r>
          </a:p>
          <a:p>
            <a:pPr marL="800100" lvl="1" indent="-342900">
              <a:buFont typeface="Arial"/>
              <a:buChar char="•"/>
            </a:pPr>
            <a:r>
              <a:rPr lang="it-IT" dirty="0" err="1" smtClean="0"/>
              <a:t>Micromegas</a:t>
            </a:r>
            <a:r>
              <a:rPr lang="it-IT" dirty="0" smtClean="0"/>
              <a:t>:</a:t>
            </a:r>
          </a:p>
          <a:p>
            <a:pPr marL="1257300" lvl="2" indent="-342900">
              <a:buFont typeface="Arial"/>
              <a:buChar char="•"/>
            </a:pPr>
            <a:r>
              <a:rPr lang="it-IT" dirty="0" smtClean="0"/>
              <a:t> Paolo: responsabile nazionale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trigger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1F497D"/>
                </a:solidFill>
              </a:rPr>
              <a:t>Analisi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Higgs search (H</a:t>
            </a:r>
            <a:r>
              <a:rPr lang="it-IT" dirty="0" smtClean="0">
                <a:sym typeface="Wingdings"/>
              </a:rPr>
              <a:t>ZZ)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err="1" smtClean="0">
                <a:sym typeface="Wingdings"/>
              </a:rPr>
              <a:t>Bsμμ</a:t>
            </a:r>
            <a:endParaRPr lang="it-IT" dirty="0">
              <a:sym typeface="Wingdings"/>
            </a:endParaRPr>
          </a:p>
          <a:p>
            <a:r>
              <a:rPr lang="it-IT" dirty="0" smtClean="0">
                <a:sym typeface="Wingdings"/>
              </a:rPr>
              <a:t>Dettagli per gli argomenti 3 e 4 più nuovi  e caldi nei talk del pomeriggio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862286" y="58057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/>
          <a:srcRect l="15073" r="26956" b="2483"/>
          <a:stretch/>
        </p:blipFill>
        <p:spPr>
          <a:xfrm>
            <a:off x="619843" y="3879008"/>
            <a:ext cx="2585114" cy="284019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300" y="127653"/>
            <a:ext cx="15875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0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16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5853"/>
            <a:ext cx="8229600" cy="628850"/>
          </a:xfrm>
        </p:spPr>
        <p:txBody>
          <a:bodyPr>
            <a:norm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CMS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62286" y="58057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4" name="Picture 10" descr="CMS-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424" y="103012"/>
            <a:ext cx="1129318" cy="1040219"/>
          </a:xfrm>
          <a:prstGeom prst="rect">
            <a:avLst/>
          </a:prstGeom>
          <a:noFill/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43" y="1349451"/>
            <a:ext cx="7486952" cy="5006899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422223" y="961802"/>
            <a:ext cx="2848694" cy="332398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Luca Lista (capogruppo)</a:t>
            </a:r>
          </a:p>
          <a:p>
            <a:endParaRPr lang="it-IT" sz="1400" dirty="0"/>
          </a:p>
          <a:p>
            <a:r>
              <a:rPr lang="it-IT" sz="1400" dirty="0" smtClean="0"/>
              <a:t>Salvatore Buontempo</a:t>
            </a:r>
          </a:p>
          <a:p>
            <a:r>
              <a:rPr lang="it-IT" sz="1400" dirty="0" smtClean="0"/>
              <a:t>Nicola Cavallo</a:t>
            </a:r>
          </a:p>
          <a:p>
            <a:r>
              <a:rPr lang="it-IT" sz="1400" dirty="0" err="1" smtClean="0"/>
              <a:t>Annapaola</a:t>
            </a:r>
            <a:r>
              <a:rPr lang="it-IT" sz="1400" dirty="0" smtClean="0"/>
              <a:t> de Cosa (dott.)</a:t>
            </a:r>
          </a:p>
          <a:p>
            <a:r>
              <a:rPr lang="it-IT" sz="1400" dirty="0" smtClean="0"/>
              <a:t>Guglielmo De Nardo</a:t>
            </a:r>
          </a:p>
          <a:p>
            <a:r>
              <a:rPr lang="it-IT" sz="1400" dirty="0" err="1" smtClean="0"/>
              <a:t>Oktay</a:t>
            </a:r>
            <a:r>
              <a:rPr lang="it-IT" sz="1400" dirty="0" smtClean="0"/>
              <a:t> </a:t>
            </a:r>
            <a:r>
              <a:rPr lang="it-IT" sz="1400" dirty="0" err="1" smtClean="0"/>
              <a:t>Dogangun</a:t>
            </a:r>
            <a:r>
              <a:rPr lang="it-IT" sz="1400" dirty="0" smtClean="0"/>
              <a:t> (dott.)</a:t>
            </a:r>
          </a:p>
          <a:p>
            <a:r>
              <a:rPr lang="it-IT" sz="1400" dirty="0" smtClean="0"/>
              <a:t>Marco Esposito (dott. )</a:t>
            </a:r>
          </a:p>
          <a:p>
            <a:r>
              <a:rPr lang="it-IT" sz="1400" dirty="0" smtClean="0"/>
              <a:t>Francesco </a:t>
            </a:r>
            <a:r>
              <a:rPr lang="it-IT" sz="1400" dirty="0" err="1" smtClean="0"/>
              <a:t>Fabozzi</a:t>
            </a:r>
            <a:endParaRPr lang="it-IT" sz="1400" dirty="0" smtClean="0"/>
          </a:p>
          <a:p>
            <a:r>
              <a:rPr lang="it-IT" sz="1400" dirty="0" smtClean="0"/>
              <a:t>Orso Maria Iorio</a:t>
            </a:r>
          </a:p>
          <a:p>
            <a:r>
              <a:rPr lang="it-IT" sz="1400" dirty="0" smtClean="0"/>
              <a:t>Sabino Meola</a:t>
            </a:r>
          </a:p>
          <a:p>
            <a:r>
              <a:rPr lang="it-IT" sz="1400" dirty="0" smtClean="0"/>
              <a:t>Mario Merola</a:t>
            </a:r>
          </a:p>
          <a:p>
            <a:r>
              <a:rPr lang="it-IT" sz="1400" dirty="0" smtClean="0"/>
              <a:t>Pierluigi Paolucci</a:t>
            </a:r>
          </a:p>
          <a:p>
            <a:r>
              <a:rPr lang="it-IT" sz="1400" dirty="0" smtClean="0"/>
              <a:t>Crisostomo Sciacca</a:t>
            </a:r>
          </a:p>
          <a:p>
            <a:r>
              <a:rPr lang="it-IT" sz="1400" dirty="0" smtClean="0"/>
              <a:t>Francesco </a:t>
            </a:r>
            <a:r>
              <a:rPr lang="it-IT" sz="1400" dirty="0" err="1" smtClean="0"/>
              <a:t>Fienga</a:t>
            </a:r>
            <a:r>
              <a:rPr lang="it-IT" sz="1400" dirty="0" smtClean="0"/>
              <a:t> </a:t>
            </a:r>
            <a:r>
              <a:rPr lang="it-IT" sz="1400" dirty="0"/>
              <a:t>(laurea magistrale</a:t>
            </a:r>
            <a:r>
              <a:rPr lang="it-IT" sz="1400" dirty="0" smtClean="0"/>
              <a:t>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537435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17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5853"/>
            <a:ext cx="8229600" cy="628850"/>
          </a:xfrm>
        </p:spPr>
        <p:txBody>
          <a:bodyPr>
            <a:norm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CMS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11069" y="1047945"/>
            <a:ext cx="456377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Attività principali:</a:t>
            </a:r>
          </a:p>
          <a:p>
            <a:pPr lvl="1"/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1F497D"/>
                </a:solidFill>
              </a:rPr>
              <a:t>Rivelatori</a:t>
            </a:r>
            <a:endParaRPr lang="it-IT" dirty="0" smtClean="0"/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RPC</a:t>
            </a:r>
          </a:p>
          <a:p>
            <a:pPr marL="1200150" lvl="2" indent="-285750">
              <a:buFont typeface="Arial"/>
              <a:buChar char="•"/>
            </a:pPr>
            <a:r>
              <a:rPr lang="it-IT" dirty="0" smtClean="0"/>
              <a:t>Pigi: Project Manager</a:t>
            </a:r>
          </a:p>
          <a:p>
            <a:pPr marL="1200150" lvl="2" indent="-285750">
              <a:buFont typeface="Arial"/>
              <a:buChar char="•"/>
            </a:pPr>
            <a:r>
              <a:rPr lang="it-IT" dirty="0" smtClean="0"/>
              <a:t>Salvatore: Technical Coordinator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GEM (new </a:t>
            </a:r>
            <a:r>
              <a:rPr lang="it-IT" dirty="0" err="1" smtClean="0"/>
              <a:t>involvement</a:t>
            </a:r>
            <a:r>
              <a:rPr lang="it-IT" dirty="0"/>
              <a:t>)</a:t>
            </a:r>
            <a:r>
              <a:rPr lang="it-IT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1F497D"/>
                </a:solidFill>
              </a:rPr>
              <a:t>Upgrade RPC e DAQ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1F497D"/>
                </a:solidFill>
              </a:rPr>
              <a:t>Analisi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Higgs search (H</a:t>
            </a:r>
            <a:r>
              <a:rPr lang="it-IT" dirty="0" smtClean="0">
                <a:sym typeface="Wingdings"/>
              </a:rPr>
              <a:t>ZZ)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ym typeface="Wingdings"/>
              </a:rPr>
              <a:t>Single top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ym typeface="Wingdings"/>
              </a:rPr>
              <a:t>Offline</a:t>
            </a:r>
          </a:p>
          <a:p>
            <a:pPr marL="800100" lvl="1" indent="-342900">
              <a:buFont typeface="Arial"/>
              <a:buChar char="•"/>
            </a:pPr>
            <a:r>
              <a:rPr lang="it-IT" dirty="0" smtClean="0">
                <a:sym typeface="Wingdings"/>
              </a:rPr>
              <a:t>PAT  e </a:t>
            </a:r>
            <a:r>
              <a:rPr lang="it-IT" dirty="0" err="1" smtClean="0">
                <a:sym typeface="Wingdings"/>
              </a:rPr>
              <a:t>Statistics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tools</a:t>
            </a:r>
            <a:endParaRPr lang="it-IT" dirty="0" smtClean="0"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endParaRPr lang="it-IT" dirty="0">
              <a:sym typeface="Wingdings"/>
            </a:endParaRPr>
          </a:p>
          <a:p>
            <a:r>
              <a:rPr lang="it-IT" dirty="0" smtClean="0">
                <a:sym typeface="Wingdings"/>
              </a:rPr>
              <a:t>Dettagli dell’analisi e degli RPC nei talk del pomeriggio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862286" y="58057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4" name="Picture 10" descr="CMS-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424" y="103012"/>
            <a:ext cx="1129318" cy="1040219"/>
          </a:xfrm>
          <a:prstGeom prst="rect">
            <a:avLst/>
          </a:prstGeom>
          <a:noFill/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" y="4021306"/>
            <a:ext cx="4399008" cy="281022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48" y="895091"/>
            <a:ext cx="4145407" cy="304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11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759"/>
            <a:ext cx="8229600" cy="628850"/>
          </a:xfrm>
        </p:spPr>
        <p:txBody>
          <a:bodyPr>
            <a:norm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Bilancio CSN1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pic>
        <p:nvPicPr>
          <p:cNvPr id="4" name="Immagine 3" descr="Bilancio CS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08" y="580765"/>
            <a:ext cx="7383078" cy="39760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39447" y="561669"/>
            <a:ext cx="3281489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Bilancio 2012 (pre-consuntivo)</a:t>
            </a:r>
          </a:p>
          <a:p>
            <a:r>
              <a:rPr lang="it-IT" dirty="0" smtClean="0"/>
              <a:t>LHC ha ottenuto 10 M€ come assegnazione premiale 2011 ma solo 200k€ riassegnati alla commissione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3266" y="4690284"/>
            <a:ext cx="775332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Bilancio 2013 (preventivo)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Stanziamento iniziale di 19.8 M€ come nel 2012 di cui un fondo indiviso del 10% da assegnare a giugno (forse!)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da aggiungere la quota calcolo al Tier1 finanziata dalla giunta: ~ 700 k€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Bilancio reale determinato dal bilancio INFN 2013 assolutamente poco chiaro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03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759"/>
            <a:ext cx="8229600" cy="628850"/>
          </a:xfrm>
        </p:spPr>
        <p:txBody>
          <a:bodyPr>
            <a:norm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Bilancio INFN 2013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4334" y="586542"/>
            <a:ext cx="8526586" cy="5909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Bilancio 2012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Previsione: </a:t>
            </a:r>
            <a:r>
              <a:rPr lang="it-IT" dirty="0" smtClean="0">
                <a:solidFill>
                  <a:srgbClr val="FF0000"/>
                </a:solidFill>
              </a:rPr>
              <a:t>244,63 M€</a:t>
            </a:r>
            <a:r>
              <a:rPr lang="it-IT" dirty="0" smtClean="0"/>
              <a:t> - Pre-consuntivo</a:t>
            </a:r>
            <a:r>
              <a:rPr lang="it-IT" dirty="0" smtClean="0">
                <a:solidFill>
                  <a:srgbClr val="FF0000"/>
                </a:solidFill>
              </a:rPr>
              <a:t>: 274,44 </a:t>
            </a:r>
            <a:r>
              <a:rPr lang="it-IT" dirty="0">
                <a:solidFill>
                  <a:srgbClr val="FF0000"/>
                </a:solidFill>
              </a:rPr>
              <a:t>M€</a:t>
            </a:r>
            <a:endParaRPr lang="it-IT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Ripartizione: </a:t>
            </a:r>
            <a:r>
              <a:rPr lang="it-IT" dirty="0" smtClean="0">
                <a:solidFill>
                  <a:srgbClr val="FF0000"/>
                </a:solidFill>
              </a:rPr>
              <a:t>21% Ricerca </a:t>
            </a:r>
            <a:r>
              <a:rPr lang="it-IT" dirty="0" smtClean="0"/>
              <a:t>– 15% Funzionamento – 13% Fondi Centrali – 50% Personale 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r>
              <a:rPr lang="it-IT" dirty="0"/>
              <a:t>Bilancio 2013: 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Previsione: </a:t>
            </a:r>
            <a:r>
              <a:rPr lang="it-IT" dirty="0" smtClean="0">
                <a:solidFill>
                  <a:srgbClr val="FF0000"/>
                </a:solidFill>
              </a:rPr>
              <a:t>233,91 </a:t>
            </a:r>
            <a:r>
              <a:rPr lang="it-IT" dirty="0">
                <a:solidFill>
                  <a:srgbClr val="FF0000"/>
                </a:solidFill>
              </a:rPr>
              <a:t>M</a:t>
            </a:r>
            <a:r>
              <a:rPr lang="it-IT" dirty="0" smtClean="0">
                <a:solidFill>
                  <a:srgbClr val="FF0000"/>
                </a:solidFill>
              </a:rPr>
              <a:t>€</a:t>
            </a:r>
            <a:r>
              <a:rPr lang="it-IT" dirty="0" smtClean="0"/>
              <a:t>.</a:t>
            </a:r>
            <a:r>
              <a:rPr lang="it-IT" dirty="0"/>
              <a:t> </a:t>
            </a:r>
            <a:r>
              <a:rPr lang="it-IT" dirty="0" smtClean="0"/>
              <a:t>Mancano quindi circa 40 M€ per far funzionare l’Ente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Riduzione assegnazione alle strutture, fondi centrali, spese personale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/>
              <a:t>4.5 M</a:t>
            </a:r>
            <a:r>
              <a:rPr lang="it-IT" dirty="0" smtClean="0"/>
              <a:t>€ per pensionamenti)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Razionalizzazione, regionalizzazione ……….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Invariati i finanziamenti alla ricerca, in particolare CSN</a:t>
            </a:r>
          </a:p>
          <a:p>
            <a:pPr marL="742950" lvl="1" indent="-285750">
              <a:buFont typeface="Arial"/>
              <a:buChar char="•"/>
            </a:pPr>
            <a:endParaRPr lang="it-IT" dirty="0"/>
          </a:p>
          <a:p>
            <a:r>
              <a:rPr lang="it-IT" dirty="0" smtClean="0"/>
              <a:t>Fondi Premiali (7% del FOE)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Fondamentale </a:t>
            </a:r>
            <a:r>
              <a:rPr lang="it-IT" dirty="0" err="1" smtClean="0"/>
              <a:t>incoming</a:t>
            </a:r>
            <a:r>
              <a:rPr lang="it-IT" dirty="0" smtClean="0"/>
              <a:t> per il 2012: 33M€ superiore alle quota trattenuta all’INFN. In gran parte (soprattutto LHC) utilizzato per sanare il bilancio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Scadenza call MIUR per il 2013: 15 febbraio. Referaggio per fine marzo (si spera)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Gr1: Upgrade fase 1 ATLAS e CMS (5 </a:t>
            </a:r>
            <a:r>
              <a:rPr lang="it-IT" dirty="0"/>
              <a:t>M</a:t>
            </a:r>
            <a:r>
              <a:rPr lang="it-IT" dirty="0" smtClean="0"/>
              <a:t>€ </a:t>
            </a:r>
            <a:r>
              <a:rPr lang="it-IT" dirty="0" err="1" smtClean="0"/>
              <a:t>each</a:t>
            </a:r>
            <a:r>
              <a:rPr lang="it-IT" dirty="0"/>
              <a:t>)</a:t>
            </a:r>
            <a:r>
              <a:rPr lang="it-IT" dirty="0" smtClean="0"/>
              <a:t>, Upgrade MEG (1 </a:t>
            </a:r>
            <a:r>
              <a:rPr lang="it-IT" dirty="0"/>
              <a:t>M</a:t>
            </a:r>
            <a:r>
              <a:rPr lang="it-IT" dirty="0" smtClean="0"/>
              <a:t>€), Data </a:t>
            </a:r>
            <a:r>
              <a:rPr lang="it-IT" dirty="0" err="1" smtClean="0"/>
              <a:t>Preservation</a:t>
            </a:r>
            <a:r>
              <a:rPr lang="it-IT" dirty="0" smtClean="0"/>
              <a:t> (&lt;&lt; 1 </a:t>
            </a:r>
            <a:r>
              <a:rPr lang="it-IT" dirty="0"/>
              <a:t>M</a:t>
            </a:r>
            <a:r>
              <a:rPr lang="it-IT" dirty="0" smtClean="0"/>
              <a:t>€)</a:t>
            </a:r>
          </a:p>
          <a:p>
            <a:endParaRPr lang="it-IT" dirty="0" smtClean="0"/>
          </a:p>
          <a:p>
            <a:r>
              <a:rPr lang="it-IT" dirty="0" smtClean="0"/>
              <a:t>Il bilancio andrà approvato dalle commissioni parlamentari, probabilmente solo a novembre. Di conseguenza anche il bilancio della CSN1 (e quindi la sorte della la tasca indivisa) sarà chiaro a fine 2013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G. Carlino - Introduzione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err="1" smtClean="0"/>
              <a:t>s</a:t>
            </a:r>
            <a:fld id="{68264FA4-ED27-9740-B26C-F42A3B58466C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213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5534" y="577688"/>
            <a:ext cx="7981266" cy="57786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dirty="0" smtClean="0"/>
              <a:t>In realtà più che la fine del mondo, il 2012 ha rischiato di essere l’anno della fine dell’INFN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 smtClean="0">
                <a:solidFill>
                  <a:schemeClr val="tx2"/>
                </a:solidFill>
              </a:rPr>
              <a:t> Raggruppamento degli enti di ricerca</a:t>
            </a:r>
          </a:p>
          <a:p>
            <a:pPr lvl="1"/>
            <a:r>
              <a:rPr lang="it-IT" dirty="0" smtClean="0">
                <a:solidFill>
                  <a:schemeClr val="tx2"/>
                </a:solidFill>
              </a:rPr>
              <a:t>Istituto Italiano di Fisica (luglio)</a:t>
            </a:r>
          </a:p>
          <a:p>
            <a:pPr lvl="1"/>
            <a:r>
              <a:rPr lang="it-IT" dirty="0" smtClean="0">
                <a:solidFill>
                  <a:schemeClr val="tx2"/>
                </a:solidFill>
              </a:rPr>
              <a:t>Super CNR (ottobre)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Tagli al bilancio 2012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2"/>
                </a:solidFill>
              </a:rPr>
              <a:t>Sempre rientrati, anche grazie al Presidente</a:t>
            </a:r>
            <a:endParaRPr lang="it-IT" dirty="0">
              <a:solidFill>
                <a:schemeClr val="tx2"/>
              </a:solidFill>
            </a:endParaRPr>
          </a:p>
          <a:p>
            <a:endParaRPr lang="it-IT" dirty="0" smtClean="0">
              <a:solidFill>
                <a:schemeClr val="tx2"/>
              </a:solidFill>
            </a:endParaRPr>
          </a:p>
          <a:p>
            <a:r>
              <a:rPr lang="it-IT" dirty="0" err="1" smtClean="0">
                <a:solidFill>
                  <a:schemeClr val="tx2"/>
                </a:solidFill>
              </a:rPr>
              <a:t>Spending</a:t>
            </a:r>
            <a:r>
              <a:rPr lang="it-IT" dirty="0" smtClean="0">
                <a:solidFill>
                  <a:schemeClr val="tx2"/>
                </a:solidFill>
              </a:rPr>
              <a:t> Review</a:t>
            </a:r>
          </a:p>
          <a:p>
            <a:pPr lvl="1"/>
            <a:r>
              <a:rPr lang="it-IT" dirty="0" smtClean="0">
                <a:solidFill>
                  <a:schemeClr val="tx2"/>
                </a:solidFill>
              </a:rPr>
              <a:t>Taglio del 10% al personale T&amp;A</a:t>
            </a:r>
          </a:p>
          <a:p>
            <a:pPr lvl="1"/>
            <a:r>
              <a:rPr lang="it-IT" dirty="0" smtClean="0">
                <a:solidFill>
                  <a:schemeClr val="tx2"/>
                </a:solidFill>
              </a:rPr>
              <a:t>In attesa di sapere se i posti disponibili in pianta organica verranno convertiti in ricercatori e tecnologi</a:t>
            </a:r>
          </a:p>
          <a:p>
            <a:pPr marL="457200" lvl="1" indent="0">
              <a:buNone/>
            </a:pPr>
            <a:endParaRPr lang="it-IT" dirty="0" smtClean="0">
              <a:solidFill>
                <a:schemeClr val="tx2"/>
              </a:solidFill>
            </a:endParaRPr>
          </a:p>
          <a:p>
            <a:pPr marL="57150" indent="0">
              <a:buNone/>
            </a:pPr>
            <a:r>
              <a:rPr lang="it-IT" dirty="0" smtClean="0">
                <a:solidFill>
                  <a:schemeClr val="tx2"/>
                </a:solidFill>
              </a:rPr>
              <a:t>Sforzo dell’Ente per migliorare il funzionamento ai fini del risparmio</a:t>
            </a:r>
          </a:p>
          <a:p>
            <a:pPr marL="914400" lvl="1" indent="-457200"/>
            <a:r>
              <a:rPr lang="it-IT" dirty="0" smtClean="0">
                <a:solidFill>
                  <a:schemeClr val="tx2"/>
                </a:solidFill>
              </a:rPr>
              <a:t>Razionalizzazione dei servizi</a:t>
            </a:r>
          </a:p>
          <a:p>
            <a:pPr marL="914400" lvl="1" indent="-457200"/>
            <a:r>
              <a:rPr lang="it-IT" dirty="0" smtClean="0">
                <a:solidFill>
                  <a:schemeClr val="tx2"/>
                </a:solidFill>
              </a:rPr>
              <a:t>Regionalizzazione (sezioni, amministrazioni, ……)</a:t>
            </a:r>
            <a:endParaRPr lang="it-IT" dirty="0">
              <a:solidFill>
                <a:schemeClr val="tx2"/>
              </a:solidFill>
            </a:endParaRPr>
          </a:p>
          <a:p>
            <a:pPr marL="914400" lvl="1" indent="-457200"/>
            <a:r>
              <a:rPr lang="it-IT" dirty="0" smtClean="0">
                <a:solidFill>
                  <a:schemeClr val="tx2"/>
                </a:solidFill>
              </a:rPr>
              <a:t>Per ora il grosso pericolo è scampato, ma non si può stare troppo tranquilli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2</a:t>
            </a:fld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85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Bilancio DOT1 2013 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/>
          <a:stretch/>
        </p:blipFill>
        <p:spPr>
          <a:xfrm>
            <a:off x="2654300" y="4353000"/>
            <a:ext cx="6109800" cy="2504999"/>
          </a:xfrm>
          <a:prstGeom prst="rect">
            <a:avLst/>
          </a:prstGeom>
        </p:spPr>
      </p:pic>
      <p:pic>
        <p:nvPicPr>
          <p:cNvPr id="6" name="Immagine 5" descr="Bilancio DOT1 20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045"/>
            <a:ext cx="7756330" cy="3913377"/>
          </a:xfrm>
          <a:prstGeom prst="rect">
            <a:avLst/>
          </a:prstGeom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20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12759"/>
            <a:ext cx="8229600" cy="628850"/>
          </a:xfrm>
        </p:spPr>
        <p:txBody>
          <a:bodyPr>
            <a:norm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Bilancio CSN1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6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ilancio DOT1 NA 20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" y="527582"/>
            <a:ext cx="8174191" cy="3797555"/>
          </a:xfrm>
          <a:prstGeom prst="rect">
            <a:avLst/>
          </a:prstGeom>
        </p:spPr>
      </p:pic>
      <p:pic>
        <p:nvPicPr>
          <p:cNvPr id="5" name="Immagine 4" descr="Bilancio DOT1 NA 2013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20" y="3986992"/>
            <a:ext cx="6139627" cy="2852340"/>
          </a:xfrm>
          <a:prstGeom prst="rect">
            <a:avLst/>
          </a:prstGeom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21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12759"/>
            <a:ext cx="8229600" cy="628850"/>
          </a:xfrm>
        </p:spPr>
        <p:txBody>
          <a:bodyPr>
            <a:norm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Bilancio Napoli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99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549917" y="1100749"/>
            <a:ext cx="8248747" cy="3835702"/>
            <a:chOff x="3213100" y="2082800"/>
            <a:chExt cx="5930900" cy="2667932"/>
          </a:xfrm>
        </p:grpSpPr>
        <p:pic>
          <p:nvPicPr>
            <p:cNvPr id="10" name="Immagine 9" descr="Schermata 2012-10-16 a 13.00.09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39"/>
            <a:stretch/>
          </p:blipFill>
          <p:spPr>
            <a:xfrm>
              <a:off x="6413500" y="2082800"/>
              <a:ext cx="2730500" cy="2667932"/>
            </a:xfrm>
            <a:prstGeom prst="rect">
              <a:avLst/>
            </a:prstGeom>
          </p:spPr>
        </p:pic>
        <p:pic>
          <p:nvPicPr>
            <p:cNvPr id="11" name="Immagine 10" descr="Schermata 2012-10-16 a 13.00.09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000"/>
            <a:stretch/>
          </p:blipFill>
          <p:spPr>
            <a:xfrm>
              <a:off x="3213100" y="2082800"/>
              <a:ext cx="3200400" cy="2667932"/>
            </a:xfrm>
            <a:prstGeom prst="rect">
              <a:avLst/>
            </a:prstGeom>
          </p:spPr>
        </p:pic>
      </p:grp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22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25853"/>
            <a:ext cx="8229600" cy="628850"/>
          </a:xfrm>
        </p:spPr>
        <p:txBody>
          <a:bodyPr>
            <a:norm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Bilancio Napoli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84533" y="615420"/>
            <a:ext cx="3868667" cy="46166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Assegnazioni agli esperimenti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07300" y="5052947"/>
            <a:ext cx="79303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Richieste 1439€ - Assegnazioni (per ora) 675€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Riduzione globali del metabolismo (missioni e consumo) per esigenze di bilancio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Unico esperimento veramente penalizzato SuperB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si è deciso di finanziare la prosecuzione dei test-beam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Il resto delle finanziamenti è nella tasca indivisa.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996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23</a:t>
            </a:fld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5853"/>
            <a:ext cx="8229600" cy="628850"/>
          </a:xfrm>
        </p:spPr>
        <p:txBody>
          <a:bodyPr>
            <a:norm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Cosa verrà al posto di SuperB ?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199" y="885791"/>
            <a:ext cx="8229600" cy="502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Rapporto</a:t>
            </a:r>
            <a:r>
              <a:rPr lang="en-US" dirty="0" smtClean="0"/>
              <a:t> </a:t>
            </a:r>
            <a:r>
              <a:rPr lang="en-US" dirty="0" err="1" smtClean="0"/>
              <a:t>Fioni</a:t>
            </a:r>
            <a:r>
              <a:rPr lang="en-US" dirty="0" smtClean="0"/>
              <a:t> </a:t>
            </a:r>
            <a:r>
              <a:rPr lang="en-US" dirty="0" err="1" smtClean="0"/>
              <a:t>consegnato</a:t>
            </a:r>
            <a:r>
              <a:rPr lang="en-US" dirty="0" smtClean="0"/>
              <a:t> al </a:t>
            </a:r>
            <a:r>
              <a:rPr lang="en-US" dirty="0" err="1" smtClean="0"/>
              <a:t>ministro</a:t>
            </a:r>
            <a:endParaRPr lang="en-US" dirty="0" smtClean="0"/>
          </a:p>
          <a:p>
            <a:pPr lvl="1"/>
            <a:r>
              <a:rPr lang="en-US" dirty="0" smtClean="0"/>
              <a:t>Serve 1 G€ circa e un anno in </a:t>
            </a:r>
            <a:r>
              <a:rPr lang="en-US" dirty="0" err="1" smtClean="0"/>
              <a:t>piu</a:t>
            </a:r>
            <a:r>
              <a:rPr lang="en-US" dirty="0" smtClean="0"/>
              <a:t>’ </a:t>
            </a:r>
          </a:p>
          <a:p>
            <a:pPr lvl="1"/>
            <a:r>
              <a:rPr lang="en-US" dirty="0" smtClean="0"/>
              <a:t>Il </a:t>
            </a:r>
            <a:r>
              <a:rPr lang="en-US" dirty="0" err="1" smtClean="0"/>
              <a:t>ministro</a:t>
            </a:r>
            <a:r>
              <a:rPr lang="en-US" dirty="0" smtClean="0"/>
              <a:t> ha espresso </a:t>
            </a:r>
            <a:r>
              <a:rPr lang="en-US" dirty="0" err="1" smtClean="0"/>
              <a:t>apprezzamento</a:t>
            </a:r>
            <a:r>
              <a:rPr lang="en-US" dirty="0" smtClean="0"/>
              <a:t>, ma ha </a:t>
            </a:r>
            <a:r>
              <a:rPr lang="en-US" dirty="0" err="1" smtClean="0"/>
              <a:t>chiarito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la </a:t>
            </a:r>
            <a:r>
              <a:rPr lang="en-US" dirty="0" err="1" smtClean="0"/>
              <a:t>cifra</a:t>
            </a:r>
            <a:r>
              <a:rPr lang="en-US" dirty="0" smtClean="0"/>
              <a:t> di 250 M€ non </a:t>
            </a:r>
            <a:r>
              <a:rPr lang="en-US" dirty="0" err="1" smtClean="0"/>
              <a:t>puo</a:t>
            </a:r>
            <a:r>
              <a:rPr lang="en-US" dirty="0" smtClean="0"/>
              <a:t>’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aumentata</a:t>
            </a:r>
            <a:r>
              <a:rPr lang="en-US" dirty="0" smtClean="0"/>
              <a:t> in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significativo</a:t>
            </a:r>
            <a:endParaRPr lang="en-US" dirty="0" smtClean="0"/>
          </a:p>
          <a:p>
            <a:pPr lvl="1"/>
            <a:r>
              <a:rPr lang="en-US" dirty="0" err="1" smtClean="0"/>
              <a:t>Diponibilita</a:t>
            </a:r>
            <a:r>
              <a:rPr lang="en-US" dirty="0" smtClean="0"/>
              <a:t>’ del </a:t>
            </a:r>
            <a:r>
              <a:rPr lang="en-US" dirty="0" err="1" smtClean="0"/>
              <a:t>ministro</a:t>
            </a:r>
            <a:r>
              <a:rPr lang="en-US" dirty="0" smtClean="0"/>
              <a:t> a </a:t>
            </a:r>
            <a:r>
              <a:rPr lang="en-US" dirty="0" err="1" smtClean="0"/>
              <a:t>cambiare</a:t>
            </a:r>
            <a:r>
              <a:rPr lang="en-US" dirty="0" smtClean="0"/>
              <a:t> la </a:t>
            </a:r>
            <a:r>
              <a:rPr lang="en-US" dirty="0" err="1" smtClean="0"/>
              <a:t>destinazione</a:t>
            </a:r>
            <a:r>
              <a:rPr lang="en-US" dirty="0" smtClean="0"/>
              <a:t> </a:t>
            </a:r>
            <a:r>
              <a:rPr lang="en-US" dirty="0" err="1" smtClean="0"/>
              <a:t>d’uso</a:t>
            </a:r>
            <a:r>
              <a:rPr lang="en-US" dirty="0" smtClean="0"/>
              <a:t> di </a:t>
            </a:r>
            <a:r>
              <a:rPr lang="en-US" dirty="0" err="1" smtClean="0"/>
              <a:t>questi</a:t>
            </a:r>
            <a:r>
              <a:rPr lang="en-US" dirty="0" smtClean="0"/>
              <a:t> </a:t>
            </a:r>
            <a:r>
              <a:rPr lang="en-US" dirty="0" err="1" smtClean="0"/>
              <a:t>fondi</a:t>
            </a:r>
            <a:r>
              <a:rPr lang="en-US" dirty="0" smtClean="0"/>
              <a:t> a </a:t>
            </a:r>
            <a:r>
              <a:rPr lang="en-US" dirty="0" err="1" smtClean="0"/>
              <a:t>fronte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proposta</a:t>
            </a:r>
            <a:r>
              <a:rPr lang="en-US" dirty="0" smtClean="0"/>
              <a:t> </a:t>
            </a:r>
            <a:r>
              <a:rPr lang="en-US" dirty="0" err="1" smtClean="0"/>
              <a:t>alternativa</a:t>
            </a:r>
            <a:endParaRPr lang="en-US" dirty="0" smtClean="0"/>
          </a:p>
          <a:p>
            <a:pPr lvl="2"/>
            <a:r>
              <a:rPr lang="en-US" dirty="0" err="1" smtClean="0"/>
              <a:t>Tempistica</a:t>
            </a:r>
            <a:r>
              <a:rPr lang="en-US" dirty="0" smtClean="0"/>
              <a:t> </a:t>
            </a:r>
            <a:r>
              <a:rPr lang="en-US" dirty="0" err="1" smtClean="0"/>
              <a:t>strettissima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Progetto </a:t>
            </a:r>
            <a:r>
              <a:rPr lang="en-US" dirty="0" err="1" smtClean="0"/>
              <a:t>individuato</a:t>
            </a:r>
            <a:r>
              <a:rPr lang="en-US" dirty="0" smtClean="0"/>
              <a:t> per meta’ </a:t>
            </a:r>
            <a:r>
              <a:rPr lang="en-US" dirty="0" err="1" smtClean="0"/>
              <a:t>Gennaio</a:t>
            </a:r>
            <a:r>
              <a:rPr lang="en-US" dirty="0" smtClean="0"/>
              <a:t> 2013</a:t>
            </a:r>
          </a:p>
          <a:p>
            <a:pPr lvl="3"/>
            <a:r>
              <a:rPr lang="en-US" dirty="0" err="1" smtClean="0"/>
              <a:t>Discussione</a:t>
            </a:r>
            <a:r>
              <a:rPr lang="en-US" dirty="0" smtClean="0"/>
              <a:t> al CIPE </a:t>
            </a:r>
            <a:r>
              <a:rPr lang="en-US" dirty="0" err="1" smtClean="0"/>
              <a:t>Marzo</a:t>
            </a:r>
            <a:r>
              <a:rPr lang="en-US" dirty="0" smtClean="0"/>
              <a:t>/Aprile 2013</a:t>
            </a:r>
          </a:p>
        </p:txBody>
      </p:sp>
    </p:spTree>
    <p:extLst>
      <p:ext uri="{BB962C8B-B14F-4D97-AF65-F5344CB8AC3E}">
        <p14:creationId xmlns:p14="http://schemas.microsoft.com/office/powerpoint/2010/main" val="637752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24</a:t>
            </a:fld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912247"/>
            <a:ext cx="8229600" cy="527930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</a:rPr>
              <a:t>Piano B: Super tau-charm factory a 4 GeV </a:t>
            </a:r>
          </a:p>
          <a:p>
            <a:pPr lvl="1" eaLnBrk="1" hangingPunct="1"/>
            <a:r>
              <a:rPr lang="en-US" sz="2000" dirty="0" err="1" smtClean="0"/>
              <a:t>Indicati</a:t>
            </a:r>
            <a:r>
              <a:rPr lang="en-US" sz="2000" dirty="0" smtClean="0"/>
              <a:t> due </a:t>
            </a:r>
            <a:r>
              <a:rPr lang="en-US" sz="2000" dirty="0" err="1" smtClean="0"/>
              <a:t>comitati</a:t>
            </a:r>
            <a:r>
              <a:rPr lang="en-US" sz="2000" dirty="0"/>
              <a:t> </a:t>
            </a:r>
            <a:r>
              <a:rPr lang="en-US" sz="2000" dirty="0" err="1" smtClean="0"/>
              <a:t>nel</a:t>
            </a:r>
            <a:r>
              <a:rPr lang="en-US" sz="2000" dirty="0" smtClean="0"/>
              <a:t> </a:t>
            </a:r>
            <a:r>
              <a:rPr lang="en-US" sz="2000" dirty="0" err="1" smtClean="0"/>
              <a:t>direttivo</a:t>
            </a:r>
            <a:r>
              <a:rPr lang="en-US" sz="2000" dirty="0" smtClean="0"/>
              <a:t> del 27/11 per </a:t>
            </a:r>
            <a:r>
              <a:rPr lang="en-US" sz="2000" dirty="0" err="1" smtClean="0"/>
              <a:t>valutare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progetto</a:t>
            </a:r>
            <a:r>
              <a:rPr lang="en-US" sz="2000" dirty="0" smtClean="0"/>
              <a:t>:</a:t>
            </a:r>
          </a:p>
          <a:p>
            <a:pPr lvl="2"/>
            <a:r>
              <a:rPr lang="en-US" sz="1800" dirty="0" smtClean="0"/>
              <a:t>MAC </a:t>
            </a:r>
            <a:r>
              <a:rPr lang="en-US" sz="1600" dirty="0" smtClean="0"/>
              <a:t>per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stima</a:t>
            </a:r>
            <a:r>
              <a:rPr lang="en-US" sz="1600" dirty="0" smtClean="0"/>
              <a:t> </a:t>
            </a:r>
            <a:r>
              <a:rPr lang="en-US" sz="1600" dirty="0" err="1" smtClean="0"/>
              <a:t>piu</a:t>
            </a:r>
            <a:r>
              <a:rPr lang="en-US" sz="1600" dirty="0" smtClean="0"/>
              <a:t>’ </a:t>
            </a:r>
            <a:r>
              <a:rPr lang="en-US" sz="1600" dirty="0" err="1" smtClean="0"/>
              <a:t>accurata</a:t>
            </a:r>
            <a:r>
              <a:rPr lang="en-US" sz="1600" dirty="0" smtClean="0"/>
              <a:t> </a:t>
            </a:r>
            <a:r>
              <a:rPr lang="en-US" sz="1600" dirty="0" err="1" smtClean="0"/>
              <a:t>dei</a:t>
            </a:r>
            <a:r>
              <a:rPr lang="en-US" sz="1600" dirty="0" smtClean="0"/>
              <a:t> </a:t>
            </a:r>
            <a:r>
              <a:rPr lang="en-US" sz="1600" dirty="0" err="1" smtClean="0"/>
              <a:t>costi</a:t>
            </a:r>
            <a:r>
              <a:rPr lang="en-US" sz="1600" dirty="0" smtClean="0"/>
              <a:t>: </a:t>
            </a:r>
          </a:p>
          <a:p>
            <a:pPr lvl="3"/>
            <a:r>
              <a:rPr lang="en-US" sz="1600" dirty="0" smtClean="0">
                <a:solidFill>
                  <a:srgbClr val="FF0000"/>
                </a:solidFill>
              </a:rPr>
              <a:t>400 M€ + </a:t>
            </a:r>
            <a:r>
              <a:rPr lang="en-US" sz="1600" dirty="0" err="1" smtClean="0">
                <a:solidFill>
                  <a:srgbClr val="FF0000"/>
                </a:solidFill>
              </a:rPr>
              <a:t>contingenza</a:t>
            </a:r>
            <a:r>
              <a:rPr lang="en-US" sz="1600" dirty="0" smtClean="0">
                <a:solidFill>
                  <a:srgbClr val="FF0000"/>
                </a:solidFill>
              </a:rPr>
              <a:t> + </a:t>
            </a:r>
            <a:r>
              <a:rPr lang="en-US" sz="1600" dirty="0" err="1" smtClean="0">
                <a:solidFill>
                  <a:srgbClr val="FF0000"/>
                </a:solidFill>
              </a:rPr>
              <a:t>rivelatore</a:t>
            </a:r>
            <a:r>
              <a:rPr lang="en-US" sz="1600" dirty="0" smtClean="0">
                <a:solidFill>
                  <a:srgbClr val="FF0000"/>
                </a:solidFill>
              </a:rPr>
              <a:t> = ~ 500 </a:t>
            </a:r>
            <a:r>
              <a:rPr lang="en-US" sz="1600" dirty="0">
                <a:solidFill>
                  <a:srgbClr val="FF0000"/>
                </a:solidFill>
              </a:rPr>
              <a:t>M€</a:t>
            </a:r>
          </a:p>
          <a:p>
            <a:pPr lvl="2" eaLnBrk="1" hangingPunct="1"/>
            <a:r>
              <a:rPr lang="en-US" sz="1800" dirty="0" err="1" smtClean="0"/>
              <a:t>Comitato</a:t>
            </a:r>
            <a:r>
              <a:rPr lang="en-US" sz="1800" dirty="0" smtClean="0"/>
              <a:t> ad hoc per </a:t>
            </a:r>
            <a:r>
              <a:rPr lang="en-US" sz="1800" dirty="0" err="1" smtClean="0"/>
              <a:t>valutare</a:t>
            </a:r>
            <a:r>
              <a:rPr lang="en-US" sz="1800" dirty="0" smtClean="0"/>
              <a:t> </a:t>
            </a:r>
            <a:r>
              <a:rPr lang="en-US" sz="1800" dirty="0" err="1" smtClean="0"/>
              <a:t>il</a:t>
            </a:r>
            <a:r>
              <a:rPr lang="en-US" sz="1800" dirty="0" smtClean="0"/>
              <a:t> </a:t>
            </a:r>
            <a:r>
              <a:rPr lang="en-US" sz="1800" dirty="0" err="1" smtClean="0"/>
              <a:t>caso</a:t>
            </a:r>
            <a:r>
              <a:rPr lang="en-US" sz="1800" dirty="0" smtClean="0"/>
              <a:t> di </a:t>
            </a:r>
            <a:r>
              <a:rPr lang="en-US" sz="1800" dirty="0" err="1" smtClean="0"/>
              <a:t>fisica</a:t>
            </a:r>
            <a:r>
              <a:rPr lang="en-US" sz="1800" dirty="0" smtClean="0"/>
              <a:t>:</a:t>
            </a:r>
            <a:endParaRPr lang="en-US" sz="1800" dirty="0"/>
          </a:p>
          <a:p>
            <a:pPr lvl="3" eaLnBrk="1" hangingPunct="1"/>
            <a:r>
              <a:rPr lang="en-US" sz="1600" dirty="0" err="1" smtClean="0"/>
              <a:t>Pedrini</a:t>
            </a:r>
            <a:r>
              <a:rPr lang="en-US" sz="1600" dirty="0" smtClean="0"/>
              <a:t> (Chair), </a:t>
            </a:r>
            <a:r>
              <a:rPr lang="en-US" sz="1600" dirty="0" err="1" smtClean="0"/>
              <a:t>Isidori</a:t>
            </a:r>
            <a:r>
              <a:rPr lang="en-US" sz="1600" dirty="0" smtClean="0"/>
              <a:t>, </a:t>
            </a:r>
            <a:r>
              <a:rPr lang="en-US" sz="1600" dirty="0" err="1" smtClean="0"/>
              <a:t>Ciuchini</a:t>
            </a:r>
            <a:r>
              <a:rPr lang="en-US" sz="1600" dirty="0" smtClean="0"/>
              <a:t>, </a:t>
            </a:r>
            <a:r>
              <a:rPr lang="en-US" sz="1600" dirty="0" err="1" smtClean="0"/>
              <a:t>Lubrano</a:t>
            </a:r>
            <a:r>
              <a:rPr lang="en-US" sz="1600" dirty="0" smtClean="0"/>
              <a:t>, </a:t>
            </a:r>
            <a:r>
              <a:rPr lang="en-US" sz="1600" dirty="0" err="1" smtClean="0"/>
              <a:t>Dosselli</a:t>
            </a:r>
            <a:r>
              <a:rPr lang="en-US" sz="1600" dirty="0" smtClean="0"/>
              <a:t>, </a:t>
            </a:r>
            <a:r>
              <a:rPr lang="en-US" sz="1600" dirty="0" err="1" smtClean="0"/>
              <a:t>Baldini</a:t>
            </a:r>
            <a:r>
              <a:rPr lang="en-US" sz="1600" dirty="0" smtClean="0"/>
              <a:t>, </a:t>
            </a:r>
            <a:r>
              <a:rPr lang="en-US" sz="1600" dirty="0" err="1" smtClean="0"/>
              <a:t>Bettoni</a:t>
            </a:r>
            <a:r>
              <a:rPr lang="en-US" sz="1600" dirty="0" smtClean="0"/>
              <a:t> …</a:t>
            </a:r>
            <a:endParaRPr lang="en-US" sz="1600" dirty="0"/>
          </a:p>
          <a:p>
            <a:pPr eaLnBrk="1" hangingPunct="1"/>
            <a:r>
              <a:rPr lang="en-US" sz="2400" dirty="0" smtClean="0">
                <a:solidFill>
                  <a:srgbClr val="1F497D"/>
                </a:solidFill>
              </a:rPr>
              <a:t>Piano C: “Whatever else”</a:t>
            </a:r>
          </a:p>
          <a:p>
            <a:pPr lvl="1" eaLnBrk="1" hangingPunct="1"/>
            <a:r>
              <a:rPr lang="en-US" sz="2000" dirty="0" smtClean="0"/>
              <a:t>In </a:t>
            </a:r>
            <a:r>
              <a:rPr lang="en-US" sz="2000" dirty="0" err="1" smtClean="0"/>
              <a:t>parallelo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studia</a:t>
            </a:r>
            <a:r>
              <a:rPr lang="en-US" sz="2000" dirty="0" smtClean="0"/>
              <a:t> un </a:t>
            </a:r>
            <a:r>
              <a:rPr lang="en-US" sz="2000" dirty="0" err="1" smtClean="0"/>
              <a:t>possibile</a:t>
            </a:r>
            <a:r>
              <a:rPr lang="en-US" sz="2000" dirty="0" smtClean="0"/>
              <a:t> backup in </a:t>
            </a:r>
            <a:r>
              <a:rPr lang="en-US" sz="2000" dirty="0" err="1" smtClean="0"/>
              <a:t>caso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piano B non </a:t>
            </a:r>
            <a:r>
              <a:rPr lang="en-US" sz="2000" dirty="0" err="1" smtClean="0"/>
              <a:t>risulti</a:t>
            </a:r>
            <a:r>
              <a:rPr lang="en-US" sz="2000" dirty="0" smtClean="0"/>
              <a:t> </a:t>
            </a:r>
            <a:r>
              <a:rPr lang="en-US" sz="2000" dirty="0" err="1" smtClean="0"/>
              <a:t>sufficientemente</a:t>
            </a:r>
            <a:r>
              <a:rPr lang="en-US" sz="2000" dirty="0" smtClean="0"/>
              <a:t> </a:t>
            </a:r>
            <a:r>
              <a:rPr lang="en-US" sz="2000" dirty="0" err="1" smtClean="0"/>
              <a:t>solido</a:t>
            </a:r>
            <a:endParaRPr lang="en-US" sz="2000" dirty="0" smtClean="0"/>
          </a:p>
          <a:p>
            <a:pPr lvl="1" eaLnBrk="1" hangingPunct="1"/>
            <a:r>
              <a:rPr lang="en-US" sz="2000" dirty="0" err="1" smtClean="0"/>
              <a:t>Indicato</a:t>
            </a:r>
            <a:r>
              <a:rPr lang="en-US" sz="2000" dirty="0" smtClean="0"/>
              <a:t> un </a:t>
            </a:r>
            <a:r>
              <a:rPr lang="en-US" sz="2000" dirty="0" err="1" smtClean="0"/>
              <a:t>comitato</a:t>
            </a:r>
            <a:r>
              <a:rPr lang="en-US" sz="2000" dirty="0" smtClean="0"/>
              <a:t> con chair </a:t>
            </a:r>
            <a:r>
              <a:rPr lang="en-US" sz="2000" dirty="0" err="1" smtClean="0"/>
              <a:t>Masiero</a:t>
            </a:r>
            <a:r>
              <a:rPr lang="en-US" sz="2000" dirty="0" smtClean="0"/>
              <a:t> e </a:t>
            </a:r>
            <a:r>
              <a:rPr lang="en-US" sz="2000" dirty="0" err="1" smtClean="0"/>
              <a:t>tutti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presidenti</a:t>
            </a:r>
            <a:r>
              <a:rPr lang="en-US" sz="2000" dirty="0" smtClean="0"/>
              <a:t> </a:t>
            </a:r>
            <a:r>
              <a:rPr lang="en-US" sz="2000" dirty="0" err="1" smtClean="0"/>
              <a:t>delle</a:t>
            </a:r>
            <a:r>
              <a:rPr lang="en-US" sz="2000" dirty="0" smtClean="0"/>
              <a:t> CSN (</a:t>
            </a:r>
          </a:p>
          <a:p>
            <a:pPr lvl="1" eaLnBrk="1" hangingPunct="1"/>
            <a:r>
              <a:rPr lang="en-US" sz="2000" dirty="0" smtClean="0"/>
              <a:t>e </a:t>
            </a:r>
            <a:r>
              <a:rPr lang="en-US" sz="2000" dirty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direttori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laboratori</a:t>
            </a:r>
            <a:r>
              <a:rPr lang="en-US" sz="2000" dirty="0" smtClean="0"/>
              <a:t> </a:t>
            </a:r>
            <a:r>
              <a:rPr lang="en-US" sz="2000" dirty="0" err="1" smtClean="0"/>
              <a:t>nazionali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Le </a:t>
            </a:r>
            <a:r>
              <a:rPr lang="en-US" sz="2400" dirty="0" err="1" smtClean="0"/>
              <a:t>conclusioni</a:t>
            </a:r>
            <a:r>
              <a:rPr lang="en-US" sz="2400" dirty="0" smtClean="0"/>
              <a:t>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comitati</a:t>
            </a:r>
            <a:r>
              <a:rPr lang="en-US" sz="2400" dirty="0" smtClean="0"/>
              <a:t> </a:t>
            </a:r>
            <a:r>
              <a:rPr lang="en-US" sz="2400" dirty="0" err="1" smtClean="0"/>
              <a:t>sono</a:t>
            </a:r>
            <a:r>
              <a:rPr lang="en-US" sz="2400" dirty="0" smtClean="0"/>
              <a:t> state </a:t>
            </a:r>
            <a:r>
              <a:rPr lang="en-US" sz="2400" dirty="0" err="1" smtClean="0"/>
              <a:t>discusse</a:t>
            </a:r>
            <a:r>
              <a:rPr lang="en-US" sz="2400" dirty="0" smtClean="0"/>
              <a:t> </a:t>
            </a:r>
            <a:r>
              <a:rPr lang="en-US" sz="2400" dirty="0" err="1" smtClean="0"/>
              <a:t>nel</a:t>
            </a:r>
            <a:r>
              <a:rPr lang="en-US" sz="2400" dirty="0" smtClean="0"/>
              <a:t> </a:t>
            </a:r>
            <a:r>
              <a:rPr lang="en-US" sz="2400" dirty="0" err="1" smtClean="0"/>
              <a:t>direttivo</a:t>
            </a:r>
            <a:r>
              <a:rPr lang="en-US" sz="2400" dirty="0" smtClean="0"/>
              <a:t> del 20 </a:t>
            </a:r>
            <a:r>
              <a:rPr lang="en-US" sz="2400" dirty="0" err="1" smtClean="0"/>
              <a:t>dicembre</a:t>
            </a:r>
            <a:r>
              <a:rPr lang="en-US" sz="2400" dirty="0" smtClean="0"/>
              <a:t>. </a:t>
            </a:r>
            <a:r>
              <a:rPr lang="en-US" sz="2400" dirty="0" err="1" smtClean="0"/>
              <a:t>Cosa</a:t>
            </a:r>
            <a:r>
              <a:rPr lang="en-US" sz="2400" dirty="0" smtClean="0"/>
              <a:t> </a:t>
            </a:r>
            <a:r>
              <a:rPr lang="en-US" sz="2400" dirty="0" err="1" smtClean="0"/>
              <a:t>hanno</a:t>
            </a:r>
            <a:r>
              <a:rPr lang="en-US" sz="2400" dirty="0" smtClean="0"/>
              <a:t> </a:t>
            </a:r>
            <a:r>
              <a:rPr lang="en-US" sz="2400" dirty="0" err="1" smtClean="0"/>
              <a:t>deciso</a:t>
            </a:r>
            <a:r>
              <a:rPr lang="en-US" sz="2400" dirty="0" smtClean="0"/>
              <a:t>? 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25853"/>
            <a:ext cx="8229600" cy="628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smtClean="0">
                <a:solidFill>
                  <a:srgbClr val="FF0000"/>
                </a:solidFill>
              </a:rPr>
              <a:t>Cosa verrà al posto di SuperB ?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25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25853"/>
            <a:ext cx="8229600" cy="628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smtClean="0">
                <a:solidFill>
                  <a:srgbClr val="FF0000"/>
                </a:solidFill>
              </a:rPr>
              <a:t>Cosa verrà al posto di SuperB ?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997460" y="1256831"/>
            <a:ext cx="4867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Cosa ha deciso il direttivo dell’INFN??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548498" y="2570821"/>
            <a:ext cx="38268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dirty="0" smtClean="0"/>
              <a:t>omissis</a:t>
            </a:r>
            <a:endParaRPr lang="it-IT" sz="9600" dirty="0"/>
          </a:p>
        </p:txBody>
      </p:sp>
    </p:spTree>
    <p:extLst>
      <p:ext uri="{BB962C8B-B14F-4D97-AF65-F5344CB8AC3E}">
        <p14:creationId xmlns:p14="http://schemas.microsoft.com/office/powerpoint/2010/main" val="246923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26</a:t>
            </a:fld>
            <a:endParaRPr lang="it-IT"/>
          </a:p>
        </p:txBody>
      </p:sp>
      <p:pic>
        <p:nvPicPr>
          <p:cNvPr id="7" name="Immagine 6" descr="Schermata 2012-12-20 a 18.53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hermata 2012-10-16 a 10.47.0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-789" r="10009" b="9006"/>
          <a:stretch/>
        </p:blipFill>
        <p:spPr>
          <a:xfrm>
            <a:off x="291216" y="2835501"/>
            <a:ext cx="4382383" cy="3752030"/>
          </a:xfrm>
        </p:spPr>
      </p:pic>
      <p:sp>
        <p:nvSpPr>
          <p:cNvPr id="5" name="CasellaDiTesto 4"/>
          <p:cNvSpPr txBox="1"/>
          <p:nvPr/>
        </p:nvSpPr>
        <p:spPr>
          <a:xfrm>
            <a:off x="3171578" y="3121222"/>
            <a:ext cx="501309" cy="461665"/>
          </a:xfrm>
          <a:prstGeom prst="rect">
            <a:avLst/>
          </a:prstGeom>
          <a:solidFill>
            <a:srgbClr val="CCFFCC">
              <a:alpha val="37000"/>
            </a:srgb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1F497D"/>
                </a:solidFill>
              </a:rPr>
              <a:t>DESY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ZEUS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41377" y="4433556"/>
            <a:ext cx="488460" cy="461665"/>
          </a:xfrm>
          <a:prstGeom prst="rect">
            <a:avLst/>
          </a:prstGeom>
          <a:solidFill>
            <a:srgbClr val="CCFFCC">
              <a:alpha val="49000"/>
            </a:srgb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1F497D"/>
                </a:solidFill>
              </a:rPr>
              <a:t>  PSI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MEG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20859" y="5339483"/>
            <a:ext cx="1019780" cy="830997"/>
          </a:xfrm>
          <a:prstGeom prst="rect">
            <a:avLst/>
          </a:prstGeom>
          <a:solidFill>
            <a:srgbClr val="CCFFCC">
              <a:alpha val="62000"/>
            </a:srgb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1F497D"/>
                </a:solidFill>
              </a:rPr>
              <a:t>FRASCATI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KLOE</a:t>
            </a:r>
          </a:p>
          <a:p>
            <a:r>
              <a:rPr lang="it-IT" sz="1200" dirty="0" smtClean="0">
                <a:solidFill>
                  <a:srgbClr val="1F497D"/>
                </a:solidFill>
              </a:rPr>
              <a:t>CABIBBO LAB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SUPERB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99310" y="4318208"/>
            <a:ext cx="1476261" cy="1200329"/>
          </a:xfrm>
          <a:prstGeom prst="rect">
            <a:avLst/>
          </a:prstGeom>
          <a:solidFill>
            <a:srgbClr val="CCFFCC">
              <a:alpha val="45000"/>
            </a:srgb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	CERN</a:t>
            </a:r>
            <a:endParaRPr lang="it-IT" sz="1200" dirty="0">
              <a:solidFill>
                <a:schemeClr val="tx2"/>
              </a:solidFill>
            </a:endParaRPr>
          </a:p>
          <a:p>
            <a:r>
              <a:rPr lang="it-IT" sz="1200" dirty="0" smtClean="0">
                <a:solidFill>
                  <a:srgbClr val="FF0000"/>
                </a:solidFill>
              </a:rPr>
              <a:t>ATLAS – CMS – LHCB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TOTEM – </a:t>
            </a:r>
            <a:r>
              <a:rPr lang="it-IT" sz="1200" dirty="0" err="1" smtClean="0">
                <a:solidFill>
                  <a:srgbClr val="FF0000"/>
                </a:solidFill>
              </a:rPr>
              <a:t>LHCf</a:t>
            </a:r>
            <a:endParaRPr lang="it-IT" sz="1200" dirty="0" smtClean="0">
              <a:solidFill>
                <a:srgbClr val="FF0000"/>
              </a:solidFill>
            </a:endParaRPr>
          </a:p>
          <a:p>
            <a:r>
              <a:rPr lang="it-IT" sz="1200" dirty="0" smtClean="0">
                <a:solidFill>
                  <a:srgbClr val="FF0000"/>
                </a:solidFill>
              </a:rPr>
              <a:t>UA9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NA62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COMPASS</a:t>
            </a:r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11" name="Immagine 10" descr="Schermata 2012-10-16 a 10.59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36" y="4433556"/>
            <a:ext cx="3877155" cy="215397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668316" y="4895221"/>
            <a:ext cx="568109" cy="646331"/>
          </a:xfrm>
          <a:prstGeom prst="rect">
            <a:avLst/>
          </a:prstGeom>
          <a:solidFill>
            <a:srgbClr val="CCFFCC">
              <a:alpha val="37000"/>
            </a:srgb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1F497D"/>
                </a:solidFill>
              </a:rPr>
              <a:t>FNAL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CDF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MU2E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474515" y="5234912"/>
            <a:ext cx="620683" cy="461665"/>
          </a:xfrm>
          <a:prstGeom prst="rect">
            <a:avLst/>
          </a:prstGeom>
          <a:solidFill>
            <a:srgbClr val="CCFFCC">
              <a:alpha val="37000"/>
            </a:srgb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1F497D"/>
                </a:solidFill>
              </a:rPr>
              <a:t>SLAC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BABAR</a:t>
            </a:r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14" name="Immagine 13" descr="Schermata 2012-10-16 a 11.03.1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r="6423" b="6939"/>
          <a:stretch/>
        </p:blipFill>
        <p:spPr>
          <a:xfrm>
            <a:off x="5626145" y="1930608"/>
            <a:ext cx="3073400" cy="2387600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6095198" y="2836362"/>
            <a:ext cx="699004" cy="646331"/>
          </a:xfrm>
          <a:prstGeom prst="rect">
            <a:avLst/>
          </a:prstGeom>
          <a:solidFill>
            <a:srgbClr val="CCFFCC">
              <a:alpha val="37000"/>
            </a:srgb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1F497D"/>
                </a:solidFill>
              </a:rPr>
              <a:t>  BEPCII</a:t>
            </a:r>
            <a:br>
              <a:rPr lang="it-IT" sz="1200" dirty="0" smtClean="0">
                <a:solidFill>
                  <a:srgbClr val="1F497D"/>
                </a:solidFill>
              </a:rPr>
            </a:br>
            <a:r>
              <a:rPr lang="it-IT" sz="1200" dirty="0" smtClean="0">
                <a:solidFill>
                  <a:srgbClr val="1F497D"/>
                </a:solidFill>
              </a:rPr>
              <a:t>(</a:t>
            </a:r>
            <a:r>
              <a:rPr lang="it-IT" sz="1200" dirty="0" err="1" smtClean="0">
                <a:solidFill>
                  <a:srgbClr val="1F497D"/>
                </a:solidFill>
              </a:rPr>
              <a:t>Beijing</a:t>
            </a:r>
            <a:r>
              <a:rPr lang="it-IT" sz="1200" dirty="0" smtClean="0">
                <a:solidFill>
                  <a:srgbClr val="1F497D"/>
                </a:solidFill>
              </a:rPr>
              <a:t>)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BESIII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05612" y="1072848"/>
            <a:ext cx="46602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	</a:t>
            </a:r>
            <a:r>
              <a:rPr lang="it-IT" sz="2000" dirty="0" smtClean="0"/>
              <a:t>	  </a:t>
            </a:r>
            <a:r>
              <a:rPr lang="it-IT" sz="2000" dirty="0" smtClean="0">
                <a:solidFill>
                  <a:srgbClr val="0000FF"/>
                </a:solidFill>
              </a:rPr>
              <a:t>      </a:t>
            </a:r>
            <a:r>
              <a:rPr lang="it-IT" sz="2000" dirty="0" smtClean="0"/>
              <a:t>   17 (+1) sigle 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 smtClean="0"/>
              <a:t>3 esperimenti chiusi (CDF, ZEUS, BABAR)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 smtClean="0"/>
              <a:t>1 esperimento in </a:t>
            </a:r>
            <a:r>
              <a:rPr lang="it-IT" sz="2000" dirty="0" err="1" smtClean="0"/>
              <a:t>Commissioning</a:t>
            </a:r>
            <a:r>
              <a:rPr lang="it-IT" sz="2000" dirty="0" smtClean="0"/>
              <a:t> (NA62)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 smtClean="0"/>
              <a:t>3 in progettazione (ILC, SuperB, MU2E)</a:t>
            </a:r>
          </a:p>
        </p:txBody>
      </p:sp>
      <p:grpSp>
        <p:nvGrpSpPr>
          <p:cNvPr id="31" name="Gruppo 30"/>
          <p:cNvGrpSpPr/>
          <p:nvPr/>
        </p:nvGrpSpPr>
        <p:grpSpPr>
          <a:xfrm>
            <a:off x="4580835" y="2885648"/>
            <a:ext cx="1421599" cy="1091992"/>
            <a:chOff x="4580835" y="1930608"/>
            <a:chExt cx="1421599" cy="1091992"/>
          </a:xfrm>
        </p:grpSpPr>
        <p:sp>
          <p:nvSpPr>
            <p:cNvPr id="23" name="Esplosione 2 22"/>
            <p:cNvSpPr/>
            <p:nvPr/>
          </p:nvSpPr>
          <p:spPr>
            <a:xfrm>
              <a:off x="4580835" y="1930608"/>
              <a:ext cx="1421599" cy="1091992"/>
            </a:xfrm>
            <a:prstGeom prst="irregularSeal2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5022930" y="2358402"/>
              <a:ext cx="370188" cy="276999"/>
            </a:xfrm>
            <a:prstGeom prst="rect">
              <a:avLst/>
            </a:prstGeom>
            <a:solidFill>
              <a:srgbClr val="CCFFCC">
                <a:alpha val="37000"/>
              </a:srgb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200" dirty="0" smtClean="0">
                  <a:solidFill>
                    <a:srgbClr val="FF0000"/>
                  </a:solidFill>
                </a:rPr>
                <a:t>ILC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457200" y="12759"/>
            <a:ext cx="8229600" cy="628850"/>
          </a:xfrm>
        </p:spPr>
        <p:txBody>
          <a:bodyPr>
            <a:normAutofit/>
          </a:bodyPr>
          <a:lstStyle/>
          <a:p>
            <a:r>
              <a:rPr lang="it-IT" sz="3200" b="1" i="1" dirty="0">
                <a:solidFill>
                  <a:srgbClr val="FF0000"/>
                </a:solidFill>
              </a:rPr>
              <a:t>L</a:t>
            </a:r>
            <a:r>
              <a:rPr lang="it-IT" sz="3200" b="1" i="1" dirty="0" smtClean="0">
                <a:solidFill>
                  <a:srgbClr val="FF0000"/>
                </a:solidFill>
              </a:rPr>
              <a:t>a CSN1 – gli esperimenti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3</a:t>
            </a:fld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6095198" y="2835501"/>
            <a:ext cx="699004" cy="646331"/>
          </a:xfrm>
          <a:prstGeom prst="rect">
            <a:avLst/>
          </a:prstGeom>
          <a:solidFill>
            <a:srgbClr val="CCFFCC">
              <a:alpha val="37000"/>
            </a:srgb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1F497D"/>
                </a:solidFill>
              </a:rPr>
              <a:t>  BEPCII</a:t>
            </a:r>
            <a:br>
              <a:rPr lang="it-IT" sz="1200" dirty="0" smtClean="0">
                <a:solidFill>
                  <a:srgbClr val="1F497D"/>
                </a:solidFill>
              </a:rPr>
            </a:br>
            <a:r>
              <a:rPr lang="it-IT" sz="1200" dirty="0" smtClean="0">
                <a:solidFill>
                  <a:srgbClr val="1F497D"/>
                </a:solidFill>
              </a:rPr>
              <a:t>(</a:t>
            </a:r>
            <a:r>
              <a:rPr lang="it-IT" sz="1200" dirty="0" err="1" smtClean="0">
                <a:solidFill>
                  <a:srgbClr val="1F497D"/>
                </a:solidFill>
              </a:rPr>
              <a:t>Beijing</a:t>
            </a:r>
            <a:r>
              <a:rPr lang="it-IT" sz="1200" dirty="0" smtClean="0">
                <a:solidFill>
                  <a:srgbClr val="1F497D"/>
                </a:solidFill>
              </a:rPr>
              <a:t>)</a:t>
            </a:r>
          </a:p>
          <a:p>
            <a:r>
              <a:rPr lang="it-IT" sz="1200" dirty="0" smtClean="0">
                <a:solidFill>
                  <a:srgbClr val="7F7F7F"/>
                </a:solidFill>
              </a:rPr>
              <a:t>BESIII</a:t>
            </a:r>
            <a:endParaRPr lang="it-IT" sz="1200" dirty="0">
              <a:solidFill>
                <a:srgbClr val="7F7F7F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6668316" y="4911746"/>
            <a:ext cx="568109" cy="646331"/>
          </a:xfrm>
          <a:prstGeom prst="rect">
            <a:avLst/>
          </a:prstGeom>
          <a:solidFill>
            <a:srgbClr val="CCFFCC">
              <a:alpha val="37000"/>
            </a:srgb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1F497D"/>
                </a:solidFill>
              </a:rPr>
              <a:t>FNAL</a:t>
            </a:r>
          </a:p>
          <a:p>
            <a:r>
              <a:rPr lang="it-IT" sz="1200" dirty="0" smtClean="0">
                <a:solidFill>
                  <a:srgbClr val="7F7F7F"/>
                </a:solidFill>
              </a:rPr>
              <a:t>CDF</a:t>
            </a:r>
          </a:p>
          <a:p>
            <a:r>
              <a:rPr lang="it-IT" sz="1200" dirty="0" smtClean="0">
                <a:solidFill>
                  <a:srgbClr val="7F7F7F"/>
                </a:solidFill>
              </a:rPr>
              <a:t>MU2E</a:t>
            </a:r>
            <a:endParaRPr lang="it-IT" sz="1200" dirty="0">
              <a:solidFill>
                <a:srgbClr val="7F7F7F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474515" y="5234912"/>
            <a:ext cx="620683" cy="461665"/>
          </a:xfrm>
          <a:prstGeom prst="rect">
            <a:avLst/>
          </a:prstGeom>
          <a:solidFill>
            <a:srgbClr val="CCFFCC">
              <a:alpha val="37000"/>
            </a:srgb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1F497D"/>
                </a:solidFill>
              </a:rPr>
              <a:t>SLAC</a:t>
            </a:r>
          </a:p>
          <a:p>
            <a:r>
              <a:rPr lang="it-IT" sz="1200" dirty="0" smtClean="0">
                <a:solidFill>
                  <a:srgbClr val="7F7F7F"/>
                </a:solidFill>
              </a:rPr>
              <a:t>BABAR</a:t>
            </a:r>
            <a:endParaRPr lang="it-IT" sz="1200" dirty="0">
              <a:solidFill>
                <a:srgbClr val="7F7F7F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699310" y="4318208"/>
            <a:ext cx="1476261" cy="1200329"/>
          </a:xfrm>
          <a:prstGeom prst="rect">
            <a:avLst/>
          </a:prstGeom>
          <a:solidFill>
            <a:srgbClr val="CCFFCC">
              <a:alpha val="45000"/>
            </a:srgb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	CERN</a:t>
            </a:r>
            <a:endParaRPr lang="it-IT" sz="1200" dirty="0">
              <a:solidFill>
                <a:schemeClr val="tx2"/>
              </a:solidFill>
            </a:endParaRPr>
          </a:p>
          <a:p>
            <a:r>
              <a:rPr lang="it-IT" sz="1200" dirty="0" smtClean="0">
                <a:solidFill>
                  <a:srgbClr val="FF0000"/>
                </a:solidFill>
              </a:rPr>
              <a:t>ATLAS – CMS </a:t>
            </a:r>
            <a:r>
              <a:rPr lang="it-IT" sz="1200" dirty="0" smtClean="0">
                <a:solidFill>
                  <a:srgbClr val="7F7F7F"/>
                </a:solidFill>
              </a:rPr>
              <a:t>– LHCB</a:t>
            </a:r>
          </a:p>
          <a:p>
            <a:r>
              <a:rPr lang="it-IT" sz="1200" dirty="0" smtClean="0">
                <a:solidFill>
                  <a:srgbClr val="7F7F7F"/>
                </a:solidFill>
              </a:rPr>
              <a:t>TOTEM – </a:t>
            </a:r>
            <a:r>
              <a:rPr lang="it-IT" sz="1200" dirty="0" err="1" smtClean="0">
                <a:solidFill>
                  <a:srgbClr val="7F7F7F"/>
                </a:solidFill>
              </a:rPr>
              <a:t>LHCf</a:t>
            </a:r>
            <a:endParaRPr lang="it-IT" sz="1200" dirty="0" smtClean="0">
              <a:solidFill>
                <a:srgbClr val="7F7F7F"/>
              </a:solidFill>
            </a:endParaRPr>
          </a:p>
          <a:p>
            <a:r>
              <a:rPr lang="it-IT" sz="1200" dirty="0" smtClean="0">
                <a:solidFill>
                  <a:srgbClr val="FF0000"/>
                </a:solidFill>
              </a:rPr>
              <a:t>UA9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NA62</a:t>
            </a:r>
          </a:p>
          <a:p>
            <a:r>
              <a:rPr lang="it-IT" sz="1200" dirty="0" smtClean="0">
                <a:solidFill>
                  <a:srgbClr val="7F7F7F"/>
                </a:solidFill>
              </a:rPr>
              <a:t>COMPASS</a:t>
            </a:r>
            <a:endParaRPr lang="it-IT" sz="1200" dirty="0">
              <a:solidFill>
                <a:srgbClr val="7F7F7F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3170204" y="3133567"/>
            <a:ext cx="501309" cy="461665"/>
          </a:xfrm>
          <a:prstGeom prst="rect">
            <a:avLst/>
          </a:prstGeom>
          <a:solidFill>
            <a:srgbClr val="CCFFCC">
              <a:alpha val="37000"/>
            </a:srgb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1F497D"/>
                </a:solidFill>
              </a:rPr>
              <a:t>DESY</a:t>
            </a:r>
          </a:p>
          <a:p>
            <a:r>
              <a:rPr lang="it-IT" sz="1200" dirty="0" smtClean="0">
                <a:solidFill>
                  <a:srgbClr val="7F7F7F"/>
                </a:solidFill>
              </a:rPr>
              <a:t>ZEUS</a:t>
            </a:r>
            <a:endParaRPr lang="it-IT" sz="1200" dirty="0">
              <a:solidFill>
                <a:srgbClr val="7F7F7F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2841377" y="4433556"/>
            <a:ext cx="488460" cy="461665"/>
          </a:xfrm>
          <a:prstGeom prst="rect">
            <a:avLst/>
          </a:prstGeom>
          <a:solidFill>
            <a:srgbClr val="CCFFCC">
              <a:alpha val="49000"/>
            </a:srgb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1F497D"/>
                </a:solidFill>
              </a:rPr>
              <a:t>  PSI</a:t>
            </a:r>
          </a:p>
          <a:p>
            <a:r>
              <a:rPr lang="it-IT" sz="1200" dirty="0" smtClean="0">
                <a:solidFill>
                  <a:srgbClr val="7F7F7F"/>
                </a:solidFill>
              </a:rPr>
              <a:t>MEG</a:t>
            </a:r>
            <a:endParaRPr lang="it-IT" sz="1200" dirty="0">
              <a:solidFill>
                <a:srgbClr val="7F7F7F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3420859" y="5339483"/>
            <a:ext cx="1019780" cy="830997"/>
          </a:xfrm>
          <a:prstGeom prst="rect">
            <a:avLst/>
          </a:prstGeom>
          <a:solidFill>
            <a:srgbClr val="CCFFCC">
              <a:alpha val="62000"/>
            </a:srgb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1F497D"/>
                </a:solidFill>
              </a:rPr>
              <a:t>FRASCATI</a:t>
            </a:r>
          </a:p>
          <a:p>
            <a:r>
              <a:rPr lang="it-IT" sz="1200" dirty="0" smtClean="0">
                <a:solidFill>
                  <a:srgbClr val="7F7F7F"/>
                </a:solidFill>
              </a:rPr>
              <a:t>KLOE</a:t>
            </a:r>
          </a:p>
          <a:p>
            <a:r>
              <a:rPr lang="it-IT" sz="1200" dirty="0" smtClean="0">
                <a:solidFill>
                  <a:srgbClr val="1F497D"/>
                </a:solidFill>
              </a:rPr>
              <a:t>CABIBBO LAB</a:t>
            </a:r>
          </a:p>
          <a:p>
            <a:r>
              <a:rPr lang="it-IT" sz="1200" dirty="0" smtClean="0">
                <a:solidFill>
                  <a:srgbClr val="FF0000"/>
                </a:solidFill>
              </a:rPr>
              <a:t>SUPERB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45382" y="1187584"/>
            <a:ext cx="109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 a Napoli</a:t>
            </a:r>
            <a:endParaRPr lang="it-IT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2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21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R1 FTE IT 20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7" r="9016" b="9327"/>
          <a:stretch/>
        </p:blipFill>
        <p:spPr>
          <a:xfrm>
            <a:off x="4098186" y="3245636"/>
            <a:ext cx="5027806" cy="3612364"/>
          </a:xfrm>
          <a:prstGeom prst="rect">
            <a:avLst/>
          </a:prstGeom>
        </p:spPr>
      </p:pic>
      <p:pic>
        <p:nvPicPr>
          <p:cNvPr id="5" name="Immagine 4" descr="GR1 FTE ESP 20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" y="628515"/>
            <a:ext cx="5459557" cy="3522294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457200" y="12759"/>
            <a:ext cx="8229600" cy="628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 smtClean="0">
                <a:solidFill>
                  <a:srgbClr val="FF0000"/>
                </a:solidFill>
              </a:rPr>
              <a:t>La CSN1 – gli FTE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sp>
        <p:nvSpPr>
          <p:cNvPr id="9" name="Freccia giù 8"/>
          <p:cNvSpPr/>
          <p:nvPr/>
        </p:nvSpPr>
        <p:spPr>
          <a:xfrm>
            <a:off x="7528614" y="4700758"/>
            <a:ext cx="208800" cy="536400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4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GR1 NA FTE 201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9407" r="4051" b="1293"/>
          <a:stretch/>
        </p:blipFill>
        <p:spPr>
          <a:xfrm>
            <a:off x="746315" y="890395"/>
            <a:ext cx="7777389" cy="4148966"/>
          </a:xfrm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5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12759"/>
            <a:ext cx="8229600" cy="628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 smtClean="0">
                <a:solidFill>
                  <a:srgbClr val="FF0000"/>
                </a:solidFill>
              </a:rPr>
              <a:t>Il GR1 Napoli – gli FTE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1866" y="5156021"/>
            <a:ext cx="8194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Dopo anni di incremento del numero di FTE, nel 2013 si verifica una leggera riduzione: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Pensionamento o partenza di Staff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Post-doc che preferiscono l’estero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Oscillazioni nel numero di dottorandi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625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GR1 NA 2013 pi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2365" r="1785"/>
          <a:stretch/>
        </p:blipFill>
        <p:spPr>
          <a:xfrm>
            <a:off x="457200" y="602326"/>
            <a:ext cx="8229600" cy="4418937"/>
          </a:xfrm>
        </p:spPr>
      </p:pic>
      <p:pic>
        <p:nvPicPr>
          <p:cNvPr id="3" name="Immagine 2" descr="Schermata 2012-10-16 a 13.05.1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2"/>
          <a:stretch/>
        </p:blipFill>
        <p:spPr>
          <a:xfrm>
            <a:off x="279400" y="4470400"/>
            <a:ext cx="8724900" cy="2374900"/>
          </a:xfrm>
          <a:prstGeom prst="rect">
            <a:avLst/>
          </a:prstGeom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6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12759"/>
            <a:ext cx="8229600" cy="628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 smtClean="0">
                <a:solidFill>
                  <a:srgbClr val="FF0000"/>
                </a:solidFill>
              </a:rPr>
              <a:t>Il GR1 Napoli – gli FTE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23423" y="100525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140413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7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12759"/>
            <a:ext cx="8229600" cy="628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 smtClean="0">
                <a:solidFill>
                  <a:srgbClr val="FF0000"/>
                </a:solidFill>
              </a:rPr>
              <a:t>Il GR1 Napoli – 55 teste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43931" y="4950634"/>
            <a:ext cx="2078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In realtà siamo di meno!</a:t>
            </a:r>
            <a:endParaRPr lang="it-IT" sz="2400" dirty="0"/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283" y="4396512"/>
            <a:ext cx="1248436" cy="936328"/>
          </a:xfrm>
          <a:prstGeom prst="rect">
            <a:avLst/>
          </a:prstGeom>
        </p:spPr>
      </p:pic>
      <p:pic>
        <p:nvPicPr>
          <p:cNvPr id="13" name="Picture 11" descr="220px-Jet-d'eau-Genè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394" y="5532596"/>
            <a:ext cx="798325" cy="1197487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725058" y="4637458"/>
            <a:ext cx="2116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Sergio Patricelli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467608" y="4235289"/>
            <a:ext cx="232563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Ciao e grazie di tutto, soprattutto di aver dovuto correggere 2 mie tesi!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712963" y="5773735"/>
            <a:ext cx="2647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</a:rPr>
              <a:t>Mimmo</a:t>
            </a:r>
            <a:r>
              <a:rPr lang="it-IT" dirty="0" smtClean="0"/>
              <a:t> </a:t>
            </a:r>
            <a:r>
              <a:rPr lang="it-IT" sz="2400" dirty="0">
                <a:solidFill>
                  <a:schemeClr val="tx2"/>
                </a:solidFill>
              </a:rPr>
              <a:t>Della Volpe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773333" y="3326199"/>
            <a:ext cx="1672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Non fatela vedere a </a:t>
            </a:r>
            <a:r>
              <a:rPr lang="it-IT" sz="1200" dirty="0" err="1" smtClean="0"/>
              <a:t>Iaia</a:t>
            </a:r>
            <a:endParaRPr lang="it-IT" sz="1200" dirty="0"/>
          </a:p>
        </p:txBody>
      </p:sp>
      <p:pic>
        <p:nvPicPr>
          <p:cNvPr id="23" name="Immagine 22" descr="Gr1 gene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4" t="3867" r="20736" b="6352"/>
          <a:stretch/>
        </p:blipFill>
        <p:spPr>
          <a:xfrm>
            <a:off x="6171006" y="740769"/>
            <a:ext cx="2622232" cy="2485698"/>
          </a:xfrm>
          <a:prstGeom prst="rect">
            <a:avLst/>
          </a:prstGeom>
        </p:spPr>
      </p:pic>
      <p:pic>
        <p:nvPicPr>
          <p:cNvPr id="24" name="Immagine 23" descr="GR1 Napoli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t="2306" r="1654" b="2078"/>
          <a:stretch/>
        </p:blipFill>
        <p:spPr>
          <a:xfrm>
            <a:off x="421923" y="787803"/>
            <a:ext cx="5469276" cy="34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8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8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5853"/>
            <a:ext cx="8229600" cy="628850"/>
          </a:xfrm>
        </p:spPr>
        <p:txBody>
          <a:bodyPr>
            <a:norm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NA62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1432" t="2517" r="2202" b="1796"/>
          <a:stretch/>
        </p:blipFill>
        <p:spPr>
          <a:xfrm>
            <a:off x="3402895" y="721475"/>
            <a:ext cx="5489158" cy="3474771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85631" y="1050699"/>
            <a:ext cx="3347765" cy="132343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1F497D"/>
                </a:solidFill>
              </a:rPr>
              <a:t>Studio </a:t>
            </a:r>
            <a:r>
              <a:rPr lang="it-IT" sz="2000" dirty="0">
                <a:solidFill>
                  <a:srgbClr val="1F497D"/>
                </a:solidFill>
              </a:rPr>
              <a:t>del BR del decadimento K</a:t>
            </a:r>
            <a:r>
              <a:rPr lang="it-IT" sz="2000" baseline="30000" dirty="0">
                <a:solidFill>
                  <a:srgbClr val="1F497D"/>
                </a:solidFill>
              </a:rPr>
              <a:t>+</a:t>
            </a:r>
            <a:r>
              <a:rPr lang="it-IT" sz="2000" dirty="0">
                <a:solidFill>
                  <a:srgbClr val="1F497D"/>
                </a:solidFill>
              </a:rPr>
              <a:t> -&gt; </a:t>
            </a:r>
            <a:r>
              <a:rPr lang="it-IT" sz="2000" dirty="0" smtClean="0">
                <a:solidFill>
                  <a:srgbClr val="1F497D"/>
                </a:solidFill>
              </a:rPr>
              <a:t>π</a:t>
            </a:r>
            <a:r>
              <a:rPr lang="it-IT" sz="2000" baseline="30000" dirty="0">
                <a:solidFill>
                  <a:srgbClr val="1F497D"/>
                </a:solidFill>
              </a:rPr>
              <a:t>+</a:t>
            </a:r>
            <a:r>
              <a:rPr lang="it-IT" sz="2000" dirty="0" smtClean="0">
                <a:solidFill>
                  <a:srgbClr val="1F497D"/>
                </a:solidFill>
              </a:rPr>
              <a:t>νν</a:t>
            </a:r>
            <a:endParaRPr lang="it-IT" sz="2000" dirty="0" smtClean="0"/>
          </a:p>
          <a:p>
            <a:r>
              <a:rPr lang="it-IT" sz="2000" dirty="0" smtClean="0"/>
              <a:t>(</a:t>
            </a:r>
            <a:r>
              <a:rPr lang="it-IT" sz="2000" dirty="0" smtClean="0">
                <a:solidFill>
                  <a:srgbClr val="1F497D"/>
                </a:solidFill>
              </a:rPr>
              <a:t>Misura </a:t>
            </a:r>
            <a:r>
              <a:rPr lang="it-IT" sz="2000" dirty="0">
                <a:solidFill>
                  <a:srgbClr val="1F497D"/>
                </a:solidFill>
              </a:rPr>
              <a:t>dell'elemento </a:t>
            </a:r>
            <a:r>
              <a:rPr lang="it-IT" sz="2000" dirty="0" err="1">
                <a:solidFill>
                  <a:srgbClr val="1F497D"/>
                </a:solidFill>
              </a:rPr>
              <a:t>V</a:t>
            </a:r>
            <a:r>
              <a:rPr lang="it-IT" sz="2000" baseline="-25000" dirty="0" err="1">
                <a:solidFill>
                  <a:srgbClr val="1F497D"/>
                </a:solidFill>
              </a:rPr>
              <a:t>td</a:t>
            </a:r>
            <a:r>
              <a:rPr lang="it-IT" sz="2000" dirty="0">
                <a:solidFill>
                  <a:srgbClr val="1F497D"/>
                </a:solidFill>
              </a:rPr>
              <a:t> della matrice </a:t>
            </a:r>
            <a:r>
              <a:rPr lang="it-IT" sz="2000" dirty="0" smtClean="0">
                <a:solidFill>
                  <a:srgbClr val="1F497D"/>
                </a:solidFill>
              </a:rPr>
              <a:t>CKM)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85537" y="3741337"/>
            <a:ext cx="3880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Attività principale: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Rivelatore CHANTI </a:t>
            </a:r>
            <a:r>
              <a:rPr lang="it-IT" dirty="0" smtClean="0"/>
              <a:t>per la soppressione del background carico.</a:t>
            </a:r>
          </a:p>
          <a:p>
            <a:r>
              <a:rPr lang="it-IT" dirty="0" smtClean="0"/>
              <a:t>Fabio: </a:t>
            </a:r>
            <a:r>
              <a:rPr lang="it-IT" dirty="0" err="1" smtClean="0"/>
              <a:t>project</a:t>
            </a:r>
            <a:r>
              <a:rPr lang="it-IT" dirty="0" smtClean="0"/>
              <a:t> leader</a:t>
            </a:r>
          </a:p>
          <a:p>
            <a:endParaRPr lang="it-IT" dirty="0" smtClean="0"/>
          </a:p>
          <a:p>
            <a:r>
              <a:rPr lang="it-IT" dirty="0" smtClean="0"/>
              <a:t>Dettagli sull’esperimento e la fisica de K nel talk di Paolo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741237" y="4541518"/>
            <a:ext cx="2945563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Fabio Ambrosino (capogruppo)</a:t>
            </a:r>
          </a:p>
          <a:p>
            <a:r>
              <a:rPr lang="it-IT" sz="1400" dirty="0" smtClean="0"/>
              <a:t>Tiziana </a:t>
            </a:r>
            <a:r>
              <a:rPr lang="it-IT" sz="1400" dirty="0" err="1" smtClean="0"/>
              <a:t>Capussela</a:t>
            </a:r>
            <a:endParaRPr lang="it-IT" sz="1400" dirty="0" smtClean="0"/>
          </a:p>
          <a:p>
            <a:r>
              <a:rPr lang="it-IT" sz="1400" dirty="0" smtClean="0"/>
              <a:t>Domenico Di Filippo </a:t>
            </a:r>
            <a:r>
              <a:rPr lang="it-IT" sz="1400" dirty="0"/>
              <a:t>(</a:t>
            </a:r>
            <a:r>
              <a:rPr lang="it-IT" sz="1400" dirty="0" err="1"/>
              <a:t>dott</a:t>
            </a:r>
            <a:r>
              <a:rPr lang="it-IT" sz="1400" dirty="0"/>
              <a:t> ciclo XXV</a:t>
            </a:r>
            <a:r>
              <a:rPr lang="it-IT" sz="1400" dirty="0" smtClean="0"/>
              <a:t>)</a:t>
            </a:r>
          </a:p>
          <a:p>
            <a:r>
              <a:rPr lang="it-IT" sz="1400" dirty="0" smtClean="0"/>
              <a:t>Paolo Massarotti</a:t>
            </a:r>
          </a:p>
          <a:p>
            <a:r>
              <a:rPr lang="it-IT" sz="1400" dirty="0" smtClean="0"/>
              <a:t>Marco Napolitano</a:t>
            </a:r>
          </a:p>
          <a:p>
            <a:r>
              <a:rPr lang="it-IT" sz="1400" dirty="0" smtClean="0"/>
              <a:t>Giulio Saracino</a:t>
            </a:r>
          </a:p>
          <a:p>
            <a:r>
              <a:rPr lang="it-IT" sz="1400" dirty="0"/>
              <a:t>Domenico Mirra (laurea magistrale)</a:t>
            </a:r>
          </a:p>
          <a:p>
            <a:r>
              <a:rPr lang="it-IT" sz="1400" dirty="0" smtClean="0"/>
              <a:t>Carlo Annunziatella (laurea triennale)</a:t>
            </a:r>
          </a:p>
        </p:txBody>
      </p:sp>
    </p:spTree>
    <p:extLst>
      <p:ext uri="{BB962C8B-B14F-4D97-AF65-F5344CB8AC3E}">
        <p14:creationId xmlns:p14="http://schemas.microsoft.com/office/powerpoint/2010/main" val="157768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Riunione GR1 - 21 Dicembre 2012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Carlino - Introduzione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4FA4-ED27-9740-B26C-F42A3B58466C}" type="slidenum">
              <a:rPr lang="it-IT" smtClean="0"/>
              <a:t>9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5853"/>
            <a:ext cx="8229600" cy="628850"/>
          </a:xfrm>
        </p:spPr>
        <p:txBody>
          <a:bodyPr>
            <a:norm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(the late) SuperB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991152" y="2517482"/>
            <a:ext cx="2687392" cy="2893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smtClean="0"/>
              <a:t>Alberto Aloisio</a:t>
            </a:r>
          </a:p>
          <a:p>
            <a:r>
              <a:rPr lang="it-IT" sz="1400" dirty="0" smtClean="0"/>
              <a:t>Sergio Cavaliere</a:t>
            </a:r>
          </a:p>
          <a:p>
            <a:r>
              <a:rPr lang="it-IT" sz="1400" dirty="0" smtClean="0"/>
              <a:t>Nicola Cavallo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Guglielmo De Nardo (capogruppo)</a:t>
            </a:r>
          </a:p>
          <a:p>
            <a:r>
              <a:rPr lang="it-IT" sz="1400" dirty="0" smtClean="0"/>
              <a:t>Domenico Del Prete</a:t>
            </a:r>
          </a:p>
          <a:p>
            <a:r>
              <a:rPr lang="it-IT" sz="1400" dirty="0" smtClean="0"/>
              <a:t>Massimo Della Pietra</a:t>
            </a:r>
          </a:p>
          <a:p>
            <a:r>
              <a:rPr lang="it-IT" sz="1400" dirty="0" smtClean="0"/>
              <a:t>Raffaele Giordano</a:t>
            </a:r>
          </a:p>
          <a:p>
            <a:r>
              <a:rPr lang="it-IT" sz="1400" dirty="0" smtClean="0"/>
              <a:t>Giuliano Laccetti</a:t>
            </a:r>
          </a:p>
          <a:p>
            <a:r>
              <a:rPr lang="it-IT" sz="1400" dirty="0" smtClean="0"/>
              <a:t>Antonio Ordine</a:t>
            </a:r>
          </a:p>
          <a:p>
            <a:r>
              <a:rPr lang="it-IT" sz="1400" dirty="0" smtClean="0"/>
              <a:t>Silvio Pardi </a:t>
            </a:r>
          </a:p>
          <a:p>
            <a:r>
              <a:rPr lang="it-IT" sz="1400" dirty="0" smtClean="0"/>
              <a:t>Guido Russo</a:t>
            </a:r>
          </a:p>
          <a:p>
            <a:r>
              <a:rPr lang="it-IT" sz="1400" dirty="0" smtClean="0"/>
              <a:t>Givi </a:t>
            </a:r>
            <a:r>
              <a:rPr lang="it-IT" sz="1400" dirty="0" err="1" smtClean="0"/>
              <a:t>Sekhniaidze</a:t>
            </a:r>
            <a:endParaRPr lang="it-IT" sz="1400" dirty="0" smtClean="0"/>
          </a:p>
          <a:p>
            <a:r>
              <a:rPr lang="it-IT" sz="1400" dirty="0" smtClean="0"/>
              <a:t>Crisostomo Sciacca</a:t>
            </a:r>
          </a:p>
        </p:txBody>
      </p:sp>
      <p:pic>
        <p:nvPicPr>
          <p:cNvPr id="10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71" t="-103" r="4868" b="625"/>
          <a:stretch/>
        </p:blipFill>
        <p:spPr>
          <a:xfrm>
            <a:off x="270702" y="654703"/>
            <a:ext cx="4916324" cy="388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/>
          <a:srcRect l="58023"/>
          <a:stretch/>
        </p:blipFill>
        <p:spPr>
          <a:xfrm>
            <a:off x="7544670" y="87589"/>
            <a:ext cx="1599330" cy="14097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844163" y="5410582"/>
            <a:ext cx="2842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Notevole numero di persone, anche se spesso con bassi FTE.  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398149" y="4538265"/>
            <a:ext cx="194155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Attività principali: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Link Seriali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Trigger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Simulazione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Calcolo 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Calorimetro EM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379137" y="1405440"/>
            <a:ext cx="3764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Guglielmo ci racconterà le conseguenze della cancellazione del progetto e le prospettive dei membri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7214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1795</Words>
  <Application>Microsoft Macintosh PowerPoint</Application>
  <PresentationFormat>Presentazione su schermo (4:3)</PresentationFormat>
  <Paragraphs>372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Office Theme</vt:lpstr>
      <vt:lpstr>Default Theme</vt:lpstr>
      <vt:lpstr>Riunione di Gr1 di fine anno: 12-21-12  L’anno della scoperta da fine del mondo</vt:lpstr>
      <vt:lpstr>Presentazione di PowerPoint</vt:lpstr>
      <vt:lpstr>La CSN1 – gli esperimenti</vt:lpstr>
      <vt:lpstr>Presentazione di PowerPoint</vt:lpstr>
      <vt:lpstr>Presentazione di PowerPoint</vt:lpstr>
      <vt:lpstr>Presentazione di PowerPoint</vt:lpstr>
      <vt:lpstr>Presentazione di PowerPoint</vt:lpstr>
      <vt:lpstr>NA62</vt:lpstr>
      <vt:lpstr>(the late) SuperB</vt:lpstr>
      <vt:lpstr>UA9 Status and plans in view of the installation in LHC</vt:lpstr>
      <vt:lpstr>Presentazione di PowerPoint</vt:lpstr>
      <vt:lpstr>Presentazione di PowerPoint</vt:lpstr>
      <vt:lpstr>LHC</vt:lpstr>
      <vt:lpstr>ATLAS</vt:lpstr>
      <vt:lpstr>ATLAS</vt:lpstr>
      <vt:lpstr>CMS</vt:lpstr>
      <vt:lpstr>CMS</vt:lpstr>
      <vt:lpstr>Bilancio CSN1</vt:lpstr>
      <vt:lpstr>Bilancio INFN 2013</vt:lpstr>
      <vt:lpstr>Bilancio CSN1</vt:lpstr>
      <vt:lpstr>Bilancio Napoli</vt:lpstr>
      <vt:lpstr>Bilancio Napoli</vt:lpstr>
      <vt:lpstr>Cosa verrà al posto di SuperB ?</vt:lpstr>
      <vt:lpstr>Presentazione di PowerPoint</vt:lpstr>
      <vt:lpstr>Presentazione di PowerPoint</vt:lpstr>
      <vt:lpstr>Presentazione di PowerPoint</vt:lpstr>
    </vt:vector>
  </TitlesOfParts>
  <Company>INFN Napoli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Gianpaolo Carlino</dc:creator>
  <cp:lastModifiedBy>Gianpaolo Carlino</cp:lastModifiedBy>
  <cp:revision>113</cp:revision>
  <cp:lastPrinted>2012-12-20T10:07:13Z</cp:lastPrinted>
  <dcterms:created xsi:type="dcterms:W3CDTF">2012-10-15T16:35:32Z</dcterms:created>
  <dcterms:modified xsi:type="dcterms:W3CDTF">2012-12-21T09:10:19Z</dcterms:modified>
</cp:coreProperties>
</file>