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CFF"/>
    <a:srgbClr val="43A5FF"/>
    <a:srgbClr val="D5EF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C75A-F0C2-4221-9DEF-00B46EF6DC12}" type="datetimeFigureOut">
              <a:rPr lang="it-IT" smtClean="0"/>
              <a:pPr/>
              <a:t>12/12/2012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2E72-ED09-44F3-AE39-2DF532B16FF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vista collur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78030" y="44624"/>
            <a:ext cx="12238662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0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smtClean="0">
                <a:solidFill>
                  <a:srgbClr val="002060"/>
                </a:solidFill>
                <a:latin typeface="Book Antiqua" pitchFamily="18" charset="0"/>
              </a:rPr>
              <a:t>L’osservatorio di Teramo</a:t>
            </a:r>
            <a:endParaRPr lang="it-IT" sz="3200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vista collur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78030" y="44624"/>
            <a:ext cx="12238662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71600" y="0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smtClean="0">
                <a:solidFill>
                  <a:srgbClr val="002060"/>
                </a:solidFill>
                <a:latin typeface="Book Antiqua" pitchFamily="18" charset="0"/>
              </a:rPr>
              <a:t>L’osservatorio di Teramo</a:t>
            </a:r>
            <a:endParaRPr lang="it-IT" sz="3200" b="1" i="1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980728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Area coperta 1.500 m</a:t>
            </a:r>
            <a:r>
              <a:rPr kumimoji="0" lang="it-IT" sz="2400" b="1" i="1" u="none" strike="noStrike" cap="none" normalizeH="0" baseline="3000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Foresterie (accoglienza circa 10 persone)</a:t>
            </a: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4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Area parco 57800 m</a:t>
            </a:r>
            <a:r>
              <a:rPr kumimoji="0" lang="it-IT" sz="2400" b="1" i="1" u="none" strike="noStrike" cap="none" normalizeH="0" baseline="3000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it-IT" sz="2400" b="1" i="1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Personale: 14 ricercatori (1 ordinario, 1 associato), 13  tecnico-amministrativo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Pubblicazioni  (peer-reviewed) 2010-2012: ~ </a:t>
            </a:r>
            <a:r>
              <a:rPr lang="it-IT" b="1" i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35</a:t>
            </a: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/anno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i="1" smtClean="0">
                <a:latin typeface="Book Antiqua" pitchFamily="18" charset="0"/>
                <a:cs typeface="Times New Roman" pitchFamily="18" charset="0"/>
              </a:rPr>
              <a:t>Citazioni 2010-2012: 400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496" y="141277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Ricerca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Studio teorico e osservativo di popolazioni stellari risolte:  modelli, astrofisica nucleare, SNae 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Sequenze multiple in A. G. Sintesi di popolazione. Fluttuazioni di brillanza superficiale.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Camera  AMICA per telescopio IR nella base CONCORDIA (Dome C)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i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b="1" i="1" smtClean="0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utomazione telescopi.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462700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i="1" u="sng" smtClean="0">
                <a:latin typeface="Book Antiqua" pitchFamily="18" charset="0"/>
                <a:cs typeface="Arial" pitchFamily="34" charset="0"/>
              </a:rPr>
              <a:t>Collaborazioni istituzionali</a:t>
            </a:r>
          </a:p>
          <a:p>
            <a:r>
              <a:rPr lang="it-IT" b="1" i="1" smtClean="0">
                <a:latin typeface="Book Antiqua" pitchFamily="18" charset="0"/>
              </a:rPr>
              <a:t>- GAIA: Leiden, Cambridge</a:t>
            </a:r>
          </a:p>
          <a:p>
            <a:r>
              <a:rPr lang="en-US" b="1" i="1" smtClean="0">
                <a:latin typeface="Book Antiqua" pitchFamily="18" charset="0"/>
              </a:rPr>
              <a:t>- Nucleosynthesis in AGB: Granada</a:t>
            </a:r>
          </a:p>
          <a:p>
            <a:pPr>
              <a:buFontTx/>
              <a:buChar char="-"/>
            </a:pPr>
            <a:r>
              <a:rPr lang="it-IT" b="1" i="1" smtClean="0">
                <a:latin typeface="Book Antiqua" pitchFamily="18" charset="0"/>
              </a:rPr>
              <a:t> SWIRT (Supernova Watchdogging InfraRed Telescope): Pulkovo </a:t>
            </a:r>
          </a:p>
          <a:p>
            <a:pPr>
              <a:buFontTx/>
              <a:buChar char="-"/>
            </a:pPr>
            <a:r>
              <a:rPr lang="en-US" b="1" i="1" smtClean="0">
                <a:latin typeface="Book Antiqua" pitchFamily="18" charset="0"/>
              </a:rPr>
              <a:t>The Next Generation Virgo Cluster Survey: Santiago (Cile), Herzberg Institute of </a:t>
            </a:r>
            <a:r>
              <a:rPr lang="en-US" b="1" i="1" smtClean="0">
                <a:latin typeface="Book Antiqua" pitchFamily="18" charset="0"/>
              </a:rPr>
              <a:t>Astrophysics</a:t>
            </a:r>
            <a:endParaRPr lang="it-IT" b="1" i="1" smtClean="0">
              <a:latin typeface="Book Antiqua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496" y="352481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i="1" u="sng" smtClean="0">
                <a:latin typeface="Book Antiqua" pitchFamily="18" charset="0"/>
                <a:cs typeface="Arial" pitchFamily="34" charset="0"/>
              </a:rPr>
              <a:t>Laboratori nazionali</a:t>
            </a:r>
            <a:endParaRPr kumimoji="0" lang="it-IT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b="1" i="1" smtClean="0">
                <a:latin typeface="Book Antiqua" pitchFamily="18" charset="0"/>
                <a:cs typeface="Arial" pitchFamily="34" charset="0"/>
              </a:rPr>
              <a:t>Sviluppo sistemi informatici ad alta prestazione e Grid Computing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it-IT" b="1" i="1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Gestione database e cloud storage</a:t>
            </a:r>
            <a:endParaRPr kumimoji="0" lang="it-IT" b="1" i="1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7504" y="100945"/>
            <a:ext cx="89289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Didattica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i="1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- Corsi a Roma – Tor Vergata</a:t>
            </a:r>
            <a:endParaRPr kumimoji="0" lang="it-IT" b="1" i="1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b="1" i="1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 Dottorato “</a:t>
            </a:r>
            <a:r>
              <a:rPr lang="en-US" b="1" i="1" smtClean="0">
                <a:latin typeface="Book Antiqua" pitchFamily="18" charset="0"/>
              </a:rPr>
              <a:t>Astronomy, Astrophysics and Space Science”- Roma</a:t>
            </a:r>
          </a:p>
          <a:p>
            <a:r>
              <a:rPr lang="en-US" b="1" i="1" smtClean="0">
                <a:latin typeface="Book Antiqua" pitchFamily="18" charset="0"/>
              </a:rPr>
              <a:t>- </a:t>
            </a:r>
            <a:r>
              <a:rPr lang="it-IT" b="1" i="1" smtClean="0">
                <a:latin typeface="Book Antiqua" pitchFamily="18" charset="0"/>
              </a:rPr>
              <a:t>Universidad de La Laguna Tenerife</a:t>
            </a:r>
            <a:endParaRPr lang="it-IT" b="1" i="1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it-IT" b="1" i="1" smtClean="0">
                <a:latin typeface="Book Antiqua" pitchFamily="18" charset="0"/>
              </a:rPr>
              <a:t>- Universidad Nacional Autónoma de México </a:t>
            </a:r>
            <a:endParaRPr lang="en-US" b="1" i="1" smtClean="0"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i="1">
                <a:latin typeface="Book Antiqua" pitchFamily="18" charset="0"/>
              </a:rPr>
              <a:t> </a:t>
            </a:r>
            <a:r>
              <a:rPr lang="en-US" b="1" i="1" smtClean="0">
                <a:latin typeface="Book Antiqua" pitchFamily="18" charset="0"/>
              </a:rPr>
              <a:t>International School of Astrophysics 2012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i="1" smtClean="0">
                <a:latin typeface="Book Antiqua" pitchFamily="18" charset="0"/>
              </a:rPr>
              <a:t> EWASS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it-IT" b="1" i="1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>
                <a:latin typeface="Book Antiqua" pitchFamily="18" charset="0"/>
              </a:rPr>
              <a:t>D</a:t>
            </a:r>
            <a:r>
              <a:rPr kumimoji="0" lang="it-IT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ivulgazione</a:t>
            </a: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Partecipazione a Museo della Fisica e Astrofisica 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Notti a Collurania 2012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Premio “Vittorio Castellani” 2012</a:t>
            </a: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b="1" i="1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b="1" i="1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1" i="1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Alta Formazione e prospettive</a:t>
            </a:r>
            <a:endParaRPr kumimoji="0" lang="it-IT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Convenzione LNGS-Regione-Oss.Teramo (Fondo Sociale Europeo-Progetto Speciale "Sistema Sapere e Crescita"-Piano Attuativo 2012-2013 del POR FSE Abruzzo 2007 - 2013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236</Words>
  <Application>Microsoft Office PowerPoint</Application>
  <PresentationFormat>Presentazione su schermo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Buonanno</dc:creator>
  <cp:lastModifiedBy>Buonanno</cp:lastModifiedBy>
  <cp:revision>22</cp:revision>
  <dcterms:created xsi:type="dcterms:W3CDTF">2012-12-11T07:51:59Z</dcterms:created>
  <dcterms:modified xsi:type="dcterms:W3CDTF">2012-12-12T10:14:54Z</dcterms:modified>
</cp:coreProperties>
</file>