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256" r:id="rId3"/>
    <p:sldId id="269" r:id="rId4"/>
    <p:sldId id="258" r:id="rId5"/>
    <p:sldId id="267" r:id="rId6"/>
    <p:sldId id="259" r:id="rId7"/>
    <p:sldId id="268" r:id="rId8"/>
    <p:sldId id="27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4" autoAdjust="0"/>
  </p:normalViewPr>
  <p:slideViewPr>
    <p:cSldViewPr>
      <p:cViewPr>
        <p:scale>
          <a:sx n="84" d="100"/>
          <a:sy n="84" d="100"/>
        </p:scale>
        <p:origin x="-7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D2E9B-406D-4C58-ADF8-3FB3B1971609}" type="datetimeFigureOut">
              <a:rPr lang="it-IT" smtClean="0"/>
              <a:pPr/>
              <a:t>11/12/2012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C3D0E-A5AC-4695-ADEB-55855B4DFA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38635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85FDD-6936-4D87-82AE-661116A2C67F}" type="datetimeFigureOut">
              <a:rPr lang="it-IT" smtClean="0"/>
              <a:pPr/>
              <a:t>11/12/2012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FAC72-7C5C-46FD-A678-809A8D4533C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04804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FAC72-7C5C-46FD-A678-809A8D4533C6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FAC72-7C5C-46FD-A678-809A8D4533C6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5546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FAC72-7C5C-46FD-A678-809A8D4533C6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FAC72-7C5C-46FD-A678-809A8D4533C6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FAC72-7C5C-46FD-A678-809A8D4533C6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FAC72-7C5C-46FD-A678-809A8D4533C6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FAC72-7C5C-46FD-A678-809A8D4533C6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FAC72-7C5C-46FD-A678-809A8D4533C6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8220-B0D4-4D2E-A1D4-739DA4341B9D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B107-CE0F-465B-AEE1-46C43108A0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7FD1-3CC8-4B5F-9AD6-368E346E0272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B107-CE0F-465B-AEE1-46C43108A0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28D0-2EFF-48A7-BF59-B4CA6EBAA781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B107-CE0F-465B-AEE1-46C43108A0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6C4A-024C-4138-B564-6F90BE37DB34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B107-CE0F-465B-AEE1-46C43108A0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18CF-EE2B-4308-813B-207B185338B5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B107-CE0F-465B-AEE1-46C43108A0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BA3D-91FE-4B56-9136-A30C800CCE44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B107-CE0F-465B-AEE1-46C43108A0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B3D9-6ED7-4B5F-BAA8-A047AE9F1784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B107-CE0F-465B-AEE1-46C43108A0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42F-D3DD-4772-B497-304AB385AAD0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B107-CE0F-465B-AEE1-46C43108A0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F4F9-93D7-41FD-AF61-53D94F7062A9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B107-CE0F-465B-AEE1-46C43108A0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A187-818B-4155-AC51-920BD521CB9E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B107-CE0F-465B-AEE1-46C43108A0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713-AF58-4217-99B9-0AE5A2C268AF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B107-CE0F-465B-AEE1-46C43108A0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17628-4070-4698-8884-8E2AD3A17637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CB107-CE0F-465B-AEE1-46C43108A08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REIS_VAIO\Desktop\INTERVENTO_D\gransassoinrete.wmv" TargetMode="External"/><Relationship Id="rId1" Type="http://schemas.openxmlformats.org/officeDocument/2006/relationships/video" Target="file:///C:\Documents%20and%20Settings\digiovanni\Desktop\INTERVENTO_D\incontriscienza_secondaparte.wmv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idattica@lngs.infn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98072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FF0000"/>
                </a:solidFill>
                <a:latin typeface="Comic Sans MS" pitchFamily="66" charset="0"/>
              </a:rPr>
              <a:t>Lab_GS_Orienta</a:t>
            </a:r>
            <a:r>
              <a:rPr lang="it-IT" sz="3200" b="1" dirty="0" smtClean="0">
                <a:solidFill>
                  <a:srgbClr val="FF0000"/>
                </a:solidFill>
                <a:latin typeface="Comic Sans MS" pitchFamily="66" charset="0"/>
              </a:rPr>
              <a:t> – </a:t>
            </a:r>
            <a:r>
              <a:rPr lang="it-IT" sz="3200" b="1" dirty="0">
                <a:solidFill>
                  <a:srgbClr val="FF0000"/>
                </a:solidFill>
                <a:latin typeface="Comic Sans MS" pitchFamily="66" charset="0"/>
              </a:rPr>
              <a:t>Intervento D del progetto </a:t>
            </a:r>
            <a:r>
              <a:rPr lang="it-IT" sz="3200" b="1" dirty="0" smtClean="0">
                <a:solidFill>
                  <a:srgbClr val="FF0000"/>
                </a:solidFill>
                <a:latin typeface="Comic Sans MS" pitchFamily="66" charset="0"/>
              </a:rPr>
              <a:t>«Sistema Sapere e Crescita»</a:t>
            </a:r>
            <a:endParaRPr lang="it-IT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9932" y="6453336"/>
            <a:ext cx="9204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ADRIANO DI GIOVANNI        Laboratori Nazionali del Gran Sasso – 12 dicembre 2012</a:t>
            </a:r>
          </a:p>
        </p:txBody>
      </p:sp>
      <p:pic>
        <p:nvPicPr>
          <p:cNvPr id="1027" name="Picture 3" descr="C:\Documents and Settings\digiovanni\Desktop\incontriconlascienzafotobruno\foto dal 15 gennaio a 31 gennaio\DSC_09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73613" y="2195339"/>
            <a:ext cx="1584176" cy="1052141"/>
          </a:xfrm>
          <a:prstGeom prst="rect">
            <a:avLst/>
          </a:prstGeom>
          <a:noFill/>
        </p:spPr>
      </p:pic>
      <p:pic>
        <p:nvPicPr>
          <p:cNvPr id="1028" name="Picture 4" descr="C:\Documents and Settings\digiovanni\Desktop\incontriconlascienzafotobruno\foto dal 15 gennaio a 31 gennaio\DSC_09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725144"/>
            <a:ext cx="1584176" cy="1052141"/>
          </a:xfrm>
          <a:prstGeom prst="rect">
            <a:avLst/>
          </a:prstGeom>
          <a:noFill/>
        </p:spPr>
      </p:pic>
      <p:pic>
        <p:nvPicPr>
          <p:cNvPr id="1029" name="Picture 5" descr="C:\Documents and Settings\digiovanni\Desktop\incontriconlascienzafotobruno\2011-07-02 foto conclusione scuola\101NCD90\DSC_000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20272" y="3429000"/>
            <a:ext cx="1790430" cy="1189126"/>
          </a:xfrm>
          <a:prstGeom prst="rect">
            <a:avLst/>
          </a:prstGeom>
          <a:noFill/>
        </p:spPr>
      </p:pic>
      <p:pic>
        <p:nvPicPr>
          <p:cNvPr id="1030" name="Picture 6" descr="C:\Documents and Settings\digiovanni\Desktop\incontriconlascienzafotobruno\2011-07-02 foto conclusione scuola\101NCD90\DSC_014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23728" y="3573016"/>
            <a:ext cx="1409464" cy="936104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03797" y="116632"/>
            <a:ext cx="4721225" cy="741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Documents and Settings\digiovanni\Desktop\incontriconlascienzafotobruno\foto del 4 febbraio 2010\101NCD90\DSC_002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851920" y="4653136"/>
            <a:ext cx="1440160" cy="1108485"/>
          </a:xfrm>
          <a:prstGeom prst="rect">
            <a:avLst/>
          </a:prstGeom>
          <a:noFill/>
        </p:spPr>
      </p:pic>
      <p:pic>
        <p:nvPicPr>
          <p:cNvPr id="1037" name="Picture 13" descr="C:\Documents and Settings\digiovanni\Desktop\incontriconlascienzafotobruno\DSC_000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7544" y="3573016"/>
            <a:ext cx="1512168" cy="1004316"/>
          </a:xfrm>
          <a:prstGeom prst="rect">
            <a:avLst/>
          </a:prstGeom>
          <a:noFill/>
        </p:spPr>
      </p:pic>
      <p:pic>
        <p:nvPicPr>
          <p:cNvPr id="1038" name="Picture 14" descr="C:\Documents and Settings\digiovanni\Desktop\incontriconlascienzafotobruno\P516019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412093" y="3358133"/>
            <a:ext cx="1536171" cy="1152128"/>
          </a:xfrm>
          <a:prstGeom prst="rect">
            <a:avLst/>
          </a:prstGeom>
          <a:noFill/>
        </p:spPr>
      </p:pic>
      <p:pic>
        <p:nvPicPr>
          <p:cNvPr id="1039" name="Picture 15" descr="C:\Documents and Settings\digiovanni\Desktop\incontriconlascienzafotobruno\P6070158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436096" y="4725144"/>
            <a:ext cx="1743274" cy="1307456"/>
          </a:xfrm>
          <a:prstGeom prst="rect">
            <a:avLst/>
          </a:prstGeom>
          <a:noFill/>
        </p:spPr>
      </p:pic>
      <p:pic>
        <p:nvPicPr>
          <p:cNvPr id="1040" name="Picture 16" descr="C:\Documents and Settings\digiovanni\Desktop\incontriconlascienzafotobruno\foto dal 15 gennaio a 31 gennaio\DSC_0982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236296" y="2160817"/>
            <a:ext cx="1692624" cy="1124167"/>
          </a:xfrm>
          <a:prstGeom prst="rect">
            <a:avLst/>
          </a:prstGeom>
          <a:noFill/>
        </p:spPr>
      </p:pic>
      <p:pic>
        <p:nvPicPr>
          <p:cNvPr id="1041" name="Picture 17" descr="C:\Documents and Settings\digiovanni\Documenti\Scuola Estiva 2010\SCUOLAESTIVA2010\fotoscuolaestiva2010\foto pietro\CIMG8702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979712" y="2186862"/>
            <a:ext cx="1656185" cy="1242138"/>
          </a:xfrm>
          <a:prstGeom prst="rect">
            <a:avLst/>
          </a:prstGeom>
          <a:noFill/>
        </p:spPr>
      </p:pic>
      <p:pic>
        <p:nvPicPr>
          <p:cNvPr id="1042" name="Picture 18" descr="C:\Documents and Settings\digiovanni\Documenti\Scuola Estiva 2010\SCUOLAESTIVA2010\fotoscuolaestiva2010\foto pietro\CIMG8404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308304" y="4735678"/>
            <a:ext cx="1714146" cy="1285610"/>
          </a:xfrm>
          <a:prstGeom prst="rect">
            <a:avLst/>
          </a:prstGeom>
          <a:noFill/>
        </p:spPr>
      </p:pic>
      <p:pic>
        <p:nvPicPr>
          <p:cNvPr id="1043" name="Picture 19" descr="C:\Documents and Settings\digiovanni\Desktop\Aggiornamento INSEGNANTI 2010\DSC_0157 adriano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835695" y="4653136"/>
            <a:ext cx="1951565" cy="1296144"/>
          </a:xfrm>
          <a:prstGeom prst="rect">
            <a:avLst/>
          </a:prstGeom>
          <a:noFill/>
        </p:spPr>
      </p:pic>
      <p:pic>
        <p:nvPicPr>
          <p:cNvPr id="10242" name="Picture 2" descr="C:\Documents and Settings\digiovanni\Desktop\incontriconlascienzafotobruno\DSC_0002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07504" y="2276872"/>
            <a:ext cx="1734724" cy="1152128"/>
          </a:xfrm>
          <a:prstGeom prst="rect">
            <a:avLst/>
          </a:prstGeom>
          <a:noFill/>
        </p:spPr>
      </p:pic>
      <p:pic>
        <p:nvPicPr>
          <p:cNvPr id="10243" name="Picture 3" descr="C:\Documents and Settings\digiovanni\Desktop\incontriconlascienzafotobruno\foto del 4 febbraio 2010\101NCD90\DSC_0016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779912" y="2348880"/>
            <a:ext cx="1420344" cy="2138496"/>
          </a:xfrm>
          <a:prstGeom prst="rect">
            <a:avLst/>
          </a:prstGeom>
          <a:noFill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97CB107-CE0F-465B-AEE1-46C43108A080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digiovanni\Desktop\incontriconlascienzafotobruno\foto dal 15 gennaio a 31 gennaio\DSC_0962.JP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lum bright="60000"/>
          </a:blip>
          <a:srcRect/>
          <a:stretch>
            <a:fillRect/>
          </a:stretch>
        </p:blipFill>
        <p:spPr bwMode="auto">
          <a:xfrm>
            <a:off x="-1" y="0"/>
            <a:ext cx="9174489" cy="685800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0" y="105273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Obiettivi prefissati:</a:t>
            </a:r>
          </a:p>
          <a:p>
            <a:endParaRPr lang="it-IT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Comic Sans MS" pitchFamily="66" charset="0"/>
              </a:rPr>
              <a:t> </a:t>
            </a:r>
            <a:r>
              <a:rPr lang="it-IT" b="1" dirty="0">
                <a:latin typeface="Comic Sans MS" pitchFamily="66" charset="0"/>
              </a:rPr>
              <a:t>Diffondere il ruolo fondamentale della ricerca e della </a:t>
            </a:r>
            <a:r>
              <a:rPr lang="it-IT" b="1" dirty="0" smtClean="0">
                <a:latin typeface="Comic Sans MS" pitchFamily="66" charset="0"/>
              </a:rPr>
              <a:t>conoscenza</a:t>
            </a:r>
          </a:p>
          <a:p>
            <a:endParaRPr lang="it-IT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Comic Sans MS" pitchFamily="66" charset="0"/>
              </a:rPr>
              <a:t> </a:t>
            </a:r>
            <a:r>
              <a:rPr lang="it-IT" b="1" dirty="0">
                <a:latin typeface="Comic Sans MS" pitchFamily="66" charset="0"/>
              </a:rPr>
              <a:t>Contribuire al miglioramento della didattica delle discipline </a:t>
            </a:r>
            <a:r>
              <a:rPr lang="it-IT" b="1" dirty="0" smtClean="0">
                <a:latin typeface="Comic Sans MS" pitchFamily="66" charset="0"/>
              </a:rPr>
              <a:t>scientifiche</a:t>
            </a:r>
          </a:p>
          <a:p>
            <a:endParaRPr lang="it-IT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Comic Sans MS" pitchFamily="66" charset="0"/>
              </a:rPr>
              <a:t> Orientare gli studenti allo studio delle scienze </a:t>
            </a:r>
          </a:p>
          <a:p>
            <a:endParaRPr lang="it-IT" b="1" dirty="0">
              <a:latin typeface="Comic Sans MS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5496" y="3429000"/>
            <a:ext cx="9108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Attraverso l’offerta di 4 sotto-progetti:</a:t>
            </a:r>
          </a:p>
          <a:p>
            <a:pPr algn="ctr"/>
            <a:endParaRPr lang="it-IT" b="1" dirty="0" smtClean="0">
              <a:latin typeface="Comic Sans MS" pitchFamily="66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it-IT" b="1" dirty="0" smtClean="0">
                <a:latin typeface="Comic Sans MS" pitchFamily="66" charset="0"/>
              </a:rPr>
              <a:t>“Incontri </a:t>
            </a:r>
            <a:r>
              <a:rPr lang="it-IT" b="1" dirty="0">
                <a:latin typeface="Comic Sans MS" pitchFamily="66" charset="0"/>
              </a:rPr>
              <a:t>con la scienza” per gli alunni delle </a:t>
            </a:r>
            <a:r>
              <a:rPr lang="it-IT" b="1" dirty="0" smtClean="0">
                <a:latin typeface="Comic Sans MS" pitchFamily="66" charset="0"/>
              </a:rPr>
              <a:t>scuole secondarie di primo e secondo grado</a:t>
            </a:r>
          </a:p>
          <a:p>
            <a:pPr>
              <a:buFont typeface="Arial" pitchFamily="34" charset="0"/>
              <a:buChar char="•"/>
            </a:pPr>
            <a:endParaRPr lang="it-IT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Comic Sans MS" pitchFamily="66" charset="0"/>
              </a:rPr>
              <a:t> “Scuola </a:t>
            </a:r>
            <a:r>
              <a:rPr lang="it-IT" b="1" dirty="0">
                <a:latin typeface="Comic Sans MS" pitchFamily="66" charset="0"/>
              </a:rPr>
              <a:t>estiva” per studenti della scuola secondaria </a:t>
            </a:r>
            <a:r>
              <a:rPr lang="it-IT" b="1" dirty="0" smtClean="0">
                <a:latin typeface="Comic Sans MS" pitchFamily="66" charset="0"/>
              </a:rPr>
              <a:t>superiore</a:t>
            </a:r>
          </a:p>
          <a:p>
            <a:pPr>
              <a:buFont typeface="Arial" pitchFamily="34" charset="0"/>
              <a:buChar char="•"/>
            </a:pPr>
            <a:endParaRPr lang="it-IT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Comic Sans MS" pitchFamily="66" charset="0"/>
              </a:rPr>
              <a:t> Corso </a:t>
            </a:r>
            <a:r>
              <a:rPr lang="it-IT" b="1" dirty="0">
                <a:latin typeface="Comic Sans MS" pitchFamily="66" charset="0"/>
              </a:rPr>
              <a:t>di aggiornamento per </a:t>
            </a:r>
            <a:r>
              <a:rPr lang="it-IT" b="1" dirty="0" smtClean="0">
                <a:latin typeface="Comic Sans MS" pitchFamily="66" charset="0"/>
              </a:rPr>
              <a:t>insegnanti</a:t>
            </a:r>
          </a:p>
          <a:p>
            <a:pPr>
              <a:buFont typeface="Arial" pitchFamily="34" charset="0"/>
              <a:buChar char="•"/>
            </a:pPr>
            <a:endParaRPr lang="it-IT" b="1" dirty="0">
              <a:latin typeface="Comic Sans MS" pitchFamily="66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it-IT" b="1" dirty="0" smtClean="0">
                <a:latin typeface="Comic Sans MS" pitchFamily="66" charset="0"/>
              </a:rPr>
              <a:t>Attività diversificate e ampliamento percorso espositivo presso </a:t>
            </a:r>
            <a:r>
              <a:rPr lang="it-IT" b="1" dirty="0" err="1" smtClean="0">
                <a:latin typeface="Comic Sans MS" pitchFamily="66" charset="0"/>
              </a:rPr>
              <a:t>Galileium</a:t>
            </a:r>
            <a:r>
              <a:rPr lang="it-IT" b="1" dirty="0" smtClean="0">
                <a:latin typeface="Comic Sans MS" pitchFamily="66" charset="0"/>
              </a:rPr>
              <a:t>, museo della Fisica e dell’ Astrofisica di Teramo</a:t>
            </a:r>
          </a:p>
          <a:p>
            <a:endParaRPr lang="it-IT" b="1" dirty="0"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38101" y="152780"/>
            <a:ext cx="484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</a:rPr>
              <a:t>Intervento D: </a:t>
            </a:r>
            <a:r>
              <a:rPr lang="it-IT" sz="2400" b="1" dirty="0" err="1">
                <a:solidFill>
                  <a:srgbClr val="FF0000"/>
                </a:solidFill>
                <a:latin typeface="Comic Sans MS" pitchFamily="66" charset="0"/>
              </a:rPr>
              <a:t>Lab_GS_Orienta</a:t>
            </a: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010400" y="-15843"/>
            <a:ext cx="2133600" cy="365125"/>
          </a:xfrm>
        </p:spPr>
        <p:txBody>
          <a:bodyPr/>
          <a:lstStyle/>
          <a:p>
            <a:fld id="{697CB107-CE0F-465B-AEE1-46C43108A080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94181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latin typeface="Comic Sans MS" pitchFamily="66" charset="0"/>
              </a:rPr>
              <a:t>Le attività del progetto verranno coordinate e realizzate dal 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Servizio Relazioni Esterne e Informazione Scientifica</a:t>
            </a:r>
            <a:r>
              <a:rPr lang="it-IT" sz="1600" dirty="0" smtClean="0">
                <a:latin typeface="Comic Sans MS" pitchFamily="66" charset="0"/>
              </a:rPr>
              <a:t> dei Laboratori Nazionali del Gran Sasso in collaborazione con l’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Associazione per l’Insegnamento della Fisica (AIF) </a:t>
            </a:r>
            <a:r>
              <a:rPr lang="it-IT" sz="1600" dirty="0" smtClean="0">
                <a:latin typeface="Comic Sans MS" pitchFamily="66" charset="0"/>
              </a:rPr>
              <a:t>della sezione di L’Aquila.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123728" y="152780"/>
            <a:ext cx="484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Intervento D: </a:t>
            </a:r>
            <a:r>
              <a:rPr lang="it-IT" sz="2400" b="1" dirty="0" err="1">
                <a:solidFill>
                  <a:srgbClr val="FF0000"/>
                </a:solidFill>
                <a:latin typeface="Comic Sans MS" pitchFamily="66" charset="0"/>
              </a:rPr>
              <a:t>Lab_GS_Orienta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496" y="194993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latin typeface="Comic Sans MS" pitchFamily="66" charset="0"/>
              </a:rPr>
              <a:t>La sezione aquilana dell’AIF si compone dei proff. 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Lino De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</a:rPr>
              <a:t>Santis</a:t>
            </a:r>
            <a:r>
              <a:rPr lang="it-IT" sz="1600" dirty="0" smtClean="0">
                <a:latin typeface="Comic Sans MS" pitchFamily="66" charset="0"/>
              </a:rPr>
              <a:t>, 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Antonino Di Giorgio</a:t>
            </a:r>
            <a:r>
              <a:rPr lang="it-IT" sz="1600" dirty="0" smtClean="0">
                <a:latin typeface="Comic Sans MS" pitchFamily="66" charset="0"/>
              </a:rPr>
              <a:t> e 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Bruno Marconi</a:t>
            </a:r>
            <a:r>
              <a:rPr lang="it-IT" sz="1600" dirty="0" smtClean="0">
                <a:latin typeface="Comic Sans MS" pitchFamily="66" charset="0"/>
              </a:rPr>
              <a:t>, è attiva dal 1992 e collabora nelle principali attività di promozione della cultura scientifica dei Laboratori Nazionali del Gran Sasso.</a:t>
            </a:r>
          </a:p>
        </p:txBody>
      </p:sp>
      <p:sp>
        <p:nvSpPr>
          <p:cNvPr id="9219" name="AutoShape 3" descr="imap://adriano%2Edigiovanni@mail.lngs.infn.it:993/fetch%3EUID%3E.INBOX%3E38242?part=1.3&amp;type=image/jpg&amp;filename=ai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14563" y="5192106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smtClean="0">
                <a:latin typeface="Comic Sans MS" pitchFamily="66" charset="0"/>
              </a:rPr>
              <a:t>OPEN DAY</a:t>
            </a:r>
          </a:p>
        </p:txBody>
      </p:sp>
      <p:pic>
        <p:nvPicPr>
          <p:cNvPr id="17" name="Picture 1" descr="C:\Documents and Settings\digiovanni\Documenti\openday2011\Open Day 2011   2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3739144"/>
            <a:ext cx="1944216" cy="1301636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2453781" y="5201071"/>
            <a:ext cx="1398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smtClean="0">
                <a:latin typeface="Comic Sans MS" pitchFamily="66" charset="0"/>
              </a:rPr>
              <a:t>ANCH’IO </a:t>
            </a:r>
          </a:p>
          <a:p>
            <a:pPr algn="ctr"/>
            <a:r>
              <a:rPr lang="it-IT" sz="1400" b="1" smtClean="0">
                <a:latin typeface="Comic Sans MS" pitchFamily="66" charset="0"/>
              </a:rPr>
              <a:t>SCIENZIATO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331892" y="5201071"/>
            <a:ext cx="1680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smtClean="0">
                <a:latin typeface="Comic Sans MS" pitchFamily="66" charset="0"/>
              </a:rPr>
              <a:t>SCUOLE ESTIVE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516216" y="5210036"/>
            <a:ext cx="2547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smtClean="0">
                <a:latin typeface="Comic Sans MS" pitchFamily="66" charset="0"/>
              </a:rPr>
              <a:t>CORSI AGGIORNAMENTO</a:t>
            </a:r>
          </a:p>
          <a:p>
            <a:pPr algn="ctr"/>
            <a:r>
              <a:rPr lang="it-IT" sz="1400" b="1" smtClean="0">
                <a:latin typeface="Comic Sans MS" pitchFamily="66" charset="0"/>
              </a:rPr>
              <a:t>DOCENTI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4248" y="3789040"/>
            <a:ext cx="1935088" cy="129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 descr="C:\Documents and Settings\digiovanni\Documenti\Immagini\Princeton2009\fotoUSA\P1000961.JPG"/>
          <p:cNvPicPr>
            <a:picLocks noChangeAspect="1" noChangeArrowheads="1"/>
          </p:cNvPicPr>
          <p:nvPr/>
        </p:nvPicPr>
        <p:blipFill>
          <a:blip r:embed="rId5" cstate="screen">
            <a:lum bright="-10000"/>
          </a:blip>
          <a:srcRect/>
          <a:stretch>
            <a:fillRect/>
          </a:stretch>
        </p:blipFill>
        <p:spPr bwMode="auto">
          <a:xfrm>
            <a:off x="4427984" y="3789040"/>
            <a:ext cx="1666705" cy="1249901"/>
          </a:xfrm>
          <a:prstGeom prst="rect">
            <a:avLst/>
          </a:prstGeom>
          <a:noFill/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55776" y="3516731"/>
            <a:ext cx="1159768" cy="164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10400" y="18628"/>
            <a:ext cx="2133600" cy="365125"/>
          </a:xfrm>
        </p:spPr>
        <p:txBody>
          <a:bodyPr/>
          <a:lstStyle/>
          <a:p>
            <a:fld id="{697CB107-CE0F-465B-AEE1-46C43108A080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663105" y="34810"/>
            <a:ext cx="5816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smtClean="0">
                <a:solidFill>
                  <a:srgbClr val="FF0000"/>
                </a:solidFill>
                <a:latin typeface="Comic Sans MS" pitchFamily="66" charset="0"/>
              </a:rPr>
              <a:t>Incontri con la Scienza: punti salienti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653108"/>
            <a:ext cx="4572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algn="just">
              <a:buFont typeface="Arial" pitchFamily="34" charset="0"/>
              <a:buChar char="•"/>
            </a:pPr>
            <a:r>
              <a:rPr lang="it-IT" sz="1400" dirty="0">
                <a:latin typeface="Comic Sans MS" pitchFamily="66" charset="0"/>
              </a:rPr>
              <a:t> </a:t>
            </a:r>
            <a:r>
              <a:rPr lang="it-IT" sz="1400" dirty="0" smtClean="0">
                <a:latin typeface="Comic Sans MS" pitchFamily="66" charset="0"/>
              </a:rPr>
              <a:t>Giocare, sperimentare e usare idee per esplorare fenomeni</a:t>
            </a:r>
          </a:p>
          <a:p>
            <a:pPr algn="just">
              <a:buFont typeface="Arial" pitchFamily="34" charset="0"/>
              <a:buChar char="•"/>
            </a:pPr>
            <a:endParaRPr lang="it-IT" sz="1400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400" dirty="0" smtClean="0">
                <a:latin typeface="Comic Sans MS" pitchFamily="66" charset="0"/>
              </a:rPr>
              <a:t> L'uso del giocattolo scientifico </a:t>
            </a:r>
          </a:p>
          <a:p>
            <a:pPr algn="just">
              <a:buFont typeface="Arial" pitchFamily="34" charset="0"/>
              <a:buChar char="•"/>
            </a:pPr>
            <a:endParaRPr lang="it-IT" sz="1400" dirty="0" smtClean="0">
              <a:latin typeface="Comic Sans MS" pitchFamily="66" charset="0"/>
            </a:endParaRPr>
          </a:p>
          <a:p>
            <a:pPr marL="85725" indent="-85725" algn="just">
              <a:buFont typeface="Arial" pitchFamily="34" charset="0"/>
              <a:buChar char="•"/>
            </a:pPr>
            <a:r>
              <a:rPr lang="it-IT" sz="1400" dirty="0">
                <a:latin typeface="Comic Sans MS" pitchFamily="66" charset="0"/>
              </a:rPr>
              <a:t> </a:t>
            </a:r>
            <a:r>
              <a:rPr lang="it-IT" sz="1400" dirty="0" smtClean="0">
                <a:latin typeface="Comic Sans MS" pitchFamily="66" charset="0"/>
              </a:rPr>
              <a:t>Le attività svolte con materiali poveri e facilmente reperibili per favorire la manualità e la creatività dei ragazzi.</a:t>
            </a:r>
          </a:p>
          <a:p>
            <a:pPr algn="just">
              <a:buFont typeface="Arial" pitchFamily="34" charset="0"/>
              <a:buChar char="•"/>
            </a:pPr>
            <a:endParaRPr lang="it-IT" sz="1400" dirty="0">
              <a:latin typeface="Comic Sans MS" pitchFamily="66" charset="0"/>
            </a:endParaRPr>
          </a:p>
          <a:p>
            <a:pPr marL="85725" indent="-85725" algn="just">
              <a:buFont typeface="Arial" pitchFamily="34" charset="0"/>
              <a:buChar char="•"/>
            </a:pPr>
            <a:r>
              <a:rPr lang="it-IT" sz="1400" dirty="0" smtClean="0">
                <a:latin typeface="Comic Sans MS" pitchFamily="66" charset="0"/>
              </a:rPr>
              <a:t> Nuove tecnologie e materiali comuni per riproporre esperimenti classici</a:t>
            </a:r>
            <a:endParaRPr lang="it-IT" sz="1400" dirty="0">
              <a:latin typeface="Comic Sans MS" pitchFamily="66" charset="0"/>
            </a:endParaRPr>
          </a:p>
        </p:txBody>
      </p:sp>
      <p:pic>
        <p:nvPicPr>
          <p:cNvPr id="11" name="incontriscienza_secondapart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488281" y="3284984"/>
            <a:ext cx="4167438" cy="2344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0" y="5877272"/>
            <a:ext cx="9144000" cy="3231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1500" b="1" dirty="0" smtClean="0">
                <a:solidFill>
                  <a:schemeClr val="bg1"/>
                </a:solidFill>
                <a:latin typeface="Comic Sans MS" pitchFamily="66" charset="0"/>
              </a:rPr>
              <a:t>Conoscere Giocando (</a:t>
            </a:r>
            <a:r>
              <a:rPr lang="it-IT" sz="1400" b="1" dirty="0" smtClean="0">
                <a:solidFill>
                  <a:schemeClr val="bg1"/>
                </a:solidFill>
                <a:latin typeface="Comic Sans MS" pitchFamily="66" charset="0"/>
              </a:rPr>
              <a:t>2010-2011)</a:t>
            </a:r>
            <a:r>
              <a:rPr lang="it-IT" sz="1500" b="1" dirty="0" smtClean="0">
                <a:solidFill>
                  <a:schemeClr val="bg1"/>
                </a:solidFill>
                <a:latin typeface="Comic Sans MS" pitchFamily="66" charset="0"/>
              </a:rPr>
              <a:t>: 3187 </a:t>
            </a:r>
            <a:r>
              <a:rPr lang="it-IT" sz="1400" b="1" dirty="0" smtClean="0">
                <a:solidFill>
                  <a:schemeClr val="bg1"/>
                </a:solidFill>
                <a:latin typeface="Comic Sans MS" pitchFamily="66" charset="0"/>
              </a:rPr>
              <a:t>alunni scuole primarie e delle secondarie di 1° e 2° grado</a:t>
            </a:r>
            <a:endParaRPr lang="it-IT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937" y="6408678"/>
            <a:ext cx="9144000" cy="3231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it-IT" sz="1500" b="1" dirty="0" err="1" smtClean="0">
                <a:solidFill>
                  <a:schemeClr val="bg1"/>
                </a:solidFill>
                <a:latin typeface="Comic Sans MS" pitchFamily="66" charset="0"/>
              </a:rPr>
              <a:t>Lab_GS_Orienta</a:t>
            </a:r>
            <a:r>
              <a:rPr lang="it-IT" sz="1500" b="1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it-IT" sz="1400" b="1" dirty="0" smtClean="0">
                <a:solidFill>
                  <a:schemeClr val="bg1"/>
                </a:solidFill>
                <a:latin typeface="Comic Sans MS" pitchFamily="66" charset="0"/>
              </a:rPr>
              <a:t>2013-2014)</a:t>
            </a:r>
            <a:r>
              <a:rPr lang="it-IT" sz="1500" b="1" dirty="0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it-IT" sz="1400" b="1" dirty="0" smtClean="0">
                <a:solidFill>
                  <a:schemeClr val="bg1"/>
                </a:solidFill>
                <a:latin typeface="Comic Sans MS" pitchFamily="66" charset="0"/>
              </a:rPr>
              <a:t>alunni selezionati scuole secondarie di 1° e 2° grado (biennio)</a:t>
            </a:r>
            <a:endParaRPr lang="it-IT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10400" y="34810"/>
            <a:ext cx="2133600" cy="365125"/>
          </a:xfrm>
        </p:spPr>
        <p:txBody>
          <a:bodyPr/>
          <a:lstStyle/>
          <a:p>
            <a:fld id="{697CB107-CE0F-465B-AEE1-46C43108A080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10" name="gransassoinrete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rcRect t="13776" b="13775"/>
          <a:stretch>
            <a:fillRect/>
          </a:stretch>
        </p:blipFill>
        <p:spPr>
          <a:xfrm>
            <a:off x="4716016" y="750920"/>
            <a:ext cx="4128120" cy="2246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digiovanni\Documenti\Scuola Estiva 2010\SCUOLAESTIVA2010\fotoscuolaestiva2010\foto scuola estiva MARCONI\DSC_02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060848"/>
            <a:ext cx="2880320" cy="1944216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755576" y="73199"/>
            <a:ext cx="763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Scuola estiva di Fisica e Scienze Naturali - 2014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0" y="33265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it-IT" sz="1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</a:rPr>
              <a:t> 25 studenti </a:t>
            </a:r>
            <a:r>
              <a:rPr lang="it-IT" sz="1600" dirty="0">
                <a:solidFill>
                  <a:prstClr val="black"/>
                </a:solidFill>
                <a:latin typeface="Comic Sans MS" pitchFamily="66" charset="0"/>
              </a:rPr>
              <a:t>del terzo anno della scuola secondaria di secondo 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</a:rPr>
              <a:t>grado selezionati per concorso</a:t>
            </a:r>
          </a:p>
          <a:p>
            <a:pPr lvl="0" algn="just">
              <a:buFont typeface="Arial" pitchFamily="34" charset="0"/>
              <a:buChar char="•"/>
            </a:pPr>
            <a:endParaRPr lang="it-IT" sz="1600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600" dirty="0" smtClean="0">
                <a:latin typeface="Comic Sans MS" pitchFamily="66" charset="0"/>
              </a:rPr>
              <a:t> Stage di due settimane: lezioni frontali, laboratori didattici e visite di istruzione</a:t>
            </a:r>
          </a:p>
          <a:p>
            <a:pPr algn="just">
              <a:buFont typeface="Arial" pitchFamily="34" charset="0"/>
              <a:buChar char="•"/>
            </a:pPr>
            <a:endParaRPr lang="it-IT" sz="1600" dirty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600" dirty="0" smtClean="0">
                <a:latin typeface="Comic Sans MS" pitchFamily="66" charset="0"/>
              </a:rPr>
              <a:t> Due edizioni (2010, 2011) e una in preparazione (2013)  </a:t>
            </a:r>
            <a:endParaRPr lang="it-IT" sz="16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3554" name="Picture 2" descr="C:\Documents and Settings\digiovanni\Desktop\incontriconlascienzafotobruno\2011-07-02 foto conclusione scuola\101NCD90\DSC_01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6583" y="2060848"/>
            <a:ext cx="2665897" cy="1944216"/>
          </a:xfrm>
          <a:prstGeom prst="rect">
            <a:avLst/>
          </a:prstGeom>
          <a:noFill/>
        </p:spPr>
      </p:pic>
      <p:sp>
        <p:nvSpPr>
          <p:cNvPr id="15" name="Rettangolo 14"/>
          <p:cNvSpPr/>
          <p:nvPr/>
        </p:nvSpPr>
        <p:spPr>
          <a:xfrm>
            <a:off x="0" y="580526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FF0000"/>
                </a:solidFill>
                <a:latin typeface="Comic Sans MS" pitchFamily="66" charset="0"/>
              </a:rPr>
              <a:t>Osservazione</a:t>
            </a:r>
          </a:p>
          <a:p>
            <a:pPr algn="ctr"/>
            <a:endParaRPr lang="it-IT" sz="15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it-IT" sz="1500" b="1" dirty="0" smtClean="0">
                <a:latin typeface="Comic Sans MS" pitchFamily="66" charset="0"/>
              </a:rPr>
              <a:t>Circa metà degli studenti vincitori delle edizioni 2010 e 2011 </a:t>
            </a:r>
            <a:r>
              <a:rPr lang="it-IT" sz="1500" b="1" dirty="0">
                <a:latin typeface="Comic Sans MS" pitchFamily="66" charset="0"/>
              </a:rPr>
              <a:t>ha </a:t>
            </a:r>
            <a:r>
              <a:rPr lang="it-IT" sz="1500" b="1" dirty="0" smtClean="0">
                <a:latin typeface="Comic Sans MS" pitchFamily="66" charset="0"/>
              </a:rPr>
              <a:t>successivamente vinto </a:t>
            </a:r>
            <a:r>
              <a:rPr lang="it-IT" sz="1500" b="1" dirty="0">
                <a:latin typeface="Comic Sans MS" pitchFamily="66" charset="0"/>
              </a:rPr>
              <a:t>il concorso </a:t>
            </a:r>
            <a:r>
              <a:rPr lang="it-IT" sz="1500" b="1" dirty="0" smtClean="0">
                <a:latin typeface="Comic Sans MS" pitchFamily="66" charset="0"/>
              </a:rPr>
              <a:t>per la Scuola </a:t>
            </a:r>
            <a:r>
              <a:rPr lang="it-IT" sz="1500" b="1" dirty="0">
                <a:latin typeface="Comic Sans MS" pitchFamily="66" charset="0"/>
              </a:rPr>
              <a:t>Estiva </a:t>
            </a:r>
            <a:r>
              <a:rPr lang="it-IT" sz="1500" b="1" dirty="0">
                <a:solidFill>
                  <a:srgbClr val="FF0000"/>
                </a:solidFill>
                <a:latin typeface="Comic Sans MS" pitchFamily="66" charset="0"/>
              </a:rPr>
              <a:t>Gran Sasso – South Dakota – </a:t>
            </a:r>
            <a:r>
              <a:rPr lang="it-IT" sz="1500" b="1" dirty="0" smtClean="0">
                <a:solidFill>
                  <a:srgbClr val="FF0000"/>
                </a:solidFill>
                <a:latin typeface="Comic Sans MS" pitchFamily="66" charset="0"/>
              </a:rPr>
              <a:t>Princeton </a:t>
            </a:r>
            <a:r>
              <a:rPr lang="it-IT" sz="1500" b="1" dirty="0" smtClean="0">
                <a:latin typeface="Comic Sans MS" pitchFamily="66" charset="0"/>
              </a:rPr>
              <a:t>(su oltre 300 candidati). </a:t>
            </a:r>
            <a:endParaRPr lang="it-IT" sz="1500" b="1" dirty="0">
              <a:latin typeface="Comic Sans MS" pitchFamily="66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54918" y="4071556"/>
            <a:ext cx="2880320" cy="158417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dirty="0" smtClean="0">
                <a:solidFill>
                  <a:schemeClr val="tx1"/>
                </a:solidFill>
                <a:latin typeface="Comic Sans MS" pitchFamily="66" charset="0"/>
              </a:rPr>
              <a:t>Attività di laboratorio svolte in gruppi di due o tre studenti con stesura di un report alla fine dell’esperimento svolto. </a:t>
            </a:r>
            <a:endParaRPr lang="it-IT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317354" y="4071556"/>
            <a:ext cx="2736304" cy="158417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dirty="0" smtClean="0">
                <a:solidFill>
                  <a:schemeClr val="tx1"/>
                </a:solidFill>
                <a:latin typeface="Comic Sans MS" pitchFamily="66" charset="0"/>
              </a:rPr>
              <a:t>Visite di istruzione presso i principali centri di eccellenza locali (Micron, </a:t>
            </a:r>
            <a:r>
              <a:rPr lang="it-IT" sz="1400" dirty="0" err="1" smtClean="0">
                <a:solidFill>
                  <a:schemeClr val="tx1"/>
                </a:solidFill>
                <a:latin typeface="Comic Sans MS" pitchFamily="66" charset="0"/>
              </a:rPr>
              <a:t>Univaq</a:t>
            </a:r>
            <a:r>
              <a:rPr lang="it-IT" sz="1400" dirty="0" smtClean="0">
                <a:solidFill>
                  <a:schemeClr val="tx1"/>
                </a:solidFill>
                <a:latin typeface="Comic Sans MS" pitchFamily="66" charset="0"/>
              </a:rPr>
              <a:t>,  LNGS underground).</a:t>
            </a:r>
            <a:endParaRPr lang="it-IT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254155" y="4077072"/>
            <a:ext cx="2638325" cy="158417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dirty="0" smtClean="0">
                <a:solidFill>
                  <a:schemeClr val="tx1"/>
                </a:solidFill>
                <a:latin typeface="Comic Sans MS" pitchFamily="66" charset="0"/>
              </a:rPr>
              <a:t>Alla fine delle due settimane di studio, dopo aver discusso i risultati degli esperimenti realizzati, gli studenti conseguiranno un </a:t>
            </a:r>
            <a:r>
              <a:rPr lang="it-IT" sz="1400" dirty="0" smtClean="0">
                <a:solidFill>
                  <a:srgbClr val="FF0000"/>
                </a:solidFill>
                <a:latin typeface="Comic Sans MS" pitchFamily="66" charset="0"/>
              </a:rPr>
              <a:t>diploma di partecipazione</a:t>
            </a:r>
            <a:r>
              <a:rPr lang="it-IT" sz="14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it-IT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97CB107-CE0F-465B-AEE1-46C43108A080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938" y="2060848"/>
            <a:ext cx="2736230" cy="1926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588" y="1964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Scuola di aggiornamento insegnanti-</a:t>
            </a:r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2014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(scuola secondaria superiore)</a:t>
            </a:r>
          </a:p>
        </p:txBody>
      </p:sp>
      <p:pic>
        <p:nvPicPr>
          <p:cNvPr id="2050" name="Picture 2" descr="C:\Documents and Settings\digiovanni\Desktop\Aggiornamento INSEGNANTI 2010\DSC_0630 adrian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573016"/>
            <a:ext cx="2622583" cy="18002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32280" y="894779"/>
            <a:ext cx="8630539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" marR="0" lvl="0" indent="-857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Rendere gli insegnanti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partecipi dei cambiamenti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apportati nella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società dalla ricerca fondamentale;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Trasmettere l’entusiasmo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della ricerca per dare maggiore motivazione e stimolo all’insegnamento;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85725" marR="0" lvl="0" indent="-857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it-IT" sz="1400" b="1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14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ssere percepita dai docenti come strumento utile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per progettare percorsi di insegnamento e     apprendimento sempre più efficaci.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it-IT" sz="1400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85725" lvl="0" indent="-857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it-IT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Scoprire </a:t>
            </a:r>
            <a:r>
              <a:rPr lang="it-IT" sz="1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nuove competenze nella didattica laboratoriale delle materie scientifiche</a:t>
            </a:r>
            <a:r>
              <a:rPr lang="it-IT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it-IT" sz="1400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85725" lvl="0" indent="-857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it-IT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Dimestichezza </a:t>
            </a:r>
            <a:r>
              <a:rPr lang="it-IT" sz="1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con gli strumenti e capacità di reperire materiali di uso comune</a:t>
            </a:r>
            <a:r>
              <a:rPr lang="it-IT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lang="it-IT" sz="14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09807" y="5517232"/>
            <a:ext cx="2664296" cy="11521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</a:rPr>
              <a:t>L’attività si compone di una fase teorica e di una fase sperimentale.</a:t>
            </a:r>
          </a:p>
        </p:txBody>
      </p:sp>
      <p:pic>
        <p:nvPicPr>
          <p:cNvPr id="2055" name="Picture 7" descr="C:\Documents and Settings\digiovanni\Documenti\Scuola Estiva 2010\SCUOLAESTIVA2010\fotoscuolaestiva2010\foto pietro\CIMG83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7756" y="3573016"/>
            <a:ext cx="2664296" cy="1800200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>
            <a:off x="3229079" y="5517232"/>
            <a:ext cx="2664296" cy="11521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</a:rPr>
              <a:t>Lezioni frontali monografiche propedeutiche alle attività di laboratorio.</a:t>
            </a:r>
          </a:p>
        </p:txBody>
      </p:sp>
      <p:pic>
        <p:nvPicPr>
          <p:cNvPr id="10" name="Picture 2" descr="C:\Documents and Settings\digiovanni\Desktop\Aggiornamento INSEGNANTI 2010\DSC_0036 adriano.jp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6190084" y="3582541"/>
            <a:ext cx="2664296" cy="18165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tangolo 12"/>
          <p:cNvSpPr/>
          <p:nvPr/>
        </p:nvSpPr>
        <p:spPr>
          <a:xfrm>
            <a:off x="6190084" y="5517232"/>
            <a:ext cx="2672735" cy="11521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</a:rPr>
              <a:t>Attività di laboratorio con redazione di uno “schema di lezione” per la trasmissione dei contenuti elaborati ai propri studenti.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97CB107-CE0F-465B-AEE1-46C43108A080}" type="slidenum">
              <a:rPr lang="it-IT" smtClean="0"/>
              <a:pPr/>
              <a:t>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1" y="44624"/>
            <a:ext cx="9144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Lab_GS_Orienta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al “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Galileium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digiovanni\Desktop\IMG_8135.JPG"/>
          <p:cNvPicPr>
            <a:picLocks noChangeAspect="1" noChangeArrowheads="1"/>
          </p:cNvPicPr>
          <p:nvPr/>
        </p:nvPicPr>
        <p:blipFill>
          <a:blip r:embed="rId3" cstate="screen">
            <a:lum bright="20000"/>
          </a:blip>
          <a:srcRect/>
          <a:stretch>
            <a:fillRect/>
          </a:stretch>
        </p:blipFill>
        <p:spPr bwMode="auto">
          <a:xfrm>
            <a:off x="4644008" y="586780"/>
            <a:ext cx="4176464" cy="2784309"/>
          </a:xfrm>
          <a:prstGeom prst="rect">
            <a:avLst/>
          </a:prstGeom>
          <a:noFill/>
        </p:spPr>
      </p:pic>
      <p:pic>
        <p:nvPicPr>
          <p:cNvPr id="1028" name="Picture 4" descr="C:\Documents and Settings\digiovanni\Desktop\IMG_8227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4644008" y="3669336"/>
            <a:ext cx="4176000" cy="2784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26554" y="812319"/>
            <a:ext cx="444284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500" dirty="0">
                <a:latin typeface="Comic Sans MS" pitchFamily="66" charset="0"/>
              </a:rPr>
              <a:t>I Laboratori del Gran Sasso realizzeranno attività diversificate presso il Museo </a:t>
            </a:r>
            <a:r>
              <a:rPr lang="it-IT" sz="1500" dirty="0" smtClean="0">
                <a:latin typeface="Comic Sans MS" pitchFamily="66" charset="0"/>
              </a:rPr>
              <a:t>della </a:t>
            </a:r>
            <a:r>
              <a:rPr lang="it-IT" sz="1500" dirty="0">
                <a:latin typeface="Comic Sans MS" pitchFamily="66" charset="0"/>
              </a:rPr>
              <a:t>Fisica ed Astrofisica </a:t>
            </a:r>
            <a:r>
              <a:rPr lang="it-IT" sz="1500" dirty="0" smtClean="0">
                <a:latin typeface="Comic Sans MS" pitchFamily="66" charset="0"/>
              </a:rPr>
              <a:t>«</a:t>
            </a:r>
            <a:r>
              <a:rPr lang="it-IT" sz="1500" i="1" dirty="0" err="1" smtClean="0">
                <a:latin typeface="Comic Sans MS" pitchFamily="66" charset="0"/>
              </a:rPr>
              <a:t>Galileium</a:t>
            </a:r>
            <a:r>
              <a:rPr lang="it-IT" sz="1500" dirty="0" smtClean="0">
                <a:latin typeface="Comic Sans MS" pitchFamily="66" charset="0"/>
              </a:rPr>
              <a:t>».</a:t>
            </a:r>
          </a:p>
          <a:p>
            <a:pPr algn="just"/>
            <a:endParaRPr lang="it-IT" sz="1500" dirty="0">
              <a:latin typeface="Comic Sans MS" pitchFamily="66" charset="0"/>
            </a:endParaRPr>
          </a:p>
          <a:p>
            <a:pPr algn="just"/>
            <a:r>
              <a:rPr lang="it-IT" sz="1500" dirty="0" smtClean="0">
                <a:latin typeface="Comic Sans MS" pitchFamily="66" charset="0"/>
              </a:rPr>
              <a:t>Presso </a:t>
            </a:r>
            <a:r>
              <a:rPr lang="it-IT" sz="1500" dirty="0">
                <a:latin typeface="Comic Sans MS" pitchFamily="66" charset="0"/>
              </a:rPr>
              <a:t>il Museo verrà riallestita la mostra Astri e </a:t>
            </a:r>
            <a:r>
              <a:rPr lang="it-IT" sz="1500" dirty="0" smtClean="0">
                <a:latin typeface="Comic Sans MS" pitchFamily="66" charset="0"/>
              </a:rPr>
              <a:t>Particelle che </a:t>
            </a:r>
            <a:r>
              <a:rPr lang="it-IT" sz="1500" dirty="0">
                <a:latin typeface="Comic Sans MS" pitchFamily="66" charset="0"/>
              </a:rPr>
              <a:t>amplierà il </a:t>
            </a:r>
            <a:r>
              <a:rPr lang="it-IT" sz="1500" dirty="0" smtClean="0">
                <a:latin typeface="Comic Sans MS" pitchFamily="66" charset="0"/>
              </a:rPr>
              <a:t>percorso </a:t>
            </a:r>
            <a:r>
              <a:rPr lang="it-IT" sz="1500" dirty="0">
                <a:latin typeface="Comic Sans MS" pitchFamily="66" charset="0"/>
              </a:rPr>
              <a:t>espositivo</a:t>
            </a:r>
            <a:r>
              <a:rPr lang="it-IT" sz="1500" dirty="0" smtClean="0">
                <a:latin typeface="Comic Sans MS" pitchFamily="66" charset="0"/>
              </a:rPr>
              <a:t>.</a:t>
            </a:r>
          </a:p>
          <a:p>
            <a:pPr algn="just"/>
            <a:endParaRPr lang="it-IT" sz="1500" dirty="0">
              <a:latin typeface="Comic Sans MS" pitchFamily="66" charset="0"/>
            </a:endParaRPr>
          </a:p>
          <a:p>
            <a:pPr algn="just"/>
            <a:r>
              <a:rPr lang="it-IT" sz="1500" dirty="0" smtClean="0">
                <a:latin typeface="Comic Sans MS" pitchFamily="66" charset="0"/>
              </a:rPr>
              <a:t>Eventi </a:t>
            </a:r>
            <a:r>
              <a:rPr lang="it-IT" sz="1500" dirty="0">
                <a:latin typeface="Comic Sans MS" pitchFamily="66" charset="0"/>
              </a:rPr>
              <a:t>e mostre temporanee </a:t>
            </a:r>
            <a:r>
              <a:rPr lang="it-IT" sz="1500" dirty="0" smtClean="0">
                <a:latin typeface="Comic Sans MS" pitchFamily="66" charset="0"/>
              </a:rPr>
              <a:t>completeranno </a:t>
            </a:r>
            <a:r>
              <a:rPr lang="it-IT" sz="1500" dirty="0">
                <a:latin typeface="Comic Sans MS" pitchFamily="66" charset="0"/>
              </a:rPr>
              <a:t>l’offerta </a:t>
            </a:r>
            <a:r>
              <a:rPr lang="it-IT" sz="1500" dirty="0" smtClean="0">
                <a:latin typeface="Comic Sans MS" pitchFamily="66" charset="0"/>
              </a:rPr>
              <a:t>formativa. </a:t>
            </a:r>
          </a:p>
          <a:p>
            <a:pPr algn="just"/>
            <a:endParaRPr lang="it-IT" sz="1500" dirty="0">
              <a:latin typeface="Comic Sans M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50937" y="3413210"/>
            <a:ext cx="43776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500" dirty="0" smtClean="0">
                <a:solidFill>
                  <a:srgbClr val="FF0000"/>
                </a:solidFill>
                <a:latin typeface="Comic Sans MS" pitchFamily="66" charset="0"/>
              </a:rPr>
              <a:t>Difficile prevedere un calendario attività 2013 causa forti ritardi nei lavori di adeguamento dei locali ancora da consegnare.</a:t>
            </a:r>
            <a:endParaRPr lang="en-US" sz="15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" y="4976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>
                <a:latin typeface="Comic Sans MS" pitchFamily="66" charset="0"/>
              </a:rPr>
              <a:t>Possibili eventi 2013:</a:t>
            </a:r>
          </a:p>
          <a:p>
            <a:pPr algn="just"/>
            <a:endParaRPr lang="it-IT" dirty="0">
              <a:latin typeface="Comic Sans MS" pitchFamily="66" charset="0"/>
            </a:endParaRPr>
          </a:p>
          <a:p>
            <a:pPr algn="just"/>
            <a:r>
              <a:rPr lang="it-IT" dirty="0" smtClean="0">
                <a:latin typeface="Comic Sans MS" pitchFamily="66" charset="0"/>
              </a:rPr>
              <a:t>- Notte dei Musei</a:t>
            </a:r>
          </a:p>
          <a:p>
            <a:pPr algn="just"/>
            <a:r>
              <a:rPr lang="it-IT" dirty="0" smtClean="0">
                <a:latin typeface="Comic Sans MS" pitchFamily="66" charset="0"/>
              </a:rPr>
              <a:t>- Notte dei Ricercatori</a:t>
            </a:r>
          </a:p>
          <a:p>
            <a:pPr algn="just"/>
            <a:r>
              <a:rPr lang="it-IT" dirty="0" smtClean="0">
                <a:latin typeface="Comic Sans MS" pitchFamily="66" charset="0"/>
              </a:rPr>
              <a:t>- Settimana della Cultura Scientifica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10400" y="-34330"/>
            <a:ext cx="2133600" cy="365125"/>
          </a:xfrm>
        </p:spPr>
        <p:txBody>
          <a:bodyPr/>
          <a:lstStyle/>
          <a:p>
            <a:fld id="{697CB107-CE0F-465B-AEE1-46C43108A080}" type="slidenum">
              <a:rPr lang="it-IT" smtClean="0"/>
              <a:pPr/>
              <a:t>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31499" y="2916233"/>
            <a:ext cx="609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smtClean="0">
                <a:solidFill>
                  <a:srgbClr val="FF0000"/>
                </a:solidFill>
                <a:latin typeface="Comic Sans MS" pitchFamily="66" charset="0"/>
              </a:rPr>
              <a:t>GRAZIE PER L’ATTENZIONE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03797" y="116632"/>
            <a:ext cx="4721225" cy="741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-24252" y="6453336"/>
            <a:ext cx="9168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ADRIANO DI GIOVANNI        Laboratori Nazionali del Gran Sasso – 12 dicembre 2012</a:t>
            </a:r>
          </a:p>
          <a:p>
            <a:endParaRPr lang="it-IT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7504" y="5374957"/>
            <a:ext cx="355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latin typeface="Comic Sans MS" pitchFamily="66" charset="0"/>
              </a:rPr>
              <a:t>Per info:  </a:t>
            </a:r>
            <a:r>
              <a:rPr lang="it-IT" smtClean="0">
                <a:latin typeface="Comic Sans MS" pitchFamily="66" charset="0"/>
                <a:hlinkClick r:id="rId4"/>
              </a:rPr>
              <a:t>didattica@lngs.infn.it</a:t>
            </a:r>
            <a:endParaRPr lang="it-IT" smtClean="0">
              <a:latin typeface="Comic Sans MS" pitchFamily="66" charset="0"/>
            </a:endParaRPr>
          </a:p>
          <a:p>
            <a:r>
              <a:rPr lang="it-IT" smtClean="0">
                <a:latin typeface="Comic Sans MS" pitchFamily="66" charset="0"/>
              </a:rPr>
              <a:t>               www.lngs.infn.it</a:t>
            </a:r>
            <a:endParaRPr lang="it-IT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15038</TotalTime>
  <Words>690</Words>
  <Application>Microsoft Office PowerPoint</Application>
  <PresentationFormat>Presentazione su schermo (4:3)</PresentationFormat>
  <Paragraphs>96</Paragraphs>
  <Slides>8</Slides>
  <Notes>8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digiovanni</dc:creator>
  <cp:lastModifiedBy>Utente Windows</cp:lastModifiedBy>
  <cp:revision>756</cp:revision>
  <dcterms:created xsi:type="dcterms:W3CDTF">2011-10-04T12:12:48Z</dcterms:created>
  <dcterms:modified xsi:type="dcterms:W3CDTF">2012-12-12T11:36:03Z</dcterms:modified>
</cp:coreProperties>
</file>