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316" r:id="rId3"/>
    <p:sldId id="320" r:id="rId4"/>
    <p:sldId id="262" r:id="rId5"/>
    <p:sldId id="263" r:id="rId6"/>
    <p:sldId id="289" r:id="rId7"/>
    <p:sldId id="319" r:id="rId8"/>
    <p:sldId id="317" r:id="rId9"/>
    <p:sldId id="321" r:id="rId10"/>
    <p:sldId id="325" r:id="rId11"/>
    <p:sldId id="322" r:id="rId12"/>
    <p:sldId id="324" r:id="rId13"/>
    <p:sldId id="323" r:id="rId14"/>
  </p:sldIdLst>
  <p:sldSz cx="9144000" cy="6858000" type="screen4x3"/>
  <p:notesSz cx="6451600" cy="9321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FF0000"/>
    <a:srgbClr val="5B0915"/>
    <a:srgbClr val="00FF00"/>
    <a:srgbClr val="FFFF00"/>
    <a:srgbClr val="003399"/>
    <a:srgbClr val="339966"/>
    <a:srgbClr val="339933"/>
    <a:srgbClr val="C0C0C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48" autoAdjust="0"/>
    <p:restoredTop sz="94643" autoAdjust="0"/>
  </p:normalViewPr>
  <p:slideViewPr>
    <p:cSldViewPr>
      <p:cViewPr>
        <p:scale>
          <a:sx n="100" d="100"/>
          <a:sy n="100" d="100"/>
        </p:scale>
        <p:origin x="-223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95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54425" y="0"/>
            <a:ext cx="2795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698500"/>
            <a:ext cx="4660900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4525" y="4427538"/>
            <a:ext cx="5162550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795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54425" y="8853488"/>
            <a:ext cx="2795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28D65A7-DA0F-4BF2-8A22-0A74B9BB6C4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85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F452971-ABC8-4D0E-8D42-D8FB8B5EF601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8FF94-AD18-4F10-A029-8B0CDDC951C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95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8210BB8-9687-44B2-BC6A-5D0906DE5315}" type="slidenum">
              <a:rPr lang="en-US" sz="1200">
                <a:latin typeface="Arial" charset="0"/>
              </a:rPr>
              <a:pPr eaLnBrk="1" hangingPunct="1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76C23C5-5502-499F-8335-C63243A029D5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0997C5E-867C-40FA-8653-303CC536DE2A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F949A3C-081A-461B-B041-9B96D649D45E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3EDFA09-93DD-4EF5-B342-5AC22EEFD32A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0034D-F484-45E5-975B-1E781BE49E18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5FAFF4D-91CA-4263-B984-A656F145911A}" type="slidenum">
              <a:rPr lang="en-US" sz="1200">
                <a:latin typeface="Arial" charset="0"/>
              </a:rPr>
              <a:pPr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8FF94-AD18-4F10-A029-8B0CDDC951C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45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AA1F-953E-4C24-BB59-5A1B15CB39E0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A3513-4D36-4E2D-B828-90B5A386478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7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F3BD-68F2-4EA4-B473-EAD054A8D85F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C21A-0F0E-4180-8D3E-53ABC43BAD9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C3EB-8C89-407F-BF4C-B1BCAAA2BEB1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022B7-98FA-492C-9BF2-C3DFF03C636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2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02F6-0F5D-4BDF-96A3-C7297D1912BA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EDF8A-BC6C-4EA6-84B3-2DBC981366D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7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A45AF-F025-453E-9CE2-B3BDA67BACB1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B30E2-376A-424A-A8BA-33FCD630AB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1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C955D-EB2E-44F9-A78D-3D71DB578FD7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19E8-3387-41FD-90F8-818BCCAAB1C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1585-EEBB-470E-A190-2D22BC2F7EEB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0FBD-0A36-417A-A1C9-77DE002D8DD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7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6887-2B18-42DB-AB6F-ED98CD731FED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DFEF5-43D8-45D6-963D-A055431363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615CA-B503-4931-8B43-40A9ADDB1891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8F3A0-ABC9-4D9B-AF4C-20F994B5C6F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EBC88-2C5F-4A81-A4B4-C69ECA372786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234C-4EB0-4EEE-A3D7-6289FDFBF18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3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50F8-F52B-41B2-B585-7794600E1E5A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05A8-23EC-4936-A91A-68BA69E342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E7808-DF57-411F-9DF5-91CAE1AA97AE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946D9-8F3E-45FE-B8F6-C20B13770B6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7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1E00A-B318-40A5-A6FE-8862F689B014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BB53-FEDD-4999-9DEF-B333FE78D93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02C8415A-513B-4C2D-AD9B-BD4587FA6062}" type="datetime1">
              <a:rPr lang="en-US"/>
              <a:pPr>
                <a:defRPr/>
              </a:pPr>
              <a:t>12/12/2012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B7FCC36B-B681-41DC-8E43-C07AE324719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#Pagina 14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72148-40A5-4679-88AF-03F1BBEAB754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304800" y="1219200"/>
            <a:ext cx="3509963" cy="1439863"/>
            <a:chOff x="1429" y="-17"/>
            <a:chExt cx="2211" cy="1361"/>
          </a:xfrm>
        </p:grpSpPr>
        <p:sp>
          <p:nvSpPr>
            <p:cNvPr id="2057" name="AutoShape 5"/>
            <p:cNvSpPr>
              <a:spLocks noChangeAspect="1" noChangeArrowheads="1"/>
            </p:cNvSpPr>
            <p:nvPr/>
          </p:nvSpPr>
          <p:spPr bwMode="auto">
            <a:xfrm rot="-1589643">
              <a:off x="1429" y="135"/>
              <a:ext cx="667" cy="1209"/>
            </a:xfrm>
            <a:prstGeom prst="moon">
              <a:avLst>
                <a:gd name="adj" fmla="val 20093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it-IT" sz="1800">
                <a:latin typeface="Arial" charset="0"/>
              </a:endParaRPr>
            </a:p>
          </p:txBody>
        </p:sp>
        <p:sp>
          <p:nvSpPr>
            <p:cNvPr id="2058" name="Text Box 6"/>
            <p:cNvSpPr txBox="1">
              <a:spLocks noChangeArrowheads="1"/>
            </p:cNvSpPr>
            <p:nvPr/>
          </p:nvSpPr>
          <p:spPr bwMode="auto">
            <a:xfrm>
              <a:off x="1830" y="-17"/>
              <a:ext cx="1108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400" b="1">
                  <a:solidFill>
                    <a:srgbClr val="FF3300"/>
                  </a:solidFill>
                </a:rPr>
                <a:t>L</a:t>
              </a:r>
              <a:r>
                <a:rPr lang="en-US" sz="2400">
                  <a:solidFill>
                    <a:srgbClr val="FFFF99"/>
                  </a:solidFill>
                </a:rPr>
                <a:t>aboratory</a:t>
              </a:r>
            </a:p>
          </p:txBody>
        </p:sp>
        <p:sp>
          <p:nvSpPr>
            <p:cNvPr id="2059" name="Text Box 7"/>
            <p:cNvSpPr txBox="1">
              <a:spLocks noChangeArrowheads="1"/>
            </p:cNvSpPr>
            <p:nvPr/>
          </p:nvSpPr>
          <p:spPr bwMode="auto">
            <a:xfrm>
              <a:off x="1969" y="255"/>
              <a:ext cx="1277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400" b="1">
                  <a:solidFill>
                    <a:srgbClr val="FF3300"/>
                  </a:solidFill>
                </a:rPr>
                <a:t>U</a:t>
              </a:r>
              <a:r>
                <a:rPr lang="en-US" sz="2400">
                  <a:solidFill>
                    <a:srgbClr val="FFFF99"/>
                  </a:solidFill>
                </a:rPr>
                <a:t>nderground</a:t>
              </a:r>
            </a:p>
          </p:txBody>
        </p:sp>
        <p:sp>
          <p:nvSpPr>
            <p:cNvPr id="2060" name="Text Box 8"/>
            <p:cNvSpPr txBox="1">
              <a:spLocks noChangeArrowheads="1"/>
            </p:cNvSpPr>
            <p:nvPr/>
          </p:nvSpPr>
          <p:spPr bwMode="auto">
            <a:xfrm>
              <a:off x="2169" y="528"/>
              <a:ext cx="819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400" b="1">
                  <a:solidFill>
                    <a:srgbClr val="FF3300"/>
                  </a:solidFill>
                </a:rPr>
                <a:t>N</a:t>
              </a:r>
              <a:r>
                <a:rPr lang="en-US" sz="2400">
                  <a:solidFill>
                    <a:srgbClr val="FFFF99"/>
                  </a:solidFill>
                </a:rPr>
                <a:t>uclear</a:t>
              </a:r>
            </a:p>
          </p:txBody>
        </p:sp>
        <p:sp>
          <p:nvSpPr>
            <p:cNvPr id="2061" name="Text Box 9"/>
            <p:cNvSpPr txBox="1">
              <a:spLocks noChangeArrowheads="1"/>
            </p:cNvSpPr>
            <p:nvPr/>
          </p:nvSpPr>
          <p:spPr bwMode="auto">
            <a:xfrm>
              <a:off x="2355" y="799"/>
              <a:ext cx="1285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3300"/>
                  </a:solidFill>
                </a:rPr>
                <a:t>A</a:t>
              </a:r>
              <a:r>
                <a:rPr lang="en-US" sz="2400" dirty="0">
                  <a:solidFill>
                    <a:srgbClr val="FFFF99"/>
                  </a:solidFill>
                </a:rPr>
                <a:t>strophysics</a:t>
              </a:r>
            </a:p>
          </p:txBody>
        </p:sp>
      </p:grp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466725" y="2981325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t-IT" b="1" i="1" dirty="0">
                <a:solidFill>
                  <a:srgbClr val="FFC000"/>
                </a:solidFill>
                <a:latin typeface="Century Gothic" pitchFamily="34" charset="0"/>
              </a:rPr>
              <a:t>Misure dirette di reazioni nucleari di interesse astrofisico</a:t>
            </a:r>
            <a:endParaRPr lang="it-IT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055" name="Text Box 29"/>
          <p:cNvSpPr txBox="1">
            <a:spLocks noChangeArrowheads="1"/>
          </p:cNvSpPr>
          <p:nvPr/>
        </p:nvSpPr>
        <p:spPr bwMode="auto">
          <a:xfrm>
            <a:off x="5394325" y="265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it-IT" sz="1800">
              <a:latin typeface="Arial" charset="0"/>
            </a:endParaRPr>
          </a:p>
        </p:txBody>
      </p:sp>
      <p:sp>
        <p:nvSpPr>
          <p:cNvPr id="2056" name="Text Box 30"/>
          <p:cNvSpPr txBox="1">
            <a:spLocks noChangeArrowheads="1"/>
          </p:cNvSpPr>
          <p:nvPr/>
        </p:nvSpPr>
        <p:spPr bwMode="auto">
          <a:xfrm>
            <a:off x="5410200" y="0"/>
            <a:ext cx="37052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2000" b="1" dirty="0">
                <a:solidFill>
                  <a:srgbClr val="FFC000"/>
                </a:solidFill>
              </a:rPr>
              <a:t>Progetto Speciale </a:t>
            </a:r>
            <a:r>
              <a:rPr lang="it-IT" sz="2000" b="1" dirty="0" err="1">
                <a:solidFill>
                  <a:srgbClr val="FFC000"/>
                </a:solidFill>
              </a:rPr>
              <a:t>Multiasse</a:t>
            </a:r>
            <a:r>
              <a:rPr lang="it-IT" sz="2000" b="1" dirty="0">
                <a:solidFill>
                  <a:srgbClr val="FFC000"/>
                </a:solidFill>
              </a:rPr>
              <a:t> </a:t>
            </a:r>
          </a:p>
          <a:p>
            <a:pPr eaLnBrk="1" hangingPunct="1"/>
            <a:r>
              <a:rPr lang="it-IT" sz="2000" b="1" dirty="0">
                <a:solidFill>
                  <a:srgbClr val="FFC000"/>
                </a:solidFill>
              </a:rPr>
              <a:t>Sapere e Crescita</a:t>
            </a:r>
          </a:p>
          <a:p>
            <a:pPr eaLnBrk="1" hangingPunct="1"/>
            <a:r>
              <a:rPr lang="it-IT" sz="1200" dirty="0">
                <a:solidFill>
                  <a:srgbClr val="FFC000"/>
                </a:solidFill>
              </a:rPr>
              <a:t>LNGS 12 dicembre 2012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26162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736285" y="5864909"/>
            <a:ext cx="2459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 err="1"/>
              <a:t>A.Formicola</a:t>
            </a:r>
            <a:endParaRPr lang="en-US" sz="1800" dirty="0"/>
          </a:p>
          <a:p>
            <a:pPr algn="ctr"/>
            <a:r>
              <a:rPr lang="en-US" sz="1800" i="1" dirty="0" smtClean="0"/>
              <a:t>(LUNA </a:t>
            </a:r>
            <a:r>
              <a:rPr lang="en-US" sz="1800" i="1" dirty="0"/>
              <a:t>collaboration)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005A8-23EC-4936-A91A-68BA69E342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200025" y="215444"/>
            <a:ext cx="8837676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  <a:latin typeface="Century Gothic" pitchFamily="34" charset="0"/>
                <a:sym typeface="Symbol" pitchFamily="18" charset="2"/>
              </a:rPr>
              <a:t>Misure</a:t>
            </a:r>
            <a:r>
              <a:rPr lang="en-US" b="1" dirty="0" smtClean="0">
                <a:solidFill>
                  <a:srgbClr val="FFC000"/>
                </a:solidFill>
                <a:latin typeface="Century Gothic" pitchFamily="34" charset="0"/>
                <a:sym typeface="Symbol" pitchFamily="18" charset="2"/>
              </a:rPr>
              <a:t> in </a:t>
            </a:r>
            <a:r>
              <a:rPr lang="en-US" b="1" dirty="0" err="1" smtClean="0">
                <a:solidFill>
                  <a:srgbClr val="FFC000"/>
                </a:solidFill>
                <a:latin typeface="Century Gothic" pitchFamily="34" charset="0"/>
                <a:sym typeface="Symbol" pitchFamily="18" charset="2"/>
              </a:rPr>
              <a:t>corso</a:t>
            </a:r>
            <a:r>
              <a:rPr lang="en-US" b="1" dirty="0" smtClean="0">
                <a:solidFill>
                  <a:srgbClr val="FFC000"/>
                </a:solidFill>
                <a:latin typeface="Century Gothic" pitchFamily="34" charset="0"/>
                <a:sym typeface="Symbol" pitchFamily="18" charset="2"/>
              </a:rPr>
              <a:t> a LUNA 400kV</a:t>
            </a:r>
          </a:p>
          <a:p>
            <a:endParaRPr lang="en-US" b="1" dirty="0" smtClean="0">
              <a:solidFill>
                <a:srgbClr val="FFC000"/>
              </a:solidFill>
              <a:latin typeface="Century Gothic" pitchFamily="34" charset="0"/>
              <a:sym typeface="Symbol" pitchFamily="18" charset="2"/>
            </a:endParaRPr>
          </a:p>
          <a:p>
            <a:endParaRPr lang="en-US" sz="2000" b="1" baseline="30000" dirty="0" smtClean="0">
              <a:solidFill>
                <a:srgbClr val="FFC000"/>
              </a:solidFill>
              <a:latin typeface="Century Gothic" pitchFamily="34" charset="0"/>
              <a:sym typeface="Symbol" pitchFamily="18" charset="2"/>
            </a:endParaRPr>
          </a:p>
          <a:p>
            <a:r>
              <a:rPr lang="en-US" sz="2000" b="1" baseline="30000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17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O(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p,</a:t>
            </a:r>
            <a:r>
              <a:rPr lang="en-US" sz="2000" b="1" dirty="0" err="1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)</a:t>
            </a:r>
            <a:r>
              <a:rPr lang="en-US" sz="2000" b="1" baseline="30000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14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N       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risonanza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mai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misurata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a 70keV  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fondamentale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per  le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stelleAGB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endParaRPr lang="en-US" sz="1400" b="1" baseline="30000" dirty="0" smtClean="0">
              <a:solidFill>
                <a:schemeClr val="bg1"/>
              </a:solidFill>
              <a:latin typeface="Century Gothic" pitchFamily="34" charset="0"/>
              <a:sym typeface="Symbol" pitchFamily="18" charset="2"/>
            </a:endParaRPr>
          </a:p>
          <a:p>
            <a:endParaRPr lang="en-US" sz="2000" b="1" baseline="30000" dirty="0" smtClean="0">
              <a:solidFill>
                <a:schemeClr val="bg1"/>
              </a:solidFill>
              <a:latin typeface="Century Gothic" pitchFamily="34" charset="0"/>
              <a:sym typeface="Symbol" pitchFamily="18" charset="2"/>
            </a:endParaRPr>
          </a:p>
          <a:p>
            <a:endParaRPr lang="en-US" sz="2000" b="1" baseline="30000" dirty="0" smtClean="0">
              <a:solidFill>
                <a:schemeClr val="bg1"/>
              </a:solidFill>
              <a:latin typeface="Century Gothic" pitchFamily="34" charset="0"/>
              <a:sym typeface="Symbol" pitchFamily="18" charset="2"/>
            </a:endParaRPr>
          </a:p>
          <a:p>
            <a:r>
              <a:rPr lang="en-US" sz="2000" b="1" baseline="30000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22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Ne(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p,</a:t>
            </a:r>
            <a:r>
              <a:rPr lang="en-US" sz="2000" b="1" dirty="0" err="1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)</a:t>
            </a:r>
            <a:r>
              <a:rPr lang="en-US" sz="2000" b="1" baseline="30000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23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Na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    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nelle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stelle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di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seconda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generazione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T&gt;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50*10</a:t>
            </a:r>
            <a:r>
              <a:rPr lang="en-US" sz="1400" b="1" baseline="30000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6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K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,</a:t>
            </a:r>
          </a:p>
          <a:p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                                     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il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suo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rate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presenta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incertezze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tra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due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diverse </a:t>
            </a:r>
            <a:endParaRPr lang="en-US" sz="1400" b="1" dirty="0" smtClean="0">
              <a:solidFill>
                <a:schemeClr val="bg1"/>
              </a:solidFill>
              <a:latin typeface="Century Gothic" pitchFamily="34" charset="0"/>
              <a:sym typeface="Symbol" pitchFamily="18" charset="2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                                      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compilazioni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fino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a un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fattore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100</a:t>
            </a:r>
          </a:p>
          <a:p>
            <a:endParaRPr lang="en-US" b="1" dirty="0">
              <a:solidFill>
                <a:schemeClr val="bg1"/>
              </a:solidFill>
              <a:latin typeface="Century Gothic" pitchFamily="34" charset="0"/>
              <a:sym typeface="Symbol" pitchFamily="18" charset="2"/>
            </a:endParaRPr>
          </a:p>
          <a:p>
            <a:r>
              <a:rPr lang="en-US" b="1" dirty="0" err="1" smtClean="0">
                <a:solidFill>
                  <a:srgbClr val="FFC000"/>
                </a:solidFill>
                <a:latin typeface="Century Gothic" pitchFamily="34" charset="0"/>
                <a:sym typeface="Symbol" pitchFamily="18" charset="2"/>
              </a:rPr>
              <a:t>Misure</a:t>
            </a:r>
            <a:r>
              <a:rPr lang="en-US" b="1" dirty="0" smtClean="0">
                <a:solidFill>
                  <a:srgbClr val="FFC000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Century Gothic" pitchFamily="34" charset="0"/>
                <a:sym typeface="Symbol" pitchFamily="18" charset="2"/>
              </a:rPr>
              <a:t>prossime</a:t>
            </a:r>
            <a:endParaRPr lang="en-US" b="1" dirty="0" smtClean="0">
              <a:solidFill>
                <a:srgbClr val="FFC000"/>
              </a:solidFill>
              <a:latin typeface="Century Gothic" pitchFamily="34" charset="0"/>
              <a:sym typeface="Symbol" pitchFamily="18" charset="2"/>
            </a:endParaRPr>
          </a:p>
          <a:p>
            <a:endParaRPr lang="en-US" b="1" dirty="0" smtClean="0">
              <a:solidFill>
                <a:schemeClr val="bg1"/>
              </a:solidFill>
              <a:latin typeface="Century Gothic" pitchFamily="34" charset="0"/>
              <a:sym typeface="Symbol" pitchFamily="18" charset="2"/>
            </a:endParaRPr>
          </a:p>
          <a:p>
            <a:r>
              <a:rPr lang="en-US" sz="2000" b="1" baseline="30000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18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O(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p,</a:t>
            </a:r>
            <a:r>
              <a:rPr lang="en-US" sz="2000" b="1" dirty="0" err="1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)</a:t>
            </a:r>
            <a:r>
              <a:rPr lang="en-US" sz="2000" b="1" baseline="30000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19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F       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per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confermare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l’ipotesi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di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chiusura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del 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CNO tri-cycle</a:t>
            </a:r>
          </a:p>
          <a:p>
            <a:r>
              <a:rPr lang="en-GB" sz="1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                                  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determinare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la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quantità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di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materiale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catalizzatore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perso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dal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ciclo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                                   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fondamentale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per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il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probelma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del </a:t>
            </a:r>
            <a:r>
              <a:rPr lang="en-GB" sz="1400" b="1" baseline="30000" dirty="0" smtClean="0">
                <a:solidFill>
                  <a:schemeClr val="bg1"/>
                </a:solidFill>
                <a:latin typeface="Century Gothic" pitchFamily="34" charset="0"/>
              </a:rPr>
              <a:t>19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F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della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nucleosintesi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dei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Century Gothic" pitchFamily="34" charset="0"/>
              </a:rPr>
              <a:t>siti</a:t>
            </a:r>
            <a:r>
              <a:rPr lang="en-GB" sz="1400" b="1" dirty="0" smtClean="0">
                <a:solidFill>
                  <a:schemeClr val="bg1"/>
                </a:solidFill>
                <a:latin typeface="Century Gothic" pitchFamily="34" charset="0"/>
              </a:rPr>
              <a:t> Ne-Na</a:t>
            </a:r>
            <a:endParaRPr lang="en-US" sz="1400" b="1" dirty="0" smtClean="0">
              <a:solidFill>
                <a:schemeClr val="bg1"/>
              </a:solidFill>
              <a:latin typeface="Century Gothic" pitchFamily="34" charset="0"/>
              <a:sym typeface="Symbol" pitchFamily="18" charset="2"/>
            </a:endParaRPr>
          </a:p>
          <a:p>
            <a:endParaRPr lang="en-US" sz="2000" b="1" dirty="0" smtClean="0">
              <a:solidFill>
                <a:schemeClr val="bg1"/>
              </a:solidFill>
              <a:latin typeface="Century Gothic" pitchFamily="34" charset="0"/>
              <a:sym typeface="Symbol" pitchFamily="18" charset="2"/>
            </a:endParaRPr>
          </a:p>
          <a:p>
            <a:endParaRPr lang="en-US" sz="2000" b="1" dirty="0" smtClean="0">
              <a:solidFill>
                <a:schemeClr val="bg1"/>
              </a:solidFill>
              <a:latin typeface="Century Gothic" pitchFamily="34" charset="0"/>
              <a:sym typeface="Symbol" pitchFamily="18" charset="2"/>
            </a:endParaRPr>
          </a:p>
          <a:p>
            <a:r>
              <a:rPr lang="en-US" sz="2000" b="1" baseline="30000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23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Na(</a:t>
            </a:r>
            <a:r>
              <a:rPr lang="en-US" sz="20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p,</a:t>
            </a:r>
            <a:r>
              <a:rPr lang="en-US" sz="2000" b="1" dirty="0" err="1" smtClean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)</a:t>
            </a:r>
            <a:r>
              <a:rPr lang="en-US" sz="2000" b="1" baseline="30000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24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Mg  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l’origine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galattica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sym typeface="Symbol" pitchFamily="18" charset="2"/>
              </a:rPr>
              <a:t> dell’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baseline="30000" dirty="0" smtClean="0">
                <a:solidFill>
                  <a:schemeClr val="bg1"/>
                </a:solidFill>
              </a:rPr>
              <a:t>26</a:t>
            </a:r>
            <a:r>
              <a:rPr lang="en-GB" sz="1400" b="1" dirty="0" smtClean="0">
                <a:solidFill>
                  <a:schemeClr val="bg1"/>
                </a:solidFill>
              </a:rPr>
              <a:t>Al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</a:rPr>
              <a:t>                       </a:t>
            </a:r>
            <a:r>
              <a:rPr lang="en-GB" sz="1400" b="1" dirty="0" err="1" smtClean="0">
                <a:solidFill>
                  <a:schemeClr val="bg1"/>
                </a:solidFill>
              </a:rPr>
              <a:t>osservazioni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ottiche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della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abbondanza</a:t>
            </a:r>
            <a:r>
              <a:rPr lang="en-GB" sz="1400" b="1" dirty="0" smtClean="0">
                <a:solidFill>
                  <a:schemeClr val="bg1"/>
                </a:solidFill>
              </a:rPr>
              <a:t> di Mg e Al </a:t>
            </a:r>
            <a:r>
              <a:rPr lang="en-GB" sz="1400" b="1" dirty="0" err="1" smtClean="0">
                <a:solidFill>
                  <a:schemeClr val="bg1"/>
                </a:solidFill>
              </a:rPr>
              <a:t>nelle</a:t>
            </a:r>
            <a:r>
              <a:rPr lang="en-GB" sz="1400" b="1" dirty="0" smtClean="0">
                <a:solidFill>
                  <a:schemeClr val="bg1"/>
                </a:solidFill>
              </a:rPr>
              <a:t> shell Classical NOVAE</a:t>
            </a:r>
          </a:p>
          <a:p>
            <a:r>
              <a:rPr lang="en-GB" sz="1400" b="1" dirty="0" smtClean="0">
                <a:solidFill>
                  <a:schemeClr val="bg1"/>
                </a:solidFill>
              </a:rPr>
              <a:t>                        </a:t>
            </a:r>
            <a:r>
              <a:rPr lang="en-GB" sz="1400" b="1" dirty="0" err="1" smtClean="0">
                <a:solidFill>
                  <a:schemeClr val="bg1"/>
                </a:solidFill>
              </a:rPr>
              <a:t>possibile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identificazione</a:t>
            </a:r>
            <a:r>
              <a:rPr lang="en-GB" sz="1400" b="1" dirty="0" smtClean="0">
                <a:solidFill>
                  <a:schemeClr val="bg1"/>
                </a:solidFill>
              </a:rPr>
              <a:t> di </a:t>
            </a:r>
            <a:r>
              <a:rPr lang="en-GB" sz="1400" b="1" dirty="0" err="1" smtClean="0">
                <a:solidFill>
                  <a:schemeClr val="bg1"/>
                </a:solidFill>
              </a:rPr>
              <a:t>grani</a:t>
            </a:r>
            <a:r>
              <a:rPr lang="en-GB" sz="1400" b="1" dirty="0" smtClean="0">
                <a:solidFill>
                  <a:schemeClr val="bg1"/>
                </a:solidFill>
              </a:rPr>
              <a:t> pre </a:t>
            </a:r>
            <a:r>
              <a:rPr lang="en-GB" sz="1400" b="1" dirty="0" err="1" smtClean="0">
                <a:solidFill>
                  <a:schemeClr val="bg1"/>
                </a:solidFill>
              </a:rPr>
              <a:t>solari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nelle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</a:rPr>
              <a:t>meteo</a:t>
            </a:r>
            <a:r>
              <a:rPr lang="en-GB" sz="1600" b="1" dirty="0" err="1" smtClean="0">
                <a:solidFill>
                  <a:schemeClr val="bg1"/>
                </a:solidFill>
              </a:rPr>
              <a:t>riti</a:t>
            </a:r>
            <a:r>
              <a:rPr lang="en-GB" sz="1600" b="1" dirty="0" smtClean="0">
                <a:solidFill>
                  <a:schemeClr val="bg1"/>
                </a:solidFill>
              </a:rPr>
              <a:t>   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 </a:t>
            </a:r>
          </a:p>
          <a:p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8" y="490749"/>
            <a:ext cx="7955279" cy="57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15690" y="974208"/>
            <a:ext cx="154912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00"/>
                </a:solidFill>
                <a:latin typeface="Century Gothic" pitchFamily="34" charset="0"/>
              </a:rPr>
              <a:t>LUNA MV</a:t>
            </a:r>
          </a:p>
          <a:p>
            <a:pPr eaLnBrk="1" hangingPunct="1"/>
            <a:r>
              <a:rPr lang="en-US" sz="2000" dirty="0" smtClean="0">
                <a:solidFill>
                  <a:srgbClr val="FFFF00"/>
                </a:solidFill>
                <a:latin typeface="Century Gothic" pitchFamily="34" charset="0"/>
              </a:rPr>
              <a:t>(2012 </a:t>
            </a:r>
            <a:r>
              <a:rPr lang="en-US" sz="2000" dirty="0">
                <a:solidFill>
                  <a:srgbClr val="FFFF00"/>
                </a:solidFill>
                <a:latin typeface="Century Gothic" pitchFamily="34" charset="0"/>
              </a:rPr>
              <a:t>--&gt;...)</a:t>
            </a: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entury Gothic" pitchFamily="34" charset="0"/>
              </a:rPr>
              <a:t>3.5MV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1310" y="2828273"/>
            <a:ext cx="159721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Century Gothic" pitchFamily="34" charset="0"/>
              </a:rPr>
              <a:t>LUNA </a:t>
            </a:r>
            <a:r>
              <a:rPr lang="en-US" sz="2000" dirty="0" smtClean="0">
                <a:solidFill>
                  <a:srgbClr val="FFFF00"/>
                </a:solidFill>
                <a:latin typeface="Century Gothic" pitchFamily="34" charset="0"/>
              </a:rPr>
              <a:t>I</a:t>
            </a:r>
            <a:endParaRPr lang="en-US" sz="2000" dirty="0">
              <a:solidFill>
                <a:srgbClr val="FFFF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it-IT" sz="2000" dirty="0">
                <a:solidFill>
                  <a:srgbClr val="FFFF00"/>
                </a:solidFill>
                <a:latin typeface="Century Gothic" pitchFamily="34" charset="0"/>
              </a:rPr>
              <a:t>(1992-2001)</a:t>
            </a:r>
          </a:p>
          <a:p>
            <a:pPr eaLnBrk="1" hangingPunct="1">
              <a:buClrTx/>
              <a:buFontTx/>
              <a:buNone/>
            </a:pPr>
            <a:r>
              <a:rPr lang="en-US" sz="2000" dirty="0">
                <a:solidFill>
                  <a:srgbClr val="FFFFFF"/>
                </a:solidFill>
                <a:latin typeface="Century Gothic" pitchFamily="34" charset="0"/>
              </a:rPr>
              <a:t>50 kV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23236" y="4407435"/>
            <a:ext cx="159721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omic Sans MS" pitchFamily="66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Century Gothic" pitchFamily="34" charset="0"/>
              </a:rPr>
              <a:t>LUNA </a:t>
            </a:r>
            <a:r>
              <a:rPr lang="en-US" sz="2000" dirty="0" smtClean="0">
                <a:solidFill>
                  <a:srgbClr val="FFFF00"/>
                </a:solidFill>
                <a:latin typeface="Century Gothic" pitchFamily="34" charset="0"/>
              </a:rPr>
              <a:t>II</a:t>
            </a:r>
            <a:endParaRPr lang="en-US" sz="2000" dirty="0">
              <a:solidFill>
                <a:srgbClr val="FFFF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Century Gothic" pitchFamily="34" charset="0"/>
              </a:rPr>
              <a:t>(</a:t>
            </a:r>
            <a:r>
              <a:rPr lang="en-US" sz="2000" dirty="0" smtClean="0">
                <a:solidFill>
                  <a:srgbClr val="FFFF00"/>
                </a:solidFill>
                <a:latin typeface="Century Gothic" pitchFamily="34" charset="0"/>
              </a:rPr>
              <a:t>2000</a:t>
            </a:r>
            <a:r>
              <a:rPr lang="en-US" sz="2000" dirty="0">
                <a:solidFill>
                  <a:srgbClr val="FFFF00"/>
                </a:solidFill>
                <a:latin typeface="Century Gothic" pitchFamily="34" charset="0"/>
              </a:rPr>
              <a:t>-</a:t>
            </a:r>
            <a:r>
              <a:rPr lang="en-US" sz="2000" dirty="0" smtClean="0">
                <a:solidFill>
                  <a:srgbClr val="FFFF00"/>
                </a:solidFill>
                <a:latin typeface="Century Gothic" pitchFamily="34" charset="0"/>
              </a:rPr>
              <a:t>2014)</a:t>
            </a:r>
            <a:endParaRPr lang="en-US" sz="2000" dirty="0">
              <a:solidFill>
                <a:srgbClr val="FFFF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sz="2000" dirty="0">
                <a:solidFill>
                  <a:srgbClr val="FFFFFF"/>
                </a:solidFill>
                <a:latin typeface="Century Gothic" pitchFamily="34" charset="0"/>
              </a:rPr>
              <a:t>400 kV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865716" y="2348880"/>
            <a:ext cx="228600" cy="198882"/>
          </a:xfrm>
          <a:prstGeom prst="ellipse">
            <a:avLst/>
          </a:prstGeom>
          <a:solidFill>
            <a:srgbClr val="3333CC"/>
          </a:solidFill>
          <a:ln w="9360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2416411" y="4301480"/>
            <a:ext cx="228600" cy="198882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1666255" y="3337195"/>
            <a:ext cx="228600" cy="19888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530711" y="39596"/>
            <a:ext cx="4158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latin typeface="Century Gothic" pitchFamily="34" charset="0"/>
              </a:rPr>
              <a:t>I Laboratori del Gran Sasso</a:t>
            </a:r>
            <a:endParaRPr lang="it-IT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71310" y="4400924"/>
            <a:ext cx="919163" cy="1838086"/>
            <a:chOff x="841375" y="4110038"/>
            <a:chExt cx="919163" cy="2214562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5" y="5226050"/>
              <a:ext cx="900113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00" y="4640263"/>
              <a:ext cx="900113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88" y="4110038"/>
              <a:ext cx="900112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5" y="5892800"/>
              <a:ext cx="900113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1" name="CasellaDiTesto 20"/>
          <p:cNvSpPr txBox="1"/>
          <p:nvPr/>
        </p:nvSpPr>
        <p:spPr>
          <a:xfrm>
            <a:off x="1906949" y="974208"/>
            <a:ext cx="766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C000"/>
                </a:solidFill>
                <a:latin typeface="Century Gothic" pitchFamily="34" charset="0"/>
              </a:rPr>
              <a:t>LUNA MV </a:t>
            </a:r>
            <a:r>
              <a:rPr lang="it-IT" sz="1600" b="1" u="sng" dirty="0" smtClean="0">
                <a:solidFill>
                  <a:srgbClr val="FFC000"/>
                </a:solidFill>
                <a:latin typeface="Century Gothic" pitchFamily="34" charset="0"/>
              </a:rPr>
              <a:t>(Progetto Premiale ,</a:t>
            </a:r>
            <a:r>
              <a:rPr lang="it-IT" sz="1600" b="1" dirty="0">
                <a:solidFill>
                  <a:srgbClr val="FFC000"/>
                </a:solidFill>
                <a:latin typeface="Century Gothic" pitchFamily="34" charset="0"/>
              </a:rPr>
              <a:t> P.I. </a:t>
            </a:r>
            <a:r>
              <a:rPr lang="it-IT" sz="1600" b="1" dirty="0" err="1" smtClean="0">
                <a:solidFill>
                  <a:srgbClr val="FFC000"/>
                </a:solidFill>
                <a:latin typeface="Century Gothic" pitchFamily="34" charset="0"/>
              </a:rPr>
              <a:t>A.Guglielmetti</a:t>
            </a:r>
            <a:r>
              <a:rPr lang="it-IT" sz="1600" b="1" u="sng" dirty="0" smtClean="0">
                <a:solidFill>
                  <a:srgbClr val="FFC000"/>
                </a:solidFill>
                <a:latin typeface="Century Gothic" pitchFamily="34" charset="0"/>
              </a:rPr>
              <a:t>) </a:t>
            </a:r>
            <a:endParaRPr lang="it-IT" sz="1600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it-IT" sz="1600" b="1" dirty="0" err="1">
                <a:solidFill>
                  <a:srgbClr val="FFC000"/>
                </a:solidFill>
                <a:latin typeface="Century Gothic" pitchFamily="34" charset="0"/>
              </a:rPr>
              <a:t>f</a:t>
            </a:r>
            <a:r>
              <a:rPr lang="it-IT" sz="1600" b="1" dirty="0" err="1" smtClean="0">
                <a:solidFill>
                  <a:srgbClr val="FFC000"/>
                </a:solidFill>
                <a:latin typeface="Century Gothic" pitchFamily="34" charset="0"/>
              </a:rPr>
              <a:t>inancial</a:t>
            </a:r>
            <a:r>
              <a:rPr lang="it-IT" sz="16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it-IT" sz="1600" b="1" dirty="0" err="1" smtClean="0">
                <a:solidFill>
                  <a:srgbClr val="FFC000"/>
                </a:solidFill>
                <a:latin typeface="Century Gothic" pitchFamily="34" charset="0"/>
              </a:rPr>
              <a:t>support</a:t>
            </a:r>
            <a:r>
              <a:rPr lang="it-IT" sz="1600" b="1" dirty="0" smtClean="0">
                <a:solidFill>
                  <a:srgbClr val="FFC000"/>
                </a:solidFill>
                <a:latin typeface="Century Gothic" pitchFamily="34" charset="0"/>
              </a:rPr>
              <a:t> for the first </a:t>
            </a:r>
            <a:r>
              <a:rPr lang="it-IT" sz="1600" b="1" dirty="0" err="1" smtClean="0">
                <a:solidFill>
                  <a:srgbClr val="FFC000"/>
                </a:solidFill>
                <a:latin typeface="Century Gothic" pitchFamily="34" charset="0"/>
              </a:rPr>
              <a:t>year</a:t>
            </a:r>
            <a:r>
              <a:rPr lang="it-IT" sz="1600" b="1" dirty="0" smtClean="0">
                <a:solidFill>
                  <a:srgbClr val="FFC000"/>
                </a:solidFill>
                <a:latin typeface="Century Gothic" pitchFamily="34" charset="0"/>
              </a:rPr>
              <a:t>  2.8ME</a:t>
            </a:r>
          </a:p>
        </p:txBody>
      </p:sp>
    </p:spTree>
    <p:extLst>
      <p:ext uri="{BB962C8B-B14F-4D97-AF65-F5344CB8AC3E}">
        <p14:creationId xmlns:p14="http://schemas.microsoft.com/office/powerpoint/2010/main" val="29064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ttangolo 1"/>
          <p:cNvSpPr>
            <a:spLocks noChangeArrowheads="1"/>
          </p:cNvSpPr>
          <p:nvPr/>
        </p:nvSpPr>
        <p:spPr bwMode="auto">
          <a:xfrm>
            <a:off x="2838008" y="176064"/>
            <a:ext cx="3506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latin typeface="Century Gothic" pitchFamily="34" charset="0"/>
              </a:rPr>
              <a:t>IL </a:t>
            </a:r>
            <a:r>
              <a:rPr lang="it-IT" b="1" dirty="0" err="1" smtClean="0">
                <a:solidFill>
                  <a:srgbClr val="FFC000"/>
                </a:solidFill>
                <a:latin typeface="Century Gothic" pitchFamily="34" charset="0"/>
              </a:rPr>
              <a:t>prgetto</a:t>
            </a:r>
            <a:r>
              <a:rPr lang="it-IT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it-IT" b="1" dirty="0">
                <a:solidFill>
                  <a:srgbClr val="FFC000"/>
                </a:solidFill>
                <a:latin typeface="Century Gothic" pitchFamily="34" charset="0"/>
              </a:rPr>
              <a:t>LUNA </a:t>
            </a:r>
            <a:r>
              <a:rPr lang="it-IT" b="1" dirty="0" smtClean="0">
                <a:solidFill>
                  <a:srgbClr val="FFC000"/>
                </a:solidFill>
                <a:latin typeface="Century Gothic" pitchFamily="34" charset="0"/>
              </a:rPr>
              <a:t>MV</a:t>
            </a:r>
            <a:endParaRPr lang="it-IT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1371600"/>
            <a:ext cx="4754880" cy="258060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754827"/>
            <a:ext cx="8172400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Aprile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entury Gothic" pitchFamily="34" charset="0"/>
              </a:rPr>
              <a:t>2007: 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è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stata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presentata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al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Comitato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Scientifico</a:t>
            </a:r>
            <a:r>
              <a:rPr lang="en-US" sz="18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a “Letter of Intent”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contente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le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reazioni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chiave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del </a:t>
            </a:r>
            <a:r>
              <a:rPr lang="en-US" sz="1800" dirty="0">
                <a:solidFill>
                  <a:schemeClr val="bg1"/>
                </a:solidFill>
                <a:latin typeface="Century Gothic" pitchFamily="34" charset="0"/>
              </a:rPr>
              <a:t>He 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burning e le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sorgenti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d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neutroni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per i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processi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s:</a:t>
            </a:r>
            <a:endParaRPr lang="en-US" sz="18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2000" baseline="30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12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C(</a:t>
            </a:r>
            <a:r>
              <a:rPr lang="en-US" sz="2000" dirty="0" err="1" smtClean="0">
                <a:solidFill>
                  <a:schemeClr val="bg1"/>
                </a:solidFill>
                <a:latin typeface="Symbol" pitchFamily="18" charset="2"/>
              </a:rPr>
              <a:t>a,g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r>
              <a:rPr lang="en-US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16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O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000" baseline="30000" dirty="0">
                <a:solidFill>
                  <a:schemeClr val="bg1"/>
                </a:solidFill>
                <a:latin typeface="Century Gothic" pitchFamily="34" charset="0"/>
              </a:rPr>
              <a:t>13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C(</a:t>
            </a:r>
            <a:r>
              <a:rPr lang="en-US" sz="2000" dirty="0" err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000" dirty="0" err="1">
                <a:solidFill>
                  <a:schemeClr val="bg1"/>
                </a:solidFill>
                <a:latin typeface="Century Gothic" pitchFamily="34" charset="0"/>
              </a:rPr>
              <a:t>,n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)</a:t>
            </a:r>
            <a:r>
              <a:rPr lang="en-US" sz="2000" baseline="30000" dirty="0">
                <a:solidFill>
                  <a:schemeClr val="bg1"/>
                </a:solidFill>
                <a:latin typeface="Century Gothic" pitchFamily="34" charset="0"/>
              </a:rPr>
              <a:t>16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O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Century Gothic" pitchFamily="34" charset="0"/>
              </a:rPr>
              <a:t>22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Ne(</a:t>
            </a:r>
            <a:r>
              <a:rPr lang="en-US" sz="2000" dirty="0" err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000" dirty="0" err="1">
                <a:solidFill>
                  <a:schemeClr val="bg1"/>
                </a:solidFill>
                <a:latin typeface="Century Gothic" pitchFamily="34" charset="0"/>
              </a:rPr>
              <a:t>,n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)</a:t>
            </a:r>
            <a:r>
              <a:rPr lang="en-US" sz="2000" baseline="30000" dirty="0">
                <a:solidFill>
                  <a:schemeClr val="bg1"/>
                </a:solidFill>
                <a:latin typeface="Century Gothic" pitchFamily="34" charset="0"/>
              </a:rPr>
              <a:t>25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Mg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Symbol" pitchFamily="18" charset="2"/>
              </a:rPr>
              <a:t>a,g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reazioni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su</a:t>
            </a:r>
            <a:r>
              <a:rPr lang="en-US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He, </a:t>
            </a:r>
            <a:r>
              <a:rPr lang="en-US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14,15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N 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and </a:t>
            </a:r>
            <a:r>
              <a:rPr lang="en-US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18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O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13899"/>
              </p:ext>
            </p:extLst>
          </p:nvPr>
        </p:nvGraphicFramePr>
        <p:xfrm>
          <a:off x="152400" y="33528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Diapositiva" r:id="rId5" imgW="4571967" imgH="3429093" progId="PowerPoint.Slide.8">
                  <p:embed/>
                </p:oleObj>
              </mc:Choice>
              <mc:Fallback>
                <p:oleObj name="Diapositiva" r:id="rId5" imgW="4571967" imgH="3429093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3352800"/>
                        <a:ext cx="4572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6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8984" cy="591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47670-9CF6-40D7-A38C-8E01AED19C6B}" type="slidenum">
              <a:rPr lang="en-US"/>
              <a:pPr>
                <a:defRPr/>
              </a:pPr>
              <a:t>2</a:t>
            </a:fld>
            <a:endParaRPr lang="en-US"/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4724400" y="3519488"/>
            <a:ext cx="4191000" cy="3338512"/>
            <a:chOff x="3120" y="2217"/>
            <a:chExt cx="2640" cy="2103"/>
          </a:xfrm>
        </p:grpSpPr>
        <p:sp>
          <p:nvSpPr>
            <p:cNvPr id="3102" name="Rectangle 3"/>
            <p:cNvSpPr>
              <a:spLocks noChangeArrowheads="1"/>
            </p:cNvSpPr>
            <p:nvPr/>
          </p:nvSpPr>
          <p:spPr bwMode="auto">
            <a:xfrm>
              <a:off x="3423" y="2217"/>
              <a:ext cx="2337" cy="1824"/>
            </a:xfrm>
            <a:prstGeom prst="rect">
              <a:avLst/>
            </a:prstGeom>
            <a:noFill/>
            <a:ln w="19050">
              <a:solidFill>
                <a:srgbClr val="99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3" name="Freeform 4"/>
            <p:cNvSpPr>
              <a:spLocks/>
            </p:cNvSpPr>
            <p:nvPr/>
          </p:nvSpPr>
          <p:spPr bwMode="auto">
            <a:xfrm>
              <a:off x="3450" y="2266"/>
              <a:ext cx="956" cy="1483"/>
            </a:xfrm>
            <a:custGeom>
              <a:avLst/>
              <a:gdLst>
                <a:gd name="T0" fmla="*/ 0 w 1728"/>
                <a:gd name="T1" fmla="*/ 0 h 2928"/>
                <a:gd name="T2" fmla="*/ 27 w 1728"/>
                <a:gd name="T3" fmla="*/ 170 h 2928"/>
                <a:gd name="T4" fmla="*/ 27 w 1728"/>
                <a:gd name="T5" fmla="*/ 1264 h 2928"/>
                <a:gd name="T6" fmla="*/ 53 w 1728"/>
                <a:gd name="T7" fmla="*/ 1459 h 2928"/>
                <a:gd name="T8" fmla="*/ 80 w 1728"/>
                <a:gd name="T9" fmla="*/ 1337 h 2928"/>
                <a:gd name="T10" fmla="*/ 106 w 1728"/>
                <a:gd name="T11" fmla="*/ 486 h 2928"/>
                <a:gd name="T12" fmla="*/ 133 w 1728"/>
                <a:gd name="T13" fmla="*/ 583 h 2928"/>
                <a:gd name="T14" fmla="*/ 159 w 1728"/>
                <a:gd name="T15" fmla="*/ 462 h 2928"/>
                <a:gd name="T16" fmla="*/ 186 w 1728"/>
                <a:gd name="T17" fmla="*/ 1070 h 2928"/>
                <a:gd name="T18" fmla="*/ 212 w 1728"/>
                <a:gd name="T19" fmla="*/ 583 h 2928"/>
                <a:gd name="T20" fmla="*/ 239 w 1728"/>
                <a:gd name="T21" fmla="*/ 802 h 2928"/>
                <a:gd name="T22" fmla="*/ 239 w 1728"/>
                <a:gd name="T23" fmla="*/ 656 h 2928"/>
                <a:gd name="T24" fmla="*/ 266 w 1728"/>
                <a:gd name="T25" fmla="*/ 778 h 2928"/>
                <a:gd name="T26" fmla="*/ 292 w 1728"/>
                <a:gd name="T27" fmla="*/ 632 h 2928"/>
                <a:gd name="T28" fmla="*/ 319 w 1728"/>
                <a:gd name="T29" fmla="*/ 924 h 2928"/>
                <a:gd name="T30" fmla="*/ 345 w 1728"/>
                <a:gd name="T31" fmla="*/ 681 h 2928"/>
                <a:gd name="T32" fmla="*/ 372 w 1728"/>
                <a:gd name="T33" fmla="*/ 948 h 2928"/>
                <a:gd name="T34" fmla="*/ 398 w 1728"/>
                <a:gd name="T35" fmla="*/ 778 h 2928"/>
                <a:gd name="T36" fmla="*/ 398 w 1728"/>
                <a:gd name="T37" fmla="*/ 972 h 2928"/>
                <a:gd name="T38" fmla="*/ 451 w 1728"/>
                <a:gd name="T39" fmla="*/ 802 h 2928"/>
                <a:gd name="T40" fmla="*/ 451 w 1728"/>
                <a:gd name="T41" fmla="*/ 1264 h 2928"/>
                <a:gd name="T42" fmla="*/ 478 w 1728"/>
                <a:gd name="T43" fmla="*/ 1021 h 2928"/>
                <a:gd name="T44" fmla="*/ 505 w 1728"/>
                <a:gd name="T45" fmla="*/ 1143 h 2928"/>
                <a:gd name="T46" fmla="*/ 531 w 1728"/>
                <a:gd name="T47" fmla="*/ 924 h 2928"/>
                <a:gd name="T48" fmla="*/ 584 w 1728"/>
                <a:gd name="T49" fmla="*/ 632 h 2928"/>
                <a:gd name="T50" fmla="*/ 611 w 1728"/>
                <a:gd name="T51" fmla="*/ 997 h 2928"/>
                <a:gd name="T52" fmla="*/ 637 w 1728"/>
                <a:gd name="T53" fmla="*/ 827 h 2928"/>
                <a:gd name="T54" fmla="*/ 637 w 1728"/>
                <a:gd name="T55" fmla="*/ 1094 h 2928"/>
                <a:gd name="T56" fmla="*/ 664 w 1728"/>
                <a:gd name="T57" fmla="*/ 1045 h 2928"/>
                <a:gd name="T58" fmla="*/ 690 w 1728"/>
                <a:gd name="T59" fmla="*/ 1264 h 2928"/>
                <a:gd name="T60" fmla="*/ 717 w 1728"/>
                <a:gd name="T61" fmla="*/ 1216 h 2928"/>
                <a:gd name="T62" fmla="*/ 744 w 1728"/>
                <a:gd name="T63" fmla="*/ 1361 h 2928"/>
                <a:gd name="T64" fmla="*/ 770 w 1728"/>
                <a:gd name="T65" fmla="*/ 1240 h 2928"/>
                <a:gd name="T66" fmla="*/ 797 w 1728"/>
                <a:gd name="T67" fmla="*/ 1337 h 2928"/>
                <a:gd name="T68" fmla="*/ 797 w 1728"/>
                <a:gd name="T69" fmla="*/ 1264 h 2928"/>
                <a:gd name="T70" fmla="*/ 823 w 1728"/>
                <a:gd name="T71" fmla="*/ 1361 h 2928"/>
                <a:gd name="T72" fmla="*/ 850 w 1728"/>
                <a:gd name="T73" fmla="*/ 1313 h 2928"/>
                <a:gd name="T74" fmla="*/ 876 w 1728"/>
                <a:gd name="T75" fmla="*/ 1386 h 2928"/>
                <a:gd name="T76" fmla="*/ 903 w 1728"/>
                <a:gd name="T77" fmla="*/ 1337 h 2928"/>
                <a:gd name="T78" fmla="*/ 929 w 1728"/>
                <a:gd name="T79" fmla="*/ 1483 h 2928"/>
                <a:gd name="T80" fmla="*/ 956 w 1728"/>
                <a:gd name="T81" fmla="*/ 1410 h 2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28" h="2928">
                  <a:moveTo>
                    <a:pt x="0" y="0"/>
                  </a:moveTo>
                  <a:lnTo>
                    <a:pt x="48" y="336"/>
                  </a:lnTo>
                  <a:lnTo>
                    <a:pt x="48" y="2496"/>
                  </a:lnTo>
                  <a:lnTo>
                    <a:pt x="96" y="2880"/>
                  </a:lnTo>
                  <a:lnTo>
                    <a:pt x="144" y="2640"/>
                  </a:lnTo>
                  <a:lnTo>
                    <a:pt x="192" y="960"/>
                  </a:lnTo>
                  <a:lnTo>
                    <a:pt x="240" y="1152"/>
                  </a:lnTo>
                  <a:lnTo>
                    <a:pt x="288" y="912"/>
                  </a:lnTo>
                  <a:lnTo>
                    <a:pt x="336" y="2112"/>
                  </a:lnTo>
                  <a:lnTo>
                    <a:pt x="384" y="1152"/>
                  </a:lnTo>
                  <a:lnTo>
                    <a:pt x="432" y="1584"/>
                  </a:lnTo>
                  <a:lnTo>
                    <a:pt x="432" y="1296"/>
                  </a:lnTo>
                  <a:lnTo>
                    <a:pt x="480" y="1536"/>
                  </a:lnTo>
                  <a:lnTo>
                    <a:pt x="528" y="1248"/>
                  </a:lnTo>
                  <a:lnTo>
                    <a:pt x="576" y="1824"/>
                  </a:lnTo>
                  <a:lnTo>
                    <a:pt x="624" y="1344"/>
                  </a:lnTo>
                  <a:lnTo>
                    <a:pt x="672" y="1872"/>
                  </a:lnTo>
                  <a:lnTo>
                    <a:pt x="720" y="1536"/>
                  </a:lnTo>
                  <a:lnTo>
                    <a:pt x="720" y="1920"/>
                  </a:lnTo>
                  <a:lnTo>
                    <a:pt x="816" y="1584"/>
                  </a:lnTo>
                  <a:lnTo>
                    <a:pt x="816" y="2496"/>
                  </a:lnTo>
                  <a:lnTo>
                    <a:pt x="864" y="2016"/>
                  </a:lnTo>
                  <a:lnTo>
                    <a:pt x="912" y="2256"/>
                  </a:lnTo>
                  <a:lnTo>
                    <a:pt x="960" y="1824"/>
                  </a:lnTo>
                  <a:lnTo>
                    <a:pt x="1056" y="1248"/>
                  </a:lnTo>
                  <a:lnTo>
                    <a:pt x="1104" y="1968"/>
                  </a:lnTo>
                  <a:lnTo>
                    <a:pt x="1152" y="1632"/>
                  </a:lnTo>
                  <a:lnTo>
                    <a:pt x="1152" y="2160"/>
                  </a:lnTo>
                  <a:lnTo>
                    <a:pt x="1200" y="2064"/>
                  </a:lnTo>
                  <a:lnTo>
                    <a:pt x="1248" y="2496"/>
                  </a:lnTo>
                  <a:lnTo>
                    <a:pt x="1296" y="2400"/>
                  </a:lnTo>
                  <a:lnTo>
                    <a:pt x="1344" y="2688"/>
                  </a:lnTo>
                  <a:lnTo>
                    <a:pt x="1392" y="2448"/>
                  </a:lnTo>
                  <a:lnTo>
                    <a:pt x="1440" y="2640"/>
                  </a:lnTo>
                  <a:lnTo>
                    <a:pt x="1440" y="2496"/>
                  </a:lnTo>
                  <a:lnTo>
                    <a:pt x="1488" y="2688"/>
                  </a:lnTo>
                  <a:lnTo>
                    <a:pt x="1536" y="2592"/>
                  </a:lnTo>
                  <a:lnTo>
                    <a:pt x="1584" y="2736"/>
                  </a:lnTo>
                  <a:lnTo>
                    <a:pt x="1632" y="2640"/>
                  </a:lnTo>
                  <a:lnTo>
                    <a:pt x="1680" y="2928"/>
                  </a:lnTo>
                  <a:lnTo>
                    <a:pt x="1728" y="2784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04" name="Freeform 5"/>
            <p:cNvSpPr>
              <a:spLocks/>
            </p:cNvSpPr>
            <p:nvPr/>
          </p:nvSpPr>
          <p:spPr bwMode="auto">
            <a:xfrm>
              <a:off x="4432" y="3652"/>
              <a:ext cx="398" cy="194"/>
            </a:xfrm>
            <a:custGeom>
              <a:avLst/>
              <a:gdLst>
                <a:gd name="T0" fmla="*/ 0 w 720"/>
                <a:gd name="T1" fmla="*/ 73 h 384"/>
                <a:gd name="T2" fmla="*/ 27 w 720"/>
                <a:gd name="T3" fmla="*/ 146 h 384"/>
                <a:gd name="T4" fmla="*/ 53 w 720"/>
                <a:gd name="T5" fmla="*/ 97 h 384"/>
                <a:gd name="T6" fmla="*/ 80 w 720"/>
                <a:gd name="T7" fmla="*/ 146 h 384"/>
                <a:gd name="T8" fmla="*/ 106 w 720"/>
                <a:gd name="T9" fmla="*/ 73 h 384"/>
                <a:gd name="T10" fmla="*/ 133 w 720"/>
                <a:gd name="T11" fmla="*/ 194 h 384"/>
                <a:gd name="T12" fmla="*/ 159 w 720"/>
                <a:gd name="T13" fmla="*/ 24 h 384"/>
                <a:gd name="T14" fmla="*/ 186 w 720"/>
                <a:gd name="T15" fmla="*/ 170 h 384"/>
                <a:gd name="T16" fmla="*/ 212 w 720"/>
                <a:gd name="T17" fmla="*/ 0 h 384"/>
                <a:gd name="T18" fmla="*/ 212 w 720"/>
                <a:gd name="T19" fmla="*/ 73 h 384"/>
                <a:gd name="T20" fmla="*/ 239 w 720"/>
                <a:gd name="T21" fmla="*/ 24 h 384"/>
                <a:gd name="T22" fmla="*/ 265 w 720"/>
                <a:gd name="T23" fmla="*/ 146 h 384"/>
                <a:gd name="T24" fmla="*/ 292 w 720"/>
                <a:gd name="T25" fmla="*/ 0 h 384"/>
                <a:gd name="T26" fmla="*/ 318 w 720"/>
                <a:gd name="T27" fmla="*/ 146 h 384"/>
                <a:gd name="T28" fmla="*/ 345 w 720"/>
                <a:gd name="T29" fmla="*/ 121 h 384"/>
                <a:gd name="T30" fmla="*/ 371 w 720"/>
                <a:gd name="T31" fmla="*/ 194 h 384"/>
                <a:gd name="T32" fmla="*/ 398 w 720"/>
                <a:gd name="T33" fmla="*/ 121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20" h="384">
                  <a:moveTo>
                    <a:pt x="0" y="144"/>
                  </a:moveTo>
                  <a:lnTo>
                    <a:pt x="48" y="288"/>
                  </a:lnTo>
                  <a:lnTo>
                    <a:pt x="96" y="192"/>
                  </a:lnTo>
                  <a:lnTo>
                    <a:pt x="144" y="288"/>
                  </a:lnTo>
                  <a:lnTo>
                    <a:pt x="192" y="144"/>
                  </a:lnTo>
                  <a:lnTo>
                    <a:pt x="240" y="384"/>
                  </a:lnTo>
                  <a:lnTo>
                    <a:pt x="288" y="48"/>
                  </a:lnTo>
                  <a:lnTo>
                    <a:pt x="336" y="336"/>
                  </a:lnTo>
                  <a:lnTo>
                    <a:pt x="384" y="0"/>
                  </a:lnTo>
                  <a:lnTo>
                    <a:pt x="384" y="144"/>
                  </a:lnTo>
                  <a:lnTo>
                    <a:pt x="432" y="48"/>
                  </a:lnTo>
                  <a:lnTo>
                    <a:pt x="480" y="288"/>
                  </a:lnTo>
                  <a:lnTo>
                    <a:pt x="528" y="0"/>
                  </a:lnTo>
                  <a:lnTo>
                    <a:pt x="576" y="288"/>
                  </a:lnTo>
                  <a:lnTo>
                    <a:pt x="624" y="240"/>
                  </a:lnTo>
                  <a:lnTo>
                    <a:pt x="672" y="384"/>
                  </a:lnTo>
                  <a:lnTo>
                    <a:pt x="720" y="240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05" name="Freeform 6"/>
            <p:cNvSpPr>
              <a:spLocks/>
            </p:cNvSpPr>
            <p:nvPr/>
          </p:nvSpPr>
          <p:spPr bwMode="auto">
            <a:xfrm>
              <a:off x="4857" y="3701"/>
              <a:ext cx="504" cy="291"/>
            </a:xfrm>
            <a:custGeom>
              <a:avLst/>
              <a:gdLst>
                <a:gd name="T0" fmla="*/ 0 w 912"/>
                <a:gd name="T1" fmla="*/ 146 h 576"/>
                <a:gd name="T2" fmla="*/ 27 w 912"/>
                <a:gd name="T3" fmla="*/ 194 h 576"/>
                <a:gd name="T4" fmla="*/ 53 w 912"/>
                <a:gd name="T5" fmla="*/ 121 h 576"/>
                <a:gd name="T6" fmla="*/ 80 w 912"/>
                <a:gd name="T7" fmla="*/ 218 h 576"/>
                <a:gd name="T8" fmla="*/ 106 w 912"/>
                <a:gd name="T9" fmla="*/ 121 h 576"/>
                <a:gd name="T10" fmla="*/ 133 w 912"/>
                <a:gd name="T11" fmla="*/ 194 h 576"/>
                <a:gd name="T12" fmla="*/ 159 w 912"/>
                <a:gd name="T13" fmla="*/ 170 h 576"/>
                <a:gd name="T14" fmla="*/ 186 w 912"/>
                <a:gd name="T15" fmla="*/ 267 h 576"/>
                <a:gd name="T16" fmla="*/ 186 w 912"/>
                <a:gd name="T17" fmla="*/ 146 h 576"/>
                <a:gd name="T18" fmla="*/ 212 w 912"/>
                <a:gd name="T19" fmla="*/ 243 h 576"/>
                <a:gd name="T20" fmla="*/ 239 w 912"/>
                <a:gd name="T21" fmla="*/ 170 h 576"/>
                <a:gd name="T22" fmla="*/ 265 w 912"/>
                <a:gd name="T23" fmla="*/ 291 h 576"/>
                <a:gd name="T24" fmla="*/ 292 w 912"/>
                <a:gd name="T25" fmla="*/ 121 h 576"/>
                <a:gd name="T26" fmla="*/ 318 w 912"/>
                <a:gd name="T27" fmla="*/ 218 h 576"/>
                <a:gd name="T28" fmla="*/ 345 w 912"/>
                <a:gd name="T29" fmla="*/ 73 h 576"/>
                <a:gd name="T30" fmla="*/ 371 w 912"/>
                <a:gd name="T31" fmla="*/ 49 h 576"/>
                <a:gd name="T32" fmla="*/ 398 w 912"/>
                <a:gd name="T33" fmla="*/ 170 h 576"/>
                <a:gd name="T34" fmla="*/ 451 w 912"/>
                <a:gd name="T35" fmla="*/ 146 h 576"/>
                <a:gd name="T36" fmla="*/ 477 w 912"/>
                <a:gd name="T37" fmla="*/ 0 h 576"/>
                <a:gd name="T38" fmla="*/ 504 w 912"/>
                <a:gd name="T39" fmla="*/ 170 h 5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12" h="576">
                  <a:moveTo>
                    <a:pt x="0" y="288"/>
                  </a:moveTo>
                  <a:lnTo>
                    <a:pt x="48" y="384"/>
                  </a:lnTo>
                  <a:lnTo>
                    <a:pt x="96" y="240"/>
                  </a:lnTo>
                  <a:lnTo>
                    <a:pt x="144" y="432"/>
                  </a:lnTo>
                  <a:lnTo>
                    <a:pt x="192" y="240"/>
                  </a:lnTo>
                  <a:lnTo>
                    <a:pt x="240" y="384"/>
                  </a:lnTo>
                  <a:lnTo>
                    <a:pt x="288" y="336"/>
                  </a:lnTo>
                  <a:lnTo>
                    <a:pt x="336" y="528"/>
                  </a:lnTo>
                  <a:lnTo>
                    <a:pt x="336" y="288"/>
                  </a:lnTo>
                  <a:lnTo>
                    <a:pt x="384" y="480"/>
                  </a:lnTo>
                  <a:lnTo>
                    <a:pt x="432" y="336"/>
                  </a:lnTo>
                  <a:lnTo>
                    <a:pt x="480" y="576"/>
                  </a:lnTo>
                  <a:lnTo>
                    <a:pt x="528" y="240"/>
                  </a:lnTo>
                  <a:lnTo>
                    <a:pt x="576" y="432"/>
                  </a:lnTo>
                  <a:lnTo>
                    <a:pt x="624" y="144"/>
                  </a:lnTo>
                  <a:lnTo>
                    <a:pt x="672" y="96"/>
                  </a:lnTo>
                  <a:lnTo>
                    <a:pt x="720" y="336"/>
                  </a:lnTo>
                  <a:lnTo>
                    <a:pt x="816" y="288"/>
                  </a:lnTo>
                  <a:lnTo>
                    <a:pt x="864" y="0"/>
                  </a:lnTo>
                  <a:lnTo>
                    <a:pt x="912" y="336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06" name="Line 7"/>
            <p:cNvSpPr>
              <a:spLocks noChangeShapeType="1"/>
            </p:cNvSpPr>
            <p:nvPr/>
          </p:nvSpPr>
          <p:spPr bwMode="auto">
            <a:xfrm>
              <a:off x="5476" y="3929"/>
              <a:ext cx="95" cy="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07" name="Text Box 8"/>
            <p:cNvSpPr txBox="1">
              <a:spLocks noChangeArrowheads="1"/>
            </p:cNvSpPr>
            <p:nvPr/>
          </p:nvSpPr>
          <p:spPr bwMode="auto">
            <a:xfrm>
              <a:off x="4032" y="4089"/>
              <a:ext cx="11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Atomic number</a:t>
              </a:r>
            </a:p>
          </p:txBody>
        </p:sp>
        <p:sp>
          <p:nvSpPr>
            <p:cNvPr id="3108" name="Text Box 9"/>
            <p:cNvSpPr txBox="1">
              <a:spLocks noChangeArrowheads="1"/>
            </p:cNvSpPr>
            <p:nvPr/>
          </p:nvSpPr>
          <p:spPr bwMode="auto">
            <a:xfrm rot="-5400000">
              <a:off x="2472" y="2913"/>
              <a:ext cx="1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FF00"/>
                  </a:solidFill>
                </a:rPr>
                <a:t>relative abundance</a:t>
              </a:r>
            </a:p>
          </p:txBody>
        </p:sp>
      </p:grpSp>
      <p:pic>
        <p:nvPicPr>
          <p:cNvPr id="3076" name="Picture 10" descr="H-R_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105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11"/>
          <p:cNvGrpSpPr>
            <a:grpSpLocks/>
          </p:cNvGrpSpPr>
          <p:nvPr/>
        </p:nvGrpSpPr>
        <p:grpSpPr bwMode="auto">
          <a:xfrm>
            <a:off x="2743200" y="762000"/>
            <a:ext cx="5626100" cy="2254250"/>
            <a:chOff x="1728" y="480"/>
            <a:chExt cx="3544" cy="1420"/>
          </a:xfrm>
        </p:grpSpPr>
        <p:sp>
          <p:nvSpPr>
            <p:cNvPr id="3100" name="Freeform 12"/>
            <p:cNvSpPr>
              <a:spLocks/>
            </p:cNvSpPr>
            <p:nvPr/>
          </p:nvSpPr>
          <p:spPr bwMode="auto">
            <a:xfrm>
              <a:off x="1728" y="480"/>
              <a:ext cx="864" cy="672"/>
            </a:xfrm>
            <a:custGeom>
              <a:avLst/>
              <a:gdLst>
                <a:gd name="T0" fmla="*/ 0 w 504"/>
                <a:gd name="T1" fmla="*/ 672 h 768"/>
                <a:gd name="T2" fmla="*/ 165 w 504"/>
                <a:gd name="T3" fmla="*/ 462 h 768"/>
                <a:gd name="T4" fmla="*/ 576 w 504"/>
                <a:gd name="T5" fmla="*/ 378 h 768"/>
                <a:gd name="T6" fmla="*/ 741 w 504"/>
                <a:gd name="T7" fmla="*/ 336 h 768"/>
                <a:gd name="T8" fmla="*/ 823 w 504"/>
                <a:gd name="T9" fmla="*/ 210 h 768"/>
                <a:gd name="T10" fmla="*/ 494 w 504"/>
                <a:gd name="T11" fmla="*/ 0 h 7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4" h="768">
                  <a:moveTo>
                    <a:pt x="0" y="768"/>
                  </a:moveTo>
                  <a:cubicBezTo>
                    <a:pt x="20" y="676"/>
                    <a:pt x="40" y="584"/>
                    <a:pt x="96" y="528"/>
                  </a:cubicBezTo>
                  <a:cubicBezTo>
                    <a:pt x="152" y="472"/>
                    <a:pt x="280" y="456"/>
                    <a:pt x="336" y="432"/>
                  </a:cubicBezTo>
                  <a:cubicBezTo>
                    <a:pt x="392" y="408"/>
                    <a:pt x="408" y="416"/>
                    <a:pt x="432" y="384"/>
                  </a:cubicBezTo>
                  <a:cubicBezTo>
                    <a:pt x="456" y="352"/>
                    <a:pt x="504" y="304"/>
                    <a:pt x="480" y="240"/>
                  </a:cubicBezTo>
                  <a:cubicBezTo>
                    <a:pt x="456" y="176"/>
                    <a:pt x="320" y="40"/>
                    <a:pt x="288" y="0"/>
                  </a:cubicBezTo>
                </a:path>
              </a:pathLst>
            </a:custGeom>
            <a:noFill/>
            <a:ln w="28575" cmpd="sng">
              <a:solidFill>
                <a:srgbClr val="66FF33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01" name="Text Box 13"/>
            <p:cNvSpPr txBox="1">
              <a:spLocks noChangeArrowheads="1"/>
            </p:cNvSpPr>
            <p:nvPr/>
          </p:nvSpPr>
          <p:spPr bwMode="auto">
            <a:xfrm>
              <a:off x="3673" y="1152"/>
              <a:ext cx="1599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400">
                  <a:solidFill>
                    <a:srgbClr val="00FF00"/>
                  </a:solidFill>
                </a:rPr>
                <a:t>M  &gt; 8 M</a:t>
              </a:r>
              <a:r>
                <a:rPr lang="en-US" sz="2400" baseline="-25000">
                  <a:solidFill>
                    <a:srgbClr val="00FF00"/>
                  </a:solidFill>
                  <a:sym typeface="Weather" pitchFamily="34" charset="2"/>
                </a:rPr>
                <a:t></a:t>
              </a:r>
              <a:endParaRPr lang="en-US" sz="2400" baseline="-25000">
                <a:solidFill>
                  <a:srgbClr val="00FF00"/>
                </a:solidFill>
                <a:ea typeface="SimSun" pitchFamily="2" charset="-122"/>
                <a:sym typeface="Weather" pitchFamily="34" charset="2"/>
              </a:endParaRPr>
            </a:p>
            <a:p>
              <a:pPr algn="ctr"/>
              <a:r>
                <a:rPr lang="en-US" sz="2400">
                  <a:solidFill>
                    <a:srgbClr val="00FF00"/>
                  </a:solidFill>
                  <a:ea typeface="SimSun" pitchFamily="2" charset="-122"/>
                  <a:sym typeface="Weather" pitchFamily="34" charset="2"/>
                </a:rPr>
                <a:t>La stella esplode</a:t>
              </a:r>
            </a:p>
            <a:p>
              <a:pPr algn="ctr"/>
              <a:r>
                <a:rPr lang="en-US" sz="2400">
                  <a:solidFill>
                    <a:srgbClr val="00FF00"/>
                  </a:solidFill>
                  <a:ea typeface="SimSun" pitchFamily="2" charset="-122"/>
                  <a:sym typeface="Weather" pitchFamily="34" charset="2"/>
                </a:rPr>
                <a:t>(supernova)</a:t>
              </a:r>
            </a:p>
          </p:txBody>
        </p:sp>
      </p:grp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1219200" y="381000"/>
            <a:ext cx="7796213" cy="2438400"/>
            <a:chOff x="768" y="240"/>
            <a:chExt cx="4911" cy="1536"/>
          </a:xfrm>
        </p:grpSpPr>
        <p:sp>
          <p:nvSpPr>
            <p:cNvPr id="3098" name="Freeform 15"/>
            <p:cNvSpPr>
              <a:spLocks/>
            </p:cNvSpPr>
            <p:nvPr/>
          </p:nvSpPr>
          <p:spPr bwMode="auto">
            <a:xfrm>
              <a:off x="768" y="720"/>
              <a:ext cx="1728" cy="1056"/>
            </a:xfrm>
            <a:custGeom>
              <a:avLst/>
              <a:gdLst>
                <a:gd name="T0" fmla="*/ 1666 w 1336"/>
                <a:gd name="T1" fmla="*/ 637 h 968"/>
                <a:gd name="T2" fmla="*/ 1542 w 1336"/>
                <a:gd name="T3" fmla="*/ 428 h 968"/>
                <a:gd name="T4" fmla="*/ 1604 w 1336"/>
                <a:gd name="T5" fmla="*/ 271 h 968"/>
                <a:gd name="T6" fmla="*/ 1728 w 1336"/>
                <a:gd name="T7" fmla="*/ 166 h 968"/>
                <a:gd name="T8" fmla="*/ 1604 w 1336"/>
                <a:gd name="T9" fmla="*/ 113 h 968"/>
                <a:gd name="T10" fmla="*/ 1045 w 1336"/>
                <a:gd name="T11" fmla="*/ 9 h 968"/>
                <a:gd name="T12" fmla="*/ 424 w 1336"/>
                <a:gd name="T13" fmla="*/ 61 h 968"/>
                <a:gd name="T14" fmla="*/ 52 w 1336"/>
                <a:gd name="T15" fmla="*/ 375 h 968"/>
                <a:gd name="T16" fmla="*/ 114 w 1336"/>
                <a:gd name="T17" fmla="*/ 794 h 968"/>
                <a:gd name="T18" fmla="*/ 486 w 1336"/>
                <a:gd name="T19" fmla="*/ 1056 h 9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36" h="968">
                  <a:moveTo>
                    <a:pt x="1288" y="584"/>
                  </a:moveTo>
                  <a:cubicBezTo>
                    <a:pt x="1244" y="516"/>
                    <a:pt x="1200" y="448"/>
                    <a:pt x="1192" y="392"/>
                  </a:cubicBezTo>
                  <a:cubicBezTo>
                    <a:pt x="1184" y="336"/>
                    <a:pt x="1216" y="288"/>
                    <a:pt x="1240" y="248"/>
                  </a:cubicBezTo>
                  <a:cubicBezTo>
                    <a:pt x="1264" y="208"/>
                    <a:pt x="1336" y="176"/>
                    <a:pt x="1336" y="152"/>
                  </a:cubicBezTo>
                  <a:cubicBezTo>
                    <a:pt x="1336" y="128"/>
                    <a:pt x="1328" y="128"/>
                    <a:pt x="1240" y="104"/>
                  </a:cubicBezTo>
                  <a:cubicBezTo>
                    <a:pt x="1152" y="80"/>
                    <a:pt x="960" y="16"/>
                    <a:pt x="808" y="8"/>
                  </a:cubicBezTo>
                  <a:cubicBezTo>
                    <a:pt x="656" y="0"/>
                    <a:pt x="456" y="0"/>
                    <a:pt x="328" y="56"/>
                  </a:cubicBezTo>
                  <a:cubicBezTo>
                    <a:pt x="200" y="112"/>
                    <a:pt x="80" y="232"/>
                    <a:pt x="40" y="344"/>
                  </a:cubicBezTo>
                  <a:cubicBezTo>
                    <a:pt x="0" y="456"/>
                    <a:pt x="32" y="624"/>
                    <a:pt x="88" y="728"/>
                  </a:cubicBezTo>
                  <a:cubicBezTo>
                    <a:pt x="144" y="832"/>
                    <a:pt x="260" y="900"/>
                    <a:pt x="376" y="968"/>
                  </a:cubicBezTo>
                </a:path>
              </a:pathLst>
            </a:custGeom>
            <a:noFill/>
            <a:ln w="28575" cmpd="sng">
              <a:solidFill>
                <a:srgbClr val="C0C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99" name="Text Box 16"/>
            <p:cNvSpPr txBox="1">
              <a:spLocks noChangeArrowheads="1"/>
            </p:cNvSpPr>
            <p:nvPr/>
          </p:nvSpPr>
          <p:spPr bwMode="auto">
            <a:xfrm>
              <a:off x="3285" y="240"/>
              <a:ext cx="239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FFC000"/>
                  </a:solidFill>
                </a:rPr>
                <a:t>M  &lt; 8 M</a:t>
              </a:r>
              <a:r>
                <a:rPr lang="en-US" sz="2400" baseline="-25000" dirty="0">
                  <a:solidFill>
                    <a:srgbClr val="FFC000"/>
                  </a:solidFill>
                  <a:sym typeface="Weather" pitchFamily="34" charset="2"/>
                </a:rPr>
                <a:t></a:t>
              </a:r>
              <a:r>
                <a:rPr lang="en-US" sz="2400" baseline="-25000" dirty="0">
                  <a:solidFill>
                    <a:srgbClr val="FFC000"/>
                  </a:solidFill>
                  <a:ea typeface="SimSun" pitchFamily="2" charset="-122"/>
                  <a:sym typeface="Weather" pitchFamily="34" charset="2"/>
                </a:rPr>
                <a:t> </a:t>
              </a:r>
            </a:p>
            <a:p>
              <a:pPr algn="ctr"/>
              <a:r>
                <a:rPr lang="en-US" sz="2400" dirty="0">
                  <a:solidFill>
                    <a:srgbClr val="FFC000"/>
                  </a:solidFill>
                  <a:ea typeface="SimSun" pitchFamily="2" charset="-122"/>
                  <a:sym typeface="Weather" pitchFamily="34" charset="2"/>
                </a:rPr>
                <a:t>La </a:t>
              </a:r>
              <a:r>
                <a:rPr lang="en-US" sz="2400" dirty="0" err="1">
                  <a:solidFill>
                    <a:srgbClr val="FFC000"/>
                  </a:solidFill>
                  <a:ea typeface="SimSun" pitchFamily="2" charset="-122"/>
                  <a:sym typeface="Weather" pitchFamily="34" charset="2"/>
                </a:rPr>
                <a:t>stella</a:t>
              </a:r>
              <a:r>
                <a:rPr lang="en-US" sz="2400" dirty="0">
                  <a:solidFill>
                    <a:srgbClr val="FFC000"/>
                  </a:solidFill>
                  <a:ea typeface="SimSun" pitchFamily="2" charset="-122"/>
                  <a:sym typeface="Weather" pitchFamily="34" charset="2"/>
                </a:rPr>
                <a:t> </a:t>
              </a:r>
              <a:r>
                <a:rPr lang="en-US" sz="2400" dirty="0" err="1">
                  <a:solidFill>
                    <a:srgbClr val="FFC000"/>
                  </a:solidFill>
                  <a:ea typeface="SimSun" pitchFamily="2" charset="-122"/>
                  <a:sym typeface="Weather" pitchFamily="34" charset="2"/>
                </a:rPr>
                <a:t>si</a:t>
              </a:r>
              <a:r>
                <a:rPr lang="en-US" sz="2400" dirty="0">
                  <a:solidFill>
                    <a:srgbClr val="FFC000"/>
                  </a:solidFill>
                  <a:ea typeface="SimSun" pitchFamily="2" charset="-122"/>
                  <a:sym typeface="Weather" pitchFamily="34" charset="2"/>
                </a:rPr>
                <a:t> </a:t>
              </a:r>
              <a:r>
                <a:rPr lang="en-US" sz="2400" dirty="0" err="1">
                  <a:solidFill>
                    <a:srgbClr val="FFC000"/>
                  </a:solidFill>
                  <a:ea typeface="SimSun" pitchFamily="2" charset="-122"/>
                  <a:sym typeface="Weather" pitchFamily="34" charset="2"/>
                </a:rPr>
                <a:t>spegne</a:t>
              </a:r>
              <a:endParaRPr lang="en-US" sz="2400" dirty="0">
                <a:solidFill>
                  <a:srgbClr val="FFC000"/>
                </a:solidFill>
                <a:ea typeface="SimSun" pitchFamily="2" charset="-122"/>
                <a:sym typeface="Weather" pitchFamily="34" charset="2"/>
              </a:endParaRPr>
            </a:p>
            <a:p>
              <a:pPr algn="ctr"/>
              <a:r>
                <a:rPr lang="en-US" sz="2400" dirty="0">
                  <a:solidFill>
                    <a:srgbClr val="FFC000"/>
                  </a:solidFill>
                  <a:ea typeface="SimSun" pitchFamily="2" charset="-122"/>
                  <a:sym typeface="Weather" pitchFamily="34" charset="2"/>
                </a:rPr>
                <a:t>(nana </a:t>
              </a:r>
              <a:r>
                <a:rPr lang="en-US" sz="2400" dirty="0" err="1">
                  <a:solidFill>
                    <a:srgbClr val="FFC000"/>
                  </a:solidFill>
                  <a:ea typeface="SimSun" pitchFamily="2" charset="-122"/>
                  <a:sym typeface="Weather" pitchFamily="34" charset="2"/>
                </a:rPr>
                <a:t>bianca</a:t>
              </a:r>
              <a:r>
                <a:rPr lang="en-US" sz="2400" dirty="0">
                  <a:solidFill>
                    <a:srgbClr val="FFC000"/>
                  </a:solidFill>
                  <a:ea typeface="SimSun" pitchFamily="2" charset="-122"/>
                  <a:sym typeface="Weather" pitchFamily="34" charset="2"/>
                </a:rPr>
                <a:t> </a:t>
              </a:r>
              <a:r>
                <a:rPr lang="en-US" sz="2400" dirty="0">
                  <a:solidFill>
                    <a:srgbClr val="FFC000"/>
                  </a:solidFill>
                  <a:ea typeface="SimSun" pitchFamily="2" charset="-122"/>
                  <a:sym typeface="Symbol" pitchFamily="18" charset="2"/>
                </a:rPr>
                <a:t>nana </a:t>
              </a:r>
              <a:r>
                <a:rPr lang="en-US" sz="2400" dirty="0" err="1">
                  <a:solidFill>
                    <a:srgbClr val="FFC000"/>
                  </a:solidFill>
                  <a:ea typeface="SimSun" pitchFamily="2" charset="-122"/>
                  <a:sym typeface="Symbol" pitchFamily="18" charset="2"/>
                </a:rPr>
                <a:t>nera</a:t>
              </a:r>
              <a:r>
                <a:rPr lang="en-US" sz="2400" dirty="0">
                  <a:solidFill>
                    <a:srgbClr val="FFC000"/>
                  </a:solidFill>
                  <a:ea typeface="SimSun" pitchFamily="2" charset="-122"/>
                  <a:sym typeface="Weather" pitchFamily="34" charset="2"/>
                </a:rPr>
                <a:t>)</a:t>
              </a:r>
            </a:p>
          </p:txBody>
        </p:sp>
      </p:grpSp>
      <p:grpSp>
        <p:nvGrpSpPr>
          <p:cNvPr id="144401" name="Group 17"/>
          <p:cNvGrpSpPr>
            <a:grpSpLocks/>
          </p:cNvGrpSpPr>
          <p:nvPr/>
        </p:nvGrpSpPr>
        <p:grpSpPr bwMode="auto">
          <a:xfrm>
            <a:off x="609600" y="3505200"/>
            <a:ext cx="4795838" cy="1219200"/>
            <a:chOff x="384" y="2208"/>
            <a:chExt cx="3021" cy="768"/>
          </a:xfrm>
        </p:grpSpPr>
        <p:sp>
          <p:nvSpPr>
            <p:cNvPr id="3096" name="Oval 18"/>
            <p:cNvSpPr>
              <a:spLocks noChangeArrowheads="1"/>
            </p:cNvSpPr>
            <p:nvPr/>
          </p:nvSpPr>
          <p:spPr bwMode="auto">
            <a:xfrm>
              <a:off x="3216" y="2208"/>
              <a:ext cx="189" cy="168"/>
            </a:xfrm>
            <a:prstGeom prst="ellips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7" name="Text Box 19"/>
            <p:cNvSpPr txBox="1">
              <a:spLocks noChangeArrowheads="1"/>
            </p:cNvSpPr>
            <p:nvPr/>
          </p:nvSpPr>
          <p:spPr bwMode="auto">
            <a:xfrm>
              <a:off x="384" y="2688"/>
              <a:ext cx="16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FFFF"/>
                  </a:solidFill>
                </a:rPr>
                <a:t>H</a:t>
              </a:r>
              <a:r>
                <a:rPr lang="en-US" sz="2400" b="1">
                  <a:solidFill>
                    <a:srgbClr val="00FFFF"/>
                  </a:solidFill>
                </a:rPr>
                <a:t> </a:t>
              </a:r>
              <a:r>
                <a:rPr lang="en-US" sz="2400">
                  <a:solidFill>
                    <a:srgbClr val="00FFFF"/>
                  </a:solidFill>
                </a:rPr>
                <a:t>burning </a:t>
              </a:r>
              <a:r>
                <a:rPr lang="en-US" sz="2400" b="1">
                  <a:solidFill>
                    <a:srgbClr val="00FFFF"/>
                  </a:solidFill>
                  <a:sym typeface="Symbol" pitchFamily="18" charset="2"/>
                </a:rPr>
                <a:t></a:t>
              </a:r>
              <a:r>
                <a:rPr lang="en-US" sz="2400">
                  <a:solidFill>
                    <a:srgbClr val="00FFFF"/>
                  </a:solidFill>
                  <a:sym typeface="Symbol" pitchFamily="18" charset="2"/>
                </a:rPr>
                <a:t> He</a:t>
              </a:r>
              <a:r>
                <a:rPr lang="en-US" sz="2000">
                  <a:solidFill>
                    <a:srgbClr val="00FFFF"/>
                  </a:solidFill>
                </a:rPr>
                <a:t> </a:t>
              </a:r>
            </a:p>
          </p:txBody>
        </p:sp>
      </p:grpSp>
      <p:grpSp>
        <p:nvGrpSpPr>
          <p:cNvPr id="144404" name="Group 20"/>
          <p:cNvGrpSpPr>
            <a:grpSpLocks/>
          </p:cNvGrpSpPr>
          <p:nvPr/>
        </p:nvGrpSpPr>
        <p:grpSpPr bwMode="auto">
          <a:xfrm>
            <a:off x="609600" y="4267200"/>
            <a:ext cx="5024438" cy="914400"/>
            <a:chOff x="384" y="2688"/>
            <a:chExt cx="3165" cy="576"/>
          </a:xfrm>
        </p:grpSpPr>
        <p:sp>
          <p:nvSpPr>
            <p:cNvPr id="3094" name="Oval 21"/>
            <p:cNvSpPr>
              <a:spLocks noChangeArrowheads="1"/>
            </p:cNvSpPr>
            <p:nvPr/>
          </p:nvSpPr>
          <p:spPr bwMode="auto">
            <a:xfrm>
              <a:off x="3360" y="2688"/>
              <a:ext cx="189" cy="1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5" name="Text Box 22"/>
            <p:cNvSpPr txBox="1">
              <a:spLocks noChangeArrowheads="1"/>
            </p:cNvSpPr>
            <p:nvPr/>
          </p:nvSpPr>
          <p:spPr bwMode="auto">
            <a:xfrm>
              <a:off x="384" y="2976"/>
              <a:ext cx="21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bg1"/>
                  </a:solidFill>
                </a:rPr>
                <a:t>He burning </a:t>
              </a:r>
              <a:r>
                <a:rPr lang="en-US" sz="2400" b="1">
                  <a:solidFill>
                    <a:schemeClr val="bg1"/>
                  </a:solidFill>
                  <a:sym typeface="Symbol" pitchFamily="18" charset="2"/>
                </a:rPr>
                <a:t></a:t>
              </a:r>
              <a:r>
                <a:rPr lang="en-US" sz="2400">
                  <a:solidFill>
                    <a:schemeClr val="bg1"/>
                  </a:solidFill>
                  <a:sym typeface="Symbol" pitchFamily="18" charset="2"/>
                </a:rPr>
                <a:t> C, O, Ne</a:t>
              </a:r>
            </a:p>
          </p:txBody>
        </p:sp>
      </p:grpSp>
      <p:grpSp>
        <p:nvGrpSpPr>
          <p:cNvPr id="144407" name="Group 23"/>
          <p:cNvGrpSpPr>
            <a:grpSpLocks/>
          </p:cNvGrpSpPr>
          <p:nvPr/>
        </p:nvGrpSpPr>
        <p:grpSpPr bwMode="auto">
          <a:xfrm>
            <a:off x="609600" y="4800600"/>
            <a:ext cx="5715000" cy="1050925"/>
            <a:chOff x="384" y="3024"/>
            <a:chExt cx="3600" cy="662"/>
          </a:xfrm>
        </p:grpSpPr>
        <p:sp>
          <p:nvSpPr>
            <p:cNvPr id="3092" name="Text Box 24"/>
            <p:cNvSpPr txBox="1">
              <a:spLocks noChangeArrowheads="1"/>
            </p:cNvSpPr>
            <p:nvPr/>
          </p:nvSpPr>
          <p:spPr bwMode="auto">
            <a:xfrm>
              <a:off x="384" y="3312"/>
              <a:ext cx="2189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rgbClr val="FF9900"/>
                  </a:solidFill>
                </a:rPr>
                <a:t>C/O … Si burning </a:t>
              </a:r>
              <a:r>
                <a:rPr lang="en-US" sz="2400" b="1">
                  <a:solidFill>
                    <a:srgbClr val="FF9900"/>
                  </a:solidFill>
                  <a:sym typeface="Symbol" pitchFamily="18" charset="2"/>
                </a:rPr>
                <a:t> </a:t>
              </a:r>
              <a:r>
                <a:rPr lang="en-US" sz="2400">
                  <a:solidFill>
                    <a:srgbClr val="FF9900"/>
                  </a:solidFill>
                  <a:sym typeface="Symbol" pitchFamily="18" charset="2"/>
                </a:rPr>
                <a:t>Fe</a:t>
              </a:r>
              <a:endParaRPr lang="en-US" sz="2400">
                <a:solidFill>
                  <a:srgbClr val="FF9900"/>
                </a:solidFill>
              </a:endParaRPr>
            </a:p>
            <a:p>
              <a:pPr algn="ctr"/>
              <a:endParaRPr lang="en-US" sz="90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  <p:sp>
          <p:nvSpPr>
            <p:cNvPr id="3093" name="Oval 25"/>
            <p:cNvSpPr>
              <a:spLocks noChangeArrowheads="1"/>
            </p:cNvSpPr>
            <p:nvPr/>
          </p:nvSpPr>
          <p:spPr bwMode="auto">
            <a:xfrm>
              <a:off x="3552" y="3024"/>
              <a:ext cx="432" cy="192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44410" name="Group 26"/>
          <p:cNvGrpSpPr>
            <a:grpSpLocks/>
          </p:cNvGrpSpPr>
          <p:nvPr/>
        </p:nvGrpSpPr>
        <p:grpSpPr bwMode="auto">
          <a:xfrm>
            <a:off x="609600" y="5715000"/>
            <a:ext cx="7772400" cy="533400"/>
            <a:chOff x="384" y="3600"/>
            <a:chExt cx="4896" cy="336"/>
          </a:xfrm>
        </p:grpSpPr>
        <p:sp>
          <p:nvSpPr>
            <p:cNvPr id="3090" name="Oval 27"/>
            <p:cNvSpPr>
              <a:spLocks noChangeArrowheads="1"/>
            </p:cNvSpPr>
            <p:nvPr/>
          </p:nvSpPr>
          <p:spPr bwMode="auto">
            <a:xfrm>
              <a:off x="3984" y="3600"/>
              <a:ext cx="1296" cy="196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1" name="Rectangle 28"/>
            <p:cNvSpPr>
              <a:spLocks noChangeArrowheads="1"/>
            </p:cNvSpPr>
            <p:nvPr/>
          </p:nvSpPr>
          <p:spPr bwMode="auto">
            <a:xfrm>
              <a:off x="384" y="3648"/>
              <a:ext cx="1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66FF33"/>
                  </a:solidFill>
                </a:rPr>
                <a:t>explosive  </a:t>
              </a:r>
              <a:r>
                <a:rPr lang="en-US" sz="2400">
                  <a:solidFill>
                    <a:srgbClr val="00FF00"/>
                  </a:solidFill>
                </a:rPr>
                <a:t>burning</a:t>
              </a:r>
            </a:p>
          </p:txBody>
        </p:sp>
      </p:grpSp>
      <p:grpSp>
        <p:nvGrpSpPr>
          <p:cNvPr id="144413" name="Group 29"/>
          <p:cNvGrpSpPr>
            <a:grpSpLocks/>
          </p:cNvGrpSpPr>
          <p:nvPr/>
        </p:nvGrpSpPr>
        <p:grpSpPr bwMode="auto">
          <a:xfrm>
            <a:off x="2743200" y="152400"/>
            <a:ext cx="838200" cy="685800"/>
            <a:chOff x="672" y="288"/>
            <a:chExt cx="528" cy="432"/>
          </a:xfrm>
        </p:grpSpPr>
        <p:sp>
          <p:nvSpPr>
            <p:cNvPr id="3088" name="AutoShape 30"/>
            <p:cNvSpPr>
              <a:spLocks noChangeArrowheads="1"/>
            </p:cNvSpPr>
            <p:nvPr/>
          </p:nvSpPr>
          <p:spPr bwMode="auto">
            <a:xfrm>
              <a:off x="672" y="288"/>
              <a:ext cx="528" cy="432"/>
            </a:xfrm>
            <a:prstGeom prst="irregularSeal2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9" name="Text Box 31"/>
            <p:cNvSpPr txBox="1">
              <a:spLocks noChangeArrowheads="1"/>
            </p:cNvSpPr>
            <p:nvPr/>
          </p:nvSpPr>
          <p:spPr bwMode="auto">
            <a:xfrm>
              <a:off x="865" y="384"/>
              <a:ext cx="116" cy="25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endParaRPr lang="it-IT" sz="2000" b="1"/>
            </a:p>
          </p:txBody>
        </p:sp>
      </p:grpSp>
      <p:sp>
        <p:nvSpPr>
          <p:cNvPr id="144416" name="Oval 32"/>
          <p:cNvSpPr>
            <a:spLocks noChangeArrowheads="1"/>
          </p:cNvSpPr>
          <p:nvPr/>
        </p:nvSpPr>
        <p:spPr bwMode="auto">
          <a:xfrm>
            <a:off x="2590800" y="1752600"/>
            <a:ext cx="228600" cy="2286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sz="2000">
              <a:solidFill>
                <a:srgbClr val="FF0000"/>
              </a:solidFill>
            </a:endParaRPr>
          </a:p>
        </p:txBody>
      </p:sp>
      <p:sp>
        <p:nvSpPr>
          <p:cNvPr id="144417" name="Oval 33"/>
          <p:cNvSpPr>
            <a:spLocks noChangeArrowheads="1"/>
          </p:cNvSpPr>
          <p:nvPr/>
        </p:nvSpPr>
        <p:spPr bwMode="auto">
          <a:xfrm>
            <a:off x="3810000" y="1219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sz="2000">
              <a:solidFill>
                <a:srgbClr val="FF0000"/>
              </a:solidFill>
            </a:endParaRPr>
          </a:p>
        </p:txBody>
      </p:sp>
      <p:sp>
        <p:nvSpPr>
          <p:cNvPr id="144418" name="Oval 34"/>
          <p:cNvSpPr>
            <a:spLocks noChangeArrowheads="1"/>
          </p:cNvSpPr>
          <p:nvPr/>
        </p:nvSpPr>
        <p:spPr bwMode="auto">
          <a:xfrm>
            <a:off x="3505200" y="6858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sz="2000">
              <a:solidFill>
                <a:srgbClr val="FF0000"/>
              </a:solidFill>
            </a:endParaRPr>
          </a:p>
        </p:txBody>
      </p:sp>
      <p:sp>
        <p:nvSpPr>
          <p:cNvPr id="3087" name="Text Box 35"/>
          <p:cNvSpPr txBox="1">
            <a:spLocks noChangeArrowheads="1"/>
          </p:cNvSpPr>
          <p:nvPr/>
        </p:nvSpPr>
        <p:spPr bwMode="auto">
          <a:xfrm>
            <a:off x="6524625" y="3605213"/>
            <a:ext cx="2509838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</a:rPr>
              <a:t>L’ambizioso compito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</a:rPr>
              <a:t>dell’astrofisica nucleare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</a:rPr>
              <a:t>è spiegare l’origine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</a:rPr>
              <a:t>degli elementi e le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</a:rPr>
              <a:t>relative abbondanze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</a:rPr>
              <a:t>nell’Universo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</a:rPr>
              <a:t> </a:t>
            </a:r>
            <a:endParaRPr lang="it-IT">
              <a:solidFill>
                <a:schemeClr val="bg1"/>
              </a:solidFill>
            </a:endParaRPr>
          </a:p>
          <a:p>
            <a:pPr eaLnBrk="1" hangingPunct="1"/>
            <a:endParaRPr lang="it-IT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16" grpId="0" animBg="1" autoUpdateAnimBg="0"/>
      <p:bldP spid="144417" grpId="0" animBg="1" autoUpdateAnimBg="0"/>
      <p:bldP spid="14441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0670A-B53D-4019-86AE-13C6DA42969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4667250" y="177958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149725" y="1665288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319588" y="765175"/>
            <a:ext cx="347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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42988" y="1104900"/>
            <a:ext cx="8675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&lt;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v&gt; =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03" name="Freeform 6"/>
          <p:cNvSpPr>
            <a:spLocks/>
          </p:cNvSpPr>
          <p:nvPr/>
        </p:nvSpPr>
        <p:spPr bwMode="auto">
          <a:xfrm>
            <a:off x="4175125" y="922338"/>
            <a:ext cx="165100" cy="749300"/>
          </a:xfrm>
          <a:custGeom>
            <a:avLst/>
            <a:gdLst>
              <a:gd name="T0" fmla="*/ 152400 w 104"/>
              <a:gd name="T1" fmla="*/ 99907 h 840"/>
              <a:gd name="T2" fmla="*/ 152400 w 104"/>
              <a:gd name="T3" fmla="*/ 57090 h 840"/>
              <a:gd name="T4" fmla="*/ 76200 w 104"/>
              <a:gd name="T5" fmla="*/ 99907 h 840"/>
              <a:gd name="T6" fmla="*/ 76200 w 104"/>
              <a:gd name="T7" fmla="*/ 656530 h 840"/>
              <a:gd name="T8" fmla="*/ 0 w 104"/>
              <a:gd name="T9" fmla="*/ 656530 h 8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" h="840">
                <a:moveTo>
                  <a:pt x="96" y="112"/>
                </a:moveTo>
                <a:cubicBezTo>
                  <a:pt x="100" y="88"/>
                  <a:pt x="104" y="64"/>
                  <a:pt x="96" y="64"/>
                </a:cubicBezTo>
                <a:cubicBezTo>
                  <a:pt x="88" y="64"/>
                  <a:pt x="56" y="0"/>
                  <a:pt x="48" y="112"/>
                </a:cubicBezTo>
                <a:cubicBezTo>
                  <a:pt x="40" y="224"/>
                  <a:pt x="56" y="632"/>
                  <a:pt x="48" y="736"/>
                </a:cubicBezTo>
                <a:cubicBezTo>
                  <a:pt x="40" y="840"/>
                  <a:pt x="8" y="744"/>
                  <a:pt x="0" y="736"/>
                </a:cubicBez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3024188" y="981075"/>
            <a:ext cx="1066800" cy="696913"/>
            <a:chOff x="2832" y="2594"/>
            <a:chExt cx="672" cy="506"/>
          </a:xfrm>
        </p:grpSpPr>
        <p:sp>
          <p:nvSpPr>
            <p:cNvPr id="4139" name="Text Box 8"/>
            <p:cNvSpPr txBox="1">
              <a:spLocks noChangeArrowheads="1"/>
            </p:cNvSpPr>
            <p:nvPr/>
          </p:nvSpPr>
          <p:spPr bwMode="auto">
            <a:xfrm>
              <a:off x="2832" y="2834"/>
              <a:ext cx="575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  <a:sym typeface="Symbol" pitchFamily="18" charset="2"/>
                </a:rPr>
                <a:t>(KT)</a:t>
              </a:r>
              <a:r>
                <a:rPr lang="en-US" sz="1800" baseline="30000">
                  <a:solidFill>
                    <a:schemeClr val="bg1"/>
                  </a:solidFill>
                  <a:sym typeface="Symbol" pitchFamily="18" charset="2"/>
                </a:rPr>
                <a:t>3/2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4140" name="Text Box 9"/>
            <p:cNvSpPr txBox="1">
              <a:spLocks noChangeArrowheads="1"/>
            </p:cNvSpPr>
            <p:nvPr/>
          </p:nvSpPr>
          <p:spPr bwMode="auto">
            <a:xfrm>
              <a:off x="3079" y="2594"/>
              <a:ext cx="181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141" name="Line 10"/>
            <p:cNvSpPr>
              <a:spLocks noChangeShapeType="1"/>
            </p:cNvSpPr>
            <p:nvPr/>
          </p:nvSpPr>
          <p:spPr bwMode="auto">
            <a:xfrm>
              <a:off x="2832" y="2784"/>
              <a:ext cx="67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105" name="Group 11"/>
          <p:cNvGrpSpPr>
            <a:grpSpLocks/>
          </p:cNvGrpSpPr>
          <p:nvPr/>
        </p:nvGrpSpPr>
        <p:grpSpPr bwMode="auto">
          <a:xfrm>
            <a:off x="2484438" y="1020763"/>
            <a:ext cx="469900" cy="663575"/>
            <a:chOff x="2160" y="2577"/>
            <a:chExt cx="296" cy="483"/>
          </a:xfrm>
        </p:grpSpPr>
        <p:sp>
          <p:nvSpPr>
            <p:cNvPr id="4136" name="Text Box 12"/>
            <p:cNvSpPr txBox="1">
              <a:spLocks noChangeArrowheads="1"/>
            </p:cNvSpPr>
            <p:nvPr/>
          </p:nvSpPr>
          <p:spPr bwMode="auto">
            <a:xfrm>
              <a:off x="2208" y="2577"/>
              <a:ext cx="21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4137" name="Text Box 13"/>
            <p:cNvSpPr txBox="1">
              <a:spLocks noChangeArrowheads="1"/>
            </p:cNvSpPr>
            <p:nvPr/>
          </p:nvSpPr>
          <p:spPr bwMode="auto">
            <a:xfrm>
              <a:off x="2160" y="2771"/>
              <a:ext cx="29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bg1"/>
                  </a:solidFill>
                  <a:sym typeface="Symbol" pitchFamily="18" charset="2"/>
                </a:rPr>
                <a:t>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4138" name="Line 14"/>
            <p:cNvSpPr>
              <a:spLocks noChangeShapeType="1"/>
            </p:cNvSpPr>
            <p:nvPr/>
          </p:nvSpPr>
          <p:spPr bwMode="auto">
            <a:xfrm>
              <a:off x="2160" y="2784"/>
              <a:ext cx="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06" name="Freeform 15"/>
          <p:cNvSpPr>
            <a:spLocks/>
          </p:cNvSpPr>
          <p:nvPr/>
        </p:nvSpPr>
        <p:spPr bwMode="auto">
          <a:xfrm>
            <a:off x="2262188" y="909638"/>
            <a:ext cx="762000" cy="725487"/>
          </a:xfrm>
          <a:custGeom>
            <a:avLst/>
            <a:gdLst>
              <a:gd name="T0" fmla="*/ 0 w 432"/>
              <a:gd name="T1" fmla="*/ 390647 h 624"/>
              <a:gd name="T2" fmla="*/ 84667 w 432"/>
              <a:gd name="T3" fmla="*/ 725487 h 624"/>
              <a:gd name="T4" fmla="*/ 254000 w 432"/>
              <a:gd name="T5" fmla="*/ 0 h 624"/>
              <a:gd name="T6" fmla="*/ 762000 w 43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624">
                <a:moveTo>
                  <a:pt x="0" y="336"/>
                </a:moveTo>
                <a:lnTo>
                  <a:pt x="48" y="624"/>
                </a:lnTo>
                <a:lnTo>
                  <a:pt x="144" y="0"/>
                </a:lnTo>
                <a:lnTo>
                  <a:pt x="432" y="0"/>
                </a:lnTo>
              </a:path>
            </a:pathLst>
          </a:custGeom>
          <a:noFill/>
          <a:ln w="28575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4278313" y="9810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S</a:t>
            </a:r>
            <a:r>
              <a:rPr lang="en-US" sz="1800">
                <a:solidFill>
                  <a:schemeClr val="bg1"/>
                </a:solidFill>
              </a:rPr>
              <a:t>(E)</a:t>
            </a:r>
          </a:p>
        </p:txBody>
      </p:sp>
      <p:sp>
        <p:nvSpPr>
          <p:cNvPr id="4108" name="Text Box 17"/>
          <p:cNvSpPr txBox="1">
            <a:spLocks noChangeArrowheads="1"/>
          </p:cNvSpPr>
          <p:nvPr/>
        </p:nvSpPr>
        <p:spPr bwMode="auto">
          <a:xfrm>
            <a:off x="4921250" y="1117600"/>
            <a:ext cx="566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bg1"/>
                </a:solidFill>
              </a:rPr>
              <a:t>exp</a:t>
            </a:r>
          </a:p>
        </p:txBody>
      </p:sp>
      <p:sp>
        <p:nvSpPr>
          <p:cNvPr id="4109" name="Text Box 18"/>
          <p:cNvSpPr txBox="1">
            <a:spLocks noChangeArrowheads="1"/>
          </p:cNvSpPr>
          <p:nvPr/>
        </p:nvSpPr>
        <p:spPr bwMode="auto">
          <a:xfrm>
            <a:off x="7543800" y="1066800"/>
            <a:ext cx="461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dE</a:t>
            </a:r>
          </a:p>
        </p:txBody>
      </p:sp>
      <p:sp>
        <p:nvSpPr>
          <p:cNvPr id="4110" name="AutoShape 19"/>
          <p:cNvSpPr>
            <a:spLocks noChangeArrowheads="1"/>
          </p:cNvSpPr>
          <p:nvPr/>
        </p:nvSpPr>
        <p:spPr bwMode="auto">
          <a:xfrm>
            <a:off x="5638800" y="838200"/>
            <a:ext cx="1828800" cy="793750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1" name="Text Box 20"/>
          <p:cNvSpPr txBox="1">
            <a:spLocks noChangeArrowheads="1"/>
          </p:cNvSpPr>
          <p:nvPr/>
        </p:nvSpPr>
        <p:spPr bwMode="auto">
          <a:xfrm>
            <a:off x="6072188" y="914400"/>
            <a:ext cx="3270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4112" name="Text Box 21"/>
          <p:cNvSpPr txBox="1">
            <a:spLocks noChangeArrowheads="1"/>
          </p:cNvSpPr>
          <p:nvPr/>
        </p:nvSpPr>
        <p:spPr bwMode="auto">
          <a:xfrm>
            <a:off x="5995988" y="1316038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</a:rPr>
              <a:t>KT</a:t>
            </a:r>
          </a:p>
        </p:txBody>
      </p:sp>
      <p:sp>
        <p:nvSpPr>
          <p:cNvPr id="4113" name="Line 22"/>
          <p:cNvSpPr>
            <a:spLocks noChangeShapeType="1"/>
          </p:cNvSpPr>
          <p:nvPr/>
        </p:nvSpPr>
        <p:spPr bwMode="auto">
          <a:xfrm>
            <a:off x="6040438" y="1243013"/>
            <a:ext cx="533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4" name="Line 23"/>
          <p:cNvSpPr>
            <a:spLocks noChangeShapeType="1"/>
          </p:cNvSpPr>
          <p:nvPr/>
        </p:nvSpPr>
        <p:spPr bwMode="auto">
          <a:xfrm>
            <a:off x="5691188" y="1243013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5" name="Line 24"/>
          <p:cNvSpPr>
            <a:spLocks noChangeShapeType="1"/>
          </p:cNvSpPr>
          <p:nvPr/>
        </p:nvSpPr>
        <p:spPr bwMode="auto">
          <a:xfrm>
            <a:off x="6681788" y="1222375"/>
            <a:ext cx="228600" cy="0"/>
          </a:xfrm>
          <a:prstGeom prst="line">
            <a:avLst/>
          </a:prstGeom>
          <a:noFill/>
          <a:ln w="28575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6858000" y="990600"/>
            <a:ext cx="587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</a:t>
            </a:r>
            <a:endParaRPr lang="en-US" sz="1800" b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 baseline="-25000">
              <a:solidFill>
                <a:srgbClr val="00FF00"/>
              </a:solidFill>
            </a:endParaRPr>
          </a:p>
        </p:txBody>
      </p:sp>
      <p:grpSp>
        <p:nvGrpSpPr>
          <p:cNvPr id="4117" name="Group 29"/>
          <p:cNvGrpSpPr>
            <a:grpSpLocks/>
          </p:cNvGrpSpPr>
          <p:nvPr/>
        </p:nvGrpSpPr>
        <p:grpSpPr bwMode="auto">
          <a:xfrm>
            <a:off x="0" y="2057400"/>
            <a:ext cx="4010025" cy="754063"/>
            <a:chOff x="0" y="1294"/>
            <a:chExt cx="2526" cy="475"/>
          </a:xfrm>
        </p:grpSpPr>
        <p:sp>
          <p:nvSpPr>
            <p:cNvPr id="4130" name="Text Box 30"/>
            <p:cNvSpPr txBox="1">
              <a:spLocks noChangeArrowheads="1"/>
            </p:cNvSpPr>
            <p:nvPr/>
          </p:nvSpPr>
          <p:spPr bwMode="auto">
            <a:xfrm>
              <a:off x="1429" y="1389"/>
              <a:ext cx="10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</a:rPr>
                <a:t>Effetto tunnel</a:t>
              </a:r>
            </a:p>
          </p:txBody>
        </p:sp>
        <p:sp>
          <p:nvSpPr>
            <p:cNvPr id="4131" name="Text Box 31"/>
            <p:cNvSpPr txBox="1">
              <a:spLocks noChangeArrowheads="1"/>
            </p:cNvSpPr>
            <p:nvPr/>
          </p:nvSpPr>
          <p:spPr bwMode="auto">
            <a:xfrm>
              <a:off x="0" y="1415"/>
              <a:ext cx="4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</a:rPr>
                <a:t>KT &lt;&lt;</a:t>
              </a:r>
              <a:r>
                <a:rPr lang="en-US" sz="1800">
                  <a:solidFill>
                    <a:srgbClr val="00FF00"/>
                  </a:solidFill>
                </a:rPr>
                <a:t> </a:t>
              </a:r>
            </a:p>
          </p:txBody>
        </p:sp>
        <p:sp>
          <p:nvSpPr>
            <p:cNvPr id="4132" name="Line 32"/>
            <p:cNvSpPr>
              <a:spLocks noChangeShapeType="1"/>
            </p:cNvSpPr>
            <p:nvPr/>
          </p:nvSpPr>
          <p:spPr bwMode="auto">
            <a:xfrm>
              <a:off x="490" y="1533"/>
              <a:ext cx="62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33" name="Text Box 33"/>
            <p:cNvSpPr txBox="1">
              <a:spLocks noChangeArrowheads="1"/>
            </p:cNvSpPr>
            <p:nvPr/>
          </p:nvSpPr>
          <p:spPr bwMode="auto">
            <a:xfrm>
              <a:off x="510" y="1294"/>
              <a:ext cx="5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</a:rPr>
                <a:t>Z</a:t>
              </a:r>
              <a:r>
                <a:rPr lang="en-US" sz="1800" baseline="-25000">
                  <a:solidFill>
                    <a:schemeClr val="bg1"/>
                  </a:solidFill>
                </a:rPr>
                <a:t>1</a:t>
              </a:r>
              <a:r>
                <a:rPr lang="en-US" sz="1800">
                  <a:solidFill>
                    <a:schemeClr val="bg1"/>
                  </a:solidFill>
                </a:rPr>
                <a:t>Z</a:t>
              </a:r>
              <a:r>
                <a:rPr lang="en-US" sz="1800" baseline="-25000">
                  <a:solidFill>
                    <a:schemeClr val="bg1"/>
                  </a:solidFill>
                </a:rPr>
                <a:t>2</a:t>
              </a:r>
              <a:r>
                <a:rPr lang="en-US" sz="1800">
                  <a:solidFill>
                    <a:schemeClr val="bg1"/>
                  </a:solidFill>
                </a:rPr>
                <a:t>e</a:t>
              </a:r>
              <a:r>
                <a:rPr lang="en-US" sz="1800" baseline="30000">
                  <a:solidFill>
                    <a:schemeClr val="bg1"/>
                  </a:solidFill>
                </a:rPr>
                <a:t>2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4134" name="Text Box 34"/>
            <p:cNvSpPr txBox="1">
              <a:spLocks noChangeArrowheads="1"/>
            </p:cNvSpPr>
            <p:nvPr/>
          </p:nvSpPr>
          <p:spPr bwMode="auto">
            <a:xfrm>
              <a:off x="634" y="1538"/>
              <a:ext cx="3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1"/>
                  </a:solidFill>
                </a:rPr>
                <a:t>R</a:t>
              </a:r>
              <a:r>
                <a:rPr lang="en-US" sz="1800" baseline="-25000">
                  <a:solidFill>
                    <a:schemeClr val="bg1"/>
                  </a:solidFill>
                </a:rPr>
                <a:t>N</a:t>
              </a:r>
              <a:r>
                <a:rPr lang="en-US" sz="1800">
                  <a:solidFill>
                    <a:srgbClr val="00FF00"/>
                  </a:solidFill>
                </a:rPr>
                <a:t> </a:t>
              </a:r>
            </a:p>
          </p:txBody>
        </p:sp>
        <p:sp>
          <p:nvSpPr>
            <p:cNvPr id="4135" name="Text Box 35"/>
            <p:cNvSpPr txBox="1">
              <a:spLocks noChangeArrowheads="1"/>
            </p:cNvSpPr>
            <p:nvPr/>
          </p:nvSpPr>
          <p:spPr bwMode="auto">
            <a:xfrm>
              <a:off x="1104" y="1403"/>
              <a:ext cx="2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  <a:sym typeface="Symbol" pitchFamily="18" charset="2"/>
                </a:rPr>
                <a:t></a:t>
              </a:r>
            </a:p>
          </p:txBody>
        </p:sp>
      </p:grp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4587875" y="2133600"/>
            <a:ext cx="375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(E)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S(E)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/E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(-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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4119" name="Rectangle 37"/>
          <p:cNvSpPr>
            <a:spLocks noChangeArrowheads="1"/>
          </p:cNvSpPr>
          <p:nvPr/>
        </p:nvSpPr>
        <p:spPr bwMode="auto">
          <a:xfrm>
            <a:off x="5435600" y="4102100"/>
            <a:ext cx="314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aseline="30000">
                <a:solidFill>
                  <a:schemeClr val="bg1"/>
                </a:solidFill>
              </a:rPr>
              <a:t>3</a:t>
            </a:r>
            <a:r>
              <a:rPr lang="en-US" sz="1800">
                <a:solidFill>
                  <a:schemeClr val="bg1"/>
                </a:solidFill>
              </a:rPr>
              <a:t>He(</a:t>
            </a:r>
            <a:r>
              <a:rPr lang="en-US" sz="1800" baseline="30000">
                <a:solidFill>
                  <a:schemeClr val="bg1"/>
                </a:solidFill>
              </a:rPr>
              <a:t>3</a:t>
            </a:r>
            <a:r>
              <a:rPr lang="en-US" sz="1800">
                <a:solidFill>
                  <a:schemeClr val="bg1"/>
                </a:solidFill>
              </a:rPr>
              <a:t>He,2p)</a:t>
            </a:r>
            <a:r>
              <a:rPr lang="en-US" sz="1800" baseline="30000">
                <a:solidFill>
                  <a:schemeClr val="bg1"/>
                </a:solidFill>
              </a:rPr>
              <a:t>4</a:t>
            </a:r>
            <a:r>
              <a:rPr lang="en-US" sz="1800">
                <a:solidFill>
                  <a:schemeClr val="bg1"/>
                </a:solidFill>
              </a:rPr>
              <a:t>He       22 keV</a:t>
            </a:r>
          </a:p>
        </p:txBody>
      </p:sp>
      <p:sp>
        <p:nvSpPr>
          <p:cNvPr id="4120" name="Rectangle 38"/>
          <p:cNvSpPr>
            <a:spLocks noChangeArrowheads="1"/>
          </p:cNvSpPr>
          <p:nvPr/>
        </p:nvSpPr>
        <p:spPr bwMode="auto">
          <a:xfrm>
            <a:off x="5627688" y="4700588"/>
            <a:ext cx="3406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bg1"/>
                </a:solidFill>
              </a:rPr>
              <a:t>d(p,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)</a:t>
            </a:r>
            <a:r>
              <a:rPr lang="en-US" sz="1800" baseline="30000">
                <a:solidFill>
                  <a:schemeClr val="bg1"/>
                </a:solidFill>
                <a:sym typeface="Symbol" pitchFamily="18" charset="2"/>
              </a:rPr>
              <a:t>3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He                7 keV</a:t>
            </a:r>
            <a:r>
              <a:rPr lang="en-US" sz="1800">
                <a:solidFill>
                  <a:srgbClr val="FF0000"/>
                </a:solidFill>
                <a:sym typeface="Symbol" pitchFamily="18" charset="2"/>
              </a:rPr>
              <a:t>        </a:t>
            </a:r>
          </a:p>
        </p:txBody>
      </p:sp>
      <p:sp>
        <p:nvSpPr>
          <p:cNvPr id="4121" name="Rectangle 39"/>
          <p:cNvSpPr>
            <a:spLocks noChangeArrowheads="1"/>
          </p:cNvSpPr>
          <p:nvPr/>
        </p:nvSpPr>
        <p:spPr bwMode="auto">
          <a:xfrm>
            <a:off x="5530850" y="5262563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aseline="30000">
                <a:solidFill>
                  <a:schemeClr val="bg1"/>
                </a:solidFill>
                <a:sym typeface="Symbol" pitchFamily="18" charset="2"/>
              </a:rPr>
              <a:t>14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 sz="1800">
                <a:solidFill>
                  <a:schemeClr val="bg1"/>
                </a:solidFill>
              </a:rPr>
              <a:t>(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US" sz="1800">
                <a:solidFill>
                  <a:schemeClr val="bg1"/>
                </a:solidFill>
              </a:rPr>
              <a:t>,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)</a:t>
            </a:r>
            <a:r>
              <a:rPr lang="en-US" sz="1800" baseline="30000">
                <a:solidFill>
                  <a:schemeClr val="bg1"/>
                </a:solidFill>
                <a:sym typeface="Symbol" pitchFamily="18" charset="2"/>
              </a:rPr>
              <a:t>15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O              27 keV</a:t>
            </a:r>
            <a:endParaRPr lang="en-GB" sz="180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122" name="Line 40"/>
          <p:cNvSpPr>
            <a:spLocks noChangeShapeType="1"/>
          </p:cNvSpPr>
          <p:nvPr/>
        </p:nvSpPr>
        <p:spPr bwMode="auto">
          <a:xfrm>
            <a:off x="5530850" y="4011613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3" name="Line 41"/>
          <p:cNvSpPr>
            <a:spLocks noChangeShapeType="1"/>
          </p:cNvSpPr>
          <p:nvPr/>
        </p:nvSpPr>
        <p:spPr bwMode="auto">
          <a:xfrm>
            <a:off x="7340600" y="3636963"/>
            <a:ext cx="39688" cy="2960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4" name="Text Box 42"/>
          <p:cNvSpPr txBox="1">
            <a:spLocks noChangeArrowheads="1"/>
          </p:cNvSpPr>
          <p:nvPr/>
        </p:nvSpPr>
        <p:spPr bwMode="auto">
          <a:xfrm>
            <a:off x="7605713" y="3500438"/>
            <a:ext cx="420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E</a:t>
            </a:r>
            <a:r>
              <a:rPr lang="en-US" sz="1800" baseline="-25000">
                <a:solidFill>
                  <a:schemeClr val="bg1"/>
                </a:solidFill>
              </a:rPr>
              <a:t>0</a:t>
            </a:r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4125" name="Text Box 43"/>
          <p:cNvSpPr txBox="1">
            <a:spLocks noChangeArrowheads="1"/>
          </p:cNvSpPr>
          <p:nvPr/>
        </p:nvSpPr>
        <p:spPr bwMode="auto">
          <a:xfrm>
            <a:off x="1524000" y="0"/>
            <a:ext cx="64928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600" dirty="0" err="1">
                <a:solidFill>
                  <a:srgbClr val="FFC000"/>
                </a:solidFill>
              </a:rPr>
              <a:t>Numero</a:t>
            </a:r>
            <a:r>
              <a:rPr lang="en-US" sz="2600" dirty="0">
                <a:solidFill>
                  <a:srgbClr val="FFC000"/>
                </a:solidFill>
              </a:rPr>
              <a:t> di </a:t>
            </a:r>
            <a:r>
              <a:rPr lang="en-US" sz="2600" dirty="0" err="1">
                <a:solidFill>
                  <a:srgbClr val="FFC000"/>
                </a:solidFill>
              </a:rPr>
              <a:t>reazioni</a:t>
            </a:r>
            <a:r>
              <a:rPr lang="en-US" sz="2600" dirty="0">
                <a:solidFill>
                  <a:srgbClr val="FFC000"/>
                </a:solidFill>
              </a:rPr>
              <a:t> per </a:t>
            </a:r>
            <a:r>
              <a:rPr lang="en-US" sz="2600" dirty="0" err="1">
                <a:solidFill>
                  <a:srgbClr val="FFC000"/>
                </a:solidFill>
              </a:rPr>
              <a:t>particelle</a:t>
            </a:r>
            <a:r>
              <a:rPr lang="en-US" sz="2600" dirty="0">
                <a:solidFill>
                  <a:srgbClr val="FFC000"/>
                </a:solidFill>
              </a:rPr>
              <a:t> </a:t>
            </a:r>
            <a:r>
              <a:rPr lang="en-US" sz="2600" dirty="0" err="1">
                <a:solidFill>
                  <a:srgbClr val="FFC000"/>
                </a:solidFill>
              </a:rPr>
              <a:t>cariche</a:t>
            </a:r>
            <a:endParaRPr lang="en-US" sz="2600" dirty="0">
              <a:solidFill>
                <a:srgbClr val="FFC000"/>
              </a:solidFill>
            </a:endParaRPr>
          </a:p>
        </p:txBody>
      </p:sp>
      <p:pic>
        <p:nvPicPr>
          <p:cNvPr id="4126" name="Picture 44" descr="gamow pe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464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Line 45"/>
          <p:cNvSpPr>
            <a:spLocks noChangeShapeType="1"/>
          </p:cNvSpPr>
          <p:nvPr/>
        </p:nvSpPr>
        <p:spPr bwMode="auto">
          <a:xfrm>
            <a:off x="4427538" y="1341438"/>
            <a:ext cx="3603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8" name="Text Box 46"/>
          <p:cNvSpPr txBox="1">
            <a:spLocks noChangeArrowheads="1"/>
          </p:cNvSpPr>
          <p:nvPr/>
        </p:nvSpPr>
        <p:spPr bwMode="auto">
          <a:xfrm>
            <a:off x="4427538" y="1341438"/>
            <a:ext cx="327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129" name="Rectangle 47"/>
          <p:cNvSpPr>
            <a:spLocks noChangeArrowheads="1"/>
          </p:cNvSpPr>
          <p:nvPr/>
        </p:nvSpPr>
        <p:spPr bwMode="auto">
          <a:xfrm>
            <a:off x="5580063" y="5949950"/>
            <a:ext cx="300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aseline="30000">
                <a:solidFill>
                  <a:schemeClr val="bg1"/>
                </a:solidFill>
                <a:sym typeface="Symbol" pitchFamily="18" charset="2"/>
              </a:rPr>
              <a:t>12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C</a:t>
            </a:r>
            <a:r>
              <a:rPr lang="en-US" sz="1800">
                <a:solidFill>
                  <a:schemeClr val="bg1"/>
                </a:solidFill>
              </a:rPr>
              <a:t>(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lang="en-US" sz="1800">
                <a:solidFill>
                  <a:schemeClr val="bg1"/>
                </a:solidFill>
              </a:rPr>
              <a:t>,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)</a:t>
            </a:r>
            <a:r>
              <a:rPr lang="en-US" sz="1800" baseline="30000">
                <a:solidFill>
                  <a:schemeClr val="bg1"/>
                </a:solidFill>
                <a:sym typeface="Symbol" pitchFamily="18" charset="2"/>
              </a:rPr>
              <a:t>16</a:t>
            </a:r>
            <a:r>
              <a:rPr lang="en-US" sz="1800">
                <a:solidFill>
                  <a:schemeClr val="bg1"/>
                </a:solidFill>
                <a:sym typeface="Symbol" pitchFamily="18" charset="2"/>
              </a:rPr>
              <a:t>O            300 keV</a:t>
            </a:r>
            <a:endParaRPr lang="en-GB" sz="1800">
              <a:solidFill>
                <a:schemeClr val="bg1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41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C38C2-E89E-4741-8F32-F28757A7B5EB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5123" name="Picture 2" descr="sigma_S_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981075"/>
            <a:ext cx="474821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371975" y="3284538"/>
            <a:ext cx="491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it-IT" sz="2400" dirty="0">
                <a:solidFill>
                  <a:srgbClr val="66FFFF"/>
                </a:solidFill>
              </a:rPr>
              <a:t> </a:t>
            </a:r>
            <a:r>
              <a:rPr lang="it-IT" sz="2200" dirty="0">
                <a:solidFill>
                  <a:srgbClr val="FFC000"/>
                </a:solidFill>
              </a:rPr>
              <a:t>evento/mese &lt; </a:t>
            </a:r>
            <a:r>
              <a:rPr lang="it-IT" sz="2200" dirty="0" err="1">
                <a:solidFill>
                  <a:srgbClr val="FFC000"/>
                </a:solidFill>
              </a:rPr>
              <a:t>R</a:t>
            </a:r>
            <a:r>
              <a:rPr lang="it-IT" sz="2200" baseline="-25000" dirty="0" err="1">
                <a:solidFill>
                  <a:srgbClr val="FFC000"/>
                </a:solidFill>
              </a:rPr>
              <a:t>lab</a:t>
            </a:r>
            <a:r>
              <a:rPr lang="it-IT" sz="2200" dirty="0">
                <a:solidFill>
                  <a:srgbClr val="FFC000"/>
                </a:solidFill>
              </a:rPr>
              <a:t> &lt;  evento/giorno </a:t>
            </a:r>
            <a:endParaRPr lang="it-IT" sz="22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7092950" y="2012950"/>
            <a:ext cx="161294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it-IT" sz="2200" dirty="0">
                <a:solidFill>
                  <a:srgbClr val="FFC000"/>
                </a:solidFill>
                <a:latin typeface="Symbol" pitchFamily="18" charset="2"/>
              </a:rPr>
              <a:t>e</a:t>
            </a:r>
            <a:r>
              <a:rPr lang="it-IT" sz="2200" dirty="0">
                <a:solidFill>
                  <a:srgbClr val="FFC000"/>
                </a:solidFill>
              </a:rPr>
              <a:t> ~ 10 %</a:t>
            </a:r>
          </a:p>
          <a:p>
            <a:r>
              <a:rPr lang="it-IT" sz="2200" dirty="0">
                <a:solidFill>
                  <a:srgbClr val="FFC000"/>
                </a:solidFill>
              </a:rPr>
              <a:t>I</a:t>
            </a:r>
            <a:r>
              <a:rPr lang="it-IT" sz="2200" baseline="-25000" dirty="0">
                <a:solidFill>
                  <a:srgbClr val="FFC000"/>
                </a:solidFill>
              </a:rPr>
              <a:t>P</a:t>
            </a:r>
            <a:r>
              <a:rPr lang="it-IT" sz="2200" dirty="0">
                <a:solidFill>
                  <a:srgbClr val="FFC000"/>
                </a:solidFill>
              </a:rPr>
              <a:t> ~ </a:t>
            </a:r>
            <a:r>
              <a:rPr lang="it-IT" sz="2200" dirty="0" err="1">
                <a:solidFill>
                  <a:srgbClr val="FFC000"/>
                </a:solidFill>
              </a:rPr>
              <a:t>mA</a:t>
            </a:r>
            <a:endParaRPr lang="it-IT" sz="2200" dirty="0">
              <a:solidFill>
                <a:srgbClr val="FFC000"/>
              </a:solidFill>
            </a:endParaRPr>
          </a:p>
          <a:p>
            <a:r>
              <a:rPr lang="it-IT" sz="2200" dirty="0">
                <a:solidFill>
                  <a:srgbClr val="FFC000"/>
                </a:solidFill>
                <a:latin typeface="Symbol" pitchFamily="18" charset="2"/>
                <a:sym typeface="Symbol" pitchFamily="18" charset="2"/>
              </a:rPr>
              <a:t></a:t>
            </a:r>
            <a:r>
              <a:rPr lang="it-IT" sz="2200" dirty="0">
                <a:solidFill>
                  <a:srgbClr val="FFC000"/>
                </a:solidFill>
              </a:rPr>
              <a:t> ~ </a:t>
            </a:r>
            <a:r>
              <a:rPr lang="it-IT" sz="2200" dirty="0">
                <a:solidFill>
                  <a:srgbClr val="FFC000"/>
                </a:solidFill>
                <a:latin typeface="Symbol" pitchFamily="18" charset="2"/>
              </a:rPr>
              <a:t>m</a:t>
            </a:r>
            <a:r>
              <a:rPr lang="it-IT" sz="2200" dirty="0">
                <a:solidFill>
                  <a:srgbClr val="FFC000"/>
                </a:solidFill>
              </a:rPr>
              <a:t>g/cm</a:t>
            </a:r>
            <a:r>
              <a:rPr lang="it-IT" sz="2200" baseline="30000" dirty="0">
                <a:solidFill>
                  <a:srgbClr val="FFC000"/>
                </a:solidFill>
              </a:rPr>
              <a:t>2</a:t>
            </a:r>
            <a:endParaRPr lang="en-US" sz="22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5219700" y="1196975"/>
            <a:ext cx="3276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en-US" sz="2200" dirty="0" err="1">
                <a:solidFill>
                  <a:srgbClr val="FFC000"/>
                </a:solidFill>
              </a:rPr>
              <a:t>R</a:t>
            </a:r>
            <a:r>
              <a:rPr lang="en-US" sz="2200" baseline="-25000" dirty="0" err="1">
                <a:solidFill>
                  <a:srgbClr val="FFC000"/>
                </a:solidFill>
              </a:rPr>
              <a:t>lab</a:t>
            </a:r>
            <a:r>
              <a:rPr lang="en-US" sz="2200" dirty="0">
                <a:solidFill>
                  <a:srgbClr val="FFC000"/>
                </a:solidFill>
              </a:rPr>
              <a:t>= </a:t>
            </a:r>
            <a:r>
              <a:rPr lang="en-US" sz="2200" b="1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en-US" sz="2200" dirty="0">
                <a:solidFill>
                  <a:srgbClr val="FFC000"/>
                </a:solidFill>
                <a:sym typeface="Symbol" pitchFamily="18" charset="2"/>
              </a:rPr>
              <a:t>··</a:t>
            </a:r>
            <a:r>
              <a:rPr lang="en-US" sz="2200" dirty="0" err="1">
                <a:solidFill>
                  <a:srgbClr val="FFC000"/>
                </a:solidFill>
                <a:sym typeface="Symbol" pitchFamily="18" charset="2"/>
              </a:rPr>
              <a:t>I</a:t>
            </a:r>
            <a:r>
              <a:rPr lang="en-US" sz="2200" baseline="-25000" dirty="0" err="1">
                <a:solidFill>
                  <a:srgbClr val="FFC000"/>
                </a:solidFill>
                <a:sym typeface="Symbol" pitchFamily="18" charset="2"/>
              </a:rPr>
              <a:t>p</a:t>
            </a:r>
            <a:r>
              <a:rPr lang="en-US" sz="2200" dirty="0">
                <a:solidFill>
                  <a:srgbClr val="FFC000"/>
                </a:solidFill>
                <a:sym typeface="Symbol" pitchFamily="18" charset="2"/>
              </a:rPr>
              <a:t>··</a:t>
            </a:r>
            <a:r>
              <a:rPr lang="en-US" sz="2200" dirty="0" err="1">
                <a:solidFill>
                  <a:srgbClr val="FFC000"/>
                </a:solidFill>
                <a:sym typeface="Symbol" pitchFamily="18" charset="2"/>
              </a:rPr>
              <a:t>N</a:t>
            </a:r>
            <a:r>
              <a:rPr lang="en-US" sz="2200" baseline="-25000" dirty="0" err="1">
                <a:solidFill>
                  <a:srgbClr val="FFC000"/>
                </a:solidFill>
                <a:sym typeface="Symbol" pitchFamily="18" charset="2"/>
              </a:rPr>
              <a:t>av</a:t>
            </a:r>
            <a:r>
              <a:rPr lang="en-US" sz="2200" dirty="0">
                <a:solidFill>
                  <a:srgbClr val="FFC000"/>
                </a:solidFill>
                <a:sym typeface="Symbol" pitchFamily="18" charset="2"/>
              </a:rPr>
              <a:t>/A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703763" y="2228850"/>
            <a:ext cx="15271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it-IT" sz="2200" dirty="0" err="1">
                <a:solidFill>
                  <a:srgbClr val="FFC000"/>
                </a:solidFill>
              </a:rPr>
              <a:t>pb</a:t>
            </a:r>
            <a:r>
              <a:rPr lang="it-IT" sz="2200" dirty="0">
                <a:solidFill>
                  <a:srgbClr val="FFC000"/>
                </a:solidFill>
              </a:rPr>
              <a:t> &lt; </a:t>
            </a:r>
            <a:r>
              <a:rPr lang="it-IT" sz="2200" dirty="0">
                <a:solidFill>
                  <a:srgbClr val="FFC000"/>
                </a:solidFill>
                <a:latin typeface="Symbol" pitchFamily="18" charset="2"/>
              </a:rPr>
              <a:t>s</a:t>
            </a:r>
            <a:r>
              <a:rPr lang="it-IT" sz="2200" dirty="0">
                <a:solidFill>
                  <a:srgbClr val="FFC000"/>
                </a:solidFill>
              </a:rPr>
              <a:t> &lt; </a:t>
            </a:r>
            <a:r>
              <a:rPr lang="it-IT" sz="2200" dirty="0" err="1">
                <a:solidFill>
                  <a:srgbClr val="FFC000"/>
                </a:solidFill>
              </a:rPr>
              <a:t>nb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2051050" y="0"/>
            <a:ext cx="487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FFC000"/>
                </a:solidFill>
              </a:rPr>
              <a:t>Numero</a:t>
            </a:r>
            <a:r>
              <a:rPr lang="en-US" sz="2400" dirty="0">
                <a:solidFill>
                  <a:srgbClr val="FFC000"/>
                </a:solidFill>
              </a:rPr>
              <a:t> di </a:t>
            </a:r>
            <a:r>
              <a:rPr lang="en-US" sz="2400" dirty="0" err="1">
                <a:solidFill>
                  <a:srgbClr val="FFC000"/>
                </a:solidFill>
              </a:rPr>
              <a:t>reazioni</a:t>
            </a:r>
            <a:r>
              <a:rPr lang="en-US" sz="2400" dirty="0">
                <a:solidFill>
                  <a:srgbClr val="FFC000"/>
                </a:solidFill>
              </a:rPr>
              <a:t> in </a:t>
            </a:r>
            <a:r>
              <a:rPr lang="en-US" sz="2400" dirty="0" err="1">
                <a:solidFill>
                  <a:srgbClr val="FFC000"/>
                </a:solidFill>
              </a:rPr>
              <a:t>laboratorio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643438" y="4221163"/>
            <a:ext cx="352692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200" dirty="0">
                <a:solidFill>
                  <a:srgbClr val="FFC000"/>
                </a:solidFill>
                <a:sym typeface="Symbol" pitchFamily="18" charset="2"/>
              </a:rPr>
              <a:t></a:t>
            </a:r>
            <a:r>
              <a:rPr lang="en-US" sz="2200" dirty="0">
                <a:solidFill>
                  <a:srgbClr val="FFC000"/>
                </a:solidFill>
              </a:rPr>
              <a:t>(E) </a:t>
            </a:r>
            <a:r>
              <a:rPr lang="en-US" sz="2400" dirty="0">
                <a:solidFill>
                  <a:srgbClr val="FFC000"/>
                </a:solidFill>
              </a:rPr>
              <a:t>= </a:t>
            </a:r>
            <a:r>
              <a:rPr lang="en-US" sz="2400" dirty="0">
                <a:solidFill>
                  <a:srgbClr val="FF0000"/>
                </a:solidFill>
              </a:rPr>
              <a:t>S(E)</a:t>
            </a:r>
            <a:r>
              <a:rPr lang="en-US" sz="2400" dirty="0">
                <a:solidFill>
                  <a:srgbClr val="FFC000"/>
                </a:solidFill>
              </a:rPr>
              <a:t>/</a:t>
            </a:r>
            <a:r>
              <a:rPr lang="en-US" sz="2400" dirty="0" err="1">
                <a:solidFill>
                  <a:srgbClr val="FFC000"/>
                </a:solidFill>
              </a:rPr>
              <a:t>Eexp</a:t>
            </a:r>
            <a:r>
              <a:rPr lang="en-US" sz="2400" dirty="0">
                <a:solidFill>
                  <a:srgbClr val="FFC000"/>
                </a:solidFill>
              </a:rPr>
              <a:t>(-</a:t>
            </a:r>
            <a:r>
              <a:rPr lang="en-US" sz="2000" dirty="0">
                <a:solidFill>
                  <a:srgbClr val="FFC000"/>
                </a:solidFill>
              </a:rPr>
              <a:t>2</a:t>
            </a:r>
            <a:r>
              <a:rPr lang="en-US" sz="2400" dirty="0">
                <a:solidFill>
                  <a:srgbClr val="FFC000"/>
                </a:solidFill>
                <a:sym typeface="Symbol" pitchFamily="18" charset="2"/>
              </a:rPr>
              <a:t>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</a:p>
          <a:p>
            <a:pPr eaLnBrk="0" hangingPunct="0">
              <a:defRPr/>
            </a:pPr>
            <a:endParaRPr lang="en-US" sz="2200" dirty="0"/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555625" y="188913"/>
            <a:ext cx="8385175" cy="5553075"/>
            <a:chOff x="340" y="119"/>
            <a:chExt cx="5282" cy="3498"/>
          </a:xfrm>
        </p:grpSpPr>
        <p:sp>
          <p:nvSpPr>
            <p:cNvPr id="5131" name="Text Box 10"/>
            <p:cNvSpPr txBox="1">
              <a:spLocks noChangeArrowheads="1"/>
            </p:cNvSpPr>
            <p:nvPr/>
          </p:nvSpPr>
          <p:spPr bwMode="auto">
            <a:xfrm>
              <a:off x="3152" y="3279"/>
              <a:ext cx="2470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/>
                <a:t>Fondamentale l’estrapolazione !!</a:t>
              </a:r>
            </a:p>
          </p:txBody>
        </p:sp>
        <p:grpSp>
          <p:nvGrpSpPr>
            <p:cNvPr id="5132" name="Group 11"/>
            <p:cNvGrpSpPr>
              <a:grpSpLocks/>
            </p:cNvGrpSpPr>
            <p:nvPr/>
          </p:nvGrpSpPr>
          <p:grpSpPr bwMode="auto">
            <a:xfrm>
              <a:off x="340" y="119"/>
              <a:ext cx="5209" cy="3498"/>
              <a:chOff x="340" y="0"/>
              <a:chExt cx="5209" cy="3498"/>
            </a:xfrm>
          </p:grpSpPr>
          <p:sp>
            <p:nvSpPr>
              <p:cNvPr id="5133" name="Rectangle 12"/>
              <p:cNvSpPr>
                <a:spLocks noChangeArrowheads="1"/>
              </p:cNvSpPr>
              <p:nvPr/>
            </p:nvSpPr>
            <p:spPr bwMode="auto">
              <a:xfrm>
                <a:off x="1565" y="0"/>
                <a:ext cx="3984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it-IT" sz="2400">
                  <a:solidFill>
                    <a:srgbClr val="00FFFF"/>
                  </a:solidFill>
                </a:endParaRPr>
              </a:p>
            </p:txBody>
          </p:sp>
          <p:grpSp>
            <p:nvGrpSpPr>
              <p:cNvPr id="5134" name="Group 13"/>
              <p:cNvGrpSpPr>
                <a:grpSpLocks/>
              </p:cNvGrpSpPr>
              <p:nvPr/>
            </p:nvGrpSpPr>
            <p:grpSpPr bwMode="auto">
              <a:xfrm>
                <a:off x="340" y="618"/>
                <a:ext cx="438" cy="2880"/>
                <a:chOff x="480" y="864"/>
                <a:chExt cx="438" cy="2880"/>
              </a:xfrm>
            </p:grpSpPr>
            <p:sp>
              <p:nvSpPr>
                <p:cNvPr id="5136" name="Rectangle 14"/>
                <p:cNvSpPr>
                  <a:spLocks noChangeArrowheads="1"/>
                </p:cNvSpPr>
                <p:nvPr/>
              </p:nvSpPr>
              <p:spPr bwMode="auto">
                <a:xfrm>
                  <a:off x="624" y="864"/>
                  <a:ext cx="96" cy="288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13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0" y="2736"/>
                  <a:ext cx="438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/>
                  <a:r>
                    <a:rPr lang="en-US" sz="4400" b="1" dirty="0"/>
                    <a:t>?</a:t>
                  </a:r>
                </a:p>
              </p:txBody>
            </p:sp>
          </p:grpSp>
          <p:sp>
            <p:nvSpPr>
              <p:cNvPr id="5135" name="Text Box 16"/>
              <p:cNvSpPr txBox="1">
                <a:spLocks noChangeArrowheads="1"/>
              </p:cNvSpPr>
              <p:nvPr/>
            </p:nvSpPr>
            <p:spPr bwMode="auto">
              <a:xfrm>
                <a:off x="930" y="1661"/>
                <a:ext cx="15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/>
                <a:endParaRPr lang="it-IT" sz="2000">
                  <a:solidFill>
                    <a:srgbClr val="00CC99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CACAA-7F80-4189-8714-C81CC50B668E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304800" y="606425"/>
            <a:ext cx="8839200" cy="5108575"/>
            <a:chOff x="192" y="382"/>
            <a:chExt cx="5568" cy="3218"/>
          </a:xfrm>
        </p:grpSpPr>
        <p:grpSp>
          <p:nvGrpSpPr>
            <p:cNvPr id="6153" name="Group 3"/>
            <p:cNvGrpSpPr>
              <a:grpSpLocks/>
            </p:cNvGrpSpPr>
            <p:nvPr/>
          </p:nvGrpSpPr>
          <p:grpSpPr bwMode="auto">
            <a:xfrm>
              <a:off x="192" y="382"/>
              <a:ext cx="2352" cy="3218"/>
              <a:chOff x="864" y="243"/>
              <a:chExt cx="2634" cy="3597"/>
            </a:xfrm>
          </p:grpSpPr>
          <p:sp>
            <p:nvSpPr>
              <p:cNvPr id="6165" name="Text Box 4"/>
              <p:cNvSpPr txBox="1">
                <a:spLocks noChangeArrowheads="1"/>
              </p:cNvSpPr>
              <p:nvPr/>
            </p:nvSpPr>
            <p:spPr bwMode="auto">
              <a:xfrm>
                <a:off x="1872" y="243"/>
                <a:ext cx="587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600" dirty="0">
                    <a:solidFill>
                      <a:srgbClr val="FFC000"/>
                    </a:solidFill>
                  </a:rPr>
                  <a:t>ma…</a:t>
                </a:r>
                <a:endParaRPr lang="it-IT" sz="2600" dirty="0">
                  <a:solidFill>
                    <a:srgbClr val="FFC000"/>
                  </a:solidFill>
                </a:endParaRPr>
              </a:p>
            </p:txBody>
          </p:sp>
          <p:grpSp>
            <p:nvGrpSpPr>
              <p:cNvPr id="6166" name="Group 5"/>
              <p:cNvGrpSpPr>
                <a:grpSpLocks/>
              </p:cNvGrpSpPr>
              <p:nvPr/>
            </p:nvGrpSpPr>
            <p:grpSpPr bwMode="auto">
              <a:xfrm>
                <a:off x="864" y="720"/>
                <a:ext cx="2634" cy="3120"/>
                <a:chOff x="864" y="720"/>
                <a:chExt cx="2634" cy="3120"/>
              </a:xfrm>
            </p:grpSpPr>
            <p:grpSp>
              <p:nvGrpSpPr>
                <p:cNvPr id="6167" name="Group 6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2634" cy="3120"/>
                  <a:chOff x="864" y="720"/>
                  <a:chExt cx="2634" cy="3120"/>
                </a:xfrm>
              </p:grpSpPr>
              <p:graphicFrame>
                <p:nvGraphicFramePr>
                  <p:cNvPr id="6169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864" y="720"/>
                  <a:ext cx="2634" cy="31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196" name="Fotografia di Photo Editor " r:id="rId4" imgW="3820058" imgH="4525007" progId="MSPhotoEd.3">
                          <p:embed/>
                        </p:oleObj>
                      </mc:Choice>
                      <mc:Fallback>
                        <p:oleObj name="Fotografia di Photo Editor " r:id="rId4" imgW="3820058" imgH="4525007" progId="MSPhotoEd.3">
                          <p:embed/>
                          <p:pic>
                            <p:nvPicPr>
                              <p:cNvPr id="0" name="Object 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64" y="720"/>
                                <a:ext cx="2634" cy="31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6170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064"/>
                    <a:ext cx="1344" cy="1632"/>
                  </a:xfrm>
                  <a:prstGeom prst="rect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pic>
              <p:nvPicPr>
                <p:cNvPr id="6168" name="Picture 9" descr="muro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0" y="2256"/>
                  <a:ext cx="1392" cy="1461"/>
                </a:xfrm>
                <a:prstGeom prst="rect">
                  <a:avLst/>
                </a:prstGeom>
                <a:noFill/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154" name="Group 10"/>
            <p:cNvGrpSpPr>
              <a:grpSpLocks/>
            </p:cNvGrpSpPr>
            <p:nvPr/>
          </p:nvGrpSpPr>
          <p:grpSpPr bwMode="auto">
            <a:xfrm>
              <a:off x="2880" y="1344"/>
              <a:ext cx="2880" cy="1776"/>
              <a:chOff x="2880" y="1344"/>
              <a:chExt cx="2880" cy="1776"/>
            </a:xfrm>
          </p:grpSpPr>
          <p:grpSp>
            <p:nvGrpSpPr>
              <p:cNvPr id="6155" name="Group 11"/>
              <p:cNvGrpSpPr>
                <a:grpSpLocks/>
              </p:cNvGrpSpPr>
              <p:nvPr/>
            </p:nvGrpSpPr>
            <p:grpSpPr bwMode="auto">
              <a:xfrm>
                <a:off x="2880" y="1344"/>
                <a:ext cx="2880" cy="1776"/>
                <a:chOff x="624" y="3600"/>
                <a:chExt cx="3072" cy="1796"/>
              </a:xfrm>
            </p:grpSpPr>
            <p:pic>
              <p:nvPicPr>
                <p:cNvPr id="6163" name="Picture 12" descr="extrapol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" y="3600"/>
                  <a:ext cx="3072" cy="17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16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40" y="4608"/>
                  <a:ext cx="278" cy="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sz="3200" b="1">
                      <a:solidFill>
                        <a:srgbClr val="FF0000"/>
                      </a:solidFill>
                    </a:rPr>
                    <a:t>?</a:t>
                  </a:r>
                  <a:endParaRPr lang="it-IT" sz="3200" b="1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6156" name="Group 14"/>
              <p:cNvGrpSpPr>
                <a:grpSpLocks/>
              </p:cNvGrpSpPr>
              <p:nvPr/>
            </p:nvGrpSpPr>
            <p:grpSpPr bwMode="auto">
              <a:xfrm>
                <a:off x="3024" y="1536"/>
                <a:ext cx="1035" cy="1304"/>
                <a:chOff x="811" y="4079"/>
                <a:chExt cx="1104" cy="1429"/>
              </a:xfrm>
            </p:grpSpPr>
            <p:sp>
              <p:nvSpPr>
                <p:cNvPr id="6158" name="Rectangle 15"/>
                <p:cNvSpPr>
                  <a:spLocks noChangeArrowheads="1"/>
                </p:cNvSpPr>
                <p:nvPr/>
              </p:nvSpPr>
              <p:spPr bwMode="auto">
                <a:xfrm>
                  <a:off x="811" y="4452"/>
                  <a:ext cx="1104" cy="1056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159" name="Line 16"/>
                <p:cNvSpPr>
                  <a:spLocks noChangeShapeType="1"/>
                </p:cNvSpPr>
                <p:nvPr/>
              </p:nvSpPr>
              <p:spPr bwMode="auto">
                <a:xfrm>
                  <a:off x="1152" y="4464"/>
                  <a:ext cx="0" cy="9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16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152" y="5424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16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63" y="4941"/>
                  <a:ext cx="279" cy="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sz="3200" b="1">
                      <a:solidFill>
                        <a:srgbClr val="FF0000"/>
                      </a:solidFill>
                    </a:rPr>
                    <a:t>?</a:t>
                  </a:r>
                  <a:endParaRPr lang="it-IT" sz="32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62" name="Text Box 1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75" y="4530"/>
                  <a:ext cx="1148" cy="246"/>
                </a:xfrm>
                <a:prstGeom prst="rect">
                  <a:avLst/>
                </a:prstGeom>
                <a:solidFill>
                  <a:srgbClr val="F8F8F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sz="1800"/>
                    <a:t>S(E)   factor</a:t>
                  </a:r>
                  <a:endParaRPr lang="it-IT" sz="1800"/>
                </a:p>
              </p:txBody>
            </p:sp>
          </p:grpSp>
          <p:sp>
            <p:nvSpPr>
              <p:cNvPr id="6157" name="Oval 20"/>
              <p:cNvSpPr>
                <a:spLocks noChangeArrowheads="1"/>
              </p:cNvSpPr>
              <p:nvPr/>
            </p:nvSpPr>
            <p:spPr bwMode="auto">
              <a:xfrm>
                <a:off x="3216" y="2064"/>
                <a:ext cx="855" cy="78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304800" y="1295400"/>
            <a:ext cx="8686800" cy="5214938"/>
            <a:chOff x="192" y="816"/>
            <a:chExt cx="5472" cy="3285"/>
          </a:xfrm>
        </p:grpSpPr>
        <p:grpSp>
          <p:nvGrpSpPr>
            <p:cNvPr id="6149" name="Group 22"/>
            <p:cNvGrpSpPr>
              <a:grpSpLocks/>
            </p:cNvGrpSpPr>
            <p:nvPr/>
          </p:nvGrpSpPr>
          <p:grpSpPr bwMode="auto">
            <a:xfrm>
              <a:off x="192" y="816"/>
              <a:ext cx="5472" cy="2784"/>
              <a:chOff x="192" y="288"/>
              <a:chExt cx="5472" cy="2784"/>
            </a:xfrm>
          </p:grpSpPr>
          <p:graphicFrame>
            <p:nvGraphicFramePr>
              <p:cNvPr id="6151" name="Object 23"/>
              <p:cNvGraphicFramePr>
                <a:graphicFrameLocks noChangeAspect="1"/>
              </p:cNvGraphicFramePr>
              <p:nvPr/>
            </p:nvGraphicFramePr>
            <p:xfrm>
              <a:off x="192" y="288"/>
              <a:ext cx="2351" cy="27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97" name="Fotografia di Photo Editor " r:id="rId8" imgW="3820058" imgH="4525007" progId="MSPhotoEd.3">
                      <p:embed/>
                    </p:oleObj>
                  </mc:Choice>
                  <mc:Fallback>
                    <p:oleObj name="Fotografia di Photo Editor " r:id="rId8" imgW="3820058" imgH="4525007" progId="MSPhotoEd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288"/>
                            <a:ext cx="2351" cy="27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6152" name="Picture 24" descr="extrapo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816"/>
                <a:ext cx="2784" cy="1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0" name="Text Box 25"/>
            <p:cNvSpPr txBox="1">
              <a:spLocks noChangeArrowheads="1"/>
            </p:cNvSpPr>
            <p:nvPr/>
          </p:nvSpPr>
          <p:spPr bwMode="auto">
            <a:xfrm>
              <a:off x="1111" y="3774"/>
              <a:ext cx="4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600" dirty="0" err="1">
                  <a:solidFill>
                    <a:srgbClr val="FFC000"/>
                  </a:solidFill>
                </a:rPr>
                <a:t>Talvolta</a:t>
              </a:r>
              <a:r>
                <a:rPr lang="en-US" sz="2600" dirty="0">
                  <a:solidFill>
                    <a:srgbClr val="FFC000"/>
                  </a:solidFill>
                </a:rPr>
                <a:t> </a:t>
              </a:r>
              <a:r>
                <a:rPr lang="en-US" sz="2600" dirty="0" err="1">
                  <a:solidFill>
                    <a:srgbClr val="FFC000"/>
                  </a:solidFill>
                </a:rPr>
                <a:t>l’estrapolazione</a:t>
              </a:r>
              <a:r>
                <a:rPr lang="en-US" sz="2600" dirty="0">
                  <a:solidFill>
                    <a:srgbClr val="FFC000"/>
                  </a:solidFill>
                </a:rPr>
                <a:t> </a:t>
              </a:r>
              <a:r>
                <a:rPr lang="en-US" sz="2600" dirty="0" err="1">
                  <a:solidFill>
                    <a:srgbClr val="FFC000"/>
                  </a:solidFill>
                </a:rPr>
                <a:t>risulta</a:t>
              </a:r>
              <a:r>
                <a:rPr lang="en-US" sz="2600" dirty="0">
                  <a:solidFill>
                    <a:srgbClr val="FFC000"/>
                  </a:solidFill>
                </a:rPr>
                <a:t> </a:t>
              </a:r>
              <a:r>
                <a:rPr lang="en-US" sz="2600" dirty="0" err="1">
                  <a:solidFill>
                    <a:srgbClr val="FFC000"/>
                  </a:solidFill>
                </a:rPr>
                <a:t>sbagliata</a:t>
              </a:r>
              <a:r>
                <a:rPr lang="en-US" dirty="0">
                  <a:solidFill>
                    <a:srgbClr val="FFC000"/>
                  </a:solidFill>
                </a:rPr>
                <a:t> 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60A71-A75A-49C1-8535-B8CFC994CBE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171" name="Rectangle 12"/>
          <p:cNvSpPr>
            <a:spLocks noChangeArrowheads="1"/>
          </p:cNvSpPr>
          <p:nvPr/>
        </p:nvSpPr>
        <p:spPr bwMode="auto">
          <a:xfrm>
            <a:off x="304800" y="5791200"/>
            <a:ext cx="7632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FFFF"/>
              </a:buClr>
              <a:buFont typeface="Wingdings" pitchFamily="2" charset="2"/>
              <a:buChar char="v"/>
            </a:pPr>
            <a:r>
              <a:rPr lang="de-DE" sz="180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de-DE" sz="1800">
                <a:solidFill>
                  <a:schemeClr val="bg1"/>
                </a:solidFill>
              </a:rPr>
              <a:t>elevata precisione dell‘energia del fascio  </a:t>
            </a:r>
          </a:p>
          <a:p>
            <a:pPr>
              <a:buFont typeface="Wingdings" pitchFamily="2" charset="2"/>
              <a:buNone/>
            </a:pPr>
            <a:r>
              <a:rPr lang="de-DE" sz="1800">
                <a:solidFill>
                  <a:schemeClr val="bg1"/>
                </a:solidFill>
              </a:rPr>
              <a:t> </a:t>
            </a:r>
          </a:p>
          <a:p>
            <a:r>
              <a:rPr lang="de-DE" sz="1800">
                <a:solidFill>
                  <a:schemeClr val="bg1"/>
                </a:solidFill>
              </a:rPr>
              <a:t>       i.e.:  at E</a:t>
            </a:r>
            <a:r>
              <a:rPr lang="de-DE" sz="1800" baseline="-25000">
                <a:solidFill>
                  <a:schemeClr val="bg1"/>
                </a:solidFill>
              </a:rPr>
              <a:t>beam</a:t>
            </a:r>
            <a:r>
              <a:rPr lang="de-DE" sz="1800">
                <a:solidFill>
                  <a:schemeClr val="bg1"/>
                </a:solidFill>
              </a:rPr>
              <a:t> = 100 keV, if  </a:t>
            </a:r>
            <a:r>
              <a:rPr lang="de-DE" sz="180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de-DE" sz="1800">
                <a:solidFill>
                  <a:schemeClr val="bg1"/>
                </a:solidFill>
              </a:rPr>
              <a:t>E</a:t>
            </a:r>
            <a:r>
              <a:rPr lang="de-DE" sz="1800" baseline="-25000">
                <a:solidFill>
                  <a:schemeClr val="bg1"/>
                </a:solidFill>
              </a:rPr>
              <a:t>beam </a:t>
            </a:r>
            <a:r>
              <a:rPr lang="de-DE" sz="1800">
                <a:solidFill>
                  <a:schemeClr val="bg1"/>
                </a:solidFill>
              </a:rPr>
              <a:t>= 1.5 keV      </a:t>
            </a:r>
            <a:r>
              <a:rPr lang="de-DE" sz="1800">
                <a:solidFill>
                  <a:schemeClr val="bg1"/>
                </a:solidFill>
                <a:latin typeface="Symbol" pitchFamily="18" charset="2"/>
              </a:rPr>
              <a:t>Ds</a:t>
            </a:r>
            <a:r>
              <a:rPr lang="de-DE" sz="1800">
                <a:solidFill>
                  <a:schemeClr val="bg1"/>
                </a:solidFill>
              </a:rPr>
              <a:t> =20%</a:t>
            </a:r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7172" name="Group 30"/>
          <p:cNvGrpSpPr>
            <a:grpSpLocks/>
          </p:cNvGrpSpPr>
          <p:nvPr/>
        </p:nvGrpSpPr>
        <p:grpSpPr bwMode="auto">
          <a:xfrm>
            <a:off x="0" y="685800"/>
            <a:ext cx="9223375" cy="1747838"/>
            <a:chOff x="0" y="432"/>
            <a:chExt cx="5810" cy="1101"/>
          </a:xfrm>
        </p:grpSpPr>
        <p:sp>
          <p:nvSpPr>
            <p:cNvPr id="7181" name="AutoShape 5"/>
            <p:cNvSpPr>
              <a:spLocks/>
            </p:cNvSpPr>
            <p:nvPr/>
          </p:nvSpPr>
          <p:spPr bwMode="auto">
            <a:xfrm>
              <a:off x="2352" y="528"/>
              <a:ext cx="45" cy="953"/>
            </a:xfrm>
            <a:prstGeom prst="leftBrace">
              <a:avLst>
                <a:gd name="adj1" fmla="val 176481"/>
                <a:gd name="adj2" fmla="val 50000"/>
              </a:avLst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2" name="Text Box 4"/>
            <p:cNvSpPr txBox="1">
              <a:spLocks noChangeArrowheads="1"/>
            </p:cNvSpPr>
            <p:nvPr/>
          </p:nvSpPr>
          <p:spPr bwMode="auto">
            <a:xfrm>
              <a:off x="0" y="909"/>
              <a:ext cx="4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Clr>
                  <a:srgbClr val="00FFFF"/>
                </a:buClr>
                <a:buFont typeface="Wingdings" pitchFamily="2" charset="2"/>
                <a:buChar char="v"/>
              </a:pPr>
              <a:r>
                <a:rPr lang="de-DE" sz="1800" dirty="0">
                  <a:solidFill>
                    <a:schemeClr val="bg1"/>
                  </a:solidFill>
                  <a:latin typeface="Arial" charset="0"/>
                </a:rPr>
                <a:t>   </a:t>
              </a:r>
              <a:r>
                <a:rPr lang="de-DE" sz="1800" dirty="0" err="1">
                  <a:solidFill>
                    <a:schemeClr val="bg1"/>
                  </a:solidFill>
                </a:rPr>
                <a:t>buon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rapporto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segnale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fondo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endParaRPr lang="en-US" sz="18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83" name="Text Box 6"/>
            <p:cNvSpPr txBox="1">
              <a:spLocks noChangeArrowheads="1"/>
            </p:cNvSpPr>
            <p:nvPr/>
          </p:nvSpPr>
          <p:spPr bwMode="auto">
            <a:xfrm>
              <a:off x="2448" y="480"/>
              <a:ext cx="11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1800">
                  <a:solidFill>
                    <a:schemeClr val="bg1"/>
                  </a:solidFill>
                </a:rPr>
                <a:t>Fondo cosmico 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7184" name="AutoShape 7"/>
            <p:cNvSpPr>
              <a:spLocks noChangeArrowheads="1"/>
            </p:cNvSpPr>
            <p:nvPr/>
          </p:nvSpPr>
          <p:spPr bwMode="auto">
            <a:xfrm>
              <a:off x="4059" y="522"/>
              <a:ext cx="272" cy="182"/>
            </a:xfrm>
            <a:prstGeom prst="rightArrow">
              <a:avLst>
                <a:gd name="adj1" fmla="val 50000"/>
                <a:gd name="adj2" fmla="val 37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5" name="Text Box 8"/>
            <p:cNvSpPr txBox="1">
              <a:spLocks noChangeArrowheads="1"/>
            </p:cNvSpPr>
            <p:nvPr/>
          </p:nvSpPr>
          <p:spPr bwMode="auto">
            <a:xfrm>
              <a:off x="4422" y="432"/>
              <a:ext cx="91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1800">
                  <a:solidFill>
                    <a:schemeClr val="bg1"/>
                  </a:solidFill>
                </a:rPr>
                <a:t>Laboratorio</a:t>
              </a:r>
            </a:p>
            <a:p>
              <a:pPr eaLnBrk="1" hangingPunct="1"/>
              <a:r>
                <a:rPr lang="de-DE" sz="1800">
                  <a:solidFill>
                    <a:schemeClr val="bg1"/>
                  </a:solidFill>
                </a:rPr>
                <a:t>sotterraneo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7186" name="Text Box 9"/>
            <p:cNvSpPr txBox="1">
              <a:spLocks noChangeArrowheads="1"/>
            </p:cNvSpPr>
            <p:nvPr/>
          </p:nvSpPr>
          <p:spPr bwMode="auto">
            <a:xfrm>
              <a:off x="2352" y="1248"/>
              <a:ext cx="17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1800">
                  <a:solidFill>
                    <a:schemeClr val="bg1"/>
                  </a:solidFill>
                </a:rPr>
                <a:t>Fondo indotto dal fascio</a:t>
              </a:r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7187" name="AutoShape 10"/>
            <p:cNvSpPr>
              <a:spLocks noChangeArrowheads="1"/>
            </p:cNvSpPr>
            <p:nvPr/>
          </p:nvSpPr>
          <p:spPr bwMode="auto">
            <a:xfrm>
              <a:off x="4128" y="1296"/>
              <a:ext cx="272" cy="182"/>
            </a:xfrm>
            <a:prstGeom prst="rightArrow">
              <a:avLst>
                <a:gd name="adj1" fmla="val 50000"/>
                <a:gd name="adj2" fmla="val 37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8" name="Text Box 11"/>
            <p:cNvSpPr txBox="1">
              <a:spLocks noChangeArrowheads="1"/>
            </p:cNvSpPr>
            <p:nvPr/>
          </p:nvSpPr>
          <p:spPr bwMode="auto">
            <a:xfrm>
              <a:off x="4464" y="1167"/>
              <a:ext cx="134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1600">
                  <a:solidFill>
                    <a:schemeClr val="bg1"/>
                  </a:solidFill>
                </a:rPr>
                <a:t>Purezza bersaglio</a:t>
              </a:r>
            </a:p>
            <a:p>
              <a:pPr eaLnBrk="1" hangingPunct="1"/>
              <a:r>
                <a:rPr lang="de-DE" sz="1600">
                  <a:solidFill>
                    <a:schemeClr val="bg1"/>
                  </a:solidFill>
                </a:rPr>
                <a:t>Materiali circostanti</a:t>
              </a:r>
            </a:p>
          </p:txBody>
        </p:sp>
        <p:sp>
          <p:nvSpPr>
            <p:cNvPr id="7189" name="Text Box 13"/>
            <p:cNvSpPr txBox="1">
              <a:spLocks noChangeArrowheads="1"/>
            </p:cNvSpPr>
            <p:nvPr/>
          </p:nvSpPr>
          <p:spPr bwMode="auto">
            <a:xfrm>
              <a:off x="2400" y="864"/>
              <a:ext cx="290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de-DE" sz="1400">
                  <a:solidFill>
                    <a:schemeClr val="bg1"/>
                  </a:solidFill>
                </a:rPr>
                <a:t>i.e.: tra 3-8 MeV il fondo è  2500 piu‘ basso in un laboratorio sotteraneo che in superficie</a:t>
              </a:r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1143000" y="0"/>
            <a:ext cx="6654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600" dirty="0" err="1">
                <a:solidFill>
                  <a:srgbClr val="FFC000"/>
                </a:solidFill>
              </a:rPr>
              <a:t>Requisiti</a:t>
            </a:r>
            <a:r>
              <a:rPr lang="en-US" sz="2600" dirty="0">
                <a:solidFill>
                  <a:srgbClr val="FFC000"/>
                </a:solidFill>
              </a:rPr>
              <a:t> per la </a:t>
            </a:r>
            <a:r>
              <a:rPr lang="en-US" sz="2600" dirty="0" err="1">
                <a:solidFill>
                  <a:srgbClr val="FFC000"/>
                </a:solidFill>
              </a:rPr>
              <a:t>misura</a:t>
            </a:r>
            <a:r>
              <a:rPr lang="en-US" sz="2600" dirty="0">
                <a:solidFill>
                  <a:srgbClr val="FFC000"/>
                </a:solidFill>
              </a:rPr>
              <a:t> </a:t>
            </a:r>
            <a:r>
              <a:rPr lang="en-US" sz="2600" dirty="0" err="1">
                <a:solidFill>
                  <a:srgbClr val="FFC000"/>
                </a:solidFill>
              </a:rPr>
              <a:t>della</a:t>
            </a:r>
            <a:r>
              <a:rPr lang="en-US" sz="2600" dirty="0">
                <a:solidFill>
                  <a:srgbClr val="FFC000"/>
                </a:solidFill>
              </a:rPr>
              <a:t> </a:t>
            </a:r>
            <a:r>
              <a:rPr lang="en-US" sz="2600" dirty="0" err="1">
                <a:solidFill>
                  <a:srgbClr val="FFC000"/>
                </a:solidFill>
              </a:rPr>
              <a:t>sezione</a:t>
            </a:r>
            <a:r>
              <a:rPr lang="en-US" sz="2600" dirty="0">
                <a:solidFill>
                  <a:srgbClr val="FFC000"/>
                </a:solidFill>
              </a:rPr>
              <a:t> </a:t>
            </a:r>
            <a:r>
              <a:rPr lang="en-US" sz="2600" dirty="0" err="1">
                <a:solidFill>
                  <a:srgbClr val="FFC000"/>
                </a:solidFill>
              </a:rPr>
              <a:t>d’urto</a:t>
            </a:r>
            <a:endParaRPr lang="en-US" sz="2600" dirty="0">
              <a:solidFill>
                <a:srgbClr val="FFC000"/>
              </a:solidFill>
            </a:endParaRPr>
          </a:p>
        </p:txBody>
      </p:sp>
      <p:grpSp>
        <p:nvGrpSpPr>
          <p:cNvPr id="7174" name="Group 23"/>
          <p:cNvGrpSpPr>
            <a:grpSpLocks/>
          </p:cNvGrpSpPr>
          <p:nvPr/>
        </p:nvGrpSpPr>
        <p:grpSpPr bwMode="auto">
          <a:xfrm>
            <a:off x="0" y="2819400"/>
            <a:ext cx="9144000" cy="2781300"/>
            <a:chOff x="0" y="2568"/>
            <a:chExt cx="5760" cy="1752"/>
          </a:xfrm>
        </p:grpSpPr>
        <p:pic>
          <p:nvPicPr>
            <p:cNvPr id="7175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760"/>
              <a:ext cx="2381" cy="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95"/>
              <a:ext cx="2404" cy="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8874" name="Text Box 26"/>
            <p:cNvSpPr txBox="1">
              <a:spLocks noChangeArrowheads="1"/>
            </p:cNvSpPr>
            <p:nvPr/>
          </p:nvSpPr>
          <p:spPr bwMode="auto">
            <a:xfrm>
              <a:off x="476" y="2614"/>
              <a:ext cx="17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3MeV &lt; E</a:t>
              </a:r>
              <a:r>
                <a:rPr lang="it-IT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</a:t>
              </a:r>
              <a:r>
                <a:rPr lang="it-IT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&lt; 8MeV:     0.5 conteggi/s</a:t>
              </a:r>
            </a:p>
          </p:txBody>
        </p:sp>
        <p:sp>
          <p:nvSpPr>
            <p:cNvPr id="78875" name="Text Box 27"/>
            <p:cNvSpPr txBox="1">
              <a:spLocks noChangeArrowheads="1"/>
            </p:cNvSpPr>
            <p:nvPr/>
          </p:nvSpPr>
          <p:spPr bwMode="auto">
            <a:xfrm>
              <a:off x="3696" y="2568"/>
              <a:ext cx="17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3MeV &lt; E</a:t>
              </a:r>
              <a:r>
                <a:rPr lang="it-IT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Symbol" pitchFamily="18" charset="2"/>
                </a:rPr>
                <a:t></a:t>
              </a:r>
              <a:r>
                <a:rPr lang="it-IT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&lt; 8MeV  </a:t>
              </a:r>
              <a:r>
                <a:rPr lang="it-IT" sz="1200">
                  <a:solidFill>
                    <a:schemeClr val="bg1"/>
                  </a:solidFill>
                </a:rPr>
                <a:t>0.0002 conteggi/s</a:t>
              </a:r>
            </a:p>
          </p:txBody>
        </p:sp>
        <p:sp>
          <p:nvSpPr>
            <p:cNvPr id="7179" name="Line 28"/>
            <p:cNvSpPr>
              <a:spLocks noChangeShapeType="1"/>
            </p:cNvSpPr>
            <p:nvPr/>
          </p:nvSpPr>
          <p:spPr bwMode="auto">
            <a:xfrm>
              <a:off x="2653" y="3566"/>
              <a:ext cx="272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438" y="3067"/>
              <a:ext cx="8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chemeClr val="bg1"/>
                  </a:solidFill>
                </a:rPr>
                <a:t>In sotterraneo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8" y="4108755"/>
            <a:ext cx="478790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4159" name="Text Box 31"/>
          <p:cNvSpPr txBox="1">
            <a:spLocks noChangeArrowheads="1"/>
          </p:cNvSpPr>
          <p:nvPr/>
        </p:nvSpPr>
        <p:spPr bwMode="auto">
          <a:xfrm>
            <a:off x="278695" y="23790"/>
            <a:ext cx="79928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C000"/>
                </a:solidFill>
                <a:latin typeface="Century Gothic" pitchFamily="34" charset="0"/>
              </a:rPr>
              <a:t>Reazioni</a:t>
            </a:r>
            <a:r>
              <a:rPr lang="en-US" sz="24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entury Gothic" pitchFamily="34" charset="0"/>
              </a:rPr>
              <a:t>fondamentali</a:t>
            </a:r>
            <a:r>
              <a:rPr lang="en-US" sz="24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Century Gothic" pitchFamily="34" charset="0"/>
              </a:rPr>
              <a:t>misurate</a:t>
            </a:r>
            <a:r>
              <a:rPr lang="en-US" sz="2400" b="1" dirty="0" smtClean="0">
                <a:solidFill>
                  <a:srgbClr val="FFC000"/>
                </a:solidFill>
                <a:latin typeface="Century Gothic" pitchFamily="34" charset="0"/>
              </a:rPr>
              <a:t> a </a:t>
            </a:r>
            <a:r>
              <a:rPr lang="en-US" sz="2400" b="1" dirty="0">
                <a:solidFill>
                  <a:srgbClr val="FFC000"/>
                </a:solidFill>
                <a:latin typeface="Century Gothic" pitchFamily="34" charset="0"/>
              </a:rPr>
              <a:t>LUNA 50kV-400kV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980523" y="448691"/>
            <a:ext cx="5059362" cy="3420000"/>
            <a:chOff x="395288" y="1676400"/>
            <a:chExt cx="5059362" cy="4017963"/>
          </a:xfrm>
        </p:grpSpPr>
        <p:grpSp>
          <p:nvGrpSpPr>
            <p:cNvPr id="304131" name="Group 3"/>
            <p:cNvGrpSpPr>
              <a:grpSpLocks/>
            </p:cNvGrpSpPr>
            <p:nvPr/>
          </p:nvGrpSpPr>
          <p:grpSpPr bwMode="auto">
            <a:xfrm>
              <a:off x="457200" y="1676400"/>
              <a:ext cx="4997450" cy="4017963"/>
              <a:chOff x="336" y="768"/>
              <a:chExt cx="3148" cy="2531"/>
            </a:xfrm>
          </p:grpSpPr>
          <p:grpSp>
            <p:nvGrpSpPr>
              <p:cNvPr id="304132" name="Group 4"/>
              <p:cNvGrpSpPr>
                <a:grpSpLocks/>
              </p:cNvGrpSpPr>
              <p:nvPr/>
            </p:nvGrpSpPr>
            <p:grpSpPr bwMode="auto">
              <a:xfrm>
                <a:off x="336" y="1344"/>
                <a:ext cx="3148" cy="1955"/>
                <a:chOff x="864" y="288"/>
                <a:chExt cx="3148" cy="1955"/>
              </a:xfrm>
            </p:grpSpPr>
            <p:sp>
              <p:nvSpPr>
                <p:cNvPr id="30413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88" y="288"/>
                  <a:ext cx="1042" cy="179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p + p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 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d + e</a:t>
                  </a: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+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+ </a:t>
                  </a:r>
                  <a:r>
                    <a:rPr lang="en-US" sz="1200" b="1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n</a:t>
                  </a:r>
                  <a:r>
                    <a:rPr lang="en-US" sz="1200" b="1" baseline="-25000">
                      <a:solidFill>
                        <a:prstClr val="black"/>
                      </a:solidFill>
                      <a:latin typeface="Bookman Old Style" pitchFamily="18" charset="0"/>
                      <a:sym typeface="Symbol" pitchFamily="18" charset="2"/>
                    </a:rPr>
                    <a:t>e</a:t>
                  </a:r>
                  <a:endParaRPr lang="en-US" sz="12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413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584" y="720"/>
                  <a:ext cx="865" cy="179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d + p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 </a:t>
                  </a: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3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He + </a:t>
                  </a:r>
                  <a:r>
                    <a:rPr lang="en-US" sz="1200" b="1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g</a:t>
                  </a:r>
                  <a:endParaRPr lang="en-US" sz="1200" baseline="-25000">
                    <a:solidFill>
                      <a:prstClr val="black"/>
                    </a:solidFill>
                    <a:latin typeface="Bookman Old Style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04135" name="Rectangle 7"/>
                <p:cNvSpPr>
                  <a:spLocks noChangeArrowheads="1"/>
                </p:cNvSpPr>
                <p:nvPr/>
              </p:nvSpPr>
              <p:spPr bwMode="auto">
                <a:xfrm>
                  <a:off x="864" y="1200"/>
                  <a:ext cx="1014" cy="179"/>
                </a:xfrm>
                <a:prstGeom prst="rect">
                  <a:avLst/>
                </a:prstGeom>
                <a:solidFill>
                  <a:srgbClr val="FF99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3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He +</a:t>
                  </a: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3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He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 </a:t>
                  </a:r>
                  <a:r>
                    <a:rPr lang="en-US" sz="1200" b="1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a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 + 2p</a:t>
                  </a:r>
                  <a:endParaRPr lang="en-US" sz="1200" baseline="-25000">
                    <a:solidFill>
                      <a:prstClr val="black"/>
                    </a:solidFill>
                    <a:latin typeface="Bookman Old Style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04136" name="Rectangle 8"/>
                <p:cNvSpPr>
                  <a:spLocks noChangeArrowheads="1"/>
                </p:cNvSpPr>
                <p:nvPr/>
              </p:nvSpPr>
              <p:spPr bwMode="auto">
                <a:xfrm>
                  <a:off x="2064" y="1200"/>
                  <a:ext cx="1001" cy="179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CC"/>
                    </a:gs>
                    <a:gs pos="100000">
                      <a:srgbClr val="FFFF99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3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He +</a:t>
                  </a: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4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He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 </a:t>
                  </a: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7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Be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+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g</a:t>
                  </a:r>
                  <a:endParaRPr lang="en-US" sz="1200">
                    <a:solidFill>
                      <a:prstClr val="black"/>
                    </a:solidFill>
                    <a:latin typeface="Symbol" pitchFamily="18" charset="2"/>
                    <a:sym typeface="Symbol" pitchFamily="18" charset="2"/>
                  </a:endParaRPr>
                </a:p>
              </p:txBody>
            </p:sp>
            <p:sp>
              <p:nvSpPr>
                <p:cNvPr id="304137" name="Rectangle 9"/>
                <p:cNvSpPr>
                  <a:spLocks noChangeArrowheads="1"/>
                </p:cNvSpPr>
                <p:nvPr/>
              </p:nvSpPr>
              <p:spPr bwMode="auto">
                <a:xfrm>
                  <a:off x="1200" y="1680"/>
                  <a:ext cx="1440" cy="179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7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Be+e</a:t>
                  </a: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-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 </a:t>
                  </a: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7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Li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+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g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+</a:t>
                  </a:r>
                  <a:r>
                    <a:rPr lang="en-US" sz="1200" b="1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n</a:t>
                  </a:r>
                  <a:r>
                    <a:rPr lang="en-US" sz="1200" b="1" baseline="-25000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e</a:t>
                  </a:r>
                  <a:r>
                    <a:rPr lang="en-US" sz="1200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 </a:t>
                  </a:r>
                </a:p>
              </p:txBody>
            </p:sp>
            <p:sp>
              <p:nvSpPr>
                <p:cNvPr id="304138" name="Rectangle 10"/>
                <p:cNvSpPr>
                  <a:spLocks noChangeArrowheads="1"/>
                </p:cNvSpPr>
                <p:nvPr/>
              </p:nvSpPr>
              <p:spPr bwMode="auto">
                <a:xfrm>
                  <a:off x="2784" y="1680"/>
                  <a:ext cx="1199" cy="17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7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Be +</a:t>
                  </a: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p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 </a:t>
                  </a: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8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B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+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g</a:t>
                  </a:r>
                  <a:endParaRPr lang="en-US" sz="1200" b="1" baseline="-25000">
                    <a:solidFill>
                      <a:prstClr val="black"/>
                    </a:solidFill>
                    <a:latin typeface="Times New Roman"/>
                    <a:sym typeface="Symbol" pitchFamily="18" charset="2"/>
                  </a:endParaRPr>
                </a:p>
              </p:txBody>
            </p:sp>
            <p:sp>
              <p:nvSpPr>
                <p:cNvPr id="304139" name="Rectangle 11"/>
                <p:cNvSpPr>
                  <a:spLocks noChangeArrowheads="1"/>
                </p:cNvSpPr>
                <p:nvPr/>
              </p:nvSpPr>
              <p:spPr bwMode="auto">
                <a:xfrm>
                  <a:off x="1392" y="2064"/>
                  <a:ext cx="1181" cy="179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7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Li +</a:t>
                  </a: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p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  </a:t>
                  </a:r>
                  <a:r>
                    <a:rPr lang="en-US" sz="1200" b="1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a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+ </a:t>
                  </a:r>
                  <a:r>
                    <a:rPr lang="en-US" sz="1200" b="1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a</a:t>
                  </a:r>
                  <a:endParaRPr lang="en-US" sz="1200" baseline="-25000">
                    <a:solidFill>
                      <a:prstClr val="black"/>
                    </a:solidFill>
                    <a:latin typeface="Times New Roman"/>
                    <a:sym typeface="Symbol" pitchFamily="18" charset="2"/>
                  </a:endParaRPr>
                </a:p>
              </p:txBody>
            </p:sp>
            <p:sp>
              <p:nvSpPr>
                <p:cNvPr id="304140" name="Rectangle 12"/>
                <p:cNvSpPr>
                  <a:spLocks noChangeArrowheads="1"/>
                </p:cNvSpPr>
                <p:nvPr/>
              </p:nvSpPr>
              <p:spPr bwMode="auto">
                <a:xfrm>
                  <a:off x="2784" y="2064"/>
                  <a:ext cx="1228" cy="17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</a:rPr>
                    <a:t>8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B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 pitchFamily="18" charset="0"/>
                      <a:sym typeface="Symbol" pitchFamily="18" charset="2"/>
                    </a:rPr>
                    <a:t>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2</a:t>
                  </a:r>
                  <a:r>
                    <a:rPr lang="en-US" sz="1200" b="1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a 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+ e</a:t>
                  </a:r>
                  <a:r>
                    <a:rPr lang="en-US" sz="1200" b="1" baseline="30000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+</a:t>
                  </a: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+ </a:t>
                  </a:r>
                  <a:r>
                    <a:rPr lang="en-US" sz="1200" b="1">
                      <a:solidFill>
                        <a:prstClr val="black"/>
                      </a:solidFill>
                      <a:latin typeface="Symbol" pitchFamily="18" charset="2"/>
                      <a:sym typeface="Symbol" pitchFamily="18" charset="2"/>
                    </a:rPr>
                    <a:t>n</a:t>
                  </a:r>
                  <a:r>
                    <a:rPr lang="en-US" sz="1200" b="1" baseline="-25000">
                      <a:solidFill>
                        <a:prstClr val="black"/>
                      </a:solidFill>
                      <a:latin typeface="Times New Roman"/>
                      <a:sym typeface="Symbol" pitchFamily="18" charset="2"/>
                    </a:rPr>
                    <a:t>e</a:t>
                  </a:r>
                </a:p>
              </p:txBody>
            </p:sp>
            <p:sp>
              <p:nvSpPr>
                <p:cNvPr id="304141" name="Rectangle 13"/>
                <p:cNvSpPr>
                  <a:spLocks noChangeArrowheads="1"/>
                </p:cNvSpPr>
                <p:nvPr/>
              </p:nvSpPr>
              <p:spPr bwMode="auto">
                <a:xfrm>
                  <a:off x="960" y="864"/>
                  <a:ext cx="462" cy="17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84.7 %</a:t>
                  </a:r>
                </a:p>
              </p:txBody>
            </p:sp>
            <p:sp>
              <p:nvSpPr>
                <p:cNvPr id="304142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864"/>
                  <a:ext cx="462" cy="17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13.8 %</a:t>
                  </a:r>
                </a:p>
              </p:txBody>
            </p:sp>
            <p:sp>
              <p:nvSpPr>
                <p:cNvPr id="304143" name="Rectangle 15"/>
                <p:cNvSpPr>
                  <a:spLocks noChangeArrowheads="1"/>
                </p:cNvSpPr>
                <p:nvPr/>
              </p:nvSpPr>
              <p:spPr bwMode="auto">
                <a:xfrm>
                  <a:off x="1392" y="1488"/>
                  <a:ext cx="578" cy="17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13.78 %</a:t>
                  </a:r>
                </a:p>
              </p:txBody>
            </p:sp>
            <p:sp>
              <p:nvSpPr>
                <p:cNvPr id="304144" name="Rectangle 16"/>
                <p:cNvSpPr>
                  <a:spLocks noChangeArrowheads="1"/>
                </p:cNvSpPr>
                <p:nvPr/>
              </p:nvSpPr>
              <p:spPr bwMode="auto">
                <a:xfrm>
                  <a:off x="3168" y="1440"/>
                  <a:ext cx="510" cy="17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>
                      <a:solidFill>
                        <a:prstClr val="black"/>
                      </a:solidFill>
                      <a:latin typeface="Times New Roman"/>
                    </a:rPr>
                    <a:t>0.02 %</a:t>
                  </a:r>
                </a:p>
              </p:txBody>
            </p:sp>
            <p:sp>
              <p:nvSpPr>
                <p:cNvPr id="304145" name="Line 17"/>
                <p:cNvSpPr>
                  <a:spLocks noChangeShapeType="1"/>
                </p:cNvSpPr>
                <p:nvPr/>
              </p:nvSpPr>
              <p:spPr bwMode="auto">
                <a:xfrm>
                  <a:off x="2064" y="52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>
                    <a:solidFill>
                      <a:prstClr val="black"/>
                    </a:solidFill>
                    <a:latin typeface="Times New Roman"/>
                  </a:endParaRPr>
                </a:p>
              </p:txBody>
            </p:sp>
            <p:sp>
              <p:nvSpPr>
                <p:cNvPr id="304146" name="Line 18"/>
                <p:cNvSpPr>
                  <a:spLocks noChangeShapeType="1"/>
                </p:cNvSpPr>
                <p:nvPr/>
              </p:nvSpPr>
              <p:spPr bwMode="auto">
                <a:xfrm>
                  <a:off x="1440" y="1056"/>
                  <a:ext cx="115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>
                    <a:solidFill>
                      <a:prstClr val="black"/>
                    </a:solidFill>
                    <a:latin typeface="Times New Roman"/>
                  </a:endParaRPr>
                </a:p>
              </p:txBody>
            </p:sp>
            <p:sp>
              <p:nvSpPr>
                <p:cNvPr id="304147" name="Line 19"/>
                <p:cNvSpPr>
                  <a:spLocks noChangeShapeType="1"/>
                </p:cNvSpPr>
                <p:nvPr/>
              </p:nvSpPr>
              <p:spPr bwMode="auto">
                <a:xfrm>
                  <a:off x="2064" y="96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>
                    <a:solidFill>
                      <a:prstClr val="black"/>
                    </a:solidFill>
                    <a:latin typeface="Times New Roman"/>
                  </a:endParaRPr>
                </a:p>
              </p:txBody>
            </p:sp>
            <p:sp>
              <p:nvSpPr>
                <p:cNvPr id="304148" name="Line 20"/>
                <p:cNvSpPr>
                  <a:spLocks noChangeShapeType="1"/>
                </p:cNvSpPr>
                <p:nvPr/>
              </p:nvSpPr>
              <p:spPr bwMode="auto">
                <a:xfrm>
                  <a:off x="1440" y="105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>
                    <a:solidFill>
                      <a:prstClr val="black"/>
                    </a:solidFill>
                    <a:latin typeface="Times New Roman"/>
                  </a:endParaRPr>
                </a:p>
              </p:txBody>
            </p:sp>
            <p:sp>
              <p:nvSpPr>
                <p:cNvPr id="304149" name="Line 21"/>
                <p:cNvSpPr>
                  <a:spLocks noChangeShapeType="1"/>
                </p:cNvSpPr>
                <p:nvPr/>
              </p:nvSpPr>
              <p:spPr bwMode="auto">
                <a:xfrm>
                  <a:off x="2592" y="1392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>
                    <a:solidFill>
                      <a:prstClr val="black"/>
                    </a:solidFill>
                    <a:latin typeface="Times New Roman"/>
                  </a:endParaRPr>
                </a:p>
              </p:txBody>
            </p:sp>
            <p:sp>
              <p:nvSpPr>
                <p:cNvPr id="304150" name="Line 22"/>
                <p:cNvSpPr>
                  <a:spLocks noChangeShapeType="1"/>
                </p:cNvSpPr>
                <p:nvPr/>
              </p:nvSpPr>
              <p:spPr bwMode="auto">
                <a:xfrm>
                  <a:off x="2064" y="1536"/>
                  <a:ext cx="10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>
                    <a:solidFill>
                      <a:prstClr val="black"/>
                    </a:solidFill>
                    <a:latin typeface="Times New Roman"/>
                  </a:endParaRPr>
                </a:p>
              </p:txBody>
            </p:sp>
            <p:sp>
              <p:nvSpPr>
                <p:cNvPr id="304151" name="Line 23"/>
                <p:cNvSpPr>
                  <a:spLocks noChangeShapeType="1"/>
                </p:cNvSpPr>
                <p:nvPr/>
              </p:nvSpPr>
              <p:spPr bwMode="auto">
                <a:xfrm>
                  <a:off x="2592" y="105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>
                    <a:solidFill>
                      <a:prstClr val="black"/>
                    </a:solidFill>
                    <a:latin typeface="Times New Roman"/>
                  </a:endParaRPr>
                </a:p>
              </p:txBody>
            </p:sp>
            <p:sp>
              <p:nvSpPr>
                <p:cNvPr id="304152" name="Line 24"/>
                <p:cNvSpPr>
                  <a:spLocks noChangeShapeType="1"/>
                </p:cNvSpPr>
                <p:nvPr/>
              </p:nvSpPr>
              <p:spPr bwMode="auto">
                <a:xfrm>
                  <a:off x="2064" y="153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>
                    <a:solidFill>
                      <a:prstClr val="black"/>
                    </a:solidFill>
                    <a:latin typeface="Times New Roman"/>
                  </a:endParaRPr>
                </a:p>
              </p:txBody>
            </p:sp>
            <p:sp>
              <p:nvSpPr>
                <p:cNvPr id="304153" name="Line 25"/>
                <p:cNvSpPr>
                  <a:spLocks noChangeShapeType="1"/>
                </p:cNvSpPr>
                <p:nvPr/>
              </p:nvSpPr>
              <p:spPr bwMode="auto">
                <a:xfrm>
                  <a:off x="3072" y="153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>
                    <a:solidFill>
                      <a:prstClr val="black"/>
                    </a:solidFill>
                    <a:latin typeface="Times New Roman"/>
                  </a:endParaRPr>
                </a:p>
              </p:txBody>
            </p:sp>
            <p:sp>
              <p:nvSpPr>
                <p:cNvPr id="304154" name="Line 26"/>
                <p:cNvSpPr>
                  <a:spLocks noChangeShapeType="1"/>
                </p:cNvSpPr>
                <p:nvPr/>
              </p:nvSpPr>
              <p:spPr bwMode="auto">
                <a:xfrm>
                  <a:off x="2064" y="192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>
                    <a:solidFill>
                      <a:prstClr val="black"/>
                    </a:solidFill>
                    <a:latin typeface="Times New Roman"/>
                  </a:endParaRPr>
                </a:p>
              </p:txBody>
            </p:sp>
            <p:sp>
              <p:nvSpPr>
                <p:cNvPr id="304155" name="Line 27"/>
                <p:cNvSpPr>
                  <a:spLocks noChangeShapeType="1"/>
                </p:cNvSpPr>
                <p:nvPr/>
              </p:nvSpPr>
              <p:spPr bwMode="auto">
                <a:xfrm>
                  <a:off x="3072" y="1920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t-IT" sz="1800">
                    <a:solidFill>
                      <a:prstClr val="black"/>
                    </a:solidFill>
                    <a:latin typeface="Times New Roman"/>
                  </a:endParaRPr>
                </a:p>
              </p:txBody>
            </p:sp>
          </p:grpSp>
          <p:sp>
            <p:nvSpPr>
              <p:cNvPr id="304156" name="Text Box 28"/>
              <p:cNvSpPr txBox="1">
                <a:spLocks noChangeArrowheads="1"/>
              </p:cNvSpPr>
              <p:nvPr/>
            </p:nvSpPr>
            <p:spPr bwMode="auto">
              <a:xfrm>
                <a:off x="1095" y="768"/>
                <a:ext cx="895" cy="30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i="1">
                    <a:solidFill>
                      <a:prstClr val="black"/>
                    </a:solidFill>
                    <a:latin typeface="Times New Roman"/>
                    <a:sym typeface="Symbol" pitchFamily="18" charset="2"/>
                  </a:rPr>
                  <a:t>pp chain</a:t>
                </a:r>
              </a:p>
            </p:txBody>
          </p:sp>
        </p:grpSp>
        <p:sp>
          <p:nvSpPr>
            <p:cNvPr id="304160" name="Oval 32"/>
            <p:cNvSpPr>
              <a:spLocks noChangeArrowheads="1"/>
            </p:cNvSpPr>
            <p:nvPr/>
          </p:nvSpPr>
          <p:spPr bwMode="auto">
            <a:xfrm>
              <a:off x="1476375" y="3068638"/>
              <a:ext cx="1655763" cy="720725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304161" name="Oval 33"/>
            <p:cNvSpPr>
              <a:spLocks noChangeArrowheads="1"/>
            </p:cNvSpPr>
            <p:nvPr/>
          </p:nvSpPr>
          <p:spPr bwMode="auto">
            <a:xfrm>
              <a:off x="2339975" y="3789363"/>
              <a:ext cx="1655763" cy="720725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prstClr val="black"/>
                </a:solidFill>
                <a:latin typeface="Times New Roman"/>
              </a:endParaRPr>
            </a:p>
          </p:txBody>
        </p:sp>
        <p:sp>
          <p:nvSpPr>
            <p:cNvPr id="304162" name="Oval 34"/>
            <p:cNvSpPr>
              <a:spLocks noChangeArrowheads="1"/>
            </p:cNvSpPr>
            <p:nvPr/>
          </p:nvSpPr>
          <p:spPr bwMode="auto">
            <a:xfrm>
              <a:off x="395288" y="3789363"/>
              <a:ext cx="1655762" cy="720725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800">
                <a:solidFill>
                  <a:prstClr val="black"/>
                </a:solidFill>
                <a:latin typeface="Times New Roman"/>
              </a:endParaRPr>
            </a:p>
          </p:txBody>
        </p:sp>
      </p:grpSp>
      <p:sp>
        <p:nvSpPr>
          <p:cNvPr id="304163" name="Oval 35"/>
          <p:cNvSpPr>
            <a:spLocks noChangeArrowheads="1"/>
          </p:cNvSpPr>
          <p:nvPr/>
        </p:nvSpPr>
        <p:spPr bwMode="auto">
          <a:xfrm>
            <a:off x="1545149" y="5475096"/>
            <a:ext cx="1655763" cy="50482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04164" name="Oval 36"/>
          <p:cNvSpPr>
            <a:spLocks noChangeArrowheads="1"/>
          </p:cNvSpPr>
          <p:nvPr/>
        </p:nvSpPr>
        <p:spPr bwMode="auto">
          <a:xfrm rot="16200000">
            <a:off x="3104066" y="3784138"/>
            <a:ext cx="613860" cy="1728291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1571756" y="4276575"/>
            <a:ext cx="646113" cy="115252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black"/>
              </a:solidFill>
              <a:latin typeface="Times New Roman"/>
            </a:endParaRPr>
          </a:p>
        </p:txBody>
      </p:sp>
      <p:grpSp>
        <p:nvGrpSpPr>
          <p:cNvPr id="40" name="Group 68"/>
          <p:cNvGrpSpPr>
            <a:grpSpLocks/>
          </p:cNvGrpSpPr>
          <p:nvPr/>
        </p:nvGrpSpPr>
        <p:grpSpPr bwMode="auto">
          <a:xfrm>
            <a:off x="5431717" y="4096352"/>
            <a:ext cx="2736850" cy="2757487"/>
            <a:chOff x="4383" y="48"/>
            <a:chExt cx="1374" cy="1652"/>
          </a:xfrm>
        </p:grpSpPr>
        <p:sp>
          <p:nvSpPr>
            <p:cNvPr id="41" name="Oval 69"/>
            <p:cNvSpPr>
              <a:spLocks noChangeArrowheads="1"/>
            </p:cNvSpPr>
            <p:nvPr/>
          </p:nvSpPr>
          <p:spPr bwMode="auto">
            <a:xfrm>
              <a:off x="4442" y="1375"/>
              <a:ext cx="229" cy="247"/>
            </a:xfrm>
            <a:prstGeom prst="ellipse">
              <a:avLst/>
            </a:prstGeom>
            <a:solidFill>
              <a:srgbClr val="99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defTabSz="449263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 baseline="30000">
                  <a:solidFill>
                    <a:srgbClr val="000000"/>
                  </a:solidFill>
                  <a:latin typeface="Times New Roman" pitchFamily="18" charset="0"/>
                </a:rPr>
                <a:t>24</a:t>
              </a:r>
              <a:r>
                <a:rPr lang="en-GB" sz="1600" b="1">
                  <a:solidFill>
                    <a:srgbClr val="000000"/>
                  </a:solidFill>
                  <a:latin typeface="Times New Roman" pitchFamily="18" charset="0"/>
                </a:rPr>
                <a:t>Mg</a:t>
              </a:r>
            </a:p>
          </p:txBody>
        </p:sp>
        <p:grpSp>
          <p:nvGrpSpPr>
            <p:cNvPr id="42" name="Group 70"/>
            <p:cNvGrpSpPr>
              <a:grpSpLocks/>
            </p:cNvGrpSpPr>
            <p:nvPr/>
          </p:nvGrpSpPr>
          <p:grpSpPr bwMode="auto">
            <a:xfrm>
              <a:off x="4708" y="1018"/>
              <a:ext cx="613" cy="682"/>
              <a:chOff x="2160" y="2163"/>
              <a:chExt cx="840" cy="862"/>
            </a:xfrm>
          </p:grpSpPr>
          <p:sp>
            <p:nvSpPr>
              <p:cNvPr id="67" name="Rectangle 71"/>
              <p:cNvSpPr>
                <a:spLocks noChangeArrowheads="1"/>
              </p:cNvSpPr>
              <p:nvPr/>
            </p:nvSpPr>
            <p:spPr bwMode="auto">
              <a:xfrm rot="5400000">
                <a:off x="2635" y="2296"/>
                <a:ext cx="498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3399"/>
                    </a:solidFill>
                    <a:latin typeface="Times New Roman" pitchFamily="18" charset="0"/>
                  </a:rPr>
                  <a:t>(p,</a:t>
                </a:r>
                <a:r>
                  <a:rPr lang="en-GB" sz="1600" b="1">
                    <a:solidFill>
                      <a:srgbClr val="003399"/>
                    </a:solidFill>
                    <a:latin typeface="Symbol" pitchFamily="18" charset="2"/>
                  </a:rPr>
                  <a:t></a:t>
                </a:r>
              </a:p>
            </p:txBody>
          </p:sp>
          <p:sp>
            <p:nvSpPr>
              <p:cNvPr id="68" name="Line 72"/>
              <p:cNvSpPr>
                <a:spLocks noChangeShapeType="1"/>
              </p:cNvSpPr>
              <p:nvPr/>
            </p:nvSpPr>
            <p:spPr bwMode="auto">
              <a:xfrm flipH="1">
                <a:off x="2753" y="2183"/>
                <a:ext cx="7" cy="367"/>
              </a:xfrm>
              <a:prstGeom prst="line">
                <a:avLst/>
              </a:prstGeom>
              <a:noFill/>
              <a:ln w="25560">
                <a:solidFill>
                  <a:srgbClr val="0033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69" name="Oval 73"/>
              <p:cNvSpPr>
                <a:spLocks noChangeArrowheads="1"/>
              </p:cNvSpPr>
              <p:nvPr/>
            </p:nvSpPr>
            <p:spPr bwMode="auto">
              <a:xfrm>
                <a:off x="2597" y="2615"/>
                <a:ext cx="313" cy="313"/>
              </a:xfrm>
              <a:prstGeom prst="ellipse">
                <a:avLst/>
              </a:prstGeom>
              <a:solidFill>
                <a:srgbClr val="99FF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 baseline="30000">
                    <a:solidFill>
                      <a:srgbClr val="000000"/>
                    </a:solidFill>
                    <a:latin typeface="Times New Roman" pitchFamily="18" charset="0"/>
                  </a:rPr>
                  <a:t>27</a:t>
                </a:r>
                <a:r>
                  <a:rPr lang="en-GB" sz="1600" b="1">
                    <a:solidFill>
                      <a:srgbClr val="000000"/>
                    </a:solidFill>
                    <a:latin typeface="Times New Roman" pitchFamily="18" charset="0"/>
                  </a:rPr>
                  <a:t>Al</a:t>
                </a:r>
              </a:p>
            </p:txBody>
          </p:sp>
          <p:sp>
            <p:nvSpPr>
              <p:cNvPr id="70" name="Rectangle 74"/>
              <p:cNvSpPr>
                <a:spLocks noChangeArrowheads="1"/>
              </p:cNvSpPr>
              <p:nvPr/>
            </p:nvSpPr>
            <p:spPr bwMode="auto">
              <a:xfrm>
                <a:off x="2186" y="2770"/>
                <a:ext cx="420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3399"/>
                    </a:solidFill>
                    <a:latin typeface="Times New Roman" pitchFamily="18" charset="0"/>
                  </a:rPr>
                  <a:t>(p,</a:t>
                </a:r>
                <a:r>
                  <a:rPr lang="en-GB" sz="1600" b="1">
                    <a:solidFill>
                      <a:srgbClr val="003399"/>
                    </a:solidFill>
                    <a:latin typeface="Symbol" pitchFamily="18" charset="2"/>
                  </a:rPr>
                  <a:t></a:t>
                </a:r>
              </a:p>
            </p:txBody>
          </p:sp>
          <p:sp>
            <p:nvSpPr>
              <p:cNvPr id="71" name="Line 75"/>
              <p:cNvSpPr>
                <a:spLocks noChangeShapeType="1"/>
              </p:cNvSpPr>
              <p:nvPr/>
            </p:nvSpPr>
            <p:spPr bwMode="auto">
              <a:xfrm flipH="1">
                <a:off x="2160" y="2759"/>
                <a:ext cx="419" cy="1"/>
              </a:xfrm>
              <a:prstGeom prst="line">
                <a:avLst/>
              </a:prstGeom>
              <a:noFill/>
              <a:ln w="25560">
                <a:solidFill>
                  <a:srgbClr val="0033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prstClr val="black"/>
                  </a:solidFill>
                  <a:latin typeface="Times New Roman"/>
                </a:endParaRPr>
              </a:p>
            </p:txBody>
          </p:sp>
        </p:grpSp>
        <p:grpSp>
          <p:nvGrpSpPr>
            <p:cNvPr id="43" name="Group 76"/>
            <p:cNvGrpSpPr>
              <a:grpSpLocks/>
            </p:cNvGrpSpPr>
            <p:nvPr/>
          </p:nvGrpSpPr>
          <p:grpSpPr bwMode="auto">
            <a:xfrm>
              <a:off x="5272" y="339"/>
              <a:ext cx="485" cy="1044"/>
              <a:chOff x="2934" y="1304"/>
              <a:chExt cx="664" cy="1321"/>
            </a:xfrm>
          </p:grpSpPr>
          <p:sp>
            <p:nvSpPr>
              <p:cNvPr id="61" name="Line 77"/>
              <p:cNvSpPr>
                <a:spLocks noChangeShapeType="1"/>
              </p:cNvSpPr>
              <p:nvPr/>
            </p:nvSpPr>
            <p:spPr bwMode="auto">
              <a:xfrm>
                <a:off x="2949" y="1367"/>
                <a:ext cx="384" cy="384"/>
              </a:xfrm>
              <a:prstGeom prst="line">
                <a:avLst/>
              </a:prstGeom>
              <a:noFill/>
              <a:ln w="25560">
                <a:solidFill>
                  <a:srgbClr val="0033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62" name="Oval 78"/>
              <p:cNvSpPr>
                <a:spLocks noChangeArrowheads="1"/>
              </p:cNvSpPr>
              <p:nvPr/>
            </p:nvSpPr>
            <p:spPr bwMode="auto">
              <a:xfrm>
                <a:off x="3285" y="1847"/>
                <a:ext cx="313" cy="313"/>
              </a:xfrm>
              <a:prstGeom prst="ellipse">
                <a:avLst/>
              </a:prstGeom>
              <a:solidFill>
                <a:srgbClr val="FF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 baseline="30000">
                    <a:solidFill>
                      <a:srgbClr val="000000"/>
                    </a:solidFill>
                    <a:latin typeface="Times New Roman" pitchFamily="18" charset="0"/>
                  </a:rPr>
                  <a:t>27</a:t>
                </a:r>
                <a:r>
                  <a:rPr lang="en-GB" sz="1600" b="1">
                    <a:solidFill>
                      <a:srgbClr val="000000"/>
                    </a:solidFill>
                    <a:latin typeface="Times New Roman" pitchFamily="18" charset="0"/>
                  </a:rPr>
                  <a:t>Si</a:t>
                </a:r>
              </a:p>
            </p:txBody>
          </p:sp>
          <p:sp>
            <p:nvSpPr>
              <p:cNvPr id="63" name="Line 79"/>
              <p:cNvSpPr>
                <a:spLocks noChangeShapeType="1"/>
              </p:cNvSpPr>
              <p:nvPr/>
            </p:nvSpPr>
            <p:spPr bwMode="auto">
              <a:xfrm flipH="1">
                <a:off x="2937" y="2182"/>
                <a:ext cx="351" cy="433"/>
              </a:xfrm>
              <a:prstGeom prst="line">
                <a:avLst/>
              </a:prstGeom>
              <a:noFill/>
              <a:ln w="25560">
                <a:solidFill>
                  <a:srgbClr val="0033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64" name="Rectangle 80"/>
              <p:cNvSpPr>
                <a:spLocks noChangeArrowheads="1"/>
              </p:cNvSpPr>
              <p:nvPr/>
            </p:nvSpPr>
            <p:spPr bwMode="auto">
              <a:xfrm rot="2640000">
                <a:off x="3017" y="1304"/>
                <a:ext cx="388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3399"/>
                    </a:solidFill>
                    <a:latin typeface="Times New Roman" pitchFamily="18" charset="0"/>
                  </a:rPr>
                  <a:t>(p,</a:t>
                </a:r>
                <a:r>
                  <a:rPr lang="en-GB" sz="1600" b="1">
                    <a:solidFill>
                      <a:srgbClr val="003399"/>
                    </a:solidFill>
                    <a:latin typeface="Symbol" pitchFamily="18" charset="2"/>
                  </a:rPr>
                  <a:t></a:t>
                </a:r>
              </a:p>
            </p:txBody>
          </p:sp>
          <p:sp>
            <p:nvSpPr>
              <p:cNvPr id="65" name="Rectangle 81"/>
              <p:cNvSpPr>
                <a:spLocks noChangeArrowheads="1"/>
              </p:cNvSpPr>
              <p:nvPr/>
            </p:nvSpPr>
            <p:spPr bwMode="auto">
              <a:xfrm rot="-2640000">
                <a:off x="3083" y="2370"/>
                <a:ext cx="314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3399"/>
                    </a:solidFill>
                    <a:latin typeface="Times New Roman" pitchFamily="18" charset="0"/>
                  </a:rPr>
                  <a:t>e</a:t>
                </a:r>
                <a:r>
                  <a:rPr lang="en-GB" sz="1600" b="1" baseline="30000">
                    <a:solidFill>
                      <a:srgbClr val="003399"/>
                    </a:solidFill>
                    <a:latin typeface="Times New Roman" pitchFamily="18" charset="0"/>
                  </a:rPr>
                  <a:t>+</a:t>
                </a:r>
                <a:r>
                  <a:rPr lang="en-GB" sz="1600" b="1">
                    <a:solidFill>
                      <a:srgbClr val="003399"/>
                    </a:solidFill>
                    <a:latin typeface="Symbol" pitchFamily="18" charset="2"/>
                  </a:rPr>
                  <a:t></a:t>
                </a:r>
              </a:p>
            </p:txBody>
          </p:sp>
          <p:sp>
            <p:nvSpPr>
              <p:cNvPr id="66" name="Rectangle 82"/>
              <p:cNvSpPr>
                <a:spLocks noChangeArrowheads="1"/>
              </p:cNvSpPr>
              <p:nvPr/>
            </p:nvSpPr>
            <p:spPr bwMode="auto">
              <a:xfrm rot="-2640000">
                <a:off x="2934" y="2151"/>
                <a:ext cx="284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3399"/>
                    </a:solidFill>
                    <a:latin typeface="Times New Roman" pitchFamily="18" charset="0"/>
                  </a:rPr>
                  <a:t>4 s</a:t>
                </a:r>
              </a:p>
            </p:txBody>
          </p:sp>
        </p:grpSp>
        <p:grpSp>
          <p:nvGrpSpPr>
            <p:cNvPr id="44" name="Group 83"/>
            <p:cNvGrpSpPr>
              <a:grpSpLocks/>
            </p:cNvGrpSpPr>
            <p:nvPr/>
          </p:nvGrpSpPr>
          <p:grpSpPr bwMode="auto">
            <a:xfrm>
              <a:off x="4688" y="48"/>
              <a:ext cx="670" cy="968"/>
              <a:chOff x="2133" y="935"/>
              <a:chExt cx="918" cy="1225"/>
            </a:xfrm>
          </p:grpSpPr>
          <p:sp>
            <p:nvSpPr>
              <p:cNvPr id="53" name="Oval 84"/>
              <p:cNvSpPr>
                <a:spLocks noChangeArrowheads="1"/>
              </p:cNvSpPr>
              <p:nvPr/>
            </p:nvSpPr>
            <p:spPr bwMode="auto">
              <a:xfrm>
                <a:off x="2565" y="978"/>
                <a:ext cx="392" cy="392"/>
              </a:xfrm>
              <a:prstGeom prst="ellipse">
                <a:avLst/>
              </a:prstGeom>
              <a:solidFill>
                <a:srgbClr val="66FF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54" name="Oval 85"/>
              <p:cNvSpPr>
                <a:spLocks noChangeArrowheads="1"/>
              </p:cNvSpPr>
              <p:nvPr/>
            </p:nvSpPr>
            <p:spPr bwMode="auto">
              <a:xfrm>
                <a:off x="2597" y="1017"/>
                <a:ext cx="313" cy="313"/>
              </a:xfrm>
              <a:prstGeom prst="ellipse">
                <a:avLst/>
              </a:prstGeom>
              <a:solidFill>
                <a:srgbClr val="FF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9999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b="1" baseline="30000" dirty="0">
                    <a:latin typeface="Times New Roman" pitchFamily="18" charset="0"/>
                    <a:hlinkClick r:id="rId5" action="ppaction://hlinkfile"/>
                  </a:rPr>
                  <a:t>26A</a:t>
                </a:r>
                <a:r>
                  <a:rPr lang="en-GB" sz="1600" b="1" baseline="30000" dirty="0">
                    <a:latin typeface="Times New Roman" pitchFamily="18" charset="0"/>
                    <a:hlinkClick r:id="rId5" action="ppaction://hlinkfile"/>
                  </a:rPr>
                  <a:t>l</a:t>
                </a:r>
              </a:p>
            </p:txBody>
          </p:sp>
          <p:sp>
            <p:nvSpPr>
              <p:cNvPr id="55" name="Oval 86"/>
              <p:cNvSpPr>
                <a:spLocks noChangeArrowheads="1"/>
              </p:cNvSpPr>
              <p:nvPr/>
            </p:nvSpPr>
            <p:spPr bwMode="auto">
              <a:xfrm>
                <a:off x="2613" y="1847"/>
                <a:ext cx="313" cy="313"/>
              </a:xfrm>
              <a:prstGeom prst="ellipse">
                <a:avLst/>
              </a:prstGeom>
              <a:solidFill>
                <a:srgbClr val="66FF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 baseline="30000">
                    <a:solidFill>
                      <a:srgbClr val="000000"/>
                    </a:solidFill>
                    <a:latin typeface="Times New Roman" pitchFamily="18" charset="0"/>
                  </a:rPr>
                  <a:t>26</a:t>
                </a:r>
                <a:r>
                  <a:rPr lang="en-GB" sz="1600" b="1">
                    <a:solidFill>
                      <a:srgbClr val="000000"/>
                    </a:solidFill>
                    <a:latin typeface="Times New Roman" pitchFamily="18" charset="0"/>
                  </a:rPr>
                  <a:t>Mg</a:t>
                </a:r>
              </a:p>
            </p:txBody>
          </p:sp>
          <p:sp>
            <p:nvSpPr>
              <p:cNvPr id="56" name="Line 87"/>
              <p:cNvSpPr>
                <a:spLocks noChangeShapeType="1"/>
              </p:cNvSpPr>
              <p:nvPr/>
            </p:nvSpPr>
            <p:spPr bwMode="auto">
              <a:xfrm>
                <a:off x="2785" y="1418"/>
                <a:ext cx="1" cy="381"/>
              </a:xfrm>
              <a:prstGeom prst="line">
                <a:avLst/>
              </a:prstGeom>
              <a:noFill/>
              <a:ln w="25560">
                <a:solidFill>
                  <a:srgbClr val="0033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57" name="Rectangle 88"/>
              <p:cNvSpPr>
                <a:spLocks noChangeArrowheads="1"/>
              </p:cNvSpPr>
              <p:nvPr/>
            </p:nvSpPr>
            <p:spPr bwMode="auto">
              <a:xfrm>
                <a:off x="2133" y="935"/>
                <a:ext cx="389" cy="2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3399"/>
                    </a:solidFill>
                    <a:latin typeface="Times New Roman" pitchFamily="18" charset="0"/>
                  </a:rPr>
                  <a:t>(p,</a:t>
                </a:r>
                <a:r>
                  <a:rPr lang="en-GB" sz="1600" b="1">
                    <a:solidFill>
                      <a:srgbClr val="003399"/>
                    </a:solidFill>
                    <a:latin typeface="Symbol" pitchFamily="18" charset="2"/>
                  </a:rPr>
                  <a:t></a:t>
                </a:r>
              </a:p>
            </p:txBody>
          </p:sp>
          <p:sp>
            <p:nvSpPr>
              <p:cNvPr id="58" name="Rectangle 89"/>
              <p:cNvSpPr>
                <a:spLocks noChangeArrowheads="1"/>
              </p:cNvSpPr>
              <p:nvPr/>
            </p:nvSpPr>
            <p:spPr bwMode="auto">
              <a:xfrm rot="5400000">
                <a:off x="2762" y="1523"/>
                <a:ext cx="346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3399"/>
                    </a:solidFill>
                    <a:latin typeface="Times New Roman" pitchFamily="18" charset="0"/>
                  </a:rPr>
                  <a:t>e</a:t>
                </a:r>
                <a:r>
                  <a:rPr lang="en-GB" sz="1600" b="1" baseline="30000">
                    <a:solidFill>
                      <a:srgbClr val="003399"/>
                    </a:solidFill>
                    <a:latin typeface="Times New Roman" pitchFamily="18" charset="0"/>
                  </a:rPr>
                  <a:t>+</a:t>
                </a:r>
                <a:r>
                  <a:rPr lang="en-GB" sz="1600" b="1">
                    <a:solidFill>
                      <a:srgbClr val="003399"/>
                    </a:solidFill>
                    <a:latin typeface="Symbol" pitchFamily="18" charset="2"/>
                  </a:rPr>
                  <a:t></a:t>
                </a:r>
              </a:p>
            </p:txBody>
          </p:sp>
          <p:sp>
            <p:nvSpPr>
              <p:cNvPr id="59" name="Line 90"/>
              <p:cNvSpPr>
                <a:spLocks noChangeShapeType="1"/>
              </p:cNvSpPr>
              <p:nvPr/>
            </p:nvSpPr>
            <p:spPr bwMode="auto">
              <a:xfrm>
                <a:off x="2146" y="1175"/>
                <a:ext cx="413" cy="1"/>
              </a:xfrm>
              <a:prstGeom prst="line">
                <a:avLst/>
              </a:prstGeom>
              <a:noFill/>
              <a:ln w="25560">
                <a:solidFill>
                  <a:srgbClr val="0033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60" name="Rectangle 91"/>
              <p:cNvSpPr>
                <a:spLocks noChangeArrowheads="1"/>
              </p:cNvSpPr>
              <p:nvPr/>
            </p:nvSpPr>
            <p:spPr bwMode="auto">
              <a:xfrm rot="5400000">
                <a:off x="2489" y="1505"/>
                <a:ext cx="3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3399"/>
                    </a:solidFill>
                    <a:latin typeface="Times New Roman" pitchFamily="18" charset="0"/>
                  </a:rPr>
                  <a:t>6 s</a:t>
                </a:r>
              </a:p>
            </p:txBody>
          </p:sp>
        </p:grpSp>
        <p:grpSp>
          <p:nvGrpSpPr>
            <p:cNvPr id="45" name="Group 92"/>
            <p:cNvGrpSpPr>
              <a:grpSpLocks/>
            </p:cNvGrpSpPr>
            <p:nvPr/>
          </p:nvGrpSpPr>
          <p:grpSpPr bwMode="auto">
            <a:xfrm>
              <a:off x="4383" y="113"/>
              <a:ext cx="330" cy="1285"/>
              <a:chOff x="1716" y="1017"/>
              <a:chExt cx="451" cy="1627"/>
            </a:xfrm>
          </p:grpSpPr>
          <p:sp>
            <p:nvSpPr>
              <p:cNvPr id="46" name="Oval 93"/>
              <p:cNvSpPr>
                <a:spLocks noChangeArrowheads="1"/>
              </p:cNvSpPr>
              <p:nvPr/>
            </p:nvSpPr>
            <p:spPr bwMode="auto">
              <a:xfrm>
                <a:off x="1797" y="1017"/>
                <a:ext cx="313" cy="313"/>
              </a:xfrm>
              <a:prstGeom prst="ellipse">
                <a:avLst/>
              </a:prstGeom>
              <a:solidFill>
                <a:srgbClr val="99FF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 baseline="30000">
                    <a:solidFill>
                      <a:srgbClr val="000000"/>
                    </a:solidFill>
                    <a:latin typeface="Times New Roman" pitchFamily="18" charset="0"/>
                  </a:rPr>
                  <a:t>25</a:t>
                </a:r>
                <a:r>
                  <a:rPr lang="en-GB" sz="1600" b="1">
                    <a:solidFill>
                      <a:srgbClr val="000000"/>
                    </a:solidFill>
                    <a:latin typeface="Times New Roman" pitchFamily="18" charset="0"/>
                  </a:rPr>
                  <a:t>Mg</a:t>
                </a:r>
              </a:p>
            </p:txBody>
          </p:sp>
          <p:sp>
            <p:nvSpPr>
              <p:cNvPr id="47" name="Oval 94"/>
              <p:cNvSpPr>
                <a:spLocks noChangeArrowheads="1"/>
              </p:cNvSpPr>
              <p:nvPr/>
            </p:nvSpPr>
            <p:spPr bwMode="auto">
              <a:xfrm>
                <a:off x="1797" y="1856"/>
                <a:ext cx="313" cy="313"/>
              </a:xfrm>
              <a:prstGeom prst="ellipse">
                <a:avLst/>
              </a:prstGeom>
              <a:solidFill>
                <a:srgbClr val="FF99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 baseline="30000" dirty="0">
                    <a:solidFill>
                      <a:srgbClr val="000000"/>
                    </a:solidFill>
                    <a:latin typeface="Times New Roman" pitchFamily="18" charset="0"/>
                  </a:rPr>
                  <a:t>25</a:t>
                </a:r>
                <a:r>
                  <a:rPr lang="en-GB" sz="1600" b="1" dirty="0">
                    <a:solidFill>
                      <a:srgbClr val="000000"/>
                    </a:solidFill>
                    <a:latin typeface="Times New Roman" pitchFamily="18" charset="0"/>
                  </a:rPr>
                  <a:t>Al</a:t>
                </a:r>
              </a:p>
            </p:txBody>
          </p:sp>
          <p:sp>
            <p:nvSpPr>
              <p:cNvPr id="48" name="Line 95"/>
              <p:cNvSpPr>
                <a:spLocks noChangeShapeType="1"/>
              </p:cNvSpPr>
              <p:nvPr/>
            </p:nvSpPr>
            <p:spPr bwMode="auto">
              <a:xfrm flipV="1">
                <a:off x="1921" y="2180"/>
                <a:ext cx="1" cy="373"/>
              </a:xfrm>
              <a:prstGeom prst="line">
                <a:avLst/>
              </a:prstGeom>
              <a:noFill/>
              <a:ln w="25560">
                <a:solidFill>
                  <a:srgbClr val="0033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49" name="Line 96"/>
              <p:cNvSpPr>
                <a:spLocks noChangeShapeType="1"/>
              </p:cNvSpPr>
              <p:nvPr/>
            </p:nvSpPr>
            <p:spPr bwMode="auto">
              <a:xfrm flipV="1">
                <a:off x="1921" y="1415"/>
                <a:ext cx="1" cy="387"/>
              </a:xfrm>
              <a:prstGeom prst="line">
                <a:avLst/>
              </a:prstGeom>
              <a:noFill/>
              <a:ln w="25560">
                <a:solidFill>
                  <a:srgbClr val="003399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800">
                  <a:solidFill>
                    <a:prstClr val="black"/>
                  </a:solidFill>
                  <a:latin typeface="Times New Roman"/>
                </a:endParaRPr>
              </a:p>
            </p:txBody>
          </p:sp>
          <p:sp>
            <p:nvSpPr>
              <p:cNvPr id="50" name="Text Box 97"/>
              <p:cNvSpPr txBox="1">
                <a:spLocks noChangeArrowheads="1"/>
              </p:cNvSpPr>
              <p:nvPr/>
            </p:nvSpPr>
            <p:spPr bwMode="auto">
              <a:xfrm rot="5400000">
                <a:off x="1837" y="2314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600" b="1">
                    <a:solidFill>
                      <a:srgbClr val="003399"/>
                    </a:solidFill>
                    <a:latin typeface="Times New Roman" pitchFamily="18" charset="0"/>
                  </a:rPr>
                  <a:t>(p,</a:t>
                </a:r>
                <a:r>
                  <a:rPr lang="en-GB" sz="1600" b="1">
                    <a:solidFill>
                      <a:srgbClr val="003399"/>
                    </a:solidFill>
                    <a:latin typeface="Symbol" pitchFamily="18" charset="2"/>
                  </a:rPr>
                  <a:t></a:t>
                </a:r>
              </a:p>
            </p:txBody>
          </p:sp>
          <p:sp>
            <p:nvSpPr>
              <p:cNvPr id="51" name="Text Box 98"/>
              <p:cNvSpPr txBox="1">
                <a:spLocks noChangeArrowheads="1"/>
              </p:cNvSpPr>
              <p:nvPr/>
            </p:nvSpPr>
            <p:spPr bwMode="auto">
              <a:xfrm rot="5400000">
                <a:off x="1869" y="1526"/>
                <a:ext cx="3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ct val="100000"/>
                  <a:buFont typeface="Times New Roman" pitchFamily="18" charset="0"/>
                  <a:buNone/>
                </a:pPr>
                <a:r>
                  <a:rPr lang="en-GB" sz="1600" b="1" dirty="0">
                    <a:solidFill>
                      <a:srgbClr val="003399"/>
                    </a:solidFill>
                    <a:latin typeface="Times New Roman" pitchFamily="18" charset="0"/>
                  </a:rPr>
                  <a:t>e</a:t>
                </a:r>
                <a:r>
                  <a:rPr lang="en-GB" sz="1600" b="1" baseline="30000" dirty="0">
                    <a:solidFill>
                      <a:srgbClr val="003399"/>
                    </a:solidFill>
                    <a:latin typeface="Times New Roman" pitchFamily="18" charset="0"/>
                  </a:rPr>
                  <a:t>+</a:t>
                </a:r>
                <a:r>
                  <a:rPr lang="en-GB" sz="1600" b="1" dirty="0">
                    <a:solidFill>
                      <a:srgbClr val="003399"/>
                    </a:solidFill>
                    <a:latin typeface="Symbol" pitchFamily="18" charset="2"/>
                  </a:rPr>
                  <a:t></a:t>
                </a:r>
              </a:p>
            </p:txBody>
          </p:sp>
          <p:sp>
            <p:nvSpPr>
              <p:cNvPr id="52" name="Rectangle 99"/>
              <p:cNvSpPr>
                <a:spLocks noChangeArrowheads="1"/>
              </p:cNvSpPr>
              <p:nvPr/>
            </p:nvSpPr>
            <p:spPr bwMode="auto">
              <a:xfrm rot="5400000">
                <a:off x="1675" y="1507"/>
                <a:ext cx="31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3399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3399"/>
                    </a:solidFill>
                    <a:latin typeface="Times New Roman" pitchFamily="18" charset="0"/>
                  </a:rPr>
                  <a:t>7 s</a:t>
                </a:r>
              </a:p>
            </p:txBody>
          </p:sp>
        </p:grpSp>
      </p:grpSp>
      <p:sp>
        <p:nvSpPr>
          <p:cNvPr id="72" name="Oval 36"/>
          <p:cNvSpPr>
            <a:spLocks noChangeArrowheads="1"/>
          </p:cNvSpPr>
          <p:nvPr/>
        </p:nvSpPr>
        <p:spPr bwMode="auto">
          <a:xfrm rot="16200000">
            <a:off x="6100707" y="3514234"/>
            <a:ext cx="613860" cy="1728291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730499" y="851642"/>
            <a:ext cx="288781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it-IT" sz="1200" b="1" dirty="0" smtClean="0">
                <a:latin typeface="Century Gothic" pitchFamily="34" charset="0"/>
              </a:rPr>
              <a:t>Il contributo della fisica nucleare per risolvere il “</a:t>
            </a:r>
            <a:r>
              <a:rPr lang="it-IT" sz="1200" b="1" dirty="0" err="1" smtClean="0">
                <a:latin typeface="Century Gothic" pitchFamily="34" charset="0"/>
              </a:rPr>
              <a:t>puzzle”del</a:t>
            </a:r>
            <a:r>
              <a:rPr lang="it-IT" sz="1200" b="1" dirty="0" smtClean="0">
                <a:latin typeface="Century Gothic" pitchFamily="34" charset="0"/>
              </a:rPr>
              <a:t> neutrino coinvolge la conoscenza delle sezioni d’urto delle reazioni  </a:t>
            </a:r>
            <a:endParaRPr lang="it-IT" b="1" dirty="0" smtClean="0">
              <a:latin typeface="Century Gothic" pitchFamily="34" charset="0"/>
            </a:endParaRPr>
          </a:p>
          <a:p>
            <a:r>
              <a:rPr lang="it-IT" sz="1200" b="1" dirty="0" smtClean="0">
                <a:latin typeface="Century Gothic" pitchFamily="34" charset="0"/>
              </a:rPr>
              <a:t>appartenenti al  </a:t>
            </a:r>
            <a:r>
              <a:rPr lang="it-IT" sz="1200" b="1" dirty="0" err="1" smtClean="0">
                <a:latin typeface="Century Gothic" pitchFamily="34" charset="0"/>
              </a:rPr>
              <a:t>Hydrogen-burning</a:t>
            </a:r>
            <a:r>
              <a:rPr lang="it-IT" sz="1200" b="1" dirty="0">
                <a:latin typeface="Century Gothic" pitchFamily="34" charset="0"/>
              </a:rPr>
              <a:t> </a:t>
            </a:r>
            <a:endParaRPr lang="it-IT" sz="1200" b="1" dirty="0" smtClean="0">
              <a:latin typeface="Century Gothic" pitchFamily="34" charset="0"/>
            </a:endParaRPr>
          </a:p>
          <a:p>
            <a:r>
              <a:rPr lang="it-IT" sz="1200" b="1" dirty="0" smtClean="0">
                <a:latin typeface="Century Gothic" pitchFamily="34" charset="0"/>
              </a:rPr>
              <a:t>alle rilevanti energie solari </a:t>
            </a:r>
          </a:p>
        </p:txBody>
      </p:sp>
    </p:spTree>
    <p:extLst>
      <p:ext uri="{BB962C8B-B14F-4D97-AF65-F5344CB8AC3E}">
        <p14:creationId xmlns:p14="http://schemas.microsoft.com/office/powerpoint/2010/main" val="331417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93988"/>
            <a:ext cx="2889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817563"/>
            <a:ext cx="4724400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3" t="44943" r="2936" b="5611"/>
          <a:stretch>
            <a:fillRect/>
          </a:stretch>
        </p:blipFill>
        <p:spPr bwMode="auto">
          <a:xfrm>
            <a:off x="227013" y="3421063"/>
            <a:ext cx="32004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863" t="44943" r="2936" b="56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4926013" y="692150"/>
            <a:ext cx="3316287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AU" sz="1800" dirty="0" err="1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U</a:t>
            </a:r>
            <a:r>
              <a:rPr lang="en-AU" sz="1800" baseline="-33000" dirty="0" err="1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terminal</a:t>
            </a:r>
            <a:r>
              <a:rPr lang="en-AU" sz="1800" baseline="-330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 </a:t>
            </a: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= 50 – 400kV</a:t>
            </a:r>
          </a:p>
          <a:p>
            <a:pPr eaLnBrk="1" hangingPunct="1">
              <a:lnSpc>
                <a:spcPct val="120000"/>
              </a:lnSpc>
            </a:pP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I</a:t>
            </a:r>
            <a:r>
              <a:rPr lang="en-AU" sz="1800" baseline="-330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max</a:t>
            </a: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 = 500</a:t>
            </a:r>
            <a:r>
              <a:rPr lang="en-AU" sz="1800" dirty="0">
                <a:solidFill>
                  <a:srgbClr val="FFC000"/>
                </a:solidFill>
                <a:latin typeface="Symbol" pitchFamily="18" charset="2"/>
                <a:ea typeface="MS Gothic" pitchFamily="49" charset="-128"/>
              </a:rPr>
              <a:t></a:t>
            </a: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A (</a:t>
            </a:r>
            <a:r>
              <a:rPr lang="en-AU" sz="1800" dirty="0" err="1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sul</a:t>
            </a: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 </a:t>
            </a:r>
            <a:r>
              <a:rPr lang="en-AU" sz="1800" dirty="0" err="1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bersaglio</a:t>
            </a: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AU" sz="1800" dirty="0">
                <a:solidFill>
                  <a:srgbClr val="FFC000"/>
                </a:solidFill>
                <a:latin typeface="Symbol" pitchFamily="18" charset="2"/>
                <a:ea typeface="MS Gothic" pitchFamily="49" charset="-128"/>
              </a:rPr>
              <a:t></a:t>
            </a: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E = 0.07keV </a:t>
            </a:r>
          </a:p>
          <a:p>
            <a:pPr eaLnBrk="1" hangingPunct="1">
              <a:lnSpc>
                <a:spcPct val="120000"/>
              </a:lnSpc>
            </a:pPr>
            <a:r>
              <a:rPr lang="en-AU" sz="1800" dirty="0" err="1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Fasci</a:t>
            </a: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 </a:t>
            </a:r>
            <a:r>
              <a:rPr lang="en-AU" sz="1800" dirty="0" err="1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permessi</a:t>
            </a: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: H</a:t>
            </a:r>
            <a:r>
              <a:rPr lang="en-AU" sz="1800" baseline="330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+</a:t>
            </a: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, </a:t>
            </a:r>
            <a:r>
              <a:rPr lang="en-AU" sz="1800" baseline="330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4</a:t>
            </a: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He, (</a:t>
            </a:r>
            <a:r>
              <a:rPr lang="en-AU" sz="1800" baseline="330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3</a:t>
            </a:r>
            <a:r>
              <a:rPr lang="en-AU" sz="1800" dirty="0">
                <a:solidFill>
                  <a:srgbClr val="FFC000"/>
                </a:solidFill>
                <a:latin typeface="Century Gothic" pitchFamily="34" charset="0"/>
                <a:ea typeface="MS Gothic" pitchFamily="49" charset="-128"/>
              </a:rPr>
              <a:t>He)</a:t>
            </a:r>
          </a:p>
        </p:txBody>
      </p:sp>
      <p:sp>
        <p:nvSpPr>
          <p:cNvPr id="9222" name="CasellaDiTesto 1"/>
          <p:cNvSpPr txBox="1">
            <a:spLocks noChangeArrowheads="1"/>
          </p:cNvSpPr>
          <p:nvPr/>
        </p:nvSpPr>
        <p:spPr bwMode="auto">
          <a:xfrm>
            <a:off x="2051050" y="107950"/>
            <a:ext cx="492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b="1" dirty="0">
                <a:solidFill>
                  <a:srgbClr val="FFC000"/>
                </a:solidFill>
                <a:latin typeface="Century Gothic" pitchFamily="34" charset="0"/>
              </a:rPr>
              <a:t>Acceleratore LUNA II 400kV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4113F-00F6-4699-BF7C-680270F450D8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862012" y="2560637"/>
            <a:ext cx="2124075" cy="3597275"/>
            <a:chOff x="4128" y="816"/>
            <a:chExt cx="1338" cy="2266"/>
          </a:xfrm>
        </p:grpSpPr>
        <p:grpSp>
          <p:nvGrpSpPr>
            <p:cNvPr id="16402" name="Group 5"/>
            <p:cNvGrpSpPr>
              <a:grpSpLocks/>
            </p:cNvGrpSpPr>
            <p:nvPr/>
          </p:nvGrpSpPr>
          <p:grpSpPr bwMode="auto">
            <a:xfrm>
              <a:off x="4128" y="1200"/>
              <a:ext cx="1338" cy="1882"/>
              <a:chOff x="2592" y="96"/>
              <a:chExt cx="1338" cy="1882"/>
            </a:xfrm>
          </p:grpSpPr>
          <p:sp>
            <p:nvSpPr>
              <p:cNvPr id="16404" name="Text Box 6"/>
              <p:cNvSpPr txBox="1">
                <a:spLocks noChangeArrowheads="1"/>
              </p:cNvSpPr>
              <p:nvPr/>
            </p:nvSpPr>
            <p:spPr bwMode="auto">
              <a:xfrm>
                <a:off x="2592" y="240"/>
                <a:ext cx="347" cy="25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 b="1" baseline="30000">
                    <a:solidFill>
                      <a:srgbClr val="FFFF00"/>
                    </a:solidFill>
                  </a:rPr>
                  <a:t>12</a:t>
                </a:r>
                <a:r>
                  <a:rPr lang="en-US" sz="2000" b="1">
                    <a:solidFill>
                      <a:srgbClr val="FFFF00"/>
                    </a:solidFill>
                  </a:rPr>
                  <a:t>C</a:t>
                </a:r>
                <a:endParaRPr lang="en-US" sz="2000" b="1" baseline="30000">
                  <a:solidFill>
                    <a:srgbClr val="FFFF00"/>
                  </a:solidFill>
                </a:endParaRPr>
              </a:p>
            </p:txBody>
          </p:sp>
          <p:sp>
            <p:nvSpPr>
              <p:cNvPr id="16405" name="Text Box 7"/>
              <p:cNvSpPr txBox="1">
                <a:spLocks noChangeArrowheads="1"/>
              </p:cNvSpPr>
              <p:nvPr/>
            </p:nvSpPr>
            <p:spPr bwMode="auto">
              <a:xfrm>
                <a:off x="3552" y="240"/>
                <a:ext cx="378" cy="25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 b="1" baseline="30000">
                    <a:solidFill>
                      <a:srgbClr val="FFFF00"/>
                    </a:solidFill>
                  </a:rPr>
                  <a:t>13</a:t>
                </a:r>
                <a:r>
                  <a:rPr lang="en-US" sz="2000" b="1">
                    <a:solidFill>
                      <a:srgbClr val="FFFF00"/>
                    </a:solidFill>
                  </a:rPr>
                  <a:t>N</a:t>
                </a:r>
                <a:endParaRPr lang="en-US" sz="2000" b="1" baseline="30000">
                  <a:solidFill>
                    <a:srgbClr val="FFFF00"/>
                  </a:solidFill>
                </a:endParaRPr>
              </a:p>
            </p:txBody>
          </p:sp>
          <p:sp>
            <p:nvSpPr>
              <p:cNvPr id="16406" name="Text Box 8"/>
              <p:cNvSpPr txBox="1">
                <a:spLocks noChangeArrowheads="1"/>
              </p:cNvSpPr>
              <p:nvPr/>
            </p:nvSpPr>
            <p:spPr bwMode="auto">
              <a:xfrm>
                <a:off x="3120" y="96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>
                    <a:solidFill>
                      <a:srgbClr val="FFFF00"/>
                    </a:solidFill>
                  </a:rPr>
                  <a:t>p,</a:t>
                </a:r>
                <a:r>
                  <a:rPr lang="en-US" sz="2000">
                    <a:solidFill>
                      <a:srgbClr val="FFFF00"/>
                    </a:solidFill>
                    <a:sym typeface="Symbol" pitchFamily="18" charset="2"/>
                  </a:rPr>
                  <a:t></a:t>
                </a:r>
                <a:endParaRPr lang="en-US" sz="2000">
                  <a:solidFill>
                    <a:srgbClr val="FFFF00"/>
                  </a:solidFill>
                </a:endParaRPr>
              </a:p>
            </p:txBody>
          </p:sp>
          <p:sp>
            <p:nvSpPr>
              <p:cNvPr id="16407" name="Text Box 9"/>
              <p:cNvSpPr txBox="1">
                <a:spLocks noChangeArrowheads="1"/>
              </p:cNvSpPr>
              <p:nvPr/>
            </p:nvSpPr>
            <p:spPr bwMode="auto">
              <a:xfrm>
                <a:off x="3456" y="528"/>
                <a:ext cx="2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 b="1">
                    <a:solidFill>
                      <a:srgbClr val="FFFF00"/>
                    </a:solidFill>
                    <a:sym typeface="Symbol" pitchFamily="18" charset="2"/>
                  </a:rPr>
                  <a:t></a:t>
                </a:r>
                <a:r>
                  <a:rPr lang="en-US" sz="2000" b="1" baseline="30000">
                    <a:solidFill>
                      <a:srgbClr val="FFFF00"/>
                    </a:solidFill>
                    <a:sym typeface="Symbol" pitchFamily="18" charset="2"/>
                  </a:rPr>
                  <a:t>-</a:t>
                </a:r>
                <a:endParaRPr lang="en-US" sz="2000" b="1">
                  <a:solidFill>
                    <a:srgbClr val="FFFF00"/>
                  </a:solidFill>
                  <a:sym typeface="Symbol" pitchFamily="18" charset="2"/>
                </a:endParaRPr>
              </a:p>
            </p:txBody>
          </p:sp>
          <p:sp>
            <p:nvSpPr>
              <p:cNvPr id="16408" name="AutoShape 10"/>
              <p:cNvSpPr>
                <a:spLocks noChangeArrowheads="1"/>
              </p:cNvSpPr>
              <p:nvPr/>
            </p:nvSpPr>
            <p:spPr bwMode="auto">
              <a:xfrm>
                <a:off x="2928" y="336"/>
                <a:ext cx="615" cy="96"/>
              </a:xfrm>
              <a:prstGeom prst="rightArrow">
                <a:avLst>
                  <a:gd name="adj1" fmla="val 50000"/>
                  <a:gd name="adj2" fmla="val 160156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409" name="AutoShape 11"/>
              <p:cNvSpPr>
                <a:spLocks noChangeArrowheads="1"/>
              </p:cNvSpPr>
              <p:nvPr/>
            </p:nvSpPr>
            <p:spPr bwMode="auto">
              <a:xfrm rot="5400000">
                <a:off x="3528" y="648"/>
                <a:ext cx="432" cy="96"/>
              </a:xfrm>
              <a:prstGeom prst="rightArrow">
                <a:avLst>
                  <a:gd name="adj1" fmla="val 50000"/>
                  <a:gd name="adj2" fmla="val 112500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410" name="Text Box 12"/>
              <p:cNvSpPr txBox="1">
                <a:spLocks noChangeArrowheads="1"/>
              </p:cNvSpPr>
              <p:nvPr/>
            </p:nvSpPr>
            <p:spPr bwMode="auto">
              <a:xfrm>
                <a:off x="3552" y="912"/>
                <a:ext cx="347" cy="25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 b="1" baseline="30000">
                    <a:solidFill>
                      <a:srgbClr val="FFFF00"/>
                    </a:solidFill>
                  </a:rPr>
                  <a:t>13</a:t>
                </a:r>
                <a:r>
                  <a:rPr lang="en-US" sz="2000" b="1">
                    <a:solidFill>
                      <a:srgbClr val="FFFF00"/>
                    </a:solidFill>
                  </a:rPr>
                  <a:t>C</a:t>
                </a:r>
                <a:endParaRPr lang="en-US" sz="2000" b="1" baseline="30000">
                  <a:solidFill>
                    <a:srgbClr val="FFFF00"/>
                  </a:solidFill>
                </a:endParaRPr>
              </a:p>
            </p:txBody>
          </p:sp>
          <p:sp>
            <p:nvSpPr>
              <p:cNvPr id="16411" name="AutoShape 13"/>
              <p:cNvSpPr>
                <a:spLocks noChangeArrowheads="1"/>
              </p:cNvSpPr>
              <p:nvPr/>
            </p:nvSpPr>
            <p:spPr bwMode="auto">
              <a:xfrm rot="5400000">
                <a:off x="3528" y="1320"/>
                <a:ext cx="432" cy="96"/>
              </a:xfrm>
              <a:prstGeom prst="rightArrow">
                <a:avLst>
                  <a:gd name="adj1" fmla="val 50000"/>
                  <a:gd name="adj2" fmla="val 112500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412" name="Text Box 14"/>
              <p:cNvSpPr txBox="1">
                <a:spLocks noChangeArrowheads="1"/>
              </p:cNvSpPr>
              <p:nvPr/>
            </p:nvSpPr>
            <p:spPr bwMode="auto">
              <a:xfrm>
                <a:off x="3552" y="1584"/>
                <a:ext cx="378" cy="25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 b="1" baseline="30000">
                    <a:solidFill>
                      <a:srgbClr val="FFFF00"/>
                    </a:solidFill>
                  </a:rPr>
                  <a:t>14</a:t>
                </a:r>
                <a:r>
                  <a:rPr lang="en-US" sz="2000" b="1">
                    <a:solidFill>
                      <a:srgbClr val="FFFF00"/>
                    </a:solidFill>
                  </a:rPr>
                  <a:t>N</a:t>
                </a:r>
                <a:endParaRPr lang="en-US" sz="2000" b="1" baseline="30000">
                  <a:solidFill>
                    <a:srgbClr val="FFFF00"/>
                  </a:solidFill>
                </a:endParaRPr>
              </a:p>
            </p:txBody>
          </p:sp>
          <p:sp>
            <p:nvSpPr>
              <p:cNvPr id="16413" name="Text Box 15"/>
              <p:cNvSpPr txBox="1">
                <a:spLocks noChangeArrowheads="1"/>
              </p:cNvSpPr>
              <p:nvPr/>
            </p:nvSpPr>
            <p:spPr bwMode="auto">
              <a:xfrm>
                <a:off x="3408" y="1200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>
                    <a:solidFill>
                      <a:srgbClr val="FFFF00"/>
                    </a:solidFill>
                  </a:rPr>
                  <a:t>p,</a:t>
                </a:r>
                <a:r>
                  <a:rPr lang="en-US" sz="2000">
                    <a:solidFill>
                      <a:srgbClr val="FFFF00"/>
                    </a:solidFill>
                    <a:sym typeface="Symbol" pitchFamily="18" charset="2"/>
                  </a:rPr>
                  <a:t></a:t>
                </a:r>
                <a:endParaRPr lang="en-US" sz="2000">
                  <a:solidFill>
                    <a:srgbClr val="FFFF00"/>
                  </a:solidFill>
                </a:endParaRPr>
              </a:p>
            </p:txBody>
          </p:sp>
          <p:sp>
            <p:nvSpPr>
              <p:cNvPr id="16414" name="AutoShape 16"/>
              <p:cNvSpPr>
                <a:spLocks noChangeArrowheads="1"/>
              </p:cNvSpPr>
              <p:nvPr/>
            </p:nvSpPr>
            <p:spPr bwMode="auto">
              <a:xfrm rot="10778161">
                <a:off x="2928" y="1632"/>
                <a:ext cx="615" cy="96"/>
              </a:xfrm>
              <a:prstGeom prst="rightArrow">
                <a:avLst>
                  <a:gd name="adj1" fmla="val 50000"/>
                  <a:gd name="adj2" fmla="val 160156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415" name="Text Box 17"/>
              <p:cNvSpPr txBox="1">
                <a:spLocks noChangeArrowheads="1"/>
              </p:cNvSpPr>
              <p:nvPr/>
            </p:nvSpPr>
            <p:spPr bwMode="auto">
              <a:xfrm>
                <a:off x="2592" y="1584"/>
                <a:ext cx="376" cy="25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 b="1" baseline="30000">
                    <a:solidFill>
                      <a:srgbClr val="FFFF00"/>
                    </a:solidFill>
                  </a:rPr>
                  <a:t>15</a:t>
                </a:r>
                <a:r>
                  <a:rPr lang="en-US" sz="2000" b="1">
                    <a:solidFill>
                      <a:srgbClr val="FFFF00"/>
                    </a:solidFill>
                  </a:rPr>
                  <a:t>O</a:t>
                </a:r>
                <a:endParaRPr lang="en-US" sz="2000" b="1" baseline="30000">
                  <a:solidFill>
                    <a:srgbClr val="FFFF00"/>
                  </a:solidFill>
                </a:endParaRPr>
              </a:p>
            </p:txBody>
          </p:sp>
          <p:sp>
            <p:nvSpPr>
              <p:cNvPr id="16416" name="Text Box 18"/>
              <p:cNvSpPr txBox="1">
                <a:spLocks noChangeArrowheads="1"/>
              </p:cNvSpPr>
              <p:nvPr/>
            </p:nvSpPr>
            <p:spPr bwMode="auto">
              <a:xfrm>
                <a:off x="2832" y="1248"/>
                <a:ext cx="2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 b="1">
                    <a:solidFill>
                      <a:srgbClr val="FFFF00"/>
                    </a:solidFill>
                    <a:sym typeface="Symbol" pitchFamily="18" charset="2"/>
                  </a:rPr>
                  <a:t></a:t>
                </a:r>
                <a:r>
                  <a:rPr lang="en-US" sz="2000" b="1" baseline="30000">
                    <a:solidFill>
                      <a:srgbClr val="FFFF00"/>
                    </a:solidFill>
                    <a:sym typeface="Symbol" pitchFamily="18" charset="2"/>
                  </a:rPr>
                  <a:t>+</a:t>
                </a:r>
                <a:endParaRPr lang="en-US" sz="2000" b="1">
                  <a:solidFill>
                    <a:srgbClr val="FFFF00"/>
                  </a:solidFill>
                  <a:sym typeface="Symbol" pitchFamily="18" charset="2"/>
                </a:endParaRPr>
              </a:p>
            </p:txBody>
          </p:sp>
          <p:sp>
            <p:nvSpPr>
              <p:cNvPr id="16417" name="AutoShape 19"/>
              <p:cNvSpPr>
                <a:spLocks noChangeArrowheads="1"/>
              </p:cNvSpPr>
              <p:nvPr/>
            </p:nvSpPr>
            <p:spPr bwMode="auto">
              <a:xfrm rot="-5400000">
                <a:off x="2568" y="648"/>
                <a:ext cx="432" cy="96"/>
              </a:xfrm>
              <a:prstGeom prst="rightArrow">
                <a:avLst>
                  <a:gd name="adj1" fmla="val 50000"/>
                  <a:gd name="adj2" fmla="val 112500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418" name="AutoShape 20"/>
              <p:cNvSpPr>
                <a:spLocks noChangeArrowheads="1"/>
              </p:cNvSpPr>
              <p:nvPr/>
            </p:nvSpPr>
            <p:spPr bwMode="auto">
              <a:xfrm rot="-5400000">
                <a:off x="2568" y="1320"/>
                <a:ext cx="432" cy="96"/>
              </a:xfrm>
              <a:prstGeom prst="rightArrow">
                <a:avLst>
                  <a:gd name="adj1" fmla="val 50000"/>
                  <a:gd name="adj2" fmla="val 112500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419" name="Text Box 21"/>
              <p:cNvSpPr txBox="1">
                <a:spLocks noChangeArrowheads="1"/>
              </p:cNvSpPr>
              <p:nvPr/>
            </p:nvSpPr>
            <p:spPr bwMode="auto">
              <a:xfrm>
                <a:off x="2592" y="912"/>
                <a:ext cx="378" cy="256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 b="1" baseline="30000">
                    <a:solidFill>
                      <a:srgbClr val="FFFF00"/>
                    </a:solidFill>
                  </a:rPr>
                  <a:t>15</a:t>
                </a:r>
                <a:r>
                  <a:rPr lang="en-US" sz="2000" b="1">
                    <a:solidFill>
                      <a:srgbClr val="FFFF00"/>
                    </a:solidFill>
                  </a:rPr>
                  <a:t>N</a:t>
                </a:r>
                <a:endParaRPr lang="en-US" sz="2000" b="1" baseline="30000">
                  <a:solidFill>
                    <a:srgbClr val="FFFF00"/>
                  </a:solidFill>
                </a:endParaRPr>
              </a:p>
            </p:txBody>
          </p:sp>
          <p:sp>
            <p:nvSpPr>
              <p:cNvPr id="16420" name="Text Box 22"/>
              <p:cNvSpPr txBox="1">
                <a:spLocks noChangeArrowheads="1"/>
              </p:cNvSpPr>
              <p:nvPr/>
            </p:nvSpPr>
            <p:spPr bwMode="auto">
              <a:xfrm>
                <a:off x="2832" y="576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>
                    <a:solidFill>
                      <a:srgbClr val="FFFF00"/>
                    </a:solidFill>
                  </a:rPr>
                  <a:t>p,</a:t>
                </a:r>
                <a:r>
                  <a:rPr lang="en-US" sz="2000">
                    <a:solidFill>
                      <a:srgbClr val="FFFF00"/>
                    </a:solidFill>
                    <a:sym typeface="Symbol" pitchFamily="18" charset="2"/>
                  </a:rPr>
                  <a:t></a:t>
                </a:r>
                <a:endParaRPr lang="en-US" sz="2000">
                  <a:solidFill>
                    <a:srgbClr val="FFFF00"/>
                  </a:solidFill>
                </a:endParaRPr>
              </a:p>
            </p:txBody>
          </p:sp>
          <p:sp>
            <p:nvSpPr>
              <p:cNvPr id="16421" name="Text Box 23"/>
              <p:cNvSpPr txBox="1">
                <a:spLocks noChangeArrowheads="1"/>
              </p:cNvSpPr>
              <p:nvPr/>
            </p:nvSpPr>
            <p:spPr bwMode="auto">
              <a:xfrm>
                <a:off x="3120" y="1728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2000">
                    <a:solidFill>
                      <a:srgbClr val="FFFF00"/>
                    </a:solidFill>
                  </a:rPr>
                  <a:t>p,</a:t>
                </a:r>
                <a:r>
                  <a:rPr lang="en-US" sz="2000">
                    <a:solidFill>
                      <a:srgbClr val="FFFF00"/>
                    </a:solidFill>
                    <a:sym typeface="Symbol" pitchFamily="18" charset="2"/>
                  </a:rPr>
                  <a:t></a:t>
                </a:r>
                <a:endParaRPr lang="en-US" sz="20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6403" name="Text Box 24"/>
            <p:cNvSpPr txBox="1">
              <a:spLocks noChangeArrowheads="1"/>
            </p:cNvSpPr>
            <p:nvPr/>
          </p:nvSpPr>
          <p:spPr bwMode="auto">
            <a:xfrm>
              <a:off x="4197" y="816"/>
              <a:ext cx="10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400" b="1" i="1">
                  <a:solidFill>
                    <a:schemeClr val="bg1"/>
                  </a:solidFill>
                  <a:sym typeface="Symbol" pitchFamily="18" charset="2"/>
                </a:rPr>
                <a:t>Ciclo CNO</a:t>
              </a:r>
            </a:p>
          </p:txBody>
        </p:sp>
      </p:grp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0" y="762000"/>
            <a:ext cx="887571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chemeClr val="bg1"/>
                </a:solidFill>
              </a:rPr>
              <a:t>Il tasso di produzione di energia nel ciclo CNO (T&gt;10</a:t>
            </a:r>
            <a:r>
              <a:rPr lang="it-IT" sz="1800" baseline="30000" dirty="0">
                <a:solidFill>
                  <a:schemeClr val="bg1"/>
                </a:solidFill>
              </a:rPr>
              <a:t>7</a:t>
            </a:r>
            <a:r>
              <a:rPr lang="it-IT" sz="1800" dirty="0">
                <a:solidFill>
                  <a:schemeClr val="bg1"/>
                </a:solidFill>
              </a:rPr>
              <a:t>K and M&gt;1.1M </a:t>
            </a:r>
            <a:r>
              <a:rPr lang="en-GB" sz="1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2" pitchFamily="18" charset="2"/>
              </a:rPr>
              <a:t></a:t>
            </a:r>
            <a:r>
              <a:rPr lang="it-IT" sz="1800" dirty="0">
                <a:solidFill>
                  <a:schemeClr val="bg1"/>
                </a:solidFill>
              </a:rPr>
              <a:t>)  </a:t>
            </a:r>
          </a:p>
          <a:p>
            <a:pPr>
              <a:defRPr/>
            </a:pPr>
            <a:r>
              <a:rPr lang="it-IT" sz="1800" dirty="0">
                <a:solidFill>
                  <a:schemeClr val="bg1"/>
                </a:solidFill>
              </a:rPr>
              <a:t>è determinato dalla reazione : </a:t>
            </a:r>
            <a:r>
              <a:rPr lang="en-US" sz="1800" baseline="30000" dirty="0">
                <a:solidFill>
                  <a:schemeClr val="bg1"/>
                </a:solidFill>
              </a:rPr>
              <a:t>14</a:t>
            </a:r>
            <a:r>
              <a:rPr lang="en-US" sz="1800" dirty="0">
                <a:solidFill>
                  <a:schemeClr val="bg1"/>
                </a:solidFill>
              </a:rPr>
              <a:t>N(p,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)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15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O , 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una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variazione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del 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suo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“rate” influenza:</a:t>
            </a:r>
          </a:p>
          <a:p>
            <a:pPr>
              <a:defRPr/>
            </a:pPr>
            <a:endParaRPr lang="en-US" sz="1800" dirty="0">
              <a:solidFill>
                <a:schemeClr val="bg1"/>
              </a:solidFill>
              <a:sym typeface="Symbol" pitchFamily="18" charset="2"/>
            </a:endParaRPr>
          </a:p>
          <a:p>
            <a:pPr>
              <a:buClr>
                <a:srgbClr val="00FFFF"/>
              </a:buCl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I 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flussi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del neutrino </a:t>
            </a:r>
            <a:r>
              <a:rPr lang="en-US" sz="1800" dirty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F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13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N) e </a:t>
            </a:r>
            <a:r>
              <a:rPr lang="en-US" sz="1800" dirty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F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15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O)  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dipendono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quasi 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linearmente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da S</a:t>
            </a:r>
            <a:r>
              <a:rPr lang="en-US" sz="1800" baseline="-25000" dirty="0">
                <a:solidFill>
                  <a:schemeClr val="bg1"/>
                </a:solidFill>
                <a:sym typeface="Symbol" pitchFamily="18" charset="2"/>
              </a:rPr>
              <a:t>14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(0)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endParaRPr lang="it-IT" sz="18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6389" name="Oval 26"/>
          <p:cNvSpPr>
            <a:spLocks noChangeArrowheads="1"/>
          </p:cNvSpPr>
          <p:nvPr/>
        </p:nvSpPr>
        <p:spPr bwMode="auto">
          <a:xfrm>
            <a:off x="457200" y="5410200"/>
            <a:ext cx="2743200" cy="914400"/>
          </a:xfrm>
          <a:prstGeom prst="ellips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0" name="Rectangle 37"/>
          <p:cNvSpPr>
            <a:spLocks noChangeArrowheads="1"/>
          </p:cNvSpPr>
          <p:nvPr/>
        </p:nvSpPr>
        <p:spPr bwMode="auto">
          <a:xfrm>
            <a:off x="2438400" y="150347"/>
            <a:ext cx="41633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Century Gothic" pitchFamily="34" charset="0"/>
              </a:rPr>
              <a:t>La </a:t>
            </a:r>
            <a:r>
              <a:rPr lang="en-US" b="1" dirty="0" err="1">
                <a:solidFill>
                  <a:srgbClr val="FFC000"/>
                </a:solidFill>
                <a:latin typeface="Century Gothic" pitchFamily="34" charset="0"/>
              </a:rPr>
              <a:t>reazione</a:t>
            </a:r>
            <a:r>
              <a:rPr lang="en-US" b="1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b="1" baseline="30000" dirty="0">
                <a:solidFill>
                  <a:srgbClr val="FFC000"/>
                </a:solidFill>
                <a:latin typeface="Century Gothic" pitchFamily="34" charset="0"/>
              </a:rPr>
              <a:t>14</a:t>
            </a:r>
            <a:r>
              <a:rPr lang="en-US" b="1" dirty="0">
                <a:solidFill>
                  <a:srgbClr val="FFC000"/>
                </a:solidFill>
                <a:latin typeface="Century Gothic" pitchFamily="34" charset="0"/>
              </a:rPr>
              <a:t>N(p,</a:t>
            </a:r>
            <a:r>
              <a:rPr lang="en-US" b="1" dirty="0">
                <a:solidFill>
                  <a:srgbClr val="FFC000"/>
                </a:solidFill>
                <a:latin typeface="Century Gothic" pitchFamily="34" charset="0"/>
                <a:sym typeface="Symbol" pitchFamily="18" charset="2"/>
              </a:rPr>
              <a:t></a:t>
            </a:r>
            <a:r>
              <a:rPr lang="en-US" b="1" dirty="0">
                <a:solidFill>
                  <a:srgbClr val="FFC000"/>
                </a:solidFill>
                <a:latin typeface="Century Gothic" pitchFamily="34" charset="0"/>
              </a:rPr>
              <a:t>)</a:t>
            </a:r>
            <a:r>
              <a:rPr lang="en-US" b="1" baseline="30000" dirty="0">
                <a:solidFill>
                  <a:srgbClr val="FFC000"/>
                </a:solidFill>
                <a:latin typeface="Century Gothic" pitchFamily="34" charset="0"/>
              </a:rPr>
              <a:t>15</a:t>
            </a:r>
            <a:r>
              <a:rPr lang="en-US" b="1" dirty="0">
                <a:solidFill>
                  <a:srgbClr val="FFC000"/>
                </a:solidFill>
                <a:latin typeface="Century Gothic" pitchFamily="34" charset="0"/>
              </a:rPr>
              <a:t>O</a:t>
            </a:r>
            <a:endParaRPr lang="en-US" b="1" dirty="0">
              <a:solidFill>
                <a:srgbClr val="FFC000"/>
              </a:solidFill>
              <a:latin typeface="Century Gothic" pitchFamily="34" charset="0"/>
              <a:sym typeface="Symbol" pitchFamily="18" charset="2"/>
            </a:endParaRPr>
          </a:p>
        </p:txBody>
      </p:sp>
      <p:grpSp>
        <p:nvGrpSpPr>
          <p:cNvPr id="109608" name="Group 40"/>
          <p:cNvGrpSpPr>
            <a:grpSpLocks/>
          </p:cNvGrpSpPr>
          <p:nvPr/>
        </p:nvGrpSpPr>
        <p:grpSpPr bwMode="auto">
          <a:xfrm>
            <a:off x="0" y="1905000"/>
            <a:ext cx="8094663" cy="4546600"/>
            <a:chOff x="0" y="1296"/>
            <a:chExt cx="5099" cy="2864"/>
          </a:xfrm>
        </p:grpSpPr>
        <p:grpSp>
          <p:nvGrpSpPr>
            <p:cNvPr id="16392" name="Group 28"/>
            <p:cNvGrpSpPr>
              <a:grpSpLocks/>
            </p:cNvGrpSpPr>
            <p:nvPr/>
          </p:nvGrpSpPr>
          <p:grpSpPr bwMode="auto">
            <a:xfrm>
              <a:off x="2592" y="1440"/>
              <a:ext cx="2507" cy="2720"/>
              <a:chOff x="384" y="336"/>
              <a:chExt cx="2640" cy="3696"/>
            </a:xfrm>
          </p:grpSpPr>
          <p:grpSp>
            <p:nvGrpSpPr>
              <p:cNvPr id="16395" name="Group 29"/>
              <p:cNvGrpSpPr>
                <a:grpSpLocks/>
              </p:cNvGrpSpPr>
              <p:nvPr/>
            </p:nvGrpSpPr>
            <p:grpSpPr bwMode="auto">
              <a:xfrm>
                <a:off x="384" y="1933"/>
                <a:ext cx="2640" cy="2099"/>
                <a:chOff x="864" y="2400"/>
                <a:chExt cx="2832" cy="2694"/>
              </a:xfrm>
            </p:grpSpPr>
            <p:pic>
              <p:nvPicPr>
                <p:cNvPr id="16400" name="Picture 30" descr="globclust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2400"/>
                  <a:ext cx="2832" cy="2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01" name="Oval 31"/>
                <p:cNvSpPr>
                  <a:spLocks noChangeArrowheads="1"/>
                </p:cNvSpPr>
                <p:nvPr/>
              </p:nvSpPr>
              <p:spPr bwMode="auto">
                <a:xfrm>
                  <a:off x="2208" y="4032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6396" name="Group 32"/>
              <p:cNvGrpSpPr>
                <a:grpSpLocks/>
              </p:cNvGrpSpPr>
              <p:nvPr/>
            </p:nvGrpSpPr>
            <p:grpSpPr bwMode="auto">
              <a:xfrm>
                <a:off x="384" y="336"/>
                <a:ext cx="2640" cy="1613"/>
                <a:chOff x="288" y="288"/>
                <a:chExt cx="3792" cy="2070"/>
              </a:xfrm>
            </p:grpSpPr>
            <p:pic>
              <p:nvPicPr>
                <p:cNvPr id="16398" name="Picture 33" descr="pp_cn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288"/>
                  <a:ext cx="3792" cy="20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399" name="Oval 34"/>
                <p:cNvSpPr>
                  <a:spLocks noChangeArrowheads="1"/>
                </p:cNvSpPr>
                <p:nvPr/>
              </p:nvSpPr>
              <p:spPr bwMode="auto">
                <a:xfrm>
                  <a:off x="1776" y="1488"/>
                  <a:ext cx="288" cy="288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6397" name="Line 35"/>
              <p:cNvSpPr>
                <a:spLocks noChangeShapeType="1"/>
              </p:cNvSpPr>
              <p:nvPr/>
            </p:nvSpPr>
            <p:spPr bwMode="auto">
              <a:xfrm>
                <a:off x="1584" y="1488"/>
                <a:ext cx="144" cy="17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6393" name="Text Box 36"/>
            <p:cNvSpPr txBox="1">
              <a:spLocks noChangeArrowheads="1"/>
            </p:cNvSpPr>
            <p:nvPr/>
          </p:nvSpPr>
          <p:spPr bwMode="auto">
            <a:xfrm>
              <a:off x="3408" y="3456"/>
              <a:ext cx="5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it-IT" sz="1200">
                  <a:solidFill>
                    <a:srgbClr val="FF0000"/>
                  </a:solidFill>
                </a:rPr>
                <a:t>Turn off</a:t>
              </a:r>
            </a:p>
          </p:txBody>
        </p:sp>
        <p:sp>
          <p:nvSpPr>
            <p:cNvPr id="16394" name="Text Box 38"/>
            <p:cNvSpPr txBox="1">
              <a:spLocks noChangeArrowheads="1"/>
            </p:cNvSpPr>
            <p:nvPr/>
          </p:nvSpPr>
          <p:spPr bwMode="auto">
            <a:xfrm>
              <a:off x="0" y="1296"/>
              <a:ext cx="21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Font typeface="Wingdings" pitchFamily="2" charset="2"/>
                <a:buChar char="Ø"/>
              </a:pPr>
              <a:r>
                <a:rPr lang="en-US" sz="1800">
                  <a:solidFill>
                    <a:schemeClr val="bg1"/>
                  </a:solidFill>
                </a:rPr>
                <a:t> Età degli Ammassi Globulari</a:t>
              </a:r>
              <a:endParaRPr lang="it-IT" sz="1800">
                <a:solidFill>
                  <a:schemeClr val="bg1"/>
                </a:solidFill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3799349" y="4119383"/>
            <a:ext cx="4683125" cy="1477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eaLnBrk="1" hangingPunct="1">
              <a:buClr>
                <a:srgbClr val="00FFFF"/>
              </a:buClr>
            </a:pPr>
            <a:r>
              <a:rPr lang="en-US" sz="1800" dirty="0" err="1" smtClean="0">
                <a:solidFill>
                  <a:srgbClr val="760000"/>
                </a:solidFill>
              </a:rPr>
              <a:t>il</a:t>
            </a:r>
            <a:r>
              <a:rPr lang="en-US" sz="1800" dirty="0" smtClean="0">
                <a:solidFill>
                  <a:srgbClr val="760000"/>
                </a:solidFill>
              </a:rPr>
              <a:t> </a:t>
            </a:r>
            <a:r>
              <a:rPr lang="en-US" sz="1800" dirty="0" err="1" smtClean="0">
                <a:solidFill>
                  <a:srgbClr val="760000"/>
                </a:solidFill>
              </a:rPr>
              <a:t>flusso</a:t>
            </a:r>
            <a:r>
              <a:rPr lang="en-US" sz="1800" dirty="0" smtClean="0">
                <a:solidFill>
                  <a:srgbClr val="760000"/>
                </a:solidFill>
              </a:rPr>
              <a:t> del neutrino del </a:t>
            </a:r>
            <a:r>
              <a:rPr lang="en-US" sz="1800" dirty="0" err="1" smtClean="0">
                <a:solidFill>
                  <a:srgbClr val="760000"/>
                </a:solidFill>
              </a:rPr>
              <a:t>ciclo</a:t>
            </a:r>
            <a:r>
              <a:rPr lang="en-US" sz="1800" dirty="0" smtClean="0">
                <a:solidFill>
                  <a:srgbClr val="760000"/>
                </a:solidFill>
              </a:rPr>
              <a:t> CNO  è </a:t>
            </a:r>
            <a:r>
              <a:rPr lang="en-US" sz="1800" dirty="0" err="1" smtClean="0">
                <a:solidFill>
                  <a:srgbClr val="760000"/>
                </a:solidFill>
              </a:rPr>
              <a:t>diminuito</a:t>
            </a:r>
            <a:r>
              <a:rPr lang="en-US" sz="1800" dirty="0" smtClean="0">
                <a:solidFill>
                  <a:srgbClr val="760000"/>
                </a:solidFill>
              </a:rPr>
              <a:t> circa di un   </a:t>
            </a:r>
            <a:r>
              <a:rPr lang="en-US" sz="1800" dirty="0" err="1" smtClean="0">
                <a:solidFill>
                  <a:srgbClr val="760000"/>
                </a:solidFill>
              </a:rPr>
              <a:t>fattore</a:t>
            </a:r>
            <a:r>
              <a:rPr lang="en-US" sz="1800" dirty="0" smtClean="0">
                <a:solidFill>
                  <a:srgbClr val="760000"/>
                </a:solidFill>
              </a:rPr>
              <a:t> </a:t>
            </a:r>
            <a:r>
              <a:rPr lang="en-US" sz="1800" dirty="0" smtClean="0">
                <a:solidFill>
                  <a:srgbClr val="760000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760000"/>
                </a:solidFill>
              </a:rPr>
              <a:t>2 </a:t>
            </a:r>
          </a:p>
          <a:p>
            <a:pPr eaLnBrk="1" hangingPunct="1">
              <a:buClr>
                <a:srgbClr val="00FFFF"/>
              </a:buClr>
            </a:pPr>
            <a:endParaRPr lang="en-US" sz="1800" dirty="0">
              <a:solidFill>
                <a:srgbClr val="760000"/>
              </a:solidFill>
            </a:endParaRPr>
          </a:p>
          <a:p>
            <a:pPr eaLnBrk="1" hangingPunct="1">
              <a:buClr>
                <a:srgbClr val="00FFFF"/>
              </a:buClr>
            </a:pPr>
            <a:r>
              <a:rPr lang="en-US" sz="1800" dirty="0" err="1" smtClean="0">
                <a:solidFill>
                  <a:srgbClr val="760000"/>
                </a:solidFill>
              </a:rPr>
              <a:t>l’età</a:t>
            </a:r>
            <a:r>
              <a:rPr lang="en-US" sz="1800" dirty="0" smtClean="0">
                <a:solidFill>
                  <a:srgbClr val="760000"/>
                </a:solidFill>
              </a:rPr>
              <a:t> </a:t>
            </a:r>
            <a:r>
              <a:rPr lang="en-US" sz="1800" dirty="0" err="1" smtClean="0">
                <a:solidFill>
                  <a:srgbClr val="760000"/>
                </a:solidFill>
              </a:rPr>
              <a:t>degli</a:t>
            </a:r>
            <a:r>
              <a:rPr lang="en-US" sz="1800" dirty="0" smtClean="0">
                <a:solidFill>
                  <a:srgbClr val="760000"/>
                </a:solidFill>
              </a:rPr>
              <a:t> </a:t>
            </a:r>
            <a:r>
              <a:rPr lang="en-US" sz="1800" dirty="0" err="1" smtClean="0">
                <a:solidFill>
                  <a:srgbClr val="760000"/>
                </a:solidFill>
              </a:rPr>
              <a:t>Ammassi</a:t>
            </a:r>
            <a:r>
              <a:rPr lang="en-US" sz="1800" dirty="0" smtClean="0">
                <a:solidFill>
                  <a:srgbClr val="760000"/>
                </a:solidFill>
              </a:rPr>
              <a:t> </a:t>
            </a:r>
            <a:r>
              <a:rPr lang="en-US" sz="1800" dirty="0" err="1" smtClean="0">
                <a:solidFill>
                  <a:srgbClr val="760000"/>
                </a:solidFill>
              </a:rPr>
              <a:t>Globulari</a:t>
            </a:r>
            <a:r>
              <a:rPr lang="en-US" sz="1800" dirty="0" smtClean="0">
                <a:solidFill>
                  <a:srgbClr val="760000"/>
                </a:solidFill>
              </a:rPr>
              <a:t> è </a:t>
            </a:r>
            <a:r>
              <a:rPr lang="en-US" sz="1800" dirty="0" err="1" smtClean="0">
                <a:solidFill>
                  <a:srgbClr val="760000"/>
                </a:solidFill>
              </a:rPr>
              <a:t>aumentato</a:t>
            </a:r>
            <a:r>
              <a:rPr lang="en-US" sz="1800" dirty="0" smtClean="0">
                <a:solidFill>
                  <a:srgbClr val="760000"/>
                </a:solidFill>
              </a:rPr>
              <a:t> di circa  0.7 – 1 </a:t>
            </a:r>
            <a:r>
              <a:rPr lang="en-US" sz="1800" dirty="0" err="1" smtClean="0">
                <a:solidFill>
                  <a:srgbClr val="760000"/>
                </a:solidFill>
              </a:rPr>
              <a:t>Gyr</a:t>
            </a:r>
            <a:endParaRPr lang="en-US" sz="1800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823</Words>
  <Application>Microsoft Office PowerPoint</Application>
  <PresentationFormat>Presentazione su schermo (4:3)</PresentationFormat>
  <Paragraphs>206</Paragraphs>
  <Slides>13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Default Design</vt:lpstr>
      <vt:lpstr>Fotografia di Photo Editor </vt:lpstr>
      <vt:lpstr>Diapositiva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 Genova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alba</dc:creator>
  <cp:lastModifiedBy>Alba</cp:lastModifiedBy>
  <cp:revision>278</cp:revision>
  <dcterms:created xsi:type="dcterms:W3CDTF">2008-10-01T16:27:29Z</dcterms:created>
  <dcterms:modified xsi:type="dcterms:W3CDTF">2012-12-12T12:51:48Z</dcterms:modified>
</cp:coreProperties>
</file>