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74" r:id="rId3"/>
    <p:sldMasterId id="2147483690" r:id="rId4"/>
  </p:sldMasterIdLst>
  <p:notesMasterIdLst>
    <p:notesMasterId r:id="rId60"/>
  </p:notesMasterIdLst>
  <p:sldIdLst>
    <p:sldId id="398" r:id="rId5"/>
    <p:sldId id="256" r:id="rId6"/>
    <p:sldId id="400" r:id="rId7"/>
    <p:sldId id="402" r:id="rId8"/>
    <p:sldId id="403" r:id="rId9"/>
    <p:sldId id="404" r:id="rId10"/>
    <p:sldId id="405" r:id="rId11"/>
    <p:sldId id="406" r:id="rId12"/>
    <p:sldId id="407" r:id="rId13"/>
    <p:sldId id="408" r:id="rId14"/>
    <p:sldId id="409" r:id="rId15"/>
    <p:sldId id="410" r:id="rId16"/>
    <p:sldId id="412" r:id="rId17"/>
    <p:sldId id="413" r:id="rId18"/>
    <p:sldId id="415" r:id="rId19"/>
    <p:sldId id="414" r:id="rId20"/>
    <p:sldId id="416" r:id="rId21"/>
    <p:sldId id="418" r:id="rId22"/>
    <p:sldId id="399" r:id="rId23"/>
    <p:sldId id="311" r:id="rId24"/>
    <p:sldId id="314" r:id="rId25"/>
    <p:sldId id="313" r:id="rId26"/>
    <p:sldId id="316" r:id="rId27"/>
    <p:sldId id="321" r:id="rId28"/>
    <p:sldId id="379" r:id="rId29"/>
    <p:sldId id="380" r:id="rId30"/>
    <p:sldId id="318" r:id="rId31"/>
    <p:sldId id="319" r:id="rId32"/>
    <p:sldId id="419" r:id="rId33"/>
    <p:sldId id="420" r:id="rId34"/>
    <p:sldId id="422" r:id="rId35"/>
    <p:sldId id="424" r:id="rId36"/>
    <p:sldId id="428" r:id="rId37"/>
    <p:sldId id="429" r:id="rId38"/>
    <p:sldId id="430" r:id="rId39"/>
    <p:sldId id="426" r:id="rId40"/>
    <p:sldId id="433" r:id="rId41"/>
    <p:sldId id="427" r:id="rId42"/>
    <p:sldId id="434" r:id="rId43"/>
    <p:sldId id="432" r:id="rId44"/>
    <p:sldId id="439" r:id="rId45"/>
    <p:sldId id="435" r:id="rId46"/>
    <p:sldId id="438" r:id="rId47"/>
    <p:sldId id="443" r:id="rId48"/>
    <p:sldId id="444" r:id="rId49"/>
    <p:sldId id="436" r:id="rId50"/>
    <p:sldId id="437" r:id="rId51"/>
    <p:sldId id="449" r:id="rId52"/>
    <p:sldId id="446" r:id="rId53"/>
    <p:sldId id="447" r:id="rId54"/>
    <p:sldId id="448" r:id="rId55"/>
    <p:sldId id="440" r:id="rId56"/>
    <p:sldId id="441" r:id="rId57"/>
    <p:sldId id="442" r:id="rId58"/>
    <p:sldId id="445" r:id="rId59"/>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itchFamily="30" charset="0"/>
        <a:ea typeface="ＭＳ Ｐゴシック" pitchFamily="30" charset="-128"/>
        <a:cs typeface="ＭＳ Ｐゴシック" pitchFamily="30" charset="-128"/>
      </a:defRPr>
    </a:lvl1pPr>
    <a:lvl2pPr marL="457200" algn="l" rtl="0" eaLnBrk="0" fontAlgn="base" hangingPunct="0">
      <a:spcBef>
        <a:spcPct val="0"/>
      </a:spcBef>
      <a:spcAft>
        <a:spcPct val="0"/>
      </a:spcAft>
      <a:defRPr sz="2400" kern="1200">
        <a:solidFill>
          <a:schemeClr val="tx1"/>
        </a:solidFill>
        <a:latin typeface="Arial" pitchFamily="30" charset="0"/>
        <a:ea typeface="ＭＳ Ｐゴシック" pitchFamily="30" charset="-128"/>
        <a:cs typeface="ＭＳ Ｐゴシック" pitchFamily="30" charset="-128"/>
      </a:defRPr>
    </a:lvl2pPr>
    <a:lvl3pPr marL="914400" algn="l" rtl="0" eaLnBrk="0" fontAlgn="base" hangingPunct="0">
      <a:spcBef>
        <a:spcPct val="0"/>
      </a:spcBef>
      <a:spcAft>
        <a:spcPct val="0"/>
      </a:spcAft>
      <a:defRPr sz="2400" kern="1200">
        <a:solidFill>
          <a:schemeClr val="tx1"/>
        </a:solidFill>
        <a:latin typeface="Arial" pitchFamily="30" charset="0"/>
        <a:ea typeface="ＭＳ Ｐゴシック" pitchFamily="30" charset="-128"/>
        <a:cs typeface="ＭＳ Ｐゴシック" pitchFamily="30" charset="-128"/>
      </a:defRPr>
    </a:lvl3pPr>
    <a:lvl4pPr marL="1371600" algn="l" rtl="0" eaLnBrk="0" fontAlgn="base" hangingPunct="0">
      <a:spcBef>
        <a:spcPct val="0"/>
      </a:spcBef>
      <a:spcAft>
        <a:spcPct val="0"/>
      </a:spcAft>
      <a:defRPr sz="2400" kern="1200">
        <a:solidFill>
          <a:schemeClr val="tx1"/>
        </a:solidFill>
        <a:latin typeface="Arial" pitchFamily="30" charset="0"/>
        <a:ea typeface="ＭＳ Ｐゴシック" pitchFamily="30" charset="-128"/>
        <a:cs typeface="ＭＳ Ｐゴシック" pitchFamily="30" charset="-128"/>
      </a:defRPr>
    </a:lvl4pPr>
    <a:lvl5pPr marL="1828800" algn="l" rtl="0" eaLnBrk="0" fontAlgn="base" hangingPunct="0">
      <a:spcBef>
        <a:spcPct val="0"/>
      </a:spcBef>
      <a:spcAft>
        <a:spcPct val="0"/>
      </a:spcAft>
      <a:defRPr sz="2400" kern="1200">
        <a:solidFill>
          <a:schemeClr val="tx1"/>
        </a:solidFill>
        <a:latin typeface="Arial" pitchFamily="30" charset="0"/>
        <a:ea typeface="ＭＳ Ｐゴシック" pitchFamily="30" charset="-128"/>
        <a:cs typeface="ＭＳ Ｐゴシック" pitchFamily="30" charset="-128"/>
      </a:defRPr>
    </a:lvl5pPr>
    <a:lvl6pPr marL="2286000" algn="l" defTabSz="457200" rtl="0" eaLnBrk="1" latinLnBrk="0" hangingPunct="1">
      <a:defRPr sz="2400" kern="1200">
        <a:solidFill>
          <a:schemeClr val="tx1"/>
        </a:solidFill>
        <a:latin typeface="Arial" pitchFamily="30" charset="0"/>
        <a:ea typeface="ＭＳ Ｐゴシック" pitchFamily="30" charset="-128"/>
        <a:cs typeface="ＭＳ Ｐゴシック" pitchFamily="30" charset="-128"/>
      </a:defRPr>
    </a:lvl6pPr>
    <a:lvl7pPr marL="2743200" algn="l" defTabSz="457200" rtl="0" eaLnBrk="1" latinLnBrk="0" hangingPunct="1">
      <a:defRPr sz="2400" kern="1200">
        <a:solidFill>
          <a:schemeClr val="tx1"/>
        </a:solidFill>
        <a:latin typeface="Arial" pitchFamily="30" charset="0"/>
        <a:ea typeface="ＭＳ Ｐゴシック" pitchFamily="30" charset="-128"/>
        <a:cs typeface="ＭＳ Ｐゴシック" pitchFamily="30" charset="-128"/>
      </a:defRPr>
    </a:lvl7pPr>
    <a:lvl8pPr marL="3200400" algn="l" defTabSz="457200" rtl="0" eaLnBrk="1" latinLnBrk="0" hangingPunct="1">
      <a:defRPr sz="2400" kern="1200">
        <a:solidFill>
          <a:schemeClr val="tx1"/>
        </a:solidFill>
        <a:latin typeface="Arial" pitchFamily="30" charset="0"/>
        <a:ea typeface="ＭＳ Ｐゴシック" pitchFamily="30" charset="-128"/>
        <a:cs typeface="ＭＳ Ｐゴシック" pitchFamily="30" charset="-128"/>
      </a:defRPr>
    </a:lvl8pPr>
    <a:lvl9pPr marL="3657600" algn="l" defTabSz="457200" rtl="0" eaLnBrk="1" latinLnBrk="0" hangingPunct="1">
      <a:defRPr sz="2400" kern="1200">
        <a:solidFill>
          <a:schemeClr val="tx1"/>
        </a:solidFill>
        <a:latin typeface="Arial" pitchFamily="30" charset="0"/>
        <a:ea typeface="ＭＳ Ｐゴシック" pitchFamily="30" charset="-128"/>
        <a:cs typeface="ＭＳ Ｐゴシック" pitchFamily="30"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FF87"/>
    <a:srgbClr val="FF0517"/>
    <a:srgbClr val="2EFFBF"/>
    <a:srgbClr val="80FF00"/>
    <a:srgbClr val="0080FF"/>
    <a:srgbClr val="F12DFF"/>
    <a:srgbClr val="FF1221"/>
    <a:srgbClr val="FF1374"/>
    <a:srgbClr val="00FFFF"/>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76" autoAdjust="0"/>
  </p:normalViewPr>
  <p:slideViewPr>
    <p:cSldViewPr>
      <p:cViewPr varScale="1">
        <p:scale>
          <a:sx n="145" d="100"/>
          <a:sy n="145" d="100"/>
        </p:scale>
        <p:origin x="-6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5" Type="http://schemas.openxmlformats.org/officeDocument/2006/relationships/image" Target="../media/image86.emf"/><Relationship Id="rId1" Type="http://schemas.openxmlformats.org/officeDocument/2006/relationships/image" Target="../media/image82.emf"/><Relationship Id="rId2" Type="http://schemas.openxmlformats.org/officeDocument/2006/relationships/image" Target="../media/image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26" charset="0"/>
                <a:ea typeface="ＭＳ Ｐゴシック" pitchFamily="26" charset="-128"/>
                <a:cs typeface="ＭＳ Ｐゴシック" pitchFamily="26" charset="-128"/>
              </a:defRPr>
            </a:lvl1pPr>
          </a:lstStyle>
          <a:p>
            <a:pPr>
              <a:defRPr/>
            </a:pPr>
            <a:endParaRPr lang="it-IT"/>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26" charset="0"/>
                <a:ea typeface="ＭＳ Ｐゴシック" pitchFamily="26" charset="-128"/>
                <a:cs typeface="ＭＳ Ｐゴシック" pitchFamily="26" charset="-128"/>
              </a:defRPr>
            </a:lvl1pPr>
          </a:lstStyle>
          <a:p>
            <a:pPr>
              <a:defRPr/>
            </a:pPr>
            <a:endParaRPr lang="it-IT"/>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26" charset="0"/>
                <a:ea typeface="ＭＳ Ｐゴシック" pitchFamily="26" charset="-128"/>
                <a:cs typeface="ＭＳ Ｐゴシック" pitchFamily="26" charset="-128"/>
              </a:defRPr>
            </a:lvl1pPr>
          </a:lstStyle>
          <a:p>
            <a:pPr>
              <a:defRPr/>
            </a:pPr>
            <a:endParaRPr lang="it-IT"/>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26" charset="0"/>
                <a:ea typeface="ＭＳ Ｐゴシック" pitchFamily="26" charset="-128"/>
                <a:cs typeface="ＭＳ Ｐゴシック" pitchFamily="26" charset="-128"/>
              </a:defRPr>
            </a:lvl1pPr>
          </a:lstStyle>
          <a:p>
            <a:pPr>
              <a:defRPr/>
            </a:pPr>
            <a:fld id="{E2C40C5C-6439-DF42-9F66-CD0B086437A8}" type="slidenum">
              <a:rPr lang="it-IT"/>
              <a:pPr>
                <a:defRPr/>
              </a:pPr>
              <a:t>‹#›</a:t>
            </a:fld>
            <a:endParaRPr lang="it-IT"/>
          </a:p>
        </p:txBody>
      </p:sp>
    </p:spTree>
    <p:extLst>
      <p:ext uri="{BB962C8B-B14F-4D97-AF65-F5344CB8AC3E}">
        <p14:creationId xmlns:p14="http://schemas.microsoft.com/office/powerpoint/2010/main" val="4236143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6" charset="0"/>
        <a:ea typeface="ＭＳ Ｐゴシック" pitchFamily="26" charset="-128"/>
        <a:cs typeface="ＭＳ Ｐゴシック" pitchFamily="26" charset="-128"/>
      </a:defRPr>
    </a:lvl1pPr>
    <a:lvl2pPr marL="457200" algn="l" rtl="0" eaLnBrk="0" fontAlgn="base" hangingPunct="0">
      <a:spcBef>
        <a:spcPct val="30000"/>
      </a:spcBef>
      <a:spcAft>
        <a:spcPct val="0"/>
      </a:spcAft>
      <a:defRPr sz="1200" kern="1200">
        <a:solidFill>
          <a:schemeClr val="tx1"/>
        </a:solidFill>
        <a:latin typeface="Arial"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Arial"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Arial"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Arial"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1E946D2-45C7-FF42-9217-1157283587D3}" type="slidenum">
              <a:rPr lang="it-IT">
                <a:latin typeface="Arial" pitchFamily="30" charset="0"/>
                <a:ea typeface="ＭＳ Ｐゴシック" pitchFamily="30" charset="-128"/>
                <a:cs typeface="ＭＳ Ｐゴシック" pitchFamily="30" charset="-128"/>
              </a:rPr>
              <a:pPr/>
              <a:t>1</a:t>
            </a:fld>
            <a:endParaRPr lang="it-IT">
              <a:latin typeface="Arial" pitchFamily="30" charset="0"/>
              <a:ea typeface="ＭＳ Ｐゴシック" pitchFamily="30" charset="-128"/>
              <a:cs typeface="ＭＳ Ｐゴシック" pitchFamily="30"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it-IT">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8A9198F-D64D-3949-BAA3-B97B0FBB9B97}" type="slidenum">
              <a:rPr lang="it-IT">
                <a:latin typeface="Arial" pitchFamily="30" charset="0"/>
                <a:ea typeface="ＭＳ Ｐゴシック" pitchFamily="30" charset="-128"/>
                <a:cs typeface="ＭＳ Ｐゴシック" pitchFamily="30" charset="-128"/>
              </a:rPr>
              <a:pPr/>
              <a:t>24</a:t>
            </a:fld>
            <a:endParaRPr lang="it-IT">
              <a:latin typeface="Arial" pitchFamily="30" charset="0"/>
              <a:ea typeface="ＭＳ Ｐゴシック" pitchFamily="30" charset="-128"/>
              <a:cs typeface="ＭＳ Ｐゴシック" pitchFamily="30"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it-IT">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E2C40C5C-6439-DF42-9F66-CD0B086437A8}" type="slidenum">
              <a:rPr lang="it-IT" smtClean="0"/>
              <a:pPr>
                <a:defRPr/>
              </a:pPr>
              <a:t>28</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D0BB8-B0A1-0A40-85B5-1187AC8E2C47}" type="slidenum">
              <a:rPr lang="es-ES"/>
              <a:pPr/>
              <a:t>34</a:t>
            </a:fld>
            <a:endParaRPr lang="es-ES"/>
          </a:p>
        </p:txBody>
      </p:sp>
      <p:sp>
        <p:nvSpPr>
          <p:cNvPr id="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s-ES_tradnl" dirty="0"/>
              <a:t>Formación y </a:t>
            </a:r>
            <a:r>
              <a:rPr lang="es-ES_tradnl" dirty="0" err="1"/>
              <a:t>evolucion</a:t>
            </a:r>
            <a:r>
              <a:rPr lang="es-ES_tradnl" dirty="0"/>
              <a:t> de galaxias esta determinada por dos conjuntos de mecanismos paralelos:</a:t>
            </a:r>
          </a:p>
          <a:p>
            <a:r>
              <a:rPr lang="es-ES_tradnl" dirty="0"/>
              <a:t>-</a:t>
            </a:r>
            <a:r>
              <a:rPr lang="es-ES_tradnl" dirty="0" err="1"/>
              <a:t>formacion</a:t>
            </a:r>
            <a:r>
              <a:rPr lang="es-ES_tradnl" dirty="0"/>
              <a:t> </a:t>
            </a:r>
            <a:r>
              <a:rPr lang="es-ES_tradnl" dirty="0" err="1"/>
              <a:t>evolucion</a:t>
            </a:r>
            <a:r>
              <a:rPr lang="es-ES_tradnl" dirty="0"/>
              <a:t> y muerte estelar (...) y el ensamblado de la masa e interacciones (...)</a:t>
            </a:r>
          </a:p>
          <a:p>
            <a:endParaRPr lang="es-ES_tradnl" dirty="0"/>
          </a:p>
          <a:p>
            <a:r>
              <a:rPr lang="es-ES_tradnl" dirty="0"/>
              <a:t>La historia de formación estelar (…) es la que nos va a dar información sobre (…), mientras que la </a:t>
            </a:r>
            <a:r>
              <a:rPr lang="es-ES_tradnl" dirty="0" err="1"/>
              <a:t>morfologia</a:t>
            </a:r>
            <a:r>
              <a:rPr lang="es-ES_tradnl" dirty="0"/>
              <a:t> y </a:t>
            </a:r>
            <a:r>
              <a:rPr lang="es-ES_tradnl" dirty="0" err="1"/>
              <a:t>cinematica</a:t>
            </a:r>
            <a:r>
              <a:rPr lang="es-ES_tradnl" dirty="0"/>
              <a:t> nos va a dar información (…)</a:t>
            </a:r>
            <a:endParaRPr lang="es-E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D4BF25-0B5C-D848-96C2-DC7FB0003F11}" type="slidenum">
              <a:rPr lang="es-ES"/>
              <a:pPr/>
              <a:t>35</a:t>
            </a:fld>
            <a:endParaRPr lang="es-ES"/>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pPr eaLnBrk="0" hangingPunct="0">
              <a:spcBef>
                <a:spcPct val="0"/>
              </a:spcBef>
            </a:pPr>
            <a:endParaRPr lang="en-US" sz="2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34D5D5B-5411-3E40-AE5A-50D56A4B0C28}" type="slidenum">
              <a:rPr lang="es-ES"/>
              <a:pPr/>
              <a:t>38</a:t>
            </a:fld>
            <a:endParaRPr lang="es-ES"/>
          </a:p>
        </p:txBody>
      </p:sp>
      <p:sp>
        <p:nvSpPr>
          <p:cNvPr id="3788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890" name="Text Box 2"/>
          <p:cNvSpPr txBox="1">
            <a:spLocks noGrp="1" noChangeArrowheads="1"/>
          </p:cNvSpPr>
          <p:nvPr>
            <p:ph type="body"/>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34D5D5B-5411-3E40-AE5A-50D56A4B0C28}" type="slidenum">
              <a:rPr lang="es-ES"/>
              <a:pPr/>
              <a:t>40</a:t>
            </a:fld>
            <a:endParaRPr lang="es-ES"/>
          </a:p>
        </p:txBody>
      </p:sp>
      <p:sp>
        <p:nvSpPr>
          <p:cNvPr id="3788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890" name="Text Box 2"/>
          <p:cNvSpPr txBox="1">
            <a:spLocks noGrp="1" noChangeArrowheads="1"/>
          </p:cNvSpPr>
          <p:nvPr>
            <p:ph type="body"/>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F45497-0465-4B6D-B58E-D85790A1C6F6}" type="slidenum">
              <a:rPr lang="it-IT">
                <a:solidFill>
                  <a:srgbClr val="000000"/>
                </a:solidFill>
              </a:rPr>
              <a:pPr eaLnBrk="1" hangingPunct="1"/>
              <a:t>42</a:t>
            </a:fld>
            <a:endParaRPr lang="it-IT">
              <a:solidFill>
                <a:srgbClr val="000000"/>
              </a:solidFill>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DIRE </a:t>
            </a:r>
            <a:r>
              <a:rPr lang="en-US" dirty="0" err="1" smtClean="0"/>
              <a:t>che</a:t>
            </a:r>
            <a:r>
              <a:rPr lang="en-US" dirty="0" smtClean="0"/>
              <a:t> le SBF </a:t>
            </a:r>
            <a:r>
              <a:rPr lang="en-US" dirty="0" err="1" smtClean="0"/>
              <a:t>una</a:t>
            </a:r>
            <a:r>
              <a:rPr lang="en-US" dirty="0" smtClean="0"/>
              <a:t> </a:t>
            </a:r>
            <a:r>
              <a:rPr lang="en-US" dirty="0" err="1" smtClean="0"/>
              <a:t>misura</a:t>
            </a:r>
            <a:r>
              <a:rPr lang="en-US" dirty="0" smtClean="0"/>
              <a:t> </a:t>
            </a:r>
            <a:r>
              <a:rPr lang="en-US" dirty="0" err="1" smtClean="0"/>
              <a:t>della</a:t>
            </a:r>
            <a:r>
              <a:rPr lang="en-US" dirty="0" smtClean="0"/>
              <a:t> pixel to pixel fluctuation</a:t>
            </a:r>
          </a:p>
          <a:p>
            <a:pPr>
              <a:spcBef>
                <a:spcPct val="0"/>
              </a:spcBef>
            </a:pPr>
            <a:r>
              <a:rPr lang="en-US" dirty="0" smtClean="0"/>
              <a:t>We tackle the SBF from two side :  Theoretical and Observational Sides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F45497-0465-4B6D-B58E-D85790A1C6F6}" type="slidenum">
              <a:rPr lang="it-IT">
                <a:solidFill>
                  <a:srgbClr val="000000"/>
                </a:solidFill>
              </a:rPr>
              <a:pPr eaLnBrk="1" hangingPunct="1"/>
              <a:t>43</a:t>
            </a:fld>
            <a:endParaRPr lang="it-IT">
              <a:solidFill>
                <a:srgbClr val="000000"/>
              </a:solidFill>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DIRE </a:t>
            </a:r>
            <a:r>
              <a:rPr lang="en-US" dirty="0" err="1" smtClean="0"/>
              <a:t>che</a:t>
            </a:r>
            <a:r>
              <a:rPr lang="en-US" dirty="0" smtClean="0"/>
              <a:t> le SBF </a:t>
            </a:r>
            <a:r>
              <a:rPr lang="en-US" dirty="0" err="1" smtClean="0"/>
              <a:t>una</a:t>
            </a:r>
            <a:r>
              <a:rPr lang="en-US" dirty="0" smtClean="0"/>
              <a:t> </a:t>
            </a:r>
            <a:r>
              <a:rPr lang="en-US" dirty="0" err="1" smtClean="0"/>
              <a:t>misura</a:t>
            </a:r>
            <a:r>
              <a:rPr lang="en-US" dirty="0" smtClean="0"/>
              <a:t> </a:t>
            </a:r>
            <a:r>
              <a:rPr lang="en-US" dirty="0" err="1" smtClean="0"/>
              <a:t>della</a:t>
            </a:r>
            <a:r>
              <a:rPr lang="en-US" dirty="0" smtClean="0"/>
              <a:t> pixel to pixel fluctuation</a:t>
            </a:r>
          </a:p>
          <a:p>
            <a:pPr>
              <a:spcBef>
                <a:spcPct val="0"/>
              </a:spcBef>
            </a:pPr>
            <a:r>
              <a:rPr lang="en-US" dirty="0" smtClean="0"/>
              <a:t>We tackle the SBF from two side :  Theoretical and Observational Sides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85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30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1E946D2-45C7-FF42-9217-1157283587D3}" type="slidenum">
              <a:rPr lang="it-IT">
                <a:latin typeface="Arial" pitchFamily="30" charset="0"/>
                <a:ea typeface="ＭＳ Ｐゴシック" pitchFamily="30" charset="-128"/>
                <a:cs typeface="ＭＳ Ｐゴシック" pitchFamily="30" charset="-128"/>
              </a:rPr>
              <a:pPr/>
              <a:t>2</a:t>
            </a:fld>
            <a:endParaRPr lang="it-IT">
              <a:latin typeface="Arial" pitchFamily="30" charset="0"/>
              <a:ea typeface="ＭＳ Ｐゴシック" pitchFamily="30" charset="-128"/>
              <a:cs typeface="ＭＳ Ｐゴシック" pitchFamily="30"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it-IT">
              <a:latin typeface="Arial" pitchFamily="30" charset="0"/>
              <a:ea typeface="ＭＳ Ｐゴシック" pitchFamily="30" charset="-128"/>
              <a:cs typeface="ＭＳ Ｐゴシック" pitchFamily="3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16A224-FE39-48FB-9F35-E1E4B8D7298B}" type="slidenum">
              <a:rPr lang="it-IT">
                <a:solidFill>
                  <a:srgbClr val="000000"/>
                </a:solidFill>
              </a:rPr>
              <a:pPr eaLnBrk="1" hangingPunct="1"/>
              <a:t>47</a:t>
            </a:fld>
            <a:endParaRPr lang="it-IT">
              <a:solidFill>
                <a:srgbClr val="000000"/>
              </a:solidFill>
            </a:endParaRPr>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solidFill>
                  <a:srgbClr val="FFFF00"/>
                </a:solidFill>
              </a:rPr>
              <a:t>From the study of a sample of  about 100 galaxies, </a:t>
            </a:r>
            <a:r>
              <a:rPr lang="en-US" dirty="0" err="1" smtClean="0">
                <a:solidFill>
                  <a:srgbClr val="FFFF00"/>
                </a:solidFill>
              </a:rPr>
              <a:t>Richtler</a:t>
            </a:r>
            <a:r>
              <a:rPr lang="en-US" dirty="0" smtClean="0">
                <a:solidFill>
                  <a:srgbClr val="FFFF00"/>
                </a:solidFill>
              </a:rPr>
              <a:t> (2003) obtained an absolute TOM </a:t>
            </a:r>
            <a:r>
              <a:rPr lang="en-US" i="1" dirty="0" smtClean="0">
                <a:solidFill>
                  <a:srgbClr val="FFFF00"/>
                </a:solidFill>
              </a:rPr>
              <a:t>M(V)</a:t>
            </a:r>
            <a:r>
              <a:rPr lang="en-US" dirty="0" smtClean="0">
                <a:solidFill>
                  <a:srgbClr val="FFFF00"/>
                </a:solidFill>
              </a:rPr>
              <a:t>=-7.35 ± 0.25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i="0" dirty="0" err="1" smtClean="0"/>
              <a:t>1</a:t>
            </a:r>
            <a:r>
              <a:rPr lang="it-IT" i="0" dirty="0" smtClean="0"/>
              <a:t>)</a:t>
            </a:r>
            <a:r>
              <a:rPr lang="it-IT" i="0" baseline="0" dirty="0" smtClean="0"/>
              <a:t> </a:t>
            </a:r>
            <a:r>
              <a:rPr lang="it-IT" i="1" dirty="0" smtClean="0"/>
              <a:t>BVRI</a:t>
            </a:r>
            <a:r>
              <a:rPr lang="it-IT" i="1" baseline="30000" dirty="0" smtClean="0"/>
              <a:t> </a:t>
            </a:r>
            <a:r>
              <a:rPr lang="it-IT" i="1" dirty="0" smtClean="0"/>
              <a:t>light </a:t>
            </a:r>
            <a:r>
              <a:rPr lang="it-IT" i="1" dirty="0" err="1" smtClean="0"/>
              <a:t>curves</a:t>
            </a:r>
            <a:r>
              <a:rPr lang="it-IT" i="1" dirty="0" smtClean="0"/>
              <a:t> </a:t>
            </a:r>
            <a:r>
              <a:rPr lang="it-IT" i="1" dirty="0" err="1" smtClean="0"/>
              <a:t>of</a:t>
            </a:r>
            <a:r>
              <a:rPr lang="it-IT" i="1" dirty="0" smtClean="0"/>
              <a:t> SN</a:t>
            </a:r>
            <a:r>
              <a:rPr lang="it-IT" i="1" baseline="30000" dirty="0" smtClean="0"/>
              <a:t> </a:t>
            </a:r>
            <a:r>
              <a:rPr lang="it-IT" i="1" dirty="0" smtClean="0"/>
              <a:t>2000E </a:t>
            </a:r>
            <a:r>
              <a:rPr lang="it-IT" i="1" dirty="0" err="1" smtClean="0"/>
              <a:t>overlaid</a:t>
            </a:r>
            <a:r>
              <a:rPr lang="it-IT" i="1" dirty="0" smtClean="0"/>
              <a:t> </a:t>
            </a:r>
            <a:r>
              <a:rPr lang="it-IT" i="1" dirty="0" err="1" smtClean="0"/>
              <a:t>with</a:t>
            </a:r>
            <a:r>
              <a:rPr lang="it-IT" i="1" dirty="0" smtClean="0"/>
              <a:t> the</a:t>
            </a:r>
            <a:r>
              <a:rPr lang="it-IT" i="1" baseline="30000" dirty="0" smtClean="0"/>
              <a:t> </a:t>
            </a:r>
            <a:r>
              <a:rPr lang="it-IT" i="1" dirty="0" err="1" smtClean="0"/>
              <a:t>fitting</a:t>
            </a:r>
            <a:r>
              <a:rPr lang="it-IT" i="1" dirty="0" smtClean="0"/>
              <a:t> light </a:t>
            </a:r>
            <a:r>
              <a:rPr lang="it-IT" i="1" dirty="0" err="1" smtClean="0"/>
              <a:t>curves</a:t>
            </a:r>
            <a:r>
              <a:rPr lang="it-IT" i="1" dirty="0" smtClean="0"/>
              <a:t> (</a:t>
            </a:r>
            <a:r>
              <a:rPr lang="it-IT" i="1" dirty="0" err="1" smtClean="0"/>
              <a:t>solid</a:t>
            </a:r>
            <a:r>
              <a:rPr lang="it-IT" i="1" dirty="0" smtClean="0"/>
              <a:t> </a:t>
            </a:r>
            <a:r>
              <a:rPr lang="it-IT" i="1" dirty="0" err="1" smtClean="0"/>
              <a:t>line</a:t>
            </a:r>
            <a:r>
              <a:rPr lang="it-IT" i="1" dirty="0" smtClean="0"/>
              <a:t>)</a:t>
            </a:r>
            <a:r>
              <a:rPr lang="it-IT" i="1" baseline="30000" dirty="0" smtClean="0"/>
              <a:t> </a:t>
            </a:r>
            <a:r>
              <a:rPr lang="it-IT" i="1" dirty="0" err="1" smtClean="0"/>
              <a:t>from</a:t>
            </a:r>
            <a:r>
              <a:rPr lang="it-IT" i="1" dirty="0" smtClean="0"/>
              <a:t> the </a:t>
            </a:r>
            <a:r>
              <a:rPr lang="it-IT" i="1" dirty="0" err="1" smtClean="0"/>
              <a:t>updated</a:t>
            </a:r>
            <a:r>
              <a:rPr lang="it-IT" i="1" dirty="0" smtClean="0"/>
              <a:t> MLCS</a:t>
            </a:r>
            <a:r>
              <a:rPr lang="it-IT" i="1" baseline="30000" dirty="0" smtClean="0"/>
              <a:t> </a:t>
            </a:r>
            <a:r>
              <a:rPr lang="it-IT" i="1" dirty="0" err="1" smtClean="0"/>
              <a:t>method</a:t>
            </a:r>
            <a:r>
              <a:rPr lang="it-IT" i="1" dirty="0" smtClean="0"/>
              <a:t> [ = -0.54</a:t>
            </a:r>
            <a:r>
              <a:rPr lang="it-IT" i="1" baseline="30000" dirty="0" smtClean="0"/>
              <a:t> </a:t>
            </a:r>
            <a:r>
              <a:rPr lang="it-IT" i="1" dirty="0" err="1" smtClean="0"/>
              <a:t>±</a:t>
            </a:r>
            <a:r>
              <a:rPr lang="it-IT" i="1" dirty="0" smtClean="0"/>
              <a:t> 0.03, </a:t>
            </a:r>
            <a:r>
              <a:rPr lang="it-IT" i="1" baseline="-25000" dirty="0" err="1" smtClean="0"/>
              <a:t>0</a:t>
            </a:r>
            <a:r>
              <a:rPr lang="it-IT" i="1" dirty="0" smtClean="0"/>
              <a:t> =</a:t>
            </a:r>
            <a:r>
              <a:rPr lang="it-IT" i="1" baseline="30000" dirty="0" smtClean="0"/>
              <a:t> </a:t>
            </a:r>
            <a:r>
              <a:rPr lang="it-IT" i="1" dirty="0" smtClean="0"/>
              <a:t>32.42 </a:t>
            </a:r>
            <a:r>
              <a:rPr lang="it-IT" i="1" dirty="0" err="1" smtClean="0"/>
              <a:t>±</a:t>
            </a:r>
            <a:r>
              <a:rPr lang="it-IT" i="1" dirty="0" smtClean="0"/>
              <a:t> 0.06 </a:t>
            </a:r>
            <a:r>
              <a:rPr lang="it-IT" i="1" dirty="0" err="1" smtClean="0"/>
              <a:t>mag</a:t>
            </a:r>
            <a:r>
              <a:rPr lang="it-IT" i="1" dirty="0" smtClean="0"/>
              <a:t>,</a:t>
            </a:r>
            <a:r>
              <a:rPr lang="it-IT" i="1" baseline="30000" dirty="0" smtClean="0"/>
              <a:t> </a:t>
            </a:r>
            <a:r>
              <a:rPr lang="it-IT" i="1" dirty="0" smtClean="0"/>
              <a:t>E(B-V) = 0.45 </a:t>
            </a:r>
            <a:r>
              <a:rPr lang="it-IT" i="1" dirty="0" err="1" smtClean="0"/>
              <a:t>±</a:t>
            </a:r>
            <a:r>
              <a:rPr lang="it-IT" i="1" baseline="30000" dirty="0" smtClean="0"/>
              <a:t> </a:t>
            </a:r>
            <a:r>
              <a:rPr lang="it-IT" i="1" dirty="0" smtClean="0"/>
              <a:t>0.03 </a:t>
            </a:r>
            <a:r>
              <a:rPr lang="it-IT" i="1" dirty="0" err="1" smtClean="0"/>
              <a:t>mag</a:t>
            </a:r>
            <a:r>
              <a:rPr lang="it-IT" i="1" dirty="0" smtClean="0"/>
              <a:t>]. The light</a:t>
            </a:r>
            <a:r>
              <a:rPr lang="it-IT" i="1" baseline="30000" dirty="0" smtClean="0"/>
              <a:t> </a:t>
            </a:r>
            <a:r>
              <a:rPr lang="it-IT" i="1" dirty="0" err="1" smtClean="0"/>
              <a:t>curves</a:t>
            </a:r>
            <a:r>
              <a:rPr lang="it-IT" i="1" dirty="0" smtClean="0"/>
              <a:t> </a:t>
            </a:r>
            <a:r>
              <a:rPr lang="it-IT" i="1" dirty="0" err="1" smtClean="0"/>
              <a:t>from</a:t>
            </a:r>
            <a:r>
              <a:rPr lang="it-IT" i="1" dirty="0" smtClean="0"/>
              <a:t> </a:t>
            </a:r>
            <a:r>
              <a:rPr lang="it-IT" i="1" dirty="0" err="1" smtClean="0"/>
              <a:t>one</a:t>
            </a:r>
            <a:r>
              <a:rPr lang="it-IT" i="1" dirty="0" smtClean="0"/>
              <a:t> </a:t>
            </a:r>
            <a:r>
              <a:rPr lang="it-IT" i="1" dirty="0" err="1" smtClean="0"/>
              <a:t>of</a:t>
            </a:r>
            <a:r>
              <a:rPr lang="it-IT" i="1" baseline="30000" dirty="0" smtClean="0"/>
              <a:t> </a:t>
            </a:r>
            <a:r>
              <a:rPr lang="it-IT" i="1" dirty="0" smtClean="0"/>
              <a:t>the MLCS </a:t>
            </a:r>
            <a:r>
              <a:rPr lang="it-IT" i="1" dirty="0" err="1" smtClean="0"/>
              <a:t>fits</a:t>
            </a:r>
            <a:r>
              <a:rPr lang="it-IT" i="1" dirty="0" smtClean="0"/>
              <a:t> (</a:t>
            </a:r>
            <a:r>
              <a:rPr lang="it-IT" i="1" dirty="0" err="1" smtClean="0"/>
              <a:t>dotted</a:t>
            </a:r>
            <a:r>
              <a:rPr lang="it-IT" i="1" dirty="0" smtClean="0"/>
              <a:t> </a:t>
            </a:r>
            <a:r>
              <a:rPr lang="it-IT" i="1" dirty="0" err="1" smtClean="0"/>
              <a:t>lines</a:t>
            </a:r>
            <a:r>
              <a:rPr lang="it-IT" i="1" dirty="0" smtClean="0"/>
              <a:t>)</a:t>
            </a:r>
            <a:r>
              <a:rPr lang="it-IT" i="1" baseline="30000" dirty="0" smtClean="0"/>
              <a:t> </a:t>
            </a:r>
            <a:r>
              <a:rPr lang="it-IT" i="1" dirty="0" smtClean="0"/>
              <a:t>are </a:t>
            </a:r>
            <a:r>
              <a:rPr lang="it-IT" i="1" dirty="0" err="1" smtClean="0"/>
              <a:t>also</a:t>
            </a:r>
            <a:r>
              <a:rPr lang="it-IT" i="1" dirty="0" smtClean="0"/>
              <a:t> </a:t>
            </a:r>
            <a:r>
              <a:rPr lang="it-IT" i="1" dirty="0" err="1" smtClean="0"/>
              <a:t>drawn</a:t>
            </a:r>
            <a:r>
              <a:rPr lang="it-IT" i="1" dirty="0" smtClean="0"/>
              <a:t> [</a:t>
            </a:r>
            <a:r>
              <a:rPr lang="it-IT" i="1" baseline="30000" dirty="0" smtClean="0"/>
              <a:t> </a:t>
            </a:r>
            <a:r>
              <a:rPr lang="it-IT" i="1" dirty="0" smtClean="0"/>
              <a:t>= -0.19, </a:t>
            </a:r>
            <a:r>
              <a:rPr lang="it-IT" i="1" baseline="-25000" dirty="0" err="1" smtClean="0"/>
              <a:t>0</a:t>
            </a:r>
            <a:r>
              <a:rPr lang="it-IT" i="1" dirty="0" smtClean="0"/>
              <a:t> =</a:t>
            </a:r>
            <a:r>
              <a:rPr lang="it-IT" i="1" baseline="30000" dirty="0" smtClean="0"/>
              <a:t> </a:t>
            </a:r>
            <a:r>
              <a:rPr lang="it-IT" i="1" dirty="0" smtClean="0"/>
              <a:t>32.05 </a:t>
            </a:r>
            <a:r>
              <a:rPr lang="it-IT" i="1" dirty="0" err="1" smtClean="0"/>
              <a:t>±</a:t>
            </a:r>
            <a:r>
              <a:rPr lang="it-IT" i="1" dirty="0" smtClean="0"/>
              <a:t> 0.14 </a:t>
            </a:r>
            <a:r>
              <a:rPr lang="it-IT" i="1" dirty="0" err="1" smtClean="0"/>
              <a:t>mag</a:t>
            </a:r>
            <a:r>
              <a:rPr lang="it-IT" i="1" dirty="0" smtClean="0"/>
              <a:t>,</a:t>
            </a:r>
            <a:r>
              <a:rPr lang="it-IT" i="1" baseline="30000" dirty="0" smtClean="0"/>
              <a:t> </a:t>
            </a:r>
            <a:r>
              <a:rPr lang="it-IT" i="1" dirty="0" smtClean="0"/>
              <a:t>AV = 1.34 </a:t>
            </a:r>
            <a:r>
              <a:rPr lang="it-IT" i="1" dirty="0" err="1" smtClean="0"/>
              <a:t>±</a:t>
            </a:r>
            <a:r>
              <a:rPr lang="it-IT" i="1" baseline="30000" dirty="0" smtClean="0"/>
              <a:t> </a:t>
            </a:r>
            <a:r>
              <a:rPr lang="it-IT" i="1" dirty="0" smtClean="0"/>
              <a:t>0.06 </a:t>
            </a:r>
            <a:r>
              <a:rPr lang="it-IT" i="1" dirty="0" err="1" smtClean="0"/>
              <a:t>mag</a:t>
            </a:r>
            <a:r>
              <a:rPr lang="it-IT" i="1" dirty="0" smtClean="0"/>
              <a:t>].</a:t>
            </a:r>
            <a:endParaRPr lang="it-IT" dirty="0" smtClean="0"/>
          </a:p>
          <a:p>
            <a:endParaRPr lang="it-IT" dirty="0" smtClean="0"/>
          </a:p>
          <a:p>
            <a:r>
              <a:rPr lang="it-IT" dirty="0" err="1" smtClean="0"/>
              <a:t>2</a:t>
            </a:r>
            <a:r>
              <a:rPr lang="it-IT" dirty="0" smtClean="0"/>
              <a:t>)</a:t>
            </a:r>
            <a:r>
              <a:rPr lang="it-IT" i="1" dirty="0" smtClean="0"/>
              <a:t> JHK light</a:t>
            </a:r>
            <a:r>
              <a:rPr lang="it-IT" i="1" baseline="30000" dirty="0" smtClean="0"/>
              <a:t> </a:t>
            </a:r>
            <a:r>
              <a:rPr lang="it-IT" i="1" dirty="0" err="1" smtClean="0"/>
              <a:t>curves</a:t>
            </a:r>
            <a:r>
              <a:rPr lang="it-IT" i="1" dirty="0" smtClean="0"/>
              <a:t> (</a:t>
            </a:r>
            <a:r>
              <a:rPr lang="it-IT" i="1" dirty="0" err="1" smtClean="0"/>
              <a:t>from</a:t>
            </a:r>
            <a:r>
              <a:rPr lang="it-IT" i="1" dirty="0" smtClean="0"/>
              <a:t> </a:t>
            </a:r>
            <a:r>
              <a:rPr lang="it-IT" i="1" dirty="0" err="1" smtClean="0"/>
              <a:t>spline</a:t>
            </a:r>
            <a:r>
              <a:rPr lang="it-IT" i="1" dirty="0" smtClean="0"/>
              <a:t> </a:t>
            </a:r>
            <a:r>
              <a:rPr lang="it-IT" i="1" dirty="0" err="1" smtClean="0"/>
              <a:t>fits</a:t>
            </a:r>
            <a:r>
              <a:rPr lang="it-IT" i="1" baseline="30000" dirty="0" smtClean="0"/>
              <a:t> </a:t>
            </a:r>
            <a:r>
              <a:rPr lang="it-IT" i="1" dirty="0" err="1" smtClean="0"/>
              <a:t>to</a:t>
            </a:r>
            <a:r>
              <a:rPr lang="it-IT" i="1" dirty="0" smtClean="0"/>
              <a:t> data) </a:t>
            </a:r>
            <a:r>
              <a:rPr lang="it-IT" i="1" dirty="0" err="1" smtClean="0"/>
              <a:t>of</a:t>
            </a:r>
            <a:r>
              <a:rPr lang="it-IT" i="1" dirty="0" smtClean="0"/>
              <a:t> SN</a:t>
            </a:r>
            <a:r>
              <a:rPr lang="it-IT" i="1" baseline="30000" dirty="0" smtClean="0"/>
              <a:t> </a:t>
            </a:r>
            <a:r>
              <a:rPr lang="it-IT" i="1" dirty="0" smtClean="0"/>
              <a:t>2000E (</a:t>
            </a:r>
            <a:r>
              <a:rPr lang="it-IT" i="1" dirty="0" err="1" smtClean="0"/>
              <a:t>solid</a:t>
            </a:r>
            <a:r>
              <a:rPr lang="it-IT" i="1" dirty="0" smtClean="0"/>
              <a:t> </a:t>
            </a:r>
            <a:r>
              <a:rPr lang="it-IT" i="1" dirty="0" err="1" smtClean="0"/>
              <a:t>line</a:t>
            </a:r>
            <a:r>
              <a:rPr lang="it-IT" i="1" dirty="0" smtClean="0"/>
              <a:t>) </a:t>
            </a:r>
            <a:r>
              <a:rPr lang="it-IT" i="1" dirty="0" err="1" smtClean="0"/>
              <a:t>compared</a:t>
            </a:r>
            <a:r>
              <a:rPr lang="it-IT" i="1" dirty="0" smtClean="0"/>
              <a:t> </a:t>
            </a:r>
            <a:r>
              <a:rPr lang="it-IT" i="1" dirty="0" err="1" smtClean="0"/>
              <a:t>with</a:t>
            </a:r>
            <a:r>
              <a:rPr lang="it-IT" i="1" baseline="30000" dirty="0" smtClean="0"/>
              <a:t> </a:t>
            </a:r>
            <a:r>
              <a:rPr lang="it-IT" i="1" dirty="0" smtClean="0"/>
              <a:t>the light </a:t>
            </a:r>
            <a:r>
              <a:rPr lang="it-IT" i="1" dirty="0" err="1" smtClean="0"/>
              <a:t>curves</a:t>
            </a:r>
            <a:r>
              <a:rPr lang="it-IT" i="1" dirty="0" smtClean="0"/>
              <a:t> </a:t>
            </a:r>
            <a:r>
              <a:rPr lang="it-IT" i="1" dirty="0" err="1" smtClean="0"/>
              <a:t>of</a:t>
            </a:r>
            <a:r>
              <a:rPr lang="it-IT" i="1" baseline="30000" dirty="0" smtClean="0"/>
              <a:t> </a:t>
            </a:r>
            <a:r>
              <a:rPr lang="it-IT" i="1" dirty="0" smtClean="0"/>
              <a:t>SN 1998bu (</a:t>
            </a:r>
            <a:r>
              <a:rPr lang="it-IT" i="1" dirty="0" err="1" smtClean="0"/>
              <a:t>Meikle</a:t>
            </a:r>
            <a:r>
              <a:rPr lang="it-IT" i="1" dirty="0" smtClean="0"/>
              <a:t> 2000) and SN2000cx, a </a:t>
            </a:r>
            <a:r>
              <a:rPr lang="it-IT" i="1" dirty="0" err="1" smtClean="0"/>
              <a:t>peculiar</a:t>
            </a:r>
            <a:r>
              <a:rPr lang="it-IT" i="1" dirty="0" smtClean="0"/>
              <a:t> slow </a:t>
            </a:r>
            <a:r>
              <a:rPr lang="it-IT" i="1" dirty="0" err="1" smtClean="0"/>
              <a:t>decliner</a:t>
            </a:r>
            <a:r>
              <a:rPr lang="it-IT" i="1" dirty="0" smtClean="0"/>
              <a:t> (</a:t>
            </a:r>
            <a:r>
              <a:rPr lang="it-IT" i="1" dirty="0" err="1" smtClean="0"/>
              <a:t>Candia</a:t>
            </a:r>
            <a:r>
              <a:rPr lang="it-IT" i="1" dirty="0" smtClean="0"/>
              <a:t> </a:t>
            </a:r>
            <a:r>
              <a:rPr lang="it-IT" i="1" dirty="0" err="1" smtClean="0"/>
              <a:t>et</a:t>
            </a:r>
            <a:r>
              <a:rPr lang="it-IT" i="1" baseline="0" dirty="0" smtClean="0"/>
              <a:t> al. 2003). Data </a:t>
            </a:r>
            <a:r>
              <a:rPr lang="it-IT" i="1" baseline="0" dirty="0" err="1" smtClean="0"/>
              <a:t>points</a:t>
            </a:r>
            <a:r>
              <a:rPr lang="it-IT" i="1" baseline="0" dirty="0" smtClean="0"/>
              <a:t> are </a:t>
            </a:r>
            <a:r>
              <a:rPr lang="it-IT" i="1" baseline="0" dirty="0" err="1" smtClean="0"/>
              <a:t>connected</a:t>
            </a:r>
            <a:r>
              <a:rPr lang="it-IT" i="1" baseline="0" dirty="0" smtClean="0"/>
              <a:t> </a:t>
            </a:r>
            <a:r>
              <a:rPr lang="it-IT" i="1" baseline="0" dirty="0" err="1" smtClean="0"/>
              <a:t>with</a:t>
            </a:r>
            <a:r>
              <a:rPr lang="it-IT" i="1" baseline="0" dirty="0" smtClean="0"/>
              <a:t> </a:t>
            </a:r>
            <a:r>
              <a:rPr lang="it-IT" i="1" baseline="0" dirty="0" err="1" smtClean="0"/>
              <a:t>dotted</a:t>
            </a:r>
            <a:r>
              <a:rPr lang="it-IT" i="1" baseline="0" dirty="0" smtClean="0"/>
              <a:t> (SN1998bu) and </a:t>
            </a:r>
            <a:r>
              <a:rPr lang="it-IT" i="1" baseline="0" dirty="0" err="1" smtClean="0"/>
              <a:t>dashed</a:t>
            </a:r>
            <a:r>
              <a:rPr lang="it-IT" i="1" baseline="0" dirty="0" smtClean="0"/>
              <a:t> (SN2000cx) </a:t>
            </a:r>
            <a:r>
              <a:rPr lang="it-IT" i="1" baseline="0" dirty="0" err="1" smtClean="0"/>
              <a:t>lines</a:t>
            </a:r>
            <a:r>
              <a:rPr lang="it-IT" i="1" baseline="0" dirty="0" smtClean="0"/>
              <a:t> </a:t>
            </a:r>
            <a:r>
              <a:rPr lang="it-IT" i="1" baseline="0" dirty="0" err="1" smtClean="0"/>
              <a:t>for</a:t>
            </a:r>
            <a:r>
              <a:rPr lang="it-IT" i="1" baseline="0" dirty="0" smtClean="0"/>
              <a:t> the </a:t>
            </a:r>
            <a:r>
              <a:rPr lang="it-IT" i="1" baseline="0" dirty="0" err="1" smtClean="0"/>
              <a:t>sake</a:t>
            </a:r>
            <a:r>
              <a:rPr lang="it-IT" i="1" baseline="0" dirty="0" smtClean="0"/>
              <a:t> </a:t>
            </a:r>
            <a:r>
              <a:rPr lang="it-IT" i="1" baseline="0" dirty="0" err="1" smtClean="0"/>
              <a:t>of</a:t>
            </a:r>
            <a:r>
              <a:rPr lang="it-IT" i="1" baseline="0" dirty="0" smtClean="0"/>
              <a:t> </a:t>
            </a:r>
            <a:r>
              <a:rPr lang="it-IT" i="1" baseline="0" dirty="0" err="1" smtClean="0"/>
              <a:t>clarity</a:t>
            </a:r>
            <a:r>
              <a:rPr lang="it-IT" i="1" baseline="0" dirty="0" smtClean="0"/>
              <a:t>.</a:t>
            </a:r>
            <a:r>
              <a:rPr lang="it-IT" i="1" dirty="0" smtClean="0"/>
              <a:t> </a:t>
            </a:r>
            <a:endParaRPr lang="it-IT" dirty="0"/>
          </a:p>
        </p:txBody>
      </p:sp>
      <p:sp>
        <p:nvSpPr>
          <p:cNvPr id="4" name="Segnaposto numero diapositiva 3"/>
          <p:cNvSpPr>
            <a:spLocks noGrp="1"/>
          </p:cNvSpPr>
          <p:nvPr>
            <p:ph type="sldNum" sz="quarter" idx="10"/>
          </p:nvPr>
        </p:nvSpPr>
        <p:spPr/>
        <p:txBody>
          <a:bodyPr/>
          <a:lstStyle/>
          <a:p>
            <a:fld id="{AC0B1916-F951-4748-B20A-8C829DB09977}" type="slidenum">
              <a:rPr lang="it-IT" smtClean="0"/>
              <a:pPr/>
              <a:t>53</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smtClean="0"/>
              <a:t>SN2002cv</a:t>
            </a:r>
            <a:r>
              <a:rPr lang="it-IT" baseline="0" dirty="0" smtClean="0"/>
              <a:t> e</a:t>
            </a:r>
            <a:r>
              <a:rPr lang="it-IT" dirty="0" smtClean="0"/>
              <a:t>’ una delle </a:t>
            </a:r>
            <a:r>
              <a:rPr lang="it-IT" dirty="0" err="1" smtClean="0"/>
              <a:t>SNe</a:t>
            </a:r>
            <a:r>
              <a:rPr lang="it-IT" dirty="0" smtClean="0"/>
              <a:t> </a:t>
            </a:r>
            <a:r>
              <a:rPr lang="it-IT" dirty="0" err="1" smtClean="0"/>
              <a:t>piu’</a:t>
            </a:r>
            <a:r>
              <a:rPr lang="it-IT" dirty="0" smtClean="0"/>
              <a:t> estinte mai</a:t>
            </a:r>
            <a:r>
              <a:rPr lang="it-IT" baseline="0" dirty="0" smtClean="0"/>
              <a:t> osservate (Av=7.9mag), non visibile nelle bande ottiche. </a:t>
            </a:r>
            <a:r>
              <a:rPr lang="it-IT" dirty="0" smtClean="0"/>
              <a:t> </a:t>
            </a:r>
          </a:p>
          <a:p>
            <a:endParaRPr lang="it-IT" dirty="0"/>
          </a:p>
        </p:txBody>
      </p:sp>
      <p:sp>
        <p:nvSpPr>
          <p:cNvPr id="4" name="Segnaposto numero diapositiva 3"/>
          <p:cNvSpPr>
            <a:spLocks noGrp="1"/>
          </p:cNvSpPr>
          <p:nvPr>
            <p:ph type="sldNum" sz="quarter" idx="10"/>
          </p:nvPr>
        </p:nvSpPr>
        <p:spPr/>
        <p:txBody>
          <a:bodyPr/>
          <a:lstStyle/>
          <a:p>
            <a:fld id="{AC0B1916-F951-4748-B20A-8C829DB09977}" type="slidenum">
              <a:rPr lang="it-IT" smtClean="0"/>
              <a:pPr/>
              <a:t>54</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smtClean="0"/>
          </a:p>
          <a:p>
            <a:endParaRPr lang="it-IT" dirty="0"/>
          </a:p>
        </p:txBody>
      </p:sp>
      <p:sp>
        <p:nvSpPr>
          <p:cNvPr id="4" name="Segnaposto numero diapositiva 3"/>
          <p:cNvSpPr>
            <a:spLocks noGrp="1"/>
          </p:cNvSpPr>
          <p:nvPr>
            <p:ph type="sldNum" sz="quarter" idx="10"/>
          </p:nvPr>
        </p:nvSpPr>
        <p:spPr/>
        <p:txBody>
          <a:bodyPr/>
          <a:lstStyle/>
          <a:p>
            <a:fld id="{AC0B1916-F951-4748-B20A-8C829DB09977}" type="slidenum">
              <a:rPr lang="it-IT" smtClean="0"/>
              <a:pPr/>
              <a:t>55</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it-IT">
              <a:latin typeface="Gill Sans"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E2C40C5C-6439-DF42-9F66-CD0B086437A8}" type="slidenum">
              <a:rPr lang="it-IT" smtClean="0"/>
              <a:pPr>
                <a:defRPr/>
              </a:pPr>
              <a:t>9</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39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1E946D2-45C7-FF42-9217-1157283587D3}" type="slidenum">
              <a:rPr lang="it-IT">
                <a:latin typeface="Arial" pitchFamily="30" charset="0"/>
                <a:ea typeface="ＭＳ Ｐゴシック" pitchFamily="30" charset="-128"/>
                <a:cs typeface="ＭＳ Ｐゴシック" pitchFamily="30" charset="-128"/>
              </a:rPr>
              <a:pPr/>
              <a:t>19</a:t>
            </a:fld>
            <a:endParaRPr lang="it-IT">
              <a:latin typeface="Arial" pitchFamily="30" charset="0"/>
              <a:ea typeface="ＭＳ Ｐゴシック" pitchFamily="30" charset="-128"/>
              <a:cs typeface="ＭＳ Ｐゴシック" pitchFamily="30"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it-IT">
              <a:latin typeface="Arial" pitchFamily="30" charset="0"/>
              <a:ea typeface="ＭＳ Ｐゴシック" pitchFamily="30" charset="-128"/>
              <a:cs typeface="ＭＳ Ｐゴシック" pitchFamily="3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7D63B79-5111-9E47-8571-17079922E345}"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263D7B6-48A7-E24C-8450-9B75565504D6}"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1C81E37-914D-654C-98E4-562C8431C4EE}" type="slidenum">
              <a:rPr lang="it-IT"/>
              <a:pPr>
                <a:defRPr/>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en-US" smtClean="0"/>
              <a:t>Fare clic per modificare stile</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grafico 3"/>
          <p:cNvSpPr>
            <a:spLocks noGrp="1"/>
          </p:cNvSpPr>
          <p:nvPr>
            <p:ph type="ch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E35057B-B941-1641-99D3-CA3F5019A303}" type="slidenum">
              <a:rPr lang="it-IT"/>
              <a:pPr>
                <a:defRPr/>
              </a:pPr>
              <a:t>‹#›</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43FA0A8-6CA5-AF4C-A3A9-1DB5B0FF4512}" type="slidenum">
              <a:rPr lang="it-IT"/>
              <a:pPr>
                <a:defRPr/>
              </a:pPr>
              <a:t>‹#›</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en-US" smtClean="0"/>
              <a:t>Fare clic per modificare stile</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p>
        </p:txBody>
      </p:sp>
      <p:sp>
        <p:nvSpPr>
          <p:cNvPr id="9" name="Segnaposto numero diapositiva 8"/>
          <p:cNvSpPr>
            <a:spLocks noGrp="1"/>
          </p:cNvSpPr>
          <p:nvPr>
            <p:ph type="sldNum" sz="quarter" idx="12"/>
          </p:nvPr>
        </p:nvSpPr>
        <p:spPr>
          <a:xfrm>
            <a:off x="6553200" y="6245225"/>
            <a:ext cx="2133600" cy="476250"/>
          </a:xfrm>
        </p:spPr>
        <p:txBody>
          <a:bodyPr/>
          <a:lstStyle>
            <a:lvl1pPr>
              <a:defRPr smtClean="0"/>
            </a:lvl1pPr>
          </a:lstStyle>
          <a:p>
            <a:fld id="{4A113681-E1F4-9540-8659-00FEC0EE1DAE}" type="slidenum">
              <a:rPr lang="it-IT"/>
              <a:pPr/>
              <a:t>‹#›</a:t>
            </a:fld>
            <a:endParaRPr lang="it-IT"/>
          </a:p>
        </p:txBody>
      </p:sp>
    </p:spTree>
    <p:extLst>
      <p:ext uri="{BB962C8B-B14F-4D97-AF65-F5344CB8AC3E}">
        <p14:creationId xmlns:p14="http://schemas.microsoft.com/office/powerpoint/2010/main" val="511604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105B7D9-D9AF-AA4B-8213-FA83B4C23586}"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2658103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8744E50E-D9E0-5344-9A0D-08AF734FCADD}"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397500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39ED5F3-DC58-CA47-BF6C-8A3E9F8E9A0F}"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70509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062170-0FB9-1949-B8BF-19C1BD5F8178}"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2427586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BF4D6B77-8C10-B042-84C2-C5B07473FD09}"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209452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06EB877-B6DE-4A4E-ACE4-6CC1C82F773D}" type="slidenum">
              <a:rPr lang="it-IT"/>
              <a:pPr>
                <a:defRPr/>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2E764071-76AE-144C-BD13-1B083F04330A}"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3659388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3728E361-1057-DD41-BCBA-B192FCB2B21A}"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668773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3AA93F4-717B-0346-9C98-046420BEC3E0}"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355109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5DCC052E-962A-4A42-ABE7-FBD1D3CBC5E0}"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1102896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46DB02AB-2545-494D-B423-AF40794A8B4B}"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2129721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D54C538-8076-F64B-B494-5396AB263F34}" type="slidenum">
              <a:rPr lang="es-ES">
                <a:solidFill>
                  <a:srgbClr val="000000"/>
                </a:solidFill>
                <a:latin typeface="Times New Roman"/>
              </a:rPr>
              <a:pPr/>
              <a:t>‹#›</a:t>
            </a:fld>
            <a:endParaRPr lang="es-ES">
              <a:solidFill>
                <a:srgbClr val="000000"/>
              </a:solidFill>
              <a:latin typeface="Times New Roman"/>
            </a:endParaRPr>
          </a:p>
        </p:txBody>
      </p:sp>
    </p:spTree>
    <p:extLst>
      <p:ext uri="{BB962C8B-B14F-4D97-AF65-F5344CB8AC3E}">
        <p14:creationId xmlns:p14="http://schemas.microsoft.com/office/powerpoint/2010/main" val="1792485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1743889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idx="1"/>
          </p:nvPr>
        </p:nvSpPr>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2296783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Fare clic per modificare gli stili del testo dello schema</a:t>
            </a:r>
          </a:p>
        </p:txBody>
      </p:sp>
      <p:sp>
        <p:nvSpPr>
          <p:cNvPr id="4" name="Segnaposto data 3"/>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611802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data 4"/>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Arial"/>
            </a:endParaRPr>
          </a:p>
        </p:txBody>
      </p:sp>
      <p:sp>
        <p:nvSpPr>
          <p:cNvPr id="7" name="Segnaposto numero diapositiva 6"/>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3482446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n-US"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9E8E1C8-07EF-D94F-A3A8-837FFE0A89C7}" type="slidenum">
              <a:rPr lang="it-IT"/>
              <a:pPr>
                <a:defRPr/>
              </a:pPr>
              <a:t>‹#›</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6"/>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latin typeface="Arial"/>
            </a:endParaRPr>
          </a:p>
        </p:txBody>
      </p:sp>
      <p:sp>
        <p:nvSpPr>
          <p:cNvPr id="9" name="Segnaposto numero diapositiva 8"/>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3247136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data 2"/>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latin typeface="Arial"/>
            </a:endParaRPr>
          </a:p>
        </p:txBody>
      </p:sp>
      <p:sp>
        <p:nvSpPr>
          <p:cNvPr id="5" name="Segnaposto numero diapositiva 4"/>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746535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latin typeface="Arial"/>
            </a:endParaRPr>
          </a:p>
        </p:txBody>
      </p:sp>
      <p:sp>
        <p:nvSpPr>
          <p:cNvPr id="4" name="Segnaposto numero diapositiva 3"/>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921653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Arial"/>
            </a:endParaRPr>
          </a:p>
        </p:txBody>
      </p:sp>
      <p:sp>
        <p:nvSpPr>
          <p:cNvPr id="7" name="Segnaposto numero diapositiva 6"/>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2085278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Segnaposto data 4"/>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latin typeface="Arial"/>
            </a:endParaRPr>
          </a:p>
        </p:txBody>
      </p:sp>
      <p:sp>
        <p:nvSpPr>
          <p:cNvPr id="7" name="Segnaposto numero diapositiva 6"/>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334366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41038684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n-US"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10"/>
          </p:nvPr>
        </p:nvSpPr>
        <p:spPr/>
        <p:txBody>
          <a:bodyPr/>
          <a:lstStyle/>
          <a:p>
            <a:fld id="{919A60C1-B845-8141-8A6F-AEBFB775EEF4}" type="datetimeFigureOut">
              <a:rPr lang="it-IT" smtClean="0">
                <a:solidFill>
                  <a:prstClr val="black">
                    <a:tint val="75000"/>
                  </a:prstClr>
                </a:solidFill>
                <a:latin typeface="Arial"/>
              </a:rPr>
              <a:pPr/>
              <a:t>12/10/12</a:t>
            </a:fld>
            <a:endParaRPr lang="it-IT">
              <a:solidFill>
                <a:prstClr val="black">
                  <a:tint val="75000"/>
                </a:prstClr>
              </a:solidFill>
              <a:latin typeface="Aria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latin typeface="Arial"/>
            </a:endParaRPr>
          </a:p>
        </p:txBody>
      </p:sp>
      <p:sp>
        <p:nvSpPr>
          <p:cNvPr id="6" name="Segnaposto numero diapositiva 5"/>
          <p:cNvSpPr>
            <a:spLocks noGrp="1"/>
          </p:cNvSpPr>
          <p:nvPr>
            <p:ph type="sldNum" sz="quarter" idx="12"/>
          </p:nvPr>
        </p:nvSpPr>
        <p:spPr/>
        <p:txBody>
          <a:bodyPr/>
          <a:lstStyle/>
          <a:p>
            <a:fld id="{DEFA28B9-BFDD-C045-B9A9-30F91A76A9E5}" type="slidenum">
              <a:rPr lang="it-IT" smtClean="0">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3598491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en-US"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it-IT">
              <a:solidFill>
                <a:prstClr val="black">
                  <a:tint val="75000"/>
                </a:prstClr>
              </a:solidFill>
              <a:latin typeface="Arial"/>
            </a:endParaRPr>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it-IT">
              <a:solidFill>
                <a:prstClr val="black">
                  <a:tint val="75000"/>
                </a:prstClr>
              </a:solidFill>
              <a:latin typeface="Arial"/>
            </a:endParaRPr>
          </a:p>
        </p:txBody>
      </p:sp>
      <p:sp>
        <p:nvSpPr>
          <p:cNvPr id="8" name="Segnaposto numero diapositiva 7"/>
          <p:cNvSpPr>
            <a:spLocks noGrp="1"/>
          </p:cNvSpPr>
          <p:nvPr>
            <p:ph type="sldNum" sz="quarter" idx="12"/>
          </p:nvPr>
        </p:nvSpPr>
        <p:spPr>
          <a:xfrm>
            <a:off x="6553200" y="6245225"/>
            <a:ext cx="2133600" cy="476250"/>
          </a:xfrm>
        </p:spPr>
        <p:txBody>
          <a:bodyPr/>
          <a:lstStyle>
            <a:lvl1pPr>
              <a:defRPr smtClean="0"/>
            </a:lvl1pPr>
          </a:lstStyle>
          <a:p>
            <a:fld id="{33781A36-D4F5-BE43-8331-CB2CFB24A19B}" type="slidenum">
              <a:rPr lang="it-IT">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85802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en-US" smtClean="0"/>
              <a:t>Fare clic per modificare stile</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Segnaposto data 6"/>
          <p:cNvSpPr>
            <a:spLocks noGrp="1"/>
          </p:cNvSpPr>
          <p:nvPr>
            <p:ph type="dt" sz="half" idx="10"/>
          </p:nvPr>
        </p:nvSpPr>
        <p:spPr>
          <a:xfrm>
            <a:off x="457200" y="6245225"/>
            <a:ext cx="2133600" cy="476250"/>
          </a:xfrm>
        </p:spPr>
        <p:txBody>
          <a:bodyPr/>
          <a:lstStyle>
            <a:lvl1pPr>
              <a:defRPr/>
            </a:lvl1pPr>
          </a:lstStyle>
          <a:p>
            <a:endParaRPr lang="it-IT">
              <a:solidFill>
                <a:prstClr val="black">
                  <a:tint val="75000"/>
                </a:prstClr>
              </a:solidFill>
              <a:latin typeface="Arial"/>
            </a:endParaRPr>
          </a:p>
        </p:txBody>
      </p:sp>
      <p:sp>
        <p:nvSpPr>
          <p:cNvPr id="8" name="Segnaposto piè di pagina 7"/>
          <p:cNvSpPr>
            <a:spLocks noGrp="1"/>
          </p:cNvSpPr>
          <p:nvPr>
            <p:ph type="ftr" sz="quarter" idx="11"/>
          </p:nvPr>
        </p:nvSpPr>
        <p:spPr>
          <a:xfrm>
            <a:off x="3124200" y="6245225"/>
            <a:ext cx="2895600" cy="476250"/>
          </a:xfrm>
        </p:spPr>
        <p:txBody>
          <a:bodyPr/>
          <a:lstStyle>
            <a:lvl1pPr>
              <a:defRPr/>
            </a:lvl1pPr>
          </a:lstStyle>
          <a:p>
            <a:endParaRPr lang="it-IT">
              <a:solidFill>
                <a:prstClr val="black">
                  <a:tint val="75000"/>
                </a:prstClr>
              </a:solidFill>
              <a:latin typeface="Arial"/>
            </a:endParaRPr>
          </a:p>
        </p:txBody>
      </p:sp>
      <p:sp>
        <p:nvSpPr>
          <p:cNvPr id="9" name="Segnaposto numero diapositiva 8"/>
          <p:cNvSpPr>
            <a:spLocks noGrp="1"/>
          </p:cNvSpPr>
          <p:nvPr>
            <p:ph type="sldNum" sz="quarter" idx="12"/>
          </p:nvPr>
        </p:nvSpPr>
        <p:spPr>
          <a:xfrm>
            <a:off x="6553200" y="6245225"/>
            <a:ext cx="2133600" cy="476250"/>
          </a:xfrm>
        </p:spPr>
        <p:txBody>
          <a:bodyPr/>
          <a:lstStyle>
            <a:lvl1pPr>
              <a:defRPr smtClean="0"/>
            </a:lvl1pPr>
          </a:lstStyle>
          <a:p>
            <a:fld id="{4A113681-E1F4-9540-8659-00FEC0EE1DAE}" type="slidenum">
              <a:rPr lang="it-IT">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2664444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solidFill>
                <a:prstClr val="black">
                  <a:tint val="75000"/>
                </a:prstClr>
              </a:solidFill>
              <a:latin typeface="Aria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it-IT">
              <a:solidFill>
                <a:prstClr val="black">
                  <a:tint val="75000"/>
                </a:prstClr>
              </a:solidFill>
              <a:latin typeface="Aria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smtClean="0"/>
            </a:lvl1pPr>
          </a:lstStyle>
          <a:p>
            <a:fld id="{075D209B-B891-2349-99E1-760D6417A8D5}" type="slidenum">
              <a:rPr lang="it-IT">
                <a:solidFill>
                  <a:prstClr val="black">
                    <a:tint val="75000"/>
                  </a:prstClr>
                </a:solidFill>
                <a:latin typeface="Arial"/>
              </a:rPr>
              <a:pPr/>
              <a:t>‹#›</a:t>
            </a:fld>
            <a:endParaRPr lang="it-IT">
              <a:solidFill>
                <a:prstClr val="black">
                  <a:tint val="75000"/>
                </a:prstClr>
              </a:solidFill>
              <a:latin typeface="Arial"/>
            </a:endParaRPr>
          </a:p>
        </p:txBody>
      </p:sp>
    </p:spTree>
    <p:extLst>
      <p:ext uri="{BB962C8B-B14F-4D97-AF65-F5344CB8AC3E}">
        <p14:creationId xmlns:p14="http://schemas.microsoft.com/office/powerpoint/2010/main" val="985477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6032E6F-F750-6F4A-A8BD-5F04F61DE54F}" type="slidenum">
              <a:rPr lang="it-IT"/>
              <a:pPr>
                <a:defRPr/>
              </a:pPr>
              <a:t>‹#›</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9CBB4F6-03E9-AC43-A671-A9265E6F489B}" type="datetime1">
              <a:rPr lang="ja-JP" altLang="en-US">
                <a:solidFill>
                  <a:srgbClr val="808080"/>
                </a:solidFill>
              </a:rPr>
              <a:pPr/>
              <a:t>12/10/12</a:t>
            </a:fld>
            <a:endParaRPr lang="en-GB" altLang="ja-JP">
              <a:solidFill>
                <a:srgbClr val="80808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ltLang="ja-JP">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9D212047-C82F-EE44-82E3-6D5D8457ADDE}"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2858051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A41518F-6C61-0647-860F-B03DD165053A}" type="datetime1">
              <a:rPr lang="ja-JP" altLang="en-US">
                <a:solidFill>
                  <a:srgbClr val="808080"/>
                </a:solidFill>
              </a:rPr>
              <a:pPr/>
              <a:t>12/10/12</a:t>
            </a:fld>
            <a:endParaRPr lang="en-GB" altLang="ja-JP">
              <a:solidFill>
                <a:srgbClr val="80808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ltLang="ja-JP">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28DE1A3E-04AC-AF44-8FA7-191F222B6FE7}"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3983790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0557512-9049-BA47-8366-0C5DCFBCFF31}" type="datetime1">
              <a:rPr lang="ja-JP" altLang="en-US">
                <a:solidFill>
                  <a:srgbClr val="808080"/>
                </a:solidFill>
              </a:rPr>
              <a:pPr/>
              <a:t>12/10/12</a:t>
            </a:fld>
            <a:endParaRPr lang="en-GB" altLang="ja-JP">
              <a:solidFill>
                <a:srgbClr val="80808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ltLang="ja-JP">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17A3F463-1AD7-F745-B138-DF3D824F763A}"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2191844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E71CBC4-31DC-4548-A2A4-C6B4CABD6063}" type="datetime1">
              <a:rPr lang="ja-JP" altLang="en-US">
                <a:solidFill>
                  <a:srgbClr val="808080"/>
                </a:solidFill>
              </a:rPr>
              <a:pPr/>
              <a:t>12/10/12</a:t>
            </a:fld>
            <a:endParaRPr lang="en-GB" altLang="ja-JP">
              <a:solidFill>
                <a:srgbClr val="80808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GB" altLang="ja-JP">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BE68651D-BD7B-7A41-B57B-26D97FFBB2B5}"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265086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4E067EC2-8929-ED41-AD1E-C556CCBB1660}" type="datetime1">
              <a:rPr lang="ja-JP" altLang="en-US">
                <a:solidFill>
                  <a:srgbClr val="808080"/>
                </a:solidFill>
              </a:rPr>
              <a:pPr/>
              <a:t>12/10/12</a:t>
            </a:fld>
            <a:endParaRPr lang="en-GB" altLang="ja-JP">
              <a:solidFill>
                <a:srgbClr val="808080"/>
              </a:solidFil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GB" altLang="ja-JP">
              <a:solidFill>
                <a:srgbClr val="808080"/>
              </a:solidFill>
            </a:endParaRPr>
          </a:p>
        </p:txBody>
      </p:sp>
      <p:sp>
        <p:nvSpPr>
          <p:cNvPr id="9" name="Slide Number Placeholder 8"/>
          <p:cNvSpPr>
            <a:spLocks noGrp="1"/>
          </p:cNvSpPr>
          <p:nvPr>
            <p:ph type="sldNum" sz="quarter" idx="12"/>
          </p:nvPr>
        </p:nvSpPr>
        <p:spPr/>
        <p:txBody>
          <a:bodyPr/>
          <a:lstStyle>
            <a:lvl1pPr>
              <a:defRPr/>
            </a:lvl1pPr>
          </a:lstStyle>
          <a:p>
            <a:fld id="{CE0360E0-63B4-BA46-B5D9-C29AC6DA9D59}"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3949056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4ACE3910-E150-B342-844C-825921882DCA}" type="datetime1">
              <a:rPr lang="ja-JP" altLang="en-US">
                <a:solidFill>
                  <a:srgbClr val="808080"/>
                </a:solidFill>
              </a:rPr>
              <a:pPr/>
              <a:t>12/10/12</a:t>
            </a:fld>
            <a:endParaRPr lang="en-GB" altLang="ja-JP">
              <a:solidFill>
                <a:srgbClr val="808080"/>
              </a:solidFil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GB" altLang="ja-JP">
              <a:solidFill>
                <a:srgbClr val="808080"/>
              </a:solidFill>
            </a:endParaRPr>
          </a:p>
        </p:txBody>
      </p:sp>
      <p:sp>
        <p:nvSpPr>
          <p:cNvPr id="5" name="Slide Number Placeholder 4"/>
          <p:cNvSpPr>
            <a:spLocks noGrp="1"/>
          </p:cNvSpPr>
          <p:nvPr>
            <p:ph type="sldNum" sz="quarter" idx="12"/>
          </p:nvPr>
        </p:nvSpPr>
        <p:spPr/>
        <p:txBody>
          <a:bodyPr/>
          <a:lstStyle>
            <a:lvl1pPr>
              <a:defRPr/>
            </a:lvl1pPr>
          </a:lstStyle>
          <a:p>
            <a:fld id="{A88A3F37-C77A-AC44-9F90-DD4B21804DE6}"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1632301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134A0C2-2801-4749-AD17-DD5406E32086}" type="datetime1">
              <a:rPr lang="ja-JP" altLang="en-US">
                <a:solidFill>
                  <a:srgbClr val="808080"/>
                </a:solidFill>
              </a:rPr>
              <a:pPr/>
              <a:t>12/10/12</a:t>
            </a:fld>
            <a:endParaRPr lang="en-GB" altLang="ja-JP">
              <a:solidFill>
                <a:srgbClr val="808080"/>
              </a:solidFil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GB" altLang="ja-JP">
              <a:solidFill>
                <a:srgbClr val="808080"/>
              </a:solidFill>
            </a:endParaRPr>
          </a:p>
        </p:txBody>
      </p:sp>
      <p:sp>
        <p:nvSpPr>
          <p:cNvPr id="4" name="Slide Number Placeholder 3"/>
          <p:cNvSpPr>
            <a:spLocks noGrp="1"/>
          </p:cNvSpPr>
          <p:nvPr>
            <p:ph type="sldNum" sz="quarter" idx="12"/>
          </p:nvPr>
        </p:nvSpPr>
        <p:spPr/>
        <p:txBody>
          <a:bodyPr/>
          <a:lstStyle>
            <a:lvl1pPr>
              <a:defRPr/>
            </a:lvl1pPr>
          </a:lstStyle>
          <a:p>
            <a:fld id="{A7030DD1-286E-0F49-A333-82A483AA5695}"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3464506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4790064D-97CE-054F-B8AD-B2061C83032C}" type="datetime1">
              <a:rPr lang="ja-JP" altLang="en-US">
                <a:solidFill>
                  <a:srgbClr val="808080"/>
                </a:solidFill>
              </a:rPr>
              <a:pPr/>
              <a:t>12/10/12</a:t>
            </a:fld>
            <a:endParaRPr lang="en-GB" altLang="ja-JP">
              <a:solidFill>
                <a:srgbClr val="80808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GB" altLang="ja-JP">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B99F47CE-6CCF-7248-86CD-3E2A69C15A0D}"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3960841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6DF5C02-5BD3-2A4E-B5D4-8C37784B057C}" type="datetime1">
              <a:rPr lang="ja-JP" altLang="en-US">
                <a:solidFill>
                  <a:srgbClr val="808080"/>
                </a:solidFill>
              </a:rPr>
              <a:pPr/>
              <a:t>12/10/12</a:t>
            </a:fld>
            <a:endParaRPr lang="en-GB" altLang="ja-JP">
              <a:solidFill>
                <a:srgbClr val="80808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GB" altLang="ja-JP">
              <a:solidFill>
                <a:srgbClr val="808080"/>
              </a:solidFill>
            </a:endParaRPr>
          </a:p>
        </p:txBody>
      </p:sp>
      <p:sp>
        <p:nvSpPr>
          <p:cNvPr id="7" name="Slide Number Placeholder 6"/>
          <p:cNvSpPr>
            <a:spLocks noGrp="1"/>
          </p:cNvSpPr>
          <p:nvPr>
            <p:ph type="sldNum" sz="quarter" idx="12"/>
          </p:nvPr>
        </p:nvSpPr>
        <p:spPr/>
        <p:txBody>
          <a:bodyPr/>
          <a:lstStyle>
            <a:lvl1pPr>
              <a:defRPr/>
            </a:lvl1pPr>
          </a:lstStyle>
          <a:p>
            <a:fld id="{522AA679-4D75-084F-8E46-66501D6BB2F2}"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3682011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BAA23E5-08BB-9C4A-B82A-9E5D3A6DF877}" type="datetime1">
              <a:rPr lang="ja-JP" altLang="en-US">
                <a:solidFill>
                  <a:srgbClr val="808080"/>
                </a:solidFill>
              </a:rPr>
              <a:pPr/>
              <a:t>12/10/12</a:t>
            </a:fld>
            <a:endParaRPr lang="en-GB" altLang="ja-JP">
              <a:solidFill>
                <a:srgbClr val="80808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ltLang="ja-JP">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DD25262A-244F-2E40-82F4-820450F5167C}"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387880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en-US"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8E93800-11C3-8C46-8A6D-8827A8A09627}" type="slidenum">
              <a:rPr lang="it-IT"/>
              <a:pPr>
                <a:defRPr/>
              </a:pPr>
              <a:t>‹#›</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19812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7912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F0ADC17-0936-124D-A856-FA3AFB7E4DE5}" type="datetime1">
              <a:rPr lang="ja-JP" altLang="en-US">
                <a:solidFill>
                  <a:srgbClr val="808080"/>
                </a:solidFill>
              </a:rPr>
              <a:pPr/>
              <a:t>12/10/12</a:t>
            </a:fld>
            <a:endParaRPr lang="en-GB" altLang="ja-JP">
              <a:solidFill>
                <a:srgbClr val="80808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GB" altLang="ja-JP">
              <a:solidFill>
                <a:srgbClr val="808080"/>
              </a:solidFill>
            </a:endParaRPr>
          </a:p>
        </p:txBody>
      </p:sp>
      <p:sp>
        <p:nvSpPr>
          <p:cNvPr id="6" name="Slide Number Placeholder 5"/>
          <p:cNvSpPr>
            <a:spLocks noGrp="1"/>
          </p:cNvSpPr>
          <p:nvPr>
            <p:ph type="sldNum" sz="quarter" idx="12"/>
          </p:nvPr>
        </p:nvSpPr>
        <p:spPr/>
        <p:txBody>
          <a:bodyPr/>
          <a:lstStyle>
            <a:lvl1pPr>
              <a:defRPr/>
            </a:lvl1pPr>
          </a:lstStyle>
          <a:p>
            <a:fld id="{B6B62B36-E133-0346-9790-798508F8C047}"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16776258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431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1430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38200" y="32766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0"/>
            <a:ext cx="1905000" cy="457200"/>
          </a:xfrm>
        </p:spPr>
        <p:txBody>
          <a:bodyPr/>
          <a:lstStyle>
            <a:lvl1pPr>
              <a:defRPr/>
            </a:lvl1pPr>
          </a:lstStyle>
          <a:p>
            <a:fld id="{C006890E-3211-1E46-A27E-CFCD7A15B718}" type="datetime1">
              <a:rPr lang="ja-JP" altLang="en-US">
                <a:solidFill>
                  <a:srgbClr val="808080"/>
                </a:solidFill>
              </a:rPr>
              <a:pPr/>
              <a:t>12/10/12</a:t>
            </a:fld>
            <a:endParaRPr lang="en-GB" altLang="ja-JP">
              <a:solidFill>
                <a:srgbClr val="808080"/>
              </a:solidFill>
              <a:ea typeface="ＭＳ Ｐゴシック"/>
            </a:endParaRPr>
          </a:p>
        </p:txBody>
      </p:sp>
      <p:sp>
        <p:nvSpPr>
          <p:cNvPr id="6" name="Footer Placeholder 5"/>
          <p:cNvSpPr>
            <a:spLocks noGrp="1"/>
          </p:cNvSpPr>
          <p:nvPr>
            <p:ph type="ftr" sz="quarter" idx="11"/>
          </p:nvPr>
        </p:nvSpPr>
        <p:spPr>
          <a:xfrm>
            <a:off x="609600" y="0"/>
            <a:ext cx="6127750" cy="457200"/>
          </a:xfrm>
        </p:spPr>
        <p:txBody>
          <a:bodyPr/>
          <a:lstStyle>
            <a:lvl1pPr>
              <a:defRPr/>
            </a:lvl1pPr>
          </a:lstStyle>
          <a:p>
            <a:endParaRPr lang="en-GB" altLang="ja-JP">
              <a:solidFill>
                <a:srgbClr val="808080"/>
              </a:solidFill>
            </a:endParaRPr>
          </a:p>
        </p:txBody>
      </p:sp>
      <p:sp>
        <p:nvSpPr>
          <p:cNvPr id="7" name="Slide Number Placeholder 6"/>
          <p:cNvSpPr>
            <a:spLocks noGrp="1"/>
          </p:cNvSpPr>
          <p:nvPr>
            <p:ph type="sldNum" sz="quarter" idx="12"/>
          </p:nvPr>
        </p:nvSpPr>
        <p:spPr>
          <a:xfrm>
            <a:off x="8102600" y="6553200"/>
            <a:ext cx="1041400" cy="457200"/>
          </a:xfrm>
        </p:spPr>
        <p:txBody>
          <a:bodyPr/>
          <a:lstStyle>
            <a:lvl1pPr>
              <a:defRPr/>
            </a:lvl1pPr>
          </a:lstStyle>
          <a:p>
            <a:fld id="{66CA67CC-828A-554B-A970-A9BE84D161CD}"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345752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431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143000"/>
            <a:ext cx="7772400" cy="4114800"/>
          </a:xfrm>
        </p:spPr>
        <p:txBody>
          <a:bodyPr/>
          <a:lstStyle/>
          <a:p>
            <a:endParaRPr lang="en-US"/>
          </a:p>
        </p:txBody>
      </p:sp>
      <p:sp>
        <p:nvSpPr>
          <p:cNvPr id="4" name="Date Placeholder 3"/>
          <p:cNvSpPr>
            <a:spLocks noGrp="1"/>
          </p:cNvSpPr>
          <p:nvPr>
            <p:ph type="dt" sz="half" idx="10"/>
          </p:nvPr>
        </p:nvSpPr>
        <p:spPr>
          <a:xfrm>
            <a:off x="0" y="0"/>
            <a:ext cx="1905000" cy="457200"/>
          </a:xfrm>
        </p:spPr>
        <p:txBody>
          <a:bodyPr/>
          <a:lstStyle>
            <a:lvl1pPr>
              <a:defRPr/>
            </a:lvl1pPr>
          </a:lstStyle>
          <a:p>
            <a:fld id="{32CB66E1-9B9B-FD4B-8E2D-39D373FEA812}" type="datetime1">
              <a:rPr lang="ja-JP" altLang="en-US">
                <a:solidFill>
                  <a:srgbClr val="808080"/>
                </a:solidFill>
              </a:rPr>
              <a:pPr/>
              <a:t>12/10/12</a:t>
            </a:fld>
            <a:endParaRPr lang="en-GB" altLang="ja-JP">
              <a:solidFill>
                <a:srgbClr val="808080"/>
              </a:solidFill>
              <a:ea typeface="ＭＳ Ｐゴシック"/>
            </a:endParaRPr>
          </a:p>
        </p:txBody>
      </p:sp>
      <p:sp>
        <p:nvSpPr>
          <p:cNvPr id="5" name="Footer Placeholder 4"/>
          <p:cNvSpPr>
            <a:spLocks noGrp="1"/>
          </p:cNvSpPr>
          <p:nvPr>
            <p:ph type="ftr" sz="quarter" idx="11"/>
          </p:nvPr>
        </p:nvSpPr>
        <p:spPr>
          <a:xfrm>
            <a:off x="609600" y="0"/>
            <a:ext cx="6127750" cy="457200"/>
          </a:xfrm>
        </p:spPr>
        <p:txBody>
          <a:bodyPr/>
          <a:lstStyle>
            <a:lvl1pPr>
              <a:defRPr/>
            </a:lvl1pPr>
          </a:lstStyle>
          <a:p>
            <a:endParaRPr lang="en-GB" altLang="ja-JP">
              <a:solidFill>
                <a:srgbClr val="808080"/>
              </a:solidFill>
            </a:endParaRPr>
          </a:p>
        </p:txBody>
      </p:sp>
      <p:sp>
        <p:nvSpPr>
          <p:cNvPr id="6" name="Slide Number Placeholder 5"/>
          <p:cNvSpPr>
            <a:spLocks noGrp="1"/>
          </p:cNvSpPr>
          <p:nvPr>
            <p:ph type="sldNum" sz="quarter" idx="12"/>
          </p:nvPr>
        </p:nvSpPr>
        <p:spPr>
          <a:xfrm>
            <a:off x="8102600" y="6553200"/>
            <a:ext cx="1041400" cy="457200"/>
          </a:xfrm>
        </p:spPr>
        <p:txBody>
          <a:bodyPr/>
          <a:lstStyle>
            <a:lvl1pPr>
              <a:defRPr/>
            </a:lvl1pPr>
          </a:lstStyle>
          <a:p>
            <a:fld id="{6409A0AA-094E-DD4D-9479-E827309A42C6}" type="slidenum">
              <a:rPr lang="en-GB" altLang="ja-JP">
                <a:solidFill>
                  <a:srgbClr val="000000"/>
                </a:solidFill>
              </a:rPr>
              <a:pPr/>
              <a:t>‹#›</a:t>
            </a:fld>
            <a:endParaRPr lang="en-GB" altLang="ja-JP">
              <a:solidFill>
                <a:srgbClr val="000000"/>
              </a:solidFill>
            </a:endParaRPr>
          </a:p>
        </p:txBody>
      </p:sp>
    </p:spTree>
    <p:extLst>
      <p:ext uri="{BB962C8B-B14F-4D97-AF65-F5344CB8AC3E}">
        <p14:creationId xmlns:p14="http://schemas.microsoft.com/office/powerpoint/2010/main" val="19292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C761779-BF21-594A-AB7A-60B0CC46DCFE}"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4D841B8-4722-9645-8983-8BF92E7FD6CF}"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en-US"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85E3A7B-F042-B34A-9323-A8D3D18A32EF}"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en-US"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AEF6641-DB67-CA4C-AC09-AED012F7A762}"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0"/>
            </a:gs>
            <a:gs pos="100000">
              <a:srgbClr val="00003B"/>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26" charset="0"/>
                <a:ea typeface="ＭＳ Ｐゴシック" pitchFamily="26" charset="-128"/>
                <a:cs typeface="ＭＳ Ｐゴシック" pitchFamily="26" charset="-128"/>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26" charset="0"/>
                <a:ea typeface="ＭＳ Ｐゴシック" pitchFamily="26" charset="-128"/>
                <a:cs typeface="ＭＳ Ｐゴシック" pitchFamily="26" charset="-128"/>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pitchFamily="26" charset="0"/>
                <a:ea typeface="ＭＳ Ｐゴシック" pitchFamily="26" charset="-128"/>
                <a:cs typeface="ＭＳ Ｐゴシック" pitchFamily="26" charset="-128"/>
              </a:defRPr>
            </a:lvl1pPr>
          </a:lstStyle>
          <a:p>
            <a:pPr>
              <a:defRPr/>
            </a:pPr>
            <a:fld id="{BC88F7F7-8E5C-3141-9329-B22F235AA2EA}"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Arial"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s-ES" smtClean="0">
              <a:solidFill>
                <a:srgbClr val="000000"/>
              </a:solidFill>
              <a:latin typeface="Times New Roman"/>
              <a:ea typeface="ＭＳ Ｐゴシック"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s-ES" smtClean="0">
              <a:solidFill>
                <a:srgbClr val="000000"/>
              </a:solidFill>
              <a:latin typeface="Times New Roman"/>
              <a:ea typeface="ＭＳ Ｐゴシック"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220BCD54-5EB5-4442-A817-2761184829D9}" type="slidenum">
              <a:rPr lang="es-ES" smtClean="0">
                <a:solidFill>
                  <a:srgbClr val="000000"/>
                </a:solidFill>
                <a:latin typeface="Times New Roman"/>
                <a:ea typeface="ＭＳ Ｐゴシック" charset="0"/>
                <a:cs typeface="+mn-cs"/>
              </a:rPr>
              <a:pPr eaLnBrk="1" hangingPunct="1"/>
              <a:t>‹#›</a:t>
            </a:fld>
            <a:endParaRPr lang="es-ES" smtClean="0">
              <a:solidFill>
                <a:srgbClr val="000000"/>
              </a:solidFill>
              <a:latin typeface="Times New Roman"/>
              <a:ea typeface="ＭＳ Ｐゴシック" charset="0"/>
              <a:cs typeface="+mn-cs"/>
            </a:endParaRPr>
          </a:p>
        </p:txBody>
      </p:sp>
    </p:spTree>
    <p:extLst>
      <p:ext uri="{BB962C8B-B14F-4D97-AF65-F5344CB8AC3E}">
        <p14:creationId xmlns:p14="http://schemas.microsoft.com/office/powerpoint/2010/main" val="68940054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60C42"/>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919A60C1-B845-8141-8A6F-AEBFB775EEF4}" type="datetimeFigureOut">
              <a:rPr lang="it-IT" smtClean="0">
                <a:solidFill>
                  <a:prstClr val="black">
                    <a:tint val="75000"/>
                  </a:prstClr>
                </a:solidFill>
                <a:latin typeface="Arial"/>
                <a:ea typeface="+mn-ea"/>
                <a:cs typeface="+mn-cs"/>
              </a:rPr>
              <a:pPr defTabSz="457200" eaLnBrk="1" fontAlgn="auto" hangingPunct="1">
                <a:spcBef>
                  <a:spcPts val="0"/>
                </a:spcBef>
                <a:spcAft>
                  <a:spcPts val="0"/>
                </a:spcAft>
              </a:pPr>
              <a:t>12/10/12</a:t>
            </a:fld>
            <a:endParaRPr lang="it-IT">
              <a:solidFill>
                <a:prstClr val="black">
                  <a:tint val="75000"/>
                </a:prstClr>
              </a:solidFill>
              <a:latin typeface="Arial"/>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it-IT">
              <a:solidFill>
                <a:prstClr val="black">
                  <a:tint val="75000"/>
                </a:prstClr>
              </a:solidFill>
              <a:latin typeface="Arial"/>
              <a:ea typeface="+mn-ea"/>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DEFA28B9-BFDD-C045-B9A9-30F91A76A9E5}" type="slidenum">
              <a:rPr lang="it-IT"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it-IT">
              <a:solidFill>
                <a:prstClr val="black">
                  <a:tint val="75000"/>
                </a:prstClr>
              </a:solidFill>
              <a:latin typeface="Arial"/>
              <a:ea typeface="+mn-ea"/>
              <a:cs typeface="+mn-cs"/>
            </a:endParaRPr>
          </a:p>
        </p:txBody>
      </p:sp>
    </p:spTree>
    <p:extLst>
      <p:ext uri="{BB962C8B-B14F-4D97-AF65-F5344CB8AC3E}">
        <p14:creationId xmlns:p14="http://schemas.microsoft.com/office/powerpoint/2010/main" val="22111851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ja-JP"/>
              <a:t>Fare clic per modificare stile</a:t>
            </a:r>
          </a:p>
        </p:txBody>
      </p:sp>
      <p:sp>
        <p:nvSpPr>
          <p:cNvPr id="1027" name="Rectangle 3"/>
          <p:cNvSpPr>
            <a:spLocks noGrp="1" noChangeArrowheads="1"/>
          </p:cNvSpPr>
          <p:nvPr>
            <p:ph type="body" idx="1"/>
          </p:nvPr>
        </p:nvSpPr>
        <p:spPr bwMode="auto">
          <a:xfrm>
            <a:off x="838200" y="11430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ja-JP"/>
              <a:t>Fare clic per modificare gli stili del testo dello schema</a:t>
            </a:r>
          </a:p>
          <a:p>
            <a:pPr lvl="1"/>
            <a:r>
              <a:rPr lang="en-GB" altLang="ja-JP"/>
              <a:t>Secondo livello</a:t>
            </a:r>
          </a:p>
          <a:p>
            <a:pPr lvl="2"/>
            <a:r>
              <a:rPr lang="en-GB" altLang="ja-JP"/>
              <a:t>Terzo livello</a:t>
            </a:r>
          </a:p>
          <a:p>
            <a:pPr lvl="3"/>
            <a:r>
              <a:rPr lang="en-GB" altLang="ja-JP"/>
              <a:t>Quarto livello</a:t>
            </a:r>
          </a:p>
          <a:p>
            <a:pPr lvl="4"/>
            <a:r>
              <a:rPr lang="en-GB" altLang="ja-JP"/>
              <a:t>Quinto livello</a:t>
            </a:r>
          </a:p>
        </p:txBody>
      </p:sp>
      <p:sp>
        <p:nvSpPr>
          <p:cNvPr id="1028" name="Rectangle 4"/>
          <p:cNvSpPr>
            <a:spLocks noGrp="1" noChangeArrowheads="1"/>
          </p:cNvSpPr>
          <p:nvPr>
            <p:ph type="dt" sz="half" idx="2"/>
          </p:nvPr>
        </p:nvSpPr>
        <p:spPr bwMode="auto">
          <a:xfrm>
            <a:off x="0" y="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00">
                <a:solidFill>
                  <a:schemeClr val="bg2"/>
                </a:solidFill>
                <a:ea typeface="Osaka" charset="0"/>
                <a:cs typeface="Osaka" charset="0"/>
              </a:defRPr>
            </a:lvl1pPr>
          </a:lstStyle>
          <a:p>
            <a:pPr eaLnBrk="1" hangingPunct="1"/>
            <a:fld id="{CA7D1F02-5C85-8340-89B9-BB0450E3FFF8}" type="datetime1">
              <a:rPr lang="ja-JP" altLang="en-US" smtClean="0">
                <a:solidFill>
                  <a:srgbClr val="808080"/>
                </a:solidFill>
                <a:latin typeface="Comic Sans MS" charset="0"/>
              </a:rPr>
              <a:pPr eaLnBrk="1" hangingPunct="1"/>
              <a:t>12/10/12</a:t>
            </a:fld>
            <a:endParaRPr lang="en-GB" altLang="ja-JP" smtClean="0">
              <a:solidFill>
                <a:srgbClr val="808080"/>
              </a:solidFill>
              <a:latin typeface="Comic Sans MS" charset="0"/>
              <a:ea typeface="ＭＳ Ｐゴシック"/>
            </a:endParaRPr>
          </a:p>
        </p:txBody>
      </p:sp>
      <p:sp>
        <p:nvSpPr>
          <p:cNvPr id="1029" name="Rectangle 5"/>
          <p:cNvSpPr>
            <a:spLocks noGrp="1" noChangeArrowheads="1"/>
          </p:cNvSpPr>
          <p:nvPr>
            <p:ph type="ftr" sz="quarter" idx="3"/>
          </p:nvPr>
        </p:nvSpPr>
        <p:spPr bwMode="auto">
          <a:xfrm>
            <a:off x="609600" y="0"/>
            <a:ext cx="612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00">
                <a:solidFill>
                  <a:schemeClr val="bg2"/>
                </a:solidFill>
              </a:defRPr>
            </a:lvl1pPr>
          </a:lstStyle>
          <a:p>
            <a:pPr eaLnBrk="1" hangingPunct="1"/>
            <a:endParaRPr lang="en-GB" altLang="ja-JP" smtClean="0">
              <a:solidFill>
                <a:srgbClr val="808080"/>
              </a:solidFill>
              <a:latin typeface="Comic Sans MS" charset="0"/>
              <a:ea typeface="ＭＳ Ｐゴシック" charset="0"/>
              <a:cs typeface="+mn-cs"/>
            </a:endParaRPr>
          </a:p>
        </p:txBody>
      </p:sp>
      <p:sp>
        <p:nvSpPr>
          <p:cNvPr id="1030" name="Rectangle 6"/>
          <p:cNvSpPr>
            <a:spLocks noGrp="1" noChangeArrowheads="1"/>
          </p:cNvSpPr>
          <p:nvPr>
            <p:ph type="sldNum" sz="quarter" idx="4"/>
          </p:nvPr>
        </p:nvSpPr>
        <p:spPr bwMode="auto">
          <a:xfrm>
            <a:off x="8102600" y="6553200"/>
            <a:ext cx="104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FF0C1335-3016-9F4C-8796-EA372063F93B}" type="slidenum">
              <a:rPr lang="en-GB" altLang="ja-JP" smtClean="0">
                <a:solidFill>
                  <a:srgbClr val="000000"/>
                </a:solidFill>
                <a:latin typeface="Comic Sans MS" charset="0"/>
                <a:ea typeface="ＭＳ Ｐゴシック" charset="0"/>
                <a:cs typeface="+mn-cs"/>
              </a:rPr>
              <a:pPr eaLnBrk="1" hangingPunct="1"/>
              <a:t>‹#›</a:t>
            </a:fld>
            <a:endParaRPr lang="en-GB" altLang="ja-JP" smtClean="0">
              <a:solidFill>
                <a:srgbClr val="000000"/>
              </a:solidFill>
              <a:latin typeface="Comic Sans MS" charset="0"/>
              <a:ea typeface="ＭＳ Ｐゴシック" charset="0"/>
              <a:cs typeface="+mn-cs"/>
            </a:endParaRPr>
          </a:p>
        </p:txBody>
      </p:sp>
      <p:sp>
        <p:nvSpPr>
          <p:cNvPr id="1031" name="Rectangle 7"/>
          <p:cNvSpPr>
            <a:spLocks noChangeArrowheads="1"/>
          </p:cNvSpPr>
          <p:nvPr userDrawn="1"/>
        </p:nvSpPr>
        <p:spPr bwMode="auto">
          <a:xfrm>
            <a:off x="457200" y="622300"/>
            <a:ext cx="8458200" cy="74613"/>
          </a:xfrm>
          <a:prstGeom prst="rect">
            <a:avLst/>
          </a:prstGeom>
          <a:solidFill>
            <a:srgbClr val="00CCFF">
              <a:alpha val="81000"/>
            </a:srgbClr>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1200" smtClean="0">
              <a:solidFill>
                <a:srgbClr val="000000"/>
              </a:solidFill>
              <a:latin typeface="Comic Sans MS" charset="0"/>
              <a:ea typeface="ＭＳ Ｐゴシック" charset="0"/>
              <a:cs typeface="+mn-cs"/>
            </a:endParaRPr>
          </a:p>
        </p:txBody>
      </p:sp>
    </p:spTree>
    <p:extLst>
      <p:ext uri="{BB962C8B-B14F-4D97-AF65-F5344CB8AC3E}">
        <p14:creationId xmlns:p14="http://schemas.microsoft.com/office/powerpoint/2010/main" val="34367819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fontAlgn="base">
        <a:spcBef>
          <a:spcPct val="0"/>
        </a:spcBef>
        <a:spcAft>
          <a:spcPct val="0"/>
        </a:spcAft>
        <a:defRPr sz="2800">
          <a:solidFill>
            <a:schemeClr val="tx2"/>
          </a:solidFill>
          <a:latin typeface="+mj-lt"/>
          <a:ea typeface="+mj-ea"/>
          <a:cs typeface="+mj-cs"/>
        </a:defRPr>
      </a:lvl1pPr>
      <a:lvl2pPr algn="ctr" rtl="0" fontAlgn="base">
        <a:spcBef>
          <a:spcPct val="0"/>
        </a:spcBef>
        <a:spcAft>
          <a:spcPct val="0"/>
        </a:spcAft>
        <a:defRPr sz="2800">
          <a:solidFill>
            <a:schemeClr val="tx2"/>
          </a:solidFill>
          <a:latin typeface="Comic Sans MS" charset="0"/>
          <a:ea typeface="ＭＳ Ｐゴシック" charset="0"/>
        </a:defRPr>
      </a:lvl2pPr>
      <a:lvl3pPr algn="ctr" rtl="0" fontAlgn="base">
        <a:spcBef>
          <a:spcPct val="0"/>
        </a:spcBef>
        <a:spcAft>
          <a:spcPct val="0"/>
        </a:spcAft>
        <a:defRPr sz="2800">
          <a:solidFill>
            <a:schemeClr val="tx2"/>
          </a:solidFill>
          <a:latin typeface="Comic Sans MS" charset="0"/>
          <a:ea typeface="ＭＳ Ｐゴシック" charset="0"/>
        </a:defRPr>
      </a:lvl3pPr>
      <a:lvl4pPr algn="ctr" rtl="0" fontAlgn="base">
        <a:spcBef>
          <a:spcPct val="0"/>
        </a:spcBef>
        <a:spcAft>
          <a:spcPct val="0"/>
        </a:spcAft>
        <a:defRPr sz="2800">
          <a:solidFill>
            <a:schemeClr val="tx2"/>
          </a:solidFill>
          <a:latin typeface="Comic Sans MS" charset="0"/>
          <a:ea typeface="ＭＳ Ｐゴシック" charset="0"/>
        </a:defRPr>
      </a:lvl4pPr>
      <a:lvl5pPr algn="ctr" rtl="0" fontAlgn="base">
        <a:spcBef>
          <a:spcPct val="0"/>
        </a:spcBef>
        <a:spcAft>
          <a:spcPct val="0"/>
        </a:spcAft>
        <a:defRPr sz="2800">
          <a:solidFill>
            <a:schemeClr val="tx2"/>
          </a:solidFill>
          <a:latin typeface="Comic Sans MS" charset="0"/>
          <a:ea typeface="ＭＳ Ｐゴシック" charset="0"/>
        </a:defRPr>
      </a:lvl5pPr>
      <a:lvl6pPr marL="457200" algn="ctr" rtl="0" fontAlgn="base">
        <a:spcBef>
          <a:spcPct val="0"/>
        </a:spcBef>
        <a:spcAft>
          <a:spcPct val="0"/>
        </a:spcAft>
        <a:defRPr sz="2800">
          <a:solidFill>
            <a:schemeClr val="tx2"/>
          </a:solidFill>
          <a:latin typeface="Comic Sans MS" charset="0"/>
          <a:ea typeface="ＭＳ Ｐゴシック" charset="0"/>
        </a:defRPr>
      </a:lvl6pPr>
      <a:lvl7pPr marL="914400" algn="ctr" rtl="0" fontAlgn="base">
        <a:spcBef>
          <a:spcPct val="0"/>
        </a:spcBef>
        <a:spcAft>
          <a:spcPct val="0"/>
        </a:spcAft>
        <a:defRPr sz="2800">
          <a:solidFill>
            <a:schemeClr val="tx2"/>
          </a:solidFill>
          <a:latin typeface="Comic Sans MS" charset="0"/>
          <a:ea typeface="ＭＳ Ｐゴシック" charset="0"/>
        </a:defRPr>
      </a:lvl7pPr>
      <a:lvl8pPr marL="1371600" algn="ctr" rtl="0" fontAlgn="base">
        <a:spcBef>
          <a:spcPct val="0"/>
        </a:spcBef>
        <a:spcAft>
          <a:spcPct val="0"/>
        </a:spcAft>
        <a:defRPr sz="2800">
          <a:solidFill>
            <a:schemeClr val="tx2"/>
          </a:solidFill>
          <a:latin typeface="Comic Sans MS" charset="0"/>
          <a:ea typeface="ＭＳ Ｐゴシック" charset="0"/>
        </a:defRPr>
      </a:lvl8pPr>
      <a:lvl9pPr marL="1828800" algn="ctr" rtl="0" fontAlgn="base">
        <a:spcBef>
          <a:spcPct val="0"/>
        </a:spcBef>
        <a:spcAft>
          <a:spcPct val="0"/>
        </a:spcAft>
        <a:defRPr sz="2800">
          <a:solidFill>
            <a:schemeClr val="tx2"/>
          </a:solidFill>
          <a:latin typeface="Comic Sans MS"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SzPct val="60000"/>
        <a:buFont typeface="Zapf Dingbats" charset="0"/>
        <a:buChar char="q"/>
        <a:defRPr sz="2800">
          <a:solidFill>
            <a:schemeClr val="tx1"/>
          </a:solidFill>
          <a:latin typeface="+mn-lt"/>
          <a:ea typeface="+mn-ea"/>
        </a:defRPr>
      </a:lvl2pPr>
      <a:lvl3pPr marL="1143000" indent="-228600" algn="l" rtl="0" fontAlgn="base">
        <a:spcBef>
          <a:spcPct val="20000"/>
        </a:spcBef>
        <a:spcAft>
          <a:spcPct val="0"/>
        </a:spcAft>
        <a:buSzPct val="60000"/>
        <a:buFont typeface="Zapf Dingbats" charset="0"/>
        <a:buChar char="m"/>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4.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41.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3" Type="http://schemas.openxmlformats.org/officeDocument/2006/relationships/image" Target="../media/image11.png"/><Relationship Id="rId1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 Id="rId3"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gif"/><Relationship Id="rId7" Type="http://schemas.openxmlformats.org/officeDocument/2006/relationships/image" Target="../media/image58.jpeg"/><Relationship Id="rId8"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g"/><Relationship Id="rId3" Type="http://schemas.openxmlformats.org/officeDocument/2006/relationships/image" Target="../media/image6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g"/><Relationship Id="rId3"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7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jpeg"/><Relationship Id="rId3"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76.jpeg"/><Relationship Id="rId5" Type="http://schemas.openxmlformats.org/officeDocument/2006/relationships/oleObject" Target="../embeddings/oleObject3.bin"/><Relationship Id="rId6" Type="http://schemas.openxmlformats.org/officeDocument/2006/relationships/image" Target="../media/image75.emf"/><Relationship Id="rId7" Type="http://schemas.openxmlformats.org/officeDocument/2006/relationships/image" Target="../media/image77.png"/><Relationship Id="rId8" Type="http://schemas.openxmlformats.org/officeDocument/2006/relationships/image" Target="../media/image78.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41.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1" Type="http://schemas.openxmlformats.org/officeDocument/2006/relationships/image" Target="../media/image85.emf"/><Relationship Id="rId12" Type="http://schemas.openxmlformats.org/officeDocument/2006/relationships/oleObject" Target="../embeddings/oleObject8.bin"/><Relationship Id="rId13" Type="http://schemas.openxmlformats.org/officeDocument/2006/relationships/image" Target="../media/image86.emf"/><Relationship Id="rId1" Type="http://schemas.openxmlformats.org/officeDocument/2006/relationships/vmlDrawing" Target="../drawings/vmlDrawing4.vml"/><Relationship Id="rId2" Type="http://schemas.openxmlformats.org/officeDocument/2006/relationships/slideLayout" Target="../slideLayouts/slideLayout41.xml"/><Relationship Id="rId3" Type="http://schemas.openxmlformats.org/officeDocument/2006/relationships/notesSlide" Target="../notesSlides/notesSlide19.xml"/><Relationship Id="rId4" Type="http://schemas.openxmlformats.org/officeDocument/2006/relationships/oleObject" Target="../embeddings/oleObject4.bin"/><Relationship Id="rId5" Type="http://schemas.openxmlformats.org/officeDocument/2006/relationships/image" Target="../media/image82.emf"/><Relationship Id="rId6" Type="http://schemas.openxmlformats.org/officeDocument/2006/relationships/oleObject" Target="../embeddings/oleObject5.bin"/><Relationship Id="rId7" Type="http://schemas.openxmlformats.org/officeDocument/2006/relationships/image" Target="../media/image83.emf"/><Relationship Id="rId8" Type="http://schemas.openxmlformats.org/officeDocument/2006/relationships/oleObject" Target="../embeddings/oleObject6.bin"/><Relationship Id="rId9" Type="http://schemas.openxmlformats.org/officeDocument/2006/relationships/image" Target="../media/image84.emf"/><Relationship Id="rId10"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5.jpeg"/><Relationship Id="rId3" Type="http://schemas.openxmlformats.org/officeDocument/2006/relationships/image" Target="../media/image9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tiff"/><Relationship Id="rId3" Type="http://schemas.openxmlformats.org/officeDocument/2006/relationships/image" Target="../media/image98.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9.gif"/><Relationship Id="rId4" Type="http://schemas.openxmlformats.org/officeDocument/2006/relationships/image" Target="../media/image100.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1.jpeg"/><Relationship Id="rId5" Type="http://schemas.openxmlformats.org/officeDocument/2006/relationships/oleObject" Target="../embeddings/oleObject1.bin"/><Relationship Id="rId6"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8600" y="1412776"/>
            <a:ext cx="8839200" cy="1368152"/>
          </a:xfrm>
        </p:spPr>
        <p:txBody>
          <a:bodyPr/>
          <a:lstStyle/>
          <a:p>
            <a:pPr eaLnBrk="1" hangingPunct="1"/>
            <a:r>
              <a:rPr lang="it-IT" sz="2400" b="1" dirty="0" smtClean="0">
                <a:solidFill>
                  <a:schemeClr val="bg1"/>
                </a:solidFill>
                <a:latin typeface="Comic Sans MS" pitchFamily="30" charset="0"/>
              </a:rPr>
              <a:t>Stellar </a:t>
            </a:r>
            <a:r>
              <a:rPr lang="it-IT" sz="2400" b="1" dirty="0" err="1" smtClean="0">
                <a:solidFill>
                  <a:schemeClr val="bg1"/>
                </a:solidFill>
                <a:latin typeface="Comic Sans MS" pitchFamily="30" charset="0"/>
              </a:rPr>
              <a:t>Astrophysics</a:t>
            </a:r>
            <a:r>
              <a:rPr lang="it-IT" sz="2400" b="1" dirty="0" smtClean="0">
                <a:solidFill>
                  <a:schemeClr val="bg1"/>
                </a:solidFill>
                <a:latin typeface="Comic Sans MS" pitchFamily="30" charset="0"/>
              </a:rPr>
              <a:t>:</a:t>
            </a:r>
            <a:br>
              <a:rPr lang="it-IT" sz="2400" b="1" dirty="0" smtClean="0">
                <a:solidFill>
                  <a:schemeClr val="bg1"/>
                </a:solidFill>
                <a:latin typeface="Comic Sans MS" pitchFamily="30" charset="0"/>
              </a:rPr>
            </a:br>
            <a:r>
              <a:rPr lang="it-IT" sz="2400" b="1" dirty="0" smtClean="0">
                <a:solidFill>
                  <a:schemeClr val="bg1"/>
                </a:solidFill>
                <a:latin typeface="Comic Sans MS" pitchFamily="30" charset="0"/>
              </a:rPr>
              <a:t/>
            </a:r>
            <a:br>
              <a:rPr lang="it-IT" sz="2400" b="1" dirty="0" smtClean="0">
                <a:solidFill>
                  <a:schemeClr val="bg1"/>
                </a:solidFill>
                <a:latin typeface="Comic Sans MS" pitchFamily="30" charset="0"/>
              </a:rPr>
            </a:br>
            <a:r>
              <a:rPr lang="it-IT" sz="2400" b="1" dirty="0" smtClean="0">
                <a:solidFill>
                  <a:schemeClr val="bg1"/>
                </a:solidFill>
                <a:latin typeface="Comic Sans MS" pitchFamily="30" charset="0"/>
              </a:rPr>
              <a:t>some </a:t>
            </a:r>
            <a:r>
              <a:rPr lang="it-IT" sz="2400" b="1" dirty="0" err="1" smtClean="0">
                <a:solidFill>
                  <a:schemeClr val="bg1"/>
                </a:solidFill>
                <a:latin typeface="Comic Sans MS" pitchFamily="30" charset="0"/>
              </a:rPr>
              <a:t>aspects</a:t>
            </a:r>
            <a:r>
              <a:rPr lang="it-IT" sz="2400" b="1" dirty="0" smtClean="0">
                <a:solidFill>
                  <a:schemeClr val="bg1"/>
                </a:solidFill>
                <a:latin typeface="Comic Sans MS" pitchFamily="30" charset="0"/>
              </a:rPr>
              <a:t>, some </a:t>
            </a:r>
            <a:r>
              <a:rPr lang="it-IT" sz="2400" b="1" dirty="0" err="1" smtClean="0">
                <a:solidFill>
                  <a:schemeClr val="bg1"/>
                </a:solidFill>
                <a:latin typeface="Comic Sans MS" pitchFamily="30" charset="0"/>
              </a:rPr>
              <a:t>applications</a:t>
            </a:r>
            <a:r>
              <a:rPr lang="it-IT" sz="2400" b="1" dirty="0" smtClean="0">
                <a:solidFill>
                  <a:schemeClr val="bg1"/>
                </a:solidFill>
                <a:latin typeface="Comic Sans MS" pitchFamily="30" charset="0"/>
              </a:rPr>
              <a:t>, some </a:t>
            </a:r>
            <a:r>
              <a:rPr lang="it-IT" sz="2400" b="1" dirty="0" err="1" smtClean="0">
                <a:solidFill>
                  <a:schemeClr val="bg1"/>
                </a:solidFill>
                <a:latin typeface="Comic Sans MS" pitchFamily="30" charset="0"/>
              </a:rPr>
              <a:t>projects</a:t>
            </a:r>
            <a:r>
              <a:rPr lang="it-IT" sz="2400" b="1" dirty="0" smtClean="0">
                <a:solidFill>
                  <a:schemeClr val="bg1"/>
                </a:solidFill>
                <a:latin typeface="Comic Sans MS" pitchFamily="30" charset="0"/>
              </a:rPr>
              <a:t>…</a:t>
            </a:r>
            <a:endParaRPr lang="it-IT" sz="2400" dirty="0" smtClean="0"/>
          </a:p>
        </p:txBody>
      </p:sp>
      <p:sp>
        <p:nvSpPr>
          <p:cNvPr id="16387" name="Rectangle 3"/>
          <p:cNvSpPr>
            <a:spLocks noGrp="1" noChangeArrowheads="1"/>
          </p:cNvSpPr>
          <p:nvPr>
            <p:ph type="subTitle" idx="1"/>
          </p:nvPr>
        </p:nvSpPr>
        <p:spPr>
          <a:xfrm>
            <a:off x="1371600" y="4869160"/>
            <a:ext cx="6400800" cy="936104"/>
          </a:xfrm>
        </p:spPr>
        <p:txBody>
          <a:bodyPr/>
          <a:lstStyle/>
          <a:p>
            <a:pPr eaLnBrk="1" hangingPunct="1"/>
            <a:r>
              <a:rPr lang="it-IT" sz="1400" dirty="0">
                <a:solidFill>
                  <a:schemeClr val="accent1"/>
                </a:solidFill>
                <a:latin typeface="Comic Sans MS" pitchFamily="30" charset="0"/>
              </a:rPr>
              <a:t>Santi </a:t>
            </a:r>
            <a:r>
              <a:rPr lang="it-IT" sz="1400" dirty="0" smtClean="0">
                <a:solidFill>
                  <a:schemeClr val="accent1"/>
                </a:solidFill>
                <a:latin typeface="Comic Sans MS" pitchFamily="30" charset="0"/>
              </a:rPr>
              <a:t>Cassisi</a:t>
            </a:r>
          </a:p>
          <a:p>
            <a:pPr eaLnBrk="1" hangingPunct="1"/>
            <a:endParaRPr lang="it-IT" sz="1400" dirty="0">
              <a:solidFill>
                <a:schemeClr val="accent1"/>
              </a:solidFill>
              <a:latin typeface="Comic Sans MS" pitchFamily="30" charset="0"/>
            </a:endParaRPr>
          </a:p>
          <a:p>
            <a:pPr eaLnBrk="1" hangingPunct="1"/>
            <a:r>
              <a:rPr lang="it-IT" sz="1400" dirty="0">
                <a:solidFill>
                  <a:schemeClr val="accent1"/>
                </a:solidFill>
                <a:latin typeface="Comic Sans MS" pitchFamily="30" charset="0"/>
              </a:rPr>
              <a:t>INAF - </a:t>
            </a:r>
            <a:r>
              <a:rPr lang="it-IT" sz="1400" dirty="0" err="1">
                <a:solidFill>
                  <a:schemeClr val="accent1"/>
                </a:solidFill>
                <a:latin typeface="Comic Sans MS" pitchFamily="30" charset="0"/>
              </a:rPr>
              <a:t>Astronomical</a:t>
            </a:r>
            <a:r>
              <a:rPr lang="it-IT" sz="1400" dirty="0">
                <a:solidFill>
                  <a:schemeClr val="accent1"/>
                </a:solidFill>
                <a:latin typeface="Comic Sans MS" pitchFamily="30" charset="0"/>
              </a:rPr>
              <a:t> </a:t>
            </a:r>
            <a:r>
              <a:rPr lang="it-IT" sz="1400" dirty="0" err="1">
                <a:solidFill>
                  <a:schemeClr val="accent1"/>
                </a:solidFill>
                <a:latin typeface="Comic Sans MS" pitchFamily="30" charset="0"/>
              </a:rPr>
              <a:t>Observatory</a:t>
            </a:r>
            <a:r>
              <a:rPr lang="it-IT" sz="1400" dirty="0">
                <a:solidFill>
                  <a:schemeClr val="accent1"/>
                </a:solidFill>
                <a:latin typeface="Comic Sans MS" pitchFamily="30" charset="0"/>
              </a:rPr>
              <a:t> of </a:t>
            </a:r>
            <a:r>
              <a:rPr lang="it-IT" sz="1400" dirty="0" smtClean="0">
                <a:solidFill>
                  <a:schemeClr val="accent1"/>
                </a:solidFill>
                <a:latin typeface="Comic Sans MS" pitchFamily="30" charset="0"/>
              </a:rPr>
              <a:t>Teramo, </a:t>
            </a:r>
            <a:r>
              <a:rPr lang="it-IT" sz="1400" dirty="0" err="1" smtClean="0">
                <a:solidFill>
                  <a:schemeClr val="accent1"/>
                </a:solidFill>
                <a:latin typeface="Comic Sans MS" pitchFamily="30" charset="0"/>
              </a:rPr>
              <a:t>Italy</a:t>
            </a:r>
            <a:endParaRPr lang="it-IT" sz="1400" dirty="0">
              <a:solidFill>
                <a:schemeClr val="accent1"/>
              </a:solidFill>
              <a:latin typeface="Comic Sans MS" pitchFamily="30" charset="0"/>
            </a:endParaRPr>
          </a:p>
        </p:txBody>
      </p:sp>
    </p:spTree>
    <p:extLst>
      <p:ext uri="{BB962C8B-B14F-4D97-AF65-F5344CB8AC3E}">
        <p14:creationId xmlns:p14="http://schemas.microsoft.com/office/powerpoint/2010/main" val="31575862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52400"/>
            <a:ext cx="7772400" cy="533400"/>
          </a:xfrm>
        </p:spPr>
        <p:txBody>
          <a:bodyPr/>
          <a:lstStyle/>
          <a:p>
            <a:r>
              <a:rPr lang="it-IT" sz="2800" b="1" dirty="0" smtClean="0">
                <a:solidFill>
                  <a:srgbClr val="0000FF"/>
                </a:solidFill>
                <a:latin typeface="Comic Sans MS"/>
                <a:cs typeface="Comic Sans MS"/>
              </a:rPr>
              <a:t>The </a:t>
            </a:r>
            <a:r>
              <a:rPr lang="it-IT" sz="2800" b="1" dirty="0" err="1" smtClean="0">
                <a:solidFill>
                  <a:srgbClr val="0000FF"/>
                </a:solidFill>
                <a:latin typeface="Comic Sans MS"/>
                <a:cs typeface="Comic Sans MS"/>
              </a:rPr>
              <a:t>He</a:t>
            </a:r>
            <a:r>
              <a:rPr lang="it-IT" sz="2800" b="1" dirty="0" smtClean="0">
                <a:solidFill>
                  <a:srgbClr val="0000FF"/>
                </a:solidFill>
                <a:latin typeface="Comic Sans MS"/>
                <a:cs typeface="Comic Sans MS"/>
              </a:rPr>
              <a:t> </a:t>
            </a:r>
            <a:r>
              <a:rPr lang="it-IT" sz="2800" b="1" dirty="0" err="1" smtClean="0">
                <a:solidFill>
                  <a:srgbClr val="0000FF"/>
                </a:solidFill>
                <a:latin typeface="Comic Sans MS"/>
                <a:cs typeface="Comic Sans MS"/>
              </a:rPr>
              <a:t>core</a:t>
            </a:r>
            <a:r>
              <a:rPr lang="it-IT" sz="2800" b="1" dirty="0" smtClean="0">
                <a:solidFill>
                  <a:srgbClr val="0000FF"/>
                </a:solidFill>
                <a:latin typeface="Comic Sans MS"/>
                <a:cs typeface="Comic Sans MS"/>
              </a:rPr>
              <a:t> </a:t>
            </a:r>
            <a:r>
              <a:rPr lang="it-IT" sz="2800" b="1" dirty="0" err="1" smtClean="0">
                <a:solidFill>
                  <a:srgbClr val="0000FF"/>
                </a:solidFill>
                <a:latin typeface="Comic Sans MS"/>
                <a:cs typeface="Comic Sans MS"/>
              </a:rPr>
              <a:t>mass@TRGB</a:t>
            </a:r>
            <a:endParaRPr lang="it-IT" sz="2800" b="1" dirty="0">
              <a:solidFill>
                <a:srgbClr val="0000FF"/>
              </a:solidFill>
              <a:latin typeface="Comic Sans MS"/>
              <a:cs typeface="Comic Sans MS"/>
            </a:endParaRPr>
          </a:p>
        </p:txBody>
      </p:sp>
      <p:sp>
        <p:nvSpPr>
          <p:cNvPr id="4" name="CasellaDiTesto 3"/>
          <p:cNvSpPr txBox="1"/>
          <p:nvPr/>
        </p:nvSpPr>
        <p:spPr>
          <a:xfrm>
            <a:off x="762000" y="697468"/>
            <a:ext cx="7560258" cy="369332"/>
          </a:xfrm>
          <a:prstGeom prst="rect">
            <a:avLst/>
          </a:prstGeom>
          <a:noFill/>
        </p:spPr>
        <p:txBody>
          <a:bodyPr wrap="none" rtlCol="0">
            <a:spAutoFit/>
          </a:bodyPr>
          <a:lstStyle/>
          <a:p>
            <a:pPr algn="ctr"/>
            <a:r>
              <a:rPr lang="it-IT" sz="1800" b="1" dirty="0" err="1" smtClean="0">
                <a:solidFill>
                  <a:schemeClr val="bg1"/>
                </a:solidFill>
                <a:latin typeface="Comic Sans MS"/>
                <a:cs typeface="Comic Sans MS"/>
              </a:rPr>
              <a:t>Who</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is</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really</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governing</a:t>
            </a:r>
            <a:r>
              <a:rPr lang="it-IT" sz="1800" b="1" dirty="0" smtClean="0">
                <a:solidFill>
                  <a:schemeClr val="bg1"/>
                </a:solidFill>
                <a:latin typeface="Comic Sans MS"/>
                <a:cs typeface="Comic Sans MS"/>
              </a:rPr>
              <a:t> the </a:t>
            </a:r>
            <a:r>
              <a:rPr lang="it-IT" sz="1800" b="1" dirty="0" err="1" smtClean="0">
                <a:solidFill>
                  <a:schemeClr val="bg1"/>
                </a:solidFill>
                <a:latin typeface="Comic Sans MS"/>
                <a:cs typeface="Comic Sans MS"/>
              </a:rPr>
              <a:t>uncertainty</a:t>
            </a:r>
            <a:r>
              <a:rPr lang="it-IT" sz="1800" b="1" dirty="0" smtClean="0">
                <a:solidFill>
                  <a:schemeClr val="bg1"/>
                </a:solidFill>
                <a:latin typeface="Comic Sans MS"/>
                <a:cs typeface="Comic Sans MS"/>
              </a:rPr>
              <a:t> in the </a:t>
            </a:r>
            <a:r>
              <a:rPr lang="it-IT" sz="1800" b="1" dirty="0" err="1" smtClean="0">
                <a:solidFill>
                  <a:schemeClr val="bg1"/>
                </a:solidFill>
                <a:latin typeface="Comic Sans MS"/>
                <a:cs typeface="Comic Sans MS"/>
              </a:rPr>
              <a:t>M</a:t>
            </a:r>
            <a:r>
              <a:rPr lang="it-IT" sz="1800" b="1" baseline="-25000" dirty="0" err="1" smtClean="0">
                <a:solidFill>
                  <a:schemeClr val="bg1"/>
                </a:solidFill>
                <a:latin typeface="Comic Sans MS"/>
                <a:cs typeface="Comic Sans MS"/>
              </a:rPr>
              <a:t>cHe</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predictions</a:t>
            </a:r>
            <a:r>
              <a:rPr lang="it-IT" sz="1800" b="1" dirty="0" smtClean="0">
                <a:solidFill>
                  <a:schemeClr val="bg1"/>
                </a:solidFill>
                <a:latin typeface="Comic Sans MS"/>
                <a:cs typeface="Comic Sans MS"/>
              </a:rPr>
              <a:t>?</a:t>
            </a:r>
            <a:endParaRPr lang="it-IT" sz="1800" b="1" dirty="0">
              <a:solidFill>
                <a:schemeClr val="bg1"/>
              </a:solidFill>
              <a:latin typeface="Comic Sans MS"/>
              <a:cs typeface="Comic Sans MS"/>
            </a:endParaRPr>
          </a:p>
        </p:txBody>
      </p:sp>
      <p:graphicFrame>
        <p:nvGraphicFramePr>
          <p:cNvPr id="5" name="Group 126"/>
          <p:cNvGraphicFramePr>
            <a:graphicFrameLocks noGrp="1"/>
          </p:cNvGraphicFramePr>
          <p:nvPr/>
        </p:nvGraphicFramePr>
        <p:xfrm>
          <a:off x="304800" y="1245362"/>
          <a:ext cx="4607292" cy="4341383"/>
        </p:xfrm>
        <a:graphic>
          <a:graphicData uri="http://schemas.openxmlformats.org/drawingml/2006/table">
            <a:tbl>
              <a:tblPr/>
              <a:tblGrid>
                <a:gridCol w="2162195"/>
                <a:gridCol w="1120388"/>
                <a:gridCol w="1324709"/>
              </a:tblGrid>
              <a:tr h="5064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a:ln>
                            <a:noFill/>
                          </a:ln>
                          <a:solidFill>
                            <a:schemeClr val="bg1"/>
                          </a:solidFill>
                          <a:effectLst/>
                          <a:latin typeface="Comic Sans MS"/>
                          <a:cs typeface="Comic Sans MS"/>
                        </a:rPr>
                        <a:t>0.8M</a:t>
                      </a:r>
                      <a:r>
                        <a:rPr kumimoji="0" lang="it-IT" sz="1600" b="1" i="0" u="none" strike="noStrike" cap="none" normalizeH="0" baseline="-25000" dirty="0">
                          <a:ln>
                            <a:noFill/>
                          </a:ln>
                          <a:solidFill>
                            <a:schemeClr val="bg1"/>
                          </a:solidFill>
                          <a:effectLst/>
                          <a:latin typeface="Comic Sans MS"/>
                          <a:cs typeface="Comic Sans MS"/>
                          <a:sym typeface="Wingdings" pitchFamily="30" charset="2"/>
                        </a:rPr>
                        <a:t>   </a:t>
                      </a:r>
                      <a:r>
                        <a:rPr kumimoji="0" lang="it-IT" sz="1600" b="1" i="0" u="none" strike="noStrike" cap="none" normalizeH="0" baseline="0" dirty="0">
                          <a:ln>
                            <a:noFill/>
                          </a:ln>
                          <a:solidFill>
                            <a:schemeClr val="bg1"/>
                          </a:solidFill>
                          <a:effectLst/>
                          <a:latin typeface="Comic Sans MS"/>
                          <a:cs typeface="Comic Sans MS"/>
                          <a:sym typeface="Symbol" pitchFamily="30" charset="2"/>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a:ln>
                            <a:noFill/>
                          </a:ln>
                          <a:solidFill>
                            <a:schemeClr val="bg1"/>
                          </a:solidFill>
                          <a:effectLst/>
                          <a:latin typeface="Comic Sans MS"/>
                          <a:cs typeface="Comic Sans MS"/>
                          <a:sym typeface="Wingdings" pitchFamily="30" charset="2"/>
                        </a:rPr>
                        <a:t>Z=0.0002 </a:t>
                      </a:r>
                      <a:r>
                        <a:rPr kumimoji="0" lang="it-IT" sz="1600" b="1" i="0" u="none" strike="noStrike" cap="none" normalizeH="0" baseline="0" dirty="0" err="1">
                          <a:ln>
                            <a:noFill/>
                          </a:ln>
                          <a:solidFill>
                            <a:schemeClr val="bg1"/>
                          </a:solidFill>
                          <a:effectLst/>
                          <a:latin typeface="Comic Sans MS"/>
                          <a:cs typeface="Comic Sans MS"/>
                          <a:sym typeface="Wingdings" pitchFamily="30" charset="2"/>
                        </a:rPr>
                        <a:t>–</a:t>
                      </a:r>
                      <a:r>
                        <a:rPr kumimoji="0" lang="it-IT" sz="1600" b="1" i="0" u="none" strike="noStrike" cap="none" normalizeH="0" baseline="0" dirty="0">
                          <a:ln>
                            <a:noFill/>
                          </a:ln>
                          <a:solidFill>
                            <a:schemeClr val="bg1"/>
                          </a:solidFill>
                          <a:effectLst/>
                          <a:latin typeface="Comic Sans MS"/>
                          <a:cs typeface="Comic Sans MS"/>
                          <a:sym typeface="Wingdings" pitchFamily="30" charset="2"/>
                        </a:rPr>
                        <a:t> Y=0.23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err="1">
                          <a:ln>
                            <a:noFill/>
                          </a:ln>
                          <a:solidFill>
                            <a:schemeClr val="bg1"/>
                          </a:solidFill>
                          <a:effectLst/>
                          <a:latin typeface="Comic Sans MS"/>
                          <a:cs typeface="Comic Sans MS"/>
                        </a:rPr>
                        <a:t>M</a:t>
                      </a:r>
                      <a:r>
                        <a:rPr kumimoji="0" lang="it-IT" sz="1600" b="1" i="0" u="none" strike="noStrike" cap="none" normalizeH="0" baseline="-25000" dirty="0" err="1">
                          <a:ln>
                            <a:noFill/>
                          </a:ln>
                          <a:solidFill>
                            <a:schemeClr val="bg1"/>
                          </a:solidFill>
                          <a:effectLst/>
                          <a:latin typeface="Comic Sans MS"/>
                          <a:cs typeface="Comic Sans MS"/>
                        </a:rPr>
                        <a:t>cHe</a:t>
                      </a:r>
                      <a:endParaRPr kumimoji="0" lang="it-IT" sz="1600" b="1" i="0" u="none" strike="noStrike" cap="none" normalizeH="0" baseline="-25000" dirty="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dirty="0">
                          <a:ln>
                            <a:noFill/>
                          </a:ln>
                          <a:solidFill>
                            <a:schemeClr val="bg1"/>
                          </a:solidFill>
                          <a:effectLst/>
                          <a:latin typeface="Comic Sans MS"/>
                          <a:cs typeface="Comic Sans MS"/>
                          <a:sym typeface="Symbol" pitchFamily="30" charset="2"/>
                        </a:rPr>
                        <a:t></a:t>
                      </a:r>
                      <a:r>
                        <a:rPr kumimoji="0" lang="it-IT" sz="1600" b="1" i="0" u="none" strike="noStrike" cap="none" normalizeH="0" baseline="0" dirty="0">
                          <a:ln>
                            <a:noFill/>
                          </a:ln>
                          <a:solidFill>
                            <a:schemeClr val="bg1"/>
                          </a:solidFill>
                          <a:effectLst/>
                          <a:latin typeface="Comic Sans MS"/>
                          <a:cs typeface="Comic Sans MS"/>
                        </a:rPr>
                        <a:t>M</a:t>
                      </a:r>
                      <a:r>
                        <a:rPr kumimoji="0" lang="it-IT" sz="1600" b="1" i="0" u="none" strike="noStrike" cap="none" normalizeH="0" baseline="-25000" dirty="0">
                          <a:ln>
                            <a:noFill/>
                          </a:ln>
                          <a:solidFill>
                            <a:schemeClr val="bg1"/>
                          </a:solidFill>
                          <a:effectLst/>
                          <a:latin typeface="Comic Sans MS"/>
                          <a:cs typeface="Comic Sans MS"/>
                        </a:rPr>
                        <a:t>cHe</a:t>
                      </a:r>
                      <a:endParaRPr kumimoji="0" lang="it-IT" sz="1600" b="1" i="0" u="none" strike="noStrike" cap="none" normalizeH="0" baseline="0" dirty="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52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dirty="0">
                          <a:ln>
                            <a:noFill/>
                          </a:ln>
                          <a:solidFill>
                            <a:schemeClr val="bg1"/>
                          </a:solidFill>
                          <a:effectLst/>
                          <a:latin typeface="Comic Sans MS"/>
                          <a:cs typeface="Comic Sans MS"/>
                        </a:rPr>
                        <a:t>No </a:t>
                      </a:r>
                      <a:r>
                        <a:rPr kumimoji="0" lang="it-IT" sz="1600" b="1" i="1" u="none" strike="noStrike" cap="none" normalizeH="0" baseline="0" dirty="0" err="1">
                          <a:ln>
                            <a:noFill/>
                          </a:ln>
                          <a:solidFill>
                            <a:schemeClr val="bg1"/>
                          </a:solidFill>
                          <a:effectLst/>
                          <a:latin typeface="Comic Sans MS"/>
                          <a:cs typeface="Comic Sans MS"/>
                        </a:rPr>
                        <a:t>diffusion</a:t>
                      </a:r>
                      <a:endParaRPr kumimoji="0" lang="it-IT" sz="1600" b="1" i="1" u="none" strike="noStrike" cap="none" normalizeH="0" baseline="0" dirty="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0.5110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1" i="0" u="none" strike="noStrike" cap="none" normalizeH="0" baseline="0">
                          <a:ln>
                            <a:noFill/>
                          </a:ln>
                          <a:solidFill>
                            <a:schemeClr val="bg1"/>
                          </a:solidFill>
                          <a:effectLst/>
                          <a:latin typeface="Comic Sans MS"/>
                          <a:cs typeface="Comic Sans MS"/>
                          <a:sym typeface="Symbol" pitchFamily="30" charset="2"/>
                        </a:rPr>
                        <a:t></a:t>
                      </a:r>
                      <a:r>
                        <a:rPr kumimoji="0" lang="it-IT" sz="1400" b="1" i="0" u="none" strike="noStrike" cap="none" normalizeH="0" baseline="0">
                          <a:ln>
                            <a:noFill/>
                          </a:ln>
                          <a:solidFill>
                            <a:schemeClr val="bg1"/>
                          </a:solidFill>
                          <a:effectLst/>
                          <a:latin typeface="Comic Sans MS"/>
                          <a:cs typeface="Comic Sans MS"/>
                        </a:rPr>
                        <a:t>0.0043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dirty="0">
                          <a:ln>
                            <a:noFill/>
                          </a:ln>
                          <a:solidFill>
                            <a:schemeClr val="bg1"/>
                          </a:solidFill>
                          <a:effectLst/>
                          <a:latin typeface="Comic Sans MS"/>
                          <a:cs typeface="Comic Sans MS"/>
                        </a:rPr>
                        <a:t>Stand. </a:t>
                      </a:r>
                      <a:r>
                        <a:rPr kumimoji="0" lang="it-IT" sz="1600" b="1" i="1" u="none" strike="noStrike" cap="none" normalizeH="0" baseline="0" dirty="0" err="1">
                          <a:ln>
                            <a:noFill/>
                          </a:ln>
                          <a:solidFill>
                            <a:schemeClr val="bg1"/>
                          </a:solidFill>
                          <a:effectLst/>
                          <a:latin typeface="Comic Sans MS"/>
                          <a:cs typeface="Comic Sans MS"/>
                        </a:rPr>
                        <a:t>diffusion</a:t>
                      </a:r>
                      <a:endParaRPr kumimoji="0" lang="it-IT" sz="1600" b="1" i="1" u="none" strike="noStrike" cap="none" normalizeH="0" baseline="0" dirty="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0.5153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rPr>
                        <a:t>Plasma </a:t>
                      </a:r>
                      <a:r>
                        <a:rPr kumimoji="0" lang="it-IT" sz="1600" b="1" i="1" u="none" strike="noStrike" cap="none" normalizeH="0" baseline="0">
                          <a:ln>
                            <a:noFill/>
                          </a:ln>
                          <a:solidFill>
                            <a:schemeClr val="bg1"/>
                          </a:solidFill>
                          <a:effectLst/>
                          <a:latin typeface="Comic Sans MS"/>
                          <a:cs typeface="Comic Sans MS"/>
                          <a:sym typeface="Symbol" pitchFamily="30" charset="2"/>
                        </a:rPr>
                        <a:t> +5%</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0.5166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bg1"/>
                          </a:solidFill>
                          <a:effectLst/>
                          <a:latin typeface="Comic Sans MS"/>
                          <a:cs typeface="Comic Sans MS"/>
                        </a:rPr>
                        <a:t>+0.0013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rPr>
                        <a:t>Plasma </a:t>
                      </a:r>
                      <a:r>
                        <a:rPr kumimoji="0" lang="it-IT" sz="1600" b="1" i="1" u="none" strike="noStrike" cap="none" normalizeH="0" baseline="0">
                          <a:ln>
                            <a:noFill/>
                          </a:ln>
                          <a:solidFill>
                            <a:schemeClr val="bg1"/>
                          </a:solidFill>
                          <a:effectLst/>
                          <a:latin typeface="Comic Sans MS"/>
                          <a:cs typeface="Comic Sans MS"/>
                          <a:sym typeface="Symbol" pitchFamily="30" charset="2"/>
                        </a:rPr>
                        <a:t> </a:t>
                      </a:r>
                      <a:r>
                        <a:rPr kumimoji="0" lang="it-IT" sz="1600" b="1" i="1" u="none" strike="noStrike" cap="none" normalizeH="0" baseline="0">
                          <a:ln>
                            <a:noFill/>
                          </a:ln>
                          <a:solidFill>
                            <a:schemeClr val="bg1"/>
                          </a:solidFill>
                          <a:effectLst/>
                          <a:latin typeface="Comic Sans MS"/>
                          <a:ea typeface="Times New Roman" pitchFamily="30" charset="0"/>
                          <a:cs typeface="Comic Sans MS"/>
                          <a:sym typeface="Symbol" pitchFamily="30" charset="2"/>
                        </a:rPr>
                        <a:t>-</a:t>
                      </a:r>
                      <a:r>
                        <a:rPr kumimoji="0" lang="it-IT" sz="1600" b="1" i="1" u="none" strike="noStrike" cap="none" normalizeH="0" baseline="0">
                          <a:ln>
                            <a:noFill/>
                          </a:ln>
                          <a:solidFill>
                            <a:schemeClr val="bg1"/>
                          </a:solidFill>
                          <a:effectLst/>
                          <a:latin typeface="Comic Sans MS"/>
                          <a:cs typeface="Comic Sans MS"/>
                          <a:sym typeface="Symbol" pitchFamily="30" charset="2"/>
                        </a:rPr>
                        <a:t>5%</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0.5141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bg1"/>
                          </a:solidFill>
                          <a:effectLst/>
                          <a:latin typeface="Comic Sans MS"/>
                          <a:cs typeface="Comic Sans MS"/>
                          <a:sym typeface="Symbol" pitchFamily="30" charset="2"/>
                        </a:rPr>
                        <a:t></a:t>
                      </a:r>
                      <a:r>
                        <a:rPr kumimoji="0" lang="it-IT" sz="1400" b="1" i="0" u="none" strike="noStrike" cap="none" normalizeH="0" baseline="0" dirty="0">
                          <a:ln>
                            <a:noFill/>
                          </a:ln>
                          <a:solidFill>
                            <a:schemeClr val="bg1"/>
                          </a:solidFill>
                          <a:effectLst/>
                          <a:latin typeface="Comic Sans MS"/>
                          <a:cs typeface="Comic Sans MS"/>
                        </a:rPr>
                        <a:t>0.0012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rPr>
                        <a:t>3</a:t>
                      </a:r>
                      <a:r>
                        <a:rPr kumimoji="0" lang="it-IT" sz="1600" b="1" i="1" u="none" strike="noStrike" cap="none" normalizeH="0" baseline="0">
                          <a:ln>
                            <a:noFill/>
                          </a:ln>
                          <a:solidFill>
                            <a:schemeClr val="bg1"/>
                          </a:solidFill>
                          <a:effectLst/>
                          <a:latin typeface="Comic Sans MS"/>
                          <a:cs typeface="Comic Sans MS"/>
                          <a:sym typeface="Symbol" pitchFamily="30" charset="2"/>
                        </a:rPr>
                        <a:t> +15%</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bg1"/>
                          </a:solidFill>
                          <a:effectLst/>
                          <a:latin typeface="Comic Sans MS"/>
                          <a:cs typeface="Comic Sans MS"/>
                        </a:rPr>
                        <a:t>0.5143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sym typeface="Symbol" pitchFamily="30" charset="2"/>
                        </a:rPr>
                        <a:t></a:t>
                      </a:r>
                      <a:r>
                        <a:rPr kumimoji="0" lang="it-IT" sz="1400" b="1" i="0" u="none" strike="noStrike" cap="none" normalizeH="0" baseline="0">
                          <a:ln>
                            <a:noFill/>
                          </a:ln>
                          <a:solidFill>
                            <a:schemeClr val="bg1"/>
                          </a:solidFill>
                          <a:effectLst/>
                          <a:latin typeface="Comic Sans MS"/>
                          <a:cs typeface="Comic Sans MS"/>
                        </a:rPr>
                        <a:t>0.0010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rPr>
                        <a:t>3</a:t>
                      </a:r>
                      <a:r>
                        <a:rPr kumimoji="0" lang="it-IT" sz="1600" b="1" i="1" u="none" strike="noStrike" cap="none" normalizeH="0" baseline="0">
                          <a:ln>
                            <a:noFill/>
                          </a:ln>
                          <a:solidFill>
                            <a:schemeClr val="bg1"/>
                          </a:solidFill>
                          <a:effectLst/>
                          <a:latin typeface="Comic Sans MS"/>
                          <a:cs typeface="Comic Sans MS"/>
                          <a:sym typeface="Symbol" pitchFamily="30" charset="2"/>
                        </a:rPr>
                        <a:t> -15%</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bg1"/>
                          </a:solidFill>
                          <a:effectLst/>
                          <a:latin typeface="Comic Sans MS"/>
                          <a:cs typeface="Comic Sans MS"/>
                        </a:rPr>
                        <a:t>0.5166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+0.0013</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sym typeface="Symbol" pitchFamily="30" charset="2"/>
                        </a:rPr>
                        <a:t> +5%</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0.5158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+0.0005</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sym typeface="Symbol" pitchFamily="30" charset="2"/>
                        </a:rPr>
                        <a:t> -5%</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0.5147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sym typeface="Symbol" pitchFamily="30" charset="2"/>
                        </a:rPr>
                        <a:t></a:t>
                      </a:r>
                      <a:r>
                        <a:rPr kumimoji="0" lang="it-IT" sz="1400" b="1" i="0" u="none" strike="noStrike" cap="none" normalizeH="0" baseline="0">
                          <a:ln>
                            <a:noFill/>
                          </a:ln>
                          <a:solidFill>
                            <a:schemeClr val="bg1"/>
                          </a:solidFill>
                          <a:effectLst/>
                          <a:latin typeface="Comic Sans MS"/>
                          <a:cs typeface="Comic Sans MS"/>
                        </a:rPr>
                        <a:t>0.0006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sym typeface="Symbol" pitchFamily="30" charset="2"/>
                        </a:rPr>
                        <a:t></a:t>
                      </a:r>
                      <a:r>
                        <a:rPr kumimoji="0" lang="it-IT" sz="1600" b="1" i="1" u="none" strike="noStrike" cap="none" normalizeH="0" baseline="-25000">
                          <a:ln>
                            <a:noFill/>
                          </a:ln>
                          <a:solidFill>
                            <a:schemeClr val="bg1"/>
                          </a:solidFill>
                          <a:effectLst/>
                          <a:latin typeface="Comic Sans MS"/>
                          <a:cs typeface="Comic Sans MS"/>
                          <a:sym typeface="Symbol" pitchFamily="30" charset="2"/>
                        </a:rPr>
                        <a:t>cond </a:t>
                      </a:r>
                      <a:r>
                        <a:rPr kumimoji="0" lang="it-IT" sz="1600" b="1" i="1" u="none" strike="noStrike" cap="none" normalizeH="0" baseline="0">
                          <a:ln>
                            <a:noFill/>
                          </a:ln>
                          <a:solidFill>
                            <a:schemeClr val="bg1"/>
                          </a:solidFill>
                          <a:effectLst/>
                          <a:latin typeface="Comic Sans MS"/>
                          <a:cs typeface="Comic Sans MS"/>
                          <a:sym typeface="Symbol" pitchFamily="30" charset="2"/>
                        </a:rPr>
                        <a:t>(HL)</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0.5148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sym typeface="Symbol" pitchFamily="30" charset="2"/>
                        </a:rPr>
                        <a:t></a:t>
                      </a:r>
                      <a:r>
                        <a:rPr kumimoji="0" lang="it-IT" sz="1400" b="1" i="0" u="none" strike="noStrike" cap="none" normalizeH="0" baseline="0">
                          <a:ln>
                            <a:noFill/>
                          </a:ln>
                          <a:solidFill>
                            <a:schemeClr val="bg1"/>
                          </a:solidFill>
                          <a:effectLst/>
                          <a:latin typeface="Comic Sans MS"/>
                          <a:cs typeface="Comic Sans MS"/>
                        </a:rPr>
                        <a:t>0.0050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a:ln>
                            <a:noFill/>
                          </a:ln>
                          <a:solidFill>
                            <a:schemeClr val="bg1"/>
                          </a:solidFill>
                          <a:effectLst/>
                          <a:latin typeface="Comic Sans MS"/>
                          <a:cs typeface="Comic Sans MS"/>
                        </a:rPr>
                        <a:t>Diffusion </a:t>
                      </a:r>
                      <a:r>
                        <a:rPr kumimoji="0" lang="it-IT" sz="1600" b="1" i="1" u="none" strike="noStrike" cap="none" normalizeH="0" baseline="0">
                          <a:ln>
                            <a:noFill/>
                          </a:ln>
                          <a:solidFill>
                            <a:schemeClr val="bg1"/>
                          </a:solidFill>
                          <a:effectLst/>
                          <a:latin typeface="Comic Sans MS"/>
                          <a:cs typeface="Comic Sans MS"/>
                          <a:sym typeface="Symbol" pitchFamily="30" charset="2"/>
                        </a:rPr>
                        <a:t>1/2</a:t>
                      </a:r>
                      <a:endParaRPr kumimoji="0" lang="it-IT" sz="1600" b="1" i="1" u="none" strike="noStrike" cap="none" normalizeH="0" baseline="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bg1"/>
                          </a:solidFill>
                          <a:effectLst/>
                          <a:latin typeface="Comic Sans MS"/>
                          <a:cs typeface="Comic Sans MS"/>
                        </a:rPr>
                        <a:t>0.5136</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sym typeface="Symbol" pitchFamily="30" charset="2"/>
                        </a:rPr>
                        <a:t></a:t>
                      </a:r>
                      <a:r>
                        <a:rPr kumimoji="0" lang="it-IT" sz="1400" b="1" i="0" u="none" strike="noStrike" cap="none" normalizeH="0" baseline="0">
                          <a:ln>
                            <a:noFill/>
                          </a:ln>
                          <a:solidFill>
                            <a:schemeClr val="bg1"/>
                          </a:solidFill>
                          <a:effectLst/>
                          <a:latin typeface="Comic Sans MS"/>
                          <a:cs typeface="Comic Sans MS"/>
                        </a:rPr>
                        <a:t>0.0017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321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1" i="1" u="none" strike="noStrike" cap="none" normalizeH="0" baseline="0" dirty="0">
                          <a:ln>
                            <a:noFill/>
                          </a:ln>
                          <a:solidFill>
                            <a:schemeClr val="bg1"/>
                          </a:solidFill>
                          <a:effectLst/>
                          <a:latin typeface="Comic Sans MS"/>
                          <a:cs typeface="Comic Sans MS"/>
                        </a:rPr>
                        <a:t>Diffusion </a:t>
                      </a:r>
                      <a:r>
                        <a:rPr kumimoji="0" lang="it-IT" sz="1600" b="1" i="1" u="none" strike="noStrike" cap="none" normalizeH="0" baseline="0" dirty="0">
                          <a:ln>
                            <a:noFill/>
                          </a:ln>
                          <a:solidFill>
                            <a:schemeClr val="bg1"/>
                          </a:solidFill>
                          <a:effectLst/>
                          <a:latin typeface="Comic Sans MS"/>
                          <a:cs typeface="Comic Sans MS"/>
                          <a:sym typeface="Symbol" pitchFamily="30" charset="2"/>
                        </a:rPr>
                        <a:t>2</a:t>
                      </a:r>
                      <a:endParaRPr kumimoji="0" lang="it-IT" sz="1600" b="1" i="1" u="none" strike="noStrike" cap="none" normalizeH="0" baseline="0" dirty="0">
                        <a:ln>
                          <a:noFill/>
                        </a:ln>
                        <a:solidFill>
                          <a:schemeClr val="bg1"/>
                        </a:solidFill>
                        <a:effectLst/>
                        <a:latin typeface="Comic Sans MS"/>
                        <a:cs typeface="Comic Sans MS"/>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a:ln>
                            <a:noFill/>
                          </a:ln>
                          <a:solidFill>
                            <a:schemeClr val="bg1"/>
                          </a:solidFill>
                          <a:effectLst/>
                          <a:latin typeface="Comic Sans MS"/>
                          <a:cs typeface="Comic Sans MS"/>
                        </a:rPr>
                        <a:t>0.5187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400" b="1" i="0" u="none" strike="noStrike" cap="none" normalizeH="0" baseline="0" dirty="0">
                          <a:ln>
                            <a:noFill/>
                          </a:ln>
                          <a:solidFill>
                            <a:schemeClr val="bg1"/>
                          </a:solidFill>
                          <a:effectLst/>
                          <a:latin typeface="Comic Sans MS"/>
                          <a:cs typeface="Comic Sans MS"/>
                        </a:rPr>
                        <a:t>+0.0034</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graphicFrame>
        <p:nvGraphicFramePr>
          <p:cNvPr id="28674" name="Object 2"/>
          <p:cNvGraphicFramePr>
            <a:graphicFrameLocks noChangeAspect="1"/>
          </p:cNvGraphicFramePr>
          <p:nvPr>
            <p:extLst>
              <p:ext uri="{D42A27DB-BD31-4B8C-83A1-F6EECF244321}">
                <p14:modId xmlns:p14="http://schemas.microsoft.com/office/powerpoint/2010/main" val="215708733"/>
              </p:ext>
            </p:extLst>
          </p:nvPr>
        </p:nvGraphicFramePr>
        <p:xfrm>
          <a:off x="4575299" y="1655547"/>
          <a:ext cx="4893245" cy="2853573"/>
        </p:xfrm>
        <a:graphic>
          <a:graphicData uri="http://schemas.openxmlformats.org/presentationml/2006/ole">
            <mc:AlternateContent xmlns:mc="http://schemas.openxmlformats.org/markup-compatibility/2006">
              <mc:Choice xmlns:v="urn:schemas-microsoft-com:vml" Requires="v">
                <p:oleObj spid="_x0000_s3134" name="Chart" r:id="rId3" imgW="6096000" imgH="4064000" progId="MSGraph.Chart.8">
                  <p:embed followColorScheme="full"/>
                </p:oleObj>
              </mc:Choice>
              <mc:Fallback>
                <p:oleObj name="Chart" r:id="rId3" imgW="6096000" imgH="4064000" progId="MSGraph.Chart.8">
                  <p:embed followColorScheme="full"/>
                  <p:pic>
                    <p:nvPicPr>
                      <p:cNvPr id="0" name=""/>
                      <p:cNvPicPr>
                        <a:picLocks noChangeAspect="1" noChangeArrowheads="1"/>
                      </p:cNvPicPr>
                      <p:nvPr/>
                    </p:nvPicPr>
                    <p:blipFill>
                      <a:blip r:embed="rId4"/>
                      <a:srcRect/>
                      <a:stretch>
                        <a:fillRect/>
                      </a:stretch>
                    </p:blipFill>
                    <p:spPr bwMode="auto">
                      <a:xfrm>
                        <a:off x="4575299" y="1655547"/>
                        <a:ext cx="4893245" cy="2853573"/>
                      </a:xfrm>
                      <a:prstGeom prst="rect">
                        <a:avLst/>
                      </a:prstGeom>
                      <a:noFill/>
                      <a:extLst/>
                    </p:spPr>
                  </p:pic>
                </p:oleObj>
              </mc:Fallback>
            </mc:AlternateContent>
          </a:graphicData>
        </a:graphic>
      </p:graphicFrame>
      <p:sp>
        <p:nvSpPr>
          <p:cNvPr id="6" name="CasellaDiTesto 5"/>
          <p:cNvSpPr txBox="1"/>
          <p:nvPr/>
        </p:nvSpPr>
        <p:spPr>
          <a:xfrm>
            <a:off x="5410200" y="1600200"/>
            <a:ext cx="1078929" cy="738664"/>
          </a:xfrm>
          <a:prstGeom prst="rect">
            <a:avLst/>
          </a:prstGeom>
          <a:noFill/>
          <a:ln w="15875" cap="flat" cmpd="sng" algn="ctr">
            <a:solidFill>
              <a:schemeClr val="bg2"/>
            </a:solidFill>
            <a:prstDash val="solid"/>
            <a:round/>
            <a:headEnd type="none" w="med" len="med"/>
            <a:tailEnd type="none" w="med" len="med"/>
          </a:ln>
        </p:spPr>
        <p:txBody>
          <a:bodyPr wrap="none" rtlCol="0" anchor="ctr">
            <a:spAutoFit/>
          </a:bodyPr>
          <a:lstStyle/>
          <a:p>
            <a:pPr algn="ctr"/>
            <a:r>
              <a:rPr lang="it-IT" sz="1400" b="1" dirty="0" smtClean="0">
                <a:solidFill>
                  <a:srgbClr val="FFFFFF"/>
                </a:solidFill>
                <a:latin typeface="Comic Sans MS"/>
                <a:cs typeface="Comic Sans MS"/>
              </a:rPr>
              <a:t>42%</a:t>
            </a:r>
          </a:p>
          <a:p>
            <a:pPr algn="ctr"/>
            <a:r>
              <a:rPr lang="it-IT" sz="1400" b="1" dirty="0" err="1" smtClean="0">
                <a:solidFill>
                  <a:srgbClr val="FFFFFF"/>
                </a:solidFill>
                <a:latin typeface="Comic Sans MS"/>
                <a:cs typeface="Comic Sans MS"/>
              </a:rPr>
              <a:t>conductive</a:t>
            </a:r>
            <a:r>
              <a:rPr lang="it-IT" sz="1400" b="1" dirty="0" smtClean="0">
                <a:solidFill>
                  <a:srgbClr val="FFFFFF"/>
                </a:solidFill>
                <a:latin typeface="Comic Sans MS"/>
                <a:cs typeface="Comic Sans MS"/>
              </a:rPr>
              <a:t> </a:t>
            </a:r>
          </a:p>
          <a:p>
            <a:pPr algn="ctr"/>
            <a:r>
              <a:rPr lang="it-IT" sz="1400" b="1" dirty="0" err="1" smtClean="0">
                <a:solidFill>
                  <a:srgbClr val="FFFFFF"/>
                </a:solidFill>
                <a:latin typeface="Comic Sans MS"/>
                <a:cs typeface="Comic Sans MS"/>
              </a:rPr>
              <a:t>opacity</a:t>
            </a:r>
            <a:endParaRPr lang="it-IT" sz="1400" b="1" dirty="0">
              <a:solidFill>
                <a:srgbClr val="FFFFFF"/>
              </a:solidFill>
              <a:latin typeface="Comic Sans MS"/>
              <a:cs typeface="Comic Sans MS"/>
            </a:endParaRPr>
          </a:p>
        </p:txBody>
      </p:sp>
      <p:sp>
        <p:nvSpPr>
          <p:cNvPr id="8" name="CasellaDiTesto 7"/>
          <p:cNvSpPr txBox="1"/>
          <p:nvPr/>
        </p:nvSpPr>
        <p:spPr>
          <a:xfrm>
            <a:off x="7869170" y="1623536"/>
            <a:ext cx="1046230" cy="738664"/>
          </a:xfrm>
          <a:prstGeom prst="rect">
            <a:avLst/>
          </a:prstGeom>
          <a:noFill/>
          <a:ln w="15875" cap="flat" cmpd="sng" algn="ctr">
            <a:solidFill>
              <a:srgbClr val="66CCFF"/>
            </a:solidFill>
            <a:prstDash val="solid"/>
            <a:round/>
            <a:headEnd type="none" w="med" len="med"/>
            <a:tailEnd type="none" w="med" len="med"/>
          </a:ln>
        </p:spPr>
        <p:txBody>
          <a:bodyPr wrap="none" rtlCol="0" anchor="ctr">
            <a:spAutoFit/>
          </a:bodyPr>
          <a:lstStyle/>
          <a:p>
            <a:pPr algn="ctr"/>
            <a:r>
              <a:rPr lang="it-IT" sz="1400" b="1" dirty="0" smtClean="0">
                <a:solidFill>
                  <a:srgbClr val="FFFFFF"/>
                </a:solidFill>
                <a:latin typeface="Comic Sans MS"/>
                <a:cs typeface="Comic Sans MS"/>
              </a:rPr>
              <a:t>36%</a:t>
            </a:r>
          </a:p>
          <a:p>
            <a:pPr algn="ctr"/>
            <a:r>
              <a:rPr lang="it-IT" sz="1400" b="1" dirty="0" err="1" smtClean="0">
                <a:solidFill>
                  <a:srgbClr val="FFFFFF"/>
                </a:solidFill>
                <a:latin typeface="Comic Sans MS"/>
                <a:cs typeface="Comic Sans MS"/>
              </a:rPr>
              <a:t>diffusion</a:t>
            </a:r>
            <a:r>
              <a:rPr lang="it-IT" sz="1400" b="1" dirty="0" smtClean="0">
                <a:solidFill>
                  <a:srgbClr val="FFFFFF"/>
                </a:solidFill>
                <a:latin typeface="Comic Sans MS"/>
                <a:cs typeface="Comic Sans MS"/>
              </a:rPr>
              <a:t> </a:t>
            </a:r>
          </a:p>
          <a:p>
            <a:pPr algn="ctr"/>
            <a:r>
              <a:rPr lang="it-IT" sz="1400" b="1" dirty="0" err="1" smtClean="0">
                <a:solidFill>
                  <a:srgbClr val="FFFFFF"/>
                </a:solidFill>
                <a:latin typeface="Comic Sans MS"/>
                <a:cs typeface="Comic Sans MS"/>
              </a:rPr>
              <a:t>efficiency</a:t>
            </a:r>
            <a:endParaRPr lang="it-IT" sz="1400" b="1" dirty="0">
              <a:solidFill>
                <a:srgbClr val="FFFFFF"/>
              </a:solidFill>
              <a:latin typeface="Comic Sans MS"/>
              <a:cs typeface="Comic Sans MS"/>
            </a:endParaRPr>
          </a:p>
        </p:txBody>
      </p:sp>
      <p:grpSp>
        <p:nvGrpSpPr>
          <p:cNvPr id="20" name="Gruppo 19"/>
          <p:cNvGrpSpPr/>
          <p:nvPr/>
        </p:nvGrpSpPr>
        <p:grpSpPr>
          <a:xfrm>
            <a:off x="5528165" y="3733800"/>
            <a:ext cx="3379667" cy="814864"/>
            <a:chOff x="5528165" y="3733800"/>
            <a:chExt cx="3379667" cy="814864"/>
          </a:xfrm>
        </p:grpSpPr>
        <p:sp>
          <p:nvSpPr>
            <p:cNvPr id="9" name="CasellaDiTesto 8"/>
            <p:cNvSpPr txBox="1"/>
            <p:nvPr/>
          </p:nvSpPr>
          <p:spPr>
            <a:xfrm>
              <a:off x="5528165" y="3743980"/>
              <a:ext cx="948835" cy="738664"/>
            </a:xfrm>
            <a:prstGeom prst="rect">
              <a:avLst/>
            </a:prstGeom>
            <a:noFill/>
            <a:ln w="15875" cap="flat" cmpd="sng" algn="ctr">
              <a:solidFill>
                <a:srgbClr val="408000"/>
              </a:solidFill>
              <a:prstDash val="solid"/>
              <a:round/>
              <a:headEnd type="none" w="med" len="med"/>
              <a:tailEnd type="none" w="med" len="med"/>
            </a:ln>
          </p:spPr>
          <p:txBody>
            <a:bodyPr wrap="none" rtlCol="0" anchor="ctr">
              <a:spAutoFit/>
            </a:bodyPr>
            <a:lstStyle/>
            <a:p>
              <a:pPr algn="ctr"/>
              <a:r>
                <a:rPr lang="it-IT" sz="1400" b="1" dirty="0" smtClean="0">
                  <a:solidFill>
                    <a:srgbClr val="FFFFFF"/>
                  </a:solidFill>
                  <a:latin typeface="Comic Sans MS"/>
                  <a:cs typeface="Comic Sans MS"/>
                </a:rPr>
                <a:t>4%</a:t>
              </a:r>
            </a:p>
            <a:p>
              <a:pPr algn="ctr"/>
              <a:r>
                <a:rPr lang="it-IT" sz="1400" b="1" dirty="0" smtClean="0">
                  <a:solidFill>
                    <a:srgbClr val="FFFFFF"/>
                  </a:solidFill>
                  <a:latin typeface="Comic Sans MS"/>
                  <a:cs typeface="Comic Sans MS"/>
                </a:rPr>
                <a:t>radiative </a:t>
              </a:r>
            </a:p>
            <a:p>
              <a:pPr algn="ctr"/>
              <a:r>
                <a:rPr lang="it-IT" sz="1400" b="1" dirty="0" err="1" smtClean="0">
                  <a:solidFill>
                    <a:srgbClr val="FFFFFF"/>
                  </a:solidFill>
                  <a:latin typeface="Comic Sans MS"/>
                  <a:cs typeface="Comic Sans MS"/>
                </a:rPr>
                <a:t>opacity</a:t>
              </a:r>
              <a:endParaRPr lang="it-IT" sz="1400" b="1" dirty="0">
                <a:solidFill>
                  <a:srgbClr val="FFFFFF"/>
                </a:solidFill>
                <a:latin typeface="Comic Sans MS"/>
                <a:cs typeface="Comic Sans MS"/>
              </a:endParaRPr>
            </a:p>
          </p:txBody>
        </p:sp>
        <p:sp>
          <p:nvSpPr>
            <p:cNvPr id="10" name="CasellaDiTesto 9"/>
            <p:cNvSpPr txBox="1"/>
            <p:nvPr/>
          </p:nvSpPr>
          <p:spPr>
            <a:xfrm>
              <a:off x="6553200" y="3810000"/>
              <a:ext cx="1205516" cy="738664"/>
            </a:xfrm>
            <a:prstGeom prst="rect">
              <a:avLst/>
            </a:prstGeom>
            <a:noFill/>
            <a:ln w="15875" cap="flat" cmpd="sng" algn="ctr">
              <a:solidFill>
                <a:srgbClr val="008080"/>
              </a:solidFill>
              <a:prstDash val="solid"/>
              <a:round/>
              <a:headEnd type="none" w="med" len="med"/>
              <a:tailEnd type="none" w="med" len="med"/>
            </a:ln>
          </p:spPr>
          <p:txBody>
            <a:bodyPr wrap="none" rtlCol="0" anchor="ctr">
              <a:spAutoFit/>
            </a:bodyPr>
            <a:lstStyle/>
            <a:p>
              <a:pPr algn="ctr"/>
              <a:r>
                <a:rPr lang="it-IT" sz="1400" b="1" dirty="0" smtClean="0">
                  <a:solidFill>
                    <a:srgbClr val="FFFFFF"/>
                  </a:solidFill>
                  <a:latin typeface="Comic Sans MS"/>
                  <a:cs typeface="Comic Sans MS"/>
                </a:rPr>
                <a:t>8%</a:t>
              </a:r>
            </a:p>
            <a:p>
              <a:pPr algn="ctr"/>
              <a:r>
                <a:rPr lang="it-IT" sz="1400" b="1" dirty="0" smtClean="0">
                  <a:solidFill>
                    <a:srgbClr val="FFFFFF"/>
                  </a:solidFill>
                  <a:latin typeface="Comic Sans MS"/>
                  <a:cs typeface="Comic Sans MS"/>
                </a:rPr>
                <a:t>3</a:t>
              </a:r>
              <a:r>
                <a:rPr lang="it-IT" sz="1400" b="1" dirty="0" smtClean="0">
                  <a:solidFill>
                    <a:srgbClr val="FFFFFF"/>
                  </a:solidFill>
                  <a:latin typeface="Lucida Grande"/>
                  <a:ea typeface="Lucida Grande"/>
                  <a:cs typeface="Lucida Grande"/>
                </a:rPr>
                <a:t>α</a:t>
              </a:r>
              <a:r>
                <a:rPr lang="it-IT" sz="1400" b="1" dirty="0" smtClean="0">
                  <a:solidFill>
                    <a:srgbClr val="FFFFFF"/>
                  </a:solidFill>
                  <a:latin typeface="Comic Sans MS"/>
                  <a:cs typeface="Comic Sans MS"/>
                </a:rPr>
                <a:t> reaction </a:t>
              </a:r>
            </a:p>
            <a:p>
              <a:pPr algn="ctr"/>
              <a:r>
                <a:rPr lang="it-IT" sz="1400" b="1" dirty="0" smtClean="0">
                  <a:solidFill>
                    <a:srgbClr val="FFFFFF"/>
                  </a:solidFill>
                  <a:latin typeface="Comic Sans MS"/>
                  <a:cs typeface="Comic Sans MS"/>
                </a:rPr>
                <a:t>rate</a:t>
              </a:r>
              <a:endParaRPr lang="it-IT" sz="1400" b="1" dirty="0">
                <a:solidFill>
                  <a:srgbClr val="FFFFFF"/>
                </a:solidFill>
                <a:latin typeface="Comic Sans MS"/>
                <a:cs typeface="Comic Sans MS"/>
              </a:endParaRPr>
            </a:p>
          </p:txBody>
        </p:sp>
        <p:sp>
          <p:nvSpPr>
            <p:cNvPr id="11" name="CasellaDiTesto 10"/>
            <p:cNvSpPr txBox="1"/>
            <p:nvPr/>
          </p:nvSpPr>
          <p:spPr>
            <a:xfrm>
              <a:off x="7938484" y="3733800"/>
              <a:ext cx="969348" cy="738664"/>
            </a:xfrm>
            <a:prstGeom prst="rect">
              <a:avLst/>
            </a:prstGeom>
            <a:noFill/>
            <a:ln w="15875" cap="flat" cmpd="sng" algn="ctr">
              <a:solidFill>
                <a:srgbClr val="230A80"/>
              </a:solidFill>
              <a:prstDash val="solid"/>
              <a:round/>
              <a:headEnd type="none" w="med" len="med"/>
              <a:tailEnd type="none" w="med" len="med"/>
            </a:ln>
          </p:spPr>
          <p:txBody>
            <a:bodyPr wrap="none" rtlCol="0" anchor="ctr">
              <a:spAutoFit/>
            </a:bodyPr>
            <a:lstStyle/>
            <a:p>
              <a:pPr algn="ctr"/>
              <a:r>
                <a:rPr lang="it-IT" sz="1400" b="1" dirty="0" smtClean="0">
                  <a:solidFill>
                    <a:srgbClr val="FFFFFF"/>
                  </a:solidFill>
                  <a:latin typeface="Comic Sans MS"/>
                  <a:cs typeface="Comic Sans MS"/>
                </a:rPr>
                <a:t>10%</a:t>
              </a:r>
            </a:p>
            <a:p>
              <a:pPr algn="ctr"/>
              <a:r>
                <a:rPr lang="it-IT" sz="1400" b="1" dirty="0" smtClean="0">
                  <a:solidFill>
                    <a:srgbClr val="FFFFFF"/>
                  </a:solidFill>
                  <a:latin typeface="Comic Sans MS"/>
                  <a:cs typeface="Comic Sans MS"/>
                </a:rPr>
                <a:t>plasma </a:t>
              </a:r>
            </a:p>
            <a:p>
              <a:pPr algn="ctr"/>
              <a:r>
                <a:rPr lang="it-IT" sz="1400" b="1" dirty="0" err="1" smtClean="0">
                  <a:solidFill>
                    <a:srgbClr val="FFFFFF"/>
                  </a:solidFill>
                  <a:latin typeface="Comic Sans MS"/>
                  <a:cs typeface="Comic Sans MS"/>
                </a:rPr>
                <a:t>neutrinos</a:t>
              </a:r>
              <a:endParaRPr lang="it-IT" sz="1400" b="1" dirty="0">
                <a:solidFill>
                  <a:srgbClr val="FFFFFF"/>
                </a:solidFill>
                <a:latin typeface="Comic Sans MS"/>
                <a:cs typeface="Comic Sans MS"/>
              </a:endParaRPr>
            </a:p>
          </p:txBody>
        </p:sp>
      </p:grpSp>
      <p:sp>
        <p:nvSpPr>
          <p:cNvPr id="12" name="CasellaDiTesto 11"/>
          <p:cNvSpPr txBox="1"/>
          <p:nvPr/>
        </p:nvSpPr>
        <p:spPr>
          <a:xfrm>
            <a:off x="5769107" y="4796135"/>
            <a:ext cx="3063910" cy="461665"/>
          </a:xfrm>
          <a:prstGeom prst="rect">
            <a:avLst/>
          </a:prstGeom>
          <a:noFill/>
        </p:spPr>
        <p:txBody>
          <a:bodyPr wrap="none" rtlCol="0" anchor="ctr">
            <a:spAutoFit/>
          </a:bodyPr>
          <a:lstStyle/>
          <a:p>
            <a:pPr lvl="0" algn="ctr"/>
            <a:r>
              <a:rPr lang="it-IT" b="1" dirty="0" smtClean="0">
                <a:solidFill>
                  <a:schemeClr val="bg1"/>
                </a:solidFill>
                <a:latin typeface="Comic Sans MS"/>
                <a:cs typeface="Comic Sans MS"/>
                <a:sym typeface="Symbol" pitchFamily="30" charset="2"/>
              </a:rPr>
              <a:t></a:t>
            </a:r>
            <a:r>
              <a:rPr lang="it-IT" b="1" baseline="30000" dirty="0" smtClean="0">
                <a:solidFill>
                  <a:schemeClr val="bg1"/>
                </a:solidFill>
                <a:latin typeface="Comic Sans MS"/>
                <a:cs typeface="Comic Sans MS"/>
                <a:sym typeface="Symbol" pitchFamily="30" charset="2"/>
              </a:rPr>
              <a:t>MAX</a:t>
            </a:r>
            <a:r>
              <a:rPr lang="it-IT" b="1" dirty="0" smtClean="0">
                <a:solidFill>
                  <a:schemeClr val="bg1"/>
                </a:solidFill>
                <a:latin typeface="Comic Sans MS"/>
                <a:cs typeface="Comic Sans MS"/>
              </a:rPr>
              <a:t>M</a:t>
            </a:r>
            <a:r>
              <a:rPr lang="it-IT" b="1" baseline="-25000" dirty="0" smtClean="0">
                <a:solidFill>
                  <a:schemeClr val="bg1"/>
                </a:solidFill>
                <a:latin typeface="Comic Sans MS"/>
                <a:cs typeface="Comic Sans MS"/>
              </a:rPr>
              <a:t>cHe </a:t>
            </a:r>
            <a:r>
              <a:rPr lang="it-IT" b="1" dirty="0" smtClean="0">
                <a:solidFill>
                  <a:schemeClr val="bg1"/>
                </a:solidFill>
                <a:latin typeface="Comic Sans MS"/>
                <a:cs typeface="Comic Sans MS"/>
              </a:rPr>
              <a:t>≈ 0.01M</a:t>
            </a:r>
            <a:r>
              <a:rPr lang="it-IT" b="1" baseline="-25000" dirty="0" smtClean="0">
                <a:solidFill>
                  <a:schemeClr val="bg1"/>
                </a:solidFill>
                <a:latin typeface="Wingdings"/>
                <a:ea typeface="Wingdings"/>
                <a:cs typeface="Wingdings"/>
              </a:rPr>
              <a:t></a:t>
            </a:r>
            <a:endParaRPr lang="it-IT" b="1" dirty="0" smtClean="0">
              <a:solidFill>
                <a:schemeClr val="bg1"/>
              </a:solidFill>
              <a:latin typeface="Comic Sans MS"/>
              <a:cs typeface="Comic Sans MS"/>
            </a:endParaRPr>
          </a:p>
        </p:txBody>
      </p:sp>
      <p:grpSp>
        <p:nvGrpSpPr>
          <p:cNvPr id="22" name="Gruppo 21"/>
          <p:cNvGrpSpPr/>
          <p:nvPr/>
        </p:nvGrpSpPr>
        <p:grpSpPr>
          <a:xfrm>
            <a:off x="5791200" y="5410200"/>
            <a:ext cx="3048000" cy="1257300"/>
            <a:chOff x="5791200" y="5410200"/>
            <a:chExt cx="3048000" cy="1257300"/>
          </a:xfrm>
        </p:grpSpPr>
        <p:grpSp>
          <p:nvGrpSpPr>
            <p:cNvPr id="21" name="Gruppo 20"/>
            <p:cNvGrpSpPr/>
            <p:nvPr/>
          </p:nvGrpSpPr>
          <p:grpSpPr>
            <a:xfrm>
              <a:off x="5791200" y="5410200"/>
              <a:ext cx="3048000" cy="1251466"/>
              <a:chOff x="5791200" y="5410200"/>
              <a:chExt cx="3048000" cy="1251466"/>
            </a:xfrm>
          </p:grpSpPr>
          <p:sp>
            <p:nvSpPr>
              <p:cNvPr id="13" name="Freccia giù 12"/>
              <p:cNvSpPr/>
              <p:nvPr/>
            </p:nvSpPr>
            <p:spPr bwMode="auto">
              <a:xfrm>
                <a:off x="7162800" y="5410200"/>
                <a:ext cx="228600" cy="457200"/>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14" name="Text Box 134"/>
              <p:cNvSpPr txBox="1">
                <a:spLocks noChangeArrowheads="1"/>
              </p:cNvSpPr>
              <p:nvPr/>
            </p:nvSpPr>
            <p:spPr bwMode="auto">
              <a:xfrm>
                <a:off x="5791200" y="6063734"/>
                <a:ext cx="1800493" cy="369332"/>
              </a:xfrm>
              <a:prstGeom prst="rect">
                <a:avLst/>
              </a:prstGeom>
              <a:noFill/>
              <a:ln w="9525">
                <a:noFill/>
                <a:miter lim="800000"/>
                <a:headEnd/>
                <a:tailEnd/>
              </a:ln>
              <a:effectLst/>
            </p:spPr>
            <p:txBody>
              <a:bodyPr wrap="none">
                <a:prstTxWarp prst="textNoShape">
                  <a:avLst/>
                </a:prstTxWarp>
                <a:spAutoFit/>
              </a:bodyPr>
              <a:lstStyle/>
              <a:p>
                <a:r>
                  <a:rPr lang="it-IT" sz="1800" b="1" dirty="0">
                    <a:solidFill>
                      <a:srgbClr val="FFFFFF"/>
                    </a:solidFill>
                    <a:latin typeface="Comic Sans MS"/>
                    <a:cs typeface="Comic Sans MS"/>
                    <a:sym typeface="Symbol" pitchFamily="30" charset="2"/>
                  </a:rPr>
                  <a:t>M</a:t>
                </a:r>
                <a:r>
                  <a:rPr lang="it-IT" sz="1800" b="1" baseline="-25000" dirty="0">
                    <a:solidFill>
                      <a:srgbClr val="FFFFFF"/>
                    </a:solidFill>
                    <a:latin typeface="Comic Sans MS"/>
                    <a:cs typeface="Comic Sans MS"/>
                    <a:sym typeface="Symbol" pitchFamily="30" charset="2"/>
                  </a:rPr>
                  <a:t>bol</a:t>
                </a:r>
                <a:r>
                  <a:rPr lang="en-US" sz="1800" b="1" dirty="0">
                    <a:solidFill>
                      <a:srgbClr val="FFFFFF"/>
                    </a:solidFill>
                    <a:latin typeface="Comic Sans MS"/>
                    <a:ea typeface="Arial" pitchFamily="30" charset="0"/>
                    <a:cs typeface="Comic Sans MS"/>
                    <a:sym typeface="Symbol" pitchFamily="30" charset="2"/>
                  </a:rPr>
                  <a:t>~0.1 </a:t>
                </a:r>
                <a:r>
                  <a:rPr lang="en-US" sz="1800" b="1" dirty="0" err="1">
                    <a:solidFill>
                      <a:srgbClr val="FFFFFF"/>
                    </a:solidFill>
                    <a:latin typeface="Comic Sans MS"/>
                    <a:ea typeface="Arial" pitchFamily="30" charset="0"/>
                    <a:cs typeface="Comic Sans MS"/>
                    <a:sym typeface="Symbol" pitchFamily="30" charset="2"/>
                  </a:rPr>
                  <a:t>mag</a:t>
                </a:r>
                <a:endParaRPr lang="en-US" sz="1800" b="1" dirty="0">
                  <a:solidFill>
                    <a:srgbClr val="FFFFFF"/>
                  </a:solidFill>
                  <a:latin typeface="Comic Sans MS"/>
                  <a:ea typeface="Arial" pitchFamily="30" charset="0"/>
                  <a:cs typeface="Comic Sans MS"/>
                  <a:sym typeface="Symbol" pitchFamily="30" charset="2"/>
                </a:endParaRPr>
              </a:p>
            </p:txBody>
          </p:sp>
          <p:grpSp>
            <p:nvGrpSpPr>
              <p:cNvPr id="18" name="Gruppo 17"/>
              <p:cNvGrpSpPr/>
              <p:nvPr/>
            </p:nvGrpSpPr>
            <p:grpSpPr>
              <a:xfrm>
                <a:off x="7787898" y="5835134"/>
                <a:ext cx="1051302" cy="826532"/>
                <a:chOff x="7787898" y="5791200"/>
                <a:chExt cx="1051302" cy="826532"/>
              </a:xfrm>
            </p:grpSpPr>
            <p:sp>
              <p:nvSpPr>
                <p:cNvPr id="15" name="CasellaDiTesto 14"/>
                <p:cNvSpPr txBox="1"/>
                <p:nvPr/>
              </p:nvSpPr>
              <p:spPr>
                <a:xfrm>
                  <a:off x="7787898" y="5791200"/>
                  <a:ext cx="1010388" cy="369332"/>
                </a:xfrm>
                <a:prstGeom prst="rect">
                  <a:avLst/>
                </a:prstGeom>
                <a:noFill/>
              </p:spPr>
              <p:txBody>
                <a:bodyPr wrap="none" rtlCol="0">
                  <a:spAutoFit/>
                </a:bodyPr>
                <a:lstStyle/>
                <a:p>
                  <a:r>
                    <a:rPr lang="it-IT" sz="1800" b="1" dirty="0" err="1" smtClean="0">
                      <a:solidFill>
                        <a:srgbClr val="FFFFFF"/>
                      </a:solidFill>
                      <a:latin typeface="Comic Sans MS"/>
                      <a:cs typeface="Comic Sans MS"/>
                    </a:rPr>
                    <a:t>@TRGB</a:t>
                  </a:r>
                  <a:endParaRPr lang="it-IT" sz="1800" b="1" dirty="0">
                    <a:solidFill>
                      <a:srgbClr val="FFFFFF"/>
                    </a:solidFill>
                    <a:latin typeface="Comic Sans MS"/>
                    <a:cs typeface="Comic Sans MS"/>
                  </a:endParaRPr>
                </a:p>
              </p:txBody>
            </p:sp>
            <p:sp>
              <p:nvSpPr>
                <p:cNvPr id="16" name="CasellaDiTesto 15"/>
                <p:cNvSpPr txBox="1"/>
                <p:nvPr/>
              </p:nvSpPr>
              <p:spPr>
                <a:xfrm>
                  <a:off x="7787898" y="6248400"/>
                  <a:ext cx="1051302" cy="369332"/>
                </a:xfrm>
                <a:prstGeom prst="rect">
                  <a:avLst/>
                </a:prstGeom>
                <a:noFill/>
              </p:spPr>
              <p:txBody>
                <a:bodyPr wrap="none" rtlCol="0">
                  <a:spAutoFit/>
                </a:bodyPr>
                <a:lstStyle/>
                <a:p>
                  <a:r>
                    <a:rPr lang="it-IT" sz="1800" b="1" dirty="0" err="1" smtClean="0">
                      <a:solidFill>
                        <a:srgbClr val="FFFFFF"/>
                      </a:solidFill>
                      <a:latin typeface="Comic Sans MS"/>
                      <a:cs typeface="Comic Sans MS"/>
                    </a:rPr>
                    <a:t>@ZAHB</a:t>
                  </a:r>
                  <a:endParaRPr lang="it-IT" sz="1800" b="1" dirty="0">
                    <a:solidFill>
                      <a:srgbClr val="FFFFFF"/>
                    </a:solidFill>
                    <a:latin typeface="Comic Sans MS"/>
                    <a:cs typeface="Comic Sans MS"/>
                  </a:endParaRPr>
                </a:p>
              </p:txBody>
            </p:sp>
          </p:grpSp>
        </p:grpSp>
        <p:sp>
          <p:nvSpPr>
            <p:cNvPr id="17" name="Parentesi graffa aperta 16"/>
            <p:cNvSpPr/>
            <p:nvPr/>
          </p:nvSpPr>
          <p:spPr bwMode="auto">
            <a:xfrm>
              <a:off x="7620000" y="5829300"/>
              <a:ext cx="228600" cy="838200"/>
            </a:xfrm>
            <a:prstGeom prst="leftBrace">
              <a:avLst/>
            </a:prstGeom>
            <a:noFill/>
            <a:ln w="158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grpSp>
      <p:sp>
        <p:nvSpPr>
          <p:cNvPr id="19" name="CasellaDiTesto 18"/>
          <p:cNvSpPr txBox="1"/>
          <p:nvPr/>
        </p:nvSpPr>
        <p:spPr>
          <a:xfrm>
            <a:off x="184652" y="6172200"/>
            <a:ext cx="3803971" cy="276999"/>
          </a:xfrm>
          <a:prstGeom prst="rect">
            <a:avLst/>
          </a:prstGeom>
          <a:noFill/>
          <a:ln>
            <a:solidFill>
              <a:srgbClr val="FFFFFF"/>
            </a:solidFill>
          </a:ln>
        </p:spPr>
        <p:txBody>
          <a:bodyPr wrap="none" rtlCol="0" anchor="ctr">
            <a:spAutoFit/>
          </a:bodyPr>
          <a:lstStyle/>
          <a:p>
            <a:pPr algn="ctr"/>
            <a:r>
              <a:rPr lang="it-IT" sz="1200" b="1" dirty="0" smtClean="0">
                <a:solidFill>
                  <a:srgbClr val="FFFFFF"/>
                </a:solidFill>
                <a:latin typeface="Comic Sans MS"/>
                <a:cs typeface="Comic Sans MS"/>
              </a:rPr>
              <a:t>Cassisi </a:t>
            </a:r>
            <a:r>
              <a:rPr lang="it-IT" sz="1200" b="1" dirty="0" err="1" smtClean="0">
                <a:solidFill>
                  <a:srgbClr val="FFFFFF"/>
                </a:solidFill>
                <a:latin typeface="Comic Sans MS"/>
                <a:cs typeface="Comic Sans MS"/>
              </a:rPr>
              <a:t>et</a:t>
            </a:r>
            <a:r>
              <a:rPr lang="it-IT" sz="1200" b="1" dirty="0" smtClean="0">
                <a:solidFill>
                  <a:srgbClr val="FFFFFF"/>
                </a:solidFill>
                <a:latin typeface="Comic Sans MS"/>
                <a:cs typeface="Comic Sans MS"/>
              </a:rPr>
              <a:t> al. (1998) – </a:t>
            </a:r>
            <a:r>
              <a:rPr lang="it-IT" sz="1200" b="1" dirty="0" err="1" smtClean="0">
                <a:solidFill>
                  <a:srgbClr val="FFFFFF"/>
                </a:solidFill>
                <a:latin typeface="Comic Sans MS"/>
                <a:cs typeface="Comic Sans MS"/>
              </a:rPr>
              <a:t>Pietrinferni</a:t>
            </a:r>
            <a:r>
              <a:rPr lang="it-IT" sz="1200" b="1" dirty="0" smtClean="0">
                <a:solidFill>
                  <a:srgbClr val="FFFFFF"/>
                </a:solidFill>
                <a:latin typeface="Comic Sans MS"/>
                <a:cs typeface="Comic Sans MS"/>
              </a:rPr>
              <a:t> et al. (2011)</a:t>
            </a:r>
            <a:endParaRPr lang="it-IT" sz="1200" b="1" dirty="0">
              <a:solidFill>
                <a:srgbClr val="FFFFFF"/>
              </a:solidFill>
              <a:latin typeface="Comic Sans MS"/>
              <a:cs typeface="Comic Sans MS"/>
            </a:endParaRPr>
          </a:p>
        </p:txBody>
      </p:sp>
    </p:spTree>
    <p:extLst>
      <p:ext uri="{BB962C8B-B14F-4D97-AF65-F5344CB8AC3E}">
        <p14:creationId xmlns:p14="http://schemas.microsoft.com/office/powerpoint/2010/main" val="1210676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dissolve">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8674" grpId="0"/>
      <p:bldP spid="6" grpId="0" animBg="1"/>
      <p:bldP spid="8"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olo 3"/>
          <p:cNvSpPr>
            <a:spLocks noGrp="1"/>
          </p:cNvSpPr>
          <p:nvPr>
            <p:ph type="title"/>
          </p:nvPr>
        </p:nvSpPr>
        <p:spPr>
          <a:xfrm>
            <a:off x="685800" y="228600"/>
            <a:ext cx="7772400" cy="457200"/>
          </a:xfrm>
        </p:spPr>
        <p:txBody>
          <a:bodyPr/>
          <a:lstStyle/>
          <a:p>
            <a:r>
              <a:rPr lang="it-IT" sz="2400" b="1" dirty="0" err="1" smtClean="0">
                <a:solidFill>
                  <a:srgbClr val="FFFFFF"/>
                </a:solidFill>
                <a:latin typeface="Comic Sans MS"/>
                <a:cs typeface="Comic Sans MS"/>
              </a:rPr>
              <a:t>He</a:t>
            </a:r>
            <a:r>
              <a:rPr lang="it-IT" sz="2400" b="1" dirty="0" smtClean="0">
                <a:solidFill>
                  <a:srgbClr val="FFFFFF"/>
                </a:solidFill>
                <a:latin typeface="Comic Sans MS"/>
                <a:cs typeface="Comic Sans MS"/>
              </a:rPr>
              <a:t> CORE mass &amp; </a:t>
            </a:r>
            <a:r>
              <a:rPr lang="it-IT" sz="2400" b="1" dirty="0" err="1" smtClean="0">
                <a:solidFill>
                  <a:srgbClr val="FFFFFF"/>
                </a:solidFill>
                <a:latin typeface="Comic Sans MS"/>
                <a:cs typeface="Comic Sans MS"/>
              </a:rPr>
              <a:t>conductive</a:t>
            </a:r>
            <a:r>
              <a:rPr lang="it-IT" sz="2400" b="1" dirty="0" smtClean="0">
                <a:solidFill>
                  <a:srgbClr val="FFFFFF"/>
                </a:solidFill>
                <a:latin typeface="Comic Sans MS"/>
                <a:cs typeface="Comic Sans MS"/>
              </a:rPr>
              <a:t> </a:t>
            </a:r>
            <a:r>
              <a:rPr lang="it-IT" sz="2400" b="1" dirty="0" err="1" smtClean="0">
                <a:solidFill>
                  <a:srgbClr val="FFFFFF"/>
                </a:solidFill>
                <a:latin typeface="Comic Sans MS"/>
                <a:cs typeface="Comic Sans MS"/>
              </a:rPr>
              <a:t>opacity</a:t>
            </a:r>
            <a:r>
              <a:rPr lang="it-IT" sz="2400" b="1" dirty="0" smtClean="0">
                <a:solidFill>
                  <a:srgbClr val="FFFFFF"/>
                </a:solidFill>
                <a:latin typeface="Comic Sans MS"/>
                <a:cs typeface="Comic Sans MS"/>
              </a:rPr>
              <a:t>:</a:t>
            </a:r>
            <a:endParaRPr lang="it-IT" sz="2400" b="1" dirty="0">
              <a:solidFill>
                <a:srgbClr val="FFFFFF"/>
              </a:solidFill>
              <a:latin typeface="Comic Sans MS"/>
              <a:cs typeface="Comic Sans MS"/>
            </a:endParaRPr>
          </a:p>
        </p:txBody>
      </p:sp>
      <p:sp>
        <p:nvSpPr>
          <p:cNvPr id="6" name="CasellaDiTesto 5"/>
          <p:cNvSpPr txBox="1"/>
          <p:nvPr/>
        </p:nvSpPr>
        <p:spPr>
          <a:xfrm>
            <a:off x="876300" y="838200"/>
            <a:ext cx="7467600" cy="646331"/>
          </a:xfrm>
          <a:prstGeom prst="rect">
            <a:avLst/>
          </a:prstGeom>
          <a:noFill/>
        </p:spPr>
        <p:txBody>
          <a:bodyPr wrap="square" rtlCol="0">
            <a:spAutoFit/>
          </a:bodyPr>
          <a:lstStyle/>
          <a:p>
            <a:pPr algn="ctr"/>
            <a:r>
              <a:rPr lang="it-IT" sz="1800" b="1" dirty="0" smtClean="0">
                <a:solidFill>
                  <a:srgbClr val="00FFFF"/>
                </a:solidFill>
                <a:latin typeface="Comic Sans MS"/>
                <a:cs typeface="Comic Sans MS"/>
              </a:rPr>
              <a:t>electron </a:t>
            </a:r>
            <a:r>
              <a:rPr lang="it-IT" sz="1800" b="1" dirty="0" err="1" smtClean="0">
                <a:solidFill>
                  <a:srgbClr val="00FFFF"/>
                </a:solidFill>
                <a:latin typeface="Comic Sans MS"/>
                <a:cs typeface="Comic Sans MS"/>
              </a:rPr>
              <a:t>conduction</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is</a:t>
            </a:r>
            <a:r>
              <a:rPr lang="it-IT" sz="1800" b="1" dirty="0" smtClean="0">
                <a:solidFill>
                  <a:srgbClr val="00FFFF"/>
                </a:solidFill>
                <a:latin typeface="Comic Sans MS"/>
                <a:cs typeface="Comic Sans MS"/>
              </a:rPr>
              <a:t> the </a:t>
            </a:r>
            <a:r>
              <a:rPr lang="it-IT" sz="1800" b="1" dirty="0" err="1" smtClean="0">
                <a:solidFill>
                  <a:srgbClr val="00FFFF"/>
                </a:solidFill>
                <a:latin typeface="Comic Sans MS"/>
                <a:cs typeface="Comic Sans MS"/>
              </a:rPr>
              <a:t>dominant</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energy</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transport</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mechanism</a:t>
            </a:r>
            <a:r>
              <a:rPr lang="it-IT" sz="1800" b="1" dirty="0" smtClean="0">
                <a:solidFill>
                  <a:srgbClr val="00FFFF"/>
                </a:solidFill>
                <a:latin typeface="Comic Sans MS"/>
                <a:cs typeface="Comic Sans MS"/>
              </a:rPr>
              <a:t> in the electron degenerate </a:t>
            </a:r>
            <a:r>
              <a:rPr lang="it-IT" sz="1800" b="1" dirty="0" err="1" smtClean="0">
                <a:solidFill>
                  <a:srgbClr val="00FFFF"/>
                </a:solidFill>
                <a:latin typeface="Comic Sans MS"/>
                <a:cs typeface="Comic Sans MS"/>
              </a:rPr>
              <a:t>He</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core</a:t>
            </a:r>
            <a:endParaRPr lang="it-IT" sz="1800" b="1" dirty="0">
              <a:solidFill>
                <a:srgbClr val="00FFFF"/>
              </a:solidFill>
              <a:latin typeface="Comic Sans MS"/>
              <a:cs typeface="Comic Sans MS"/>
            </a:endParaRPr>
          </a:p>
        </p:txBody>
      </p:sp>
      <p:grpSp>
        <p:nvGrpSpPr>
          <p:cNvPr id="2" name="Gruppo 8"/>
          <p:cNvGrpSpPr/>
          <p:nvPr/>
        </p:nvGrpSpPr>
        <p:grpSpPr>
          <a:xfrm>
            <a:off x="1414399" y="1981200"/>
            <a:ext cx="6391403" cy="2819400"/>
            <a:chOff x="-672582" y="1219200"/>
            <a:chExt cx="10529814" cy="4724400"/>
          </a:xfrm>
        </p:grpSpPr>
        <p:pic>
          <p:nvPicPr>
            <p:cNvPr id="7" name="Immagine 6" descr="T-M.jpg"/>
            <p:cNvPicPr>
              <a:picLocks noChangeAspect="1"/>
            </p:cNvPicPr>
            <p:nvPr/>
          </p:nvPicPr>
          <p:blipFill>
            <a:blip r:embed="rId2"/>
            <a:srcRect t="6535" r="2987" b="540"/>
            <a:stretch>
              <a:fillRect/>
            </a:stretch>
          </p:blipFill>
          <p:spPr>
            <a:xfrm>
              <a:off x="-672582" y="1219200"/>
              <a:ext cx="5346192" cy="4724400"/>
            </a:xfrm>
            <a:prstGeom prst="rect">
              <a:avLst/>
            </a:prstGeom>
            <a:ln w="28575" cap="flat" cmpd="sng" algn="ctr">
              <a:solidFill>
                <a:srgbClr val="00FFFF"/>
              </a:solidFill>
              <a:prstDash val="solid"/>
              <a:round/>
              <a:headEnd type="none" w="med" len="med"/>
              <a:tailEnd type="none" w="med" len="med"/>
            </a:ln>
          </p:spPr>
        </p:pic>
        <p:pic>
          <p:nvPicPr>
            <p:cNvPr id="8" name="Immagine 7" descr="rho-M.jpg"/>
            <p:cNvPicPr>
              <a:picLocks noChangeAspect="1"/>
            </p:cNvPicPr>
            <p:nvPr/>
          </p:nvPicPr>
          <p:blipFill>
            <a:blip r:embed="rId3"/>
            <a:srcRect t="6535" r="3337"/>
            <a:stretch>
              <a:fillRect/>
            </a:stretch>
          </p:blipFill>
          <p:spPr>
            <a:xfrm>
              <a:off x="4648201" y="1219200"/>
              <a:ext cx="5209031" cy="4724400"/>
            </a:xfrm>
            <a:prstGeom prst="rect">
              <a:avLst/>
            </a:prstGeom>
            <a:ln w="28575" cap="flat" cmpd="sng" algn="ctr">
              <a:solidFill>
                <a:srgbClr val="00FFFF"/>
              </a:solidFill>
              <a:prstDash val="solid"/>
              <a:round/>
              <a:headEnd type="none" w="med" len="med"/>
              <a:tailEnd type="none" w="med" len="med"/>
            </a:ln>
          </p:spPr>
        </p:pic>
      </p:grpSp>
      <p:sp>
        <p:nvSpPr>
          <p:cNvPr id="10" name="CasellaDiTesto 9"/>
          <p:cNvSpPr txBox="1"/>
          <p:nvPr/>
        </p:nvSpPr>
        <p:spPr>
          <a:xfrm>
            <a:off x="762000" y="5257800"/>
            <a:ext cx="7696200" cy="584776"/>
          </a:xfrm>
          <a:prstGeom prst="rect">
            <a:avLst/>
          </a:prstGeom>
          <a:noFill/>
        </p:spPr>
        <p:txBody>
          <a:bodyPr wrap="square" rtlCol="0">
            <a:spAutoFit/>
          </a:bodyPr>
          <a:lstStyle/>
          <a:p>
            <a:pPr algn="just"/>
            <a:r>
              <a:rPr lang="it-IT" sz="1600" b="1" dirty="0" smtClean="0">
                <a:solidFill>
                  <a:schemeClr val="bg1"/>
                </a:solidFill>
                <a:latin typeface="Comic Sans MS"/>
                <a:cs typeface="Comic Sans MS"/>
              </a:rPr>
              <a:t>In order to obtain reliable </a:t>
            </a:r>
            <a:r>
              <a:rPr lang="it-IT" sz="1600" b="1" dirty="0" smtClean="0">
                <a:solidFill>
                  <a:srgbClr val="FFFFFF"/>
                </a:solidFill>
                <a:latin typeface="Comic Sans MS"/>
                <a:ea typeface="Lucida Grande"/>
                <a:cs typeface="Comic Sans MS"/>
              </a:rPr>
              <a:t>κ</a:t>
            </a:r>
            <a:r>
              <a:rPr lang="it-IT" sz="1600" b="1" baseline="-25000" dirty="0" smtClean="0">
                <a:solidFill>
                  <a:srgbClr val="FFFFFF"/>
                </a:solidFill>
                <a:latin typeface="Comic Sans MS"/>
                <a:cs typeface="Comic Sans MS"/>
              </a:rPr>
              <a:t>c</a:t>
            </a:r>
            <a:r>
              <a:rPr lang="it-IT" sz="1600" b="1" baseline="-25000" dirty="0" smtClean="0">
                <a:solidFill>
                  <a:schemeClr val="bg1"/>
                </a:solidFill>
                <a:latin typeface="Comic Sans MS"/>
                <a:cs typeface="Comic Sans MS"/>
              </a:rPr>
              <a:t>ond</a:t>
            </a:r>
            <a:r>
              <a:rPr lang="it-IT" sz="1600" b="1" dirty="0" smtClean="0">
                <a:solidFill>
                  <a:schemeClr val="bg1"/>
                </a:solidFill>
                <a:latin typeface="Comic Sans MS"/>
                <a:cs typeface="Comic Sans MS"/>
              </a:rPr>
              <a:t> estimates, one has to properly take into account the “real” physical conditions of the He core</a:t>
            </a:r>
            <a:endParaRPr lang="it-IT" sz="1600" b="1" dirty="0">
              <a:solidFill>
                <a:schemeClr val="bg1"/>
              </a:solidFill>
              <a:latin typeface="Comic Sans MS"/>
              <a:cs typeface="Comic Sans MS"/>
            </a:endParaRPr>
          </a:p>
        </p:txBody>
      </p:sp>
      <p:pic>
        <p:nvPicPr>
          <p:cNvPr id="11" name="Immagine 10" descr="TF.jpg"/>
          <p:cNvPicPr>
            <a:picLocks noChangeAspect="1"/>
          </p:cNvPicPr>
          <p:nvPr/>
        </p:nvPicPr>
        <p:blipFill>
          <a:blip r:embed="rId4"/>
          <a:srcRect t="6535" r="2238"/>
          <a:stretch>
            <a:fillRect/>
          </a:stretch>
        </p:blipFill>
        <p:spPr>
          <a:xfrm>
            <a:off x="457200" y="1676400"/>
            <a:ext cx="3810000" cy="3316466"/>
          </a:xfrm>
          <a:prstGeom prst="rect">
            <a:avLst/>
          </a:prstGeom>
          <a:ln w="28575" cap="flat" cmpd="sng" algn="ctr">
            <a:solidFill>
              <a:srgbClr val="FF0000"/>
            </a:solidFill>
            <a:prstDash val="solid"/>
            <a:round/>
            <a:headEnd type="none" w="med" len="med"/>
            <a:tailEnd type="none" w="med" len="med"/>
          </a:ln>
        </p:spPr>
      </p:pic>
      <p:pic>
        <p:nvPicPr>
          <p:cNvPr id="12" name="Immagine 11" descr="Gamma.jpg"/>
          <p:cNvPicPr>
            <a:picLocks noChangeAspect="1"/>
          </p:cNvPicPr>
          <p:nvPr/>
        </p:nvPicPr>
        <p:blipFill>
          <a:blip r:embed="rId5"/>
          <a:srcRect t="7494" r="2473"/>
          <a:stretch>
            <a:fillRect/>
          </a:stretch>
        </p:blipFill>
        <p:spPr>
          <a:xfrm>
            <a:off x="4802683" y="1676400"/>
            <a:ext cx="3809999" cy="3312015"/>
          </a:xfrm>
          <a:prstGeom prst="rect">
            <a:avLst/>
          </a:prstGeom>
          <a:ln w="28575" cap="flat" cmpd="sng" algn="ctr">
            <a:solidFill>
              <a:srgbClr val="FF0000"/>
            </a:solidFill>
            <a:prstDash val="solid"/>
            <a:round/>
            <a:headEnd type="none" w="med" len="med"/>
            <a:tailEnd type="none" w="med" len="med"/>
          </a:ln>
        </p:spPr>
      </p:pic>
      <p:grpSp>
        <p:nvGrpSpPr>
          <p:cNvPr id="3" name="Gruppo 33"/>
          <p:cNvGrpSpPr/>
          <p:nvPr/>
        </p:nvGrpSpPr>
        <p:grpSpPr>
          <a:xfrm>
            <a:off x="457200" y="5029200"/>
            <a:ext cx="3369504" cy="1295400"/>
            <a:chOff x="457200" y="5029200"/>
            <a:chExt cx="3369504" cy="1295400"/>
          </a:xfrm>
        </p:grpSpPr>
        <p:sp>
          <p:nvSpPr>
            <p:cNvPr id="13" name="CasellaDiTesto 12"/>
            <p:cNvSpPr txBox="1"/>
            <p:nvPr/>
          </p:nvSpPr>
          <p:spPr>
            <a:xfrm>
              <a:off x="897697" y="5986046"/>
              <a:ext cx="2929007" cy="338554"/>
            </a:xfrm>
            <a:prstGeom prst="rect">
              <a:avLst/>
            </a:prstGeom>
            <a:noFill/>
            <a:ln>
              <a:solidFill>
                <a:srgbClr val="FF0000"/>
              </a:solidFill>
            </a:ln>
          </p:spPr>
          <p:txBody>
            <a:bodyPr wrap="none" rtlCol="0" anchor="ctr">
              <a:spAutoFit/>
            </a:bodyPr>
            <a:lstStyle/>
            <a:p>
              <a:pPr algn="ctr"/>
              <a:r>
                <a:rPr lang="it-IT" sz="1600" b="1" dirty="0" err="1" smtClean="0">
                  <a:solidFill>
                    <a:srgbClr val="FF0000"/>
                  </a:solidFill>
                  <a:latin typeface="Comic Sans MS"/>
                  <a:cs typeface="Comic Sans MS"/>
                </a:rPr>
                <a:t>partial</a:t>
              </a:r>
              <a:r>
                <a:rPr lang="it-IT" sz="1600" b="1" dirty="0" smtClean="0">
                  <a:solidFill>
                    <a:srgbClr val="FF0000"/>
                  </a:solidFill>
                  <a:latin typeface="Comic Sans MS"/>
                  <a:cs typeface="Comic Sans MS"/>
                </a:rPr>
                <a:t> electron </a:t>
              </a:r>
              <a:r>
                <a:rPr lang="it-IT" sz="1600" b="1" dirty="0" err="1" smtClean="0">
                  <a:solidFill>
                    <a:srgbClr val="FF0000"/>
                  </a:solidFill>
                  <a:latin typeface="Comic Sans MS"/>
                  <a:cs typeface="Comic Sans MS"/>
                </a:rPr>
                <a:t>degeneracy</a:t>
              </a:r>
              <a:endParaRPr lang="it-IT" sz="1600" b="1" dirty="0">
                <a:solidFill>
                  <a:srgbClr val="FF0000"/>
                </a:solidFill>
                <a:latin typeface="Comic Sans MS"/>
                <a:cs typeface="Comic Sans MS"/>
              </a:endParaRPr>
            </a:p>
          </p:txBody>
        </p:sp>
        <p:cxnSp>
          <p:nvCxnSpPr>
            <p:cNvPr id="27" name="Connettore 4 26"/>
            <p:cNvCxnSpPr/>
            <p:nvPr/>
          </p:nvCxnSpPr>
          <p:spPr bwMode="auto">
            <a:xfrm rot="16200000" flipH="1">
              <a:off x="152400" y="5334000"/>
              <a:ext cx="1066800" cy="457200"/>
            </a:xfrm>
            <a:prstGeom prst="bentConnector3">
              <a:avLst>
                <a:gd name="adj1" fmla="val 98665"/>
              </a:avLst>
            </a:prstGeom>
            <a:solidFill>
              <a:schemeClr val="accent1"/>
            </a:solidFill>
            <a:ln w="9525" cap="flat" cmpd="sng" algn="ctr">
              <a:solidFill>
                <a:srgbClr val="FF0000"/>
              </a:solidFill>
              <a:prstDash val="solid"/>
              <a:round/>
              <a:headEnd type="none" w="med" len="med"/>
              <a:tailEnd type="arrow"/>
            </a:ln>
            <a:effectLst/>
          </p:spPr>
        </p:cxnSp>
      </p:grpSp>
      <p:grpSp>
        <p:nvGrpSpPr>
          <p:cNvPr id="9" name="Gruppo 32"/>
          <p:cNvGrpSpPr/>
          <p:nvPr/>
        </p:nvGrpSpPr>
        <p:grpSpPr>
          <a:xfrm>
            <a:off x="5012497" y="5029199"/>
            <a:ext cx="3598104" cy="1295401"/>
            <a:chOff x="5012497" y="5029199"/>
            <a:chExt cx="3598104" cy="1295401"/>
          </a:xfrm>
        </p:grpSpPr>
        <p:sp>
          <p:nvSpPr>
            <p:cNvPr id="14" name="CasellaDiTesto 13"/>
            <p:cNvSpPr txBox="1"/>
            <p:nvPr/>
          </p:nvSpPr>
          <p:spPr>
            <a:xfrm>
              <a:off x="5012497" y="5986046"/>
              <a:ext cx="3390371" cy="338554"/>
            </a:xfrm>
            <a:prstGeom prst="rect">
              <a:avLst/>
            </a:prstGeom>
            <a:noFill/>
            <a:ln>
              <a:solidFill>
                <a:srgbClr val="FF0000"/>
              </a:solidFill>
            </a:ln>
          </p:spPr>
          <p:txBody>
            <a:bodyPr wrap="none" rtlCol="0" anchor="ctr">
              <a:spAutoFit/>
            </a:bodyPr>
            <a:lstStyle/>
            <a:p>
              <a:pPr algn="ctr"/>
              <a:r>
                <a:rPr lang="it-IT" sz="1600" b="1" dirty="0" smtClean="0">
                  <a:solidFill>
                    <a:srgbClr val="FF0000"/>
                  </a:solidFill>
                  <a:latin typeface="Comic Sans MS"/>
                  <a:cs typeface="Comic Sans MS"/>
                </a:rPr>
                <a:t>intermediate </a:t>
              </a:r>
              <a:r>
                <a:rPr lang="it-IT" sz="1600" b="1" dirty="0" err="1" smtClean="0">
                  <a:solidFill>
                    <a:srgbClr val="FF0000"/>
                  </a:solidFill>
                  <a:latin typeface="Comic Sans MS"/>
                  <a:cs typeface="Comic Sans MS"/>
                </a:rPr>
                <a:t>ion</a:t>
              </a:r>
              <a:r>
                <a:rPr lang="it-IT" sz="1600" b="1" dirty="0" smtClean="0">
                  <a:solidFill>
                    <a:srgbClr val="FF0000"/>
                  </a:solidFill>
                  <a:latin typeface="Comic Sans MS"/>
                  <a:cs typeface="Comic Sans MS"/>
                </a:rPr>
                <a:t> </a:t>
              </a:r>
              <a:r>
                <a:rPr lang="it-IT" sz="1600" b="1" dirty="0" err="1" smtClean="0">
                  <a:solidFill>
                    <a:srgbClr val="FF0000"/>
                  </a:solidFill>
                  <a:latin typeface="Comic Sans MS"/>
                  <a:cs typeface="Comic Sans MS"/>
                </a:rPr>
                <a:t>coupling</a:t>
              </a:r>
              <a:r>
                <a:rPr lang="it-IT" sz="1600" b="1" dirty="0" smtClean="0">
                  <a:solidFill>
                    <a:srgbClr val="FF0000"/>
                  </a:solidFill>
                  <a:latin typeface="Comic Sans MS"/>
                  <a:cs typeface="Comic Sans MS"/>
                </a:rPr>
                <a:t> regime</a:t>
              </a:r>
              <a:endParaRPr lang="it-IT" sz="1600" b="1" dirty="0">
                <a:solidFill>
                  <a:srgbClr val="FF0000"/>
                </a:solidFill>
                <a:latin typeface="Comic Sans MS"/>
                <a:cs typeface="Comic Sans MS"/>
              </a:endParaRPr>
            </a:p>
          </p:txBody>
        </p:sp>
        <p:cxnSp>
          <p:nvCxnSpPr>
            <p:cNvPr id="29" name="Connettore 4 28"/>
            <p:cNvCxnSpPr>
              <a:endCxn id="14" idx="3"/>
            </p:cNvCxnSpPr>
            <p:nvPr/>
          </p:nvCxnSpPr>
          <p:spPr bwMode="auto">
            <a:xfrm rot="5400000">
              <a:off x="7943673" y="5488395"/>
              <a:ext cx="1126123" cy="207732"/>
            </a:xfrm>
            <a:prstGeom prst="bentConnector2">
              <a:avLst/>
            </a:prstGeom>
            <a:solidFill>
              <a:schemeClr val="accent1"/>
            </a:solidFill>
            <a:ln w="9525"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12042157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403" name="Text Box 11"/>
          <p:cNvSpPr txBox="1">
            <a:spLocks noChangeArrowheads="1"/>
          </p:cNvSpPr>
          <p:nvPr/>
        </p:nvSpPr>
        <p:spPr bwMode="auto">
          <a:xfrm>
            <a:off x="2238819" y="147935"/>
            <a:ext cx="4666362" cy="461665"/>
          </a:xfrm>
          <a:prstGeom prst="rect">
            <a:avLst/>
          </a:prstGeom>
          <a:noFill/>
          <a:ln w="9525">
            <a:noFill/>
            <a:miter lim="800000"/>
            <a:headEnd/>
            <a:tailEnd/>
          </a:ln>
          <a:effectLst/>
        </p:spPr>
        <p:txBody>
          <a:bodyPr wrap="none">
            <a:prstTxWarp prst="textNoShape">
              <a:avLst/>
            </a:prstTxWarp>
            <a:spAutoFit/>
          </a:bodyPr>
          <a:lstStyle/>
          <a:p>
            <a:r>
              <a:rPr lang="it-IT" b="1" dirty="0" err="1">
                <a:solidFill>
                  <a:srgbClr val="FFFFFF"/>
                </a:solidFill>
                <a:effectLst>
                  <a:outerShdw blurRad="38100" dist="38100" dir="2700000" algn="tl">
                    <a:srgbClr val="000000"/>
                  </a:outerShdw>
                </a:effectLst>
                <a:latin typeface="Comic Sans MS" pitchFamily="30" charset="0"/>
              </a:rPr>
              <a:t>Conductive</a:t>
            </a:r>
            <a:r>
              <a:rPr lang="it-IT" b="1" dirty="0">
                <a:solidFill>
                  <a:srgbClr val="FFFFFF"/>
                </a:solidFill>
                <a:effectLst>
                  <a:outerShdw blurRad="38100" dist="38100" dir="2700000" algn="tl">
                    <a:srgbClr val="000000"/>
                  </a:outerShdw>
                </a:effectLst>
                <a:latin typeface="Comic Sans MS" pitchFamily="30" charset="0"/>
              </a:rPr>
              <a:t> </a:t>
            </a:r>
            <a:r>
              <a:rPr lang="it-IT" b="1" dirty="0" err="1">
                <a:solidFill>
                  <a:srgbClr val="FFFFFF"/>
                </a:solidFill>
                <a:effectLst>
                  <a:outerShdw blurRad="38100" dist="38100" dir="2700000" algn="tl">
                    <a:srgbClr val="000000"/>
                  </a:outerShdw>
                </a:effectLst>
                <a:latin typeface="Comic Sans MS" pitchFamily="30" charset="0"/>
              </a:rPr>
              <a:t>opacity</a:t>
            </a:r>
            <a:r>
              <a:rPr lang="it-IT" b="1" dirty="0" smtClean="0">
                <a:solidFill>
                  <a:srgbClr val="FFFFFF"/>
                </a:solidFill>
                <a:effectLst>
                  <a:outerShdw blurRad="38100" dist="38100" dir="2700000" algn="tl">
                    <a:srgbClr val="000000"/>
                  </a:outerShdw>
                </a:effectLst>
                <a:latin typeface="Comic Sans MS" pitchFamily="30" charset="0"/>
              </a:rPr>
              <a:t>: </a:t>
            </a:r>
            <a:r>
              <a:rPr lang="it-IT" b="1" dirty="0" err="1" smtClean="0">
                <a:solidFill>
                  <a:srgbClr val="FFFFFF"/>
                </a:solidFill>
                <a:effectLst>
                  <a:outerShdw blurRad="38100" dist="38100" dir="2700000" algn="tl">
                    <a:srgbClr val="000000"/>
                  </a:outerShdw>
                </a:effectLst>
                <a:latin typeface="Comic Sans MS" pitchFamily="30" charset="0"/>
              </a:rPr>
              <a:t>an</a:t>
            </a:r>
            <a:r>
              <a:rPr lang="it-IT" b="1" dirty="0" smtClean="0">
                <a:solidFill>
                  <a:srgbClr val="FFFFFF"/>
                </a:solidFill>
                <a:effectLst>
                  <a:outerShdw blurRad="38100" dist="38100" dir="2700000" algn="tl">
                    <a:srgbClr val="000000"/>
                  </a:outerShdw>
                </a:effectLst>
                <a:latin typeface="Comic Sans MS" pitchFamily="30" charset="0"/>
              </a:rPr>
              <a:t> update</a:t>
            </a:r>
            <a:endParaRPr lang="it-IT" b="1" dirty="0">
              <a:solidFill>
                <a:srgbClr val="FFFFFF"/>
              </a:solidFill>
              <a:effectLst>
                <a:outerShdw blurRad="38100" dist="38100" dir="2700000" algn="tl">
                  <a:srgbClr val="000000"/>
                </a:outerShdw>
              </a:effectLst>
              <a:latin typeface="Comic Sans MS" pitchFamily="30" charset="0"/>
            </a:endParaRPr>
          </a:p>
        </p:txBody>
      </p:sp>
      <p:sp>
        <p:nvSpPr>
          <p:cNvPr id="59409" name="Text Box 17"/>
          <p:cNvSpPr txBox="1">
            <a:spLocks noChangeArrowheads="1"/>
          </p:cNvSpPr>
          <p:nvPr/>
        </p:nvSpPr>
        <p:spPr bwMode="auto">
          <a:xfrm>
            <a:off x="1239838" y="5969000"/>
            <a:ext cx="184150" cy="366713"/>
          </a:xfrm>
          <a:prstGeom prst="rect">
            <a:avLst/>
          </a:prstGeom>
          <a:noFill/>
          <a:ln w="9525">
            <a:noFill/>
            <a:miter lim="800000"/>
            <a:headEnd/>
            <a:tailEnd/>
          </a:ln>
          <a:effectLst/>
        </p:spPr>
        <p:txBody>
          <a:bodyPr wrap="none">
            <a:prstTxWarp prst="textNoShape">
              <a:avLst/>
            </a:prstTxWarp>
            <a:spAutoFit/>
          </a:bodyPr>
          <a:lstStyle/>
          <a:p>
            <a:endParaRPr lang="it-IT"/>
          </a:p>
        </p:txBody>
      </p:sp>
      <p:sp>
        <p:nvSpPr>
          <p:cNvPr id="59416" name="Text Box 24"/>
          <p:cNvSpPr txBox="1">
            <a:spLocks noChangeArrowheads="1"/>
          </p:cNvSpPr>
          <p:nvPr/>
        </p:nvSpPr>
        <p:spPr bwMode="auto">
          <a:xfrm>
            <a:off x="381000" y="762000"/>
            <a:ext cx="8588375" cy="720725"/>
          </a:xfrm>
          <a:prstGeom prst="rect">
            <a:avLst/>
          </a:prstGeom>
          <a:noFill/>
          <a:ln w="9525">
            <a:noFill/>
            <a:miter lim="800000"/>
            <a:headEnd/>
            <a:tailEnd/>
          </a:ln>
          <a:effectLst/>
        </p:spPr>
        <p:txBody>
          <a:bodyPr>
            <a:prstTxWarp prst="textNoShape">
              <a:avLst/>
            </a:prstTxWarp>
          </a:bodyPr>
          <a:lstStyle/>
          <a:p>
            <a:pPr algn="just"/>
            <a:r>
              <a:rPr lang="it-IT" sz="1600" b="1" dirty="0" err="1" smtClean="0">
                <a:solidFill>
                  <a:schemeClr val="bg1"/>
                </a:solidFill>
                <a:latin typeface="Comic Sans MS" pitchFamily="30" charset="0"/>
              </a:rPr>
              <a:t>Until</a:t>
            </a:r>
            <a:r>
              <a:rPr lang="it-IT" sz="1600" b="1" dirty="0" smtClean="0">
                <a:solidFill>
                  <a:schemeClr val="bg1"/>
                </a:solidFill>
                <a:latin typeface="Comic Sans MS" pitchFamily="30" charset="0"/>
              </a:rPr>
              <a:t> </a:t>
            </a:r>
            <a:r>
              <a:rPr lang="it-IT" sz="1600" b="1" dirty="0" err="1" smtClean="0">
                <a:solidFill>
                  <a:schemeClr val="bg1"/>
                </a:solidFill>
                <a:latin typeface="Comic Sans MS" pitchFamily="30" charset="0"/>
              </a:rPr>
              <a:t>few</a:t>
            </a:r>
            <a:r>
              <a:rPr lang="it-IT" sz="1600" b="1" dirty="0" smtClean="0">
                <a:solidFill>
                  <a:schemeClr val="bg1"/>
                </a:solidFill>
                <a:latin typeface="Comic Sans MS" pitchFamily="30" charset="0"/>
              </a:rPr>
              <a:t> </a:t>
            </a:r>
            <a:r>
              <a:rPr lang="it-IT" sz="1600" b="1" dirty="0" err="1" smtClean="0">
                <a:solidFill>
                  <a:schemeClr val="bg1"/>
                </a:solidFill>
                <a:latin typeface="Comic Sans MS" pitchFamily="30" charset="0"/>
              </a:rPr>
              <a:t>years</a:t>
            </a:r>
            <a:r>
              <a:rPr lang="it-IT" sz="1600" b="1" dirty="0" smtClean="0">
                <a:solidFill>
                  <a:schemeClr val="bg1"/>
                </a:solidFill>
                <a:latin typeface="Comic Sans MS" pitchFamily="30" charset="0"/>
              </a:rPr>
              <a:t> ago, </a:t>
            </a:r>
            <a:r>
              <a:rPr lang="it-IT" sz="1600" b="1" dirty="0">
                <a:solidFill>
                  <a:schemeClr val="bg1"/>
                </a:solidFill>
                <a:latin typeface="Comic Sans MS" pitchFamily="30" charset="0"/>
              </a:rPr>
              <a:t>only 3</a:t>
            </a:r>
            <a:r>
              <a:rPr lang="it-IT" sz="1600" b="1" dirty="0" smtClean="0">
                <a:solidFill>
                  <a:schemeClr val="bg1"/>
                </a:solidFill>
                <a:latin typeface="Comic Sans MS" pitchFamily="30" charset="0"/>
              </a:rPr>
              <a:t> independent sources </a:t>
            </a:r>
            <a:r>
              <a:rPr lang="it-IT" sz="1600" b="1" dirty="0">
                <a:solidFill>
                  <a:schemeClr val="bg1"/>
                </a:solidFill>
                <a:latin typeface="Comic Sans MS" pitchFamily="30" charset="0"/>
              </a:rPr>
              <a:t>of </a:t>
            </a:r>
            <a:r>
              <a:rPr lang="it-IT" sz="1600" b="1" dirty="0">
                <a:solidFill>
                  <a:schemeClr val="bg1"/>
                </a:solidFill>
                <a:latin typeface="Comic Sans MS" pitchFamily="30" charset="0"/>
                <a:sym typeface="Symbol" pitchFamily="30" charset="2"/>
              </a:rPr>
              <a:t></a:t>
            </a:r>
            <a:r>
              <a:rPr lang="it-IT" sz="1600" b="1" baseline="-25000" dirty="0">
                <a:solidFill>
                  <a:schemeClr val="bg1"/>
                </a:solidFill>
                <a:latin typeface="Comic Sans MS" pitchFamily="30" charset="0"/>
                <a:sym typeface="Symbol" pitchFamily="30" charset="2"/>
              </a:rPr>
              <a:t>cond</a:t>
            </a:r>
            <a:r>
              <a:rPr lang="it-IT" sz="1600" b="1" dirty="0">
                <a:solidFill>
                  <a:schemeClr val="bg1"/>
                </a:solidFill>
                <a:latin typeface="Comic Sans MS" pitchFamily="30" charset="0"/>
                <a:sym typeface="Symbol" pitchFamily="30" charset="2"/>
              </a:rPr>
              <a:t> were available, each one with its </a:t>
            </a:r>
            <a:r>
              <a:rPr lang="it-IT" sz="1600" b="1" dirty="0" err="1">
                <a:solidFill>
                  <a:schemeClr val="bg1"/>
                </a:solidFill>
                <a:latin typeface="Comic Sans MS" pitchFamily="30" charset="0"/>
                <a:sym typeface="Symbol" pitchFamily="30" charset="2"/>
              </a:rPr>
              <a:t>own</a:t>
            </a:r>
            <a:r>
              <a:rPr lang="it-IT" sz="1600" b="1" dirty="0">
                <a:solidFill>
                  <a:schemeClr val="bg1"/>
                </a:solidFill>
                <a:latin typeface="Comic Sans MS" pitchFamily="30" charset="0"/>
                <a:sym typeface="Symbol" pitchFamily="30" charset="2"/>
              </a:rPr>
              <a:t> </a:t>
            </a:r>
            <a:r>
              <a:rPr lang="it-IT" sz="1600" b="1" dirty="0" err="1" smtClean="0">
                <a:solidFill>
                  <a:schemeClr val="bg1"/>
                </a:solidFill>
                <a:latin typeface="Comic Sans MS" pitchFamily="30" charset="0"/>
                <a:sym typeface="Symbol" pitchFamily="30" charset="2"/>
              </a:rPr>
              <a:t>shortcomings</a:t>
            </a:r>
            <a:r>
              <a:rPr lang="it-IT" sz="1600" b="1" dirty="0" smtClean="0">
                <a:solidFill>
                  <a:schemeClr val="bg1"/>
                </a:solidFill>
                <a:latin typeface="Comic Sans MS" pitchFamily="30" charset="0"/>
                <a:sym typeface="Symbol" pitchFamily="30" charset="2"/>
              </a:rPr>
              <a:t>…</a:t>
            </a:r>
            <a:endParaRPr lang="it-IT" sz="1400" b="1" dirty="0">
              <a:solidFill>
                <a:schemeClr val="bg1"/>
              </a:solidFill>
              <a:latin typeface="Comic Sans MS" pitchFamily="30" charset="0"/>
              <a:sym typeface="Symbol" pitchFamily="30" charset="2"/>
            </a:endParaRPr>
          </a:p>
        </p:txBody>
      </p:sp>
      <p:pic>
        <p:nvPicPr>
          <p:cNvPr id="59431" name="Picture 39" descr="opacon_conf"/>
          <p:cNvPicPr>
            <a:picLocks noChangeAspect="1" noChangeArrowheads="1"/>
          </p:cNvPicPr>
          <p:nvPr/>
        </p:nvPicPr>
        <p:blipFill>
          <a:blip r:embed="rId3"/>
          <a:srcRect/>
          <a:stretch>
            <a:fillRect/>
          </a:stretch>
        </p:blipFill>
        <p:spPr bwMode="auto">
          <a:xfrm>
            <a:off x="4800600" y="3048735"/>
            <a:ext cx="3810000" cy="3288116"/>
          </a:xfrm>
          <a:prstGeom prst="rect">
            <a:avLst/>
          </a:prstGeom>
          <a:noFill/>
          <a:ln w="28575" cap="flat" cmpd="sng" algn="ctr">
            <a:solidFill>
              <a:srgbClr val="66CCFF"/>
            </a:solidFill>
            <a:prstDash val="solid"/>
            <a:round/>
            <a:headEnd type="none" w="med" len="med"/>
            <a:tailEnd type="none" w="med" len="med"/>
          </a:ln>
        </p:spPr>
      </p:pic>
      <p:sp>
        <p:nvSpPr>
          <p:cNvPr id="18" name="CasellaDiTesto 17"/>
          <p:cNvSpPr txBox="1"/>
          <p:nvPr/>
        </p:nvSpPr>
        <p:spPr>
          <a:xfrm>
            <a:off x="381000" y="1412776"/>
            <a:ext cx="8610600" cy="584776"/>
          </a:xfrm>
          <a:prstGeom prst="rect">
            <a:avLst/>
          </a:prstGeom>
          <a:noFill/>
        </p:spPr>
        <p:txBody>
          <a:bodyPr wrap="square" rtlCol="0">
            <a:spAutoFit/>
          </a:bodyPr>
          <a:lstStyle/>
          <a:p>
            <a:pPr algn="just"/>
            <a:r>
              <a:rPr lang="it-IT" sz="1600" b="1" dirty="0" smtClean="0">
                <a:solidFill>
                  <a:srgbClr val="66FFFF"/>
                </a:solidFill>
                <a:latin typeface="Comic Sans MS"/>
                <a:cs typeface="Comic Sans MS"/>
              </a:rPr>
              <a:t>Recently, a new set of </a:t>
            </a:r>
            <a:r>
              <a:rPr lang="it-IT" sz="1600" b="1" dirty="0" err="1" smtClean="0">
                <a:solidFill>
                  <a:srgbClr val="66FFFF"/>
                </a:solidFill>
                <a:latin typeface="Comic Sans MS"/>
                <a:ea typeface="Lucida Grande"/>
                <a:cs typeface="Comic Sans MS"/>
              </a:rPr>
              <a:t>κ</a:t>
            </a:r>
            <a:r>
              <a:rPr lang="it-IT" sz="1600" b="1" baseline="-25000" dirty="0" err="1" smtClean="0">
                <a:solidFill>
                  <a:srgbClr val="66FFFF"/>
                </a:solidFill>
                <a:latin typeface="Comic Sans MS"/>
                <a:cs typeface="Comic Sans MS"/>
              </a:rPr>
              <a:t>cond</a:t>
            </a:r>
            <a:r>
              <a:rPr lang="it-IT" sz="1600" b="1" dirty="0">
                <a:solidFill>
                  <a:srgbClr val="66FFFF"/>
                </a:solidFill>
                <a:latin typeface="Comic Sans MS"/>
                <a:cs typeface="Comic Sans MS"/>
              </a:rPr>
              <a:t> </a:t>
            </a:r>
            <a:r>
              <a:rPr lang="it-IT" sz="1600" b="1" dirty="0" err="1" smtClean="0">
                <a:solidFill>
                  <a:srgbClr val="66FFFF"/>
                </a:solidFill>
                <a:latin typeface="Comic Sans MS"/>
                <a:cs typeface="Comic Sans MS"/>
              </a:rPr>
              <a:t>estimates</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has</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been</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provided</a:t>
            </a:r>
            <a:r>
              <a:rPr lang="it-IT" sz="1600" b="1" dirty="0" smtClean="0">
                <a:solidFill>
                  <a:srgbClr val="66FFFF"/>
                </a:solidFill>
                <a:latin typeface="Comic Sans MS"/>
                <a:cs typeface="Comic Sans MS"/>
              </a:rPr>
              <a:t> - by an </a:t>
            </a:r>
            <a:r>
              <a:rPr lang="it-IT" sz="1600" b="1" dirty="0" err="1" smtClean="0">
                <a:solidFill>
                  <a:srgbClr val="66FFFF"/>
                </a:solidFill>
                <a:latin typeface="Comic Sans MS"/>
                <a:cs typeface="Comic Sans MS"/>
              </a:rPr>
              <a:t>international</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collaboration</a:t>
            </a:r>
            <a:r>
              <a:rPr lang="it-IT" sz="1600" b="1" dirty="0" smtClean="0">
                <a:solidFill>
                  <a:srgbClr val="66FFFF"/>
                </a:solidFill>
                <a:latin typeface="Comic Sans MS"/>
                <a:cs typeface="Comic Sans MS"/>
              </a:rPr>
              <a:t> -  </a:t>
            </a:r>
            <a:r>
              <a:rPr lang="it-IT" sz="1600" b="1" dirty="0" err="1" smtClean="0">
                <a:solidFill>
                  <a:srgbClr val="66FFFF"/>
                </a:solidFill>
                <a:latin typeface="Comic Sans MS"/>
                <a:cs typeface="Comic Sans MS"/>
              </a:rPr>
              <a:t>based</a:t>
            </a:r>
            <a:r>
              <a:rPr lang="it-IT" sz="1600" b="1" dirty="0" smtClean="0">
                <a:solidFill>
                  <a:srgbClr val="66FFFF"/>
                </a:solidFill>
                <a:latin typeface="Comic Sans MS"/>
                <a:cs typeface="Comic Sans MS"/>
              </a:rPr>
              <a:t> on: </a:t>
            </a:r>
            <a:endParaRPr lang="it-IT" sz="1600" b="1" dirty="0">
              <a:solidFill>
                <a:srgbClr val="66FFFF"/>
              </a:solidFill>
              <a:latin typeface="Comic Sans MS"/>
              <a:cs typeface="Comic Sans MS"/>
            </a:endParaRPr>
          </a:p>
        </p:txBody>
      </p:sp>
      <p:sp>
        <p:nvSpPr>
          <p:cNvPr id="19" name="CasellaDiTesto 18"/>
          <p:cNvSpPr txBox="1"/>
          <p:nvPr/>
        </p:nvSpPr>
        <p:spPr>
          <a:xfrm>
            <a:off x="533400" y="2021939"/>
            <a:ext cx="4750018" cy="830997"/>
          </a:xfrm>
          <a:prstGeom prst="rect">
            <a:avLst/>
          </a:prstGeom>
          <a:noFill/>
        </p:spPr>
        <p:txBody>
          <a:bodyPr wrap="none" rtlCol="0">
            <a:spAutoFit/>
          </a:bodyPr>
          <a:lstStyle/>
          <a:p>
            <a:pPr>
              <a:buFont typeface="Arial"/>
              <a:buChar char="•"/>
            </a:pPr>
            <a:r>
              <a:rPr lang="it-IT" sz="1600" b="1" dirty="0" smtClean="0">
                <a:solidFill>
                  <a:srgbClr val="66FFFF"/>
                </a:solidFill>
                <a:latin typeface="Comic Sans MS"/>
                <a:cs typeface="Comic Sans MS"/>
              </a:rPr>
              <a:t>a full </a:t>
            </a:r>
            <a:r>
              <a:rPr lang="it-IT" sz="1600" b="1" dirty="0" err="1" smtClean="0">
                <a:solidFill>
                  <a:srgbClr val="66FFFF"/>
                </a:solidFill>
                <a:latin typeface="Comic Sans MS"/>
                <a:cs typeface="Comic Sans MS"/>
              </a:rPr>
              <a:t>coverage</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of</a:t>
            </a:r>
            <a:r>
              <a:rPr lang="it-IT" sz="1600" b="1" dirty="0" smtClean="0">
                <a:solidFill>
                  <a:srgbClr val="66FFFF"/>
                </a:solidFill>
                <a:latin typeface="Comic Sans MS"/>
                <a:cs typeface="Comic Sans MS"/>
              </a:rPr>
              <a:t> the </a:t>
            </a:r>
            <a:r>
              <a:rPr lang="it-IT" sz="1600" b="1" dirty="0" err="1" smtClean="0">
                <a:solidFill>
                  <a:srgbClr val="66FFFF"/>
                </a:solidFill>
                <a:latin typeface="Comic Sans MS"/>
                <a:cs typeface="Comic Sans MS"/>
              </a:rPr>
              <a:t>parameter</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space</a:t>
            </a:r>
            <a:r>
              <a:rPr lang="it-IT" sz="1600" b="1" dirty="0" smtClean="0">
                <a:solidFill>
                  <a:srgbClr val="66FFFF"/>
                </a:solidFill>
                <a:latin typeface="Comic Sans MS"/>
                <a:cs typeface="Comic Sans MS"/>
              </a:rPr>
              <a:t>;</a:t>
            </a:r>
          </a:p>
          <a:p>
            <a:pPr>
              <a:buFont typeface="Arial"/>
              <a:buChar char="•"/>
            </a:pPr>
            <a:endParaRPr lang="it-IT" sz="1600" b="1" dirty="0" smtClean="0">
              <a:solidFill>
                <a:srgbClr val="66FFFF"/>
              </a:solidFill>
              <a:latin typeface="Comic Sans MS"/>
              <a:cs typeface="Comic Sans MS"/>
            </a:endParaRPr>
          </a:p>
          <a:p>
            <a:pPr>
              <a:buFont typeface="Arial"/>
              <a:buChar char="•"/>
            </a:pPr>
            <a:r>
              <a:rPr lang="it-IT" sz="1600" b="1" dirty="0" smtClean="0">
                <a:solidFill>
                  <a:srgbClr val="66FFFF"/>
                </a:solidFill>
                <a:latin typeface="Comic Sans MS"/>
                <a:cs typeface="Comic Sans MS"/>
              </a:rPr>
              <a:t>the </a:t>
            </a:r>
            <a:r>
              <a:rPr lang="it-IT" sz="1600" b="1" dirty="0" err="1" smtClean="0">
                <a:solidFill>
                  <a:srgbClr val="66FFFF"/>
                </a:solidFill>
                <a:latin typeface="Comic Sans MS"/>
                <a:cs typeface="Comic Sans MS"/>
              </a:rPr>
              <a:t>inclusion</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of</a:t>
            </a:r>
            <a:r>
              <a:rPr lang="it-IT" sz="1600" b="1" dirty="0" smtClean="0">
                <a:solidFill>
                  <a:srgbClr val="66FFFF"/>
                </a:solidFill>
                <a:latin typeface="Comic Sans MS"/>
                <a:cs typeface="Comic Sans MS"/>
              </a:rPr>
              <a:t> the e</a:t>
            </a:r>
            <a:r>
              <a:rPr lang="it-IT" sz="1600" b="1" baseline="30000" dirty="0" smtClean="0">
                <a:solidFill>
                  <a:srgbClr val="66FFFF"/>
                </a:solidFill>
                <a:latin typeface="Comic Sans MS"/>
                <a:cs typeface="Comic Sans MS"/>
              </a:rPr>
              <a:t>-</a:t>
            </a:r>
            <a:r>
              <a:rPr lang="it-IT" sz="1600" b="1" dirty="0" smtClean="0">
                <a:solidFill>
                  <a:srgbClr val="66FFFF"/>
                </a:solidFill>
                <a:latin typeface="Comic Sans MS"/>
                <a:cs typeface="Comic Sans MS"/>
              </a:rPr>
              <a:t>e</a:t>
            </a:r>
            <a:r>
              <a:rPr lang="it-IT" sz="1600" b="1" baseline="30000" dirty="0" smtClean="0">
                <a:solidFill>
                  <a:srgbClr val="66FFFF"/>
                </a:solidFill>
                <a:latin typeface="Comic Sans MS"/>
                <a:cs typeface="Comic Sans MS"/>
              </a:rPr>
              <a:t>-</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scattering</a:t>
            </a:r>
            <a:r>
              <a:rPr lang="it-IT" sz="1600" b="1" dirty="0" smtClean="0">
                <a:solidFill>
                  <a:srgbClr val="66FFFF"/>
                </a:solidFill>
                <a:latin typeface="Comic Sans MS"/>
                <a:cs typeface="Comic Sans MS"/>
              </a:rPr>
              <a:t> </a:t>
            </a:r>
            <a:r>
              <a:rPr lang="it-IT" sz="1600" b="1" dirty="0" err="1" smtClean="0">
                <a:solidFill>
                  <a:srgbClr val="66FFFF"/>
                </a:solidFill>
                <a:latin typeface="Comic Sans MS"/>
                <a:cs typeface="Comic Sans MS"/>
              </a:rPr>
              <a:t>effects</a:t>
            </a:r>
            <a:r>
              <a:rPr lang="it-IT" sz="1600" b="1" dirty="0" smtClean="0">
                <a:solidFill>
                  <a:srgbClr val="66FFFF"/>
                </a:solidFill>
                <a:latin typeface="Comic Sans MS"/>
                <a:cs typeface="Comic Sans MS"/>
              </a:rPr>
              <a:t>;</a:t>
            </a:r>
            <a:endParaRPr lang="it-IT" sz="1600" b="1" dirty="0">
              <a:solidFill>
                <a:srgbClr val="66FFFF"/>
              </a:solidFill>
              <a:latin typeface="Comic Sans MS"/>
              <a:cs typeface="Comic Sans MS"/>
            </a:endParaRPr>
          </a:p>
        </p:txBody>
      </p:sp>
      <p:pic>
        <p:nvPicPr>
          <p:cNvPr id="20" name="Immagine 19" descr="ee.jpg"/>
          <p:cNvPicPr>
            <a:picLocks noChangeAspect="1"/>
          </p:cNvPicPr>
          <p:nvPr/>
        </p:nvPicPr>
        <p:blipFill>
          <a:blip r:embed="rId4"/>
          <a:srcRect l="331" t="6535" r="3091" b="540"/>
          <a:stretch>
            <a:fillRect/>
          </a:stretch>
        </p:blipFill>
        <p:spPr>
          <a:xfrm>
            <a:off x="685800" y="3048000"/>
            <a:ext cx="3851787" cy="3276600"/>
          </a:xfrm>
          <a:prstGeom prst="rect">
            <a:avLst/>
          </a:prstGeom>
          <a:ln w="28575" cap="flat" cmpd="sng" algn="ctr">
            <a:solidFill>
              <a:srgbClr val="66CCFF"/>
            </a:solidFill>
            <a:prstDash val="solid"/>
            <a:round/>
            <a:headEnd type="none" w="med" len="med"/>
            <a:tailEnd type="none" w="med" len="med"/>
          </a:ln>
        </p:spPr>
      </p:pic>
    </p:spTree>
    <p:custDataLst>
      <p:tags r:id="rId1"/>
    </p:custDataLst>
    <p:extLst>
      <p:ext uri="{BB962C8B-B14F-4D97-AF65-F5344CB8AC3E}">
        <p14:creationId xmlns:p14="http://schemas.microsoft.com/office/powerpoint/2010/main" val="2952950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42900" y="252413"/>
            <a:ext cx="8458200" cy="814387"/>
          </a:xfrm>
        </p:spPr>
        <p:txBody>
          <a:bodyPr>
            <a:noAutofit/>
          </a:bodyPr>
          <a:lstStyle/>
          <a:p>
            <a:r>
              <a:rPr lang="it-IT" sz="2400" b="1" i="1" dirty="0" smtClean="0">
                <a:solidFill>
                  <a:srgbClr val="FFFFFF"/>
                </a:solidFill>
                <a:latin typeface="Comic Sans MS" pitchFamily="30" charset="0"/>
              </a:rPr>
              <a:t>The </a:t>
            </a:r>
            <a:r>
              <a:rPr lang="it-IT" sz="2400" b="1" dirty="0" smtClean="0">
                <a:solidFill>
                  <a:srgbClr val="FFFFFF"/>
                </a:solidFill>
                <a:latin typeface="Comic Sans MS" pitchFamily="30" charset="0"/>
              </a:rPr>
              <a:t>TRGB </a:t>
            </a:r>
            <a:r>
              <a:rPr lang="it-IT" sz="2400" b="1" dirty="0" err="1" smtClean="0">
                <a:solidFill>
                  <a:srgbClr val="FFFFFF"/>
                </a:solidFill>
                <a:latin typeface="Comic Sans MS" pitchFamily="30" charset="0"/>
              </a:rPr>
              <a:t>brightness</a:t>
            </a:r>
            <a:r>
              <a:rPr lang="it-IT" sz="2400" b="1" dirty="0" smtClean="0">
                <a:solidFill>
                  <a:srgbClr val="FFFFFF"/>
                </a:solidFill>
                <a:latin typeface="Comic Sans MS" pitchFamily="30" charset="0"/>
              </a:rPr>
              <a:t> </a:t>
            </a:r>
            <a:r>
              <a:rPr lang="it-IT" sz="2400" b="1" dirty="0" err="1" smtClean="0">
                <a:solidFill>
                  <a:srgbClr val="FFFFFF"/>
                </a:solidFill>
                <a:latin typeface="Comic Sans MS" pitchFamily="30" charset="0"/>
              </a:rPr>
              <a:t>as</a:t>
            </a:r>
            <a:r>
              <a:rPr lang="it-IT" sz="2400" b="1" dirty="0" smtClean="0">
                <a:solidFill>
                  <a:srgbClr val="FFFFFF"/>
                </a:solidFill>
                <a:latin typeface="Comic Sans MS" pitchFamily="30" charset="0"/>
              </a:rPr>
              <a:t> Standard </a:t>
            </a:r>
            <a:r>
              <a:rPr lang="it-IT" sz="2400" b="1" dirty="0" err="1" smtClean="0">
                <a:solidFill>
                  <a:srgbClr val="FFFFFF"/>
                </a:solidFill>
                <a:latin typeface="Comic Sans MS" pitchFamily="30" charset="0"/>
              </a:rPr>
              <a:t>Candle</a:t>
            </a:r>
            <a:r>
              <a:rPr lang="it-IT" sz="2400" b="1" dirty="0" smtClean="0">
                <a:solidFill>
                  <a:srgbClr val="FFFFFF"/>
                </a:solidFill>
                <a:latin typeface="Comic Sans MS" pitchFamily="30" charset="0"/>
              </a:rPr>
              <a:t>: </a:t>
            </a:r>
            <a:br>
              <a:rPr lang="it-IT" sz="2400" b="1" dirty="0" smtClean="0">
                <a:solidFill>
                  <a:srgbClr val="FFFFFF"/>
                </a:solidFill>
                <a:latin typeface="Comic Sans MS" pitchFamily="30" charset="0"/>
              </a:rPr>
            </a:br>
            <a:r>
              <a:rPr lang="it-IT" sz="2400" b="1" dirty="0" err="1" smtClean="0">
                <a:solidFill>
                  <a:srgbClr val="FFFFFF"/>
                </a:solidFill>
                <a:latin typeface="Comic Sans MS" pitchFamily="30" charset="0"/>
              </a:rPr>
              <a:t>theoretical</a:t>
            </a:r>
            <a:r>
              <a:rPr lang="it-IT" sz="2400" b="1" dirty="0" smtClean="0">
                <a:solidFill>
                  <a:srgbClr val="FFFFFF"/>
                </a:solidFill>
                <a:latin typeface="Comic Sans MS" pitchFamily="30" charset="0"/>
              </a:rPr>
              <a:t> </a:t>
            </a:r>
            <a:r>
              <a:rPr lang="it-IT" sz="2400" b="1" dirty="0" err="1" smtClean="0">
                <a:solidFill>
                  <a:srgbClr val="FFFFFF"/>
                </a:solidFill>
                <a:latin typeface="Comic Sans MS" pitchFamily="30" charset="0"/>
              </a:rPr>
              <a:t>calibrations</a:t>
            </a:r>
            <a:endParaRPr lang="it-IT" sz="2400" b="1" dirty="0">
              <a:solidFill>
                <a:srgbClr val="FFFFFF"/>
              </a:solidFill>
              <a:latin typeface="Comic Sans MS" pitchFamily="30" charset="0"/>
            </a:endParaRPr>
          </a:p>
        </p:txBody>
      </p:sp>
      <p:cxnSp>
        <p:nvCxnSpPr>
          <p:cNvPr id="62473" name="AutoShape 9"/>
          <p:cNvCxnSpPr>
            <a:cxnSpLocks noChangeShapeType="1"/>
            <a:stCxn id="62472" idx="0"/>
            <a:endCxn id="62472" idx="0"/>
          </p:cNvCxnSpPr>
          <p:nvPr/>
        </p:nvCxnSpPr>
        <p:spPr bwMode="auto">
          <a:xfrm rot="5400000" flipH="1" flipV="1">
            <a:off x="5181642" y="4326130"/>
            <a:ext cx="1588" cy="1588"/>
          </a:xfrm>
          <a:prstGeom prst="straightConnector1">
            <a:avLst/>
          </a:prstGeom>
          <a:noFill/>
          <a:ln w="15875">
            <a:solidFill>
              <a:srgbClr val="000080"/>
            </a:solidFill>
            <a:round/>
            <a:headEnd/>
            <a:tailEnd type="triangle" w="med" len="med"/>
          </a:ln>
          <a:effectLst/>
        </p:spPr>
      </p:cxnSp>
      <p:grpSp>
        <p:nvGrpSpPr>
          <p:cNvPr id="2" name="Group 13"/>
          <p:cNvGrpSpPr>
            <a:grpSpLocks/>
          </p:cNvGrpSpPr>
          <p:nvPr/>
        </p:nvGrpSpPr>
        <p:grpSpPr bwMode="auto">
          <a:xfrm>
            <a:off x="2324059" y="1219200"/>
            <a:ext cx="4495800" cy="4038600"/>
            <a:chOff x="3281" y="864"/>
            <a:chExt cx="2767" cy="2650"/>
          </a:xfrm>
        </p:grpSpPr>
        <p:pic>
          <p:nvPicPr>
            <p:cNvPr id="62475" name="Picture 11" descr="tipi"/>
            <p:cNvPicPr>
              <a:picLocks noChangeAspect="1" noChangeArrowheads="1"/>
            </p:cNvPicPr>
            <p:nvPr/>
          </p:nvPicPr>
          <p:blipFill>
            <a:blip r:embed="rId2">
              <a:lum bright="-12000" contrast="24000"/>
            </a:blip>
            <a:srcRect/>
            <a:stretch>
              <a:fillRect/>
            </a:stretch>
          </p:blipFill>
          <p:spPr bwMode="auto">
            <a:xfrm>
              <a:off x="3281" y="864"/>
              <a:ext cx="2767" cy="2650"/>
            </a:xfrm>
            <a:prstGeom prst="rect">
              <a:avLst/>
            </a:prstGeom>
            <a:noFill/>
            <a:ln w="28575" cap="flat" cmpd="sng" algn="ctr">
              <a:solidFill>
                <a:srgbClr val="00FFFF"/>
              </a:solidFill>
              <a:prstDash val="solid"/>
              <a:headEnd type="none" w="med" len="med"/>
              <a:tailEnd type="none" w="med" len="med"/>
            </a:ln>
          </p:spPr>
        </p:pic>
        <p:sp>
          <p:nvSpPr>
            <p:cNvPr id="62472" name="Text Box 8"/>
            <p:cNvSpPr txBox="1">
              <a:spLocks noChangeArrowheads="1"/>
            </p:cNvSpPr>
            <p:nvPr/>
          </p:nvSpPr>
          <p:spPr bwMode="auto">
            <a:xfrm>
              <a:off x="4336" y="2903"/>
              <a:ext cx="1407" cy="202"/>
            </a:xfrm>
            <a:prstGeom prst="rect">
              <a:avLst/>
            </a:prstGeom>
            <a:noFill/>
            <a:ln w="12700" cap="flat" cmpd="sng" algn="ctr">
              <a:solidFill>
                <a:srgbClr val="00FFFF"/>
              </a:solidFill>
              <a:prstDash val="solid"/>
              <a:miter lim="800000"/>
              <a:headEnd type="none" w="med" len="med"/>
              <a:tailEnd type="none" w="med" len="med"/>
            </a:ln>
            <a:effectLst/>
          </p:spPr>
          <p:txBody>
            <a:bodyPr wrap="square" anchor="ctr">
              <a:prstTxWarp prst="textNoShape">
                <a:avLst/>
              </a:prstTxWarp>
              <a:spAutoFit/>
            </a:bodyPr>
            <a:lstStyle/>
            <a:p>
              <a:pPr algn="ctr">
                <a:spcBef>
                  <a:spcPct val="20000"/>
                </a:spcBef>
              </a:pPr>
              <a:r>
                <a:rPr lang="it-IT" sz="1400" b="1" i="1" dirty="0">
                  <a:solidFill>
                    <a:srgbClr val="000066"/>
                  </a:solidFill>
                  <a:latin typeface="Times New Roman" pitchFamily="30" charset="0"/>
                  <a:sym typeface="Symbol" pitchFamily="30" charset="2"/>
                </a:rPr>
                <a:t> Cen</a:t>
              </a:r>
              <a:r>
                <a:rPr lang="it-IT" sz="1400" b="1" dirty="0">
                  <a:solidFill>
                    <a:srgbClr val="000066"/>
                  </a:solidFill>
                  <a:latin typeface="Times New Roman" pitchFamily="30" charset="0"/>
                  <a:sym typeface="Symbol" pitchFamily="30" charset="2"/>
                </a:rPr>
                <a:t> – </a:t>
              </a:r>
              <a:r>
                <a:rPr lang="it-IT" sz="1200" b="1" dirty="0">
                  <a:solidFill>
                    <a:srgbClr val="000066"/>
                  </a:solidFill>
                  <a:latin typeface="Comic Sans MS"/>
                  <a:cs typeface="Comic Sans MS"/>
                  <a:sym typeface="Symbol" pitchFamily="30" charset="2"/>
                </a:rPr>
                <a:t>Bellazzini et al. 01</a:t>
              </a:r>
              <a:endParaRPr lang="it-IT" sz="1200" b="1" dirty="0">
                <a:solidFill>
                  <a:srgbClr val="000066"/>
                </a:solidFill>
                <a:latin typeface="Comic Sans MS"/>
                <a:cs typeface="Comic Sans MS"/>
                <a:sym typeface="Wingdings" pitchFamily="30" charset="2"/>
              </a:endParaRPr>
            </a:p>
          </p:txBody>
        </p:sp>
        <p:sp>
          <p:nvSpPr>
            <p:cNvPr id="62476" name="AutoShape 12"/>
            <p:cNvSpPr>
              <a:spLocks noChangeArrowheads="1"/>
            </p:cNvSpPr>
            <p:nvPr/>
          </p:nvSpPr>
          <p:spPr bwMode="auto">
            <a:xfrm rot="7623039">
              <a:off x="4553" y="2444"/>
              <a:ext cx="72" cy="554"/>
            </a:xfrm>
            <a:prstGeom prst="downArrow">
              <a:avLst>
                <a:gd name="adj1" fmla="val 50000"/>
                <a:gd name="adj2" fmla="val 192361"/>
              </a:avLst>
            </a:prstGeom>
            <a:solidFill>
              <a:srgbClr val="00FFFF"/>
            </a:solidFill>
            <a:ln w="28575" cap="flat" cmpd="sng" algn="ctr">
              <a:noFill/>
              <a:prstDash val="solid"/>
              <a:miter lim="800000"/>
              <a:headEnd type="none" w="med" len="med"/>
              <a:tailEnd type="none" w="med" len="med"/>
            </a:ln>
            <a:effectLst/>
          </p:spPr>
          <p:txBody>
            <a:bodyPr wrap="none" anchor="ctr">
              <a:prstTxWarp prst="textNoShape">
                <a:avLst/>
              </a:prstTxWarp>
            </a:bodyPr>
            <a:lstStyle/>
            <a:p>
              <a:endParaRPr lang="it-IT"/>
            </a:p>
          </p:txBody>
        </p:sp>
      </p:grpSp>
      <p:sp>
        <p:nvSpPr>
          <p:cNvPr id="16" name="CasellaDiTesto 15"/>
          <p:cNvSpPr txBox="1"/>
          <p:nvPr/>
        </p:nvSpPr>
        <p:spPr>
          <a:xfrm>
            <a:off x="381000" y="5605046"/>
            <a:ext cx="8382000" cy="338554"/>
          </a:xfrm>
          <a:prstGeom prst="rect">
            <a:avLst/>
          </a:prstGeom>
          <a:noFill/>
          <a:ln>
            <a:solidFill>
              <a:srgbClr val="00FFFF"/>
            </a:solidFill>
          </a:ln>
        </p:spPr>
        <p:txBody>
          <a:bodyPr wrap="square" rtlCol="0" anchor="ctr">
            <a:spAutoFit/>
          </a:bodyPr>
          <a:lstStyle/>
          <a:p>
            <a:pPr algn="ctr"/>
            <a:r>
              <a:rPr lang="it-IT" sz="1600" dirty="0" smtClean="0">
                <a:solidFill>
                  <a:srgbClr val="00FFFF"/>
                </a:solidFill>
                <a:latin typeface="Comic Sans MS"/>
                <a:cs typeface="Comic Sans MS"/>
              </a:rPr>
              <a:t>The </a:t>
            </a:r>
            <a:r>
              <a:rPr lang="it-IT" sz="1600" dirty="0" err="1" smtClean="0">
                <a:solidFill>
                  <a:srgbClr val="00FFFF"/>
                </a:solidFill>
                <a:latin typeface="Comic Sans MS"/>
                <a:cs typeface="Comic Sans MS"/>
              </a:rPr>
              <a:t>I-band</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theoretical</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calibrations</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appear</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sistematically</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brighter</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by</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about</a:t>
            </a:r>
            <a:r>
              <a:rPr lang="it-IT" sz="1600" dirty="0" smtClean="0">
                <a:solidFill>
                  <a:srgbClr val="00FFFF"/>
                </a:solidFill>
                <a:latin typeface="Comic Sans MS"/>
                <a:cs typeface="Comic Sans MS"/>
              </a:rPr>
              <a:t> 0.15 </a:t>
            </a:r>
            <a:r>
              <a:rPr lang="it-IT" sz="1600" dirty="0" err="1" smtClean="0">
                <a:solidFill>
                  <a:srgbClr val="00FFFF"/>
                </a:solidFill>
                <a:latin typeface="Comic Sans MS"/>
                <a:cs typeface="Comic Sans MS"/>
              </a:rPr>
              <a:t>mag</a:t>
            </a:r>
            <a:endParaRPr lang="it-IT" sz="1600" dirty="0">
              <a:solidFill>
                <a:srgbClr val="00FFFF"/>
              </a:solidFill>
              <a:latin typeface="Comic Sans MS"/>
              <a:cs typeface="Comic Sans MS"/>
            </a:endParaRPr>
          </a:p>
        </p:txBody>
      </p:sp>
      <p:grpSp>
        <p:nvGrpSpPr>
          <p:cNvPr id="13" name="Gruppo 12"/>
          <p:cNvGrpSpPr/>
          <p:nvPr/>
        </p:nvGrpSpPr>
        <p:grpSpPr>
          <a:xfrm>
            <a:off x="3048000" y="2438400"/>
            <a:ext cx="6019800" cy="762000"/>
            <a:chOff x="3048000" y="2438400"/>
            <a:chExt cx="6019800" cy="762000"/>
          </a:xfrm>
        </p:grpSpPr>
        <p:sp>
          <p:nvSpPr>
            <p:cNvPr id="19" name="CasellaDiTesto 18"/>
            <p:cNvSpPr txBox="1"/>
            <p:nvPr/>
          </p:nvSpPr>
          <p:spPr>
            <a:xfrm>
              <a:off x="6934200" y="2461736"/>
              <a:ext cx="2133600" cy="738664"/>
            </a:xfrm>
            <a:prstGeom prst="rect">
              <a:avLst/>
            </a:prstGeom>
            <a:noFill/>
          </p:spPr>
          <p:txBody>
            <a:bodyPr wrap="square" rtlCol="0">
              <a:spAutoFit/>
            </a:bodyPr>
            <a:lstStyle/>
            <a:p>
              <a:pPr algn="ctr"/>
              <a:r>
                <a:rPr lang="it-IT" sz="1400" b="1" dirty="0" smtClean="0">
                  <a:solidFill>
                    <a:srgbClr val="FF0000"/>
                  </a:solidFill>
                  <a:latin typeface="Comic Sans MS"/>
                  <a:cs typeface="Comic Sans MS"/>
                </a:rPr>
                <a:t>The </a:t>
              </a:r>
              <a:r>
                <a:rPr lang="it-IT" sz="1400" b="1" dirty="0" err="1" smtClean="0">
                  <a:solidFill>
                    <a:srgbClr val="FF0000"/>
                  </a:solidFill>
                  <a:latin typeface="Comic Sans MS"/>
                  <a:cs typeface="Comic Sans MS"/>
                </a:rPr>
                <a:t>effect</a:t>
              </a:r>
              <a:r>
                <a:rPr lang="it-IT" sz="1400" b="1" dirty="0" smtClean="0">
                  <a:solidFill>
                    <a:srgbClr val="FF0000"/>
                  </a:solidFill>
                  <a:latin typeface="Comic Sans MS"/>
                  <a:cs typeface="Comic Sans MS"/>
                </a:rPr>
                <a:t> </a:t>
              </a:r>
              <a:r>
                <a:rPr lang="it-IT" sz="1400" b="1" dirty="0" err="1" smtClean="0">
                  <a:solidFill>
                    <a:srgbClr val="FF0000"/>
                  </a:solidFill>
                  <a:latin typeface="Comic Sans MS"/>
                  <a:cs typeface="Comic Sans MS"/>
                </a:rPr>
                <a:t>of</a:t>
              </a:r>
              <a:r>
                <a:rPr lang="it-IT" sz="1400" b="1" dirty="0" smtClean="0">
                  <a:solidFill>
                    <a:srgbClr val="FF0000"/>
                  </a:solidFill>
                  <a:latin typeface="Comic Sans MS"/>
                  <a:cs typeface="Comic Sans MS"/>
                </a:rPr>
                <a:t> </a:t>
              </a:r>
            </a:p>
            <a:p>
              <a:pPr algn="ctr"/>
              <a:r>
                <a:rPr lang="it-IT" sz="1400" b="1" dirty="0" err="1" smtClean="0">
                  <a:solidFill>
                    <a:srgbClr val="FF0000"/>
                  </a:solidFill>
                  <a:latin typeface="Comic Sans MS"/>
                  <a:cs typeface="Comic Sans MS"/>
                </a:rPr>
                <a:t>updated</a:t>
              </a:r>
              <a:r>
                <a:rPr lang="it-IT" sz="1400" b="1" dirty="0" smtClean="0">
                  <a:solidFill>
                    <a:srgbClr val="FF0000"/>
                  </a:solidFill>
                  <a:latin typeface="Comic Sans MS"/>
                  <a:cs typeface="Comic Sans MS"/>
                </a:rPr>
                <a:t> </a:t>
              </a:r>
              <a:r>
                <a:rPr lang="it-IT" sz="1400" b="1" dirty="0" err="1" smtClean="0">
                  <a:solidFill>
                    <a:srgbClr val="FF0000"/>
                  </a:solidFill>
                  <a:latin typeface="Comic Sans MS"/>
                  <a:cs typeface="Comic Sans MS"/>
                </a:rPr>
                <a:t>conductive</a:t>
              </a:r>
              <a:r>
                <a:rPr lang="it-IT" sz="1400" b="1" dirty="0" smtClean="0">
                  <a:solidFill>
                    <a:srgbClr val="FF0000"/>
                  </a:solidFill>
                  <a:latin typeface="Comic Sans MS"/>
                  <a:cs typeface="Comic Sans MS"/>
                </a:rPr>
                <a:t> </a:t>
              </a:r>
              <a:r>
                <a:rPr lang="it-IT" sz="1400" b="1" dirty="0" err="1" smtClean="0">
                  <a:solidFill>
                    <a:srgbClr val="FF0000"/>
                  </a:solidFill>
                  <a:latin typeface="Comic Sans MS"/>
                  <a:cs typeface="Comic Sans MS"/>
                </a:rPr>
                <a:t>opacity</a:t>
              </a:r>
              <a:endParaRPr lang="it-IT" sz="1400" b="1" dirty="0">
                <a:solidFill>
                  <a:srgbClr val="FF0000"/>
                </a:solidFill>
                <a:latin typeface="Comic Sans MS"/>
                <a:cs typeface="Comic Sans MS"/>
              </a:endParaRPr>
            </a:p>
          </p:txBody>
        </p:sp>
        <p:sp>
          <p:nvSpPr>
            <p:cNvPr id="11" name="Freccia giù 10"/>
            <p:cNvSpPr/>
            <p:nvPr/>
          </p:nvSpPr>
          <p:spPr bwMode="auto">
            <a:xfrm>
              <a:off x="5105400" y="2438400"/>
              <a:ext cx="76200" cy="3810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12" name="Freccia giù 11"/>
            <p:cNvSpPr/>
            <p:nvPr/>
          </p:nvSpPr>
          <p:spPr bwMode="auto">
            <a:xfrm>
              <a:off x="3048000" y="2667000"/>
              <a:ext cx="76200" cy="3810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grpSp>
    </p:spTree>
    <p:extLst>
      <p:ext uri="{BB962C8B-B14F-4D97-AF65-F5344CB8AC3E}">
        <p14:creationId xmlns:p14="http://schemas.microsoft.com/office/powerpoint/2010/main" val="1512867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04800" y="152400"/>
            <a:ext cx="8458200" cy="661987"/>
          </a:xfrm>
        </p:spPr>
        <p:txBody>
          <a:bodyPr>
            <a:noAutofit/>
          </a:bodyPr>
          <a:lstStyle/>
          <a:p>
            <a:r>
              <a:rPr lang="it-IT" sz="2000" b="1" i="1" dirty="0" smtClean="0">
                <a:solidFill>
                  <a:srgbClr val="FFFFFF"/>
                </a:solidFill>
                <a:latin typeface="Comic Sans MS" pitchFamily="30" charset="0"/>
              </a:rPr>
              <a:t>The </a:t>
            </a:r>
            <a:r>
              <a:rPr lang="it-IT" sz="2000" b="1" dirty="0" smtClean="0">
                <a:solidFill>
                  <a:srgbClr val="FFFFFF"/>
                </a:solidFill>
                <a:latin typeface="Comic Sans MS" pitchFamily="30" charset="0"/>
              </a:rPr>
              <a:t>TRGB </a:t>
            </a:r>
            <a:r>
              <a:rPr lang="it-IT" sz="2000" b="1" dirty="0" err="1" smtClean="0">
                <a:solidFill>
                  <a:srgbClr val="FFFFFF"/>
                </a:solidFill>
                <a:latin typeface="Comic Sans MS" pitchFamily="30" charset="0"/>
              </a:rPr>
              <a:t>brightness</a:t>
            </a:r>
            <a:r>
              <a:rPr lang="it-IT" sz="2000" b="1" dirty="0" smtClean="0">
                <a:solidFill>
                  <a:srgbClr val="FFFFFF"/>
                </a:solidFill>
                <a:latin typeface="Comic Sans MS" pitchFamily="30" charset="0"/>
              </a:rPr>
              <a:t>: </a:t>
            </a:r>
            <a:r>
              <a:rPr lang="it-IT" sz="2000" b="1" dirty="0" err="1" smtClean="0">
                <a:solidFill>
                  <a:srgbClr val="FFFFFF"/>
                </a:solidFill>
                <a:latin typeface="Comic Sans MS" pitchFamily="30" charset="0"/>
              </a:rPr>
              <a:t>theory</a:t>
            </a:r>
            <a:r>
              <a:rPr lang="it-IT" sz="2000" b="1" dirty="0" smtClean="0">
                <a:solidFill>
                  <a:srgbClr val="FFFFFF"/>
                </a:solidFill>
                <a:latin typeface="Comic Sans MS" pitchFamily="30" charset="0"/>
              </a:rPr>
              <a:t> </a:t>
            </a:r>
            <a:r>
              <a:rPr lang="it-IT" sz="2000" dirty="0" smtClean="0">
                <a:solidFill>
                  <a:srgbClr val="FFFFFF"/>
                </a:solidFill>
                <a:latin typeface="Comic Sans MS" pitchFamily="30" charset="0"/>
              </a:rPr>
              <a:t>versus</a:t>
            </a:r>
            <a:r>
              <a:rPr lang="it-IT" sz="2000" b="1" dirty="0" smtClean="0">
                <a:solidFill>
                  <a:srgbClr val="FFFFFF"/>
                </a:solidFill>
                <a:latin typeface="Comic Sans MS" pitchFamily="30" charset="0"/>
              </a:rPr>
              <a:t> </a:t>
            </a:r>
            <a:r>
              <a:rPr lang="it-IT" sz="2000" b="1" dirty="0" err="1" smtClean="0">
                <a:solidFill>
                  <a:srgbClr val="FFFFFF"/>
                </a:solidFill>
                <a:latin typeface="Comic Sans MS" pitchFamily="30" charset="0"/>
              </a:rPr>
              <a:t>observations</a:t>
            </a:r>
            <a:endParaRPr lang="it-IT" sz="2000" b="1" dirty="0">
              <a:solidFill>
                <a:srgbClr val="FFFFFF"/>
              </a:solidFill>
              <a:latin typeface="Comic Sans MS" pitchFamily="30" charset="0"/>
            </a:endParaRPr>
          </a:p>
        </p:txBody>
      </p:sp>
      <p:cxnSp>
        <p:nvCxnSpPr>
          <p:cNvPr id="62473" name="AutoShape 9"/>
          <p:cNvCxnSpPr>
            <a:cxnSpLocks noChangeShapeType="1"/>
          </p:cNvCxnSpPr>
          <p:nvPr/>
        </p:nvCxnSpPr>
        <p:spPr bwMode="auto">
          <a:xfrm rot="5400000" flipH="1" flipV="1">
            <a:off x="2912289" y="3622807"/>
            <a:ext cx="1588" cy="1588"/>
          </a:xfrm>
          <a:prstGeom prst="straightConnector1">
            <a:avLst/>
          </a:prstGeom>
          <a:noFill/>
          <a:ln w="15875">
            <a:solidFill>
              <a:srgbClr val="000080"/>
            </a:solidFill>
            <a:round/>
            <a:headEnd/>
            <a:tailEnd type="triangle" w="med" len="med"/>
          </a:ln>
          <a:effectLst/>
        </p:spPr>
      </p:cxnSp>
      <p:sp>
        <p:nvSpPr>
          <p:cNvPr id="16" name="CasellaDiTesto 15"/>
          <p:cNvSpPr txBox="1"/>
          <p:nvPr/>
        </p:nvSpPr>
        <p:spPr>
          <a:xfrm>
            <a:off x="251520" y="5694347"/>
            <a:ext cx="8640960" cy="830997"/>
          </a:xfrm>
          <a:prstGeom prst="rect">
            <a:avLst/>
          </a:prstGeom>
          <a:noFill/>
          <a:ln>
            <a:solidFill>
              <a:srgbClr val="00FFFF"/>
            </a:solidFill>
          </a:ln>
        </p:spPr>
        <p:txBody>
          <a:bodyPr wrap="square" rtlCol="0" anchor="ctr">
            <a:spAutoFit/>
          </a:bodyPr>
          <a:lstStyle/>
          <a:p>
            <a:pPr algn="just"/>
            <a:r>
              <a:rPr lang="it-IT" sz="1600" dirty="0" smtClean="0">
                <a:solidFill>
                  <a:schemeClr val="bg1"/>
                </a:solidFill>
                <a:latin typeface="Comic Sans MS"/>
                <a:cs typeface="Comic Sans MS"/>
              </a:rPr>
              <a:t>Updated RGB </a:t>
            </a:r>
            <a:r>
              <a:rPr lang="it-IT" sz="1600" dirty="0" err="1" smtClean="0">
                <a:solidFill>
                  <a:schemeClr val="bg1"/>
                </a:solidFill>
                <a:latin typeface="Comic Sans MS"/>
                <a:cs typeface="Comic Sans MS"/>
              </a:rPr>
              <a:t>models</a:t>
            </a:r>
            <a:r>
              <a:rPr lang="it-IT" sz="1600" dirty="0" smtClean="0">
                <a:solidFill>
                  <a:schemeClr val="bg1"/>
                </a:solidFill>
                <a:latin typeface="Comic Sans MS"/>
                <a:cs typeface="Comic Sans MS"/>
              </a:rPr>
              <a:t> – </a:t>
            </a:r>
            <a:r>
              <a:rPr lang="it-IT" sz="1600" dirty="0" err="1" smtClean="0">
                <a:solidFill>
                  <a:srgbClr val="FF0000"/>
                </a:solidFill>
                <a:latin typeface="Comic Sans MS"/>
                <a:cs typeface="Comic Sans MS"/>
              </a:rPr>
              <a:t>accounting</a:t>
            </a:r>
            <a:r>
              <a:rPr lang="it-IT" sz="1600" dirty="0" smtClean="0">
                <a:solidFill>
                  <a:srgbClr val="FF0000"/>
                </a:solidFill>
                <a:latin typeface="Comic Sans MS"/>
                <a:cs typeface="Comic Sans MS"/>
              </a:rPr>
              <a:t> for </a:t>
            </a:r>
            <a:r>
              <a:rPr lang="it-IT" sz="1600" dirty="0" err="1" smtClean="0">
                <a:solidFill>
                  <a:srgbClr val="FF0000"/>
                </a:solidFill>
                <a:latin typeface="Comic Sans MS"/>
                <a:cs typeface="Comic Sans MS"/>
              </a:rPr>
              <a:t>both</a:t>
            </a:r>
            <a:r>
              <a:rPr lang="it-IT" sz="1600" dirty="0" smtClean="0">
                <a:solidFill>
                  <a:srgbClr val="FF0000"/>
                </a:solidFill>
                <a:latin typeface="Comic Sans MS"/>
                <a:cs typeface="Comic Sans MS"/>
              </a:rPr>
              <a:t> new </a:t>
            </a:r>
            <a:r>
              <a:rPr lang="it-IT" sz="1600" dirty="0" err="1" smtClean="0">
                <a:solidFill>
                  <a:srgbClr val="FF0000"/>
                </a:solidFill>
                <a:latin typeface="Comic Sans MS"/>
                <a:cs typeface="Comic Sans MS"/>
              </a:rPr>
              <a:t>conductive</a:t>
            </a:r>
            <a:r>
              <a:rPr lang="it-IT" sz="1600" dirty="0" smtClean="0">
                <a:solidFill>
                  <a:srgbClr val="FF0000"/>
                </a:solidFill>
                <a:latin typeface="Comic Sans MS"/>
                <a:cs typeface="Comic Sans MS"/>
              </a:rPr>
              <a:t> </a:t>
            </a:r>
            <a:r>
              <a:rPr lang="it-IT" sz="1600" dirty="0" err="1" smtClean="0">
                <a:solidFill>
                  <a:srgbClr val="FF0000"/>
                </a:solidFill>
                <a:latin typeface="Comic Sans MS"/>
                <a:cs typeface="Comic Sans MS"/>
              </a:rPr>
              <a:t>opacity</a:t>
            </a:r>
            <a:r>
              <a:rPr lang="it-IT" sz="1600" dirty="0" smtClean="0">
                <a:solidFill>
                  <a:srgbClr val="FF0000"/>
                </a:solidFill>
                <a:latin typeface="Comic Sans MS"/>
                <a:cs typeface="Comic Sans MS"/>
              </a:rPr>
              <a:t> and an </a:t>
            </a:r>
            <a:r>
              <a:rPr lang="it-IT" sz="1600" dirty="0" err="1" smtClean="0">
                <a:solidFill>
                  <a:srgbClr val="FF0000"/>
                </a:solidFill>
                <a:latin typeface="Comic Sans MS"/>
                <a:cs typeface="Comic Sans MS"/>
              </a:rPr>
              <a:t>updated</a:t>
            </a:r>
            <a:r>
              <a:rPr lang="it-IT" sz="1600" dirty="0" smtClean="0">
                <a:solidFill>
                  <a:srgbClr val="FF0000"/>
                </a:solidFill>
                <a:latin typeface="Comic Sans MS"/>
                <a:cs typeface="Comic Sans MS"/>
              </a:rPr>
              <a:t> </a:t>
            </a:r>
            <a:r>
              <a:rPr lang="it-IT" sz="1600" dirty="0" err="1" smtClean="0">
                <a:solidFill>
                  <a:srgbClr val="FF0000"/>
                </a:solidFill>
                <a:latin typeface="Comic Sans MS"/>
                <a:cs typeface="Comic Sans MS"/>
              </a:rPr>
              <a:t>reaction</a:t>
            </a:r>
            <a:r>
              <a:rPr lang="it-IT" sz="1600" dirty="0" smtClean="0">
                <a:solidFill>
                  <a:srgbClr val="FF0000"/>
                </a:solidFill>
                <a:latin typeface="Comic Sans MS"/>
                <a:cs typeface="Comic Sans MS"/>
              </a:rPr>
              <a:t> rate for </a:t>
            </a:r>
            <a:r>
              <a:rPr lang="it-IT" sz="1600" baseline="30000" dirty="0" smtClean="0">
                <a:solidFill>
                  <a:srgbClr val="FF0000"/>
                </a:solidFill>
                <a:latin typeface="Comic Sans MS"/>
                <a:cs typeface="Comic Sans MS"/>
              </a:rPr>
              <a:t>14</a:t>
            </a:r>
            <a:r>
              <a:rPr lang="it-IT" sz="1600" dirty="0" smtClean="0">
                <a:solidFill>
                  <a:srgbClr val="FF0000"/>
                </a:solidFill>
                <a:latin typeface="Comic Sans MS"/>
                <a:cs typeface="Comic Sans MS"/>
              </a:rPr>
              <a:t>N(</a:t>
            </a:r>
            <a:r>
              <a:rPr lang="it-IT" sz="1600" dirty="0" err="1" smtClean="0">
                <a:solidFill>
                  <a:srgbClr val="FF0000"/>
                </a:solidFill>
                <a:latin typeface="Comic Sans MS"/>
                <a:cs typeface="Comic Sans MS"/>
              </a:rPr>
              <a:t>p,</a:t>
            </a:r>
            <a:r>
              <a:rPr lang="it-IT" sz="1600" dirty="0" err="1" smtClean="0">
                <a:solidFill>
                  <a:srgbClr val="FF0000"/>
                </a:solidFill>
                <a:latin typeface="Lucida Grande"/>
                <a:ea typeface="Lucida Grande"/>
                <a:cs typeface="Lucida Grande"/>
              </a:rPr>
              <a:t>γ</a:t>
            </a:r>
            <a:r>
              <a:rPr lang="it-IT" sz="1600" dirty="0" smtClean="0">
                <a:solidFill>
                  <a:srgbClr val="FF0000"/>
                </a:solidFill>
                <a:latin typeface="Comic Sans MS"/>
                <a:cs typeface="Comic Sans MS"/>
              </a:rPr>
              <a:t>)</a:t>
            </a:r>
            <a:r>
              <a:rPr lang="it-IT" sz="1600" baseline="30000" dirty="0" smtClean="0">
                <a:solidFill>
                  <a:srgbClr val="FF0000"/>
                </a:solidFill>
                <a:latin typeface="Comic Sans MS"/>
                <a:cs typeface="Comic Sans MS"/>
              </a:rPr>
              <a:t>15</a:t>
            </a:r>
            <a:r>
              <a:rPr lang="it-IT" sz="1600" dirty="0" smtClean="0">
                <a:solidFill>
                  <a:srgbClr val="FF0000"/>
                </a:solidFill>
                <a:latin typeface="Comic Sans MS"/>
                <a:cs typeface="Comic Sans MS"/>
              </a:rPr>
              <a:t>O </a:t>
            </a:r>
            <a:r>
              <a:rPr lang="it-IT" sz="1600" dirty="0" smtClean="0">
                <a:solidFill>
                  <a:schemeClr val="bg1"/>
                </a:solidFill>
                <a:latin typeface="Comic Sans MS"/>
                <a:cs typeface="Comic Sans MS"/>
              </a:rPr>
              <a:t>- are  now in agreement with empirical data at the level of better than 0.5</a:t>
            </a:r>
            <a:r>
              <a:rPr lang="it-IT" sz="1600" dirty="0" smtClean="0">
                <a:solidFill>
                  <a:schemeClr val="bg1"/>
                </a:solidFill>
                <a:latin typeface="Lucida Grande"/>
                <a:ea typeface="Lucida Grande"/>
                <a:cs typeface="Lucida Grande"/>
              </a:rPr>
              <a:t>σ</a:t>
            </a:r>
            <a:endParaRPr lang="it-IT" sz="1600" dirty="0">
              <a:solidFill>
                <a:schemeClr val="bg1"/>
              </a:solidFill>
              <a:latin typeface="Comic Sans MS"/>
              <a:cs typeface="Comic Sans MS"/>
            </a:endParaRPr>
          </a:p>
        </p:txBody>
      </p:sp>
      <p:pic>
        <p:nvPicPr>
          <p:cNvPr id="21" name="Immagine 20" descr="itip2.jpg"/>
          <p:cNvPicPr>
            <a:picLocks noChangeAspect="1"/>
          </p:cNvPicPr>
          <p:nvPr/>
        </p:nvPicPr>
        <p:blipFill>
          <a:blip r:embed="rId2"/>
          <a:srcRect l="2520" t="10000" r="3959" b="21111"/>
          <a:stretch>
            <a:fillRect/>
          </a:stretch>
        </p:blipFill>
        <p:spPr>
          <a:xfrm>
            <a:off x="2303748" y="974081"/>
            <a:ext cx="4536504" cy="4327127"/>
          </a:xfrm>
          <a:prstGeom prst="rect">
            <a:avLst/>
          </a:prstGeom>
          <a:ln w="25400" cap="flat" cmpd="sng" algn="ctr">
            <a:solidFill>
              <a:srgbClr val="00FFFF"/>
            </a:solidFill>
            <a:prstDash val="solid"/>
            <a:round/>
            <a:headEnd type="none" w="med" len="med"/>
            <a:tailEnd type="none" w="med" len="med"/>
          </a:ln>
        </p:spPr>
      </p:pic>
    </p:spTree>
    <p:extLst>
      <p:ext uri="{BB962C8B-B14F-4D97-AF65-F5344CB8AC3E}">
        <p14:creationId xmlns:p14="http://schemas.microsoft.com/office/powerpoint/2010/main" val="286781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10" name="Group 1030"/>
          <p:cNvGrpSpPr>
            <a:grpSpLocks/>
          </p:cNvGrpSpPr>
          <p:nvPr/>
        </p:nvGrpSpPr>
        <p:grpSpPr bwMode="auto">
          <a:xfrm>
            <a:off x="152400" y="1412776"/>
            <a:ext cx="8864600" cy="4138612"/>
            <a:chOff x="48" y="714"/>
            <a:chExt cx="5584" cy="2607"/>
          </a:xfrm>
        </p:grpSpPr>
        <p:pic>
          <p:nvPicPr>
            <p:cNvPr id="72708"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714"/>
              <a:ext cx="2784" cy="2607"/>
            </a:xfrm>
            <a:prstGeom prst="rect">
              <a:avLst/>
            </a:prstGeom>
            <a:noFill/>
            <a:ln w="254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09"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 y="714"/>
              <a:ext cx="2784" cy="2607"/>
            </a:xfrm>
            <a:prstGeom prst="rect">
              <a:avLst/>
            </a:prstGeom>
            <a:noFill/>
            <a:ln w="254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72711" name="Text Box 1031"/>
          <p:cNvSpPr txBox="1">
            <a:spLocks noChangeArrowheads="1"/>
          </p:cNvSpPr>
          <p:nvPr/>
        </p:nvSpPr>
        <p:spPr bwMode="auto">
          <a:xfrm>
            <a:off x="1838536" y="316511"/>
            <a:ext cx="5466928" cy="880241"/>
          </a:xfrm>
          <a:prstGeom prst="rect">
            <a:avLst/>
          </a:prstGeom>
          <a:solidFill>
            <a:srgbClr val="000000">
              <a:alpha val="25999"/>
            </a:srgbClr>
          </a:solidFill>
          <a:ln w="25400">
            <a:solidFill>
              <a:srgbClr val="000080"/>
            </a:solidFill>
            <a:miter lim="800000"/>
            <a:headEnd/>
            <a:tailEnd/>
          </a:ln>
        </p:spPr>
        <p:txBody>
          <a:bodyPr wrap="square" anchor="ctr">
            <a:spAutoFit/>
          </a:bodyPr>
          <a:lstStyle/>
          <a:p>
            <a:pPr algn="ctr">
              <a:lnSpc>
                <a:spcPct val="80000"/>
              </a:lnSpc>
              <a:spcBef>
                <a:spcPct val="50000"/>
              </a:spcBef>
            </a:pPr>
            <a:r>
              <a:rPr lang="en-US" dirty="0" smtClean="0">
                <a:solidFill>
                  <a:srgbClr val="CCCCCC"/>
                </a:solidFill>
                <a:latin typeface="Comic Sans MS"/>
                <a:cs typeface="Comic Sans MS"/>
              </a:rPr>
              <a:t>The Age dating of </a:t>
            </a:r>
          </a:p>
          <a:p>
            <a:pPr algn="ctr">
              <a:lnSpc>
                <a:spcPct val="80000"/>
              </a:lnSpc>
              <a:spcBef>
                <a:spcPct val="50000"/>
              </a:spcBef>
            </a:pPr>
            <a:r>
              <a:rPr lang="en-US" dirty="0" smtClean="0">
                <a:solidFill>
                  <a:srgbClr val="CCCCCC"/>
                </a:solidFill>
                <a:latin typeface="Comic Sans MS"/>
                <a:cs typeface="Comic Sans MS"/>
              </a:rPr>
              <a:t>Galactic </a:t>
            </a:r>
            <a:r>
              <a:rPr lang="en-US" dirty="0">
                <a:solidFill>
                  <a:srgbClr val="CCCCCC"/>
                </a:solidFill>
                <a:latin typeface="Comic Sans MS"/>
                <a:cs typeface="Comic Sans MS"/>
              </a:rPr>
              <a:t>Globular Clusters </a:t>
            </a:r>
          </a:p>
        </p:txBody>
      </p:sp>
    </p:spTree>
    <p:extLst>
      <p:ext uri="{BB962C8B-B14F-4D97-AF65-F5344CB8AC3E}">
        <p14:creationId xmlns:p14="http://schemas.microsoft.com/office/powerpoint/2010/main" val="3149749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fade">
                                      <p:cBhvr>
                                        <p:cTn id="7"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69" name="Text Box 25"/>
          <p:cNvSpPr txBox="1">
            <a:spLocks noChangeArrowheads="1"/>
          </p:cNvSpPr>
          <p:nvPr/>
        </p:nvSpPr>
        <p:spPr bwMode="auto">
          <a:xfrm>
            <a:off x="251520" y="1733907"/>
            <a:ext cx="8640960" cy="830997"/>
          </a:xfrm>
          <a:prstGeom prst="rect">
            <a:avLst/>
          </a:prstGeom>
          <a:solidFill>
            <a:schemeClr val="tx1">
              <a:alpha val="41000"/>
            </a:schemeClr>
          </a:solidFill>
          <a:ln w="25400">
            <a:solidFill>
              <a:srgbClr val="00FFFF"/>
            </a:solidFill>
            <a:miter lim="800000"/>
            <a:headEnd/>
            <a:tailEnd/>
          </a:ln>
        </p:spPr>
        <p:txBody>
          <a:bodyPr wrap="square">
            <a:spAutoFit/>
          </a:bodyPr>
          <a:lstStyle/>
          <a:p>
            <a:pPr algn="just">
              <a:spcBef>
                <a:spcPct val="50000"/>
              </a:spcBef>
            </a:pPr>
            <a:r>
              <a:rPr lang="en-US" sz="1600" dirty="0" smtClean="0">
                <a:solidFill>
                  <a:schemeClr val="bg1"/>
                </a:solidFill>
                <a:latin typeface="Comic Sans MS"/>
                <a:cs typeface="Comic Sans MS"/>
              </a:rPr>
              <a:t>On the other hand, relative </a:t>
            </a:r>
            <a:r>
              <a:rPr lang="en-US" sz="1600" dirty="0">
                <a:solidFill>
                  <a:schemeClr val="bg1"/>
                </a:solidFill>
                <a:latin typeface="Comic Sans MS"/>
                <a:cs typeface="Comic Sans MS"/>
              </a:rPr>
              <a:t>ages can be estimated to high precision by measuring the position of the main sequence turn off (MSTO) relative to CMD features that have little or no age dependence. </a:t>
            </a:r>
          </a:p>
        </p:txBody>
      </p:sp>
      <p:grpSp>
        <p:nvGrpSpPr>
          <p:cNvPr id="2" name="Group 1"/>
          <p:cNvGrpSpPr/>
          <p:nvPr/>
        </p:nvGrpSpPr>
        <p:grpSpPr>
          <a:xfrm>
            <a:off x="1763688" y="3549352"/>
            <a:ext cx="5463632" cy="3048000"/>
            <a:chOff x="2843808" y="3124200"/>
            <a:chExt cx="5454657" cy="3048000"/>
          </a:xfrm>
        </p:grpSpPr>
        <p:grpSp>
          <p:nvGrpSpPr>
            <p:cNvPr id="82949" name="Group 5"/>
            <p:cNvGrpSpPr>
              <a:grpSpLocks/>
            </p:cNvGrpSpPr>
            <p:nvPr/>
          </p:nvGrpSpPr>
          <p:grpSpPr bwMode="auto">
            <a:xfrm>
              <a:off x="2843808" y="3124200"/>
              <a:ext cx="5454657" cy="3048000"/>
              <a:chOff x="1784" y="1920"/>
              <a:chExt cx="3436" cy="1920"/>
            </a:xfrm>
          </p:grpSpPr>
          <p:pic>
            <p:nvPicPr>
              <p:cNvPr id="82953" name="Picture 9" descr="HVmeth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 y="1920"/>
                <a:ext cx="3436" cy="192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82954" name="Line 10"/>
              <p:cNvSpPr>
                <a:spLocks noChangeShapeType="1"/>
              </p:cNvSpPr>
              <p:nvPr/>
            </p:nvSpPr>
            <p:spPr bwMode="auto">
              <a:xfrm flipV="1">
                <a:off x="2360" y="2112"/>
                <a:ext cx="0" cy="1056"/>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5" name="Line 11"/>
              <p:cNvSpPr>
                <a:spLocks noChangeShapeType="1"/>
              </p:cNvSpPr>
              <p:nvPr/>
            </p:nvSpPr>
            <p:spPr bwMode="auto">
              <a:xfrm flipH="1" flipV="1">
                <a:off x="2256" y="2304"/>
                <a:ext cx="1096"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6" name="Oval 12"/>
              <p:cNvSpPr>
                <a:spLocks noChangeArrowheads="1"/>
              </p:cNvSpPr>
              <p:nvPr/>
            </p:nvSpPr>
            <p:spPr bwMode="auto">
              <a:xfrm>
                <a:off x="2338" y="2983"/>
                <a:ext cx="48" cy="48"/>
              </a:xfrm>
              <a:prstGeom prst="ellipse">
                <a:avLst/>
              </a:prstGeom>
              <a:noFill/>
              <a:ln w="22225">
                <a:solidFill>
                  <a:srgbClr val="0100FF"/>
                </a:solidFill>
                <a:round/>
                <a:headEnd/>
                <a:tailEnd/>
              </a:ln>
              <a:extLst>
                <a:ext uri="{909E8E84-426E-40dd-AFC4-6F175D3DCCD1}">
                  <a14:hiddenFill xmlns:a14="http://schemas.microsoft.com/office/drawing/2010/main">
                    <a:solidFill>
                      <a:srgbClr val="000080"/>
                    </a:solidFill>
                  </a14:hiddenFill>
                </a:ext>
              </a:extLst>
            </p:spPr>
            <p:txBody>
              <a:bodyPr wrap="none" anchor="ctr"/>
              <a:lstStyle/>
              <a:p>
                <a:endParaRPr lang="en-US"/>
              </a:p>
            </p:txBody>
          </p:sp>
          <p:sp>
            <p:nvSpPr>
              <p:cNvPr id="82957" name="Oval 13"/>
              <p:cNvSpPr>
                <a:spLocks noChangeArrowheads="1"/>
              </p:cNvSpPr>
              <p:nvPr/>
            </p:nvSpPr>
            <p:spPr bwMode="auto">
              <a:xfrm>
                <a:off x="3087" y="2283"/>
                <a:ext cx="48" cy="48"/>
              </a:xfrm>
              <a:prstGeom prst="ellipse">
                <a:avLst/>
              </a:prstGeom>
              <a:noFill/>
              <a:ln w="22225">
                <a:solidFill>
                  <a:srgbClr val="029001"/>
                </a:solidFill>
                <a:round/>
                <a:headEnd/>
                <a:tailEnd/>
              </a:ln>
              <a:extLst>
                <a:ext uri="{909E8E84-426E-40dd-AFC4-6F175D3DCCD1}">
                  <a14:hiddenFill xmlns:a14="http://schemas.microsoft.com/office/drawing/2010/main">
                    <a:solidFill>
                      <a:srgbClr val="000080"/>
                    </a:solidFill>
                  </a14:hiddenFill>
                </a:ext>
              </a:extLst>
            </p:spPr>
            <p:txBody>
              <a:bodyPr wrap="none" anchor="ctr"/>
              <a:lstStyle/>
              <a:p>
                <a:endParaRPr lang="en-US"/>
              </a:p>
            </p:txBody>
          </p:sp>
          <p:sp>
            <p:nvSpPr>
              <p:cNvPr id="82958" name="Oval 14"/>
              <p:cNvSpPr>
                <a:spLocks noChangeArrowheads="1"/>
              </p:cNvSpPr>
              <p:nvPr/>
            </p:nvSpPr>
            <p:spPr bwMode="auto">
              <a:xfrm>
                <a:off x="3168" y="2283"/>
                <a:ext cx="48" cy="48"/>
              </a:xfrm>
              <a:prstGeom prst="ellipse">
                <a:avLst/>
              </a:prstGeom>
              <a:noFill/>
              <a:ln w="22225">
                <a:solidFill>
                  <a:srgbClr val="FF0000"/>
                </a:solidFill>
                <a:round/>
                <a:headEnd/>
                <a:tailEnd/>
              </a:ln>
              <a:extLst>
                <a:ext uri="{909E8E84-426E-40dd-AFC4-6F175D3DCCD1}">
                  <a14:hiddenFill xmlns:a14="http://schemas.microsoft.com/office/drawing/2010/main">
                    <a:solidFill>
                      <a:srgbClr val="000080"/>
                    </a:solidFill>
                  </a14:hiddenFill>
                </a:ext>
              </a:extLst>
            </p:spPr>
            <p:txBody>
              <a:bodyPr wrap="none" anchor="ctr"/>
              <a:lstStyle/>
              <a:p>
                <a:endParaRPr lang="en-US"/>
              </a:p>
            </p:txBody>
          </p:sp>
          <p:sp>
            <p:nvSpPr>
              <p:cNvPr id="82959" name="Oval 15"/>
              <p:cNvSpPr>
                <a:spLocks noChangeArrowheads="1"/>
              </p:cNvSpPr>
              <p:nvPr/>
            </p:nvSpPr>
            <p:spPr bwMode="auto">
              <a:xfrm>
                <a:off x="3018" y="2280"/>
                <a:ext cx="48" cy="48"/>
              </a:xfrm>
              <a:prstGeom prst="ellipse">
                <a:avLst/>
              </a:prstGeom>
              <a:noFill/>
              <a:ln w="22225">
                <a:solidFill>
                  <a:srgbClr val="0100FF"/>
                </a:solidFill>
                <a:round/>
                <a:headEnd/>
                <a:tailEnd/>
              </a:ln>
              <a:extLst>
                <a:ext uri="{909E8E84-426E-40dd-AFC4-6F175D3DCCD1}">
                  <a14:hiddenFill xmlns:a14="http://schemas.microsoft.com/office/drawing/2010/main">
                    <a:solidFill>
                      <a:srgbClr val="000080"/>
                    </a:solidFill>
                  </a14:hiddenFill>
                </a:ext>
              </a:extLst>
            </p:spPr>
            <p:txBody>
              <a:bodyPr wrap="none" anchor="ctr"/>
              <a:lstStyle/>
              <a:p>
                <a:endParaRPr lang="en-US"/>
              </a:p>
            </p:txBody>
          </p:sp>
          <p:sp>
            <p:nvSpPr>
              <p:cNvPr id="82960" name="Oval 16"/>
              <p:cNvSpPr>
                <a:spLocks noChangeArrowheads="1"/>
              </p:cNvSpPr>
              <p:nvPr/>
            </p:nvSpPr>
            <p:spPr bwMode="auto">
              <a:xfrm>
                <a:off x="3975" y="3021"/>
                <a:ext cx="48" cy="48"/>
              </a:xfrm>
              <a:prstGeom prst="ellipse">
                <a:avLst/>
              </a:prstGeom>
              <a:noFill/>
              <a:ln w="22225">
                <a:solidFill>
                  <a:srgbClr val="029001"/>
                </a:solidFill>
                <a:round/>
                <a:headEnd/>
                <a:tailEnd/>
              </a:ln>
              <a:extLst>
                <a:ext uri="{909E8E84-426E-40dd-AFC4-6F175D3DCCD1}">
                  <a14:hiddenFill xmlns:a14="http://schemas.microsoft.com/office/drawing/2010/main">
                    <a:solidFill>
                      <a:srgbClr val="000080"/>
                    </a:solidFill>
                  </a14:hiddenFill>
                </a:ext>
              </a:extLst>
            </p:spPr>
            <p:txBody>
              <a:bodyPr wrap="none" anchor="ctr"/>
              <a:lstStyle/>
              <a:p>
                <a:endParaRPr lang="en-US"/>
              </a:p>
            </p:txBody>
          </p:sp>
          <p:sp>
            <p:nvSpPr>
              <p:cNvPr id="82961" name="Oval 17"/>
              <p:cNvSpPr>
                <a:spLocks noChangeArrowheads="1"/>
              </p:cNvSpPr>
              <p:nvPr/>
            </p:nvSpPr>
            <p:spPr bwMode="auto">
              <a:xfrm>
                <a:off x="3903" y="2985"/>
                <a:ext cx="48" cy="48"/>
              </a:xfrm>
              <a:prstGeom prst="ellipse">
                <a:avLst/>
              </a:prstGeom>
              <a:noFill/>
              <a:ln w="22225">
                <a:solidFill>
                  <a:srgbClr val="FF0000"/>
                </a:solidFill>
                <a:round/>
                <a:headEnd/>
                <a:tailEnd/>
              </a:ln>
              <a:extLst>
                <a:ext uri="{909E8E84-426E-40dd-AFC4-6F175D3DCCD1}">
                  <a14:hiddenFill xmlns:a14="http://schemas.microsoft.com/office/drawing/2010/main">
                    <a:solidFill>
                      <a:srgbClr val="000080"/>
                    </a:solidFill>
                  </a14:hiddenFill>
                </a:ext>
              </a:extLst>
            </p:spPr>
            <p:txBody>
              <a:bodyPr wrap="none" anchor="ctr"/>
              <a:lstStyle/>
              <a:p>
                <a:endParaRPr lang="en-US"/>
              </a:p>
            </p:txBody>
          </p:sp>
          <p:sp>
            <p:nvSpPr>
              <p:cNvPr id="82962" name="Oval 18"/>
              <p:cNvSpPr>
                <a:spLocks noChangeArrowheads="1"/>
              </p:cNvSpPr>
              <p:nvPr/>
            </p:nvSpPr>
            <p:spPr bwMode="auto">
              <a:xfrm>
                <a:off x="4038" y="3060"/>
                <a:ext cx="48" cy="48"/>
              </a:xfrm>
              <a:prstGeom prst="ellipse">
                <a:avLst/>
              </a:prstGeom>
              <a:noFill/>
              <a:ln w="22225">
                <a:solidFill>
                  <a:srgbClr val="0100FF"/>
                </a:solidFill>
                <a:round/>
                <a:headEnd/>
                <a:tailEnd/>
              </a:ln>
              <a:extLst>
                <a:ext uri="{909E8E84-426E-40dd-AFC4-6F175D3DCCD1}">
                  <a14:hiddenFill xmlns:a14="http://schemas.microsoft.com/office/drawing/2010/main">
                    <a:solidFill>
                      <a:srgbClr val="000080"/>
                    </a:solidFill>
                  </a14:hiddenFill>
                </a:ext>
              </a:extLst>
            </p:spPr>
            <p:txBody>
              <a:bodyPr wrap="none" anchor="ctr"/>
              <a:lstStyle/>
              <a:p>
                <a:endParaRPr lang="en-US"/>
              </a:p>
            </p:txBody>
          </p:sp>
          <p:sp>
            <p:nvSpPr>
              <p:cNvPr id="82963" name="Line 19"/>
              <p:cNvSpPr>
                <a:spLocks noChangeShapeType="1"/>
              </p:cNvSpPr>
              <p:nvPr/>
            </p:nvSpPr>
            <p:spPr bwMode="auto">
              <a:xfrm flipH="1" flipV="1">
                <a:off x="3690" y="3009"/>
                <a:ext cx="691"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4" name="Line 20"/>
              <p:cNvSpPr>
                <a:spLocks noChangeShapeType="1"/>
              </p:cNvSpPr>
              <p:nvPr/>
            </p:nvSpPr>
            <p:spPr bwMode="auto">
              <a:xfrm flipH="1" flipV="1">
                <a:off x="3744" y="3045"/>
                <a:ext cx="691"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65" name="Line 21"/>
              <p:cNvSpPr>
                <a:spLocks noChangeShapeType="1"/>
              </p:cNvSpPr>
              <p:nvPr/>
            </p:nvSpPr>
            <p:spPr bwMode="auto">
              <a:xfrm flipH="1" flipV="1">
                <a:off x="3825" y="3084"/>
                <a:ext cx="691"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2966" name="Text Box 22"/>
            <p:cNvSpPr txBox="1">
              <a:spLocks noChangeArrowheads="1"/>
            </p:cNvSpPr>
            <p:nvPr/>
          </p:nvSpPr>
          <p:spPr bwMode="auto">
            <a:xfrm>
              <a:off x="3295650" y="4813300"/>
              <a:ext cx="5143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900"/>
                <a:t>MSTO</a:t>
              </a:r>
            </a:p>
          </p:txBody>
        </p:sp>
        <p:grpSp>
          <p:nvGrpSpPr>
            <p:cNvPr id="82970" name="Group 26"/>
            <p:cNvGrpSpPr>
              <a:grpSpLocks/>
            </p:cNvGrpSpPr>
            <p:nvPr/>
          </p:nvGrpSpPr>
          <p:grpSpPr bwMode="auto">
            <a:xfrm>
              <a:off x="3733800" y="3365500"/>
              <a:ext cx="1066800" cy="396875"/>
              <a:chOff x="2352" y="2072"/>
              <a:chExt cx="672" cy="250"/>
            </a:xfrm>
          </p:grpSpPr>
          <p:sp>
            <p:nvSpPr>
              <p:cNvPr id="82971" name="Line 27"/>
              <p:cNvSpPr>
                <a:spLocks noChangeShapeType="1"/>
              </p:cNvSpPr>
              <p:nvPr/>
            </p:nvSpPr>
            <p:spPr bwMode="auto">
              <a:xfrm>
                <a:off x="2352" y="2304"/>
                <a:ext cx="672" cy="0"/>
              </a:xfrm>
              <a:prstGeom prst="line">
                <a:avLst/>
              </a:prstGeom>
              <a:noFill/>
              <a:ln w="222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72" name="Text Box 28"/>
              <p:cNvSpPr txBox="1">
                <a:spLocks noChangeArrowheads="1"/>
              </p:cNvSpPr>
              <p:nvPr/>
            </p:nvSpPr>
            <p:spPr bwMode="auto">
              <a:xfrm>
                <a:off x="2448" y="2072"/>
                <a:ext cx="476"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000"/>
                  <a:t>Horizontal</a:t>
                </a:r>
              </a:p>
              <a:p>
                <a:pPr algn="ctr"/>
                <a:r>
                  <a:rPr lang="en-US" sz="1000"/>
                  <a:t>Method</a:t>
                </a:r>
              </a:p>
            </p:txBody>
          </p:sp>
        </p:grpSp>
        <p:grpSp>
          <p:nvGrpSpPr>
            <p:cNvPr id="82973" name="Group 29"/>
            <p:cNvGrpSpPr>
              <a:grpSpLocks/>
            </p:cNvGrpSpPr>
            <p:nvPr/>
          </p:nvGrpSpPr>
          <p:grpSpPr bwMode="auto">
            <a:xfrm>
              <a:off x="6105525" y="3694113"/>
              <a:ext cx="608013" cy="1146175"/>
              <a:chOff x="3846" y="2279"/>
              <a:chExt cx="383" cy="722"/>
            </a:xfrm>
          </p:grpSpPr>
          <p:sp>
            <p:nvSpPr>
              <p:cNvPr id="82974" name="Line 30"/>
              <p:cNvSpPr>
                <a:spLocks noChangeShapeType="1"/>
              </p:cNvSpPr>
              <p:nvPr/>
            </p:nvSpPr>
            <p:spPr bwMode="auto">
              <a:xfrm flipV="1">
                <a:off x="3875" y="2279"/>
                <a:ext cx="0" cy="722"/>
              </a:xfrm>
              <a:prstGeom prst="line">
                <a:avLst/>
              </a:prstGeom>
              <a:noFill/>
              <a:ln w="222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75" name="Text Box 31"/>
              <p:cNvSpPr txBox="1">
                <a:spLocks noChangeArrowheads="1"/>
              </p:cNvSpPr>
              <p:nvPr/>
            </p:nvSpPr>
            <p:spPr bwMode="auto">
              <a:xfrm>
                <a:off x="3846" y="2448"/>
                <a:ext cx="383"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000" dirty="0"/>
                  <a:t>Vertical</a:t>
                </a:r>
              </a:p>
              <a:p>
                <a:pPr algn="ctr"/>
                <a:r>
                  <a:rPr lang="en-US" sz="1000" dirty="0"/>
                  <a:t>Method</a:t>
                </a:r>
              </a:p>
            </p:txBody>
          </p:sp>
        </p:grpSp>
      </p:grpSp>
      <p:sp>
        <p:nvSpPr>
          <p:cNvPr id="82976" name="Text Box 32"/>
          <p:cNvSpPr txBox="1">
            <a:spLocks noChangeArrowheads="1"/>
          </p:cNvSpPr>
          <p:nvPr/>
        </p:nvSpPr>
        <p:spPr bwMode="auto">
          <a:xfrm>
            <a:off x="179512" y="476672"/>
            <a:ext cx="8856984"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spcBef>
                <a:spcPct val="50000"/>
              </a:spcBef>
            </a:pPr>
            <a:r>
              <a:rPr lang="en-US" sz="1600" b="0" dirty="0" smtClean="0">
                <a:solidFill>
                  <a:srgbClr val="FFFFFF"/>
                </a:solidFill>
                <a:latin typeface="Comic Sans MS Bold"/>
                <a:cs typeface="Comic Sans MS Bold"/>
              </a:rPr>
              <a:t>Globular </a:t>
            </a:r>
            <a:r>
              <a:rPr lang="en-US" sz="1600" b="0" dirty="0">
                <a:solidFill>
                  <a:srgbClr val="FFFFFF"/>
                </a:solidFill>
                <a:latin typeface="Comic Sans MS Bold"/>
                <a:cs typeface="Comic Sans MS Bold"/>
              </a:rPr>
              <a:t>Clusters are the oldest Galactic objects for which reliable ages can be measured.</a:t>
            </a:r>
            <a:r>
              <a:rPr lang="en-US" sz="1600" b="0" u="sng" dirty="0">
                <a:solidFill>
                  <a:srgbClr val="FFFFFF"/>
                </a:solidFill>
                <a:latin typeface="Comic Sans MS Bold"/>
                <a:cs typeface="Comic Sans MS Bold"/>
              </a:rPr>
              <a:t> </a:t>
            </a:r>
          </a:p>
          <a:p>
            <a:pPr algn="just">
              <a:spcBef>
                <a:spcPct val="50000"/>
              </a:spcBef>
            </a:pPr>
            <a:r>
              <a:rPr lang="en-US" sz="1600" b="0" dirty="0">
                <a:solidFill>
                  <a:srgbClr val="FFFFFF"/>
                </a:solidFill>
                <a:latin typeface="Comic Sans MS Bold"/>
                <a:cs typeface="Comic Sans MS Bold"/>
              </a:rPr>
              <a:t>- </a:t>
            </a:r>
            <a:r>
              <a:rPr lang="en-US" sz="1600" b="0" dirty="0">
                <a:solidFill>
                  <a:srgbClr val="00FFFF"/>
                </a:solidFill>
                <a:latin typeface="Comic Sans MS Bold"/>
                <a:cs typeface="Comic Sans MS Bold"/>
              </a:rPr>
              <a:t>Absolute Ages </a:t>
            </a:r>
            <a:r>
              <a:rPr lang="en-US" sz="1600" b="0" dirty="0">
                <a:solidFill>
                  <a:srgbClr val="FFFFFF"/>
                </a:solidFill>
                <a:latin typeface="Comic Sans MS Bold"/>
                <a:cs typeface="Comic Sans MS Bold"/>
              </a:rPr>
              <a:t>place a lower limit to the age of the Universe</a:t>
            </a:r>
            <a:r>
              <a:rPr lang="en-US" sz="1600" b="0" dirty="0" smtClean="0">
                <a:solidFill>
                  <a:srgbClr val="FFFFFF"/>
                </a:solidFill>
                <a:latin typeface="Comic Sans MS Bold"/>
                <a:cs typeface="Comic Sans MS Bold"/>
              </a:rPr>
              <a:t>. But significant uncertainties mainly related to the distance determination…</a:t>
            </a:r>
            <a:endParaRPr lang="en-US" sz="1600" b="0" dirty="0">
              <a:solidFill>
                <a:srgbClr val="FFFFFF"/>
              </a:solidFill>
              <a:latin typeface="Comic Sans MS Bold"/>
              <a:cs typeface="Comic Sans MS Bold"/>
            </a:endParaRPr>
          </a:p>
        </p:txBody>
      </p:sp>
      <p:sp>
        <p:nvSpPr>
          <p:cNvPr id="3" name="TextBox 2"/>
          <p:cNvSpPr txBox="1"/>
          <p:nvPr/>
        </p:nvSpPr>
        <p:spPr>
          <a:xfrm>
            <a:off x="107504" y="2916232"/>
            <a:ext cx="8856984" cy="584776"/>
          </a:xfrm>
          <a:prstGeom prst="rect">
            <a:avLst/>
          </a:prstGeom>
          <a:noFill/>
        </p:spPr>
        <p:txBody>
          <a:bodyPr wrap="square" rtlCol="0">
            <a:spAutoFit/>
          </a:bodyPr>
          <a:lstStyle/>
          <a:p>
            <a:pPr marL="285750" indent="-285750" algn="just">
              <a:buFontTx/>
              <a:buChar char="-"/>
            </a:pPr>
            <a:r>
              <a:rPr lang="en-US" sz="1600" b="0" dirty="0" smtClean="0">
                <a:solidFill>
                  <a:srgbClr val="00FFFF"/>
                </a:solidFill>
                <a:latin typeface="Comic Sans MS Bold"/>
                <a:cs typeface="Comic Sans MS Bold"/>
              </a:rPr>
              <a:t>Relative </a:t>
            </a:r>
            <a:r>
              <a:rPr lang="en-US" sz="1600" b="0" dirty="0">
                <a:solidFill>
                  <a:srgbClr val="00FFFF"/>
                </a:solidFill>
                <a:latin typeface="Comic Sans MS Bold"/>
                <a:cs typeface="Comic Sans MS Bold"/>
              </a:rPr>
              <a:t>Ages </a:t>
            </a:r>
            <a:r>
              <a:rPr lang="en-US" sz="1600" b="0" dirty="0">
                <a:solidFill>
                  <a:schemeClr val="bg1"/>
                </a:solidFill>
                <a:latin typeface="Comic Sans MS Bold"/>
                <a:cs typeface="Comic Sans MS Bold"/>
              </a:rPr>
              <a:t>reveal fundamental information about Galactic formation mechanisms </a:t>
            </a:r>
            <a:r>
              <a:rPr lang="en-US" sz="1600" b="0" dirty="0" smtClean="0">
                <a:solidFill>
                  <a:schemeClr val="bg1"/>
                </a:solidFill>
                <a:latin typeface="Comic Sans MS Bold"/>
                <a:cs typeface="Comic Sans MS Bold"/>
              </a:rPr>
              <a:t>and </a:t>
            </a:r>
            <a:r>
              <a:rPr lang="en-US" sz="1600" b="0" dirty="0">
                <a:solidFill>
                  <a:schemeClr val="bg1"/>
                </a:solidFill>
                <a:latin typeface="Comic Sans MS Bold"/>
                <a:cs typeface="Comic Sans MS Bold"/>
              </a:rPr>
              <a:t>timescales</a:t>
            </a:r>
            <a:r>
              <a:rPr lang="en-US" sz="1600" b="0" dirty="0" smtClean="0">
                <a:solidFill>
                  <a:srgbClr val="B3B3B3"/>
                </a:solidFill>
                <a:latin typeface="Comic Sans MS Bold"/>
                <a:cs typeface="Comic Sans MS Bold"/>
              </a:rPr>
              <a:t>.</a:t>
            </a:r>
            <a:endParaRPr lang="en-US" sz="1600" b="0" dirty="0">
              <a:solidFill>
                <a:srgbClr val="B3B3B3"/>
              </a:solidFill>
              <a:latin typeface="Comic Sans MS Bold"/>
              <a:cs typeface="Comic Sans MS Bold"/>
            </a:endParaRPr>
          </a:p>
        </p:txBody>
      </p:sp>
    </p:spTree>
    <p:extLst>
      <p:ext uri="{BB962C8B-B14F-4D97-AF65-F5344CB8AC3E}">
        <p14:creationId xmlns:p14="http://schemas.microsoft.com/office/powerpoint/2010/main" val="252408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69"/>
                                        </p:tgtEl>
                                        <p:attrNameLst>
                                          <p:attrName>style.visibility</p:attrName>
                                        </p:attrNameLst>
                                      </p:cBhvr>
                                      <p:to>
                                        <p:strVal val="visible"/>
                                      </p:to>
                                    </p:set>
                                    <p:animEffect transition="in" filter="dissolve">
                                      <p:cBhvr>
                                        <p:cTn id="7" dur="500"/>
                                        <p:tgtEl>
                                          <p:spTgt spid="829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9"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4" name="Picture 8" descr="finalResults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13" y="620688"/>
            <a:ext cx="6886575" cy="21336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65550" name="Text Box 14"/>
          <p:cNvSpPr txBox="1">
            <a:spLocks noChangeArrowheads="1"/>
          </p:cNvSpPr>
          <p:nvPr/>
        </p:nvSpPr>
        <p:spPr bwMode="auto">
          <a:xfrm>
            <a:off x="2095500" y="116632"/>
            <a:ext cx="4953000" cy="400110"/>
          </a:xfrm>
          <a:prstGeom prst="rect">
            <a:avLst/>
          </a:prstGeom>
          <a:noFill/>
          <a:ln>
            <a:noFill/>
          </a:ln>
          <a:extLst>
            <a:ext uri="{909E8E84-426E-40dd-AFC4-6F175D3DCCD1}">
              <a14:hiddenFill xmlns:a14="http://schemas.microsoft.com/office/drawing/2010/main">
                <a:solidFill>
                  <a:srgbClr val="000000">
                    <a:alpha val="89000"/>
                  </a:srgbClr>
                </a:solidFill>
              </a14:hiddenFill>
            </a:ext>
            <a:ext uri="{91240B29-F687-4f45-9708-019B960494DF}">
              <a14:hiddenLine xmlns:a14="http://schemas.microsoft.com/office/drawing/2010/main" w="25400">
                <a:solidFill>
                  <a:srgbClr val="FF8000"/>
                </a:solidFill>
                <a:miter lim="800000"/>
                <a:headEnd/>
                <a:tailEnd/>
              </a14:hiddenLine>
            </a:ext>
          </a:extLst>
        </p:spPr>
        <p:txBody>
          <a:bodyPr anchor="ctr">
            <a:spAutoFit/>
          </a:bodyPr>
          <a:lstStyle/>
          <a:p>
            <a:pPr algn="ctr">
              <a:spcBef>
                <a:spcPct val="50000"/>
              </a:spcBef>
              <a:buClr>
                <a:srgbClr val="FF8000"/>
              </a:buClr>
            </a:pPr>
            <a:r>
              <a:rPr lang="en-US" sz="2000" dirty="0">
                <a:solidFill>
                  <a:schemeClr val="bg1"/>
                </a:solidFill>
                <a:latin typeface="Comic Sans MS"/>
                <a:cs typeface="Comic Sans MS"/>
              </a:rPr>
              <a:t>Old group: Age dispersion</a:t>
            </a:r>
          </a:p>
        </p:txBody>
      </p:sp>
      <p:sp>
        <p:nvSpPr>
          <p:cNvPr id="65551" name="Text Box 15"/>
          <p:cNvSpPr txBox="1">
            <a:spLocks noChangeArrowheads="1"/>
          </p:cNvSpPr>
          <p:nvPr/>
        </p:nvSpPr>
        <p:spPr bwMode="auto">
          <a:xfrm>
            <a:off x="827584" y="2852936"/>
            <a:ext cx="7488832" cy="830997"/>
          </a:xfrm>
          <a:prstGeom prst="rect">
            <a:avLst/>
          </a:prstGeom>
          <a:solidFill>
            <a:schemeClr val="tx1">
              <a:alpha val="50000"/>
            </a:schemeClr>
          </a:solidFill>
          <a:ln w="25400">
            <a:solidFill>
              <a:srgbClr val="00FFFF"/>
            </a:solidFill>
            <a:miter lim="800000"/>
            <a:headEnd/>
            <a:tailEnd/>
          </a:ln>
        </p:spPr>
        <p:txBody>
          <a:bodyPr wrap="square" anchor="ctr">
            <a:spAutoFit/>
          </a:bodyPr>
          <a:lstStyle/>
          <a:p>
            <a:pPr algn="just">
              <a:spcBef>
                <a:spcPct val="50000"/>
              </a:spcBef>
              <a:buClr>
                <a:srgbClr val="FF8000"/>
              </a:buClr>
              <a:buFontTx/>
              <a:buChar char="•"/>
            </a:pPr>
            <a:r>
              <a:rPr lang="en-US" sz="1600" dirty="0">
                <a:solidFill>
                  <a:srgbClr val="CCCCCC"/>
                </a:solidFill>
                <a:latin typeface="Comic Sans MS"/>
                <a:cs typeface="Comic Sans MS"/>
              </a:rPr>
              <a:t> </a:t>
            </a:r>
            <a:r>
              <a:rPr lang="ja-JP" altLang="en-US" sz="1600" dirty="0">
                <a:solidFill>
                  <a:srgbClr val="CCCCCC"/>
                </a:solidFill>
                <a:latin typeface="Comic Sans MS"/>
                <a:cs typeface="Comic Sans MS"/>
              </a:rPr>
              <a:t>“</a:t>
            </a:r>
            <a:r>
              <a:rPr lang="en-US" sz="1600" b="1" i="1" dirty="0">
                <a:solidFill>
                  <a:srgbClr val="CCCCCC"/>
                </a:solidFill>
                <a:latin typeface="Comic Sans MS"/>
                <a:cs typeface="Comic Sans MS"/>
              </a:rPr>
              <a:t>Old group</a:t>
            </a:r>
            <a:r>
              <a:rPr lang="ja-JP" altLang="en-US" sz="1600" dirty="0">
                <a:solidFill>
                  <a:srgbClr val="CCCCCC"/>
                </a:solidFill>
                <a:latin typeface="Comic Sans MS"/>
                <a:cs typeface="Comic Sans MS"/>
              </a:rPr>
              <a:t>”</a:t>
            </a:r>
            <a:r>
              <a:rPr lang="en-US" sz="1600" dirty="0">
                <a:solidFill>
                  <a:srgbClr val="CCCCCC"/>
                </a:solidFill>
                <a:latin typeface="Comic Sans MS"/>
                <a:cs typeface="Comic Sans MS"/>
              </a:rPr>
              <a:t>: Clusters with the same age and an intrinsic dispersion of ~0.4 </a:t>
            </a:r>
            <a:r>
              <a:rPr lang="en-US" sz="1600" dirty="0" err="1">
                <a:solidFill>
                  <a:srgbClr val="CCCCCC"/>
                </a:solidFill>
                <a:latin typeface="Comic Sans MS"/>
                <a:cs typeface="Comic Sans MS"/>
              </a:rPr>
              <a:t>Gyr</a:t>
            </a:r>
            <a:r>
              <a:rPr lang="en-US" sz="1600" dirty="0">
                <a:solidFill>
                  <a:srgbClr val="CCCCCC"/>
                </a:solidFill>
                <a:latin typeface="Comic Sans MS"/>
                <a:cs typeface="Comic Sans MS"/>
              </a:rPr>
              <a:t>. No age-</a:t>
            </a:r>
            <a:r>
              <a:rPr lang="en-US" sz="1600" dirty="0" err="1">
                <a:solidFill>
                  <a:srgbClr val="CCCCCC"/>
                </a:solidFill>
                <a:latin typeface="Comic Sans MS"/>
                <a:cs typeface="Comic Sans MS"/>
              </a:rPr>
              <a:t>metallicity</a:t>
            </a:r>
            <a:r>
              <a:rPr lang="en-US" sz="1600" dirty="0">
                <a:solidFill>
                  <a:srgbClr val="CCCCCC"/>
                </a:solidFill>
                <a:latin typeface="Comic Sans MS"/>
                <a:cs typeface="Comic Sans MS"/>
              </a:rPr>
              <a:t> relation. The old group of clusters formed within a fast assembling process of the halo, lasting </a:t>
            </a:r>
            <a:r>
              <a:rPr lang="en-US" sz="1600" b="1" dirty="0">
                <a:solidFill>
                  <a:srgbClr val="CCCCCC"/>
                </a:solidFill>
                <a:latin typeface="Comic Sans MS"/>
                <a:cs typeface="Comic Sans MS"/>
              </a:rPr>
              <a:t>~0.8 </a:t>
            </a:r>
            <a:r>
              <a:rPr lang="en-US" sz="1600" b="1" dirty="0" err="1">
                <a:solidFill>
                  <a:srgbClr val="CCCCCC"/>
                </a:solidFill>
                <a:latin typeface="Comic Sans MS"/>
                <a:cs typeface="Comic Sans MS"/>
              </a:rPr>
              <a:t>Gyr</a:t>
            </a:r>
            <a:r>
              <a:rPr lang="en-US" sz="1600" dirty="0">
                <a:solidFill>
                  <a:srgbClr val="CCCCCC"/>
                </a:solidFill>
                <a:latin typeface="Comic Sans MS"/>
                <a:cs typeface="Comic Sans MS"/>
              </a:rPr>
              <a:t>. </a:t>
            </a:r>
          </a:p>
        </p:txBody>
      </p:sp>
      <p:sp>
        <p:nvSpPr>
          <p:cNvPr id="65557" name="Rectangle 21"/>
          <p:cNvSpPr>
            <a:spLocks noChangeArrowheads="1"/>
          </p:cNvSpPr>
          <p:nvPr/>
        </p:nvSpPr>
        <p:spPr bwMode="auto">
          <a:xfrm>
            <a:off x="1966615" y="1654150"/>
            <a:ext cx="5773737" cy="122238"/>
          </a:xfrm>
          <a:prstGeom prst="rect">
            <a:avLst/>
          </a:prstGeom>
          <a:solidFill>
            <a:srgbClr val="00FFFF">
              <a:alpha val="34000"/>
            </a:srgbClr>
          </a:solidFill>
          <a:ln>
            <a:noFill/>
          </a:ln>
        </p:spPr>
        <p:txBody>
          <a:bodyPr wrap="none" anchor="ctr"/>
          <a:lstStyle/>
          <a:p>
            <a:endParaRPr lang="en-US"/>
          </a:p>
        </p:txBody>
      </p:sp>
      <p:sp>
        <p:nvSpPr>
          <p:cNvPr id="11" name="Text Box 9"/>
          <p:cNvSpPr txBox="1">
            <a:spLocks noChangeArrowheads="1"/>
          </p:cNvSpPr>
          <p:nvPr/>
        </p:nvSpPr>
        <p:spPr bwMode="auto">
          <a:xfrm>
            <a:off x="251520" y="4077072"/>
            <a:ext cx="4320480" cy="1569660"/>
          </a:xfrm>
          <a:prstGeom prst="rect">
            <a:avLst/>
          </a:prstGeom>
          <a:noFill/>
          <a:ln w="25400">
            <a:solidFill>
              <a:srgbClr val="0000FF"/>
            </a:solidFill>
            <a:miter lim="800000"/>
            <a:headEnd/>
            <a:tailEnd/>
          </a:ln>
        </p:spPr>
        <p:txBody>
          <a:bodyPr wrap="square" anchor="ctr">
            <a:spAutoFit/>
          </a:bodyPr>
          <a:lstStyle/>
          <a:p>
            <a:pPr algn="just">
              <a:buClr>
                <a:srgbClr val="999999"/>
              </a:buClr>
              <a:buFont typeface="Times" charset="0"/>
              <a:buNone/>
            </a:pPr>
            <a:r>
              <a:rPr lang="en-US" sz="1600" b="1" dirty="0">
                <a:solidFill>
                  <a:srgbClr val="FFFFFF"/>
                </a:solidFill>
                <a:latin typeface="Comic Sans MS"/>
                <a:cs typeface="Comic Sans MS"/>
              </a:rPr>
              <a:t>Collapse of a single </a:t>
            </a:r>
            <a:r>
              <a:rPr lang="en-US" sz="1600" dirty="0" smtClean="0">
                <a:solidFill>
                  <a:srgbClr val="FFFFFF"/>
                </a:solidFill>
                <a:latin typeface="Comic Sans MS"/>
                <a:cs typeface="Comic Sans MS"/>
              </a:rPr>
              <a:t>large </a:t>
            </a:r>
            <a:r>
              <a:rPr lang="en-US" sz="1600" b="1" dirty="0" err="1" smtClean="0">
                <a:solidFill>
                  <a:srgbClr val="FFFFFF"/>
                </a:solidFill>
                <a:latin typeface="Comic Sans MS"/>
                <a:cs typeface="Comic Sans MS"/>
              </a:rPr>
              <a:t>protosystem</a:t>
            </a:r>
            <a:r>
              <a:rPr lang="en-US" sz="1600" b="1" dirty="0">
                <a:solidFill>
                  <a:srgbClr val="FFFFFF"/>
                </a:solidFill>
                <a:latin typeface="Comic Sans MS"/>
                <a:cs typeface="Comic Sans MS"/>
              </a:rPr>
              <a:t>?</a:t>
            </a:r>
          </a:p>
          <a:p>
            <a:pPr algn="just"/>
            <a:endParaRPr lang="en-US" sz="1600" dirty="0">
              <a:solidFill>
                <a:srgbClr val="FFFFFF"/>
              </a:solidFill>
              <a:latin typeface="Comic Sans MS"/>
              <a:cs typeface="Comic Sans MS"/>
            </a:endParaRPr>
          </a:p>
          <a:p>
            <a:pPr algn="just">
              <a:buClr>
                <a:srgbClr val="FFFF00"/>
              </a:buClr>
              <a:buSzPct val="120000"/>
              <a:buFontTx/>
              <a:buChar char="•"/>
            </a:pPr>
            <a:r>
              <a:rPr lang="en-US" sz="1600" dirty="0">
                <a:solidFill>
                  <a:srgbClr val="FFFFFF"/>
                </a:solidFill>
                <a:latin typeface="Comic Sans MS"/>
                <a:cs typeface="Comic Sans MS"/>
              </a:rPr>
              <a:t> The free-fall time of a homogeneous sphere of ~1.9×10^12 M</a:t>
            </a:r>
            <a:r>
              <a:rPr lang="en-US" sz="1600" baseline="-25000" dirty="0">
                <a:solidFill>
                  <a:srgbClr val="FFFFFF"/>
                </a:solidFill>
                <a:latin typeface="Comic Sans MS"/>
                <a:cs typeface="Comic Sans MS"/>
              </a:rPr>
              <a:t>⊙</a:t>
            </a:r>
            <a:r>
              <a:rPr lang="en-US" sz="1600" dirty="0">
                <a:solidFill>
                  <a:srgbClr val="FFFFFF"/>
                </a:solidFill>
                <a:latin typeface="Comic Sans MS"/>
                <a:cs typeface="Comic Sans MS"/>
              </a:rPr>
              <a:t> and 170 </a:t>
            </a:r>
            <a:r>
              <a:rPr lang="en-US" sz="1600" dirty="0" err="1">
                <a:solidFill>
                  <a:srgbClr val="FFFFFF"/>
                </a:solidFill>
                <a:latin typeface="Comic Sans MS"/>
                <a:cs typeface="Comic Sans MS"/>
              </a:rPr>
              <a:t>kpc</a:t>
            </a:r>
            <a:r>
              <a:rPr lang="en-US" sz="1600" dirty="0">
                <a:solidFill>
                  <a:srgbClr val="FFFFFF"/>
                </a:solidFill>
                <a:latin typeface="Comic Sans MS"/>
                <a:cs typeface="Comic Sans MS"/>
              </a:rPr>
              <a:t> (Wilkinson &amp; Evans 1999 estimation for the Milky Way dark matter halo) is </a:t>
            </a:r>
            <a:r>
              <a:rPr lang="en-US" sz="1600" b="1" dirty="0">
                <a:solidFill>
                  <a:srgbClr val="FFFFFF"/>
                </a:solidFill>
                <a:latin typeface="Comic Sans MS"/>
                <a:cs typeface="Comic Sans MS"/>
              </a:rPr>
              <a:t>~0.84 </a:t>
            </a:r>
            <a:r>
              <a:rPr lang="en-US" sz="1600" b="1" dirty="0" err="1">
                <a:solidFill>
                  <a:srgbClr val="FFFFFF"/>
                </a:solidFill>
                <a:latin typeface="Comic Sans MS"/>
                <a:cs typeface="Comic Sans MS"/>
              </a:rPr>
              <a:t>Gyr</a:t>
            </a:r>
            <a:r>
              <a:rPr lang="en-US" sz="1600" b="1" dirty="0">
                <a:solidFill>
                  <a:srgbClr val="FFFFFF"/>
                </a:solidFill>
                <a:latin typeface="Comic Sans MS"/>
                <a:cs typeface="Comic Sans MS"/>
              </a:rPr>
              <a:t>!</a:t>
            </a:r>
            <a:r>
              <a:rPr lang="en-US" sz="1600" dirty="0" smtClean="0">
                <a:solidFill>
                  <a:srgbClr val="FFFFFF"/>
                </a:solidFill>
                <a:latin typeface="Comic Sans MS"/>
                <a:cs typeface="Comic Sans MS"/>
              </a:rPr>
              <a:t>!</a:t>
            </a:r>
            <a:endParaRPr lang="en-US" sz="1600" dirty="0">
              <a:solidFill>
                <a:srgbClr val="FFFFFF"/>
              </a:solidFill>
              <a:latin typeface="Comic Sans MS"/>
              <a:cs typeface="Comic Sans MS"/>
            </a:endParaRPr>
          </a:p>
        </p:txBody>
      </p:sp>
      <p:sp>
        <p:nvSpPr>
          <p:cNvPr id="9" name="Text Box 11"/>
          <p:cNvSpPr txBox="1">
            <a:spLocks noChangeArrowheads="1"/>
          </p:cNvSpPr>
          <p:nvPr/>
        </p:nvSpPr>
        <p:spPr bwMode="auto">
          <a:xfrm>
            <a:off x="4788024" y="4091588"/>
            <a:ext cx="4176464" cy="1569660"/>
          </a:xfrm>
          <a:prstGeom prst="rect">
            <a:avLst/>
          </a:prstGeom>
          <a:noFill/>
          <a:ln w="25400">
            <a:solidFill>
              <a:srgbClr val="0000FF"/>
            </a:solidFill>
            <a:miter lim="800000"/>
            <a:headEnd/>
            <a:tailEnd/>
          </a:ln>
        </p:spPr>
        <p:txBody>
          <a:bodyPr wrap="square" anchor="ctr">
            <a:spAutoFit/>
          </a:bodyPr>
          <a:lstStyle/>
          <a:p>
            <a:pPr algn="just"/>
            <a:r>
              <a:rPr lang="en-US" sz="1600" b="1" dirty="0">
                <a:solidFill>
                  <a:srgbClr val="FFFFFF"/>
                </a:solidFill>
                <a:latin typeface="Comic Sans MS"/>
                <a:cs typeface="Comic Sans MS"/>
              </a:rPr>
              <a:t>Hierarchical galaxy formation mechanisms supported by the </a:t>
            </a:r>
            <a:r>
              <a:rPr lang="en-US" sz="1600" b="1" dirty="0">
                <a:solidFill>
                  <a:srgbClr val="FFFFFF"/>
                </a:solidFill>
                <a:latin typeface="Comic Sans MS"/>
                <a:cs typeface="Comic Sans MS"/>
                <a:sym typeface="Symbol" charset="0"/>
              </a:rPr>
              <a:t></a:t>
            </a:r>
            <a:r>
              <a:rPr lang="en-US" sz="1600" b="1" dirty="0">
                <a:solidFill>
                  <a:srgbClr val="FFFFFF"/>
                </a:solidFill>
                <a:latin typeface="Comic Sans MS"/>
                <a:cs typeface="Comic Sans MS"/>
              </a:rPr>
              <a:t>CDM scenario?</a:t>
            </a:r>
            <a:endParaRPr lang="en-US" sz="1600" dirty="0">
              <a:solidFill>
                <a:srgbClr val="FFFFFF"/>
              </a:solidFill>
              <a:latin typeface="Comic Sans MS"/>
              <a:cs typeface="Comic Sans MS"/>
            </a:endParaRPr>
          </a:p>
          <a:p>
            <a:pPr algn="just"/>
            <a:endParaRPr lang="en-US" sz="1600" dirty="0">
              <a:solidFill>
                <a:srgbClr val="FFFFFF"/>
              </a:solidFill>
              <a:latin typeface="Comic Sans MS"/>
              <a:cs typeface="Comic Sans MS"/>
            </a:endParaRPr>
          </a:p>
          <a:p>
            <a:pPr algn="just">
              <a:buClr>
                <a:srgbClr val="FFFF00"/>
              </a:buClr>
              <a:buSzPct val="120000"/>
              <a:buFontTx/>
              <a:buChar char="•"/>
            </a:pPr>
            <a:r>
              <a:rPr lang="en-US" sz="1600" dirty="0">
                <a:solidFill>
                  <a:srgbClr val="FFFFFF"/>
                </a:solidFill>
                <a:latin typeface="Comic Sans MS"/>
                <a:cs typeface="Comic Sans MS"/>
              </a:rPr>
              <a:t> All </a:t>
            </a:r>
            <a:r>
              <a:rPr lang="ja-JP" altLang="en-US" sz="1600" dirty="0">
                <a:solidFill>
                  <a:srgbClr val="FFFFFF"/>
                </a:solidFill>
                <a:latin typeface="Comic Sans MS"/>
                <a:cs typeface="Comic Sans MS"/>
              </a:rPr>
              <a:t>‘</a:t>
            </a:r>
            <a:r>
              <a:rPr lang="en-US" sz="1600" dirty="0">
                <a:solidFill>
                  <a:srgbClr val="FFFFFF"/>
                </a:solidFill>
                <a:latin typeface="Comic Sans MS"/>
                <a:cs typeface="Comic Sans MS"/>
              </a:rPr>
              <a:t>building blocks</a:t>
            </a:r>
            <a:r>
              <a:rPr lang="ja-JP" altLang="en-US" sz="1600" dirty="0">
                <a:solidFill>
                  <a:srgbClr val="FFFFFF"/>
                </a:solidFill>
                <a:latin typeface="Comic Sans MS"/>
                <a:cs typeface="Comic Sans MS"/>
              </a:rPr>
              <a:t>’</a:t>
            </a:r>
            <a:r>
              <a:rPr lang="en-US" sz="1600" dirty="0">
                <a:solidFill>
                  <a:srgbClr val="FFFFFF"/>
                </a:solidFill>
                <a:latin typeface="Comic Sans MS"/>
                <a:cs typeface="Comic Sans MS"/>
              </a:rPr>
              <a:t> formed at the same time</a:t>
            </a:r>
            <a:r>
              <a:rPr lang="en-US" sz="1600" dirty="0" smtClean="0">
                <a:solidFill>
                  <a:srgbClr val="FFFFFF"/>
                </a:solidFill>
                <a:latin typeface="Comic Sans MS"/>
                <a:cs typeface="Comic Sans MS"/>
              </a:rPr>
              <a:t>.</a:t>
            </a:r>
            <a:endParaRPr lang="en-US" sz="1600" dirty="0">
              <a:solidFill>
                <a:srgbClr val="FFFFFF"/>
              </a:solidFill>
              <a:latin typeface="Comic Sans MS"/>
              <a:cs typeface="Comic Sans MS"/>
            </a:endParaRPr>
          </a:p>
        </p:txBody>
      </p:sp>
    </p:spTree>
    <p:extLst>
      <p:ext uri="{BB962C8B-B14F-4D97-AF65-F5344CB8AC3E}">
        <p14:creationId xmlns:p14="http://schemas.microsoft.com/office/powerpoint/2010/main" val="25740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8" name="Picture 12" descr="finalResults_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249" y="2743200"/>
            <a:ext cx="6886575" cy="21336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34826" name="Picture 10" descr="finalResults_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743200"/>
            <a:ext cx="6886575" cy="21336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6" descr="finalResults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522288"/>
            <a:ext cx="6886575" cy="21336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7" descr="finalResults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8713" y="522288"/>
            <a:ext cx="6886575" cy="21336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34824" name="Picture 8" descr="finalResults_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8713" y="522288"/>
            <a:ext cx="6886575" cy="21336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9" descr="finalResults_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249" y="522288"/>
            <a:ext cx="6886575" cy="213360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
        <p:nvSpPr>
          <p:cNvPr id="34837" name="Text Box 21"/>
          <p:cNvSpPr txBox="1">
            <a:spLocks noChangeArrowheads="1"/>
          </p:cNvSpPr>
          <p:nvPr/>
        </p:nvSpPr>
        <p:spPr bwMode="auto">
          <a:xfrm>
            <a:off x="2095500" y="44420"/>
            <a:ext cx="4953000" cy="400110"/>
          </a:xfrm>
          <a:prstGeom prst="rect">
            <a:avLst/>
          </a:prstGeom>
          <a:noFill/>
          <a:ln>
            <a:noFill/>
          </a:ln>
          <a:extLst>
            <a:ext uri="{909E8E84-426E-40dd-AFC4-6F175D3DCCD1}">
              <a14:hiddenFill xmlns:a14="http://schemas.microsoft.com/office/drawing/2010/main">
                <a:solidFill>
                  <a:srgbClr val="000000">
                    <a:alpha val="89000"/>
                  </a:srgbClr>
                </a:solidFill>
              </a14:hiddenFill>
            </a:ext>
            <a:ext uri="{91240B29-F687-4f45-9708-019B960494DF}">
              <a14:hiddenLine xmlns:a14="http://schemas.microsoft.com/office/drawing/2010/main" w="25400">
                <a:solidFill>
                  <a:srgbClr val="FF8000"/>
                </a:solidFill>
                <a:miter lim="800000"/>
                <a:headEnd/>
                <a:tailEnd/>
              </a14:hiddenLine>
            </a:ext>
          </a:extLst>
        </p:spPr>
        <p:txBody>
          <a:bodyPr anchor="ctr">
            <a:spAutoFit/>
          </a:bodyPr>
          <a:lstStyle/>
          <a:p>
            <a:pPr algn="ctr">
              <a:spcBef>
                <a:spcPct val="50000"/>
              </a:spcBef>
              <a:buClr>
                <a:srgbClr val="FF8000"/>
              </a:buClr>
            </a:pPr>
            <a:r>
              <a:rPr lang="en-US" sz="2000" dirty="0">
                <a:solidFill>
                  <a:srgbClr val="00FFFF"/>
                </a:solidFill>
                <a:latin typeface="Comic Sans MS"/>
                <a:cs typeface="Comic Sans MS"/>
              </a:rPr>
              <a:t>Young group: Age-</a:t>
            </a:r>
            <a:r>
              <a:rPr lang="en-US" sz="2000" dirty="0" err="1">
                <a:solidFill>
                  <a:srgbClr val="00FFFF"/>
                </a:solidFill>
                <a:latin typeface="Comic Sans MS"/>
                <a:cs typeface="Comic Sans MS"/>
              </a:rPr>
              <a:t>metallicity</a:t>
            </a:r>
            <a:r>
              <a:rPr lang="en-US" sz="2000" dirty="0">
                <a:solidFill>
                  <a:srgbClr val="00FFFF"/>
                </a:solidFill>
                <a:latin typeface="Comic Sans MS"/>
                <a:cs typeface="Comic Sans MS"/>
              </a:rPr>
              <a:t> relation</a:t>
            </a:r>
          </a:p>
        </p:txBody>
      </p:sp>
      <p:pic>
        <p:nvPicPr>
          <p:cNvPr id="34842" name="Picture 26" descr="finalResults_4a"/>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616" y="519113"/>
            <a:ext cx="6886575" cy="2127250"/>
          </a:xfrm>
          <a:prstGeom prst="rect">
            <a:avLst/>
          </a:prstGeom>
          <a:noFill/>
          <a:ln w="25400">
            <a:solidFill>
              <a:srgbClr val="000080"/>
            </a:solidFill>
            <a:miter lim="800000"/>
            <a:headEnd/>
            <a:tailEnd/>
          </a:ln>
          <a:extLst>
            <a:ext uri="{909E8E84-426E-40dd-AFC4-6F175D3DCCD1}">
              <a14:hiddenFill xmlns:a14="http://schemas.microsoft.com/office/drawing/2010/main">
                <a:solidFill>
                  <a:srgbClr val="FFFFFF"/>
                </a:solidFill>
              </a14:hiddenFill>
            </a:ext>
          </a:extLst>
        </p:spPr>
      </p:pic>
      <p:grpSp>
        <p:nvGrpSpPr>
          <p:cNvPr id="34836" name="Group 20"/>
          <p:cNvGrpSpPr>
            <a:grpSpLocks/>
          </p:cNvGrpSpPr>
          <p:nvPr/>
        </p:nvGrpSpPr>
        <p:grpSpPr bwMode="auto">
          <a:xfrm>
            <a:off x="4297635" y="685800"/>
            <a:ext cx="3514725" cy="838200"/>
            <a:chOff x="3272" y="1584"/>
            <a:chExt cx="2214" cy="528"/>
          </a:xfrm>
        </p:grpSpPr>
        <p:sp>
          <p:nvSpPr>
            <p:cNvPr id="34833" name="Oval 17"/>
            <p:cNvSpPr>
              <a:spLocks noChangeArrowheads="1"/>
            </p:cNvSpPr>
            <p:nvPr/>
          </p:nvSpPr>
          <p:spPr bwMode="auto">
            <a:xfrm rot="-475891">
              <a:off x="3360" y="1872"/>
              <a:ext cx="2126" cy="240"/>
            </a:xfrm>
            <a:prstGeom prst="ellipse">
              <a:avLst/>
            </a:prstGeom>
            <a:noFill/>
            <a:ln w="19050">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34834" name="Text Box 18"/>
            <p:cNvSpPr txBox="1">
              <a:spLocks noChangeArrowheads="1"/>
            </p:cNvSpPr>
            <p:nvPr/>
          </p:nvSpPr>
          <p:spPr bwMode="auto">
            <a:xfrm>
              <a:off x="3272" y="1584"/>
              <a:ext cx="1238"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a:solidFill>
                    <a:srgbClr val="FF0000"/>
                  </a:solidFill>
                  <a:latin typeface="Times New Roman" charset="0"/>
                </a:rPr>
                <a:t>Young group GGCs</a:t>
              </a:r>
            </a:p>
            <a:p>
              <a:pPr algn="ctr"/>
              <a:r>
                <a:rPr lang="en-US" sz="1200">
                  <a:solidFill>
                    <a:srgbClr val="FF0000"/>
                  </a:solidFill>
                  <a:latin typeface="Times New Roman" charset="0"/>
                </a:rPr>
                <a:t>Age</a:t>
              </a:r>
              <a:r>
                <a:rPr lang="en-US" sz="1200" baseline="-25000">
                  <a:solidFill>
                    <a:srgbClr val="FF0000"/>
                  </a:solidFill>
                  <a:latin typeface="Times New Roman" charset="0"/>
                </a:rPr>
                <a:t>NORM</a:t>
              </a:r>
              <a:r>
                <a:rPr lang="en-US" sz="1200">
                  <a:solidFill>
                    <a:srgbClr val="FF0000"/>
                  </a:solidFill>
                  <a:latin typeface="Times New Roman" charset="0"/>
                </a:rPr>
                <a:t> = -0.38[M/H]+0.45</a:t>
              </a:r>
              <a:endParaRPr lang="en-US" sz="1600">
                <a:solidFill>
                  <a:srgbClr val="FF0000"/>
                </a:solidFill>
                <a:latin typeface="Times New Roman" charset="0"/>
              </a:endParaRPr>
            </a:p>
          </p:txBody>
        </p:sp>
      </p:grpSp>
      <p:sp>
        <p:nvSpPr>
          <p:cNvPr id="34843" name="Text Box 27"/>
          <p:cNvSpPr txBox="1">
            <a:spLocks noChangeArrowheads="1"/>
          </p:cNvSpPr>
          <p:nvPr/>
        </p:nvSpPr>
        <p:spPr bwMode="auto">
          <a:xfrm>
            <a:off x="107504" y="4960620"/>
            <a:ext cx="8907016" cy="1600438"/>
          </a:xfrm>
          <a:prstGeom prst="rect">
            <a:avLst/>
          </a:prstGeom>
          <a:solidFill>
            <a:schemeClr val="tx1">
              <a:alpha val="50000"/>
            </a:schemeClr>
          </a:solidFill>
          <a:ln w="25400">
            <a:solidFill>
              <a:srgbClr val="00FFFF"/>
            </a:solidFill>
            <a:miter lim="800000"/>
            <a:headEnd/>
            <a:tailEnd/>
          </a:ln>
        </p:spPr>
        <p:txBody>
          <a:bodyPr wrap="square" anchor="ctr">
            <a:spAutoFit/>
          </a:bodyPr>
          <a:lstStyle/>
          <a:p>
            <a:pPr algn="just"/>
            <a:r>
              <a:rPr lang="en-US" sz="1400" dirty="0">
                <a:solidFill>
                  <a:srgbClr val="CCCCCC"/>
                </a:solidFill>
                <a:latin typeface="Comic Sans MS"/>
                <a:cs typeface="Comic Sans MS"/>
              </a:rPr>
              <a:t>These results are consistent with a scenario in which young group clusters were formed in a second phase, which lasted much longer in time than the first one and resulted in a group of GCs with a clear </a:t>
            </a:r>
            <a:r>
              <a:rPr lang="en-US" sz="1400" dirty="0">
                <a:solidFill>
                  <a:srgbClr val="00FFFF"/>
                </a:solidFill>
                <a:latin typeface="Comic Sans MS"/>
                <a:cs typeface="Comic Sans MS"/>
              </a:rPr>
              <a:t>age−</a:t>
            </a:r>
            <a:r>
              <a:rPr lang="en-US" sz="1400" dirty="0" err="1">
                <a:solidFill>
                  <a:srgbClr val="00FFFF"/>
                </a:solidFill>
                <a:latin typeface="Comic Sans MS"/>
                <a:cs typeface="Comic Sans MS"/>
              </a:rPr>
              <a:t>metallicity</a:t>
            </a:r>
            <a:r>
              <a:rPr lang="en-US" sz="1400" dirty="0">
                <a:solidFill>
                  <a:srgbClr val="00FFFF"/>
                </a:solidFill>
                <a:latin typeface="Comic Sans MS"/>
                <a:cs typeface="Comic Sans MS"/>
              </a:rPr>
              <a:t> relation</a:t>
            </a:r>
            <a:r>
              <a:rPr lang="en-US" sz="1400" dirty="0">
                <a:solidFill>
                  <a:srgbClr val="CCCCCC"/>
                </a:solidFill>
                <a:latin typeface="Comic Sans MS"/>
                <a:cs typeface="Comic Sans MS"/>
              </a:rPr>
              <a:t>.</a:t>
            </a:r>
          </a:p>
          <a:p>
            <a:pPr algn="just"/>
            <a:endParaRPr lang="en-US" sz="1400" dirty="0">
              <a:solidFill>
                <a:srgbClr val="CCCCCC"/>
              </a:solidFill>
              <a:latin typeface="Comic Sans MS"/>
              <a:cs typeface="Comic Sans MS"/>
            </a:endParaRPr>
          </a:p>
          <a:p>
            <a:pPr algn="just"/>
            <a:r>
              <a:rPr lang="en-US" sz="1400" dirty="0">
                <a:solidFill>
                  <a:srgbClr val="CCCCCC"/>
                </a:solidFill>
                <a:latin typeface="Comic Sans MS"/>
                <a:cs typeface="Comic Sans MS"/>
              </a:rPr>
              <a:t>It is very tempting to argue that the origin of this second group of clusters is </a:t>
            </a:r>
            <a:r>
              <a:rPr lang="en-US" sz="1400" dirty="0">
                <a:solidFill>
                  <a:srgbClr val="00FFFF"/>
                </a:solidFill>
                <a:latin typeface="Comic Sans MS"/>
                <a:cs typeface="Comic Sans MS"/>
              </a:rPr>
              <a:t>the accretion of </a:t>
            </a:r>
            <a:r>
              <a:rPr lang="en-US" sz="1400" dirty="0" smtClean="0">
                <a:solidFill>
                  <a:srgbClr val="00FFFF"/>
                </a:solidFill>
                <a:latin typeface="Comic Sans MS"/>
                <a:cs typeface="Comic Sans MS"/>
              </a:rPr>
              <a:t>Milky Way </a:t>
            </a:r>
            <a:r>
              <a:rPr lang="en-US" sz="1400" dirty="0">
                <a:solidFill>
                  <a:srgbClr val="00FFFF"/>
                </a:solidFill>
                <a:latin typeface="Comic Sans MS"/>
                <a:cs typeface="Comic Sans MS"/>
              </a:rPr>
              <a:t>satellite galaxies</a:t>
            </a:r>
            <a:r>
              <a:rPr lang="en-US" sz="1400" dirty="0">
                <a:solidFill>
                  <a:srgbClr val="CCCCCC"/>
                </a:solidFill>
                <a:latin typeface="Comic Sans MS"/>
                <a:cs typeface="Comic Sans MS"/>
              </a:rPr>
              <a:t>, in a way compatible to the scenario proposed by Searle &amp; </a:t>
            </a:r>
            <a:r>
              <a:rPr lang="en-US" sz="1400" dirty="0" err="1">
                <a:solidFill>
                  <a:srgbClr val="CCCCCC"/>
                </a:solidFill>
                <a:latin typeface="Comic Sans MS"/>
                <a:cs typeface="Comic Sans MS"/>
              </a:rPr>
              <a:t>Zinn</a:t>
            </a:r>
            <a:r>
              <a:rPr lang="en-US" sz="1400" dirty="0">
                <a:solidFill>
                  <a:srgbClr val="CCCCCC"/>
                </a:solidFill>
                <a:latin typeface="Comic Sans MS"/>
                <a:cs typeface="Comic Sans MS"/>
              </a:rPr>
              <a:t> (1978).</a:t>
            </a:r>
          </a:p>
        </p:txBody>
      </p:sp>
      <p:sp>
        <p:nvSpPr>
          <p:cNvPr id="34838" name="Text Box 22"/>
          <p:cNvSpPr txBox="1">
            <a:spLocks noChangeArrowheads="1"/>
          </p:cNvSpPr>
          <p:nvPr/>
        </p:nvSpPr>
        <p:spPr bwMode="auto">
          <a:xfrm>
            <a:off x="827584" y="2484184"/>
            <a:ext cx="8295456" cy="584776"/>
          </a:xfrm>
          <a:prstGeom prst="rect">
            <a:avLst/>
          </a:prstGeom>
          <a:solidFill>
            <a:srgbClr val="004080"/>
          </a:solidFill>
          <a:ln w="25400">
            <a:solidFill>
              <a:srgbClr val="00FFFF"/>
            </a:solidFill>
            <a:miter lim="800000"/>
            <a:headEnd/>
            <a:tailEnd/>
          </a:ln>
        </p:spPr>
        <p:txBody>
          <a:bodyPr wrap="square" anchor="ctr">
            <a:spAutoFit/>
          </a:bodyPr>
          <a:lstStyle/>
          <a:p>
            <a:pPr algn="just">
              <a:spcBef>
                <a:spcPct val="50000"/>
              </a:spcBef>
              <a:buClr>
                <a:srgbClr val="FF8000"/>
              </a:buClr>
            </a:pPr>
            <a:r>
              <a:rPr lang="en-US" sz="1600" dirty="0">
                <a:solidFill>
                  <a:srgbClr val="00FFFF"/>
                </a:solidFill>
                <a:latin typeface="Comic Sans MS"/>
                <a:cs typeface="Comic Sans MS"/>
              </a:rPr>
              <a:t> </a:t>
            </a:r>
            <a:r>
              <a:rPr lang="ja-JP" altLang="en-US" sz="1600" dirty="0">
                <a:solidFill>
                  <a:srgbClr val="00FFFF"/>
                </a:solidFill>
                <a:latin typeface="Comic Sans MS"/>
                <a:cs typeface="Comic Sans MS"/>
              </a:rPr>
              <a:t>“</a:t>
            </a:r>
            <a:r>
              <a:rPr lang="en-US" sz="1600" b="1" i="1" dirty="0">
                <a:solidFill>
                  <a:srgbClr val="00FFFF"/>
                </a:solidFill>
                <a:latin typeface="Comic Sans MS"/>
                <a:cs typeface="Comic Sans MS"/>
              </a:rPr>
              <a:t>Young group</a:t>
            </a:r>
            <a:r>
              <a:rPr lang="ja-JP" altLang="en-US" sz="1600" dirty="0">
                <a:solidFill>
                  <a:srgbClr val="00FFFF"/>
                </a:solidFill>
                <a:latin typeface="Comic Sans MS"/>
                <a:cs typeface="Comic Sans MS"/>
              </a:rPr>
              <a:t>”</a:t>
            </a:r>
            <a:r>
              <a:rPr lang="en-US" sz="1600" dirty="0">
                <a:solidFill>
                  <a:schemeClr val="bg1"/>
                </a:solidFill>
                <a:latin typeface="Comic Sans MS"/>
                <a:cs typeface="Comic Sans MS"/>
              </a:rPr>
              <a:t>: Clusters with a clear age-</a:t>
            </a:r>
            <a:r>
              <a:rPr lang="en-US" sz="1600" dirty="0" err="1">
                <a:solidFill>
                  <a:schemeClr val="bg1"/>
                </a:solidFill>
                <a:latin typeface="Comic Sans MS"/>
                <a:cs typeface="Comic Sans MS"/>
              </a:rPr>
              <a:t>metallicity</a:t>
            </a:r>
            <a:r>
              <a:rPr lang="en-US" sz="1600" dirty="0">
                <a:solidFill>
                  <a:schemeClr val="bg1"/>
                </a:solidFill>
                <a:latin typeface="Comic Sans MS"/>
                <a:cs typeface="Comic Sans MS"/>
              </a:rPr>
              <a:t> relation and an intrinsic dispersion, with respect to this age-</a:t>
            </a:r>
            <a:r>
              <a:rPr lang="en-US" sz="1600" dirty="0" err="1">
                <a:solidFill>
                  <a:schemeClr val="bg1"/>
                </a:solidFill>
                <a:latin typeface="Comic Sans MS"/>
                <a:cs typeface="Comic Sans MS"/>
              </a:rPr>
              <a:t>metallicity</a:t>
            </a:r>
            <a:r>
              <a:rPr lang="en-US" sz="1600" dirty="0">
                <a:solidFill>
                  <a:schemeClr val="bg1"/>
                </a:solidFill>
                <a:latin typeface="Comic Sans MS"/>
                <a:cs typeface="Comic Sans MS"/>
              </a:rPr>
              <a:t> relation, of ~0.4 </a:t>
            </a:r>
            <a:r>
              <a:rPr lang="en-US" sz="1600" dirty="0" err="1">
                <a:solidFill>
                  <a:schemeClr val="bg1"/>
                </a:solidFill>
                <a:latin typeface="Comic Sans MS"/>
                <a:cs typeface="Comic Sans MS"/>
              </a:rPr>
              <a:t>Gyr</a:t>
            </a:r>
            <a:r>
              <a:rPr lang="en-US" sz="1600" dirty="0">
                <a:solidFill>
                  <a:schemeClr val="bg1"/>
                </a:solidFill>
                <a:latin typeface="Comic Sans MS"/>
                <a:cs typeface="Comic Sans MS"/>
              </a:rPr>
              <a:t>.</a:t>
            </a:r>
          </a:p>
        </p:txBody>
      </p:sp>
    </p:spTree>
    <p:extLst>
      <p:ext uri="{BB962C8B-B14F-4D97-AF65-F5344CB8AC3E}">
        <p14:creationId xmlns:p14="http://schemas.microsoft.com/office/powerpoint/2010/main" val="241619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500"/>
                                        <p:tgtEl>
                                          <p:spTgt spid="348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825"/>
                                        </p:tgtEl>
                                        <p:attrNameLst>
                                          <p:attrName>style.visibility</p:attrName>
                                        </p:attrNameLst>
                                      </p:cBhvr>
                                      <p:to>
                                        <p:strVal val="visible"/>
                                      </p:to>
                                    </p:set>
                                    <p:animEffect transition="in" filter="fade">
                                      <p:cBhvr>
                                        <p:cTn id="17" dur="500"/>
                                        <p:tgtEl>
                                          <p:spTgt spid="348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4828"/>
                                        </p:tgtEl>
                                        <p:attrNameLst>
                                          <p:attrName>style.visibility</p:attrName>
                                        </p:attrNameLst>
                                      </p:cBhvr>
                                      <p:to>
                                        <p:strVal val="visible"/>
                                      </p:to>
                                    </p:set>
                                    <p:animEffect transition="in" filter="fade">
                                      <p:cBhvr>
                                        <p:cTn id="22" dur="500"/>
                                        <p:tgtEl>
                                          <p:spTgt spid="348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4826"/>
                                        </p:tgtEl>
                                        <p:attrNameLst>
                                          <p:attrName>style.visibility</p:attrName>
                                        </p:attrNameLst>
                                      </p:cBhvr>
                                      <p:to>
                                        <p:strVal val="visible"/>
                                      </p:to>
                                    </p:set>
                                    <p:animEffect transition="in" filter="fade">
                                      <p:cBhvr>
                                        <p:cTn id="27" dur="500"/>
                                        <p:tgtEl>
                                          <p:spTgt spid="348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4842"/>
                                        </p:tgtEl>
                                        <p:attrNameLst>
                                          <p:attrName>style.visibility</p:attrName>
                                        </p:attrNameLst>
                                      </p:cBhvr>
                                      <p:to>
                                        <p:strVal val="visible"/>
                                      </p:to>
                                    </p:set>
                                    <p:animEffect transition="in" filter="fade">
                                      <p:cBhvr>
                                        <p:cTn id="32" dur="2000"/>
                                        <p:tgtEl>
                                          <p:spTgt spid="34842"/>
                                        </p:tgtEl>
                                      </p:cBhvr>
                                    </p:animEffect>
                                  </p:childTnLst>
                                </p:cTn>
                              </p:par>
                              <p:par>
                                <p:cTn id="33" presetID="10" presetClass="entr" presetSubtype="0" fill="hold" nodeType="withEffect">
                                  <p:stCondLst>
                                    <p:cond delay="0"/>
                                  </p:stCondLst>
                                  <p:childTnLst>
                                    <p:set>
                                      <p:cBhvr>
                                        <p:cTn id="34" dur="1" fill="hold">
                                          <p:stCondLst>
                                            <p:cond delay="0"/>
                                          </p:stCondLst>
                                        </p:cTn>
                                        <p:tgtEl>
                                          <p:spTgt spid="34836"/>
                                        </p:tgtEl>
                                        <p:attrNameLst>
                                          <p:attrName>style.visibility</p:attrName>
                                        </p:attrNameLst>
                                      </p:cBhvr>
                                      <p:to>
                                        <p:strVal val="visible"/>
                                      </p:to>
                                    </p:set>
                                    <p:animEffect transition="in" filter="fade">
                                      <p:cBhvr>
                                        <p:cTn id="35" dur="500"/>
                                        <p:tgtEl>
                                          <p:spTgt spid="348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838"/>
                                        </p:tgtEl>
                                        <p:attrNameLst>
                                          <p:attrName>style.visibility</p:attrName>
                                        </p:attrNameLst>
                                      </p:cBhvr>
                                      <p:to>
                                        <p:strVal val="visible"/>
                                      </p:to>
                                    </p:set>
                                    <p:animEffect transition="in" filter="fade">
                                      <p:cBhvr>
                                        <p:cTn id="38" dur="500"/>
                                        <p:tgtEl>
                                          <p:spTgt spid="348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843"/>
                                        </p:tgtEl>
                                        <p:attrNameLst>
                                          <p:attrName>style.visibility</p:attrName>
                                        </p:attrNameLst>
                                      </p:cBhvr>
                                      <p:to>
                                        <p:strVal val="visible"/>
                                      </p:to>
                                    </p:set>
                                    <p:animEffect transition="in" filter="fade">
                                      <p:cBhvr>
                                        <p:cTn id="43" dur="500"/>
                                        <p:tgtEl>
                                          <p:spTgt spid="34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3" grpId="0" animBg="1"/>
      <p:bldP spid="348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8600" y="44624"/>
            <a:ext cx="8839200" cy="1368152"/>
          </a:xfrm>
        </p:spPr>
        <p:txBody>
          <a:bodyPr/>
          <a:lstStyle/>
          <a:p>
            <a:pPr eaLnBrk="1" hangingPunct="1"/>
            <a:r>
              <a:rPr lang="it-IT" sz="2400" b="1" dirty="0" smtClean="0">
                <a:solidFill>
                  <a:schemeClr val="bg1"/>
                </a:solidFill>
                <a:latin typeface="Comic Sans MS" pitchFamily="30" charset="0"/>
              </a:rPr>
              <a:t>Multiple Stellar </a:t>
            </a:r>
            <a:r>
              <a:rPr lang="it-IT" sz="2400" b="1" dirty="0" err="1" smtClean="0">
                <a:solidFill>
                  <a:schemeClr val="bg1"/>
                </a:solidFill>
                <a:latin typeface="Comic Sans MS" pitchFamily="30" charset="0"/>
              </a:rPr>
              <a:t>Populations</a:t>
            </a:r>
            <a:r>
              <a:rPr lang="it-IT" sz="2400" b="1" dirty="0" smtClean="0">
                <a:solidFill>
                  <a:schemeClr val="bg1"/>
                </a:solidFill>
                <a:latin typeface="Comic Sans MS" pitchFamily="30" charset="0"/>
              </a:rPr>
              <a:t> in </a:t>
            </a:r>
            <a:r>
              <a:rPr lang="it-IT" sz="2400" b="1" dirty="0" err="1" smtClean="0">
                <a:solidFill>
                  <a:schemeClr val="bg1"/>
                </a:solidFill>
                <a:latin typeface="Comic Sans MS" pitchFamily="30" charset="0"/>
              </a:rPr>
              <a:t>Globular</a:t>
            </a:r>
            <a:r>
              <a:rPr lang="it-IT" sz="2400" b="1" dirty="0" smtClean="0">
                <a:solidFill>
                  <a:schemeClr val="bg1"/>
                </a:solidFill>
                <a:latin typeface="Comic Sans MS" pitchFamily="30" charset="0"/>
              </a:rPr>
              <a:t> Clusters:</a:t>
            </a:r>
            <a:br>
              <a:rPr lang="it-IT" sz="2400" b="1" dirty="0" smtClean="0">
                <a:solidFill>
                  <a:schemeClr val="bg1"/>
                </a:solidFill>
                <a:latin typeface="Comic Sans MS" pitchFamily="30" charset="0"/>
              </a:rPr>
            </a:br>
            <a:r>
              <a:rPr lang="it-IT" sz="2400" b="1" dirty="0" err="1" smtClean="0">
                <a:solidFill>
                  <a:schemeClr val="bg1"/>
                </a:solidFill>
                <a:latin typeface="Comic Sans MS" pitchFamily="30" charset="0"/>
              </a:rPr>
              <a:t>empirical</a:t>
            </a:r>
            <a:r>
              <a:rPr lang="it-IT" sz="2400" b="1" dirty="0" smtClean="0">
                <a:solidFill>
                  <a:schemeClr val="bg1"/>
                </a:solidFill>
                <a:latin typeface="Comic Sans MS" pitchFamily="30" charset="0"/>
              </a:rPr>
              <a:t> </a:t>
            </a:r>
            <a:r>
              <a:rPr lang="it-IT" sz="2400" b="1" dirty="0" err="1" smtClean="0">
                <a:solidFill>
                  <a:schemeClr val="bg1"/>
                </a:solidFill>
                <a:latin typeface="Comic Sans MS" pitchFamily="30" charset="0"/>
              </a:rPr>
              <a:t>evidence</a:t>
            </a:r>
            <a:r>
              <a:rPr lang="it-IT" sz="2400" b="1" dirty="0" smtClean="0">
                <a:solidFill>
                  <a:schemeClr val="bg1"/>
                </a:solidFill>
                <a:latin typeface="Comic Sans MS" pitchFamily="30" charset="0"/>
              </a:rPr>
              <a:t> and </a:t>
            </a:r>
            <a:r>
              <a:rPr lang="it-IT" sz="2400" b="1" dirty="0" err="1" smtClean="0">
                <a:solidFill>
                  <a:schemeClr val="bg1"/>
                </a:solidFill>
                <a:latin typeface="Comic Sans MS" pitchFamily="30" charset="0"/>
              </a:rPr>
              <a:t>theoretical</a:t>
            </a:r>
            <a:r>
              <a:rPr lang="it-IT" sz="2400" b="1" dirty="0" smtClean="0">
                <a:solidFill>
                  <a:schemeClr val="bg1"/>
                </a:solidFill>
                <a:latin typeface="Comic Sans MS" pitchFamily="30" charset="0"/>
              </a:rPr>
              <a:t> </a:t>
            </a:r>
            <a:r>
              <a:rPr lang="it-IT" sz="2400" b="1" dirty="0" err="1" smtClean="0">
                <a:solidFill>
                  <a:schemeClr val="bg1"/>
                </a:solidFill>
                <a:latin typeface="Comic Sans MS" pitchFamily="30" charset="0"/>
              </a:rPr>
              <a:t>insights</a:t>
            </a:r>
            <a:endParaRPr lang="it-IT" sz="2400" dirty="0" smtClean="0"/>
          </a:p>
        </p:txBody>
      </p:sp>
      <p:pic>
        <p:nvPicPr>
          <p:cNvPr id="2" name="ncg2808_r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3688" y="1484784"/>
            <a:ext cx="5616624" cy="4493300"/>
          </a:xfrm>
          <a:prstGeom prst="rect">
            <a:avLst/>
          </a:prstGeom>
          <a:ln>
            <a:solidFill>
              <a:srgbClr val="66FFFF"/>
            </a:solidFill>
          </a:ln>
        </p:spPr>
      </p:pic>
    </p:spTree>
    <p:extLst>
      <p:ext uri="{BB962C8B-B14F-4D97-AF65-F5344CB8AC3E}">
        <p14:creationId xmlns:p14="http://schemas.microsoft.com/office/powerpoint/2010/main" val="3157586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28600" y="332656"/>
            <a:ext cx="8839200" cy="648072"/>
          </a:xfrm>
        </p:spPr>
        <p:txBody>
          <a:bodyPr/>
          <a:lstStyle/>
          <a:p>
            <a:pPr eaLnBrk="1" hangingPunct="1"/>
            <a:r>
              <a:rPr lang="it-IT" sz="2400" b="1" dirty="0" smtClean="0">
                <a:solidFill>
                  <a:srgbClr val="00FFFF"/>
                </a:solidFill>
                <a:latin typeface="Comic Sans MS" pitchFamily="30" charset="0"/>
              </a:rPr>
              <a:t>The </a:t>
            </a:r>
            <a:r>
              <a:rPr lang="it-IT" sz="2400" b="1" dirty="0" err="1" smtClean="0">
                <a:solidFill>
                  <a:srgbClr val="00FFFF"/>
                </a:solidFill>
                <a:latin typeface="Comic Sans MS" pitchFamily="30" charset="0"/>
              </a:rPr>
              <a:t>group</a:t>
            </a:r>
            <a:r>
              <a:rPr lang="it-IT" sz="2400" b="1" dirty="0" smtClean="0">
                <a:solidFill>
                  <a:srgbClr val="00FFFF"/>
                </a:solidFill>
                <a:latin typeface="Comic Sans MS" pitchFamily="30" charset="0"/>
              </a:rPr>
              <a:t> </a:t>
            </a:r>
            <a:r>
              <a:rPr lang="it-IT" sz="2400" b="1" dirty="0" err="1" smtClean="0">
                <a:solidFill>
                  <a:srgbClr val="00FFFF"/>
                </a:solidFill>
                <a:latin typeface="Comic Sans MS" pitchFamily="30" charset="0"/>
              </a:rPr>
              <a:t>members</a:t>
            </a:r>
            <a:endParaRPr lang="it-IT" sz="2400" dirty="0" smtClean="0">
              <a:solidFill>
                <a:srgbClr val="00FFFF"/>
              </a:solidFill>
            </a:endParaRPr>
          </a:p>
        </p:txBody>
      </p:sp>
      <p:sp>
        <p:nvSpPr>
          <p:cNvPr id="4" name="TextBox 3"/>
          <p:cNvSpPr txBox="1"/>
          <p:nvPr/>
        </p:nvSpPr>
        <p:spPr>
          <a:xfrm>
            <a:off x="1795885" y="1304764"/>
            <a:ext cx="1531677" cy="369332"/>
          </a:xfrm>
          <a:prstGeom prst="rect">
            <a:avLst/>
          </a:prstGeom>
          <a:noFill/>
        </p:spPr>
        <p:txBody>
          <a:bodyPr wrap="none" rtlCol="0">
            <a:spAutoFit/>
          </a:bodyPr>
          <a:lstStyle/>
          <a:p>
            <a:r>
              <a:rPr lang="en-US" sz="1800" b="1" dirty="0" smtClean="0">
                <a:solidFill>
                  <a:schemeClr val="bg1"/>
                </a:solidFill>
                <a:latin typeface="Comic Sans MS"/>
                <a:cs typeface="Comic Sans MS"/>
              </a:rPr>
              <a:t>R. </a:t>
            </a:r>
            <a:r>
              <a:rPr lang="en-US" sz="1800" b="1" dirty="0" err="1" smtClean="0">
                <a:solidFill>
                  <a:schemeClr val="bg1"/>
                </a:solidFill>
                <a:latin typeface="Comic Sans MS"/>
                <a:cs typeface="Comic Sans MS"/>
              </a:rPr>
              <a:t>Buonanno</a:t>
            </a:r>
            <a:endParaRPr lang="en-US" sz="1800" b="1" dirty="0">
              <a:solidFill>
                <a:schemeClr val="bg1"/>
              </a:solidFill>
              <a:latin typeface="Comic Sans MS"/>
              <a:cs typeface="Comic Sans MS"/>
            </a:endParaRPr>
          </a:p>
        </p:txBody>
      </p:sp>
      <p:sp>
        <p:nvSpPr>
          <p:cNvPr id="7" name="TextBox 6"/>
          <p:cNvSpPr txBox="1"/>
          <p:nvPr/>
        </p:nvSpPr>
        <p:spPr>
          <a:xfrm>
            <a:off x="1795885" y="2173224"/>
            <a:ext cx="1460556" cy="369332"/>
          </a:xfrm>
          <a:prstGeom prst="rect">
            <a:avLst/>
          </a:prstGeom>
          <a:noFill/>
        </p:spPr>
        <p:txBody>
          <a:bodyPr wrap="none" rtlCol="0">
            <a:spAutoFit/>
          </a:bodyPr>
          <a:lstStyle/>
          <a:p>
            <a:r>
              <a:rPr lang="en-US" sz="1800" b="1" dirty="0" smtClean="0">
                <a:solidFill>
                  <a:schemeClr val="bg1"/>
                </a:solidFill>
                <a:latin typeface="Comic Sans MS"/>
                <a:cs typeface="Comic Sans MS"/>
              </a:rPr>
              <a:t>S. </a:t>
            </a:r>
            <a:r>
              <a:rPr lang="en-US" sz="1800" b="1" dirty="0" err="1" smtClean="0">
                <a:solidFill>
                  <a:schemeClr val="bg1"/>
                </a:solidFill>
                <a:latin typeface="Comic Sans MS"/>
                <a:cs typeface="Comic Sans MS"/>
              </a:rPr>
              <a:t>Cristallo</a:t>
            </a:r>
            <a:endParaRPr lang="en-US" sz="1800" b="1" dirty="0">
              <a:solidFill>
                <a:schemeClr val="bg1"/>
              </a:solidFill>
              <a:latin typeface="Comic Sans MS"/>
              <a:cs typeface="Comic Sans MS"/>
            </a:endParaRPr>
          </a:p>
        </p:txBody>
      </p:sp>
      <p:sp>
        <p:nvSpPr>
          <p:cNvPr id="8" name="TextBox 7"/>
          <p:cNvSpPr txBox="1"/>
          <p:nvPr/>
        </p:nvSpPr>
        <p:spPr>
          <a:xfrm>
            <a:off x="1795885" y="5733256"/>
            <a:ext cx="1623987" cy="369332"/>
          </a:xfrm>
          <a:prstGeom prst="rect">
            <a:avLst/>
          </a:prstGeom>
          <a:noFill/>
        </p:spPr>
        <p:txBody>
          <a:bodyPr wrap="none" rtlCol="0">
            <a:spAutoFit/>
          </a:bodyPr>
          <a:lstStyle/>
          <a:p>
            <a:r>
              <a:rPr lang="en-US" sz="1800" b="1" dirty="0">
                <a:solidFill>
                  <a:schemeClr val="bg1"/>
                </a:solidFill>
                <a:latin typeface="Comic Sans MS"/>
                <a:cs typeface="Comic Sans MS"/>
              </a:rPr>
              <a:t>O</a:t>
            </a:r>
            <a:r>
              <a:rPr lang="en-US" sz="1800" b="1" dirty="0" smtClean="0">
                <a:solidFill>
                  <a:schemeClr val="bg1"/>
                </a:solidFill>
                <a:latin typeface="Comic Sans MS"/>
                <a:cs typeface="Comic Sans MS"/>
              </a:rPr>
              <a:t>. </a:t>
            </a:r>
            <a:r>
              <a:rPr lang="en-US" sz="1800" b="1" dirty="0" err="1" smtClean="0">
                <a:solidFill>
                  <a:schemeClr val="bg1"/>
                </a:solidFill>
                <a:latin typeface="Comic Sans MS"/>
                <a:cs typeface="Comic Sans MS"/>
              </a:rPr>
              <a:t>Straniero</a:t>
            </a:r>
            <a:endParaRPr lang="en-US" sz="1800" b="1" dirty="0">
              <a:solidFill>
                <a:schemeClr val="bg1"/>
              </a:solidFill>
              <a:latin typeface="Comic Sans MS"/>
              <a:cs typeface="Comic Sans MS"/>
            </a:endParaRPr>
          </a:p>
        </p:txBody>
      </p:sp>
      <p:sp>
        <p:nvSpPr>
          <p:cNvPr id="9" name="TextBox 8"/>
          <p:cNvSpPr txBox="1"/>
          <p:nvPr/>
        </p:nvSpPr>
        <p:spPr>
          <a:xfrm>
            <a:off x="1795885" y="3969060"/>
            <a:ext cx="1474532" cy="369332"/>
          </a:xfrm>
          <a:prstGeom prst="rect">
            <a:avLst/>
          </a:prstGeom>
          <a:noFill/>
        </p:spPr>
        <p:txBody>
          <a:bodyPr wrap="none" rtlCol="0">
            <a:spAutoFit/>
          </a:bodyPr>
          <a:lstStyle/>
          <a:p>
            <a:r>
              <a:rPr lang="en-US" sz="1800" b="1" dirty="0" smtClean="0">
                <a:solidFill>
                  <a:schemeClr val="bg1"/>
                </a:solidFill>
                <a:latin typeface="Comic Sans MS"/>
                <a:cs typeface="Comic Sans MS"/>
              </a:rPr>
              <a:t>L. </a:t>
            </a:r>
            <a:r>
              <a:rPr lang="en-US" sz="1800" b="1" dirty="0" err="1" smtClean="0">
                <a:solidFill>
                  <a:schemeClr val="bg1"/>
                </a:solidFill>
                <a:latin typeface="Comic Sans MS"/>
                <a:cs typeface="Comic Sans MS"/>
              </a:rPr>
              <a:t>Piersanti</a:t>
            </a:r>
            <a:endParaRPr lang="en-US" sz="1800" b="1" dirty="0">
              <a:solidFill>
                <a:schemeClr val="bg1"/>
              </a:solidFill>
              <a:latin typeface="Comic Sans MS"/>
              <a:cs typeface="Comic Sans MS"/>
            </a:endParaRPr>
          </a:p>
        </p:txBody>
      </p:sp>
      <p:sp>
        <p:nvSpPr>
          <p:cNvPr id="10" name="TextBox 9"/>
          <p:cNvSpPr txBox="1"/>
          <p:nvPr/>
        </p:nvSpPr>
        <p:spPr>
          <a:xfrm>
            <a:off x="6281978" y="4036422"/>
            <a:ext cx="1644613" cy="369332"/>
          </a:xfrm>
          <a:prstGeom prst="rect">
            <a:avLst/>
          </a:prstGeom>
          <a:noFill/>
        </p:spPr>
        <p:txBody>
          <a:bodyPr wrap="none" rtlCol="0">
            <a:spAutoFit/>
          </a:bodyPr>
          <a:lstStyle/>
          <a:p>
            <a:r>
              <a:rPr lang="en-US" sz="1800" b="1" dirty="0" smtClean="0">
                <a:solidFill>
                  <a:schemeClr val="bg1"/>
                </a:solidFill>
                <a:latin typeface="Comic Sans MS"/>
                <a:cs typeface="Comic Sans MS"/>
              </a:rPr>
              <a:t>A. </a:t>
            </a:r>
            <a:r>
              <a:rPr lang="en-US" sz="1800" b="1" dirty="0" err="1" smtClean="0">
                <a:solidFill>
                  <a:schemeClr val="bg1"/>
                </a:solidFill>
                <a:latin typeface="Comic Sans MS"/>
                <a:cs typeface="Comic Sans MS"/>
              </a:rPr>
              <a:t>Piersimoni</a:t>
            </a:r>
            <a:endParaRPr lang="en-US" sz="1800" b="1" dirty="0">
              <a:solidFill>
                <a:schemeClr val="bg1"/>
              </a:solidFill>
              <a:latin typeface="Comic Sans MS"/>
              <a:cs typeface="Comic Sans MS"/>
            </a:endParaRPr>
          </a:p>
        </p:txBody>
      </p:sp>
      <p:sp>
        <p:nvSpPr>
          <p:cNvPr id="11" name="TextBox 10"/>
          <p:cNvSpPr txBox="1"/>
          <p:nvPr/>
        </p:nvSpPr>
        <p:spPr>
          <a:xfrm>
            <a:off x="6281978" y="4925944"/>
            <a:ext cx="1560982" cy="369332"/>
          </a:xfrm>
          <a:prstGeom prst="rect">
            <a:avLst/>
          </a:prstGeom>
          <a:noFill/>
        </p:spPr>
        <p:txBody>
          <a:bodyPr wrap="none" rtlCol="0">
            <a:spAutoFit/>
          </a:bodyPr>
          <a:lstStyle/>
          <a:p>
            <a:r>
              <a:rPr lang="en-US" sz="1800" b="1" dirty="0">
                <a:solidFill>
                  <a:schemeClr val="bg1"/>
                </a:solidFill>
                <a:latin typeface="Comic Sans MS"/>
                <a:cs typeface="Comic Sans MS"/>
              </a:rPr>
              <a:t>G</a:t>
            </a:r>
            <a:r>
              <a:rPr lang="en-US" sz="1800" b="1" dirty="0" smtClean="0">
                <a:solidFill>
                  <a:schemeClr val="bg1"/>
                </a:solidFill>
                <a:latin typeface="Comic Sans MS"/>
                <a:cs typeface="Comic Sans MS"/>
              </a:rPr>
              <a:t>. </a:t>
            </a:r>
            <a:r>
              <a:rPr lang="en-US" sz="1800" b="1" dirty="0" err="1" smtClean="0">
                <a:solidFill>
                  <a:schemeClr val="bg1"/>
                </a:solidFill>
                <a:latin typeface="Comic Sans MS"/>
                <a:cs typeface="Comic Sans MS"/>
              </a:rPr>
              <a:t>Raimondo</a:t>
            </a:r>
            <a:endParaRPr lang="en-US" sz="1800" b="1" dirty="0">
              <a:solidFill>
                <a:schemeClr val="bg1"/>
              </a:solidFill>
              <a:latin typeface="Comic Sans MS"/>
              <a:cs typeface="Comic Sans MS"/>
            </a:endParaRPr>
          </a:p>
        </p:txBody>
      </p:sp>
      <p:sp>
        <p:nvSpPr>
          <p:cNvPr id="12" name="TextBox 11"/>
          <p:cNvSpPr txBox="1"/>
          <p:nvPr/>
        </p:nvSpPr>
        <p:spPr>
          <a:xfrm>
            <a:off x="6281978" y="1480138"/>
            <a:ext cx="1530888" cy="369332"/>
          </a:xfrm>
          <a:prstGeom prst="rect">
            <a:avLst/>
          </a:prstGeom>
          <a:noFill/>
        </p:spPr>
        <p:txBody>
          <a:bodyPr wrap="none" rtlCol="0">
            <a:spAutoFit/>
          </a:bodyPr>
          <a:lstStyle/>
          <a:p>
            <a:r>
              <a:rPr lang="en-US" sz="1800" b="1" dirty="0" smtClean="0">
                <a:solidFill>
                  <a:schemeClr val="bg1"/>
                </a:solidFill>
                <a:latin typeface="Comic Sans MS"/>
                <a:cs typeface="Comic Sans MS"/>
              </a:rPr>
              <a:t>M. </a:t>
            </a:r>
            <a:r>
              <a:rPr lang="en-US" sz="1800" b="1" dirty="0" err="1">
                <a:solidFill>
                  <a:schemeClr val="bg1"/>
                </a:solidFill>
                <a:latin typeface="Comic Sans MS"/>
                <a:cs typeface="Comic Sans MS"/>
              </a:rPr>
              <a:t>C</a:t>
            </a:r>
            <a:r>
              <a:rPr lang="en-US" sz="1800" b="1" dirty="0" err="1" smtClean="0">
                <a:solidFill>
                  <a:schemeClr val="bg1"/>
                </a:solidFill>
                <a:latin typeface="Comic Sans MS"/>
                <a:cs typeface="Comic Sans MS"/>
              </a:rPr>
              <a:t>antiello</a:t>
            </a:r>
            <a:endParaRPr lang="en-US" sz="1800" b="1" dirty="0">
              <a:solidFill>
                <a:schemeClr val="bg1"/>
              </a:solidFill>
              <a:latin typeface="Comic Sans MS"/>
              <a:cs typeface="Comic Sans MS"/>
            </a:endParaRPr>
          </a:p>
        </p:txBody>
      </p:sp>
      <p:sp>
        <p:nvSpPr>
          <p:cNvPr id="13" name="TextBox 12"/>
          <p:cNvSpPr txBox="1"/>
          <p:nvPr/>
        </p:nvSpPr>
        <p:spPr>
          <a:xfrm>
            <a:off x="6281978" y="2274715"/>
            <a:ext cx="1473969" cy="369332"/>
          </a:xfrm>
          <a:prstGeom prst="rect">
            <a:avLst/>
          </a:prstGeom>
          <a:noFill/>
        </p:spPr>
        <p:txBody>
          <a:bodyPr wrap="none" rtlCol="0">
            <a:spAutoFit/>
          </a:bodyPr>
          <a:lstStyle/>
          <a:p>
            <a:r>
              <a:rPr lang="en-US" sz="1800" b="1" dirty="0" smtClean="0">
                <a:solidFill>
                  <a:schemeClr val="bg1"/>
                </a:solidFill>
                <a:latin typeface="Comic Sans MS"/>
                <a:cs typeface="Comic Sans MS"/>
              </a:rPr>
              <a:t>F. De </a:t>
            </a:r>
            <a:r>
              <a:rPr lang="en-US" sz="1800" b="1" dirty="0" err="1" smtClean="0">
                <a:solidFill>
                  <a:schemeClr val="bg1"/>
                </a:solidFill>
                <a:latin typeface="Comic Sans MS"/>
                <a:cs typeface="Comic Sans MS"/>
              </a:rPr>
              <a:t>Luise</a:t>
            </a:r>
            <a:endParaRPr lang="en-US" sz="1800" b="1" dirty="0">
              <a:solidFill>
                <a:schemeClr val="bg1"/>
              </a:solidFill>
              <a:latin typeface="Comic Sans MS"/>
              <a:cs typeface="Comic Sans MS"/>
            </a:endParaRPr>
          </a:p>
        </p:txBody>
      </p:sp>
      <p:sp>
        <p:nvSpPr>
          <p:cNvPr id="14" name="TextBox 13"/>
          <p:cNvSpPr txBox="1"/>
          <p:nvPr/>
        </p:nvSpPr>
        <p:spPr>
          <a:xfrm>
            <a:off x="1795885" y="3104964"/>
            <a:ext cx="1426968" cy="369332"/>
          </a:xfrm>
          <a:prstGeom prst="rect">
            <a:avLst/>
          </a:prstGeom>
          <a:noFill/>
        </p:spPr>
        <p:txBody>
          <a:bodyPr wrap="none" rtlCol="0">
            <a:spAutoFit/>
          </a:bodyPr>
          <a:lstStyle/>
          <a:p>
            <a:r>
              <a:rPr lang="en-US" sz="1800" b="1" dirty="0" smtClean="0">
                <a:solidFill>
                  <a:schemeClr val="bg1"/>
                </a:solidFill>
                <a:latin typeface="Comic Sans MS"/>
                <a:cs typeface="Comic Sans MS"/>
              </a:rPr>
              <a:t>E. Di Carlo</a:t>
            </a:r>
            <a:endParaRPr lang="en-US" sz="1800" b="1" dirty="0">
              <a:solidFill>
                <a:schemeClr val="bg1"/>
              </a:solidFill>
              <a:latin typeface="Comic Sans MS"/>
              <a:cs typeface="Comic Sans MS"/>
            </a:endParaRPr>
          </a:p>
        </p:txBody>
      </p:sp>
      <p:sp>
        <p:nvSpPr>
          <p:cNvPr id="15" name="TextBox 14"/>
          <p:cNvSpPr txBox="1"/>
          <p:nvPr/>
        </p:nvSpPr>
        <p:spPr>
          <a:xfrm>
            <a:off x="6281978" y="5800618"/>
            <a:ext cx="1497863" cy="369332"/>
          </a:xfrm>
          <a:prstGeom prst="rect">
            <a:avLst/>
          </a:prstGeom>
          <a:noFill/>
        </p:spPr>
        <p:txBody>
          <a:bodyPr wrap="none" rtlCol="0">
            <a:spAutoFit/>
          </a:bodyPr>
          <a:lstStyle/>
          <a:p>
            <a:r>
              <a:rPr lang="en-US" sz="1800" b="1" dirty="0">
                <a:solidFill>
                  <a:schemeClr val="bg1"/>
                </a:solidFill>
                <a:latin typeface="Comic Sans MS"/>
                <a:cs typeface="Comic Sans MS"/>
              </a:rPr>
              <a:t>G</a:t>
            </a:r>
            <a:r>
              <a:rPr lang="en-US" sz="1800" b="1" dirty="0" smtClean="0">
                <a:solidFill>
                  <a:schemeClr val="bg1"/>
                </a:solidFill>
                <a:latin typeface="Comic Sans MS"/>
                <a:cs typeface="Comic Sans MS"/>
              </a:rPr>
              <a:t>. </a:t>
            </a:r>
            <a:r>
              <a:rPr lang="en-US" sz="1800" b="1" dirty="0" err="1" smtClean="0">
                <a:solidFill>
                  <a:schemeClr val="bg1"/>
                </a:solidFill>
                <a:latin typeface="Comic Sans MS"/>
                <a:cs typeface="Comic Sans MS"/>
              </a:rPr>
              <a:t>Valentini</a:t>
            </a:r>
            <a:endParaRPr lang="en-US" sz="1800" b="1" dirty="0">
              <a:solidFill>
                <a:schemeClr val="bg1"/>
              </a:solidFill>
              <a:latin typeface="Comic Sans MS"/>
              <a:cs typeface="Comic Sans MS"/>
            </a:endParaRPr>
          </a:p>
        </p:txBody>
      </p:sp>
      <p:sp>
        <p:nvSpPr>
          <p:cNvPr id="16" name="TextBox 15"/>
          <p:cNvSpPr txBox="1"/>
          <p:nvPr/>
        </p:nvSpPr>
        <p:spPr>
          <a:xfrm>
            <a:off x="1795885" y="4869160"/>
            <a:ext cx="1818414" cy="369332"/>
          </a:xfrm>
          <a:prstGeom prst="rect">
            <a:avLst/>
          </a:prstGeom>
          <a:noFill/>
        </p:spPr>
        <p:txBody>
          <a:bodyPr wrap="none" rtlCol="0">
            <a:spAutoFit/>
          </a:bodyPr>
          <a:lstStyle/>
          <a:p>
            <a:r>
              <a:rPr lang="en-US" sz="1800" b="1" dirty="0" smtClean="0">
                <a:solidFill>
                  <a:schemeClr val="bg1"/>
                </a:solidFill>
                <a:latin typeface="Comic Sans MS"/>
                <a:cs typeface="Comic Sans MS"/>
              </a:rPr>
              <a:t>A. </a:t>
            </a:r>
            <a:r>
              <a:rPr lang="en-US" sz="1800" b="1" dirty="0" err="1" smtClean="0">
                <a:solidFill>
                  <a:schemeClr val="bg1"/>
                </a:solidFill>
                <a:latin typeface="Comic Sans MS"/>
                <a:cs typeface="Comic Sans MS"/>
              </a:rPr>
              <a:t>Pietrinferni</a:t>
            </a:r>
            <a:endParaRPr lang="en-US" sz="1800" b="1" dirty="0">
              <a:solidFill>
                <a:schemeClr val="bg1"/>
              </a:solidFill>
              <a:latin typeface="Comic Sans MS"/>
              <a:cs typeface="Comic Sans MS"/>
            </a:endParaRPr>
          </a:p>
        </p:txBody>
      </p:sp>
      <p:pic>
        <p:nvPicPr>
          <p:cNvPr id="5" name="Picture 4"/>
          <p:cNvPicPr>
            <a:picLocks noChangeAspect="1"/>
          </p:cNvPicPr>
          <p:nvPr/>
        </p:nvPicPr>
        <p:blipFill rotWithShape="1">
          <a:blip r:embed="rId3"/>
          <a:srcRect l="19268" t="8579" r="20212" b="27650"/>
          <a:stretch/>
        </p:blipFill>
        <p:spPr>
          <a:xfrm>
            <a:off x="1236337" y="1196752"/>
            <a:ext cx="514713" cy="720080"/>
          </a:xfrm>
          <a:prstGeom prst="rect">
            <a:avLst/>
          </a:prstGeom>
        </p:spPr>
      </p:pic>
      <p:pic>
        <p:nvPicPr>
          <p:cNvPr id="6" name="Picture 5"/>
          <p:cNvPicPr>
            <a:picLocks noChangeAspect="1"/>
          </p:cNvPicPr>
          <p:nvPr/>
        </p:nvPicPr>
        <p:blipFill>
          <a:blip r:embed="rId4"/>
          <a:stretch>
            <a:fillRect/>
          </a:stretch>
        </p:blipFill>
        <p:spPr>
          <a:xfrm>
            <a:off x="1241665" y="2060848"/>
            <a:ext cx="504056" cy="728809"/>
          </a:xfrm>
          <a:prstGeom prst="rect">
            <a:avLst/>
          </a:prstGeom>
        </p:spPr>
      </p:pic>
      <p:pic>
        <p:nvPicPr>
          <p:cNvPr id="17" name="Picture 16"/>
          <p:cNvPicPr>
            <a:picLocks noChangeAspect="1"/>
          </p:cNvPicPr>
          <p:nvPr/>
        </p:nvPicPr>
        <p:blipFill rotWithShape="1">
          <a:blip r:embed="rId5"/>
          <a:srcRect l="20972" r="7374" b="41776"/>
          <a:stretch/>
        </p:blipFill>
        <p:spPr>
          <a:xfrm>
            <a:off x="1227846" y="3068960"/>
            <a:ext cx="531694" cy="576064"/>
          </a:xfrm>
          <a:prstGeom prst="rect">
            <a:avLst/>
          </a:prstGeom>
        </p:spPr>
      </p:pic>
      <p:pic>
        <p:nvPicPr>
          <p:cNvPr id="18" name="Picture 17"/>
          <p:cNvPicPr>
            <a:picLocks noChangeAspect="1"/>
          </p:cNvPicPr>
          <p:nvPr/>
        </p:nvPicPr>
        <p:blipFill rotWithShape="1">
          <a:blip r:embed="rId6"/>
          <a:srcRect l="20054" t="9999" r="12427" b="35575"/>
          <a:stretch/>
        </p:blipFill>
        <p:spPr>
          <a:xfrm>
            <a:off x="5720807" y="3933056"/>
            <a:ext cx="535983" cy="576064"/>
          </a:xfrm>
          <a:prstGeom prst="rect">
            <a:avLst/>
          </a:prstGeom>
        </p:spPr>
      </p:pic>
      <p:pic>
        <p:nvPicPr>
          <p:cNvPr id="19" name="Picture 18"/>
          <p:cNvPicPr>
            <a:picLocks noChangeAspect="1"/>
          </p:cNvPicPr>
          <p:nvPr/>
        </p:nvPicPr>
        <p:blipFill>
          <a:blip r:embed="rId7"/>
          <a:stretch>
            <a:fillRect/>
          </a:stretch>
        </p:blipFill>
        <p:spPr>
          <a:xfrm>
            <a:off x="5736770" y="4775996"/>
            <a:ext cx="504056" cy="669228"/>
          </a:xfrm>
          <a:prstGeom prst="rect">
            <a:avLst/>
          </a:prstGeom>
        </p:spPr>
      </p:pic>
      <p:pic>
        <p:nvPicPr>
          <p:cNvPr id="20" name="Picture 19"/>
          <p:cNvPicPr>
            <a:picLocks noChangeAspect="1"/>
          </p:cNvPicPr>
          <p:nvPr/>
        </p:nvPicPr>
        <p:blipFill rotWithShape="1">
          <a:blip r:embed="rId8"/>
          <a:srcRect l="6275" t="3109" r="22991" b="29375"/>
          <a:stretch/>
        </p:blipFill>
        <p:spPr>
          <a:xfrm>
            <a:off x="5734186" y="5661248"/>
            <a:ext cx="509224" cy="648072"/>
          </a:xfrm>
          <a:prstGeom prst="rect">
            <a:avLst/>
          </a:prstGeom>
        </p:spPr>
      </p:pic>
      <p:pic>
        <p:nvPicPr>
          <p:cNvPr id="21" name="Picture 20"/>
          <p:cNvPicPr>
            <a:picLocks noChangeAspect="1"/>
          </p:cNvPicPr>
          <p:nvPr/>
        </p:nvPicPr>
        <p:blipFill rotWithShape="1">
          <a:blip r:embed="rId9"/>
          <a:srcRect l="21891" t="6899" r="19317" b="36608"/>
          <a:stretch/>
        </p:blipFill>
        <p:spPr>
          <a:xfrm>
            <a:off x="5735880" y="1340768"/>
            <a:ext cx="505836" cy="648072"/>
          </a:xfrm>
          <a:prstGeom prst="rect">
            <a:avLst/>
          </a:prstGeom>
        </p:spPr>
      </p:pic>
      <p:pic>
        <p:nvPicPr>
          <p:cNvPr id="25" name="Picture 24"/>
          <p:cNvPicPr>
            <a:picLocks noChangeAspect="1"/>
          </p:cNvPicPr>
          <p:nvPr/>
        </p:nvPicPr>
        <p:blipFill rotWithShape="1">
          <a:blip r:embed="rId10"/>
          <a:srcRect l="8882" t="7833" r="13852" b="16932"/>
          <a:stretch/>
        </p:blipFill>
        <p:spPr>
          <a:xfrm>
            <a:off x="5736770" y="2132856"/>
            <a:ext cx="504056" cy="653050"/>
          </a:xfrm>
          <a:prstGeom prst="rect">
            <a:avLst/>
          </a:prstGeom>
        </p:spPr>
      </p:pic>
      <p:pic>
        <p:nvPicPr>
          <p:cNvPr id="26" name="Picture 25"/>
          <p:cNvPicPr>
            <a:picLocks noChangeAspect="1"/>
          </p:cNvPicPr>
          <p:nvPr/>
        </p:nvPicPr>
        <p:blipFill rotWithShape="1">
          <a:blip r:embed="rId11"/>
          <a:srcRect l="16380" t="5176" r="17019" b="20075"/>
          <a:stretch/>
        </p:blipFill>
        <p:spPr>
          <a:xfrm>
            <a:off x="1241157" y="3861047"/>
            <a:ext cx="505072" cy="755831"/>
          </a:xfrm>
          <a:prstGeom prst="rect">
            <a:avLst/>
          </a:prstGeom>
        </p:spPr>
      </p:pic>
      <p:pic>
        <p:nvPicPr>
          <p:cNvPr id="27" name="Picture 26"/>
          <p:cNvPicPr>
            <a:picLocks noChangeAspect="1"/>
          </p:cNvPicPr>
          <p:nvPr/>
        </p:nvPicPr>
        <p:blipFill rotWithShape="1">
          <a:blip r:embed="rId12"/>
          <a:srcRect l="32455" t="17232" r="26207" b="41776"/>
          <a:stretch/>
        </p:blipFill>
        <p:spPr>
          <a:xfrm>
            <a:off x="1248613" y="4797152"/>
            <a:ext cx="490161" cy="648072"/>
          </a:xfrm>
          <a:prstGeom prst="rect">
            <a:avLst/>
          </a:prstGeom>
        </p:spPr>
      </p:pic>
      <p:pic>
        <p:nvPicPr>
          <p:cNvPr id="28" name="Picture 27"/>
          <p:cNvPicPr>
            <a:picLocks noChangeAspect="1"/>
          </p:cNvPicPr>
          <p:nvPr/>
        </p:nvPicPr>
        <p:blipFill rotWithShape="1">
          <a:blip r:embed="rId13"/>
          <a:srcRect l="20305" t="14902" r="31320" b="38644"/>
          <a:stretch/>
        </p:blipFill>
        <p:spPr>
          <a:xfrm>
            <a:off x="1240088" y="5661248"/>
            <a:ext cx="507211" cy="648072"/>
          </a:xfrm>
          <a:prstGeom prst="rect">
            <a:avLst/>
          </a:prstGeom>
        </p:spPr>
      </p:pic>
      <p:sp>
        <p:nvSpPr>
          <p:cNvPr id="31" name="TextBox 30"/>
          <p:cNvSpPr txBox="1"/>
          <p:nvPr/>
        </p:nvSpPr>
        <p:spPr>
          <a:xfrm>
            <a:off x="6434378" y="2627620"/>
            <a:ext cx="184666" cy="369332"/>
          </a:xfrm>
          <a:prstGeom prst="rect">
            <a:avLst/>
          </a:prstGeom>
          <a:noFill/>
        </p:spPr>
        <p:txBody>
          <a:bodyPr wrap="none" rtlCol="0">
            <a:spAutoFit/>
          </a:bodyPr>
          <a:lstStyle/>
          <a:p>
            <a:endParaRPr lang="en-US" sz="1800" b="1" dirty="0">
              <a:solidFill>
                <a:schemeClr val="bg1"/>
              </a:solidFill>
              <a:latin typeface="Comic Sans MS"/>
              <a:cs typeface="Comic Sans MS"/>
            </a:endParaRPr>
          </a:p>
        </p:txBody>
      </p:sp>
      <p:sp>
        <p:nvSpPr>
          <p:cNvPr id="32" name="TextBox 31"/>
          <p:cNvSpPr txBox="1"/>
          <p:nvPr/>
        </p:nvSpPr>
        <p:spPr>
          <a:xfrm>
            <a:off x="6281978" y="3074199"/>
            <a:ext cx="1123099" cy="369332"/>
          </a:xfrm>
          <a:prstGeom prst="rect">
            <a:avLst/>
          </a:prstGeom>
          <a:noFill/>
        </p:spPr>
        <p:txBody>
          <a:bodyPr wrap="none" rtlCol="0">
            <a:spAutoFit/>
          </a:bodyPr>
          <a:lstStyle/>
          <a:p>
            <a:r>
              <a:rPr lang="en-US" sz="1800" b="1" dirty="0">
                <a:solidFill>
                  <a:schemeClr val="bg1"/>
                </a:solidFill>
                <a:latin typeface="Comic Sans MS"/>
                <a:cs typeface="Comic Sans MS"/>
              </a:rPr>
              <a:t>M</a:t>
            </a:r>
            <a:r>
              <a:rPr lang="en-US" sz="1800" b="1" dirty="0" smtClean="0">
                <a:solidFill>
                  <a:schemeClr val="bg1"/>
                </a:solidFill>
                <a:latin typeface="Comic Sans MS"/>
                <a:cs typeface="Comic Sans MS"/>
              </a:rPr>
              <a:t>. </a:t>
            </a:r>
            <a:r>
              <a:rPr lang="en-US" sz="1800" b="1" dirty="0" err="1" smtClean="0">
                <a:solidFill>
                  <a:schemeClr val="bg1"/>
                </a:solidFill>
                <a:latin typeface="Comic Sans MS"/>
                <a:cs typeface="Comic Sans MS"/>
              </a:rPr>
              <a:t>Dolci</a:t>
            </a:r>
            <a:endParaRPr lang="en-US" sz="1800" b="1" dirty="0">
              <a:solidFill>
                <a:schemeClr val="bg1"/>
              </a:solidFill>
              <a:latin typeface="Comic Sans MS"/>
              <a:cs typeface="Comic Sans MS"/>
            </a:endParaRPr>
          </a:p>
        </p:txBody>
      </p:sp>
      <p:pic>
        <p:nvPicPr>
          <p:cNvPr id="29" name="Picture 28"/>
          <p:cNvPicPr>
            <a:picLocks noChangeAspect="1"/>
          </p:cNvPicPr>
          <p:nvPr/>
        </p:nvPicPr>
        <p:blipFill rotWithShape="1">
          <a:blip r:embed="rId14"/>
          <a:srcRect l="20912" t="10193" r="26918" b="35037"/>
          <a:stretch/>
        </p:blipFill>
        <p:spPr>
          <a:xfrm>
            <a:off x="5736770" y="2924944"/>
            <a:ext cx="504056" cy="66784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p:txBody>
          <a:bodyPr/>
          <a:lstStyle/>
          <a:p>
            <a:pPr eaLnBrk="1" hangingPunct="1"/>
            <a:r>
              <a:rPr lang="it-IT" sz="2800" b="1" smtClean="0">
                <a:solidFill>
                  <a:schemeClr val="bg1"/>
                </a:solidFill>
                <a:latin typeface="Comic Sans MS" pitchFamily="30" charset="0"/>
                <a:ea typeface="Comic Sans MS" pitchFamily="30" charset="0"/>
                <a:cs typeface="Comic Sans MS" pitchFamily="30" charset="0"/>
              </a:rPr>
              <a:t>What is a “Simple Stellar Population”?</a:t>
            </a:r>
          </a:p>
        </p:txBody>
      </p:sp>
      <p:sp>
        <p:nvSpPr>
          <p:cNvPr id="18435" name="Segnaposto contenuto 2"/>
          <p:cNvSpPr>
            <a:spLocks noGrp="1"/>
          </p:cNvSpPr>
          <p:nvPr>
            <p:ph idx="1"/>
          </p:nvPr>
        </p:nvSpPr>
        <p:spPr>
          <a:xfrm>
            <a:off x="304800" y="1828800"/>
            <a:ext cx="8443664" cy="4120480"/>
          </a:xfrm>
        </p:spPr>
        <p:txBody>
          <a:bodyPr/>
          <a:lstStyle/>
          <a:p>
            <a:pPr algn="just" eaLnBrk="1" hangingPunct="1">
              <a:buFontTx/>
              <a:buNone/>
            </a:pPr>
            <a:r>
              <a:rPr lang="it-IT" sz="2400" b="1" dirty="0" smtClean="0">
                <a:solidFill>
                  <a:srgbClr val="66FFFF"/>
                </a:solidFill>
                <a:latin typeface="Comic Sans MS" pitchFamily="30" charset="0"/>
                <a:ea typeface="Comic Sans MS" pitchFamily="30" charset="0"/>
                <a:cs typeface="Comic Sans MS" pitchFamily="30" charset="0"/>
              </a:rPr>
              <a:t>“A Simple Stellar </a:t>
            </a:r>
            <a:r>
              <a:rPr lang="it-IT" sz="2400" b="1" dirty="0" err="1" smtClean="0">
                <a:solidFill>
                  <a:srgbClr val="66FFFF"/>
                </a:solidFill>
                <a:latin typeface="Comic Sans MS" pitchFamily="30" charset="0"/>
                <a:ea typeface="Comic Sans MS" pitchFamily="30" charset="0"/>
                <a:cs typeface="Comic Sans MS" pitchFamily="30" charset="0"/>
              </a:rPr>
              <a:t>Population</a:t>
            </a:r>
            <a:r>
              <a:rPr lang="it-IT" sz="2400" b="1" dirty="0" smtClean="0">
                <a:solidFill>
                  <a:srgbClr val="66FFFF"/>
                </a:solidFill>
                <a:latin typeface="Comic Sans MS" pitchFamily="30" charset="0"/>
                <a:ea typeface="Comic Sans MS" pitchFamily="30" charset="0"/>
                <a:cs typeface="Comic Sans MS" pitchFamily="30" charset="0"/>
              </a:rPr>
              <a:t> (SSP) </a:t>
            </a:r>
            <a:r>
              <a:rPr lang="it-IT" sz="2400" b="1" dirty="0" err="1" smtClean="0">
                <a:solidFill>
                  <a:srgbClr val="66FFFF"/>
                </a:solidFill>
                <a:latin typeface="Comic Sans MS" pitchFamily="30" charset="0"/>
                <a:ea typeface="Comic Sans MS" pitchFamily="30" charset="0"/>
                <a:cs typeface="Comic Sans MS" pitchFamily="30" charset="0"/>
              </a:rPr>
              <a:t>is</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defined</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as</a:t>
            </a:r>
            <a:r>
              <a:rPr lang="it-IT" sz="2400" b="1" dirty="0" smtClean="0">
                <a:solidFill>
                  <a:srgbClr val="66FFFF"/>
                </a:solidFill>
                <a:latin typeface="Comic Sans MS" pitchFamily="30" charset="0"/>
                <a:ea typeface="Comic Sans MS" pitchFamily="30" charset="0"/>
                <a:cs typeface="Comic Sans MS" pitchFamily="30" charset="0"/>
              </a:rPr>
              <a:t> an </a:t>
            </a:r>
            <a:r>
              <a:rPr lang="it-IT" sz="2400" b="1" dirty="0" err="1" smtClean="0">
                <a:solidFill>
                  <a:srgbClr val="66FFFF"/>
                </a:solidFill>
                <a:latin typeface="Comic Sans MS" pitchFamily="30" charset="0"/>
                <a:ea typeface="Comic Sans MS" pitchFamily="30" charset="0"/>
                <a:cs typeface="Comic Sans MS" pitchFamily="30" charset="0"/>
              </a:rPr>
              <a:t>assembly</a:t>
            </a:r>
            <a:r>
              <a:rPr lang="it-IT" sz="2400" b="1" dirty="0" smtClean="0">
                <a:solidFill>
                  <a:srgbClr val="66FFFF"/>
                </a:solidFill>
                <a:latin typeface="Comic Sans MS" pitchFamily="30" charset="0"/>
                <a:ea typeface="Comic Sans MS" pitchFamily="30" charset="0"/>
                <a:cs typeface="Comic Sans MS" pitchFamily="30" charset="0"/>
              </a:rPr>
              <a:t> of </a:t>
            </a:r>
            <a:r>
              <a:rPr lang="it-IT" sz="2400" b="1" dirty="0" err="1" smtClean="0">
                <a:solidFill>
                  <a:srgbClr val="66FFFF"/>
                </a:solidFill>
                <a:latin typeface="Comic Sans MS" pitchFamily="30" charset="0"/>
                <a:ea typeface="Comic Sans MS" pitchFamily="30" charset="0"/>
                <a:cs typeface="Comic Sans MS" pitchFamily="30" charset="0"/>
              </a:rPr>
              <a:t>coeval</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initially</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chemically</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homogeneous</a:t>
            </a:r>
            <a:r>
              <a:rPr lang="it-IT" sz="2400" b="1" dirty="0" smtClean="0">
                <a:solidFill>
                  <a:srgbClr val="66FFFF"/>
                </a:solidFill>
                <a:latin typeface="Comic Sans MS" pitchFamily="30" charset="0"/>
                <a:ea typeface="Comic Sans MS" pitchFamily="30" charset="0"/>
                <a:cs typeface="Comic Sans MS" pitchFamily="30" charset="0"/>
              </a:rPr>
              <a:t>, single </a:t>
            </a:r>
            <a:r>
              <a:rPr lang="it-IT" sz="2400" b="1" dirty="0" err="1" smtClean="0">
                <a:solidFill>
                  <a:srgbClr val="66FFFF"/>
                </a:solidFill>
                <a:latin typeface="Comic Sans MS" pitchFamily="30" charset="0"/>
                <a:ea typeface="Comic Sans MS" pitchFamily="30" charset="0"/>
                <a:cs typeface="Comic Sans MS" pitchFamily="30" charset="0"/>
              </a:rPr>
              <a:t>stars</a:t>
            </a:r>
            <a:r>
              <a:rPr lang="it-IT" sz="2400" b="1" dirty="0" smtClean="0">
                <a:solidFill>
                  <a:srgbClr val="66FFFF"/>
                </a:solidFill>
                <a:latin typeface="Comic Sans MS" pitchFamily="30" charset="0"/>
                <a:ea typeface="Comic Sans MS" pitchFamily="30" charset="0"/>
                <a:cs typeface="Comic Sans MS" pitchFamily="30" charset="0"/>
              </a:rPr>
              <a:t>. </a:t>
            </a:r>
          </a:p>
          <a:p>
            <a:pPr algn="just" eaLnBrk="1" hangingPunct="1">
              <a:buFontTx/>
              <a:buNone/>
            </a:pPr>
            <a:endParaRPr lang="it-IT" sz="2400" b="1" dirty="0" smtClean="0">
              <a:solidFill>
                <a:srgbClr val="66FFFF"/>
              </a:solidFill>
              <a:latin typeface="Comic Sans MS" pitchFamily="30" charset="0"/>
              <a:ea typeface="Comic Sans MS" pitchFamily="30" charset="0"/>
              <a:cs typeface="Comic Sans MS" pitchFamily="30" charset="0"/>
            </a:endParaRPr>
          </a:p>
          <a:p>
            <a:pPr algn="just" eaLnBrk="1" hangingPunct="1">
              <a:buFontTx/>
              <a:buNone/>
            </a:pPr>
            <a:r>
              <a:rPr lang="it-IT" sz="2400" b="1" dirty="0" err="1" smtClean="0">
                <a:solidFill>
                  <a:srgbClr val="66FFFF"/>
                </a:solidFill>
                <a:latin typeface="Comic Sans MS" pitchFamily="30" charset="0"/>
                <a:ea typeface="Comic Sans MS" pitchFamily="30" charset="0"/>
                <a:cs typeface="Comic Sans MS" pitchFamily="30" charset="0"/>
              </a:rPr>
              <a:t>Four</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main</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parameters</a:t>
            </a:r>
            <a:r>
              <a:rPr lang="it-IT" sz="2400" b="1" dirty="0" smtClean="0">
                <a:solidFill>
                  <a:srgbClr val="66FFFF"/>
                </a:solidFill>
                <a:latin typeface="Comic Sans MS" pitchFamily="30" charset="0"/>
                <a:ea typeface="Comic Sans MS" pitchFamily="30" charset="0"/>
                <a:cs typeface="Comic Sans MS" pitchFamily="30" charset="0"/>
              </a:rPr>
              <a:t> are </a:t>
            </a:r>
            <a:r>
              <a:rPr lang="it-IT" sz="2400" b="1" dirty="0" err="1" smtClean="0">
                <a:solidFill>
                  <a:srgbClr val="66FFFF"/>
                </a:solidFill>
                <a:latin typeface="Comic Sans MS" pitchFamily="30" charset="0"/>
                <a:ea typeface="Comic Sans MS" pitchFamily="30" charset="0"/>
                <a:cs typeface="Comic Sans MS" pitchFamily="30" charset="0"/>
              </a:rPr>
              <a:t>required</a:t>
            </a:r>
            <a:r>
              <a:rPr lang="it-IT" sz="2400" b="1" dirty="0" smtClean="0">
                <a:solidFill>
                  <a:srgbClr val="66FFFF"/>
                </a:solidFill>
                <a:latin typeface="Comic Sans MS" pitchFamily="30" charset="0"/>
                <a:ea typeface="Comic Sans MS" pitchFamily="30" charset="0"/>
                <a:cs typeface="Comic Sans MS" pitchFamily="30" charset="0"/>
              </a:rPr>
              <a:t> to </a:t>
            </a:r>
            <a:r>
              <a:rPr lang="it-IT" sz="2400" b="1" dirty="0" err="1" smtClean="0">
                <a:solidFill>
                  <a:srgbClr val="66FFFF"/>
                </a:solidFill>
                <a:latin typeface="Comic Sans MS" pitchFamily="30" charset="0"/>
                <a:ea typeface="Comic Sans MS" pitchFamily="30" charset="0"/>
                <a:cs typeface="Comic Sans MS" pitchFamily="30" charset="0"/>
              </a:rPr>
              <a:t>describe</a:t>
            </a:r>
            <a:r>
              <a:rPr lang="it-IT" sz="2400" b="1" dirty="0" smtClean="0">
                <a:solidFill>
                  <a:srgbClr val="66FFFF"/>
                </a:solidFill>
                <a:latin typeface="Comic Sans MS" pitchFamily="30" charset="0"/>
                <a:ea typeface="Comic Sans MS" pitchFamily="30" charset="0"/>
                <a:cs typeface="Comic Sans MS" pitchFamily="30" charset="0"/>
              </a:rPr>
              <a:t> a SSP, </a:t>
            </a:r>
            <a:r>
              <a:rPr lang="it-IT" sz="2400" b="1" dirty="0" err="1" smtClean="0">
                <a:solidFill>
                  <a:srgbClr val="66FFFF"/>
                </a:solidFill>
                <a:latin typeface="Comic Sans MS" pitchFamily="30" charset="0"/>
                <a:ea typeface="Comic Sans MS" pitchFamily="30" charset="0"/>
                <a:cs typeface="Comic Sans MS" pitchFamily="30" charset="0"/>
              </a:rPr>
              <a:t>namely</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its</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age</a:t>
            </a:r>
            <a:r>
              <a:rPr lang="it-IT" sz="2400" b="1" dirty="0" smtClean="0">
                <a:solidFill>
                  <a:srgbClr val="66FFFF"/>
                </a:solidFill>
                <a:latin typeface="Comic Sans MS" pitchFamily="30" charset="0"/>
                <a:ea typeface="Comic Sans MS" pitchFamily="30" charset="0"/>
                <a:cs typeface="Comic Sans MS" pitchFamily="30" charset="0"/>
              </a:rPr>
              <a:t>, </a:t>
            </a:r>
            <a:r>
              <a:rPr lang="it-IT" sz="2400" b="1" dirty="0" err="1" smtClean="0">
                <a:solidFill>
                  <a:srgbClr val="66FFFF"/>
                </a:solidFill>
                <a:latin typeface="Comic Sans MS" pitchFamily="30" charset="0"/>
                <a:ea typeface="Comic Sans MS" pitchFamily="30" charset="0"/>
                <a:cs typeface="Comic Sans MS" pitchFamily="30" charset="0"/>
              </a:rPr>
              <a:t>composition</a:t>
            </a:r>
            <a:r>
              <a:rPr lang="it-IT" sz="2400" b="1" dirty="0" smtClean="0">
                <a:solidFill>
                  <a:srgbClr val="66FFFF"/>
                </a:solidFill>
                <a:latin typeface="Comic Sans MS" pitchFamily="30" charset="0"/>
                <a:ea typeface="Comic Sans MS" pitchFamily="30" charset="0"/>
                <a:cs typeface="Comic Sans MS" pitchFamily="30" charset="0"/>
              </a:rPr>
              <a:t> (Y, </a:t>
            </a:r>
            <a:r>
              <a:rPr lang="it-IT" sz="2400" b="1" dirty="0" err="1" smtClean="0">
                <a:solidFill>
                  <a:srgbClr val="66FFFF"/>
                </a:solidFill>
                <a:latin typeface="Comic Sans MS" pitchFamily="30" charset="0"/>
                <a:ea typeface="Comic Sans MS" pitchFamily="30" charset="0"/>
                <a:cs typeface="Comic Sans MS" pitchFamily="30" charset="0"/>
              </a:rPr>
              <a:t>Z</a:t>
            </a:r>
            <a:r>
              <a:rPr lang="it-IT" sz="2400" b="1" dirty="0" smtClean="0">
                <a:solidFill>
                  <a:srgbClr val="66FFFF"/>
                </a:solidFill>
                <a:latin typeface="Comic Sans MS" pitchFamily="30" charset="0"/>
                <a:ea typeface="Comic Sans MS" pitchFamily="30" charset="0"/>
                <a:cs typeface="Comic Sans MS" pitchFamily="30" charset="0"/>
              </a:rPr>
              <a:t>) and </a:t>
            </a:r>
            <a:r>
              <a:rPr lang="it-IT" sz="2400" b="1" dirty="0" err="1" smtClean="0">
                <a:solidFill>
                  <a:srgbClr val="66FFFF"/>
                </a:solidFill>
                <a:latin typeface="Comic Sans MS" pitchFamily="30" charset="0"/>
                <a:ea typeface="Comic Sans MS" pitchFamily="30" charset="0"/>
                <a:cs typeface="Comic Sans MS" pitchFamily="30" charset="0"/>
              </a:rPr>
              <a:t>initial</a:t>
            </a:r>
            <a:r>
              <a:rPr lang="it-IT" sz="2400" b="1" dirty="0" smtClean="0">
                <a:solidFill>
                  <a:srgbClr val="66FFFF"/>
                </a:solidFill>
                <a:latin typeface="Comic Sans MS" pitchFamily="30" charset="0"/>
                <a:ea typeface="Comic Sans MS" pitchFamily="30" charset="0"/>
                <a:cs typeface="Comic Sans MS" pitchFamily="30" charset="0"/>
              </a:rPr>
              <a:t> mass </a:t>
            </a:r>
            <a:r>
              <a:rPr lang="it-IT" sz="2400" b="1" dirty="0" err="1" smtClean="0">
                <a:solidFill>
                  <a:srgbClr val="66FFFF"/>
                </a:solidFill>
                <a:latin typeface="Comic Sans MS" pitchFamily="30" charset="0"/>
                <a:ea typeface="Comic Sans MS" pitchFamily="30" charset="0"/>
                <a:cs typeface="Comic Sans MS" pitchFamily="30" charset="0"/>
              </a:rPr>
              <a:t>function</a:t>
            </a:r>
            <a:r>
              <a:rPr lang="it-IT" sz="2400" b="1" dirty="0" smtClean="0">
                <a:solidFill>
                  <a:srgbClr val="66FFFF"/>
                </a:solidFill>
                <a:latin typeface="Comic Sans MS" pitchFamily="30" charset="0"/>
                <a:ea typeface="Comic Sans MS" pitchFamily="30" charset="0"/>
                <a:cs typeface="Comic Sans MS" pitchFamily="30" charset="0"/>
              </a:rPr>
              <a:t>. </a:t>
            </a:r>
          </a:p>
          <a:p>
            <a:pPr algn="just" eaLnBrk="1" hangingPunct="1">
              <a:buFontTx/>
              <a:buNone/>
            </a:pPr>
            <a:endParaRPr lang="it-IT" sz="2400" b="1" dirty="0" smtClean="0">
              <a:solidFill>
                <a:srgbClr val="66FFFF"/>
              </a:solidFill>
              <a:latin typeface="Comic Sans MS" pitchFamily="30" charset="0"/>
              <a:ea typeface="Comic Sans MS" pitchFamily="30" charset="0"/>
              <a:cs typeface="Comic Sans MS" pitchFamily="30" charset="0"/>
            </a:endParaRPr>
          </a:p>
          <a:p>
            <a:pPr algn="just" eaLnBrk="1" hangingPunct="1">
              <a:buFontTx/>
              <a:buNone/>
            </a:pPr>
            <a:r>
              <a:rPr lang="it-IT" sz="2400" b="1" dirty="0" smtClean="0">
                <a:solidFill>
                  <a:srgbClr val="66FFFF"/>
                </a:solidFill>
                <a:latin typeface="Comic Sans MS" pitchFamily="30" charset="0"/>
                <a:ea typeface="Comic Sans MS" pitchFamily="30" charset="0"/>
                <a:cs typeface="Comic Sans MS" pitchFamily="30" charset="0"/>
              </a:rPr>
              <a:t>In nature, the best </a:t>
            </a:r>
            <a:r>
              <a:rPr lang="it-IT" sz="2400" b="1" dirty="0" err="1" smtClean="0">
                <a:solidFill>
                  <a:srgbClr val="66FFFF"/>
                </a:solidFill>
                <a:latin typeface="Comic Sans MS" pitchFamily="30" charset="0"/>
                <a:ea typeface="Comic Sans MS" pitchFamily="30" charset="0"/>
                <a:cs typeface="Comic Sans MS" pitchFamily="30" charset="0"/>
              </a:rPr>
              <a:t>examples</a:t>
            </a:r>
            <a:r>
              <a:rPr lang="it-IT" sz="2400" b="1" dirty="0" smtClean="0">
                <a:solidFill>
                  <a:srgbClr val="66FFFF"/>
                </a:solidFill>
                <a:latin typeface="Comic Sans MS" pitchFamily="30" charset="0"/>
                <a:ea typeface="Comic Sans MS" pitchFamily="30" charset="0"/>
                <a:cs typeface="Comic Sans MS" pitchFamily="30" charset="0"/>
              </a:rPr>
              <a:t> of </a:t>
            </a:r>
            <a:r>
              <a:rPr lang="it-IT" sz="2400" b="1" dirty="0" err="1" smtClean="0">
                <a:solidFill>
                  <a:srgbClr val="66FFFF"/>
                </a:solidFill>
                <a:latin typeface="Comic Sans MS" pitchFamily="30" charset="0"/>
                <a:ea typeface="Comic Sans MS" pitchFamily="30" charset="0"/>
                <a:cs typeface="Comic Sans MS" pitchFamily="30" charset="0"/>
              </a:rPr>
              <a:t>SSP’s</a:t>
            </a:r>
            <a:r>
              <a:rPr lang="it-IT" sz="2400" b="1" dirty="0" smtClean="0">
                <a:solidFill>
                  <a:srgbClr val="66FFFF"/>
                </a:solidFill>
                <a:latin typeface="Comic Sans MS" pitchFamily="30" charset="0"/>
                <a:ea typeface="Comic Sans MS" pitchFamily="30" charset="0"/>
                <a:cs typeface="Comic Sans MS" pitchFamily="30" charset="0"/>
              </a:rPr>
              <a:t> are star clusters….” </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3"/>
          <p:cNvSpPr>
            <a:spLocks noGrp="1"/>
          </p:cNvSpPr>
          <p:nvPr>
            <p:ph type="title"/>
          </p:nvPr>
        </p:nvSpPr>
        <p:spPr>
          <a:xfrm>
            <a:off x="685800" y="0"/>
            <a:ext cx="7772400" cy="1143000"/>
          </a:xfrm>
        </p:spPr>
        <p:txBody>
          <a:bodyPr/>
          <a:lstStyle/>
          <a:p>
            <a:r>
              <a:rPr lang="it-IT" sz="2800" b="1" smtClean="0">
                <a:solidFill>
                  <a:srgbClr val="66FFFF"/>
                </a:solidFill>
                <a:latin typeface="Comic Sans MS" pitchFamily="30" charset="0"/>
                <a:ea typeface="Comic Sans MS" pitchFamily="30" charset="0"/>
                <a:cs typeface="Comic Sans MS" pitchFamily="30" charset="0"/>
              </a:rPr>
              <a:t>The stellar evolution prescriptions</a:t>
            </a:r>
          </a:p>
        </p:txBody>
      </p:sp>
      <p:grpSp>
        <p:nvGrpSpPr>
          <p:cNvPr id="10" name="Gruppo 9"/>
          <p:cNvGrpSpPr/>
          <p:nvPr/>
        </p:nvGrpSpPr>
        <p:grpSpPr>
          <a:xfrm>
            <a:off x="152400" y="1066800"/>
            <a:ext cx="8745538" cy="4648200"/>
            <a:chOff x="152400" y="1066800"/>
            <a:chExt cx="8745538" cy="4648200"/>
          </a:xfrm>
        </p:grpSpPr>
        <p:pic>
          <p:nvPicPr>
            <p:cNvPr id="20483" name="Immagine 4" descr="cmd_age.jpg"/>
            <p:cNvPicPr>
              <a:picLocks noChangeAspect="1"/>
            </p:cNvPicPr>
            <p:nvPr/>
          </p:nvPicPr>
          <p:blipFill>
            <a:blip r:embed="rId2"/>
            <a:srcRect/>
            <a:stretch>
              <a:fillRect/>
            </a:stretch>
          </p:blipFill>
          <p:spPr bwMode="auto">
            <a:xfrm>
              <a:off x="152400" y="1524000"/>
              <a:ext cx="2832100" cy="2743200"/>
            </a:xfrm>
            <a:prstGeom prst="rect">
              <a:avLst/>
            </a:prstGeom>
            <a:noFill/>
            <a:ln w="28575">
              <a:solidFill>
                <a:srgbClr val="66FFFF"/>
              </a:solidFill>
              <a:round/>
              <a:headEnd/>
              <a:tailEnd/>
            </a:ln>
          </p:spPr>
        </p:pic>
        <p:pic>
          <p:nvPicPr>
            <p:cNvPr id="20484" name="Immagine 5" descr="cmd_mh.jpg"/>
            <p:cNvPicPr>
              <a:picLocks noChangeAspect="1"/>
            </p:cNvPicPr>
            <p:nvPr/>
          </p:nvPicPr>
          <p:blipFill>
            <a:blip r:embed="rId3"/>
            <a:srcRect/>
            <a:stretch>
              <a:fillRect/>
            </a:stretch>
          </p:blipFill>
          <p:spPr bwMode="auto">
            <a:xfrm>
              <a:off x="3124200" y="1524000"/>
              <a:ext cx="2816225" cy="2743200"/>
            </a:xfrm>
            <a:prstGeom prst="rect">
              <a:avLst/>
            </a:prstGeom>
            <a:noFill/>
            <a:ln w="28575">
              <a:solidFill>
                <a:srgbClr val="66FFFF"/>
              </a:solidFill>
              <a:round/>
              <a:headEnd/>
              <a:tailEnd/>
            </a:ln>
          </p:spPr>
        </p:pic>
        <p:pic>
          <p:nvPicPr>
            <p:cNvPr id="20485" name="Immagine 6" descr="cmd_he.jpg"/>
            <p:cNvPicPr>
              <a:picLocks noChangeAspect="1"/>
            </p:cNvPicPr>
            <p:nvPr/>
          </p:nvPicPr>
          <p:blipFill>
            <a:blip r:embed="rId4"/>
            <a:srcRect/>
            <a:stretch>
              <a:fillRect/>
            </a:stretch>
          </p:blipFill>
          <p:spPr bwMode="auto">
            <a:xfrm>
              <a:off x="6096000" y="1524000"/>
              <a:ext cx="2801938" cy="2746375"/>
            </a:xfrm>
            <a:prstGeom prst="rect">
              <a:avLst/>
            </a:prstGeom>
            <a:noFill/>
            <a:ln w="28575">
              <a:solidFill>
                <a:srgbClr val="66FFFF"/>
              </a:solidFill>
              <a:round/>
              <a:headEnd/>
              <a:tailEnd/>
            </a:ln>
          </p:spPr>
        </p:pic>
        <p:sp>
          <p:nvSpPr>
            <p:cNvPr id="20486" name="CasellaDiTesto 7"/>
            <p:cNvSpPr txBox="1">
              <a:spLocks noChangeArrowheads="1"/>
            </p:cNvSpPr>
            <p:nvPr/>
          </p:nvSpPr>
          <p:spPr bwMode="auto">
            <a:xfrm>
              <a:off x="3200400" y="1066800"/>
              <a:ext cx="2684463" cy="369888"/>
            </a:xfrm>
            <a:prstGeom prst="rect">
              <a:avLst/>
            </a:prstGeom>
            <a:noFill/>
            <a:ln w="9525">
              <a:noFill/>
              <a:miter lim="800000"/>
              <a:headEnd/>
              <a:tailEnd/>
            </a:ln>
          </p:spPr>
          <p:txBody>
            <a:bodyPr wrap="none">
              <a:prstTxWarp prst="textNoShape">
                <a:avLst/>
              </a:prstTxWarp>
              <a:spAutoFit/>
            </a:bodyPr>
            <a:lstStyle/>
            <a:p>
              <a:r>
                <a:rPr lang="it-IT" sz="1800" b="1">
                  <a:solidFill>
                    <a:srgbClr val="66FFFF"/>
                  </a:solidFill>
                  <a:latin typeface="Comic Sans MS" pitchFamily="30" charset="0"/>
                  <a:ea typeface="Comic Sans MS" pitchFamily="30" charset="0"/>
                  <a:cs typeface="Comic Sans MS" pitchFamily="30" charset="0"/>
                </a:rPr>
                <a:t>The metallicity effect</a:t>
              </a:r>
            </a:p>
          </p:txBody>
        </p:sp>
        <p:sp>
          <p:nvSpPr>
            <p:cNvPr id="20487" name="CasellaDiTesto 8"/>
            <p:cNvSpPr txBox="1">
              <a:spLocks noChangeArrowheads="1"/>
            </p:cNvSpPr>
            <p:nvPr/>
          </p:nvSpPr>
          <p:spPr bwMode="auto">
            <a:xfrm>
              <a:off x="685800" y="1066800"/>
              <a:ext cx="1908175" cy="369888"/>
            </a:xfrm>
            <a:prstGeom prst="rect">
              <a:avLst/>
            </a:prstGeom>
            <a:noFill/>
            <a:ln w="9525">
              <a:noFill/>
              <a:miter lim="800000"/>
              <a:headEnd/>
              <a:tailEnd/>
            </a:ln>
          </p:spPr>
          <p:txBody>
            <a:bodyPr wrap="none">
              <a:prstTxWarp prst="textNoShape">
                <a:avLst/>
              </a:prstTxWarp>
              <a:spAutoFit/>
            </a:bodyPr>
            <a:lstStyle/>
            <a:p>
              <a:r>
                <a:rPr lang="it-IT" sz="1800" b="1">
                  <a:solidFill>
                    <a:srgbClr val="66FFFF"/>
                  </a:solidFill>
                  <a:latin typeface="Comic Sans MS" pitchFamily="30" charset="0"/>
                  <a:ea typeface="Comic Sans MS" pitchFamily="30" charset="0"/>
                  <a:cs typeface="Comic Sans MS" pitchFamily="30" charset="0"/>
                </a:rPr>
                <a:t>The age effect</a:t>
              </a:r>
            </a:p>
          </p:txBody>
        </p:sp>
        <p:sp>
          <p:nvSpPr>
            <p:cNvPr id="20488" name="CasellaDiTesto 9"/>
            <p:cNvSpPr txBox="1">
              <a:spLocks noChangeArrowheads="1"/>
            </p:cNvSpPr>
            <p:nvPr/>
          </p:nvSpPr>
          <p:spPr bwMode="auto">
            <a:xfrm>
              <a:off x="6348413" y="1066800"/>
              <a:ext cx="2262187" cy="369888"/>
            </a:xfrm>
            <a:prstGeom prst="rect">
              <a:avLst/>
            </a:prstGeom>
            <a:noFill/>
            <a:ln w="9525">
              <a:noFill/>
              <a:miter lim="800000"/>
              <a:headEnd/>
              <a:tailEnd/>
            </a:ln>
          </p:spPr>
          <p:txBody>
            <a:bodyPr wrap="none">
              <a:prstTxWarp prst="textNoShape">
                <a:avLst/>
              </a:prstTxWarp>
              <a:spAutoFit/>
            </a:bodyPr>
            <a:lstStyle/>
            <a:p>
              <a:r>
                <a:rPr lang="it-IT" sz="1800" b="1">
                  <a:solidFill>
                    <a:srgbClr val="66FFFF"/>
                  </a:solidFill>
                  <a:latin typeface="Comic Sans MS" pitchFamily="30" charset="0"/>
                  <a:ea typeface="Comic Sans MS" pitchFamily="30" charset="0"/>
                  <a:cs typeface="Comic Sans MS" pitchFamily="30" charset="0"/>
                </a:rPr>
                <a:t>The Helium effect</a:t>
              </a:r>
            </a:p>
          </p:txBody>
        </p:sp>
        <p:sp>
          <p:nvSpPr>
            <p:cNvPr id="20489" name="CasellaDiTesto 11"/>
            <p:cNvSpPr txBox="1">
              <a:spLocks noChangeArrowheads="1"/>
            </p:cNvSpPr>
            <p:nvPr/>
          </p:nvSpPr>
          <p:spPr bwMode="auto">
            <a:xfrm>
              <a:off x="654050" y="5006975"/>
              <a:ext cx="7956550" cy="708025"/>
            </a:xfrm>
            <a:prstGeom prst="rect">
              <a:avLst/>
            </a:prstGeom>
            <a:noFill/>
            <a:ln w="9525">
              <a:noFill/>
              <a:miter lim="800000"/>
              <a:headEnd/>
              <a:tailEnd/>
            </a:ln>
          </p:spPr>
          <p:txBody>
            <a:bodyPr wrap="none">
              <a:prstTxWarp prst="textNoShape">
                <a:avLst/>
              </a:prstTxWarp>
              <a:spAutoFit/>
            </a:bodyPr>
            <a:lstStyle/>
            <a:p>
              <a:pPr algn="ctr"/>
              <a:r>
                <a:rPr lang="it-IT" sz="2000" b="1">
                  <a:solidFill>
                    <a:schemeClr val="bg1"/>
                  </a:solidFill>
                  <a:latin typeface="Comic Sans MS" pitchFamily="30" charset="0"/>
                  <a:ea typeface="Comic Sans MS" pitchFamily="30" charset="0"/>
                  <a:cs typeface="Comic Sans MS" pitchFamily="30" charset="0"/>
                </a:rPr>
                <a:t>With “good” observations, we should be able </a:t>
              </a:r>
            </a:p>
            <a:p>
              <a:pPr algn="ctr"/>
              <a:r>
                <a:rPr lang="it-IT" sz="2000" b="1">
                  <a:solidFill>
                    <a:schemeClr val="bg1"/>
                  </a:solidFill>
                  <a:latin typeface="Comic Sans MS" pitchFamily="30" charset="0"/>
                  <a:ea typeface="Comic Sans MS" pitchFamily="30" charset="0"/>
                  <a:cs typeface="Comic Sans MS" pitchFamily="30" charset="0"/>
                </a:rPr>
                <a:t>to detect the presence of sub-populations in a stellar cluster</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3"/>
          <p:cNvSpPr>
            <a:spLocks noGrp="1"/>
          </p:cNvSpPr>
          <p:nvPr>
            <p:ph type="title"/>
          </p:nvPr>
        </p:nvSpPr>
        <p:spPr>
          <a:xfrm>
            <a:off x="685800" y="76200"/>
            <a:ext cx="7772400" cy="685800"/>
          </a:xfrm>
        </p:spPr>
        <p:txBody>
          <a:bodyPr/>
          <a:lstStyle/>
          <a:p>
            <a:pPr eaLnBrk="1" hangingPunct="1"/>
            <a:r>
              <a:rPr lang="it-IT" sz="2800" b="1" smtClean="0">
                <a:solidFill>
                  <a:schemeClr val="bg1"/>
                </a:solidFill>
                <a:latin typeface="Comic Sans MS" pitchFamily="30" charset="0"/>
                <a:ea typeface="Comic Sans MS" pitchFamily="30" charset="0"/>
                <a:cs typeface="Comic Sans MS" pitchFamily="30" charset="0"/>
              </a:rPr>
              <a:t>Globular Clusters</a:t>
            </a:r>
          </a:p>
        </p:txBody>
      </p:sp>
      <p:sp>
        <p:nvSpPr>
          <p:cNvPr id="21507" name="CasellaDiTesto 5"/>
          <p:cNvSpPr txBox="1">
            <a:spLocks noChangeArrowheads="1"/>
          </p:cNvSpPr>
          <p:nvPr/>
        </p:nvSpPr>
        <p:spPr bwMode="auto">
          <a:xfrm>
            <a:off x="304800" y="838200"/>
            <a:ext cx="8534400" cy="769938"/>
          </a:xfrm>
          <a:prstGeom prst="rect">
            <a:avLst/>
          </a:prstGeom>
          <a:noFill/>
          <a:ln w="9525">
            <a:noFill/>
            <a:miter lim="800000"/>
            <a:headEnd/>
            <a:tailEnd/>
          </a:ln>
        </p:spPr>
        <p:txBody>
          <a:bodyPr>
            <a:prstTxWarp prst="textNoShape">
              <a:avLst/>
            </a:prstTxWarp>
            <a:spAutoFit/>
          </a:bodyPr>
          <a:lstStyle/>
          <a:p>
            <a:pPr algn="just"/>
            <a:r>
              <a:rPr lang="it-IT" sz="2000" b="1">
                <a:solidFill>
                  <a:srgbClr val="FFFFFF"/>
                </a:solidFill>
                <a:latin typeface="Comic Sans MS" pitchFamily="30" charset="0"/>
                <a:ea typeface="Comic Sans MS" pitchFamily="30" charset="0"/>
                <a:cs typeface="Comic Sans MS" pitchFamily="30" charset="0"/>
              </a:rPr>
              <a:t>GCs represent an ideal laboratory for testing and calibrating stellar evolutionary models, as well as for dynamical studies</a:t>
            </a:r>
            <a:r>
              <a:rPr lang="it-IT">
                <a:solidFill>
                  <a:srgbClr val="FFFFFF"/>
                </a:solidFill>
              </a:rPr>
              <a:t>…</a:t>
            </a:r>
          </a:p>
        </p:txBody>
      </p:sp>
      <p:sp>
        <p:nvSpPr>
          <p:cNvPr id="21508" name="CasellaDiTesto 5"/>
          <p:cNvSpPr txBox="1">
            <a:spLocks noChangeArrowheads="1"/>
          </p:cNvSpPr>
          <p:nvPr/>
        </p:nvSpPr>
        <p:spPr bwMode="auto">
          <a:xfrm>
            <a:off x="304800" y="1727200"/>
            <a:ext cx="8534400" cy="923925"/>
          </a:xfrm>
          <a:prstGeom prst="rect">
            <a:avLst/>
          </a:prstGeom>
          <a:noFill/>
          <a:ln w="9525">
            <a:noFill/>
            <a:miter lim="800000"/>
            <a:headEnd/>
            <a:tailEnd/>
          </a:ln>
        </p:spPr>
        <p:txBody>
          <a:bodyPr>
            <a:prstTxWarp prst="textNoShape">
              <a:avLst/>
            </a:prstTxWarp>
            <a:spAutoFit/>
          </a:bodyPr>
          <a:lstStyle/>
          <a:p>
            <a:pPr algn="just"/>
            <a:r>
              <a:rPr lang="it-IT" sz="1800" b="1" dirty="0" err="1">
                <a:solidFill>
                  <a:srgbClr val="0080FF"/>
                </a:solidFill>
                <a:latin typeface="Comic Sans MS" pitchFamily="30" charset="0"/>
                <a:ea typeface="Comic Sans MS" pitchFamily="30" charset="0"/>
                <a:cs typeface="Comic Sans MS" pitchFamily="30" charset="0"/>
              </a:rPr>
              <a:t>Since</a:t>
            </a:r>
            <a:r>
              <a:rPr lang="it-IT" sz="1800" b="1" dirty="0">
                <a:solidFill>
                  <a:srgbClr val="0080FF"/>
                </a:solidFill>
                <a:latin typeface="Comic Sans MS" pitchFamily="30" charset="0"/>
                <a:ea typeface="Comic Sans MS" pitchFamily="30" charset="0"/>
                <a:cs typeface="Comic Sans MS" pitchFamily="30" charset="0"/>
              </a:rPr>
              <a:t> long </a:t>
            </a:r>
            <a:r>
              <a:rPr lang="it-IT" sz="1800" b="1" dirty="0" err="1">
                <a:solidFill>
                  <a:srgbClr val="0080FF"/>
                </a:solidFill>
                <a:latin typeface="Comic Sans MS" pitchFamily="30" charset="0"/>
                <a:ea typeface="Comic Sans MS" pitchFamily="30" charset="0"/>
                <a:cs typeface="Comic Sans MS" pitchFamily="30" charset="0"/>
              </a:rPr>
              <a:t>time</a:t>
            </a:r>
            <a:r>
              <a:rPr lang="it-IT" sz="1800" b="1" dirty="0">
                <a:solidFill>
                  <a:srgbClr val="0080FF"/>
                </a:solidFill>
                <a:latin typeface="Comic Sans MS" pitchFamily="30" charset="0"/>
                <a:ea typeface="Comic Sans MS" pitchFamily="30" charset="0"/>
                <a:cs typeface="Comic Sans MS" pitchFamily="30" charset="0"/>
              </a:rPr>
              <a:t>, the </a:t>
            </a:r>
            <a:r>
              <a:rPr lang="it-IT" sz="1800" b="1" dirty="0" err="1">
                <a:solidFill>
                  <a:srgbClr val="0080FF"/>
                </a:solidFill>
                <a:latin typeface="Comic Sans MS" pitchFamily="30" charset="0"/>
                <a:ea typeface="Comic Sans MS" pitchFamily="30" charset="0"/>
                <a:cs typeface="Comic Sans MS" pitchFamily="30" charset="0"/>
              </a:rPr>
              <a:t>comparison</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between</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empirical</a:t>
            </a:r>
            <a:r>
              <a:rPr lang="it-IT" sz="1800" b="1" dirty="0">
                <a:solidFill>
                  <a:srgbClr val="0080FF"/>
                </a:solidFill>
                <a:latin typeface="Comic Sans MS" pitchFamily="30" charset="0"/>
                <a:ea typeface="Comic Sans MS" pitchFamily="30" charset="0"/>
                <a:cs typeface="Comic Sans MS" pitchFamily="30" charset="0"/>
              </a:rPr>
              <a:t> - </a:t>
            </a:r>
            <a:r>
              <a:rPr lang="it-IT" sz="1800" b="1" dirty="0" err="1">
                <a:solidFill>
                  <a:srgbClr val="0080FF"/>
                </a:solidFill>
                <a:latin typeface="Comic Sans MS" pitchFamily="30" charset="0"/>
                <a:ea typeface="Comic Sans MS" pitchFamily="30" charset="0"/>
                <a:cs typeface="Comic Sans MS" pitchFamily="30" charset="0"/>
              </a:rPr>
              <a:t>mainly</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photometric</a:t>
            </a:r>
            <a:r>
              <a:rPr lang="it-IT" sz="1800" b="1" dirty="0">
                <a:solidFill>
                  <a:srgbClr val="0080FF"/>
                </a:solidFill>
                <a:latin typeface="Comic Sans MS" pitchFamily="30" charset="0"/>
                <a:ea typeface="Comic Sans MS" pitchFamily="30" charset="0"/>
                <a:cs typeface="Comic Sans MS" pitchFamily="30" charset="0"/>
              </a:rPr>
              <a:t> - </a:t>
            </a:r>
            <a:r>
              <a:rPr lang="it-IT" sz="1800" b="1" dirty="0" err="1">
                <a:solidFill>
                  <a:srgbClr val="0080FF"/>
                </a:solidFill>
                <a:latin typeface="Comic Sans MS" pitchFamily="30" charset="0"/>
                <a:ea typeface="Comic Sans MS" pitchFamily="30" charset="0"/>
                <a:cs typeface="Comic Sans MS" pitchFamily="30" charset="0"/>
              </a:rPr>
              <a:t>evidence</a:t>
            </a:r>
            <a:r>
              <a:rPr lang="it-IT" sz="1800" b="1" dirty="0">
                <a:solidFill>
                  <a:srgbClr val="0080FF"/>
                </a:solidFill>
                <a:latin typeface="Comic Sans MS" pitchFamily="30" charset="0"/>
                <a:ea typeface="Comic Sans MS" pitchFamily="30" charset="0"/>
                <a:cs typeface="Comic Sans MS" pitchFamily="30" charset="0"/>
              </a:rPr>
              <a:t> and </a:t>
            </a:r>
            <a:r>
              <a:rPr lang="it-IT" sz="1800" b="1" dirty="0" err="1">
                <a:solidFill>
                  <a:srgbClr val="0080FF"/>
                </a:solidFill>
                <a:latin typeface="Comic Sans MS" pitchFamily="30" charset="0"/>
                <a:ea typeface="Comic Sans MS" pitchFamily="30" charset="0"/>
                <a:cs typeface="Comic Sans MS" pitchFamily="30" charset="0"/>
              </a:rPr>
              <a:t>theoretical</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predictions</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supported</a:t>
            </a:r>
            <a:r>
              <a:rPr lang="it-IT" sz="1800" b="1" dirty="0">
                <a:solidFill>
                  <a:srgbClr val="0080FF"/>
                </a:solidFill>
                <a:latin typeface="Comic Sans MS" pitchFamily="30" charset="0"/>
                <a:ea typeface="Comic Sans MS" pitchFamily="30" charset="0"/>
                <a:cs typeface="Comic Sans MS" pitchFamily="30" charset="0"/>
              </a:rPr>
              <a:t> the </a:t>
            </a:r>
            <a:r>
              <a:rPr lang="it-IT" sz="1800" b="1" dirty="0" err="1">
                <a:solidFill>
                  <a:srgbClr val="0080FF"/>
                </a:solidFill>
                <a:latin typeface="Comic Sans MS" pitchFamily="30" charset="0"/>
                <a:ea typeface="Comic Sans MS" pitchFamily="30" charset="0"/>
                <a:cs typeface="Comic Sans MS" pitchFamily="30" charset="0"/>
              </a:rPr>
              <a:t>view</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of</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GCs</a:t>
            </a:r>
            <a:r>
              <a:rPr lang="it-IT" sz="1800" b="1" dirty="0">
                <a:solidFill>
                  <a:srgbClr val="0080FF"/>
                </a:solidFill>
                <a:latin typeface="Comic Sans MS" pitchFamily="30" charset="0"/>
                <a:ea typeface="Comic Sans MS" pitchFamily="30" charset="0"/>
                <a:cs typeface="Comic Sans MS" pitchFamily="30" charset="0"/>
              </a:rPr>
              <a:t> </a:t>
            </a:r>
            <a:r>
              <a:rPr lang="it-IT" sz="1800" b="1" dirty="0" err="1">
                <a:solidFill>
                  <a:srgbClr val="0080FF"/>
                </a:solidFill>
                <a:latin typeface="Comic Sans MS" pitchFamily="30" charset="0"/>
                <a:ea typeface="Comic Sans MS" pitchFamily="30" charset="0"/>
                <a:cs typeface="Comic Sans MS" pitchFamily="30" charset="0"/>
              </a:rPr>
              <a:t>as</a:t>
            </a:r>
            <a:r>
              <a:rPr lang="it-IT" sz="1800" b="1" dirty="0">
                <a:solidFill>
                  <a:srgbClr val="0080FF"/>
                </a:solidFill>
                <a:latin typeface="Comic Sans MS" pitchFamily="30" charset="0"/>
                <a:ea typeface="Comic Sans MS" pitchFamily="30" charset="0"/>
                <a:cs typeface="Comic Sans MS" pitchFamily="30" charset="0"/>
              </a:rPr>
              <a:t> SIMPLE </a:t>
            </a:r>
            <a:r>
              <a:rPr lang="it-IT" sz="1800" b="1" dirty="0" err="1">
                <a:solidFill>
                  <a:srgbClr val="0080FF"/>
                </a:solidFill>
                <a:latin typeface="Comic Sans MS" pitchFamily="30" charset="0"/>
                <a:ea typeface="Comic Sans MS" pitchFamily="30" charset="0"/>
                <a:cs typeface="Comic Sans MS" pitchFamily="30" charset="0"/>
              </a:rPr>
              <a:t>objects</a:t>
            </a:r>
            <a:r>
              <a:rPr lang="it-IT" sz="1800" b="1" dirty="0">
                <a:solidFill>
                  <a:srgbClr val="0080FF"/>
                </a:solidFill>
                <a:latin typeface="Comic Sans MS" pitchFamily="30" charset="0"/>
                <a:ea typeface="Comic Sans MS" pitchFamily="30" charset="0"/>
                <a:cs typeface="Comic Sans MS" pitchFamily="30" charset="0"/>
              </a:rPr>
              <a:t>:</a:t>
            </a:r>
          </a:p>
        </p:txBody>
      </p:sp>
      <p:grpSp>
        <p:nvGrpSpPr>
          <p:cNvPr id="9" name="Gruppo 8"/>
          <p:cNvGrpSpPr/>
          <p:nvPr/>
        </p:nvGrpSpPr>
        <p:grpSpPr>
          <a:xfrm>
            <a:off x="1752600" y="2971800"/>
            <a:ext cx="5867400" cy="2667000"/>
            <a:chOff x="1752600" y="2971800"/>
            <a:chExt cx="5867400" cy="2667000"/>
          </a:xfrm>
        </p:grpSpPr>
        <p:pic>
          <p:nvPicPr>
            <p:cNvPr id="21509" name="Picture 47" descr="NGC0288"/>
            <p:cNvPicPr>
              <a:picLocks noChangeAspect="1" noChangeArrowheads="1"/>
            </p:cNvPicPr>
            <p:nvPr/>
          </p:nvPicPr>
          <p:blipFill>
            <a:blip r:embed="rId2"/>
            <a:srcRect/>
            <a:stretch>
              <a:fillRect/>
            </a:stretch>
          </p:blipFill>
          <p:spPr bwMode="auto">
            <a:xfrm>
              <a:off x="1752600" y="2971800"/>
              <a:ext cx="2667000" cy="2667000"/>
            </a:xfrm>
            <a:prstGeom prst="rect">
              <a:avLst/>
            </a:prstGeom>
            <a:noFill/>
            <a:ln w="25400">
              <a:solidFill>
                <a:schemeClr val="bg2"/>
              </a:solidFill>
              <a:miter lim="800000"/>
              <a:headEnd/>
              <a:tailEnd/>
            </a:ln>
          </p:spPr>
        </p:pic>
        <p:pic>
          <p:nvPicPr>
            <p:cNvPr id="8" name="Picture 51" descr="NGC6101"/>
            <p:cNvPicPr>
              <a:picLocks noChangeAspect="1" noChangeArrowheads="1"/>
            </p:cNvPicPr>
            <p:nvPr/>
          </p:nvPicPr>
          <p:blipFill>
            <a:blip r:embed="rId3"/>
            <a:srcRect/>
            <a:stretch>
              <a:fillRect/>
            </a:stretch>
          </p:blipFill>
          <p:spPr bwMode="auto">
            <a:xfrm>
              <a:off x="4953000" y="2971800"/>
              <a:ext cx="2667000" cy="2667000"/>
            </a:xfrm>
            <a:prstGeom prst="rect">
              <a:avLst/>
            </a:prstGeom>
            <a:noFill/>
            <a:ln w="25400">
              <a:solidFill>
                <a:schemeClr val="bg2"/>
              </a:solidFill>
              <a:miter lim="800000"/>
              <a:headEnd/>
              <a:tailEnd/>
            </a:ln>
          </p:spPr>
        </p:pic>
      </p:grpSp>
      <p:sp>
        <p:nvSpPr>
          <p:cNvPr id="21511" name="CasellaDiTesto 8"/>
          <p:cNvSpPr txBox="1">
            <a:spLocks noChangeArrowheads="1"/>
          </p:cNvSpPr>
          <p:nvPr/>
        </p:nvSpPr>
        <p:spPr bwMode="auto">
          <a:xfrm rot="-724936">
            <a:off x="762000" y="3886200"/>
            <a:ext cx="8051800" cy="400050"/>
          </a:xfrm>
          <a:prstGeom prst="rect">
            <a:avLst/>
          </a:prstGeom>
          <a:solidFill>
            <a:srgbClr val="CCCCCC"/>
          </a:solidFill>
          <a:ln w="28575">
            <a:solidFill>
              <a:srgbClr val="66FFFF"/>
            </a:solidFill>
            <a:round/>
            <a:headEnd/>
            <a:tailEnd/>
          </a:ln>
        </p:spPr>
        <p:txBody>
          <a:bodyPr wrap="none">
            <a:prstTxWarp prst="textNoShape">
              <a:avLst/>
            </a:prstTxWarp>
            <a:spAutoFit/>
          </a:bodyPr>
          <a:lstStyle/>
          <a:p>
            <a:r>
              <a:rPr lang="it-IT" sz="2000" b="1">
                <a:solidFill>
                  <a:srgbClr val="000080"/>
                </a:solidFill>
                <a:latin typeface="Comic Sans MS" pitchFamily="30" charset="0"/>
                <a:ea typeface="Comic Sans MS" pitchFamily="30" charset="0"/>
                <a:cs typeface="Comic Sans MS" pitchFamily="30" charset="0"/>
              </a:rPr>
              <a:t>The GCs paradigma: they host single-simple stellar populations</a:t>
            </a:r>
          </a:p>
        </p:txBody>
      </p:sp>
      <p:sp>
        <p:nvSpPr>
          <p:cNvPr id="11" name="CasellaDiTesto 10"/>
          <p:cNvSpPr txBox="1"/>
          <p:nvPr/>
        </p:nvSpPr>
        <p:spPr>
          <a:xfrm>
            <a:off x="685800" y="5867400"/>
            <a:ext cx="7926388" cy="646113"/>
          </a:xfrm>
          <a:prstGeom prst="rect">
            <a:avLst/>
          </a:prstGeom>
          <a:noFill/>
        </p:spPr>
        <p:txBody>
          <a:bodyPr wrap="none">
            <a:spAutoFit/>
          </a:bodyPr>
          <a:lstStyle/>
          <a:p>
            <a:pPr algn="ctr">
              <a:defRPr/>
            </a:pPr>
            <a:r>
              <a:rPr lang="it-IT" sz="1800" b="1" dirty="0" err="1">
                <a:solidFill>
                  <a:schemeClr val="bg1">
                    <a:lumMod val="95000"/>
                  </a:schemeClr>
                </a:solidFill>
                <a:latin typeface="Comic Sans MS"/>
                <a:ea typeface="ＭＳ Ｐゴシック" pitchFamily="26" charset="-128"/>
                <a:cs typeface="Comic Sans MS"/>
              </a:rPr>
              <a:t>For</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this</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reason</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GCs</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have</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been</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a:t>
            </a:r>
            <a:r>
              <a:rPr lang="it-IT" sz="1800" b="1" dirty="0">
                <a:solidFill>
                  <a:schemeClr val="bg1">
                    <a:lumMod val="95000"/>
                  </a:schemeClr>
                </a:solidFill>
                <a:latin typeface="Comic Sans MS"/>
                <a:ea typeface="ＭＳ Ｐゴシック" pitchFamily="26" charset="-128"/>
                <a:cs typeface="Comic Sans MS"/>
              </a:rPr>
              <a:t> so far - a </a:t>
            </a:r>
            <a:r>
              <a:rPr lang="it-IT" sz="1800" b="1" dirty="0" err="1">
                <a:solidFill>
                  <a:schemeClr val="bg1">
                    <a:lumMod val="95000"/>
                  </a:schemeClr>
                </a:solidFill>
                <a:latin typeface="Comic Sans MS"/>
                <a:ea typeface="ＭＳ Ｐゴシック" pitchFamily="26" charset="-128"/>
                <a:cs typeface="Comic Sans MS"/>
              </a:rPr>
              <a:t>fundamental</a:t>
            </a:r>
            <a:r>
              <a:rPr lang="it-IT" sz="1800" b="1" dirty="0">
                <a:solidFill>
                  <a:schemeClr val="bg1">
                    <a:lumMod val="95000"/>
                  </a:schemeClr>
                </a:solidFill>
                <a:latin typeface="Comic Sans MS"/>
                <a:ea typeface="ＭＳ Ｐゴシック" pitchFamily="26" charset="-128"/>
                <a:cs typeface="Comic Sans MS"/>
              </a:rPr>
              <a:t> benchmark </a:t>
            </a:r>
          </a:p>
          <a:p>
            <a:pPr algn="ctr">
              <a:defRPr/>
            </a:pPr>
            <a:r>
              <a:rPr lang="it-IT" sz="1800" b="1" dirty="0" err="1">
                <a:solidFill>
                  <a:schemeClr val="bg1">
                    <a:lumMod val="95000"/>
                  </a:schemeClr>
                </a:solidFill>
                <a:latin typeface="Comic Sans MS"/>
                <a:ea typeface="ＭＳ Ｐゴシック" pitchFamily="26" charset="-128"/>
                <a:cs typeface="Comic Sans MS"/>
              </a:rPr>
              <a:t>for</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Population</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Synthesis</a:t>
            </a:r>
            <a:r>
              <a:rPr lang="it-IT" sz="1800" b="1" dirty="0">
                <a:solidFill>
                  <a:schemeClr val="bg1">
                    <a:lumMod val="95000"/>
                  </a:schemeClr>
                </a:solidFill>
                <a:latin typeface="Comic Sans MS"/>
                <a:ea typeface="ＭＳ Ｐゴシック" pitchFamily="26" charset="-128"/>
                <a:cs typeface="Comic Sans MS"/>
              </a:rPr>
              <a:t> </a:t>
            </a:r>
            <a:r>
              <a:rPr lang="it-IT" sz="1800" b="1" dirty="0" err="1">
                <a:solidFill>
                  <a:schemeClr val="bg1">
                    <a:lumMod val="95000"/>
                  </a:schemeClr>
                </a:solidFill>
                <a:latin typeface="Comic Sans MS"/>
                <a:ea typeface="ＭＳ Ｐゴシック" pitchFamily="26" charset="-128"/>
                <a:cs typeface="Comic Sans MS"/>
              </a:rPr>
              <a:t>Models</a:t>
            </a:r>
            <a:endParaRPr lang="it-IT" sz="1800" b="1" dirty="0">
              <a:solidFill>
                <a:schemeClr val="bg1">
                  <a:lumMod val="95000"/>
                </a:schemeClr>
              </a:solidFill>
              <a:latin typeface="Comic Sans MS"/>
              <a:ea typeface="ＭＳ Ｐゴシック" pitchFamily="26" charset="-128"/>
              <a:cs typeface="Comic Sans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dissolve">
                                      <p:cBhvr>
                                        <p:cTn id="7" dur="500"/>
                                        <p:tgtEl>
                                          <p:spTgt spid="2150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1511"/>
                                        </p:tgtEl>
                                        <p:attrNameLst>
                                          <p:attrName>style.visibility</p:attrName>
                                        </p:attrNameLst>
                                      </p:cBhvr>
                                      <p:to>
                                        <p:strVal val="visible"/>
                                      </p:to>
                                    </p:set>
                                    <p:anim calcmode="lin" valueType="num">
                                      <p:cBhvr>
                                        <p:cTn id="15" dur="500" fill="hold"/>
                                        <p:tgtEl>
                                          <p:spTgt spid="21511"/>
                                        </p:tgtEl>
                                        <p:attrNameLst>
                                          <p:attrName>ppt_w</p:attrName>
                                        </p:attrNameLst>
                                      </p:cBhvr>
                                      <p:tavLst>
                                        <p:tav tm="0">
                                          <p:val>
                                            <p:fltVal val="0"/>
                                          </p:val>
                                        </p:tav>
                                        <p:tav tm="100000">
                                          <p:val>
                                            <p:strVal val="#ppt_w"/>
                                          </p:val>
                                        </p:tav>
                                      </p:tavLst>
                                    </p:anim>
                                    <p:anim calcmode="lin" valueType="num">
                                      <p:cBhvr>
                                        <p:cTn id="16" dur="500" fill="hold"/>
                                        <p:tgtEl>
                                          <p:spTgt spid="21511"/>
                                        </p:tgtEl>
                                        <p:attrNameLst>
                                          <p:attrName>ppt_h</p:attrName>
                                        </p:attrNameLst>
                                      </p:cBhvr>
                                      <p:tavLst>
                                        <p:tav tm="0">
                                          <p:val>
                                            <p:fltVal val="0"/>
                                          </p:val>
                                        </p:tav>
                                        <p:tav tm="100000">
                                          <p:val>
                                            <p:strVal val="#ppt_h"/>
                                          </p:val>
                                        </p:tav>
                                      </p:tavLst>
                                    </p:anim>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11"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p:cNvSpPr>
            <a:spLocks noGrp="1"/>
          </p:cNvSpPr>
          <p:nvPr>
            <p:ph type="title"/>
          </p:nvPr>
        </p:nvSpPr>
        <p:spPr>
          <a:xfrm>
            <a:off x="685800" y="76200"/>
            <a:ext cx="7772400" cy="685800"/>
          </a:xfrm>
        </p:spPr>
        <p:txBody>
          <a:bodyPr/>
          <a:lstStyle/>
          <a:p>
            <a:r>
              <a:rPr lang="it-IT" sz="2800" b="1" dirty="0" smtClean="0">
                <a:solidFill>
                  <a:srgbClr val="66FFFF"/>
                </a:solidFill>
                <a:latin typeface="Comic Sans MS" pitchFamily="30" charset="0"/>
                <a:ea typeface="Comic Sans MS" pitchFamily="30" charset="0"/>
                <a:cs typeface="Comic Sans MS" pitchFamily="30" charset="0"/>
              </a:rPr>
              <a:t>A short </a:t>
            </a:r>
            <a:r>
              <a:rPr lang="it-IT" sz="2800" b="1" dirty="0" err="1" smtClean="0">
                <a:solidFill>
                  <a:srgbClr val="66FFFF"/>
                </a:solidFill>
                <a:latin typeface="Comic Sans MS" pitchFamily="30" charset="0"/>
                <a:ea typeface="Comic Sans MS" pitchFamily="30" charset="0"/>
                <a:cs typeface="Comic Sans MS" pitchFamily="30" charset="0"/>
              </a:rPr>
              <a:t>summary</a:t>
            </a:r>
            <a:endParaRPr lang="it-IT" sz="2800" b="1" dirty="0" smtClean="0">
              <a:solidFill>
                <a:srgbClr val="66FFFF"/>
              </a:solidFill>
              <a:latin typeface="Comic Sans MS" pitchFamily="30" charset="0"/>
              <a:ea typeface="Comic Sans MS" pitchFamily="30" charset="0"/>
              <a:cs typeface="Comic Sans MS" pitchFamily="30" charset="0"/>
            </a:endParaRPr>
          </a:p>
        </p:txBody>
      </p:sp>
      <p:pic>
        <p:nvPicPr>
          <p:cNvPr id="23555" name="Immagine 2" descr="kitchen-chemistry.jpg"/>
          <p:cNvPicPr>
            <a:picLocks noChangeAspect="1"/>
          </p:cNvPicPr>
          <p:nvPr/>
        </p:nvPicPr>
        <p:blipFill>
          <a:blip r:embed="rId2"/>
          <a:srcRect/>
          <a:stretch>
            <a:fillRect/>
          </a:stretch>
        </p:blipFill>
        <p:spPr bwMode="auto">
          <a:xfrm>
            <a:off x="7848600" y="228600"/>
            <a:ext cx="1058863" cy="1008063"/>
          </a:xfrm>
          <a:prstGeom prst="rect">
            <a:avLst/>
          </a:prstGeom>
          <a:noFill/>
          <a:ln w="9525">
            <a:noFill/>
            <a:miter lim="800000"/>
            <a:headEnd/>
            <a:tailEnd/>
          </a:ln>
        </p:spPr>
      </p:pic>
      <p:sp>
        <p:nvSpPr>
          <p:cNvPr id="23556" name="CasellaDiTesto 3"/>
          <p:cNvSpPr txBox="1">
            <a:spLocks noChangeArrowheads="1"/>
          </p:cNvSpPr>
          <p:nvPr/>
        </p:nvSpPr>
        <p:spPr bwMode="auto">
          <a:xfrm>
            <a:off x="228600" y="914400"/>
            <a:ext cx="5275263" cy="369888"/>
          </a:xfrm>
          <a:prstGeom prst="rect">
            <a:avLst/>
          </a:prstGeom>
          <a:noFill/>
          <a:ln w="9525">
            <a:noFill/>
            <a:miter lim="800000"/>
            <a:headEnd/>
            <a:tailEnd/>
          </a:ln>
        </p:spPr>
        <p:txBody>
          <a:bodyPr wrap="none">
            <a:prstTxWarp prst="textNoShape">
              <a:avLst/>
            </a:prstTxWarp>
            <a:spAutoFit/>
          </a:bodyPr>
          <a:lstStyle/>
          <a:p>
            <a:pPr>
              <a:buFont typeface="Arial" pitchFamily="30" charset="0"/>
              <a:buChar char="•"/>
            </a:pPr>
            <a:r>
              <a:rPr lang="it-IT" sz="1800" b="1" dirty="0">
                <a:solidFill>
                  <a:schemeClr val="bg1"/>
                </a:solidFill>
                <a:latin typeface="Comic Sans MS" pitchFamily="30" charset="0"/>
                <a:ea typeface="Comic Sans MS" pitchFamily="30" charset="0"/>
                <a:cs typeface="Comic Sans MS" pitchFamily="30" charset="0"/>
              </a:rPr>
              <a:t>Some </a:t>
            </a:r>
            <a:r>
              <a:rPr lang="it-IT" sz="1800" b="1" dirty="0" err="1">
                <a:solidFill>
                  <a:schemeClr val="bg1"/>
                </a:solidFill>
                <a:latin typeface="Comic Sans MS" pitchFamily="30" charset="0"/>
                <a:ea typeface="Comic Sans MS" pitchFamily="30" charset="0"/>
                <a:cs typeface="Comic Sans MS" pitchFamily="30" charset="0"/>
              </a:rPr>
              <a:t>GCs</a:t>
            </a:r>
            <a:r>
              <a:rPr lang="it-IT" sz="1800" b="1" dirty="0">
                <a:solidFill>
                  <a:schemeClr val="bg1"/>
                </a:solidFill>
                <a:latin typeface="Comic Sans MS" pitchFamily="30" charset="0"/>
                <a:ea typeface="Comic Sans MS" pitchFamily="30" charset="0"/>
                <a:cs typeface="Comic Sans MS" pitchFamily="30" charset="0"/>
              </a:rPr>
              <a:t> show a </a:t>
            </a:r>
            <a:r>
              <a:rPr lang="it-IT" sz="1800" b="1" dirty="0" err="1">
                <a:solidFill>
                  <a:schemeClr val="bg1"/>
                </a:solidFill>
                <a:latin typeface="Comic Sans MS" pitchFamily="30" charset="0"/>
                <a:ea typeface="Comic Sans MS" pitchFamily="30" charset="0"/>
                <a:cs typeface="Comic Sans MS" pitchFamily="30" charset="0"/>
              </a:rPr>
              <a:t>CN-bimodality</a:t>
            </a:r>
            <a:r>
              <a:rPr lang="it-IT" sz="1800" b="1" dirty="0">
                <a:solidFill>
                  <a:schemeClr val="bg1"/>
                </a:solidFill>
                <a:latin typeface="Comic Sans MS" pitchFamily="30" charset="0"/>
                <a:ea typeface="Comic Sans MS" pitchFamily="30" charset="0"/>
                <a:cs typeface="Comic Sans MS" pitchFamily="30" charset="0"/>
              </a:rPr>
              <a:t> on the RGB</a:t>
            </a:r>
          </a:p>
        </p:txBody>
      </p:sp>
      <p:sp>
        <p:nvSpPr>
          <p:cNvPr id="23557" name="CasellaDiTesto 4"/>
          <p:cNvSpPr txBox="1">
            <a:spLocks noChangeArrowheads="1"/>
          </p:cNvSpPr>
          <p:nvPr/>
        </p:nvSpPr>
        <p:spPr bwMode="auto">
          <a:xfrm>
            <a:off x="228600" y="1524000"/>
            <a:ext cx="8032750" cy="369887"/>
          </a:xfrm>
          <a:prstGeom prst="rect">
            <a:avLst/>
          </a:prstGeom>
          <a:noFill/>
          <a:ln w="9525">
            <a:noFill/>
            <a:miter lim="800000"/>
            <a:headEnd/>
            <a:tailEnd/>
          </a:ln>
        </p:spPr>
        <p:txBody>
          <a:bodyPr wrap="none">
            <a:prstTxWarp prst="textNoShape">
              <a:avLst/>
            </a:prstTxWarp>
            <a:spAutoFit/>
          </a:bodyPr>
          <a:lstStyle/>
          <a:p>
            <a:pPr>
              <a:buFont typeface="Arial" pitchFamily="30" charset="0"/>
              <a:buChar char="•"/>
            </a:pPr>
            <a:r>
              <a:rPr lang="it-IT" sz="1800" b="1" dirty="0">
                <a:solidFill>
                  <a:schemeClr val="bg1"/>
                </a:solidFill>
                <a:latin typeface="Comic Sans MS" pitchFamily="30" charset="0"/>
                <a:ea typeface="Comic Sans MS" pitchFamily="30" charset="0"/>
                <a:cs typeface="Comic Sans MS" pitchFamily="30" charset="0"/>
              </a:rPr>
              <a:t>The </a:t>
            </a:r>
            <a:r>
              <a:rPr lang="it-IT" sz="1800" b="1" dirty="0" err="1">
                <a:solidFill>
                  <a:schemeClr val="bg1"/>
                </a:solidFill>
                <a:latin typeface="Comic Sans MS" pitchFamily="30" charset="0"/>
                <a:ea typeface="Comic Sans MS" pitchFamily="30" charset="0"/>
                <a:cs typeface="Comic Sans MS" pitchFamily="30" charset="0"/>
              </a:rPr>
              <a:t>C</a:t>
            </a:r>
            <a:r>
              <a:rPr lang="it-IT" sz="1800" b="1" dirty="0">
                <a:solidFill>
                  <a:schemeClr val="bg1"/>
                </a:solidFill>
                <a:latin typeface="Comic Sans MS" pitchFamily="30" charset="0"/>
                <a:ea typeface="Comic Sans MS" pitchFamily="30" charset="0"/>
                <a:cs typeface="Comic Sans MS" pitchFamily="30" charset="0"/>
              </a:rPr>
              <a:t> &amp; </a:t>
            </a:r>
            <a:r>
              <a:rPr lang="it-IT" sz="1800" b="1" dirty="0" err="1">
                <a:solidFill>
                  <a:schemeClr val="bg1"/>
                </a:solidFill>
                <a:latin typeface="Comic Sans MS" pitchFamily="30" charset="0"/>
                <a:ea typeface="Comic Sans MS" pitchFamily="30" charset="0"/>
                <a:cs typeface="Comic Sans MS" pitchFamily="30" charset="0"/>
              </a:rPr>
              <a:t>N</a:t>
            </a:r>
            <a:r>
              <a:rPr lang="it-IT" sz="1800" b="1" dirty="0">
                <a:solidFill>
                  <a:schemeClr val="bg1"/>
                </a:solidFill>
                <a:latin typeface="Comic Sans MS" pitchFamily="30" charset="0"/>
                <a:ea typeface="Comic Sans MS" pitchFamily="30" charset="0"/>
                <a:cs typeface="Comic Sans MS" pitchFamily="30" charset="0"/>
              </a:rPr>
              <a:t> </a:t>
            </a:r>
            <a:r>
              <a:rPr lang="it-IT" sz="1800" b="1" dirty="0" err="1">
                <a:solidFill>
                  <a:schemeClr val="bg1"/>
                </a:solidFill>
                <a:latin typeface="Comic Sans MS" pitchFamily="30" charset="0"/>
                <a:ea typeface="Comic Sans MS" pitchFamily="30" charset="0"/>
                <a:cs typeface="Comic Sans MS" pitchFamily="30" charset="0"/>
              </a:rPr>
              <a:t>abundances</a:t>
            </a:r>
            <a:r>
              <a:rPr lang="it-IT" sz="1800" b="1" dirty="0">
                <a:solidFill>
                  <a:schemeClr val="bg1"/>
                </a:solidFill>
                <a:latin typeface="Comic Sans MS" pitchFamily="30" charset="0"/>
                <a:ea typeface="Comic Sans MS" pitchFamily="30" charset="0"/>
                <a:cs typeface="Comic Sans MS" pitchFamily="30" charset="0"/>
              </a:rPr>
              <a:t> in </a:t>
            </a:r>
            <a:r>
              <a:rPr lang="it-IT" sz="1800" b="1" dirty="0" err="1">
                <a:solidFill>
                  <a:schemeClr val="bg1"/>
                </a:solidFill>
                <a:latin typeface="Comic Sans MS" pitchFamily="30" charset="0"/>
                <a:ea typeface="Comic Sans MS" pitchFamily="30" charset="0"/>
                <a:cs typeface="Comic Sans MS" pitchFamily="30" charset="0"/>
              </a:rPr>
              <a:t>GCs</a:t>
            </a:r>
            <a:r>
              <a:rPr lang="it-IT" sz="1800" b="1" dirty="0">
                <a:solidFill>
                  <a:schemeClr val="bg1"/>
                </a:solidFill>
                <a:latin typeface="Comic Sans MS" pitchFamily="30" charset="0"/>
                <a:ea typeface="Comic Sans MS" pitchFamily="30" charset="0"/>
                <a:cs typeface="Comic Sans MS" pitchFamily="30" charset="0"/>
              </a:rPr>
              <a:t> are </a:t>
            </a:r>
            <a:r>
              <a:rPr lang="it-IT" sz="1800" b="1" dirty="0" err="1">
                <a:solidFill>
                  <a:schemeClr val="bg1"/>
                </a:solidFill>
                <a:latin typeface="Comic Sans MS" pitchFamily="30" charset="0"/>
                <a:ea typeface="Comic Sans MS" pitchFamily="30" charset="0"/>
                <a:cs typeface="Comic Sans MS" pitchFamily="30" charset="0"/>
              </a:rPr>
              <a:t>very</a:t>
            </a:r>
            <a:r>
              <a:rPr lang="it-IT" sz="1800" b="1" dirty="0">
                <a:solidFill>
                  <a:schemeClr val="bg1"/>
                </a:solidFill>
                <a:latin typeface="Comic Sans MS" pitchFamily="30" charset="0"/>
                <a:ea typeface="Comic Sans MS" pitchFamily="30" charset="0"/>
                <a:cs typeface="Comic Sans MS" pitchFamily="30" charset="0"/>
              </a:rPr>
              <a:t> </a:t>
            </a:r>
            <a:r>
              <a:rPr lang="it-IT" sz="1800" b="1" dirty="0" err="1">
                <a:solidFill>
                  <a:schemeClr val="bg1"/>
                </a:solidFill>
                <a:latin typeface="Comic Sans MS" pitchFamily="30" charset="0"/>
                <a:ea typeface="Comic Sans MS" pitchFamily="30" charset="0"/>
                <a:cs typeface="Comic Sans MS" pitchFamily="30" charset="0"/>
              </a:rPr>
              <a:t>different</a:t>
            </a:r>
            <a:r>
              <a:rPr lang="it-IT" sz="1800" b="1" dirty="0">
                <a:solidFill>
                  <a:schemeClr val="bg1"/>
                </a:solidFill>
                <a:latin typeface="Comic Sans MS" pitchFamily="30" charset="0"/>
                <a:ea typeface="Comic Sans MS" pitchFamily="30" charset="0"/>
                <a:cs typeface="Comic Sans MS" pitchFamily="30" charset="0"/>
              </a:rPr>
              <a:t> </a:t>
            </a:r>
            <a:r>
              <a:rPr lang="it-IT" sz="1800" b="1" dirty="0" err="1">
                <a:solidFill>
                  <a:schemeClr val="bg1"/>
                </a:solidFill>
                <a:latin typeface="Comic Sans MS" pitchFamily="30" charset="0"/>
                <a:ea typeface="Comic Sans MS" pitchFamily="30" charset="0"/>
                <a:cs typeface="Comic Sans MS" pitchFamily="30" charset="0"/>
              </a:rPr>
              <a:t>than</a:t>
            </a:r>
            <a:r>
              <a:rPr lang="it-IT" sz="1800" b="1" dirty="0">
                <a:solidFill>
                  <a:schemeClr val="bg1"/>
                </a:solidFill>
                <a:latin typeface="Comic Sans MS" pitchFamily="30" charset="0"/>
                <a:ea typeface="Comic Sans MS" pitchFamily="30" charset="0"/>
                <a:cs typeface="Comic Sans MS" pitchFamily="30" charset="0"/>
              </a:rPr>
              <a:t> in </a:t>
            </a:r>
            <a:r>
              <a:rPr lang="it-IT" sz="1800" b="1" dirty="0" err="1">
                <a:solidFill>
                  <a:schemeClr val="bg1"/>
                </a:solidFill>
                <a:latin typeface="Comic Sans MS" pitchFamily="30" charset="0"/>
                <a:ea typeface="Comic Sans MS" pitchFamily="30" charset="0"/>
                <a:cs typeface="Comic Sans MS" pitchFamily="30" charset="0"/>
              </a:rPr>
              <a:t>field</a:t>
            </a:r>
            <a:r>
              <a:rPr lang="it-IT" sz="1800" b="1" dirty="0">
                <a:solidFill>
                  <a:schemeClr val="bg1"/>
                </a:solidFill>
                <a:latin typeface="Comic Sans MS" pitchFamily="30" charset="0"/>
                <a:ea typeface="Comic Sans MS" pitchFamily="30" charset="0"/>
                <a:cs typeface="Comic Sans MS" pitchFamily="30" charset="0"/>
              </a:rPr>
              <a:t> </a:t>
            </a:r>
            <a:r>
              <a:rPr lang="it-IT" sz="1800" b="1" dirty="0" err="1">
                <a:solidFill>
                  <a:schemeClr val="bg1"/>
                </a:solidFill>
                <a:latin typeface="Comic Sans MS" pitchFamily="30" charset="0"/>
                <a:ea typeface="Comic Sans MS" pitchFamily="30" charset="0"/>
                <a:cs typeface="Comic Sans MS" pitchFamily="30" charset="0"/>
              </a:rPr>
              <a:t>giants</a:t>
            </a:r>
            <a:endParaRPr lang="it-IT" sz="1800" b="1" dirty="0">
              <a:solidFill>
                <a:schemeClr val="bg1"/>
              </a:solidFill>
              <a:latin typeface="Comic Sans MS" pitchFamily="30" charset="0"/>
              <a:ea typeface="Comic Sans MS" pitchFamily="30" charset="0"/>
              <a:cs typeface="Comic Sans MS" pitchFamily="30" charset="0"/>
            </a:endParaRPr>
          </a:p>
        </p:txBody>
      </p:sp>
      <p:grpSp>
        <p:nvGrpSpPr>
          <p:cNvPr id="15" name="Gruppo 14"/>
          <p:cNvGrpSpPr/>
          <p:nvPr/>
        </p:nvGrpSpPr>
        <p:grpSpPr>
          <a:xfrm>
            <a:off x="366712" y="1719262"/>
            <a:ext cx="5348288" cy="566738"/>
            <a:chOff x="609600" y="1905000"/>
            <a:chExt cx="5348288" cy="566738"/>
          </a:xfrm>
        </p:grpSpPr>
        <p:sp>
          <p:nvSpPr>
            <p:cNvPr id="23558" name="CasellaDiTesto 5"/>
            <p:cNvSpPr txBox="1">
              <a:spLocks/>
            </p:cNvSpPr>
            <p:nvPr/>
          </p:nvSpPr>
          <p:spPr bwMode="auto">
            <a:xfrm>
              <a:off x="1905000" y="2133600"/>
              <a:ext cx="4052888" cy="338138"/>
            </a:xfrm>
            <a:prstGeom prst="rect">
              <a:avLst/>
            </a:prstGeom>
            <a:solidFill>
              <a:schemeClr val="bg1"/>
            </a:solidFill>
            <a:ln w="28575">
              <a:solidFill>
                <a:srgbClr val="00FFFF"/>
              </a:solidFill>
              <a:round/>
              <a:headEnd/>
              <a:tailEnd/>
            </a:ln>
          </p:spPr>
          <p:txBody>
            <a:bodyPr wrap="none">
              <a:prstTxWarp prst="textNoShape">
                <a:avLst/>
              </a:prstTxWarp>
              <a:spAutoFit/>
            </a:bodyPr>
            <a:lstStyle/>
            <a:p>
              <a:pPr algn="ctr"/>
              <a:r>
                <a:rPr lang="it-IT" sz="1600" b="1" dirty="0">
                  <a:solidFill>
                    <a:srgbClr val="000080"/>
                  </a:solidFill>
                  <a:latin typeface="Comic Sans MS" pitchFamily="30" charset="0"/>
                  <a:ea typeface="Comic Sans MS" pitchFamily="30" charset="0"/>
                  <a:cs typeface="Comic Sans MS" pitchFamily="30" charset="0"/>
                </a:rPr>
                <a:t>The GC </a:t>
              </a:r>
              <a:r>
                <a:rPr lang="it-IT" sz="1600" b="1" dirty="0" err="1">
                  <a:solidFill>
                    <a:srgbClr val="000080"/>
                  </a:solidFill>
                  <a:latin typeface="Comic Sans MS" pitchFamily="30" charset="0"/>
                  <a:ea typeface="Comic Sans MS" pitchFamily="30" charset="0"/>
                  <a:cs typeface="Comic Sans MS" pitchFamily="30" charset="0"/>
                </a:rPr>
                <a:t>enviroment</a:t>
              </a:r>
              <a:r>
                <a:rPr lang="it-IT" sz="1600" b="1" dirty="0">
                  <a:solidFill>
                    <a:srgbClr val="000080"/>
                  </a:solidFill>
                  <a:latin typeface="Comic Sans MS" pitchFamily="30" charset="0"/>
                  <a:ea typeface="Comic Sans MS" pitchFamily="30" charset="0"/>
                  <a:cs typeface="Comic Sans MS" pitchFamily="30" charset="0"/>
                </a:rPr>
                <a:t> HAS </a:t>
              </a:r>
              <a:r>
                <a:rPr lang="it-IT" sz="1600" b="1" dirty="0" err="1">
                  <a:solidFill>
                    <a:srgbClr val="000080"/>
                  </a:solidFill>
                  <a:latin typeface="Comic Sans MS" pitchFamily="30" charset="0"/>
                  <a:ea typeface="Comic Sans MS" pitchFamily="30" charset="0"/>
                  <a:cs typeface="Comic Sans MS" pitchFamily="30" charset="0"/>
                </a:rPr>
                <a:t>to</a:t>
              </a:r>
              <a:r>
                <a:rPr lang="it-IT" sz="1600" b="1" dirty="0">
                  <a:solidFill>
                    <a:srgbClr val="000080"/>
                  </a:solidFill>
                  <a:latin typeface="Comic Sans MS" pitchFamily="30" charset="0"/>
                  <a:ea typeface="Comic Sans MS" pitchFamily="30" charset="0"/>
                  <a:cs typeface="Comic Sans MS" pitchFamily="30" charset="0"/>
                </a:rPr>
                <a:t> play a </a:t>
              </a:r>
              <a:r>
                <a:rPr lang="it-IT" sz="1600" b="1" dirty="0" err="1">
                  <a:solidFill>
                    <a:srgbClr val="000080"/>
                  </a:solidFill>
                  <a:latin typeface="Comic Sans MS" pitchFamily="30" charset="0"/>
                  <a:ea typeface="Comic Sans MS" pitchFamily="30" charset="0"/>
                  <a:cs typeface="Comic Sans MS" pitchFamily="30" charset="0"/>
                </a:rPr>
                <a:t>rôle</a:t>
              </a:r>
              <a:endParaRPr lang="it-IT" sz="1600" b="1" dirty="0">
                <a:solidFill>
                  <a:srgbClr val="000080"/>
                </a:solidFill>
                <a:latin typeface="Comic Sans MS" pitchFamily="30" charset="0"/>
                <a:ea typeface="Comic Sans MS" pitchFamily="30" charset="0"/>
                <a:cs typeface="Comic Sans MS" pitchFamily="30" charset="0"/>
              </a:endParaRPr>
            </a:p>
          </p:txBody>
        </p:sp>
        <p:cxnSp>
          <p:nvCxnSpPr>
            <p:cNvPr id="23559" name="Connettore 4 18"/>
            <p:cNvCxnSpPr>
              <a:cxnSpLocks noChangeShapeType="1"/>
            </p:cNvCxnSpPr>
            <p:nvPr/>
          </p:nvCxnSpPr>
          <p:spPr bwMode="auto">
            <a:xfrm>
              <a:off x="609600" y="1905000"/>
              <a:ext cx="1295400" cy="381000"/>
            </a:xfrm>
            <a:prstGeom prst="bentConnector3">
              <a:avLst>
                <a:gd name="adj1" fmla="val -12324"/>
              </a:avLst>
            </a:prstGeom>
            <a:noFill/>
            <a:ln w="28575">
              <a:solidFill>
                <a:srgbClr val="66FFFF"/>
              </a:solidFill>
              <a:round/>
              <a:headEnd/>
              <a:tailEnd type="arrow" w="med" len="med"/>
            </a:ln>
          </p:spPr>
        </p:cxnSp>
      </p:grpSp>
      <p:sp>
        <p:nvSpPr>
          <p:cNvPr id="8" name="CasellaDiTesto 4"/>
          <p:cNvSpPr txBox="1">
            <a:spLocks noChangeArrowheads="1"/>
          </p:cNvSpPr>
          <p:nvPr/>
        </p:nvSpPr>
        <p:spPr bwMode="auto">
          <a:xfrm>
            <a:off x="228600" y="2450068"/>
            <a:ext cx="4647426" cy="369332"/>
          </a:xfrm>
          <a:prstGeom prst="rect">
            <a:avLst/>
          </a:prstGeom>
          <a:noFill/>
          <a:ln w="9525">
            <a:noFill/>
            <a:miter lim="800000"/>
            <a:headEnd/>
            <a:tailEnd/>
          </a:ln>
        </p:spPr>
        <p:txBody>
          <a:bodyPr wrap="none">
            <a:prstTxWarp prst="textNoShape">
              <a:avLst/>
            </a:prstTxWarp>
            <a:spAutoFit/>
          </a:bodyPr>
          <a:lstStyle/>
          <a:p>
            <a:pPr>
              <a:buFont typeface="Arial" pitchFamily="30" charset="0"/>
              <a:buChar char="•"/>
            </a:pPr>
            <a:r>
              <a:rPr lang="it-IT" sz="1800" b="1" dirty="0" smtClean="0">
                <a:solidFill>
                  <a:schemeClr val="bg1"/>
                </a:solidFill>
                <a:latin typeface="Comic Sans MS" pitchFamily="30" charset="0"/>
                <a:ea typeface="Comic Sans MS" pitchFamily="30" charset="0"/>
                <a:cs typeface="Comic Sans MS" pitchFamily="30" charset="0"/>
              </a:rPr>
              <a:t>The </a:t>
            </a:r>
            <a:r>
              <a:rPr lang="it-IT" sz="1800" b="1" dirty="0" err="1" smtClean="0">
                <a:solidFill>
                  <a:schemeClr val="bg1"/>
                </a:solidFill>
                <a:latin typeface="Comic Sans MS" pitchFamily="30" charset="0"/>
                <a:ea typeface="Comic Sans MS" pitchFamily="30" charset="0"/>
                <a:cs typeface="Comic Sans MS" pitchFamily="30" charset="0"/>
              </a:rPr>
              <a:t>O-Na</a:t>
            </a:r>
            <a:r>
              <a:rPr lang="it-IT" sz="1800" b="1" dirty="0" smtClean="0">
                <a:solidFill>
                  <a:schemeClr val="bg1"/>
                </a:solidFill>
                <a:latin typeface="Comic Sans MS" pitchFamily="30" charset="0"/>
                <a:ea typeface="Comic Sans MS" pitchFamily="30" charset="0"/>
                <a:cs typeface="Comic Sans MS" pitchFamily="30" charset="0"/>
              </a:rPr>
              <a:t> </a:t>
            </a:r>
            <a:r>
              <a:rPr lang="it-IT" sz="1800" b="1" dirty="0" err="1" smtClean="0">
                <a:solidFill>
                  <a:schemeClr val="bg1"/>
                </a:solidFill>
                <a:latin typeface="Comic Sans MS" pitchFamily="30" charset="0"/>
                <a:ea typeface="Comic Sans MS" pitchFamily="30" charset="0"/>
                <a:cs typeface="Comic Sans MS" pitchFamily="30" charset="0"/>
              </a:rPr>
              <a:t>anticorrelation</a:t>
            </a:r>
            <a:r>
              <a:rPr lang="it-IT" sz="1800" b="1" dirty="0" smtClean="0">
                <a:solidFill>
                  <a:schemeClr val="bg1"/>
                </a:solidFill>
                <a:latin typeface="Comic Sans MS" pitchFamily="30" charset="0"/>
                <a:ea typeface="Comic Sans MS" pitchFamily="30" charset="0"/>
                <a:cs typeface="Comic Sans MS" pitchFamily="30" charset="0"/>
              </a:rPr>
              <a:t> in RGB </a:t>
            </a:r>
            <a:r>
              <a:rPr lang="it-IT" sz="1800" b="1" dirty="0" err="1" smtClean="0">
                <a:solidFill>
                  <a:schemeClr val="bg1"/>
                </a:solidFill>
                <a:latin typeface="Comic Sans MS" pitchFamily="30" charset="0"/>
                <a:ea typeface="Comic Sans MS" pitchFamily="30" charset="0"/>
                <a:cs typeface="Comic Sans MS" pitchFamily="30" charset="0"/>
              </a:rPr>
              <a:t>stars</a:t>
            </a:r>
            <a:endParaRPr lang="it-IT" sz="1800" b="1" dirty="0">
              <a:solidFill>
                <a:schemeClr val="bg1"/>
              </a:solidFill>
              <a:latin typeface="Comic Sans MS" pitchFamily="30" charset="0"/>
              <a:ea typeface="Comic Sans MS" pitchFamily="30" charset="0"/>
              <a:cs typeface="Comic Sans MS" pitchFamily="30" charset="0"/>
            </a:endParaRPr>
          </a:p>
        </p:txBody>
      </p:sp>
      <p:grpSp>
        <p:nvGrpSpPr>
          <p:cNvPr id="12" name="Gruppo 11"/>
          <p:cNvGrpSpPr/>
          <p:nvPr/>
        </p:nvGrpSpPr>
        <p:grpSpPr>
          <a:xfrm>
            <a:off x="4953000" y="3302000"/>
            <a:ext cx="4038596" cy="3403600"/>
            <a:chOff x="4876804" y="2971800"/>
            <a:chExt cx="3962396" cy="3403600"/>
          </a:xfrm>
        </p:grpSpPr>
        <p:pic>
          <p:nvPicPr>
            <p:cNvPr id="10" name="Picture 5"/>
            <p:cNvPicPr>
              <a:picLocks noChangeAspect="1" noChangeArrowheads="1"/>
            </p:cNvPicPr>
            <p:nvPr/>
          </p:nvPicPr>
          <p:blipFill>
            <a:blip r:embed="rId3"/>
            <a:srcRect t="16341" b="17430"/>
            <a:stretch>
              <a:fillRect/>
            </a:stretch>
          </p:blipFill>
          <p:spPr bwMode="auto">
            <a:xfrm>
              <a:off x="4876804" y="2971800"/>
              <a:ext cx="3962396" cy="3403600"/>
            </a:xfrm>
            <a:prstGeom prst="rect">
              <a:avLst/>
            </a:prstGeom>
            <a:noFill/>
            <a:ln w="38100">
              <a:solidFill>
                <a:srgbClr val="3366FF"/>
              </a:solidFill>
              <a:miter lim="800000"/>
              <a:headEnd/>
              <a:tailEnd/>
            </a:ln>
          </p:spPr>
        </p:pic>
        <p:sp>
          <p:nvSpPr>
            <p:cNvPr id="11" name="Text Box 7"/>
            <p:cNvSpPr txBox="1">
              <a:spLocks noChangeArrowheads="1"/>
            </p:cNvSpPr>
            <p:nvPr/>
          </p:nvSpPr>
          <p:spPr bwMode="auto">
            <a:xfrm>
              <a:off x="5497275" y="5105400"/>
              <a:ext cx="1513125" cy="830997"/>
            </a:xfrm>
            <a:prstGeom prst="rect">
              <a:avLst/>
            </a:prstGeom>
            <a:solidFill>
              <a:schemeClr val="bg1"/>
            </a:solidFill>
            <a:ln w="9525">
              <a:solidFill>
                <a:srgbClr val="0080FF"/>
              </a:solidFill>
              <a:miter lim="800000"/>
              <a:headEnd/>
              <a:tailEnd/>
            </a:ln>
          </p:spPr>
          <p:txBody>
            <a:bodyPr wrap="square">
              <a:prstTxWarp prst="textNoShape">
                <a:avLst/>
              </a:prstTxWarp>
              <a:spAutoFit/>
            </a:bodyPr>
            <a:lstStyle/>
            <a:p>
              <a:pPr eaLnBrk="1" hangingPunct="1">
                <a:spcBef>
                  <a:spcPct val="50000"/>
                </a:spcBef>
                <a:buFontTx/>
                <a:buChar char="•"/>
              </a:pPr>
              <a:r>
                <a:rPr lang="en-US" sz="1200" b="1" dirty="0">
                  <a:solidFill>
                    <a:srgbClr val="0000FF"/>
                  </a:solidFill>
                  <a:latin typeface="Times New Roman" pitchFamily="30" charset="0"/>
                </a:rPr>
                <a:t>-2.4 &lt; [Fe/H] &lt; -1.8</a:t>
              </a:r>
            </a:p>
            <a:p>
              <a:pPr eaLnBrk="1" hangingPunct="1">
                <a:spcBef>
                  <a:spcPct val="50000"/>
                </a:spcBef>
                <a:buFontTx/>
                <a:buChar char="•"/>
              </a:pPr>
              <a:r>
                <a:rPr lang="en-US" sz="1200" b="1" dirty="0">
                  <a:solidFill>
                    <a:srgbClr val="66FF33"/>
                  </a:solidFill>
                  <a:latin typeface="Times New Roman" pitchFamily="30" charset="0"/>
                </a:rPr>
                <a:t>-1.8 &lt; [Fe/H] &lt;-1.1</a:t>
              </a:r>
            </a:p>
            <a:p>
              <a:pPr eaLnBrk="1" hangingPunct="1">
                <a:spcBef>
                  <a:spcPct val="50000"/>
                </a:spcBef>
                <a:buFontTx/>
                <a:buChar char="•"/>
              </a:pPr>
              <a:r>
                <a:rPr lang="en-US" sz="1200" b="1" dirty="0">
                  <a:solidFill>
                    <a:srgbClr val="FF0000"/>
                  </a:solidFill>
                  <a:latin typeface="Times New Roman" pitchFamily="30" charset="0"/>
                </a:rPr>
                <a:t>-1.1&lt; [Fe/H] &lt;-0.4</a:t>
              </a:r>
              <a:endParaRPr lang="it-IT" sz="1200" b="1" dirty="0">
                <a:solidFill>
                  <a:srgbClr val="FF0000"/>
                </a:solidFill>
                <a:latin typeface="Times New Roman" pitchFamily="30" charset="0"/>
              </a:endParaRPr>
            </a:p>
          </p:txBody>
        </p:sp>
      </p:grpSp>
      <p:sp>
        <p:nvSpPr>
          <p:cNvPr id="13" name="CasellaDiTesto 4"/>
          <p:cNvSpPr txBox="1">
            <a:spLocks noChangeArrowheads="1"/>
          </p:cNvSpPr>
          <p:nvPr/>
        </p:nvSpPr>
        <p:spPr bwMode="auto">
          <a:xfrm>
            <a:off x="228600" y="3059668"/>
            <a:ext cx="4711546" cy="369332"/>
          </a:xfrm>
          <a:prstGeom prst="rect">
            <a:avLst/>
          </a:prstGeom>
          <a:noFill/>
          <a:ln w="9525">
            <a:noFill/>
            <a:miter lim="800000"/>
            <a:headEnd/>
            <a:tailEnd/>
          </a:ln>
        </p:spPr>
        <p:txBody>
          <a:bodyPr wrap="none">
            <a:prstTxWarp prst="textNoShape">
              <a:avLst/>
            </a:prstTxWarp>
            <a:spAutoFit/>
          </a:bodyPr>
          <a:lstStyle/>
          <a:p>
            <a:pPr>
              <a:buFont typeface="Arial" pitchFamily="30" charset="0"/>
              <a:buChar char="•"/>
            </a:pPr>
            <a:r>
              <a:rPr lang="it-IT" sz="1800" b="1" dirty="0" smtClean="0">
                <a:solidFill>
                  <a:schemeClr val="bg1"/>
                </a:solidFill>
                <a:latin typeface="Comic Sans MS" pitchFamily="30" charset="0"/>
                <a:ea typeface="Comic Sans MS" pitchFamily="30" charset="0"/>
                <a:cs typeface="Comic Sans MS" pitchFamily="30" charset="0"/>
              </a:rPr>
              <a:t>The </a:t>
            </a:r>
            <a:r>
              <a:rPr lang="it-IT" sz="1800" b="1" dirty="0" err="1" smtClean="0">
                <a:solidFill>
                  <a:schemeClr val="bg1"/>
                </a:solidFill>
                <a:latin typeface="Comic Sans MS" pitchFamily="30" charset="0"/>
                <a:ea typeface="Comic Sans MS" pitchFamily="30" charset="0"/>
                <a:cs typeface="Comic Sans MS" pitchFamily="30" charset="0"/>
              </a:rPr>
              <a:t>Mg-Al</a:t>
            </a:r>
            <a:r>
              <a:rPr lang="it-IT" sz="1800" b="1" dirty="0" smtClean="0">
                <a:solidFill>
                  <a:schemeClr val="bg1"/>
                </a:solidFill>
                <a:latin typeface="Comic Sans MS" pitchFamily="30" charset="0"/>
                <a:ea typeface="Comic Sans MS" pitchFamily="30" charset="0"/>
                <a:cs typeface="Comic Sans MS" pitchFamily="30" charset="0"/>
              </a:rPr>
              <a:t> </a:t>
            </a:r>
            <a:r>
              <a:rPr lang="it-IT" sz="1800" b="1" dirty="0" err="1" smtClean="0">
                <a:solidFill>
                  <a:schemeClr val="bg1"/>
                </a:solidFill>
                <a:latin typeface="Comic Sans MS" pitchFamily="30" charset="0"/>
                <a:ea typeface="Comic Sans MS" pitchFamily="30" charset="0"/>
                <a:cs typeface="Comic Sans MS" pitchFamily="30" charset="0"/>
              </a:rPr>
              <a:t>anticorrelation</a:t>
            </a:r>
            <a:r>
              <a:rPr lang="it-IT" sz="1800" b="1" dirty="0" smtClean="0">
                <a:solidFill>
                  <a:schemeClr val="bg1"/>
                </a:solidFill>
                <a:latin typeface="Comic Sans MS" pitchFamily="30" charset="0"/>
                <a:ea typeface="Comic Sans MS" pitchFamily="30" charset="0"/>
                <a:cs typeface="Comic Sans MS" pitchFamily="30" charset="0"/>
              </a:rPr>
              <a:t> in RGB </a:t>
            </a:r>
            <a:r>
              <a:rPr lang="it-IT" sz="1800" b="1" dirty="0" err="1" smtClean="0">
                <a:solidFill>
                  <a:schemeClr val="bg1"/>
                </a:solidFill>
                <a:latin typeface="Comic Sans MS" pitchFamily="30" charset="0"/>
                <a:ea typeface="Comic Sans MS" pitchFamily="30" charset="0"/>
                <a:cs typeface="Comic Sans MS" pitchFamily="30" charset="0"/>
              </a:rPr>
              <a:t>stars</a:t>
            </a:r>
            <a:endParaRPr lang="it-IT" sz="1800" b="1" dirty="0">
              <a:solidFill>
                <a:schemeClr val="bg1"/>
              </a:solidFill>
              <a:latin typeface="Comic Sans MS" pitchFamily="30" charset="0"/>
              <a:ea typeface="Comic Sans MS" pitchFamily="30" charset="0"/>
              <a:cs typeface="Comic Sans MS" pitchFamily="30" charset="0"/>
            </a:endParaRPr>
          </a:p>
        </p:txBody>
      </p:sp>
      <p:sp>
        <p:nvSpPr>
          <p:cNvPr id="14" name="CasellaDiTesto 4"/>
          <p:cNvSpPr txBox="1">
            <a:spLocks noChangeArrowheads="1"/>
          </p:cNvSpPr>
          <p:nvPr/>
        </p:nvSpPr>
        <p:spPr bwMode="auto">
          <a:xfrm>
            <a:off x="228600" y="4191000"/>
            <a:ext cx="5378395" cy="369332"/>
          </a:xfrm>
          <a:prstGeom prst="rect">
            <a:avLst/>
          </a:prstGeom>
          <a:noFill/>
          <a:ln w="9525">
            <a:noFill/>
            <a:miter lim="800000"/>
            <a:headEnd/>
            <a:tailEnd/>
          </a:ln>
        </p:spPr>
        <p:txBody>
          <a:bodyPr wrap="none">
            <a:prstTxWarp prst="textNoShape">
              <a:avLst/>
            </a:prstTxWarp>
            <a:spAutoFit/>
          </a:bodyPr>
          <a:lstStyle/>
          <a:p>
            <a:pPr>
              <a:buFont typeface="Arial" pitchFamily="30" charset="0"/>
              <a:buChar char="•"/>
            </a:pPr>
            <a:r>
              <a:rPr lang="it-IT" sz="1800" b="1" dirty="0" err="1" smtClean="0">
                <a:solidFill>
                  <a:schemeClr val="bg1"/>
                </a:solidFill>
                <a:latin typeface="Comic Sans MS" pitchFamily="30" charset="0"/>
                <a:ea typeface="Comic Sans MS" pitchFamily="30" charset="0"/>
                <a:cs typeface="Comic Sans MS" pitchFamily="30" charset="0"/>
              </a:rPr>
              <a:t>These</a:t>
            </a:r>
            <a:r>
              <a:rPr lang="it-IT" sz="1800" b="1" dirty="0" smtClean="0">
                <a:solidFill>
                  <a:schemeClr val="bg1"/>
                </a:solidFill>
                <a:latin typeface="Comic Sans MS" pitchFamily="30" charset="0"/>
                <a:ea typeface="Comic Sans MS" pitchFamily="30" charset="0"/>
                <a:cs typeface="Comic Sans MS" pitchFamily="30" charset="0"/>
              </a:rPr>
              <a:t> </a:t>
            </a:r>
            <a:r>
              <a:rPr lang="it-IT" sz="1800" b="1" dirty="0" err="1" smtClean="0">
                <a:solidFill>
                  <a:schemeClr val="bg1"/>
                </a:solidFill>
                <a:latin typeface="Comic Sans MS" pitchFamily="30" charset="0"/>
                <a:ea typeface="Comic Sans MS" pitchFamily="30" charset="0"/>
                <a:cs typeface="Comic Sans MS" pitchFamily="30" charset="0"/>
              </a:rPr>
              <a:t>anticorrelations</a:t>
            </a:r>
            <a:r>
              <a:rPr lang="it-IT" sz="1800" b="1" dirty="0" smtClean="0">
                <a:solidFill>
                  <a:schemeClr val="bg1"/>
                </a:solidFill>
                <a:latin typeface="Comic Sans MS" pitchFamily="30" charset="0"/>
                <a:ea typeface="Comic Sans MS" pitchFamily="30" charset="0"/>
                <a:cs typeface="Comic Sans MS" pitchFamily="30" charset="0"/>
              </a:rPr>
              <a:t> </a:t>
            </a:r>
            <a:r>
              <a:rPr lang="it-IT" sz="1800" b="1" dirty="0" err="1" smtClean="0">
                <a:solidFill>
                  <a:schemeClr val="bg1"/>
                </a:solidFill>
                <a:latin typeface="Comic Sans MS" pitchFamily="30" charset="0"/>
                <a:ea typeface="Comic Sans MS" pitchFamily="30" charset="0"/>
                <a:cs typeface="Comic Sans MS" pitchFamily="30" charset="0"/>
              </a:rPr>
              <a:t>also</a:t>
            </a:r>
            <a:r>
              <a:rPr lang="it-IT" sz="1800" b="1" dirty="0" smtClean="0">
                <a:solidFill>
                  <a:schemeClr val="bg1"/>
                </a:solidFill>
                <a:latin typeface="Comic Sans MS" pitchFamily="30" charset="0"/>
                <a:ea typeface="Comic Sans MS" pitchFamily="30" charset="0"/>
                <a:cs typeface="Comic Sans MS" pitchFamily="30" charset="0"/>
              </a:rPr>
              <a:t> in </a:t>
            </a:r>
            <a:r>
              <a:rPr lang="it-IT" sz="1800" b="1" dirty="0" err="1" smtClean="0">
                <a:solidFill>
                  <a:schemeClr val="bg1"/>
                </a:solidFill>
                <a:latin typeface="Comic Sans MS" pitchFamily="30" charset="0"/>
                <a:ea typeface="Comic Sans MS" pitchFamily="30" charset="0"/>
                <a:cs typeface="Comic Sans MS" pitchFamily="30" charset="0"/>
              </a:rPr>
              <a:t>unevolved</a:t>
            </a:r>
            <a:r>
              <a:rPr lang="it-IT" sz="1800" b="1" dirty="0" smtClean="0">
                <a:solidFill>
                  <a:schemeClr val="bg1"/>
                </a:solidFill>
                <a:latin typeface="Comic Sans MS" pitchFamily="30" charset="0"/>
                <a:ea typeface="Comic Sans MS" pitchFamily="30" charset="0"/>
                <a:cs typeface="Comic Sans MS" pitchFamily="30" charset="0"/>
              </a:rPr>
              <a:t> </a:t>
            </a:r>
            <a:r>
              <a:rPr lang="it-IT" sz="1800" b="1" dirty="0" err="1" smtClean="0">
                <a:solidFill>
                  <a:schemeClr val="bg1"/>
                </a:solidFill>
                <a:latin typeface="Comic Sans MS" pitchFamily="30" charset="0"/>
                <a:ea typeface="Comic Sans MS" pitchFamily="30" charset="0"/>
                <a:cs typeface="Comic Sans MS" pitchFamily="30" charset="0"/>
              </a:rPr>
              <a:t>stars</a:t>
            </a:r>
            <a:r>
              <a:rPr lang="it-IT" sz="1800" b="1" dirty="0" smtClean="0">
                <a:solidFill>
                  <a:schemeClr val="bg1"/>
                </a:solidFill>
                <a:latin typeface="Comic Sans MS" pitchFamily="30" charset="0"/>
                <a:ea typeface="Comic Sans MS" pitchFamily="30" charset="0"/>
                <a:cs typeface="Comic Sans MS" pitchFamily="30" charset="0"/>
              </a:rPr>
              <a:t> </a:t>
            </a:r>
            <a:endParaRPr lang="it-IT" sz="1800" b="1" dirty="0">
              <a:solidFill>
                <a:schemeClr val="bg1"/>
              </a:solidFill>
              <a:latin typeface="Comic Sans MS" pitchFamily="30" charset="0"/>
              <a:ea typeface="Comic Sans MS" pitchFamily="30" charset="0"/>
              <a:cs typeface="Comic Sans MS" pitchFamily="30" charset="0"/>
            </a:endParaRPr>
          </a:p>
        </p:txBody>
      </p:sp>
      <p:grpSp>
        <p:nvGrpSpPr>
          <p:cNvPr id="38" name="Gruppo 37"/>
          <p:cNvGrpSpPr/>
          <p:nvPr/>
        </p:nvGrpSpPr>
        <p:grpSpPr>
          <a:xfrm>
            <a:off x="304800" y="2514600"/>
            <a:ext cx="5262708" cy="1447800"/>
            <a:chOff x="304800" y="2514600"/>
            <a:chExt cx="5262708" cy="1447800"/>
          </a:xfrm>
        </p:grpSpPr>
        <p:sp>
          <p:nvSpPr>
            <p:cNvPr id="20" name="Parentesi quadra aperta 19"/>
            <p:cNvSpPr/>
            <p:nvPr/>
          </p:nvSpPr>
          <p:spPr bwMode="auto">
            <a:xfrm>
              <a:off x="304800" y="2514600"/>
              <a:ext cx="152400" cy="914400"/>
            </a:xfrm>
            <a:prstGeom prst="leftBracket">
              <a:avLst/>
            </a:prstGeom>
            <a:noFill/>
            <a:ln w="28575"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24" name="CasellaDiTesto 5"/>
            <p:cNvSpPr txBox="1">
              <a:spLocks/>
            </p:cNvSpPr>
            <p:nvPr/>
          </p:nvSpPr>
          <p:spPr bwMode="auto">
            <a:xfrm>
              <a:off x="609600" y="3623846"/>
              <a:ext cx="4957908" cy="338554"/>
            </a:xfrm>
            <a:prstGeom prst="rect">
              <a:avLst/>
            </a:prstGeom>
            <a:solidFill>
              <a:schemeClr val="bg1"/>
            </a:solidFill>
            <a:ln w="28575">
              <a:solidFill>
                <a:srgbClr val="00FFFF"/>
              </a:solidFill>
              <a:round/>
              <a:headEnd/>
              <a:tailEnd/>
            </a:ln>
          </p:spPr>
          <p:txBody>
            <a:bodyPr wrap="none">
              <a:prstTxWarp prst="textNoShape">
                <a:avLst/>
              </a:prstTxWarp>
              <a:spAutoFit/>
            </a:bodyPr>
            <a:lstStyle/>
            <a:p>
              <a:pPr algn="ctr"/>
              <a:r>
                <a:rPr lang="it-IT" sz="1600" b="1" dirty="0" err="1">
                  <a:solidFill>
                    <a:srgbClr val="000080"/>
                  </a:solidFill>
                  <a:latin typeface="Comic Sans MS" pitchFamily="30" charset="0"/>
                </a:rPr>
                <a:t>C</a:t>
              </a:r>
              <a:r>
                <a:rPr lang="it-IT" sz="1600" b="1" dirty="0" err="1" smtClean="0">
                  <a:solidFill>
                    <a:srgbClr val="000080"/>
                  </a:solidFill>
                  <a:latin typeface="Comic Sans MS" pitchFamily="30" charset="0"/>
                </a:rPr>
                <a:t>lear</a:t>
              </a:r>
              <a:r>
                <a:rPr lang="it-IT" sz="1600" b="1" dirty="0" smtClean="0">
                  <a:solidFill>
                    <a:srgbClr val="000080"/>
                  </a:solidFill>
                  <a:latin typeface="Comic Sans MS" pitchFamily="30" charset="0"/>
                </a:rPr>
                <a:t> </a:t>
              </a:r>
              <a:r>
                <a:rPr lang="it-IT" sz="1600" b="1" dirty="0" err="1" smtClean="0">
                  <a:solidFill>
                    <a:srgbClr val="000080"/>
                  </a:solidFill>
                  <a:latin typeface="Comic Sans MS" pitchFamily="30" charset="0"/>
                </a:rPr>
                <a:t>signature</a:t>
              </a:r>
              <a:r>
                <a:rPr lang="it-IT" sz="1600" b="1" dirty="0" smtClean="0">
                  <a:solidFill>
                    <a:srgbClr val="000080"/>
                  </a:solidFill>
                  <a:latin typeface="Comic Sans MS" pitchFamily="30" charset="0"/>
                </a:rPr>
                <a:t> </a:t>
              </a:r>
              <a:r>
                <a:rPr lang="it-IT" sz="1600" b="1" dirty="0" err="1" smtClean="0">
                  <a:solidFill>
                    <a:srgbClr val="000080"/>
                  </a:solidFill>
                  <a:latin typeface="Comic Sans MS" pitchFamily="30" charset="0"/>
                </a:rPr>
                <a:t>of</a:t>
              </a:r>
              <a:r>
                <a:rPr lang="it-IT" sz="1600" b="1" dirty="0" smtClean="0">
                  <a:solidFill>
                    <a:srgbClr val="000080"/>
                  </a:solidFill>
                  <a:latin typeface="Comic Sans MS" pitchFamily="30" charset="0"/>
                </a:rPr>
                <a:t> </a:t>
              </a:r>
              <a:r>
                <a:rPr lang="it-IT" sz="1600" b="1" dirty="0" err="1" smtClean="0">
                  <a:solidFill>
                    <a:srgbClr val="000080"/>
                  </a:solidFill>
                  <a:latin typeface="Comic Sans MS" pitchFamily="30" charset="0"/>
                </a:rPr>
                <a:t>high-Temperature</a:t>
              </a:r>
              <a:r>
                <a:rPr lang="it-IT" sz="1600" b="1" dirty="0" smtClean="0">
                  <a:solidFill>
                    <a:srgbClr val="000080"/>
                  </a:solidFill>
                  <a:latin typeface="Comic Sans MS" pitchFamily="30" charset="0"/>
                </a:rPr>
                <a:t> </a:t>
              </a:r>
              <a:r>
                <a:rPr lang="it-IT" sz="1600" b="1" dirty="0" err="1" smtClean="0">
                  <a:solidFill>
                    <a:srgbClr val="000080"/>
                  </a:solidFill>
                  <a:latin typeface="Comic Sans MS" pitchFamily="30" charset="0"/>
                </a:rPr>
                <a:t>H-burning</a:t>
              </a:r>
              <a:endParaRPr lang="it-IT" sz="1600" b="1" dirty="0">
                <a:solidFill>
                  <a:srgbClr val="000080"/>
                </a:solidFill>
                <a:latin typeface="Comic Sans MS" pitchFamily="30" charset="0"/>
                <a:ea typeface="Comic Sans MS" pitchFamily="30" charset="0"/>
                <a:cs typeface="Comic Sans MS" pitchFamily="30" charset="0"/>
              </a:endParaRPr>
            </a:p>
          </p:txBody>
        </p:sp>
        <p:cxnSp>
          <p:nvCxnSpPr>
            <p:cNvPr id="25" name="Connettore 4 18"/>
            <p:cNvCxnSpPr>
              <a:cxnSpLocks noChangeShapeType="1"/>
            </p:cNvCxnSpPr>
            <p:nvPr/>
          </p:nvCxnSpPr>
          <p:spPr bwMode="auto">
            <a:xfrm rot="16200000" flipH="1">
              <a:off x="235744" y="3269455"/>
              <a:ext cx="762000" cy="623888"/>
            </a:xfrm>
            <a:prstGeom prst="bentConnector3">
              <a:avLst>
                <a:gd name="adj1" fmla="val 121780"/>
              </a:avLst>
            </a:prstGeom>
            <a:noFill/>
            <a:ln w="28575">
              <a:solidFill>
                <a:srgbClr val="66FFFF"/>
              </a:solidFill>
              <a:round/>
              <a:headEnd/>
              <a:tailEnd type="arrow" w="med" len="med"/>
            </a:ln>
          </p:spPr>
        </p:cxnSp>
      </p:grpSp>
      <p:grpSp>
        <p:nvGrpSpPr>
          <p:cNvPr id="41" name="Gruppo 40"/>
          <p:cNvGrpSpPr/>
          <p:nvPr/>
        </p:nvGrpSpPr>
        <p:grpSpPr>
          <a:xfrm>
            <a:off x="366712" y="4386262"/>
            <a:ext cx="4357688" cy="1382018"/>
            <a:chOff x="366712" y="4386262"/>
            <a:chExt cx="4357688" cy="1382018"/>
          </a:xfrm>
        </p:grpSpPr>
        <p:sp>
          <p:nvSpPr>
            <p:cNvPr id="28" name="CasellaDiTesto 5"/>
            <p:cNvSpPr txBox="1">
              <a:spLocks/>
            </p:cNvSpPr>
            <p:nvPr/>
          </p:nvSpPr>
          <p:spPr bwMode="auto">
            <a:xfrm>
              <a:off x="1143001" y="4691062"/>
              <a:ext cx="3581399" cy="1077218"/>
            </a:xfrm>
            <a:prstGeom prst="rect">
              <a:avLst/>
            </a:prstGeom>
            <a:solidFill>
              <a:schemeClr val="bg1"/>
            </a:solidFill>
            <a:ln w="28575">
              <a:solidFill>
                <a:srgbClr val="00FFFF"/>
              </a:solidFill>
              <a:round/>
              <a:headEnd/>
              <a:tailEnd/>
            </a:ln>
          </p:spPr>
          <p:txBody>
            <a:bodyPr wrap="square">
              <a:prstTxWarp prst="textNoShape">
                <a:avLst/>
              </a:prstTxWarp>
              <a:spAutoFit/>
            </a:bodyPr>
            <a:lstStyle/>
            <a:p>
              <a:pPr algn="just"/>
              <a:r>
                <a:rPr lang="it-IT" sz="1600" b="1" dirty="0" err="1" smtClean="0">
                  <a:solidFill>
                    <a:srgbClr val="000080"/>
                  </a:solidFill>
                  <a:latin typeface="Comic Sans MS" pitchFamily="30" charset="0"/>
                  <a:ea typeface="Comic Sans MS" pitchFamily="30" charset="0"/>
                  <a:cs typeface="Comic Sans MS" pitchFamily="30" charset="0"/>
                </a:rPr>
                <a:t>These</a:t>
              </a:r>
              <a:r>
                <a:rPr lang="it-IT" sz="1600" b="1" dirty="0" smtClean="0">
                  <a:solidFill>
                    <a:srgbClr val="000080"/>
                  </a:solidFill>
                  <a:latin typeface="Comic Sans MS" pitchFamily="30" charset="0"/>
                  <a:ea typeface="Comic Sans MS" pitchFamily="30" charset="0"/>
                  <a:cs typeface="Comic Sans MS" pitchFamily="30" charset="0"/>
                </a:rPr>
                <a:t> </a:t>
              </a:r>
              <a:r>
                <a:rPr lang="it-IT" sz="1600" b="1" dirty="0" err="1" smtClean="0">
                  <a:solidFill>
                    <a:srgbClr val="000080"/>
                  </a:solidFill>
                  <a:latin typeface="Comic Sans MS" pitchFamily="30" charset="0"/>
                  <a:ea typeface="Comic Sans MS" pitchFamily="30" charset="0"/>
                  <a:cs typeface="Comic Sans MS" pitchFamily="30" charset="0"/>
                </a:rPr>
                <a:t>properties</a:t>
              </a:r>
              <a:r>
                <a:rPr lang="it-IT" sz="1600" b="1" dirty="0" smtClean="0">
                  <a:solidFill>
                    <a:srgbClr val="000080"/>
                  </a:solidFill>
                  <a:latin typeface="Comic Sans MS" pitchFamily="30" charset="0"/>
                  <a:ea typeface="Comic Sans MS" pitchFamily="30" charset="0"/>
                  <a:cs typeface="Comic Sans MS" pitchFamily="30" charset="0"/>
                </a:rPr>
                <a:t> can NOT </a:t>
              </a:r>
              <a:r>
                <a:rPr lang="it-IT" sz="1600" b="1" dirty="0" err="1" smtClean="0">
                  <a:solidFill>
                    <a:srgbClr val="000080"/>
                  </a:solidFill>
                  <a:latin typeface="Comic Sans MS" pitchFamily="30" charset="0"/>
                  <a:ea typeface="Comic Sans MS" pitchFamily="30" charset="0"/>
                  <a:cs typeface="Comic Sans MS" pitchFamily="30" charset="0"/>
                </a:rPr>
                <a:t>be</a:t>
              </a:r>
              <a:r>
                <a:rPr lang="it-IT" sz="1600" b="1" dirty="0" smtClean="0">
                  <a:solidFill>
                    <a:srgbClr val="000080"/>
                  </a:solidFill>
                  <a:latin typeface="Comic Sans MS" pitchFamily="30" charset="0"/>
                  <a:ea typeface="Comic Sans MS" pitchFamily="30" charset="0"/>
                  <a:cs typeface="Comic Sans MS" pitchFamily="30" charset="0"/>
                </a:rPr>
                <a:t> due </a:t>
              </a:r>
              <a:r>
                <a:rPr lang="it-IT" sz="1600" b="1" dirty="0" err="1" smtClean="0">
                  <a:solidFill>
                    <a:srgbClr val="000080"/>
                  </a:solidFill>
                  <a:latin typeface="Comic Sans MS" pitchFamily="30" charset="0"/>
                  <a:ea typeface="Comic Sans MS" pitchFamily="30" charset="0"/>
                  <a:cs typeface="Comic Sans MS" pitchFamily="30" charset="0"/>
                </a:rPr>
                <a:t>to</a:t>
              </a:r>
              <a:r>
                <a:rPr lang="it-IT" sz="1600" b="1" dirty="0" smtClean="0">
                  <a:solidFill>
                    <a:srgbClr val="000080"/>
                  </a:solidFill>
                  <a:latin typeface="Comic Sans MS" pitchFamily="30" charset="0"/>
                  <a:ea typeface="Comic Sans MS" pitchFamily="30" charset="0"/>
                  <a:cs typeface="Comic Sans MS" pitchFamily="30" charset="0"/>
                </a:rPr>
                <a:t> </a:t>
              </a:r>
              <a:r>
                <a:rPr lang="it-IT" sz="1600" b="1" dirty="0" err="1" smtClean="0">
                  <a:solidFill>
                    <a:srgbClr val="000080"/>
                  </a:solidFill>
                  <a:latin typeface="Comic Sans MS" pitchFamily="30" charset="0"/>
                  <a:ea typeface="Comic Sans MS" pitchFamily="30" charset="0"/>
                  <a:cs typeface="Comic Sans MS" pitchFamily="30" charset="0"/>
                </a:rPr>
                <a:t>evolutionary</a:t>
              </a:r>
              <a:r>
                <a:rPr lang="it-IT" sz="1600" b="1" dirty="0" smtClean="0">
                  <a:solidFill>
                    <a:srgbClr val="000080"/>
                  </a:solidFill>
                  <a:latin typeface="Comic Sans MS" pitchFamily="30" charset="0"/>
                  <a:ea typeface="Comic Sans MS" pitchFamily="30" charset="0"/>
                  <a:cs typeface="Comic Sans MS" pitchFamily="30" charset="0"/>
                </a:rPr>
                <a:t> </a:t>
              </a:r>
              <a:r>
                <a:rPr lang="it-IT" sz="1600" b="1" dirty="0" err="1" smtClean="0">
                  <a:solidFill>
                    <a:srgbClr val="000080"/>
                  </a:solidFill>
                  <a:latin typeface="Comic Sans MS" pitchFamily="30" charset="0"/>
                  <a:ea typeface="Comic Sans MS" pitchFamily="30" charset="0"/>
                  <a:cs typeface="Comic Sans MS" pitchFamily="30" charset="0"/>
                </a:rPr>
                <a:t>effects…</a:t>
              </a:r>
              <a:endParaRPr lang="it-IT" sz="1600" b="1" dirty="0" smtClean="0">
                <a:solidFill>
                  <a:srgbClr val="000080"/>
                </a:solidFill>
                <a:latin typeface="Comic Sans MS" pitchFamily="30" charset="0"/>
                <a:ea typeface="Comic Sans MS" pitchFamily="30" charset="0"/>
                <a:cs typeface="Comic Sans MS" pitchFamily="30" charset="0"/>
              </a:endParaRPr>
            </a:p>
            <a:p>
              <a:pPr algn="just"/>
              <a:endParaRPr lang="it-IT" sz="1600" b="1" dirty="0" smtClean="0">
                <a:solidFill>
                  <a:srgbClr val="000080"/>
                </a:solidFill>
                <a:latin typeface="Comic Sans MS" pitchFamily="30" charset="0"/>
                <a:ea typeface="Comic Sans MS" pitchFamily="30" charset="0"/>
                <a:cs typeface="Comic Sans MS" pitchFamily="30" charset="0"/>
              </a:endParaRPr>
            </a:p>
            <a:p>
              <a:pPr algn="just"/>
              <a:r>
                <a:rPr lang="it-IT" sz="1600" b="1" dirty="0" smtClean="0">
                  <a:solidFill>
                    <a:srgbClr val="000080"/>
                  </a:solidFill>
                  <a:latin typeface="Comic Sans MS" pitchFamily="30" charset="0"/>
                  <a:ea typeface="Comic Sans MS" pitchFamily="30" charset="0"/>
                  <a:cs typeface="Comic Sans MS" pitchFamily="30" charset="0"/>
                </a:rPr>
                <a:t>No “</a:t>
              </a:r>
              <a:r>
                <a:rPr lang="it-IT" sz="1600" b="1" dirty="0" err="1" smtClean="0">
                  <a:solidFill>
                    <a:srgbClr val="000080"/>
                  </a:solidFill>
                  <a:latin typeface="Comic Sans MS" pitchFamily="30" charset="0"/>
                  <a:ea typeface="Comic Sans MS" pitchFamily="30" charset="0"/>
                  <a:cs typeface="Comic Sans MS" pitchFamily="30" charset="0"/>
                </a:rPr>
                <a:t>simply</a:t>
              </a:r>
              <a:r>
                <a:rPr lang="it-IT" sz="1600" b="1" dirty="0" smtClean="0">
                  <a:solidFill>
                    <a:srgbClr val="000080"/>
                  </a:solidFill>
                  <a:latin typeface="Comic Sans MS" pitchFamily="30" charset="0"/>
                  <a:ea typeface="Comic Sans MS" pitchFamily="30" charset="0"/>
                  <a:cs typeface="Comic Sans MS" pitchFamily="30" charset="0"/>
                </a:rPr>
                <a:t>” </a:t>
              </a:r>
              <a:r>
                <a:rPr lang="it-IT" sz="1600" b="1" dirty="0" err="1" smtClean="0">
                  <a:solidFill>
                    <a:srgbClr val="000080"/>
                  </a:solidFill>
                  <a:latin typeface="Comic Sans MS" pitchFamily="30" charset="0"/>
                  <a:ea typeface="Comic Sans MS" pitchFamily="30" charset="0"/>
                  <a:cs typeface="Comic Sans MS" pitchFamily="30" charset="0"/>
                </a:rPr>
                <a:t>surface</a:t>
              </a:r>
              <a:r>
                <a:rPr lang="it-IT" sz="1600" b="1" dirty="0" smtClean="0">
                  <a:solidFill>
                    <a:srgbClr val="000080"/>
                  </a:solidFill>
                  <a:latin typeface="Comic Sans MS" pitchFamily="30" charset="0"/>
                  <a:ea typeface="Comic Sans MS" pitchFamily="30" charset="0"/>
                  <a:cs typeface="Comic Sans MS" pitchFamily="30" charset="0"/>
                </a:rPr>
                <a:t> </a:t>
              </a:r>
              <a:r>
                <a:rPr lang="it-IT" sz="1600" b="1" dirty="0" err="1" smtClean="0">
                  <a:solidFill>
                    <a:srgbClr val="000080"/>
                  </a:solidFill>
                  <a:latin typeface="Comic Sans MS" pitchFamily="30" charset="0"/>
                  <a:ea typeface="Comic Sans MS" pitchFamily="30" charset="0"/>
                  <a:cs typeface="Comic Sans MS" pitchFamily="30" charset="0"/>
                </a:rPr>
                <a:t>pollution…</a:t>
              </a:r>
              <a:endParaRPr lang="it-IT" sz="1600" b="1" dirty="0" smtClean="0">
                <a:solidFill>
                  <a:srgbClr val="000080"/>
                </a:solidFill>
                <a:latin typeface="Comic Sans MS" pitchFamily="30" charset="0"/>
                <a:ea typeface="Comic Sans MS" pitchFamily="30" charset="0"/>
                <a:cs typeface="Comic Sans MS" pitchFamily="30" charset="0"/>
              </a:endParaRPr>
            </a:p>
          </p:txBody>
        </p:sp>
        <p:cxnSp>
          <p:nvCxnSpPr>
            <p:cNvPr id="29" name="Connettore 4 18"/>
            <p:cNvCxnSpPr>
              <a:cxnSpLocks noChangeShapeType="1"/>
            </p:cNvCxnSpPr>
            <p:nvPr/>
          </p:nvCxnSpPr>
          <p:spPr bwMode="auto">
            <a:xfrm>
              <a:off x="366712" y="4386262"/>
              <a:ext cx="776288" cy="490538"/>
            </a:xfrm>
            <a:prstGeom prst="bentConnector3">
              <a:avLst>
                <a:gd name="adj1" fmla="val -19263"/>
              </a:avLst>
            </a:prstGeom>
            <a:noFill/>
            <a:ln w="28575">
              <a:solidFill>
                <a:srgbClr val="66FFFF"/>
              </a:solidFill>
              <a:round/>
              <a:headEnd/>
              <a:tailEnd type="arrow" w="med" len="med"/>
            </a:ln>
          </p:spPr>
        </p:cxnSp>
      </p:grpSp>
      <p:pic>
        <p:nvPicPr>
          <p:cNvPr id="30" name="Picture 5"/>
          <p:cNvPicPr>
            <a:picLocks noChangeAspect="1" noChangeArrowheads="1"/>
          </p:cNvPicPr>
          <p:nvPr/>
        </p:nvPicPr>
        <p:blipFill>
          <a:blip r:embed="rId4">
            <a:alphaModFix/>
            <a:lum bright="4000" contrast="4000"/>
          </a:blip>
          <a:srcRect t="13460" b="13460"/>
          <a:stretch>
            <a:fillRect/>
          </a:stretch>
        </p:blipFill>
        <p:spPr bwMode="auto">
          <a:xfrm>
            <a:off x="5715000" y="3505200"/>
            <a:ext cx="3276600" cy="3221109"/>
          </a:xfrm>
          <a:prstGeom prst="rect">
            <a:avLst/>
          </a:prstGeom>
          <a:noFill/>
          <a:ln w="44450" cap="flat">
            <a:solidFill>
              <a:srgbClr val="0000FF"/>
            </a:solidFill>
            <a:miter lim="800000"/>
            <a:headEnd/>
            <a:tailEnd/>
          </a:ln>
        </p:spPr>
      </p:pic>
      <p:sp>
        <p:nvSpPr>
          <p:cNvPr id="23" name="CasellaDiTesto 22"/>
          <p:cNvSpPr txBox="1"/>
          <p:nvPr/>
        </p:nvSpPr>
        <p:spPr>
          <a:xfrm>
            <a:off x="1897988" y="5968424"/>
            <a:ext cx="5874412" cy="584776"/>
          </a:xfrm>
          <a:prstGeom prst="rect">
            <a:avLst/>
          </a:prstGeom>
          <a:noFill/>
          <a:ln w="38100" cap="flat" cmpd="dbl" algn="ctr">
            <a:solidFill>
              <a:srgbClr val="00FFFF"/>
            </a:solidFill>
            <a:prstDash val="solid"/>
            <a:round/>
            <a:headEnd type="none" w="med" len="med"/>
            <a:tailEnd type="none" w="med" len="med"/>
          </a:ln>
        </p:spPr>
        <p:txBody>
          <a:bodyPr wrap="none" rtlCol="0">
            <a:spAutoFit/>
          </a:bodyPr>
          <a:lstStyle/>
          <a:p>
            <a:pPr algn="ctr"/>
            <a:r>
              <a:rPr lang="it-IT" sz="1600" b="1" dirty="0" err="1" smtClean="0">
                <a:solidFill>
                  <a:srgbClr val="0080FF"/>
                </a:solidFill>
                <a:latin typeface="Comic Sans MS"/>
                <a:cs typeface="Comic Sans MS"/>
              </a:rPr>
              <a:t>These</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peculiar</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chemical</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patterns</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must</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be</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related</a:t>
            </a:r>
            <a:r>
              <a:rPr lang="it-IT" sz="1600" b="1" dirty="0" smtClean="0">
                <a:solidFill>
                  <a:srgbClr val="0080FF"/>
                </a:solidFill>
                <a:latin typeface="Comic Sans MS"/>
                <a:cs typeface="Comic Sans MS"/>
              </a:rPr>
              <a:t> </a:t>
            </a:r>
          </a:p>
          <a:p>
            <a:pPr algn="ctr"/>
            <a:r>
              <a:rPr lang="it-IT" sz="1600" b="1" dirty="0" err="1" smtClean="0">
                <a:solidFill>
                  <a:srgbClr val="0080FF"/>
                </a:solidFill>
                <a:latin typeface="Comic Sans MS"/>
                <a:cs typeface="Comic Sans MS"/>
              </a:rPr>
              <a:t>to</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primordial</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chemical</a:t>
            </a:r>
            <a:r>
              <a:rPr lang="it-IT" sz="1600" b="1" dirty="0" smtClean="0">
                <a:solidFill>
                  <a:srgbClr val="0080FF"/>
                </a:solidFill>
                <a:latin typeface="Comic Sans MS"/>
                <a:cs typeface="Comic Sans MS"/>
              </a:rPr>
              <a:t> </a:t>
            </a:r>
            <a:r>
              <a:rPr lang="it-IT" sz="1600" b="1" dirty="0" err="1" smtClean="0">
                <a:solidFill>
                  <a:srgbClr val="0080FF"/>
                </a:solidFill>
                <a:latin typeface="Comic Sans MS"/>
                <a:cs typeface="Comic Sans MS"/>
              </a:rPr>
              <a:t>variations</a:t>
            </a:r>
            <a:r>
              <a:rPr lang="it-IT" sz="1600" b="1" dirty="0" smtClean="0">
                <a:solidFill>
                  <a:srgbClr val="0080FF"/>
                </a:solidFill>
                <a:latin typeface="Comic Sans MS"/>
                <a:cs typeface="Comic Sans MS"/>
              </a:rPr>
              <a:t> </a:t>
            </a:r>
            <a:r>
              <a:rPr lang="it-IT" sz="1400" b="1" dirty="0" smtClean="0">
                <a:solidFill>
                  <a:srgbClr val="0080FF"/>
                </a:solidFill>
                <a:latin typeface="Comic Sans MS"/>
                <a:cs typeface="Comic Sans MS"/>
              </a:rPr>
              <a:t>(</a:t>
            </a:r>
            <a:r>
              <a:rPr lang="it-IT" sz="1400" b="1" dirty="0" err="1" smtClean="0">
                <a:solidFill>
                  <a:srgbClr val="0080FF"/>
                </a:solidFill>
                <a:latin typeface="Comic Sans MS"/>
                <a:cs typeface="Comic Sans MS"/>
              </a:rPr>
              <a:t>Cottrell</a:t>
            </a:r>
            <a:r>
              <a:rPr lang="it-IT" sz="1400" b="1" dirty="0" smtClean="0">
                <a:solidFill>
                  <a:srgbClr val="0080FF"/>
                </a:solidFill>
                <a:latin typeface="Comic Sans MS"/>
                <a:cs typeface="Comic Sans MS"/>
              </a:rPr>
              <a:t> &amp; Da Costa 1981)</a:t>
            </a:r>
            <a:endParaRPr lang="it-IT" sz="1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dissolve">
                                      <p:cBhvr>
                                        <p:cTn id="12" dur="500"/>
                                        <p:tgtEl>
                                          <p:spTgt spid="235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20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dissolve">
                                      <p:cBhvr>
                                        <p:cTn id="46" dur="10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20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nodeType="clickEffect">
                                  <p:stCondLst>
                                    <p:cond delay="0"/>
                                  </p:stCondLst>
                                  <p:childTnLst>
                                    <p:animEffect transition="out" filter="dissolve">
                                      <p:cBhvr>
                                        <p:cTn id="55" dur="500"/>
                                        <p:tgtEl>
                                          <p:spTgt spid="30"/>
                                        </p:tgtEl>
                                      </p:cBhvr>
                                    </p:animEffect>
                                    <p:set>
                                      <p:cBhvr>
                                        <p:cTn id="56" dur="1" fill="hold">
                                          <p:stCondLst>
                                            <p:cond delay="499"/>
                                          </p:stCondLst>
                                        </p:cTn>
                                        <p:tgtEl>
                                          <p:spTgt spid="30"/>
                                        </p:tgtEl>
                                        <p:attrNameLst>
                                          <p:attrName>style.visibility</p:attrName>
                                        </p:attrNameLst>
                                      </p:cBhvr>
                                      <p:to>
                                        <p:strVal val="hidden"/>
                                      </p:to>
                                    </p:set>
                                  </p:childTnLst>
                                </p:cTn>
                              </p:par>
                              <p:par>
                                <p:cTn id="57" presetID="9"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dissolv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8" grpId="0"/>
      <p:bldP spid="13" grpId="0"/>
      <p:bldP spid="14" grpId="0"/>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81000" y="4389090"/>
            <a:ext cx="3733800" cy="1200150"/>
          </a:xfrm>
          <a:prstGeom prst="rect">
            <a:avLst/>
          </a:prstGeom>
          <a:noFill/>
          <a:ln w="9525">
            <a:solidFill>
              <a:srgbClr val="66FFFF"/>
            </a:solidFill>
            <a:miter lim="800000"/>
            <a:headEnd/>
            <a:tailEnd/>
          </a:ln>
        </p:spPr>
        <p:txBody>
          <a:bodyPr>
            <a:prstTxWarp prst="textNoShape">
              <a:avLst/>
            </a:prstTxWarp>
            <a:spAutoFit/>
          </a:bodyPr>
          <a:lstStyle/>
          <a:p>
            <a:pPr algn="just" eaLnBrk="1" hangingPunct="1">
              <a:spcBef>
                <a:spcPct val="50000"/>
              </a:spcBef>
            </a:pPr>
            <a:r>
              <a:rPr lang="it-IT" sz="1800" b="1" dirty="0">
                <a:solidFill>
                  <a:schemeClr val="bg1"/>
                </a:solidFill>
                <a:latin typeface="Times New Roman" pitchFamily="30" charset="0"/>
              </a:rPr>
              <a:t>The </a:t>
            </a:r>
            <a:r>
              <a:rPr lang="it-IT" sz="1800" b="1" dirty="0" err="1">
                <a:solidFill>
                  <a:schemeClr val="bg1"/>
                </a:solidFill>
                <a:latin typeface="Times New Roman" pitchFamily="30" charset="0"/>
              </a:rPr>
              <a:t>NeNa</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cycle</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which</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enhances</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Na</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is</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expected</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to</a:t>
            </a:r>
            <a:r>
              <a:rPr lang="it-IT" sz="1800" b="1" dirty="0">
                <a:solidFill>
                  <a:schemeClr val="bg1"/>
                </a:solidFill>
                <a:latin typeface="Times New Roman" pitchFamily="30" charset="0"/>
              </a:rPr>
              <a:t> operate in the </a:t>
            </a:r>
            <a:r>
              <a:rPr lang="it-IT" sz="1800" b="1" dirty="0" err="1">
                <a:solidFill>
                  <a:schemeClr val="bg1"/>
                </a:solidFill>
                <a:latin typeface="Times New Roman" pitchFamily="30" charset="0"/>
              </a:rPr>
              <a:t>same</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fusion</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zones</a:t>
            </a:r>
            <a:r>
              <a:rPr lang="it-IT" sz="1800" b="1" dirty="0">
                <a:solidFill>
                  <a:schemeClr val="bg1"/>
                </a:solidFill>
                <a:latin typeface="Times New Roman" pitchFamily="30" charset="0"/>
              </a:rPr>
              <a:t> in </a:t>
            </a:r>
            <a:r>
              <a:rPr lang="it-IT" sz="1800" b="1" dirty="0" err="1">
                <a:solidFill>
                  <a:schemeClr val="bg1"/>
                </a:solidFill>
                <a:latin typeface="Times New Roman" pitchFamily="30" charset="0"/>
              </a:rPr>
              <a:t>which</a:t>
            </a:r>
            <a:r>
              <a:rPr lang="it-IT" sz="1800" b="1" dirty="0">
                <a:solidFill>
                  <a:schemeClr val="bg1"/>
                </a:solidFill>
                <a:latin typeface="Times New Roman" pitchFamily="30" charset="0"/>
              </a:rPr>
              <a:t> the ON part </a:t>
            </a:r>
            <a:r>
              <a:rPr lang="it-IT" sz="1800" b="1" dirty="0" err="1">
                <a:solidFill>
                  <a:schemeClr val="bg1"/>
                </a:solidFill>
                <a:latin typeface="Times New Roman" pitchFamily="30" charset="0"/>
              </a:rPr>
              <a:t>of</a:t>
            </a:r>
            <a:r>
              <a:rPr lang="it-IT" sz="1800" b="1" dirty="0">
                <a:solidFill>
                  <a:schemeClr val="bg1"/>
                </a:solidFill>
                <a:latin typeface="Times New Roman" pitchFamily="30" charset="0"/>
              </a:rPr>
              <a:t> the CNO </a:t>
            </a:r>
            <a:r>
              <a:rPr lang="it-IT" sz="1800" b="1" dirty="0" err="1">
                <a:solidFill>
                  <a:schemeClr val="bg1"/>
                </a:solidFill>
                <a:latin typeface="Times New Roman" pitchFamily="30" charset="0"/>
              </a:rPr>
              <a:t>cycle</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is</a:t>
            </a:r>
            <a:r>
              <a:rPr lang="it-IT" sz="1800" b="1" dirty="0">
                <a:solidFill>
                  <a:schemeClr val="bg1"/>
                </a:solidFill>
                <a:latin typeface="Times New Roman" pitchFamily="30" charset="0"/>
              </a:rPr>
              <a:t> </a:t>
            </a:r>
            <a:r>
              <a:rPr lang="it-IT" sz="1800" b="1" dirty="0" err="1">
                <a:solidFill>
                  <a:schemeClr val="bg1"/>
                </a:solidFill>
                <a:latin typeface="Times New Roman" pitchFamily="30" charset="0"/>
              </a:rPr>
              <a:t>fully</a:t>
            </a:r>
            <a:r>
              <a:rPr lang="it-IT" sz="1800" b="1" dirty="0">
                <a:solidFill>
                  <a:schemeClr val="bg1"/>
                </a:solidFill>
                <a:latin typeface="Times New Roman" pitchFamily="30" charset="0"/>
              </a:rPr>
              <a:t> operative</a:t>
            </a:r>
            <a:endParaRPr lang="it-IT" sz="1800" b="1" dirty="0">
              <a:latin typeface="Times New Roman" pitchFamily="30" charset="0"/>
            </a:endParaRPr>
          </a:p>
        </p:txBody>
      </p:sp>
      <p:sp>
        <p:nvSpPr>
          <p:cNvPr id="53257" name="Text Box 9"/>
          <p:cNvSpPr txBox="1">
            <a:spLocks noChangeArrowheads="1"/>
          </p:cNvSpPr>
          <p:nvPr/>
        </p:nvSpPr>
        <p:spPr bwMode="auto">
          <a:xfrm>
            <a:off x="765175" y="797173"/>
            <a:ext cx="1216025" cy="336550"/>
          </a:xfrm>
          <a:prstGeom prst="rect">
            <a:avLst/>
          </a:prstGeom>
          <a:solidFill>
            <a:schemeClr val="bg1"/>
          </a:solidFill>
          <a:ln w="9525">
            <a:noFill/>
            <a:miter lim="800000"/>
            <a:headEnd/>
            <a:tailEnd/>
          </a:ln>
          <a:effectLst/>
        </p:spPr>
        <p:txBody>
          <a:bodyPr wrap="none">
            <a:prstTxWarp prst="textNoShape">
              <a:avLst/>
            </a:prstTxWarp>
            <a:spAutoFit/>
          </a:bodyPr>
          <a:lstStyle/>
          <a:p>
            <a:pPr eaLnBrk="1" hangingPunct="1">
              <a:defRPr/>
            </a:pPr>
            <a:r>
              <a:rPr lang="it-IT" sz="1600" b="1">
                <a:solidFill>
                  <a:srgbClr val="FF0000"/>
                </a:solidFill>
                <a:effectLst>
                  <a:outerShdw blurRad="38100" dist="38100" dir="2700000" algn="tl">
                    <a:srgbClr val="DDDDDD"/>
                  </a:outerShdw>
                </a:effectLst>
                <a:latin typeface="Comic Sans MS" pitchFamily="26" charset="0"/>
                <a:ea typeface="ＭＳ Ｐゴシック" pitchFamily="26" charset="-128"/>
                <a:cs typeface="ＭＳ Ｐゴシック" pitchFamily="26" charset="-128"/>
              </a:rPr>
              <a:t>CNO cycle</a:t>
            </a:r>
            <a:endParaRPr lang="it-IT" sz="2800" b="1">
              <a:solidFill>
                <a:srgbClr val="FF0000"/>
              </a:solidFill>
              <a:effectLst>
                <a:outerShdw blurRad="38100" dist="38100" dir="2700000" algn="tl">
                  <a:srgbClr val="DDDDDD"/>
                </a:outerShdw>
              </a:effectLst>
              <a:latin typeface="Comic Sans MS" pitchFamily="26" charset="0"/>
              <a:ea typeface="ＭＳ Ｐゴシック" pitchFamily="26" charset="-128"/>
              <a:cs typeface="ＭＳ Ｐゴシック" pitchFamily="26" charset="-128"/>
            </a:endParaRPr>
          </a:p>
        </p:txBody>
      </p:sp>
      <p:grpSp>
        <p:nvGrpSpPr>
          <p:cNvPr id="2" name="Group 10"/>
          <p:cNvGrpSpPr>
            <a:grpSpLocks/>
          </p:cNvGrpSpPr>
          <p:nvPr/>
        </p:nvGrpSpPr>
        <p:grpSpPr bwMode="auto">
          <a:xfrm>
            <a:off x="228600" y="1101973"/>
            <a:ext cx="2286000" cy="2286000"/>
            <a:chOff x="3387" y="1305"/>
            <a:chExt cx="2373" cy="2307"/>
          </a:xfrm>
        </p:grpSpPr>
        <p:sp>
          <p:nvSpPr>
            <p:cNvPr id="57374" name="Rectangle 11"/>
            <p:cNvSpPr>
              <a:spLocks noChangeArrowheads="1"/>
            </p:cNvSpPr>
            <p:nvPr/>
          </p:nvSpPr>
          <p:spPr bwMode="auto">
            <a:xfrm>
              <a:off x="3387" y="1305"/>
              <a:ext cx="2373" cy="2307"/>
            </a:xfrm>
            <a:prstGeom prst="rect">
              <a:avLst/>
            </a:prstGeom>
            <a:solidFill>
              <a:srgbClr val="EAEAEA"/>
            </a:solidFill>
            <a:ln w="9525">
              <a:solidFill>
                <a:srgbClr val="FF0000"/>
              </a:solidFill>
              <a:miter lim="800000"/>
              <a:headEnd/>
              <a:tailEnd/>
            </a:ln>
          </p:spPr>
          <p:txBody>
            <a:bodyPr wrap="none" anchor="ctr">
              <a:prstTxWarp prst="textNoShape">
                <a:avLst/>
              </a:prstTxWarp>
            </a:bodyPr>
            <a:lstStyle/>
            <a:p>
              <a:endParaRPr lang="it-IT"/>
            </a:p>
          </p:txBody>
        </p:sp>
        <p:pic>
          <p:nvPicPr>
            <p:cNvPr id="57375" name="Picture 12" descr="300px-CNO_Cycle"/>
            <p:cNvPicPr>
              <a:picLocks noChangeAspect="1" noChangeArrowheads="1"/>
            </p:cNvPicPr>
            <p:nvPr/>
          </p:nvPicPr>
          <p:blipFill>
            <a:blip r:embed="rId3"/>
            <a:srcRect/>
            <a:stretch>
              <a:fillRect/>
            </a:stretch>
          </p:blipFill>
          <p:spPr bwMode="auto">
            <a:xfrm>
              <a:off x="3424" y="1344"/>
              <a:ext cx="2336" cy="2260"/>
            </a:xfrm>
            <a:prstGeom prst="rect">
              <a:avLst/>
            </a:prstGeom>
            <a:noFill/>
            <a:ln w="9525">
              <a:noFill/>
              <a:miter lim="800000"/>
              <a:headEnd/>
              <a:tailEnd/>
            </a:ln>
          </p:spPr>
        </p:pic>
      </p:grpSp>
      <p:grpSp>
        <p:nvGrpSpPr>
          <p:cNvPr id="3" name="Group 18"/>
          <p:cNvGrpSpPr>
            <a:grpSpLocks/>
          </p:cNvGrpSpPr>
          <p:nvPr/>
        </p:nvGrpSpPr>
        <p:grpSpPr bwMode="auto">
          <a:xfrm>
            <a:off x="3048000" y="1254373"/>
            <a:ext cx="5562600" cy="2057400"/>
            <a:chOff x="1968" y="432"/>
            <a:chExt cx="3504" cy="1296"/>
          </a:xfrm>
        </p:grpSpPr>
        <p:pic>
          <p:nvPicPr>
            <p:cNvPr id="57372" name="Picture 14" descr="ciclo1"/>
            <p:cNvPicPr>
              <a:picLocks noChangeAspect="1" noChangeArrowheads="1"/>
            </p:cNvPicPr>
            <p:nvPr/>
          </p:nvPicPr>
          <p:blipFill>
            <a:blip r:embed="rId4"/>
            <a:srcRect/>
            <a:stretch>
              <a:fillRect/>
            </a:stretch>
          </p:blipFill>
          <p:spPr bwMode="auto">
            <a:xfrm>
              <a:off x="1968" y="436"/>
              <a:ext cx="3504" cy="1292"/>
            </a:xfrm>
            <a:prstGeom prst="rect">
              <a:avLst/>
            </a:prstGeom>
            <a:noFill/>
            <a:ln w="9525">
              <a:noFill/>
              <a:miter lim="800000"/>
              <a:headEnd/>
              <a:tailEnd/>
            </a:ln>
          </p:spPr>
        </p:pic>
        <p:sp>
          <p:nvSpPr>
            <p:cNvPr id="57373" name="Rectangle 17"/>
            <p:cNvSpPr>
              <a:spLocks noChangeArrowheads="1"/>
            </p:cNvSpPr>
            <p:nvPr/>
          </p:nvSpPr>
          <p:spPr bwMode="auto">
            <a:xfrm>
              <a:off x="1968" y="432"/>
              <a:ext cx="3504" cy="1296"/>
            </a:xfrm>
            <a:prstGeom prst="rect">
              <a:avLst/>
            </a:prstGeom>
            <a:noFill/>
            <a:ln w="12700">
              <a:solidFill>
                <a:srgbClr val="FF0000"/>
              </a:solidFill>
              <a:miter lim="800000"/>
              <a:headEnd/>
              <a:tailEnd/>
            </a:ln>
          </p:spPr>
          <p:txBody>
            <a:bodyPr wrap="none" anchor="ctr">
              <a:prstTxWarp prst="textNoShape">
                <a:avLst/>
              </a:prstTxWarp>
            </a:bodyPr>
            <a:lstStyle/>
            <a:p>
              <a:endParaRPr lang="it-IT"/>
            </a:p>
          </p:txBody>
        </p:sp>
      </p:grpSp>
      <p:sp>
        <p:nvSpPr>
          <p:cNvPr id="53271" name="Text Box 23"/>
          <p:cNvSpPr txBox="1">
            <a:spLocks noChangeArrowheads="1"/>
          </p:cNvSpPr>
          <p:nvPr/>
        </p:nvSpPr>
        <p:spPr bwMode="auto">
          <a:xfrm>
            <a:off x="3657600" y="917823"/>
            <a:ext cx="1319213" cy="336550"/>
          </a:xfrm>
          <a:prstGeom prst="rect">
            <a:avLst/>
          </a:prstGeom>
          <a:solidFill>
            <a:schemeClr val="bg1"/>
          </a:solidFill>
          <a:ln w="9525">
            <a:noFill/>
            <a:miter lim="800000"/>
            <a:headEnd/>
            <a:tailEnd/>
          </a:ln>
          <a:effectLst/>
        </p:spPr>
        <p:txBody>
          <a:bodyPr wrap="none">
            <a:prstTxWarp prst="textNoShape">
              <a:avLst/>
            </a:prstTxWarp>
            <a:spAutoFit/>
          </a:bodyPr>
          <a:lstStyle/>
          <a:p>
            <a:pPr eaLnBrk="1" hangingPunct="1">
              <a:defRPr/>
            </a:pPr>
            <a:r>
              <a:rPr lang="it-IT" sz="1600" b="1">
                <a:solidFill>
                  <a:srgbClr val="FF0000"/>
                </a:solidFill>
                <a:effectLst>
                  <a:outerShdw blurRad="38100" dist="38100" dir="2700000" algn="tl">
                    <a:srgbClr val="DDDDDD"/>
                  </a:outerShdw>
                </a:effectLst>
                <a:latin typeface="Comic Sans MS" pitchFamily="26" charset="0"/>
                <a:ea typeface="ＭＳ Ｐゴシック" pitchFamily="26" charset="-128"/>
                <a:cs typeface="ＭＳ Ｐゴシック" pitchFamily="26" charset="-128"/>
              </a:rPr>
              <a:t>NeNa cycle</a:t>
            </a:r>
            <a:endParaRPr lang="it-IT" sz="2800" b="1">
              <a:solidFill>
                <a:srgbClr val="FF0000"/>
              </a:solidFill>
              <a:effectLst>
                <a:outerShdw blurRad="38100" dist="38100" dir="2700000" algn="tl">
                  <a:srgbClr val="DDDDDD"/>
                </a:outerShdw>
              </a:effectLst>
              <a:latin typeface="Comic Sans MS" pitchFamily="26" charset="0"/>
              <a:ea typeface="ＭＳ Ｐゴシック" pitchFamily="26" charset="-128"/>
              <a:cs typeface="ＭＳ Ｐゴシック" pitchFamily="26" charset="-128"/>
            </a:endParaRPr>
          </a:p>
        </p:txBody>
      </p:sp>
      <p:sp>
        <p:nvSpPr>
          <p:cNvPr id="53272" name="Text Box 24"/>
          <p:cNvSpPr txBox="1">
            <a:spLocks noChangeArrowheads="1"/>
          </p:cNvSpPr>
          <p:nvPr/>
        </p:nvSpPr>
        <p:spPr bwMode="auto">
          <a:xfrm>
            <a:off x="6705600" y="917823"/>
            <a:ext cx="1254125" cy="336550"/>
          </a:xfrm>
          <a:prstGeom prst="rect">
            <a:avLst/>
          </a:prstGeom>
          <a:solidFill>
            <a:schemeClr val="bg1"/>
          </a:solidFill>
          <a:ln w="9525">
            <a:noFill/>
            <a:miter lim="800000"/>
            <a:headEnd/>
            <a:tailEnd/>
          </a:ln>
          <a:effectLst/>
        </p:spPr>
        <p:txBody>
          <a:bodyPr wrap="none">
            <a:prstTxWarp prst="textNoShape">
              <a:avLst/>
            </a:prstTxWarp>
            <a:spAutoFit/>
          </a:bodyPr>
          <a:lstStyle/>
          <a:p>
            <a:pPr eaLnBrk="1" hangingPunct="1">
              <a:defRPr/>
            </a:pPr>
            <a:r>
              <a:rPr lang="it-IT" sz="1600" b="1">
                <a:solidFill>
                  <a:srgbClr val="FF0000"/>
                </a:solidFill>
                <a:effectLst>
                  <a:outerShdw blurRad="38100" dist="38100" dir="2700000" algn="tl">
                    <a:srgbClr val="DDDDDD"/>
                  </a:outerShdw>
                </a:effectLst>
                <a:latin typeface="Comic Sans MS" pitchFamily="26" charset="0"/>
                <a:ea typeface="ＭＳ Ｐゴシック" pitchFamily="26" charset="-128"/>
                <a:cs typeface="ＭＳ Ｐゴシック" pitchFamily="26" charset="-128"/>
              </a:rPr>
              <a:t>MgAl cycle</a:t>
            </a:r>
            <a:endParaRPr lang="it-IT" sz="2800" b="1">
              <a:solidFill>
                <a:srgbClr val="FF0000"/>
              </a:solidFill>
              <a:effectLst>
                <a:outerShdw blurRad="38100" dist="38100" dir="2700000" algn="tl">
                  <a:srgbClr val="DDDDDD"/>
                </a:outerShdw>
              </a:effectLst>
              <a:latin typeface="Comic Sans MS" pitchFamily="26" charset="0"/>
              <a:ea typeface="ＭＳ Ｐゴシック" pitchFamily="26" charset="-128"/>
              <a:cs typeface="ＭＳ Ｐゴシック" pitchFamily="26" charset="-128"/>
            </a:endParaRPr>
          </a:p>
        </p:txBody>
      </p:sp>
      <p:sp>
        <p:nvSpPr>
          <p:cNvPr id="57352" name="Text Box 25"/>
          <p:cNvSpPr txBox="1">
            <a:spLocks noChangeArrowheads="1"/>
          </p:cNvSpPr>
          <p:nvPr/>
        </p:nvSpPr>
        <p:spPr bwMode="auto">
          <a:xfrm>
            <a:off x="838200" y="3464173"/>
            <a:ext cx="1204913" cy="396875"/>
          </a:xfrm>
          <a:prstGeom prst="rect">
            <a:avLst/>
          </a:prstGeom>
          <a:noFill/>
          <a:ln w="9525">
            <a:noFill/>
            <a:miter lim="800000"/>
            <a:headEnd/>
            <a:tailEnd/>
          </a:ln>
        </p:spPr>
        <p:txBody>
          <a:bodyPr wrap="none">
            <a:prstTxWarp prst="textNoShape">
              <a:avLst/>
            </a:prstTxWarp>
            <a:spAutoFit/>
          </a:bodyPr>
          <a:lstStyle/>
          <a:p>
            <a:r>
              <a:rPr lang="it-IT" sz="2000" b="1">
                <a:solidFill>
                  <a:srgbClr val="FF0000"/>
                </a:solidFill>
                <a:latin typeface="Comic Sans MS" pitchFamily="30" charset="0"/>
              </a:rPr>
              <a:t>T~20MK</a:t>
            </a:r>
            <a:endParaRPr lang="it-IT"/>
          </a:p>
        </p:txBody>
      </p:sp>
      <p:sp>
        <p:nvSpPr>
          <p:cNvPr id="57353" name="Text Box 26"/>
          <p:cNvSpPr txBox="1">
            <a:spLocks noChangeArrowheads="1"/>
          </p:cNvSpPr>
          <p:nvPr/>
        </p:nvSpPr>
        <p:spPr bwMode="auto">
          <a:xfrm>
            <a:off x="6796088" y="3464173"/>
            <a:ext cx="1204912" cy="396875"/>
          </a:xfrm>
          <a:prstGeom prst="rect">
            <a:avLst/>
          </a:prstGeom>
          <a:noFill/>
          <a:ln w="9525">
            <a:noFill/>
            <a:miter lim="800000"/>
            <a:headEnd/>
            <a:tailEnd/>
          </a:ln>
        </p:spPr>
        <p:txBody>
          <a:bodyPr wrap="none">
            <a:prstTxWarp prst="textNoShape">
              <a:avLst/>
            </a:prstTxWarp>
            <a:spAutoFit/>
          </a:bodyPr>
          <a:lstStyle/>
          <a:p>
            <a:r>
              <a:rPr lang="it-IT" sz="2000" b="1" dirty="0">
                <a:solidFill>
                  <a:srgbClr val="FF0000"/>
                </a:solidFill>
                <a:latin typeface="Comic Sans MS" pitchFamily="30" charset="0"/>
              </a:rPr>
              <a:t>T~50MK</a:t>
            </a:r>
            <a:endParaRPr lang="it-IT" dirty="0"/>
          </a:p>
        </p:txBody>
      </p:sp>
      <p:sp>
        <p:nvSpPr>
          <p:cNvPr id="57354" name="Text Box 27"/>
          <p:cNvSpPr txBox="1">
            <a:spLocks noChangeArrowheads="1"/>
          </p:cNvSpPr>
          <p:nvPr/>
        </p:nvSpPr>
        <p:spPr bwMode="auto">
          <a:xfrm>
            <a:off x="3595688" y="3464173"/>
            <a:ext cx="1204912" cy="396875"/>
          </a:xfrm>
          <a:prstGeom prst="rect">
            <a:avLst/>
          </a:prstGeom>
          <a:noFill/>
          <a:ln w="9525">
            <a:noFill/>
            <a:miter lim="800000"/>
            <a:headEnd/>
            <a:tailEnd/>
          </a:ln>
        </p:spPr>
        <p:txBody>
          <a:bodyPr wrap="none">
            <a:prstTxWarp prst="textNoShape">
              <a:avLst/>
            </a:prstTxWarp>
            <a:spAutoFit/>
          </a:bodyPr>
          <a:lstStyle/>
          <a:p>
            <a:r>
              <a:rPr lang="it-IT" sz="2000" b="1">
                <a:solidFill>
                  <a:srgbClr val="FF0000"/>
                </a:solidFill>
                <a:latin typeface="Comic Sans MS" pitchFamily="30" charset="0"/>
              </a:rPr>
              <a:t>T~35MK</a:t>
            </a:r>
            <a:endParaRPr lang="it-IT"/>
          </a:p>
        </p:txBody>
      </p:sp>
      <p:sp>
        <p:nvSpPr>
          <p:cNvPr id="57355" name="Text Box 28"/>
          <p:cNvSpPr txBox="1">
            <a:spLocks noChangeArrowheads="1"/>
          </p:cNvSpPr>
          <p:nvPr/>
        </p:nvSpPr>
        <p:spPr bwMode="auto">
          <a:xfrm>
            <a:off x="5294313" y="3861048"/>
            <a:ext cx="3849687" cy="336550"/>
          </a:xfrm>
          <a:prstGeom prst="rect">
            <a:avLst/>
          </a:prstGeom>
          <a:noFill/>
          <a:ln w="9525">
            <a:noFill/>
            <a:miter lim="800000"/>
            <a:headEnd/>
            <a:tailEnd/>
          </a:ln>
        </p:spPr>
        <p:txBody>
          <a:bodyPr wrap="none">
            <a:prstTxWarp prst="textNoShape">
              <a:avLst/>
            </a:prstTxWarp>
            <a:spAutoFit/>
          </a:bodyPr>
          <a:lstStyle/>
          <a:p>
            <a:r>
              <a:rPr lang="it-IT" sz="1600" b="1" dirty="0">
                <a:solidFill>
                  <a:srgbClr val="FF0000"/>
                </a:solidFill>
                <a:latin typeface="Comic Sans MS" pitchFamily="30" charset="0"/>
              </a:rPr>
              <a:t>Significant </a:t>
            </a:r>
            <a:r>
              <a:rPr lang="it-IT" sz="1600" b="1" baseline="30000" dirty="0">
                <a:solidFill>
                  <a:srgbClr val="FF0000"/>
                </a:solidFill>
                <a:latin typeface="Comic Sans MS" pitchFamily="30" charset="0"/>
              </a:rPr>
              <a:t>24</a:t>
            </a:r>
            <a:r>
              <a:rPr lang="it-IT" sz="1600" b="1" dirty="0">
                <a:solidFill>
                  <a:srgbClr val="FF0000"/>
                </a:solidFill>
                <a:latin typeface="Comic Sans MS" pitchFamily="30" charset="0"/>
              </a:rPr>
              <a:t>Mg depletion </a:t>
            </a:r>
            <a:r>
              <a:rPr lang="it-IT" sz="1600" b="1" dirty="0">
                <a:solidFill>
                  <a:srgbClr val="FF0000"/>
                </a:solidFill>
                <a:latin typeface="Comic Sans MS" pitchFamily="30" charset="0"/>
                <a:sym typeface="Symbol" pitchFamily="30" charset="2"/>
              </a:rPr>
              <a:t></a:t>
            </a:r>
            <a:r>
              <a:rPr lang="it-IT" sz="1600" b="1" dirty="0">
                <a:solidFill>
                  <a:srgbClr val="FF0000"/>
                </a:solidFill>
                <a:latin typeface="Comic Sans MS" pitchFamily="30" charset="0"/>
              </a:rPr>
              <a:t>T~70MK</a:t>
            </a:r>
            <a:endParaRPr lang="it-IT" dirty="0"/>
          </a:p>
        </p:txBody>
      </p:sp>
      <p:sp>
        <p:nvSpPr>
          <p:cNvPr id="57356" name="Text Box 29"/>
          <p:cNvSpPr txBox="1">
            <a:spLocks noChangeArrowheads="1"/>
          </p:cNvSpPr>
          <p:nvPr/>
        </p:nvSpPr>
        <p:spPr bwMode="auto">
          <a:xfrm>
            <a:off x="4800600" y="4389090"/>
            <a:ext cx="3810000" cy="925513"/>
          </a:xfrm>
          <a:prstGeom prst="rect">
            <a:avLst/>
          </a:prstGeom>
          <a:noFill/>
          <a:ln w="9525">
            <a:solidFill>
              <a:srgbClr val="66FFFF"/>
            </a:solidFill>
            <a:miter lim="800000"/>
            <a:headEnd/>
            <a:tailEnd/>
          </a:ln>
        </p:spPr>
        <p:txBody>
          <a:bodyPr>
            <a:prstTxWarp prst="textNoShape">
              <a:avLst/>
            </a:prstTxWarp>
            <a:spAutoFit/>
          </a:bodyPr>
          <a:lstStyle/>
          <a:p>
            <a:pPr algn="just" eaLnBrk="1" hangingPunct="1">
              <a:spcBef>
                <a:spcPct val="50000"/>
              </a:spcBef>
            </a:pPr>
            <a:r>
              <a:rPr lang="it-IT" sz="1800" b="1">
                <a:solidFill>
                  <a:schemeClr val="bg1"/>
                </a:solidFill>
                <a:latin typeface="Times New Roman" pitchFamily="30" charset="0"/>
              </a:rPr>
              <a:t>The MgAl cycle which enhances Al, is expected to operate at very high temperature…</a:t>
            </a:r>
            <a:endParaRPr lang="it-IT" sz="1800" b="1">
              <a:latin typeface="Times New Roman" pitchFamily="30" charset="0"/>
            </a:endParaRPr>
          </a:p>
        </p:txBody>
      </p:sp>
      <p:sp>
        <p:nvSpPr>
          <p:cNvPr id="53296" name="Text Box 48"/>
          <p:cNvSpPr txBox="1">
            <a:spLocks noChangeArrowheads="1"/>
          </p:cNvSpPr>
          <p:nvPr/>
        </p:nvSpPr>
        <p:spPr bwMode="auto">
          <a:xfrm>
            <a:off x="533400" y="5746030"/>
            <a:ext cx="8382000" cy="923330"/>
          </a:xfrm>
          <a:prstGeom prst="rect">
            <a:avLst/>
          </a:prstGeom>
          <a:solidFill>
            <a:srgbClr val="000080"/>
          </a:solidFill>
          <a:ln w="38100">
            <a:solidFill>
              <a:schemeClr val="bg1"/>
            </a:solidFill>
            <a:miter lim="800000"/>
            <a:headEnd/>
            <a:tailEnd/>
          </a:ln>
        </p:spPr>
        <p:txBody>
          <a:bodyPr>
            <a:prstTxWarp prst="textNoShape">
              <a:avLst/>
            </a:prstTxWarp>
            <a:spAutoFit/>
          </a:bodyPr>
          <a:lstStyle/>
          <a:p>
            <a:pPr algn="ctr"/>
            <a:r>
              <a:rPr lang="it-IT" sz="1800" b="1" dirty="0">
                <a:solidFill>
                  <a:schemeClr val="bg1"/>
                </a:solidFill>
                <a:latin typeface="Comic Sans MS" pitchFamily="30" charset="0"/>
              </a:rPr>
              <a:t>In the </a:t>
            </a:r>
            <a:r>
              <a:rPr lang="it-IT" sz="1800" b="1" dirty="0" err="1">
                <a:solidFill>
                  <a:schemeClr val="bg1"/>
                </a:solidFill>
                <a:latin typeface="Comic Sans MS" pitchFamily="30" charset="0"/>
              </a:rPr>
              <a:t>same</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zones</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where</a:t>
            </a:r>
            <a:r>
              <a:rPr lang="it-IT" sz="1800" b="1" dirty="0">
                <a:solidFill>
                  <a:schemeClr val="bg1"/>
                </a:solidFill>
                <a:latin typeface="Comic Sans MS" pitchFamily="30" charset="0"/>
              </a:rPr>
              <a:t> CNO, </a:t>
            </a:r>
            <a:r>
              <a:rPr lang="it-IT" sz="1800" b="1" dirty="0" err="1">
                <a:solidFill>
                  <a:schemeClr val="bg1"/>
                </a:solidFill>
                <a:latin typeface="Comic Sans MS" pitchFamily="30" charset="0"/>
              </a:rPr>
              <a:t>NeNa</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MgAl</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cycles</a:t>
            </a:r>
            <a:r>
              <a:rPr lang="it-IT" sz="1800" b="1" dirty="0">
                <a:solidFill>
                  <a:schemeClr val="bg1"/>
                </a:solidFill>
                <a:latin typeface="Comic Sans MS" pitchFamily="30" charset="0"/>
              </a:rPr>
              <a:t>, </a:t>
            </a:r>
          </a:p>
          <a:p>
            <a:pPr algn="ctr"/>
            <a:r>
              <a:rPr lang="it-IT" sz="1800" b="1" dirty="0">
                <a:solidFill>
                  <a:schemeClr val="bg1"/>
                </a:solidFill>
                <a:latin typeface="Comic Sans MS" pitchFamily="30" charset="0"/>
              </a:rPr>
              <a:t>are </a:t>
            </a:r>
            <a:r>
              <a:rPr lang="it-IT" sz="1800" b="1" dirty="0" err="1">
                <a:solidFill>
                  <a:schemeClr val="bg1"/>
                </a:solidFill>
                <a:latin typeface="Comic Sans MS" pitchFamily="30" charset="0"/>
              </a:rPr>
              <a:t>expected</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to</a:t>
            </a:r>
            <a:r>
              <a:rPr lang="it-IT" sz="1800" b="1" dirty="0">
                <a:solidFill>
                  <a:schemeClr val="bg1"/>
                </a:solidFill>
                <a:latin typeface="Comic Sans MS" pitchFamily="30" charset="0"/>
              </a:rPr>
              <a:t> operate, </a:t>
            </a:r>
          </a:p>
          <a:p>
            <a:pPr algn="ctr"/>
            <a:r>
              <a:rPr lang="it-IT" sz="1800" b="1" dirty="0">
                <a:solidFill>
                  <a:schemeClr val="bg1"/>
                </a:solidFill>
                <a:latin typeface="Comic Sans MS" pitchFamily="30" charset="0"/>
              </a:rPr>
              <a:t>a </a:t>
            </a:r>
            <a:r>
              <a:rPr lang="it-IT" sz="1800" b="1" dirty="0" err="1">
                <a:solidFill>
                  <a:schemeClr val="bg1"/>
                </a:solidFill>
                <a:latin typeface="Comic Sans MS" pitchFamily="30" charset="0"/>
              </a:rPr>
              <a:t>significant</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amount</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of</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Helium</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is</a:t>
            </a:r>
            <a:r>
              <a:rPr lang="it-IT" sz="1800" b="1" dirty="0">
                <a:solidFill>
                  <a:schemeClr val="bg1"/>
                </a:solidFill>
                <a:latin typeface="Comic Sans MS" pitchFamily="30" charset="0"/>
              </a:rPr>
              <a:t> </a:t>
            </a:r>
            <a:r>
              <a:rPr lang="it-IT" sz="1800" b="1" dirty="0" err="1">
                <a:solidFill>
                  <a:schemeClr val="bg1"/>
                </a:solidFill>
                <a:latin typeface="Comic Sans MS" pitchFamily="30" charset="0"/>
              </a:rPr>
              <a:t>present…</a:t>
            </a:r>
            <a:endParaRPr lang="it-IT" sz="1800" dirty="0"/>
          </a:p>
        </p:txBody>
      </p:sp>
      <p:sp>
        <p:nvSpPr>
          <p:cNvPr id="4" name="Title 3"/>
          <p:cNvSpPr>
            <a:spLocks noGrp="1"/>
          </p:cNvSpPr>
          <p:nvPr>
            <p:ph type="title"/>
          </p:nvPr>
        </p:nvSpPr>
        <p:spPr>
          <a:xfrm>
            <a:off x="685800" y="188640"/>
            <a:ext cx="7772400" cy="432048"/>
          </a:xfrm>
        </p:spPr>
        <p:txBody>
          <a:bodyPr/>
          <a:lstStyle/>
          <a:p>
            <a:r>
              <a:rPr lang="en-US" sz="2800" b="1" dirty="0" smtClean="0">
                <a:solidFill>
                  <a:schemeClr val="bg1"/>
                </a:solidFill>
                <a:latin typeface="Comic Sans MS"/>
                <a:cs typeface="Comic Sans MS"/>
              </a:rPr>
              <a:t>The nuclear burning processes</a:t>
            </a:r>
            <a:endParaRPr lang="en-US" sz="2800" b="1" dirty="0">
              <a:solidFill>
                <a:schemeClr val="bg1"/>
              </a:solidFill>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96"/>
                                        </p:tgtEl>
                                        <p:attrNameLst>
                                          <p:attrName>style.visibility</p:attrName>
                                        </p:attrNameLst>
                                      </p:cBhvr>
                                      <p:to>
                                        <p:strVal val="visible"/>
                                      </p:to>
                                    </p:set>
                                    <p:animEffect transition="in" filter="blinds(horizontal)">
                                      <p:cBhvr>
                                        <p:cTn id="7" dur="500"/>
                                        <p:tgtEl>
                                          <p:spTgt spid="53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76200"/>
            <a:ext cx="7772400" cy="685800"/>
          </a:xfrm>
        </p:spPr>
        <p:txBody>
          <a:bodyPr/>
          <a:lstStyle/>
          <a:p>
            <a:r>
              <a:rPr lang="it-IT" sz="2800" b="1" dirty="0" err="1" smtClean="0">
                <a:solidFill>
                  <a:schemeClr val="bg1"/>
                </a:solidFill>
                <a:latin typeface="Comic Sans MS"/>
                <a:cs typeface="Comic Sans MS"/>
              </a:rPr>
              <a:t>Who</a:t>
            </a:r>
            <a:r>
              <a:rPr lang="it-IT" sz="2800" b="1" dirty="0" smtClean="0">
                <a:solidFill>
                  <a:schemeClr val="bg1"/>
                </a:solidFill>
                <a:latin typeface="Comic Sans MS"/>
                <a:cs typeface="Comic Sans MS"/>
              </a:rPr>
              <a:t> are the candidate </a:t>
            </a:r>
            <a:r>
              <a:rPr lang="it-IT" sz="2800" b="1" dirty="0" err="1" smtClean="0">
                <a:solidFill>
                  <a:schemeClr val="bg1"/>
                </a:solidFill>
                <a:latin typeface="Comic Sans MS"/>
                <a:cs typeface="Comic Sans MS"/>
              </a:rPr>
              <a:t>polluters</a:t>
            </a:r>
            <a:r>
              <a:rPr lang="it-IT" sz="2800" b="1" dirty="0" smtClean="0">
                <a:solidFill>
                  <a:schemeClr val="bg1"/>
                </a:solidFill>
                <a:latin typeface="Comic Sans MS"/>
                <a:cs typeface="Comic Sans MS"/>
              </a:rPr>
              <a:t>?</a:t>
            </a:r>
            <a:endParaRPr lang="it-IT" sz="1400" b="1" dirty="0">
              <a:solidFill>
                <a:schemeClr val="bg1"/>
              </a:solidFill>
              <a:latin typeface="Comic Sans MS"/>
              <a:cs typeface="Comic Sans MS"/>
            </a:endParaRPr>
          </a:p>
        </p:txBody>
      </p:sp>
      <p:grpSp>
        <p:nvGrpSpPr>
          <p:cNvPr id="2" name="Gruppo 9"/>
          <p:cNvGrpSpPr/>
          <p:nvPr/>
        </p:nvGrpSpPr>
        <p:grpSpPr>
          <a:xfrm>
            <a:off x="533400" y="1052736"/>
            <a:ext cx="8305800" cy="3417332"/>
            <a:chOff x="533400" y="3276600"/>
            <a:chExt cx="8305800" cy="3417332"/>
          </a:xfrm>
        </p:grpSpPr>
        <p:sp>
          <p:nvSpPr>
            <p:cNvPr id="5" name="CasellaDiTesto 4"/>
            <p:cNvSpPr txBox="1"/>
            <p:nvPr/>
          </p:nvSpPr>
          <p:spPr>
            <a:xfrm>
              <a:off x="533400" y="3276600"/>
              <a:ext cx="7808623" cy="400110"/>
            </a:xfrm>
            <a:prstGeom prst="rect">
              <a:avLst/>
            </a:prstGeom>
            <a:noFill/>
          </p:spPr>
          <p:txBody>
            <a:bodyPr wrap="none" rtlCol="0">
              <a:spAutoFit/>
            </a:bodyPr>
            <a:lstStyle/>
            <a:p>
              <a:r>
                <a:rPr lang="it-IT" sz="1600" b="1" u="sng" dirty="0">
                  <a:solidFill>
                    <a:schemeClr val="bg1"/>
                  </a:solidFill>
                  <a:latin typeface="Comic Sans MS"/>
                  <a:cs typeface="Comic Sans MS"/>
                </a:rPr>
                <a:t>1</a:t>
              </a:r>
              <a:r>
                <a:rPr lang="it-IT" sz="1600" b="1" u="sng" baseline="30000" dirty="0" smtClean="0">
                  <a:solidFill>
                    <a:schemeClr val="bg1"/>
                  </a:solidFill>
                  <a:latin typeface="Comic Sans MS"/>
                  <a:cs typeface="Comic Sans MS"/>
                </a:rPr>
                <a:t>o</a:t>
              </a:r>
              <a:r>
                <a:rPr lang="it-IT" sz="1600" b="1" u="sng" dirty="0" smtClean="0">
                  <a:solidFill>
                    <a:schemeClr val="bg1"/>
                  </a:solidFill>
                  <a:latin typeface="Comic Sans MS"/>
                  <a:cs typeface="Comic Sans MS"/>
                </a:rPr>
                <a:t> candidate </a:t>
              </a:r>
              <a:r>
                <a:rPr lang="it-IT" sz="1600" b="1" u="sng" dirty="0" err="1" smtClean="0">
                  <a:solidFill>
                    <a:schemeClr val="bg1"/>
                  </a:solidFill>
                  <a:latin typeface="Comic Sans MS"/>
                  <a:cs typeface="Comic Sans MS"/>
                </a:rPr>
                <a:t>polluter</a:t>
              </a:r>
              <a:r>
                <a:rPr lang="it-IT" sz="1600" b="1" dirty="0" smtClean="0">
                  <a:solidFill>
                    <a:schemeClr val="bg1"/>
                  </a:solidFill>
                  <a:latin typeface="Comic Sans MS"/>
                  <a:cs typeface="Comic Sans MS"/>
                </a:rPr>
                <a:t>: </a:t>
              </a:r>
              <a:r>
                <a:rPr lang="it-IT" sz="2000" b="1" dirty="0" smtClean="0">
                  <a:solidFill>
                    <a:srgbClr val="66FFFF"/>
                  </a:solidFill>
                  <a:latin typeface="Comic Sans MS"/>
                  <a:cs typeface="Comic Sans MS"/>
                </a:rPr>
                <a:t>Intermediate mass AGB </a:t>
              </a:r>
              <a:r>
                <a:rPr lang="it-IT" sz="2000" b="1" dirty="0" err="1" smtClean="0">
                  <a:solidFill>
                    <a:srgbClr val="66FFFF"/>
                  </a:solidFill>
                  <a:latin typeface="Comic Sans MS"/>
                  <a:cs typeface="Comic Sans MS"/>
                </a:rPr>
                <a:t>stars</a:t>
              </a:r>
              <a:r>
                <a:rPr lang="it-IT" sz="2000" b="1" dirty="0" smtClean="0">
                  <a:solidFill>
                    <a:srgbClr val="66FFFF"/>
                  </a:solidFill>
                  <a:latin typeface="Comic Sans MS"/>
                  <a:cs typeface="Comic Sans MS"/>
                </a:rPr>
                <a:t>, </a:t>
              </a:r>
              <a:r>
                <a:rPr lang="it-IT" sz="2000" b="1" dirty="0" err="1" smtClean="0">
                  <a:solidFill>
                    <a:srgbClr val="66FFFF"/>
                  </a:solidFill>
                  <a:latin typeface="Comic Sans MS"/>
                  <a:cs typeface="Comic Sans MS"/>
                </a:rPr>
                <a:t>i.e</a:t>
              </a:r>
              <a:r>
                <a:rPr lang="it-IT" sz="2000" b="1" dirty="0" smtClean="0">
                  <a:solidFill>
                    <a:srgbClr val="66FFFF"/>
                  </a:solidFill>
                  <a:latin typeface="Comic Sans MS"/>
                  <a:cs typeface="Comic Sans MS"/>
                </a:rPr>
                <a:t> M&gt;4M</a:t>
              </a:r>
              <a:r>
                <a:rPr lang="it-IT" sz="2000" b="1" baseline="-25000" dirty="0" smtClean="0">
                  <a:solidFill>
                    <a:srgbClr val="66FFFF"/>
                  </a:solidFill>
                  <a:latin typeface="Wingdings"/>
                  <a:ea typeface="Wingdings"/>
                  <a:cs typeface="Wingdings"/>
                  <a:sym typeface="Wingdings"/>
                </a:rPr>
                <a:t></a:t>
              </a:r>
              <a:endParaRPr lang="it-IT" sz="2000" b="1" baseline="-25000" dirty="0">
                <a:solidFill>
                  <a:srgbClr val="66FFFF"/>
                </a:solidFill>
                <a:latin typeface="Comic Sans MS"/>
                <a:cs typeface="Comic Sans MS"/>
              </a:endParaRPr>
            </a:p>
          </p:txBody>
        </p:sp>
        <p:sp>
          <p:nvSpPr>
            <p:cNvPr id="6" name="CasellaDiTesto 5"/>
            <p:cNvSpPr txBox="1"/>
            <p:nvPr/>
          </p:nvSpPr>
          <p:spPr>
            <a:xfrm>
              <a:off x="533401" y="3962400"/>
              <a:ext cx="8305799" cy="646331"/>
            </a:xfrm>
            <a:prstGeom prst="rect">
              <a:avLst/>
            </a:prstGeom>
            <a:noFill/>
          </p:spPr>
          <p:txBody>
            <a:bodyPr wrap="square" rtlCol="0">
              <a:spAutoFit/>
            </a:bodyPr>
            <a:lstStyle/>
            <a:p>
              <a:r>
                <a:rPr lang="it-IT" sz="1600" b="1" dirty="0" err="1" smtClean="0">
                  <a:solidFill>
                    <a:schemeClr val="bg1"/>
                  </a:solidFill>
                  <a:latin typeface="Comic Sans MS"/>
                  <a:cs typeface="Comic Sans MS"/>
                </a:rPr>
                <a:t>Physical</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process</a:t>
              </a:r>
              <a:r>
                <a:rPr lang="it-IT" sz="1600" b="1" dirty="0" smtClean="0">
                  <a:solidFill>
                    <a:schemeClr val="bg1"/>
                  </a:solidFill>
                  <a:latin typeface="Comic Sans MS"/>
                  <a:cs typeface="Comic Sans MS"/>
                </a:rPr>
                <a:t>: </a:t>
              </a:r>
              <a:r>
                <a:rPr lang="it-IT" sz="1800" b="1" dirty="0" err="1" smtClean="0">
                  <a:solidFill>
                    <a:srgbClr val="66FFFF"/>
                  </a:solidFill>
                  <a:latin typeface="Comic Sans MS"/>
                  <a:cs typeface="Comic Sans MS"/>
                </a:rPr>
                <a:t>High-T</a:t>
              </a:r>
              <a:r>
                <a:rPr lang="it-IT" sz="1800" b="1" dirty="0" smtClean="0">
                  <a:solidFill>
                    <a:srgbClr val="66FFFF"/>
                  </a:solidFill>
                  <a:latin typeface="Comic Sans MS"/>
                  <a:cs typeface="Comic Sans MS"/>
                </a:rPr>
                <a:t> </a:t>
              </a:r>
              <a:r>
                <a:rPr lang="it-IT" sz="1800" b="1" dirty="0" err="1" smtClean="0">
                  <a:solidFill>
                    <a:srgbClr val="66FFFF"/>
                  </a:solidFill>
                  <a:latin typeface="Comic Sans MS"/>
                  <a:cs typeface="Comic Sans MS"/>
                </a:rPr>
                <a:t>p-captures</a:t>
              </a:r>
              <a:r>
                <a:rPr lang="it-IT" sz="1800" b="1" dirty="0" smtClean="0">
                  <a:solidFill>
                    <a:srgbClr val="66FFFF"/>
                  </a:solidFill>
                  <a:latin typeface="Comic Sans MS"/>
                  <a:cs typeface="Comic Sans MS"/>
                </a:rPr>
                <a:t> (Hot </a:t>
              </a:r>
              <a:r>
                <a:rPr lang="it-IT" sz="1800" b="1" dirty="0" err="1" smtClean="0">
                  <a:solidFill>
                    <a:srgbClr val="66FFFF"/>
                  </a:solidFill>
                  <a:latin typeface="Comic Sans MS"/>
                  <a:cs typeface="Comic Sans MS"/>
                </a:rPr>
                <a:t>Bottom</a:t>
              </a:r>
              <a:r>
                <a:rPr lang="it-IT" sz="1800" b="1" dirty="0" smtClean="0">
                  <a:solidFill>
                    <a:srgbClr val="66FFFF"/>
                  </a:solidFill>
                  <a:latin typeface="Comic Sans MS"/>
                  <a:cs typeface="Comic Sans MS"/>
                </a:rPr>
                <a:t> </a:t>
              </a:r>
              <a:r>
                <a:rPr lang="it-IT" sz="1800" b="1" dirty="0" err="1" smtClean="0">
                  <a:solidFill>
                    <a:srgbClr val="66FFFF"/>
                  </a:solidFill>
                  <a:latin typeface="Comic Sans MS"/>
                  <a:cs typeface="Comic Sans MS"/>
                </a:rPr>
                <a:t>Burning</a:t>
              </a:r>
              <a:r>
                <a:rPr lang="it-IT" sz="1800" b="1" dirty="0" smtClean="0">
                  <a:solidFill>
                    <a:srgbClr val="66FFFF"/>
                  </a:solidFill>
                  <a:latin typeface="Comic Sans MS"/>
                  <a:cs typeface="Comic Sans MS"/>
                </a:rPr>
                <a:t>) + </a:t>
              </a:r>
              <a:r>
                <a:rPr lang="it-IT" sz="1800" b="1" dirty="0" err="1" smtClean="0">
                  <a:solidFill>
                    <a:srgbClr val="66FFFF"/>
                  </a:solidFill>
                  <a:latin typeface="Comic Sans MS"/>
                  <a:cs typeface="Comic Sans MS"/>
                </a:rPr>
                <a:t>dredge</a:t>
              </a:r>
              <a:r>
                <a:rPr lang="it-IT" sz="1800" b="1" dirty="0" smtClean="0">
                  <a:solidFill>
                    <a:srgbClr val="66FFFF"/>
                  </a:solidFill>
                  <a:latin typeface="Comic Sans MS"/>
                  <a:cs typeface="Comic Sans MS"/>
                </a:rPr>
                <a:t> up + 		mass loss</a:t>
              </a:r>
              <a:endParaRPr lang="it-IT" sz="1800" b="1" dirty="0">
                <a:solidFill>
                  <a:srgbClr val="66FFFF"/>
                </a:solidFill>
                <a:latin typeface="Comic Sans MS"/>
                <a:cs typeface="Comic Sans MS"/>
              </a:endParaRPr>
            </a:p>
          </p:txBody>
        </p:sp>
        <p:sp>
          <p:nvSpPr>
            <p:cNvPr id="7" name="CasellaDiTesto 6"/>
            <p:cNvSpPr txBox="1"/>
            <p:nvPr/>
          </p:nvSpPr>
          <p:spPr>
            <a:xfrm>
              <a:off x="533400" y="4724400"/>
              <a:ext cx="3219351" cy="369332"/>
            </a:xfrm>
            <a:prstGeom prst="rect">
              <a:avLst/>
            </a:prstGeom>
            <a:noFill/>
          </p:spPr>
          <p:txBody>
            <a:bodyPr wrap="none" rtlCol="0">
              <a:spAutoFit/>
            </a:bodyPr>
            <a:lstStyle/>
            <a:p>
              <a:r>
                <a:rPr lang="it-IT" sz="1600" b="1" dirty="0" err="1" smtClean="0">
                  <a:solidFill>
                    <a:schemeClr val="bg1"/>
                  </a:solidFill>
                  <a:latin typeface="Comic Sans MS"/>
                  <a:cs typeface="Comic Sans MS"/>
                </a:rPr>
                <a:t>Time</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scales</a:t>
              </a:r>
              <a:r>
                <a:rPr lang="it-IT" sz="1600" b="1" dirty="0" smtClean="0">
                  <a:solidFill>
                    <a:schemeClr val="bg1"/>
                  </a:solidFill>
                  <a:latin typeface="Comic Sans MS"/>
                  <a:cs typeface="Comic Sans MS"/>
                </a:rPr>
                <a:t>: </a:t>
              </a:r>
              <a:r>
                <a:rPr lang="it-IT" sz="1800" b="1" dirty="0" smtClean="0">
                  <a:solidFill>
                    <a:srgbClr val="66FFFF"/>
                  </a:solidFill>
                  <a:latin typeface="Comic Sans MS"/>
                  <a:cs typeface="Comic Sans MS"/>
                </a:rPr>
                <a:t>200Myr </a:t>
              </a:r>
              <a:r>
                <a:rPr lang="it-IT" sz="1800" b="1" dirty="0" err="1" smtClean="0">
                  <a:solidFill>
                    <a:srgbClr val="66FFFF"/>
                  </a:solidFill>
                  <a:latin typeface="Comic Sans MS"/>
                  <a:cs typeface="Comic Sans MS"/>
                </a:rPr>
                <a:t>–</a:t>
              </a:r>
              <a:r>
                <a:rPr lang="it-IT" sz="1800" b="1" dirty="0" smtClean="0">
                  <a:solidFill>
                    <a:srgbClr val="66FFFF"/>
                  </a:solidFill>
                  <a:latin typeface="Comic Sans MS"/>
                  <a:cs typeface="Comic Sans MS"/>
                </a:rPr>
                <a:t> 1Gyr</a:t>
              </a:r>
              <a:endParaRPr lang="it-IT" sz="1800" b="1" dirty="0">
                <a:solidFill>
                  <a:srgbClr val="66FFFF"/>
                </a:solidFill>
                <a:latin typeface="Comic Sans MS"/>
                <a:cs typeface="Comic Sans MS"/>
              </a:endParaRPr>
            </a:p>
          </p:txBody>
        </p:sp>
        <p:sp>
          <p:nvSpPr>
            <p:cNvPr id="8" name="CasellaDiTesto 7"/>
            <p:cNvSpPr txBox="1"/>
            <p:nvPr/>
          </p:nvSpPr>
          <p:spPr>
            <a:xfrm>
              <a:off x="533400" y="5449669"/>
              <a:ext cx="8195936" cy="646331"/>
            </a:xfrm>
            <a:prstGeom prst="rect">
              <a:avLst/>
            </a:prstGeom>
            <a:noFill/>
          </p:spPr>
          <p:txBody>
            <a:bodyPr wrap="none" rtlCol="0">
              <a:spAutoFit/>
            </a:bodyPr>
            <a:lstStyle/>
            <a:p>
              <a:pPr algn="just"/>
              <a:r>
                <a:rPr lang="it-IT" sz="1600" b="1" dirty="0" smtClean="0">
                  <a:solidFill>
                    <a:schemeClr val="bg1"/>
                  </a:solidFill>
                  <a:latin typeface="Comic Sans MS"/>
                  <a:cs typeface="Comic Sans MS"/>
                </a:rPr>
                <a:t>Advantages: </a:t>
              </a:r>
              <a:r>
                <a:rPr lang="it-IT" sz="1800" b="1" dirty="0" smtClean="0">
                  <a:solidFill>
                    <a:srgbClr val="66FFFF"/>
                  </a:solidFill>
                  <a:latin typeface="Comic Sans MS"/>
                  <a:cs typeface="Comic Sans MS"/>
                </a:rPr>
                <a:t>no </a:t>
              </a:r>
              <a:r>
                <a:rPr lang="it-IT" sz="1800" b="1" dirty="0" smtClean="0">
                  <a:solidFill>
                    <a:srgbClr val="66FFFF"/>
                  </a:solidFill>
                  <a:latin typeface="Lucida Grande"/>
                  <a:ea typeface="Lucida Grande"/>
                  <a:cs typeface="Lucida Grande"/>
                </a:rPr>
                <a:t>α</a:t>
              </a:r>
              <a:r>
                <a:rPr lang="it-IT" sz="1800" b="1" dirty="0" smtClean="0">
                  <a:solidFill>
                    <a:srgbClr val="66FFFF"/>
                  </a:solidFill>
                  <a:latin typeface="Comic Sans MS"/>
                  <a:cs typeface="Comic Sans MS"/>
                </a:rPr>
                <a:t>– &amp; Fe-peak elements synthesis, Helium production(?!), </a:t>
              </a:r>
            </a:p>
            <a:p>
              <a:pPr algn="just"/>
              <a:r>
                <a:rPr lang="it-IT" sz="1800" b="1" dirty="0" smtClean="0">
                  <a:solidFill>
                    <a:srgbClr val="66FFFF"/>
                  </a:solidFill>
                  <a:latin typeface="Comic Sans MS"/>
                  <a:cs typeface="Comic Sans MS"/>
                </a:rPr>
                <a:t>	     </a:t>
              </a:r>
              <a:r>
                <a:rPr lang="it-IT" sz="1800" b="1" dirty="0" err="1" smtClean="0">
                  <a:solidFill>
                    <a:srgbClr val="66FFFF"/>
                  </a:solidFill>
                  <a:latin typeface="Comic Sans MS"/>
                  <a:cs typeface="Comic Sans MS"/>
                </a:rPr>
                <a:t>low-speed</a:t>
              </a:r>
              <a:r>
                <a:rPr lang="it-IT" sz="1800" b="1" dirty="0" smtClean="0">
                  <a:solidFill>
                    <a:srgbClr val="66FFFF"/>
                  </a:solidFill>
                  <a:latin typeface="Comic Sans MS"/>
                  <a:cs typeface="Comic Sans MS"/>
                </a:rPr>
                <a:t> </a:t>
              </a:r>
              <a:r>
                <a:rPr lang="it-IT" sz="1800" b="1" dirty="0" err="1" smtClean="0">
                  <a:solidFill>
                    <a:srgbClr val="66FFFF"/>
                  </a:solidFill>
                  <a:latin typeface="Comic Sans MS"/>
                  <a:cs typeface="Comic Sans MS"/>
                </a:rPr>
                <a:t>winds</a:t>
              </a:r>
              <a:r>
                <a:rPr lang="it-IT" sz="1800" b="1" dirty="0" smtClean="0">
                  <a:solidFill>
                    <a:srgbClr val="66FFFF"/>
                  </a:solidFill>
                  <a:latin typeface="Comic Sans MS"/>
                  <a:cs typeface="Comic Sans MS"/>
                </a:rPr>
                <a:t>, appropriate </a:t>
              </a:r>
              <a:r>
                <a:rPr lang="it-IT" sz="1800" b="1" dirty="0" err="1" smtClean="0">
                  <a:solidFill>
                    <a:srgbClr val="66FFFF"/>
                  </a:solidFill>
                  <a:latin typeface="Comic Sans MS"/>
                  <a:cs typeface="Comic Sans MS"/>
                </a:rPr>
                <a:t>evolutionary</a:t>
              </a:r>
              <a:r>
                <a:rPr lang="it-IT" sz="1800" b="1" dirty="0" smtClean="0">
                  <a:solidFill>
                    <a:srgbClr val="66FFFF"/>
                  </a:solidFill>
                  <a:latin typeface="Comic Sans MS"/>
                  <a:cs typeface="Comic Sans MS"/>
                </a:rPr>
                <a:t> </a:t>
              </a:r>
              <a:r>
                <a:rPr lang="it-IT" sz="1800" b="1" dirty="0" err="1" smtClean="0">
                  <a:solidFill>
                    <a:srgbClr val="66FFFF"/>
                  </a:solidFill>
                  <a:latin typeface="Comic Sans MS"/>
                  <a:cs typeface="Comic Sans MS"/>
                </a:rPr>
                <a:t>lifetimes</a:t>
              </a:r>
              <a:endParaRPr lang="it-IT" sz="1800" b="1" dirty="0">
                <a:solidFill>
                  <a:srgbClr val="66FFFF"/>
                </a:solidFill>
                <a:latin typeface="Comic Sans MS"/>
                <a:cs typeface="Comic Sans MS"/>
              </a:endParaRPr>
            </a:p>
          </p:txBody>
        </p:sp>
        <p:sp>
          <p:nvSpPr>
            <p:cNvPr id="9" name="CasellaDiTesto 8"/>
            <p:cNvSpPr txBox="1"/>
            <p:nvPr/>
          </p:nvSpPr>
          <p:spPr>
            <a:xfrm>
              <a:off x="533400" y="6324600"/>
              <a:ext cx="7632606" cy="369332"/>
            </a:xfrm>
            <a:prstGeom prst="rect">
              <a:avLst/>
            </a:prstGeom>
            <a:noFill/>
          </p:spPr>
          <p:txBody>
            <a:bodyPr wrap="none" rtlCol="0">
              <a:spAutoFit/>
            </a:bodyPr>
            <a:lstStyle/>
            <a:p>
              <a:r>
                <a:rPr lang="it-IT" sz="1600" b="1" dirty="0" err="1" smtClean="0">
                  <a:solidFill>
                    <a:schemeClr val="bg1"/>
                  </a:solidFill>
                  <a:latin typeface="Comic Sans MS"/>
                  <a:cs typeface="Comic Sans MS"/>
                </a:rPr>
                <a:t>Drawbacks</a:t>
              </a:r>
              <a:r>
                <a:rPr lang="it-IT" sz="1600" b="1" dirty="0" smtClean="0">
                  <a:solidFill>
                    <a:schemeClr val="bg1"/>
                  </a:solidFill>
                  <a:latin typeface="Comic Sans MS"/>
                  <a:cs typeface="Comic Sans MS"/>
                </a:rPr>
                <a:t>: </a:t>
              </a:r>
              <a:r>
                <a:rPr lang="it-IT" sz="1800" b="1" dirty="0" err="1" smtClean="0">
                  <a:solidFill>
                    <a:srgbClr val="66FFFF"/>
                  </a:solidFill>
                  <a:latin typeface="Comic Sans MS"/>
                  <a:cs typeface="Comic Sans MS"/>
                </a:rPr>
                <a:t>uncertainties</a:t>
              </a:r>
              <a:r>
                <a:rPr lang="it-IT" sz="1800" b="1" dirty="0" smtClean="0">
                  <a:solidFill>
                    <a:srgbClr val="66FFFF"/>
                  </a:solidFill>
                  <a:latin typeface="Comic Sans MS"/>
                  <a:cs typeface="Comic Sans MS"/>
                </a:rPr>
                <a:t> in the </a:t>
              </a:r>
              <a:r>
                <a:rPr lang="it-IT" sz="1800" b="1" dirty="0" err="1" smtClean="0">
                  <a:solidFill>
                    <a:srgbClr val="66FFFF"/>
                  </a:solidFill>
                  <a:latin typeface="Comic Sans MS"/>
                  <a:cs typeface="Comic Sans MS"/>
                </a:rPr>
                <a:t>yields</a:t>
              </a:r>
              <a:r>
                <a:rPr lang="it-IT" sz="1800" b="1" dirty="0" smtClean="0">
                  <a:solidFill>
                    <a:srgbClr val="66FFFF"/>
                  </a:solidFill>
                  <a:latin typeface="Comic Sans MS"/>
                  <a:cs typeface="Comic Sans MS"/>
                </a:rPr>
                <a:t> (</a:t>
              </a:r>
              <a:r>
                <a:rPr lang="it-IT" sz="1600" b="1" dirty="0" smtClean="0">
                  <a:solidFill>
                    <a:srgbClr val="66FFFF"/>
                  </a:solidFill>
                  <a:latin typeface="Comic Sans MS"/>
                  <a:cs typeface="Comic Sans MS"/>
                </a:rPr>
                <a:t>mixing </a:t>
              </a:r>
              <a:r>
                <a:rPr lang="it-IT" sz="1600" b="1" dirty="0" err="1" smtClean="0">
                  <a:solidFill>
                    <a:srgbClr val="66FFFF"/>
                  </a:solidFill>
                  <a:latin typeface="Comic Sans MS"/>
                  <a:cs typeface="Comic Sans MS"/>
                </a:rPr>
                <a:t>efficiency</a:t>
              </a:r>
              <a:r>
                <a:rPr lang="it-IT" sz="1600" b="1" dirty="0" smtClean="0">
                  <a:solidFill>
                    <a:srgbClr val="66FFFF"/>
                  </a:solidFill>
                  <a:latin typeface="Comic Sans MS"/>
                  <a:cs typeface="Comic Sans MS"/>
                </a:rPr>
                <a:t>?, mass loss?</a:t>
              </a:r>
              <a:r>
                <a:rPr lang="it-IT" sz="1800" b="1" dirty="0" smtClean="0">
                  <a:solidFill>
                    <a:srgbClr val="66FFFF"/>
                  </a:solidFill>
                  <a:latin typeface="Comic Sans MS"/>
                  <a:cs typeface="Comic Sans MS"/>
                </a:rPr>
                <a:t>)</a:t>
              </a:r>
              <a:endParaRPr lang="it-IT" sz="1800" b="1" dirty="0">
                <a:solidFill>
                  <a:srgbClr val="66FFFF"/>
                </a:solidFill>
                <a:latin typeface="Comic Sans MS"/>
                <a:cs typeface="Comic Sans MS"/>
              </a:endParaRPr>
            </a:p>
          </p:txBody>
        </p:sp>
      </p:grpSp>
    </p:spTree>
    <p:extLst>
      <p:ext uri="{BB962C8B-B14F-4D97-AF65-F5344CB8AC3E}">
        <p14:creationId xmlns:p14="http://schemas.microsoft.com/office/powerpoint/2010/main" val="243639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uppo 2"/>
          <p:cNvGrpSpPr/>
          <p:nvPr/>
        </p:nvGrpSpPr>
        <p:grpSpPr>
          <a:xfrm>
            <a:off x="152400" y="621268"/>
            <a:ext cx="6324600" cy="3971330"/>
            <a:chOff x="533400" y="3276600"/>
            <a:chExt cx="8518769" cy="3971330"/>
          </a:xfrm>
        </p:grpSpPr>
        <p:sp>
          <p:nvSpPr>
            <p:cNvPr id="4" name="CasellaDiTesto 3"/>
            <p:cNvSpPr txBox="1"/>
            <p:nvPr/>
          </p:nvSpPr>
          <p:spPr>
            <a:xfrm>
              <a:off x="533400" y="3276600"/>
              <a:ext cx="8199315" cy="400110"/>
            </a:xfrm>
            <a:prstGeom prst="rect">
              <a:avLst/>
            </a:prstGeom>
            <a:noFill/>
          </p:spPr>
          <p:txBody>
            <a:bodyPr wrap="square" rtlCol="0">
              <a:spAutoFit/>
            </a:bodyPr>
            <a:lstStyle/>
            <a:p>
              <a:r>
                <a:rPr lang="it-IT" sz="1600" b="1" u="sng" dirty="0">
                  <a:solidFill>
                    <a:schemeClr val="bg1"/>
                  </a:solidFill>
                  <a:latin typeface="Comic Sans MS"/>
                  <a:cs typeface="Comic Sans MS"/>
                </a:rPr>
                <a:t>2</a:t>
              </a:r>
              <a:r>
                <a:rPr lang="it-IT" sz="1600" b="1" u="sng" baseline="30000" dirty="0" smtClean="0">
                  <a:solidFill>
                    <a:schemeClr val="bg1"/>
                  </a:solidFill>
                  <a:latin typeface="Comic Sans MS"/>
                  <a:cs typeface="Comic Sans MS"/>
                </a:rPr>
                <a:t>o</a:t>
              </a:r>
              <a:r>
                <a:rPr lang="it-IT" sz="1600" b="1" u="sng" dirty="0" smtClean="0">
                  <a:solidFill>
                    <a:schemeClr val="bg1"/>
                  </a:solidFill>
                  <a:latin typeface="Comic Sans MS"/>
                  <a:cs typeface="Comic Sans MS"/>
                </a:rPr>
                <a:t> candidate </a:t>
              </a:r>
              <a:r>
                <a:rPr lang="it-IT" sz="1600" b="1" u="sng" dirty="0" err="1" smtClean="0">
                  <a:solidFill>
                    <a:schemeClr val="bg1"/>
                  </a:solidFill>
                  <a:latin typeface="Comic Sans MS"/>
                  <a:cs typeface="Comic Sans MS"/>
                </a:rPr>
                <a:t>polluter</a:t>
              </a:r>
              <a:r>
                <a:rPr lang="it-IT" sz="1600" b="1" dirty="0" smtClean="0">
                  <a:solidFill>
                    <a:schemeClr val="bg1"/>
                  </a:solidFill>
                  <a:latin typeface="Comic Sans MS"/>
                  <a:cs typeface="Comic Sans MS"/>
                </a:rPr>
                <a:t>: </a:t>
              </a:r>
              <a:r>
                <a:rPr lang="it-IT" sz="2000" b="1" dirty="0" smtClean="0">
                  <a:solidFill>
                    <a:srgbClr val="00FFFF"/>
                  </a:solidFill>
                  <a:latin typeface="Comic Sans MS"/>
                  <a:cs typeface="Comic Sans MS"/>
                </a:rPr>
                <a:t>Fast </a:t>
              </a:r>
              <a:r>
                <a:rPr lang="it-IT" sz="2000" b="1" dirty="0" err="1" smtClean="0">
                  <a:solidFill>
                    <a:srgbClr val="00FFFF"/>
                  </a:solidFill>
                  <a:latin typeface="Comic Sans MS"/>
                  <a:cs typeface="Comic Sans MS"/>
                </a:rPr>
                <a:t>rotating</a:t>
              </a:r>
              <a:r>
                <a:rPr lang="it-IT" sz="2000" b="1" dirty="0" smtClean="0">
                  <a:solidFill>
                    <a:srgbClr val="00FFFF"/>
                  </a:solidFill>
                  <a:latin typeface="Comic Sans MS"/>
                  <a:cs typeface="Comic Sans MS"/>
                </a:rPr>
                <a:t> massive </a:t>
              </a:r>
              <a:r>
                <a:rPr lang="it-IT" sz="2000" b="1" dirty="0" err="1" smtClean="0">
                  <a:solidFill>
                    <a:srgbClr val="00FFFF"/>
                  </a:solidFill>
                  <a:latin typeface="Comic Sans MS"/>
                  <a:cs typeface="Comic Sans MS"/>
                </a:rPr>
                <a:t>stars</a:t>
              </a:r>
              <a:endParaRPr lang="it-IT" sz="2000" b="1" dirty="0">
                <a:solidFill>
                  <a:srgbClr val="00FFFF"/>
                </a:solidFill>
                <a:latin typeface="Comic Sans MS"/>
                <a:cs typeface="Comic Sans MS"/>
              </a:endParaRPr>
            </a:p>
          </p:txBody>
        </p:sp>
        <p:sp>
          <p:nvSpPr>
            <p:cNvPr id="5" name="CasellaDiTesto 4"/>
            <p:cNvSpPr txBox="1"/>
            <p:nvPr/>
          </p:nvSpPr>
          <p:spPr>
            <a:xfrm>
              <a:off x="533400" y="3962400"/>
              <a:ext cx="8416132" cy="646331"/>
            </a:xfrm>
            <a:prstGeom prst="rect">
              <a:avLst/>
            </a:prstGeom>
            <a:noFill/>
          </p:spPr>
          <p:txBody>
            <a:bodyPr wrap="square" rtlCol="0">
              <a:spAutoFit/>
            </a:bodyPr>
            <a:lstStyle/>
            <a:p>
              <a:r>
                <a:rPr lang="it-IT" sz="1600" b="1" dirty="0" err="1" smtClean="0">
                  <a:solidFill>
                    <a:schemeClr val="bg1"/>
                  </a:solidFill>
                  <a:latin typeface="Comic Sans MS"/>
                  <a:cs typeface="Comic Sans MS"/>
                </a:rPr>
                <a:t>Physical</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process</a:t>
              </a:r>
              <a:r>
                <a:rPr lang="it-IT" sz="1600" b="1" dirty="0" smtClean="0">
                  <a:solidFill>
                    <a:schemeClr val="bg1"/>
                  </a:solidFill>
                  <a:latin typeface="Comic Sans MS"/>
                  <a:cs typeface="Comic Sans MS"/>
                </a:rPr>
                <a:t>: </a:t>
              </a:r>
              <a:r>
                <a:rPr lang="it-IT" sz="1800" b="1" dirty="0" err="1" smtClean="0">
                  <a:solidFill>
                    <a:srgbClr val="00FFFF"/>
                  </a:solidFill>
                  <a:latin typeface="Comic Sans MS"/>
                  <a:cs typeface="Comic Sans MS"/>
                </a:rPr>
                <a:t>High-T</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p-captures</a:t>
              </a:r>
              <a:r>
                <a:rPr lang="it-IT" sz="1800" b="1" dirty="0" smtClean="0">
                  <a:solidFill>
                    <a:srgbClr val="00FFFF"/>
                  </a:solidFill>
                  <a:latin typeface="Comic Sans MS"/>
                  <a:cs typeface="Comic Sans MS"/>
                </a:rPr>
                <a:t> + </a:t>
              </a:r>
              <a:r>
                <a:rPr lang="it-IT" sz="1800" b="1" dirty="0" err="1" smtClean="0">
                  <a:solidFill>
                    <a:srgbClr val="00FFFF"/>
                  </a:solidFill>
                  <a:latin typeface="Comic Sans MS"/>
                  <a:cs typeface="Comic Sans MS"/>
                </a:rPr>
                <a:t>rotational</a:t>
              </a:r>
              <a:r>
                <a:rPr lang="it-IT" sz="1800" b="1" dirty="0" smtClean="0">
                  <a:solidFill>
                    <a:srgbClr val="00FFFF"/>
                  </a:solidFill>
                  <a:latin typeface="Comic Sans MS"/>
                  <a:cs typeface="Comic Sans MS"/>
                </a:rPr>
                <a:t> mixing + disk </a:t>
              </a:r>
              <a:r>
                <a:rPr lang="it-IT" sz="1800" b="1" dirty="0" err="1" smtClean="0">
                  <a:solidFill>
                    <a:srgbClr val="00FFFF"/>
                  </a:solidFill>
                  <a:latin typeface="Comic Sans MS"/>
                  <a:cs typeface="Comic Sans MS"/>
                </a:rPr>
                <a:t>formation</a:t>
              </a:r>
              <a:endParaRPr lang="it-IT" sz="1800" b="1" dirty="0">
                <a:solidFill>
                  <a:srgbClr val="00FFFF"/>
                </a:solidFill>
                <a:latin typeface="Comic Sans MS"/>
                <a:cs typeface="Comic Sans MS"/>
              </a:endParaRPr>
            </a:p>
          </p:txBody>
        </p:sp>
        <p:sp>
          <p:nvSpPr>
            <p:cNvPr id="6" name="CasellaDiTesto 5"/>
            <p:cNvSpPr txBox="1"/>
            <p:nvPr/>
          </p:nvSpPr>
          <p:spPr>
            <a:xfrm>
              <a:off x="533400" y="4724400"/>
              <a:ext cx="6069623" cy="369332"/>
            </a:xfrm>
            <a:prstGeom prst="rect">
              <a:avLst/>
            </a:prstGeom>
            <a:noFill/>
          </p:spPr>
          <p:txBody>
            <a:bodyPr wrap="square" rtlCol="0">
              <a:spAutoFit/>
            </a:bodyPr>
            <a:lstStyle/>
            <a:p>
              <a:r>
                <a:rPr lang="it-IT" sz="1600" b="1" dirty="0" err="1" smtClean="0">
                  <a:solidFill>
                    <a:schemeClr val="bg1"/>
                  </a:solidFill>
                  <a:latin typeface="Comic Sans MS"/>
                  <a:cs typeface="Comic Sans MS"/>
                </a:rPr>
                <a:t>Time</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scales</a:t>
              </a:r>
              <a:r>
                <a:rPr lang="it-IT" sz="1600" b="1" dirty="0" smtClean="0">
                  <a:solidFill>
                    <a:schemeClr val="bg1"/>
                  </a:solidFill>
                  <a:latin typeface="Comic Sans MS"/>
                  <a:cs typeface="Comic Sans MS"/>
                </a:rPr>
                <a:t>: </a:t>
              </a:r>
              <a:r>
                <a:rPr lang="it-IT" sz="1800" b="1" dirty="0" err="1" smtClean="0">
                  <a:solidFill>
                    <a:srgbClr val="00FFFF"/>
                  </a:solidFill>
                  <a:latin typeface="Comic Sans MS"/>
                  <a:cs typeface="Comic Sans MS"/>
                </a:rPr>
                <a:t>from</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few</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Myr</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to</a:t>
              </a:r>
              <a:r>
                <a:rPr lang="it-IT" sz="1800" b="1" dirty="0" smtClean="0">
                  <a:solidFill>
                    <a:srgbClr val="00FFFF"/>
                  </a:solidFill>
                  <a:latin typeface="Comic Sans MS"/>
                  <a:cs typeface="Comic Sans MS"/>
                </a:rPr>
                <a:t> 50Myr</a:t>
              </a:r>
              <a:endParaRPr lang="it-IT" sz="1800" b="1" dirty="0">
                <a:solidFill>
                  <a:srgbClr val="00FFFF"/>
                </a:solidFill>
                <a:latin typeface="Comic Sans MS"/>
                <a:cs typeface="Comic Sans MS"/>
              </a:endParaRPr>
            </a:p>
          </p:txBody>
        </p:sp>
        <p:sp>
          <p:nvSpPr>
            <p:cNvPr id="7" name="CasellaDiTesto 6"/>
            <p:cNvSpPr txBox="1"/>
            <p:nvPr/>
          </p:nvSpPr>
          <p:spPr>
            <a:xfrm>
              <a:off x="533400" y="5449669"/>
              <a:ext cx="8518769" cy="646331"/>
            </a:xfrm>
            <a:prstGeom prst="rect">
              <a:avLst/>
            </a:prstGeom>
            <a:noFill/>
          </p:spPr>
          <p:txBody>
            <a:bodyPr wrap="square" rtlCol="0">
              <a:spAutoFit/>
            </a:bodyPr>
            <a:lstStyle/>
            <a:p>
              <a:pPr algn="just"/>
              <a:r>
                <a:rPr lang="it-IT" sz="1600" b="1" dirty="0" smtClean="0">
                  <a:solidFill>
                    <a:schemeClr val="bg1"/>
                  </a:solidFill>
                  <a:latin typeface="Comic Sans MS"/>
                  <a:cs typeface="Comic Sans MS"/>
                </a:rPr>
                <a:t>Advantages: </a:t>
              </a:r>
              <a:r>
                <a:rPr lang="it-IT" sz="1800" b="1" dirty="0" smtClean="0">
                  <a:solidFill>
                    <a:srgbClr val="00FFFF"/>
                  </a:solidFill>
                  <a:latin typeface="Comic Sans MS"/>
                  <a:cs typeface="Comic Sans MS"/>
                </a:rPr>
                <a:t>no </a:t>
              </a:r>
              <a:r>
                <a:rPr lang="it-IT" sz="1800" b="1" dirty="0" smtClean="0">
                  <a:solidFill>
                    <a:srgbClr val="00FFFF"/>
                  </a:solidFill>
                  <a:latin typeface="Lucida Grande"/>
                  <a:ea typeface="Lucida Grande"/>
                  <a:cs typeface="Lucida Grande"/>
                </a:rPr>
                <a:t>α</a:t>
              </a:r>
              <a:r>
                <a:rPr lang="it-IT" sz="1800" b="1" dirty="0" smtClean="0">
                  <a:solidFill>
                    <a:srgbClr val="00FFFF"/>
                  </a:solidFill>
                  <a:latin typeface="Comic Sans MS"/>
                  <a:cs typeface="Comic Sans MS"/>
                </a:rPr>
                <a:t>– &amp; Fe-peak elements synthesis, Helium production, low-velocity ejecta from the disk</a:t>
              </a:r>
              <a:endParaRPr lang="it-IT" sz="1800" b="1" dirty="0">
                <a:solidFill>
                  <a:srgbClr val="00FFFF"/>
                </a:solidFill>
                <a:latin typeface="Comic Sans MS"/>
                <a:cs typeface="Comic Sans MS"/>
              </a:endParaRPr>
            </a:p>
          </p:txBody>
        </p:sp>
        <p:sp>
          <p:nvSpPr>
            <p:cNvPr id="8" name="CasellaDiTesto 7"/>
            <p:cNvSpPr txBox="1"/>
            <p:nvPr/>
          </p:nvSpPr>
          <p:spPr>
            <a:xfrm>
              <a:off x="533401" y="6324600"/>
              <a:ext cx="8518768" cy="923330"/>
            </a:xfrm>
            <a:prstGeom prst="rect">
              <a:avLst/>
            </a:prstGeom>
            <a:noFill/>
          </p:spPr>
          <p:txBody>
            <a:bodyPr wrap="square" rtlCol="0">
              <a:spAutoFit/>
            </a:bodyPr>
            <a:lstStyle/>
            <a:p>
              <a:r>
                <a:rPr lang="it-IT" sz="1600" b="1" dirty="0" err="1" smtClean="0">
                  <a:solidFill>
                    <a:schemeClr val="bg1"/>
                  </a:solidFill>
                  <a:latin typeface="Comic Sans MS"/>
                  <a:cs typeface="Comic Sans MS"/>
                </a:rPr>
                <a:t>Drawbacks</a:t>
              </a:r>
              <a:r>
                <a:rPr lang="it-IT" sz="1600" b="1" dirty="0" smtClean="0">
                  <a:solidFill>
                    <a:schemeClr val="bg1"/>
                  </a:solidFill>
                  <a:latin typeface="Comic Sans MS"/>
                  <a:cs typeface="Comic Sans MS"/>
                </a:rPr>
                <a:t>: </a:t>
              </a:r>
              <a:r>
                <a:rPr lang="it-IT" sz="1800" b="1" dirty="0" err="1" smtClean="0">
                  <a:solidFill>
                    <a:srgbClr val="00FFFF"/>
                  </a:solidFill>
                  <a:latin typeface="Comic Sans MS"/>
                  <a:cs typeface="Comic Sans MS"/>
                </a:rPr>
                <a:t>formation</a:t>
              </a:r>
              <a:r>
                <a:rPr lang="it-IT" sz="1800" b="1" dirty="0" smtClean="0">
                  <a:solidFill>
                    <a:srgbClr val="00FFFF"/>
                  </a:solidFill>
                  <a:latin typeface="Comic Sans MS"/>
                  <a:cs typeface="Comic Sans MS"/>
                </a:rPr>
                <a:t> from </a:t>
              </a:r>
              <a:r>
                <a:rPr lang="it-IT" sz="1800" b="1" dirty="0" err="1" smtClean="0">
                  <a:solidFill>
                    <a:srgbClr val="00FFFF"/>
                  </a:solidFill>
                  <a:latin typeface="Comic Sans MS"/>
                  <a:cs typeface="Comic Sans MS"/>
                </a:rPr>
                <a:t>outflowing</a:t>
              </a:r>
              <a:r>
                <a:rPr lang="it-IT" sz="1800" b="1" dirty="0" smtClean="0">
                  <a:solidFill>
                    <a:srgbClr val="00FFFF"/>
                  </a:solidFill>
                  <a:latin typeface="Comic Sans MS"/>
                  <a:cs typeface="Comic Sans MS"/>
                </a:rPr>
                <a:t> disks </a:t>
              </a:r>
              <a:r>
                <a:rPr lang="it-IT" sz="1800" b="1" dirty="0" err="1" smtClean="0">
                  <a:solidFill>
                    <a:srgbClr val="00FFFF"/>
                  </a:solidFill>
                  <a:latin typeface="Comic Sans MS"/>
                  <a:cs typeface="Comic Sans MS"/>
                </a:rPr>
                <a:t>is</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expected</a:t>
              </a:r>
              <a:r>
                <a:rPr lang="it-IT" sz="1800" b="1" dirty="0" smtClean="0">
                  <a:solidFill>
                    <a:srgbClr val="00FFFF"/>
                  </a:solidFill>
                  <a:latin typeface="Comic Sans MS"/>
                  <a:cs typeface="Comic Sans MS"/>
                </a:rPr>
                <a:t> to </a:t>
              </a:r>
              <a:r>
                <a:rPr lang="it-IT" sz="1800" b="1" dirty="0" err="1" smtClean="0">
                  <a:solidFill>
                    <a:srgbClr val="00FFFF"/>
                  </a:solidFill>
                  <a:latin typeface="Comic Sans MS"/>
                  <a:cs typeface="Comic Sans MS"/>
                </a:rPr>
                <a:t>result</a:t>
              </a:r>
              <a:r>
                <a:rPr lang="it-IT" sz="1800" b="1" dirty="0" smtClean="0">
                  <a:solidFill>
                    <a:srgbClr val="00FFFF"/>
                  </a:solidFill>
                  <a:latin typeface="Comic Sans MS"/>
                  <a:cs typeface="Comic Sans MS"/>
                </a:rPr>
                <a:t> in a spread of He </a:t>
              </a:r>
              <a:r>
                <a:rPr lang="it-IT" sz="1800" b="1" dirty="0" err="1" smtClean="0">
                  <a:solidFill>
                    <a:srgbClr val="00FFFF"/>
                  </a:solidFill>
                  <a:latin typeface="Comic Sans MS"/>
                  <a:cs typeface="Comic Sans MS"/>
                </a:rPr>
                <a:t>abundances</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at</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odds</a:t>
              </a:r>
              <a:r>
                <a:rPr lang="it-IT" sz="1800" b="1" dirty="0" smtClean="0">
                  <a:solidFill>
                    <a:srgbClr val="00FFFF"/>
                  </a:solidFill>
                  <a:latin typeface="Comic Sans MS"/>
                  <a:cs typeface="Comic Sans MS"/>
                </a:rPr>
                <a:t> with some </a:t>
              </a:r>
              <a:r>
                <a:rPr lang="it-IT" sz="1800" b="1" dirty="0" err="1" smtClean="0">
                  <a:solidFill>
                    <a:srgbClr val="00FFFF"/>
                  </a:solidFill>
                  <a:latin typeface="Comic Sans MS"/>
                  <a:cs typeface="Comic Sans MS"/>
                </a:rPr>
                <a:t>empirical</a:t>
              </a:r>
              <a:r>
                <a:rPr lang="it-IT" sz="1800" b="1" dirty="0" smtClean="0">
                  <a:solidFill>
                    <a:srgbClr val="00FFFF"/>
                  </a:solidFill>
                  <a:latin typeface="Comic Sans MS"/>
                  <a:cs typeface="Comic Sans MS"/>
                </a:rPr>
                <a:t> </a:t>
              </a:r>
              <a:r>
                <a:rPr lang="it-IT" sz="1800" b="1" dirty="0" err="1" smtClean="0">
                  <a:solidFill>
                    <a:srgbClr val="00FFFF"/>
                  </a:solidFill>
                  <a:latin typeface="Comic Sans MS"/>
                  <a:cs typeface="Comic Sans MS"/>
                </a:rPr>
                <a:t>findings</a:t>
              </a:r>
              <a:r>
                <a:rPr lang="it-IT" sz="1800" b="1" dirty="0" smtClean="0">
                  <a:solidFill>
                    <a:srgbClr val="00FFFF"/>
                  </a:solidFill>
                  <a:latin typeface="Comic Sans MS"/>
                  <a:cs typeface="Comic Sans MS"/>
                </a:rPr>
                <a:t>…</a:t>
              </a:r>
              <a:endParaRPr lang="it-IT" sz="1800" b="1" dirty="0">
                <a:solidFill>
                  <a:srgbClr val="00FFFF"/>
                </a:solidFill>
                <a:latin typeface="Comic Sans MS"/>
                <a:cs typeface="Comic Sans MS"/>
              </a:endParaRPr>
            </a:p>
          </p:txBody>
        </p:sp>
      </p:grpSp>
      <p:pic>
        <p:nvPicPr>
          <p:cNvPr id="9" name="Picture 7"/>
          <p:cNvPicPr>
            <a:picLocks noChangeAspect="1" noChangeArrowheads="1"/>
          </p:cNvPicPr>
          <p:nvPr/>
        </p:nvPicPr>
        <p:blipFill>
          <a:blip r:embed="rId2"/>
          <a:srcRect r="2338"/>
          <a:stretch>
            <a:fillRect/>
          </a:stretch>
        </p:blipFill>
        <p:spPr bwMode="auto">
          <a:xfrm>
            <a:off x="6588224" y="457200"/>
            <a:ext cx="2433710" cy="4343400"/>
          </a:xfrm>
          <a:prstGeom prst="rect">
            <a:avLst/>
          </a:prstGeom>
          <a:noFill/>
          <a:ln w="41275">
            <a:solidFill>
              <a:srgbClr val="00FFFF"/>
            </a:solidFill>
            <a:miter lim="800000"/>
            <a:headEnd/>
            <a:tailEnd/>
          </a:ln>
          <a:effectLst/>
        </p:spPr>
      </p:pic>
      <p:sp>
        <p:nvSpPr>
          <p:cNvPr id="10" name="CasellaDiTesto 9"/>
          <p:cNvSpPr txBox="1"/>
          <p:nvPr/>
        </p:nvSpPr>
        <p:spPr>
          <a:xfrm>
            <a:off x="1067942" y="5417403"/>
            <a:ext cx="7058092" cy="830997"/>
          </a:xfrm>
          <a:prstGeom prst="rect">
            <a:avLst/>
          </a:prstGeom>
          <a:noFill/>
          <a:ln>
            <a:solidFill>
              <a:srgbClr val="00FFFF"/>
            </a:solidFill>
          </a:ln>
        </p:spPr>
        <p:txBody>
          <a:bodyPr wrap="none" rtlCol="0">
            <a:spAutoFit/>
          </a:bodyPr>
          <a:lstStyle/>
          <a:p>
            <a:pPr algn="ctr"/>
            <a:r>
              <a:rPr lang="it-IT" dirty="0" err="1" smtClean="0">
                <a:solidFill>
                  <a:schemeClr val="bg1"/>
                </a:solidFill>
                <a:latin typeface="Comic Sans MS"/>
                <a:cs typeface="Comic Sans MS"/>
              </a:rPr>
              <a:t>As</a:t>
            </a:r>
            <a:r>
              <a:rPr lang="it-IT" dirty="0" smtClean="0">
                <a:solidFill>
                  <a:schemeClr val="bg1"/>
                </a:solidFill>
                <a:latin typeface="Comic Sans MS"/>
                <a:cs typeface="Comic Sans MS"/>
              </a:rPr>
              <a:t> </a:t>
            </a:r>
            <a:r>
              <a:rPr lang="it-IT" dirty="0" err="1" smtClean="0">
                <a:solidFill>
                  <a:schemeClr val="bg1"/>
                </a:solidFill>
                <a:latin typeface="Comic Sans MS"/>
                <a:cs typeface="Comic Sans MS"/>
              </a:rPr>
              <a:t>we’ll</a:t>
            </a:r>
            <a:r>
              <a:rPr lang="it-IT" dirty="0" smtClean="0">
                <a:solidFill>
                  <a:schemeClr val="bg1"/>
                </a:solidFill>
                <a:latin typeface="Comic Sans MS"/>
                <a:cs typeface="Comic Sans MS"/>
              </a:rPr>
              <a:t> note the </a:t>
            </a:r>
            <a:r>
              <a:rPr lang="it-IT" dirty="0" err="1" smtClean="0">
                <a:solidFill>
                  <a:schemeClr val="bg1"/>
                </a:solidFill>
                <a:latin typeface="Comic Sans MS"/>
                <a:cs typeface="Comic Sans MS"/>
              </a:rPr>
              <a:t>most</a:t>
            </a:r>
            <a:r>
              <a:rPr lang="it-IT" dirty="0" smtClean="0">
                <a:solidFill>
                  <a:schemeClr val="bg1"/>
                </a:solidFill>
                <a:latin typeface="Comic Sans MS"/>
                <a:cs typeface="Comic Sans MS"/>
              </a:rPr>
              <a:t> </a:t>
            </a:r>
            <a:r>
              <a:rPr lang="it-IT" dirty="0" err="1" smtClean="0">
                <a:solidFill>
                  <a:schemeClr val="bg1"/>
                </a:solidFill>
                <a:latin typeface="Comic Sans MS"/>
                <a:cs typeface="Comic Sans MS"/>
              </a:rPr>
              <a:t>viable</a:t>
            </a:r>
            <a:r>
              <a:rPr lang="it-IT" dirty="0" smtClean="0">
                <a:solidFill>
                  <a:schemeClr val="bg1"/>
                </a:solidFill>
                <a:latin typeface="Comic Sans MS"/>
                <a:cs typeface="Comic Sans MS"/>
              </a:rPr>
              <a:t> option </a:t>
            </a:r>
            <a:r>
              <a:rPr lang="it-IT" dirty="0" err="1" smtClean="0">
                <a:solidFill>
                  <a:schemeClr val="bg1"/>
                </a:solidFill>
                <a:latin typeface="Comic Sans MS"/>
                <a:cs typeface="Comic Sans MS"/>
              </a:rPr>
              <a:t>seems</a:t>
            </a:r>
            <a:r>
              <a:rPr lang="it-IT" dirty="0" smtClean="0">
                <a:solidFill>
                  <a:schemeClr val="bg1"/>
                </a:solidFill>
                <a:latin typeface="Comic Sans MS"/>
                <a:cs typeface="Comic Sans MS"/>
              </a:rPr>
              <a:t> to be </a:t>
            </a:r>
          </a:p>
          <a:p>
            <a:pPr algn="ctr"/>
            <a:r>
              <a:rPr lang="it-IT" dirty="0" err="1" smtClean="0">
                <a:solidFill>
                  <a:schemeClr val="bg1"/>
                </a:solidFill>
                <a:latin typeface="Comic Sans MS"/>
                <a:cs typeface="Comic Sans MS"/>
              </a:rPr>
              <a:t>that</a:t>
            </a:r>
            <a:r>
              <a:rPr lang="it-IT" dirty="0" smtClean="0">
                <a:solidFill>
                  <a:schemeClr val="bg1"/>
                </a:solidFill>
                <a:latin typeface="Comic Sans MS"/>
                <a:cs typeface="Comic Sans MS"/>
              </a:rPr>
              <a:t> </a:t>
            </a:r>
            <a:r>
              <a:rPr lang="it-IT" dirty="0" err="1" smtClean="0">
                <a:solidFill>
                  <a:schemeClr val="bg1"/>
                </a:solidFill>
                <a:latin typeface="Comic Sans MS"/>
                <a:cs typeface="Comic Sans MS"/>
              </a:rPr>
              <a:t>related</a:t>
            </a:r>
            <a:r>
              <a:rPr lang="it-IT" dirty="0" smtClean="0">
                <a:solidFill>
                  <a:schemeClr val="bg1"/>
                </a:solidFill>
                <a:latin typeface="Comic Sans MS"/>
                <a:cs typeface="Comic Sans MS"/>
              </a:rPr>
              <a:t> to AGB </a:t>
            </a:r>
            <a:r>
              <a:rPr lang="it-IT" dirty="0" err="1" smtClean="0">
                <a:solidFill>
                  <a:schemeClr val="bg1"/>
                </a:solidFill>
                <a:latin typeface="Comic Sans MS"/>
                <a:cs typeface="Comic Sans MS"/>
              </a:rPr>
              <a:t>stars</a:t>
            </a:r>
            <a:r>
              <a:rPr lang="it-IT" dirty="0">
                <a:solidFill>
                  <a:schemeClr val="bg1"/>
                </a:solidFill>
                <a:latin typeface="Comic Sans MS"/>
                <a:cs typeface="Comic Sans MS"/>
              </a:rPr>
              <a:t> </a:t>
            </a:r>
            <a:r>
              <a:rPr lang="it-IT" sz="1400" b="1" dirty="0" smtClean="0">
                <a:solidFill>
                  <a:schemeClr val="bg1"/>
                </a:solidFill>
                <a:latin typeface="Comic Sans MS"/>
                <a:cs typeface="Comic Sans MS"/>
              </a:rPr>
              <a:t>(</a:t>
            </a:r>
            <a:r>
              <a:rPr lang="it-IT" sz="1400" b="1" dirty="0" err="1" smtClean="0">
                <a:solidFill>
                  <a:schemeClr val="bg1"/>
                </a:solidFill>
                <a:latin typeface="Comic Sans MS"/>
                <a:cs typeface="Comic Sans MS"/>
              </a:rPr>
              <a:t>Renzini</a:t>
            </a:r>
            <a:r>
              <a:rPr lang="it-IT" sz="1400" b="1" dirty="0" smtClean="0">
                <a:solidFill>
                  <a:schemeClr val="bg1"/>
                </a:solidFill>
                <a:latin typeface="Comic Sans MS"/>
                <a:cs typeface="Comic Sans MS"/>
              </a:rPr>
              <a:t> </a:t>
            </a:r>
            <a:r>
              <a:rPr lang="it-IT" sz="1400" b="1" dirty="0">
                <a:solidFill>
                  <a:schemeClr val="bg1"/>
                </a:solidFill>
                <a:latin typeface="Comic Sans MS"/>
                <a:cs typeface="Comic Sans MS"/>
              </a:rPr>
              <a:t>2008)</a:t>
            </a:r>
            <a:endParaRPr lang="it-IT" sz="1400" dirty="0">
              <a:solidFill>
                <a:schemeClr val="bg1"/>
              </a:solidFill>
              <a:latin typeface="Comic Sans MS"/>
              <a:cs typeface="Comic Sans MS"/>
            </a:endParaRPr>
          </a:p>
        </p:txBody>
      </p:sp>
    </p:spTree>
    <p:extLst>
      <p:ext uri="{BB962C8B-B14F-4D97-AF65-F5344CB8AC3E}">
        <p14:creationId xmlns:p14="http://schemas.microsoft.com/office/powerpoint/2010/main" val="215447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sellaDiTesto 2"/>
          <p:cNvSpPr txBox="1"/>
          <p:nvPr/>
        </p:nvSpPr>
        <p:spPr>
          <a:xfrm>
            <a:off x="304800" y="533400"/>
            <a:ext cx="8534400" cy="914400"/>
          </a:xfrm>
          <a:prstGeom prst="rect">
            <a:avLst/>
          </a:prstGeom>
          <a:noFill/>
        </p:spPr>
        <p:txBody>
          <a:bodyPr wrap="square" rtlCol="0">
            <a:normAutofit lnSpcReduction="10000"/>
          </a:bodyPr>
          <a:lstStyle/>
          <a:p>
            <a:pPr algn="just"/>
            <a:r>
              <a:rPr lang="it-IT" sz="2000" b="1" dirty="0" smtClean="0">
                <a:solidFill>
                  <a:schemeClr val="bg1"/>
                </a:solidFill>
                <a:latin typeface="Comic Sans MS"/>
                <a:cs typeface="Comic Sans MS"/>
              </a:rPr>
              <a:t>So, </a:t>
            </a:r>
            <a:r>
              <a:rPr lang="it-IT" sz="2000" b="1" dirty="0" err="1" smtClean="0">
                <a:solidFill>
                  <a:schemeClr val="bg1"/>
                </a:solidFill>
                <a:latin typeface="Comic Sans MS"/>
                <a:cs typeface="Comic Sans MS"/>
              </a:rPr>
              <a:t>we</a:t>
            </a:r>
            <a:r>
              <a:rPr lang="it-IT" sz="2000" b="1" dirty="0" smtClean="0">
                <a:solidFill>
                  <a:schemeClr val="bg1"/>
                </a:solidFill>
                <a:latin typeface="Comic Sans MS"/>
                <a:cs typeface="Comic Sans MS"/>
              </a:rPr>
              <a:t> are </a:t>
            </a:r>
            <a:r>
              <a:rPr lang="it-IT" sz="2000" b="1" dirty="0" err="1" smtClean="0">
                <a:solidFill>
                  <a:schemeClr val="bg1"/>
                </a:solidFill>
                <a:latin typeface="Comic Sans MS"/>
                <a:cs typeface="Comic Sans MS"/>
              </a:rPr>
              <a:t>facing</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clear</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evidence</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supporting</a:t>
            </a:r>
            <a:r>
              <a:rPr lang="it-IT" sz="2000" b="1" dirty="0" smtClean="0">
                <a:solidFill>
                  <a:schemeClr val="bg1"/>
                </a:solidFill>
                <a:latin typeface="Comic Sans MS"/>
                <a:cs typeface="Comic Sans MS"/>
              </a:rPr>
              <a:t> the </a:t>
            </a:r>
            <a:r>
              <a:rPr lang="it-IT" sz="2000" b="1" dirty="0" err="1" smtClean="0">
                <a:solidFill>
                  <a:schemeClr val="bg1"/>
                </a:solidFill>
                <a:latin typeface="Comic Sans MS"/>
                <a:cs typeface="Comic Sans MS"/>
              </a:rPr>
              <a:t>presence</a:t>
            </a:r>
            <a:r>
              <a:rPr lang="it-IT" sz="2000" b="1" dirty="0" smtClean="0">
                <a:solidFill>
                  <a:schemeClr val="bg1"/>
                </a:solidFill>
                <a:latin typeface="Comic Sans MS"/>
                <a:cs typeface="Comic Sans MS"/>
              </a:rPr>
              <a:t> of </a:t>
            </a:r>
            <a:r>
              <a:rPr lang="it-IT" sz="2000" b="1" dirty="0" err="1" smtClean="0">
                <a:solidFill>
                  <a:schemeClr val="bg1"/>
                </a:solidFill>
                <a:latin typeface="Comic Sans MS"/>
                <a:cs typeface="Comic Sans MS"/>
              </a:rPr>
              <a:t>nuclearly</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processed</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matter</a:t>
            </a:r>
            <a:r>
              <a:rPr lang="it-IT" sz="2000" b="1" dirty="0" smtClean="0">
                <a:solidFill>
                  <a:schemeClr val="bg1"/>
                </a:solidFill>
                <a:latin typeface="Comic Sans MS"/>
                <a:cs typeface="Comic Sans MS"/>
              </a:rPr>
              <a:t> in the </a:t>
            </a:r>
            <a:r>
              <a:rPr lang="it-IT" sz="2000" b="1" dirty="0" err="1" smtClean="0">
                <a:solidFill>
                  <a:schemeClr val="bg1"/>
                </a:solidFill>
                <a:latin typeface="Comic Sans MS"/>
                <a:cs typeface="Comic Sans MS"/>
              </a:rPr>
              <a:t>intracluster</a:t>
            </a:r>
            <a:r>
              <a:rPr lang="it-IT" sz="2000" b="1" dirty="0" smtClean="0">
                <a:solidFill>
                  <a:schemeClr val="bg1"/>
                </a:solidFill>
                <a:latin typeface="Comic Sans MS"/>
                <a:cs typeface="Comic Sans MS"/>
              </a:rPr>
              <a:t> medium in the </a:t>
            </a:r>
            <a:r>
              <a:rPr lang="it-IT" sz="2000" b="1" dirty="0" err="1" smtClean="0">
                <a:solidFill>
                  <a:schemeClr val="bg1"/>
                </a:solidFill>
                <a:latin typeface="Comic Sans MS"/>
                <a:cs typeface="Comic Sans MS"/>
              </a:rPr>
              <a:t>early</a:t>
            </a:r>
            <a:r>
              <a:rPr lang="it-IT" sz="2000" b="1" dirty="0" smtClean="0">
                <a:solidFill>
                  <a:schemeClr val="bg1"/>
                </a:solidFill>
                <a:latin typeface="Comic Sans MS"/>
                <a:cs typeface="Comic Sans MS"/>
              </a:rPr>
              <a:t> stage of the GC life.</a:t>
            </a:r>
            <a:endParaRPr lang="it-IT" sz="2000" b="1" dirty="0">
              <a:solidFill>
                <a:schemeClr val="bg1"/>
              </a:solidFill>
              <a:latin typeface="Comic Sans MS"/>
              <a:cs typeface="Comic Sans MS"/>
            </a:endParaRPr>
          </a:p>
        </p:txBody>
      </p:sp>
      <p:sp>
        <p:nvSpPr>
          <p:cNvPr id="4" name="CasellaDiTesto 3"/>
          <p:cNvSpPr txBox="1"/>
          <p:nvPr/>
        </p:nvSpPr>
        <p:spPr>
          <a:xfrm>
            <a:off x="533400" y="1981200"/>
            <a:ext cx="8077200" cy="1200328"/>
          </a:xfrm>
          <a:prstGeom prst="rect">
            <a:avLst/>
          </a:prstGeom>
          <a:noFill/>
          <a:ln>
            <a:solidFill>
              <a:schemeClr val="bg1"/>
            </a:solidFill>
          </a:ln>
        </p:spPr>
        <p:txBody>
          <a:bodyPr wrap="square" rtlCol="0">
            <a:spAutoFit/>
          </a:bodyPr>
          <a:lstStyle/>
          <a:p>
            <a:pPr algn="just"/>
            <a:r>
              <a:rPr lang="it-IT" b="1" dirty="0" err="1" smtClean="0">
                <a:solidFill>
                  <a:srgbClr val="66FFFF"/>
                </a:solidFill>
                <a:latin typeface="Comic Sans MS"/>
                <a:cs typeface="Comic Sans MS"/>
              </a:rPr>
              <a:t>Is</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it</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possible</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that</a:t>
            </a:r>
            <a:r>
              <a:rPr lang="it-IT" b="1" dirty="0" smtClean="0">
                <a:solidFill>
                  <a:srgbClr val="66FFFF"/>
                </a:solidFill>
                <a:latin typeface="Comic Sans MS"/>
                <a:cs typeface="Comic Sans MS"/>
              </a:rPr>
              <a:t> some GC (</a:t>
            </a:r>
            <a:r>
              <a:rPr lang="it-IT" b="1" dirty="0" err="1" smtClean="0">
                <a:solidFill>
                  <a:srgbClr val="66FFFF"/>
                </a:solidFill>
                <a:latin typeface="Comic Sans MS"/>
                <a:cs typeface="Comic Sans MS"/>
              </a:rPr>
              <a:t>Why</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could</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retain</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this</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matter</a:t>
            </a:r>
            <a:r>
              <a:rPr lang="it-IT" b="1" dirty="0" smtClean="0">
                <a:solidFill>
                  <a:srgbClr val="66FFFF"/>
                </a:solidFill>
                <a:latin typeface="Comic Sans MS"/>
                <a:cs typeface="Comic Sans MS"/>
              </a:rPr>
              <a:t> and </a:t>
            </a:r>
            <a:r>
              <a:rPr lang="it-IT" b="1" dirty="0" err="1" smtClean="0">
                <a:solidFill>
                  <a:srgbClr val="66FFFF"/>
                </a:solidFill>
                <a:latin typeface="Comic Sans MS"/>
                <a:cs typeface="Comic Sans MS"/>
              </a:rPr>
              <a:t>experience</a:t>
            </a:r>
            <a:r>
              <a:rPr lang="it-IT" b="1" dirty="0" smtClean="0">
                <a:solidFill>
                  <a:srgbClr val="66FFFF"/>
                </a:solidFill>
                <a:latin typeface="Comic Sans MS"/>
                <a:cs typeface="Comic Sans MS"/>
              </a:rPr>
              <a:t> a </a:t>
            </a:r>
            <a:r>
              <a:rPr lang="it-IT" b="1" dirty="0" err="1" smtClean="0">
                <a:solidFill>
                  <a:srgbClr val="66FFFF"/>
                </a:solidFill>
                <a:latin typeface="Comic Sans MS"/>
                <a:cs typeface="Comic Sans MS"/>
              </a:rPr>
              <a:t>second</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only</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one</a:t>
            </a:r>
            <a:r>
              <a:rPr lang="it-IT" b="1" dirty="0" smtClean="0">
                <a:solidFill>
                  <a:srgbClr val="66FFFF"/>
                </a:solidFill>
                <a:latin typeface="Comic Sans MS"/>
                <a:cs typeface="Comic Sans MS"/>
              </a:rPr>
              <a:t>?) star </a:t>
            </a:r>
            <a:r>
              <a:rPr lang="it-IT" b="1" dirty="0" err="1" smtClean="0">
                <a:solidFill>
                  <a:srgbClr val="66FFFF"/>
                </a:solidFill>
                <a:latin typeface="Comic Sans MS"/>
                <a:cs typeface="Comic Sans MS"/>
              </a:rPr>
              <a:t>formation</a:t>
            </a:r>
            <a:r>
              <a:rPr lang="it-IT" b="1" dirty="0" smtClean="0">
                <a:solidFill>
                  <a:srgbClr val="66FFFF"/>
                </a:solidFill>
                <a:latin typeface="Comic Sans MS"/>
                <a:cs typeface="Comic Sans MS"/>
              </a:rPr>
              <a:t> </a:t>
            </a:r>
            <a:r>
              <a:rPr lang="it-IT" b="1" dirty="0" err="1" smtClean="0">
                <a:solidFill>
                  <a:srgbClr val="66FFFF"/>
                </a:solidFill>
                <a:latin typeface="Comic Sans MS"/>
                <a:cs typeface="Comic Sans MS"/>
              </a:rPr>
              <a:t>episode</a:t>
            </a:r>
            <a:r>
              <a:rPr lang="it-IT" b="1" dirty="0" smtClean="0">
                <a:solidFill>
                  <a:srgbClr val="66FFFF"/>
                </a:solidFill>
                <a:latin typeface="Comic Sans MS"/>
                <a:cs typeface="Comic Sans MS"/>
              </a:rPr>
              <a:t>?</a:t>
            </a:r>
            <a:endParaRPr lang="it-IT" b="1" dirty="0">
              <a:solidFill>
                <a:srgbClr val="66FFFF"/>
              </a:solidFill>
              <a:latin typeface="Comic Sans MS"/>
              <a:cs typeface="Comic Sans MS"/>
            </a:endParaRPr>
          </a:p>
        </p:txBody>
      </p:sp>
      <p:grpSp>
        <p:nvGrpSpPr>
          <p:cNvPr id="8" name="Gruppo 7"/>
          <p:cNvGrpSpPr/>
          <p:nvPr/>
        </p:nvGrpSpPr>
        <p:grpSpPr>
          <a:xfrm>
            <a:off x="1219200" y="3826033"/>
            <a:ext cx="3025095" cy="2117567"/>
            <a:chOff x="990600" y="3749833"/>
            <a:chExt cx="3025095" cy="2117567"/>
          </a:xfrm>
        </p:grpSpPr>
        <p:pic>
          <p:nvPicPr>
            <p:cNvPr id="6" name="Immagine 5" descr="csi-primary.jpg"/>
            <p:cNvPicPr>
              <a:picLocks noChangeAspect="1"/>
            </p:cNvPicPr>
            <p:nvPr/>
          </p:nvPicPr>
          <p:blipFill>
            <a:blip r:embed="rId2"/>
            <a:stretch>
              <a:fillRect/>
            </a:stretch>
          </p:blipFill>
          <p:spPr>
            <a:xfrm>
              <a:off x="990600" y="3749833"/>
              <a:ext cx="3025095" cy="2117567"/>
            </a:xfrm>
            <a:prstGeom prst="rect">
              <a:avLst/>
            </a:prstGeom>
          </p:spPr>
        </p:pic>
        <p:sp>
          <p:nvSpPr>
            <p:cNvPr id="7" name="CasellaDiTesto 6"/>
            <p:cNvSpPr txBox="1"/>
            <p:nvPr/>
          </p:nvSpPr>
          <p:spPr>
            <a:xfrm>
              <a:off x="2133600" y="4476690"/>
              <a:ext cx="1694807" cy="369332"/>
            </a:xfrm>
            <a:prstGeom prst="rect">
              <a:avLst/>
            </a:prstGeom>
            <a:solidFill>
              <a:srgbClr val="000000">
                <a:alpha val="14000"/>
              </a:srgbClr>
            </a:solidFill>
          </p:spPr>
          <p:txBody>
            <a:bodyPr wrap="none" rtlCol="0">
              <a:spAutoFit/>
            </a:bodyPr>
            <a:lstStyle/>
            <a:p>
              <a:r>
                <a:rPr lang="it-IT" sz="1800" b="1" spc="300" dirty="0" smtClean="0">
                  <a:solidFill>
                    <a:srgbClr val="FF0000"/>
                  </a:solidFill>
                  <a:latin typeface="Arial Rounded MT Bold"/>
                  <a:cs typeface="Arial Rounded MT Bold"/>
                </a:rPr>
                <a:t>QUESTION</a:t>
              </a:r>
              <a:endParaRPr lang="it-IT" sz="1800" b="1" spc="300" dirty="0">
                <a:solidFill>
                  <a:srgbClr val="FF0000"/>
                </a:solidFill>
                <a:latin typeface="Arial Rounded MT Bold"/>
                <a:cs typeface="Arial Rounded MT Bold"/>
              </a:endParaRPr>
            </a:p>
          </p:txBody>
        </p:sp>
      </p:grpSp>
      <p:sp>
        <p:nvSpPr>
          <p:cNvPr id="9" name="CasellaDiTesto 8"/>
          <p:cNvSpPr txBox="1"/>
          <p:nvPr/>
        </p:nvSpPr>
        <p:spPr>
          <a:xfrm>
            <a:off x="4572001" y="4114800"/>
            <a:ext cx="3816423" cy="1143000"/>
          </a:xfrm>
          <a:prstGeom prst="rect">
            <a:avLst/>
          </a:prstGeom>
          <a:noFill/>
          <a:ln w="38100" cap="flat" cmpd="dbl" algn="ctr">
            <a:solidFill>
              <a:srgbClr val="FF0000"/>
            </a:solidFill>
            <a:prstDash val="solid"/>
            <a:round/>
            <a:headEnd type="none" w="med" len="med"/>
            <a:tailEnd type="none" w="med" len="med"/>
          </a:ln>
        </p:spPr>
        <p:txBody>
          <a:bodyPr wrap="square" rtlCol="0" anchor="ctr">
            <a:normAutofit fontScale="92500" lnSpcReduction="10000"/>
          </a:bodyPr>
          <a:lstStyle/>
          <a:p>
            <a:pPr algn="just"/>
            <a:r>
              <a:rPr lang="it-IT" sz="2000" b="1" dirty="0" smtClean="0">
                <a:solidFill>
                  <a:srgbClr val="FF0000"/>
                </a:solidFill>
                <a:latin typeface="Comic Sans MS"/>
                <a:cs typeface="Comic Sans MS"/>
              </a:rPr>
              <a:t>Can </a:t>
            </a:r>
            <a:r>
              <a:rPr lang="it-IT" sz="2000" b="1" dirty="0" err="1" smtClean="0">
                <a:solidFill>
                  <a:srgbClr val="FF0000"/>
                </a:solidFill>
                <a:latin typeface="Comic Sans MS"/>
                <a:cs typeface="Comic Sans MS"/>
              </a:rPr>
              <a:t>we</a:t>
            </a:r>
            <a:r>
              <a:rPr lang="it-IT" sz="2000" b="1" dirty="0" smtClean="0">
                <a:solidFill>
                  <a:srgbClr val="FF0000"/>
                </a:solidFill>
                <a:latin typeface="Comic Sans MS"/>
                <a:cs typeface="Comic Sans MS"/>
              </a:rPr>
              <a:t> </a:t>
            </a:r>
            <a:r>
              <a:rPr lang="it-IT" sz="2000" b="1" dirty="0" err="1" smtClean="0">
                <a:solidFill>
                  <a:srgbClr val="FF0000"/>
                </a:solidFill>
                <a:latin typeface="Comic Sans MS"/>
                <a:cs typeface="Comic Sans MS"/>
              </a:rPr>
              <a:t>find</a:t>
            </a:r>
            <a:r>
              <a:rPr lang="it-IT" sz="2000" b="1" dirty="0" smtClean="0">
                <a:solidFill>
                  <a:srgbClr val="FF0000"/>
                </a:solidFill>
                <a:latin typeface="Comic Sans MS"/>
                <a:cs typeface="Comic Sans MS"/>
              </a:rPr>
              <a:t> </a:t>
            </a:r>
            <a:r>
              <a:rPr lang="it-IT" sz="2000" b="1" dirty="0" err="1" smtClean="0">
                <a:solidFill>
                  <a:srgbClr val="FF0000"/>
                </a:solidFill>
                <a:latin typeface="Comic Sans MS"/>
                <a:cs typeface="Comic Sans MS"/>
              </a:rPr>
              <a:t>damning</a:t>
            </a:r>
            <a:r>
              <a:rPr lang="it-IT" sz="2000" b="1" dirty="0" smtClean="0">
                <a:solidFill>
                  <a:srgbClr val="FF0000"/>
                </a:solidFill>
                <a:latin typeface="Comic Sans MS"/>
                <a:cs typeface="Comic Sans MS"/>
              </a:rPr>
              <a:t> (</a:t>
            </a:r>
            <a:r>
              <a:rPr lang="it-IT" sz="2000" b="1" dirty="0" err="1" smtClean="0">
                <a:solidFill>
                  <a:srgbClr val="FF0000"/>
                </a:solidFill>
                <a:latin typeface="Comic Sans MS"/>
                <a:cs typeface="Comic Sans MS"/>
              </a:rPr>
              <a:t>photometric</a:t>
            </a:r>
            <a:r>
              <a:rPr lang="it-IT" sz="2000" b="1" dirty="0" smtClean="0">
                <a:solidFill>
                  <a:srgbClr val="FF0000"/>
                </a:solidFill>
                <a:latin typeface="Comic Sans MS"/>
                <a:cs typeface="Comic Sans MS"/>
              </a:rPr>
              <a:t>!!!) </a:t>
            </a:r>
            <a:r>
              <a:rPr lang="it-IT" sz="2000" b="1" dirty="0" err="1" smtClean="0">
                <a:solidFill>
                  <a:srgbClr val="FF0000"/>
                </a:solidFill>
                <a:latin typeface="Comic Sans MS"/>
                <a:cs typeface="Comic Sans MS"/>
              </a:rPr>
              <a:t>evidence</a:t>
            </a:r>
            <a:r>
              <a:rPr lang="it-IT" sz="2000" b="1" dirty="0" smtClean="0">
                <a:solidFill>
                  <a:srgbClr val="FF0000"/>
                </a:solidFill>
                <a:latin typeface="Comic Sans MS"/>
                <a:cs typeface="Comic Sans MS"/>
              </a:rPr>
              <a:t> of the </a:t>
            </a:r>
            <a:r>
              <a:rPr lang="it-IT" sz="2000" b="1" dirty="0" err="1" smtClean="0">
                <a:solidFill>
                  <a:srgbClr val="FF0000"/>
                </a:solidFill>
                <a:latin typeface="Comic Sans MS"/>
                <a:cs typeface="Comic Sans MS"/>
              </a:rPr>
              <a:t>existence</a:t>
            </a:r>
            <a:r>
              <a:rPr lang="it-IT" sz="2000" b="1" dirty="0" smtClean="0">
                <a:solidFill>
                  <a:srgbClr val="FF0000"/>
                </a:solidFill>
                <a:latin typeface="Comic Sans MS"/>
                <a:cs typeface="Comic Sans MS"/>
              </a:rPr>
              <a:t> of </a:t>
            </a:r>
            <a:r>
              <a:rPr lang="it-IT" sz="2000" b="1" dirty="0" err="1" smtClean="0">
                <a:solidFill>
                  <a:srgbClr val="FF0000"/>
                </a:solidFill>
                <a:latin typeface="Comic Sans MS"/>
                <a:cs typeface="Comic Sans MS"/>
              </a:rPr>
              <a:t>these</a:t>
            </a:r>
            <a:r>
              <a:rPr lang="it-IT" sz="2000" b="1" dirty="0" smtClean="0">
                <a:solidFill>
                  <a:srgbClr val="FF0000"/>
                </a:solidFill>
                <a:latin typeface="Comic Sans MS"/>
                <a:cs typeface="Comic Sans MS"/>
              </a:rPr>
              <a:t> sub-</a:t>
            </a:r>
            <a:r>
              <a:rPr lang="it-IT" sz="2000" b="1" dirty="0" err="1" smtClean="0">
                <a:solidFill>
                  <a:srgbClr val="FF0000"/>
                </a:solidFill>
                <a:latin typeface="Comic Sans MS"/>
                <a:cs typeface="Comic Sans MS"/>
              </a:rPr>
              <a:t>populations</a:t>
            </a:r>
            <a:r>
              <a:rPr lang="it-IT" sz="2000" b="1" dirty="0" smtClean="0">
                <a:solidFill>
                  <a:srgbClr val="FF0000"/>
                </a:solidFill>
                <a:latin typeface="Comic Sans MS"/>
                <a:cs typeface="Comic Sans MS"/>
              </a:rPr>
              <a:t>?</a:t>
            </a:r>
            <a:endParaRPr lang="it-IT" sz="2000" b="1" dirty="0">
              <a:solidFill>
                <a:srgbClr val="FF0000"/>
              </a:solidFill>
              <a:latin typeface="Comic Sans MS"/>
              <a:cs typeface="Comic Sans M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4664" y="76200"/>
            <a:ext cx="8134672" cy="904528"/>
          </a:xfrm>
        </p:spPr>
        <p:txBody>
          <a:bodyPr/>
          <a:lstStyle/>
          <a:p>
            <a:r>
              <a:rPr lang="it-IT" sz="2000" b="1" dirty="0" err="1" smtClean="0">
                <a:solidFill>
                  <a:srgbClr val="66FFFF"/>
                </a:solidFill>
                <a:latin typeface="Comic Sans MS"/>
                <a:cs typeface="Comic Sans MS"/>
              </a:rPr>
              <a:t>High-Quality</a:t>
            </a:r>
            <a:r>
              <a:rPr lang="it-IT" sz="2000" b="1" dirty="0" smtClean="0">
                <a:solidFill>
                  <a:srgbClr val="66FFFF"/>
                </a:solidFill>
                <a:latin typeface="Comic Sans MS"/>
                <a:cs typeface="Comic Sans MS"/>
              </a:rPr>
              <a:t> </a:t>
            </a:r>
            <a:r>
              <a:rPr lang="it-IT" sz="2000" b="1" dirty="0" err="1" smtClean="0">
                <a:solidFill>
                  <a:srgbClr val="66FFFF"/>
                </a:solidFill>
                <a:latin typeface="Comic Sans MS"/>
                <a:cs typeface="Comic Sans MS"/>
              </a:rPr>
              <a:t>Photometry</a:t>
            </a:r>
            <a:r>
              <a:rPr lang="it-IT" sz="2000" b="1" dirty="0" smtClean="0">
                <a:solidFill>
                  <a:srgbClr val="66FFFF"/>
                </a:solidFill>
                <a:latin typeface="Comic Sans MS"/>
                <a:cs typeface="Comic Sans MS"/>
              </a:rPr>
              <a:t> &amp; </a:t>
            </a:r>
            <a:r>
              <a:rPr lang="it-IT" sz="2000" b="1" dirty="0" err="1" smtClean="0">
                <a:solidFill>
                  <a:srgbClr val="66FFFF"/>
                </a:solidFill>
                <a:latin typeface="Comic Sans MS"/>
                <a:cs typeface="Comic Sans MS"/>
              </a:rPr>
              <a:t>Spectroscopy</a:t>
            </a:r>
            <a:r>
              <a:rPr lang="it-IT" sz="2000" b="1" dirty="0" smtClean="0">
                <a:solidFill>
                  <a:srgbClr val="66FFFF"/>
                </a:solidFill>
                <a:latin typeface="Comic Sans MS"/>
                <a:cs typeface="Comic Sans MS"/>
              </a:rPr>
              <a:t>: the </a:t>
            </a:r>
            <a:r>
              <a:rPr lang="it-IT" sz="2000" b="1" dirty="0" err="1" smtClean="0">
                <a:solidFill>
                  <a:srgbClr val="66FFFF"/>
                </a:solidFill>
                <a:latin typeface="Comic Sans MS"/>
                <a:cs typeface="Comic Sans MS"/>
              </a:rPr>
              <a:t>damning</a:t>
            </a:r>
            <a:r>
              <a:rPr lang="it-IT" sz="2000" b="1" dirty="0" smtClean="0">
                <a:solidFill>
                  <a:srgbClr val="66FFFF"/>
                </a:solidFill>
                <a:latin typeface="Comic Sans MS"/>
                <a:cs typeface="Comic Sans MS"/>
              </a:rPr>
              <a:t> </a:t>
            </a:r>
            <a:r>
              <a:rPr lang="it-IT" sz="2000" b="1" dirty="0" err="1" smtClean="0">
                <a:solidFill>
                  <a:srgbClr val="66FFFF"/>
                </a:solidFill>
                <a:latin typeface="Comic Sans MS"/>
                <a:cs typeface="Comic Sans MS"/>
              </a:rPr>
              <a:t>evidence</a:t>
            </a:r>
            <a:endParaRPr lang="it-IT" sz="2000" b="1" dirty="0">
              <a:solidFill>
                <a:srgbClr val="66FFFF"/>
              </a:solidFill>
              <a:latin typeface="Comic Sans MS"/>
              <a:cs typeface="Comic Sans MS"/>
            </a:endParaRPr>
          </a:p>
        </p:txBody>
      </p:sp>
      <p:sp>
        <p:nvSpPr>
          <p:cNvPr id="3" name="CasellaDiTesto 2"/>
          <p:cNvSpPr txBox="1"/>
          <p:nvPr/>
        </p:nvSpPr>
        <p:spPr>
          <a:xfrm>
            <a:off x="304800" y="1143000"/>
            <a:ext cx="2254443" cy="338554"/>
          </a:xfrm>
          <a:prstGeom prst="rect">
            <a:avLst/>
          </a:prstGeom>
          <a:noFill/>
        </p:spPr>
        <p:txBody>
          <a:bodyPr wrap="none" rtlCol="0">
            <a:spAutoFit/>
          </a:bodyPr>
          <a:lstStyle/>
          <a:p>
            <a:r>
              <a:rPr lang="it-IT" sz="1600" b="1" dirty="0" smtClean="0">
                <a:solidFill>
                  <a:schemeClr val="bg1"/>
                </a:solidFill>
                <a:latin typeface="Comic Sans MS"/>
                <a:cs typeface="Comic Sans MS"/>
              </a:rPr>
              <a:t>The (first) “</a:t>
            </a:r>
            <a:r>
              <a:rPr lang="it-IT" sz="1600" b="1" dirty="0" err="1" smtClean="0">
                <a:solidFill>
                  <a:schemeClr val="bg1"/>
                </a:solidFill>
                <a:latin typeface="Comic Sans MS"/>
                <a:cs typeface="Comic Sans MS"/>
              </a:rPr>
              <a:t>culprits</a:t>
            </a:r>
            <a:r>
              <a:rPr lang="it-IT" sz="1600" b="1" dirty="0" smtClean="0">
                <a:solidFill>
                  <a:schemeClr val="bg1"/>
                </a:solidFill>
                <a:latin typeface="Comic Sans MS"/>
                <a:cs typeface="Comic Sans MS"/>
              </a:rPr>
              <a:t>”</a:t>
            </a:r>
            <a:endParaRPr lang="it-IT" sz="1600" b="1" dirty="0">
              <a:solidFill>
                <a:schemeClr val="bg1"/>
              </a:solidFill>
              <a:latin typeface="Comic Sans MS"/>
              <a:cs typeface="Comic Sans MS"/>
            </a:endParaRPr>
          </a:p>
        </p:txBody>
      </p:sp>
      <p:grpSp>
        <p:nvGrpSpPr>
          <p:cNvPr id="12" name="Gruppo 11"/>
          <p:cNvGrpSpPr/>
          <p:nvPr/>
        </p:nvGrpSpPr>
        <p:grpSpPr>
          <a:xfrm>
            <a:off x="685800" y="1600201"/>
            <a:ext cx="2575845" cy="2743199"/>
            <a:chOff x="990600" y="1600201"/>
            <a:chExt cx="2575845" cy="2743199"/>
          </a:xfrm>
        </p:grpSpPr>
        <p:pic>
          <p:nvPicPr>
            <p:cNvPr id="4" name="Immagine 3" descr="bright.jpg"/>
            <p:cNvPicPr>
              <a:picLocks noChangeAspect="1"/>
            </p:cNvPicPr>
            <p:nvPr/>
          </p:nvPicPr>
          <p:blipFill>
            <a:blip r:embed="rId3"/>
            <a:stretch>
              <a:fillRect/>
            </a:stretch>
          </p:blipFill>
          <p:spPr>
            <a:xfrm>
              <a:off x="1067234" y="1600201"/>
              <a:ext cx="2358838" cy="2362200"/>
            </a:xfrm>
            <a:prstGeom prst="rect">
              <a:avLst/>
            </a:prstGeom>
          </p:spPr>
        </p:pic>
        <p:sp>
          <p:nvSpPr>
            <p:cNvPr id="5" name="CasellaDiTesto 4"/>
            <p:cNvSpPr txBox="1"/>
            <p:nvPr/>
          </p:nvSpPr>
          <p:spPr>
            <a:xfrm>
              <a:off x="990600" y="4004846"/>
              <a:ext cx="2575845" cy="338554"/>
            </a:xfrm>
            <a:prstGeom prst="rect">
              <a:avLst/>
            </a:prstGeom>
            <a:noFill/>
          </p:spPr>
          <p:txBody>
            <a:bodyPr wrap="none" rtlCol="0">
              <a:spAutoFit/>
            </a:bodyPr>
            <a:lstStyle/>
            <a:p>
              <a:r>
                <a:rPr lang="it-IT" sz="1600" b="1" dirty="0" smtClean="0">
                  <a:solidFill>
                    <a:srgbClr val="FFFFFF"/>
                  </a:solidFill>
                  <a:latin typeface="Comic Sans MS"/>
                  <a:cs typeface="Comic Sans MS"/>
                </a:rPr>
                <a:t>The “funky”:ω Centauri </a:t>
              </a:r>
              <a:endParaRPr lang="it-IT" sz="1600" b="1" dirty="0">
                <a:solidFill>
                  <a:srgbClr val="FFFFFF"/>
                </a:solidFill>
                <a:latin typeface="Comic Sans MS"/>
                <a:cs typeface="Comic Sans MS"/>
              </a:endParaRPr>
            </a:p>
          </p:txBody>
        </p:sp>
      </p:grpSp>
      <p:grpSp>
        <p:nvGrpSpPr>
          <p:cNvPr id="13" name="Gruppo 12"/>
          <p:cNvGrpSpPr/>
          <p:nvPr/>
        </p:nvGrpSpPr>
        <p:grpSpPr>
          <a:xfrm>
            <a:off x="3505200" y="1601736"/>
            <a:ext cx="2317061" cy="2741664"/>
            <a:chOff x="3810000" y="1601736"/>
            <a:chExt cx="2317061" cy="2741664"/>
          </a:xfrm>
        </p:grpSpPr>
        <p:pic>
          <p:nvPicPr>
            <p:cNvPr id="6" name="Immagine 5" descr="NGC2808.jpg"/>
            <p:cNvPicPr>
              <a:picLocks noChangeAspect="1"/>
            </p:cNvPicPr>
            <p:nvPr/>
          </p:nvPicPr>
          <p:blipFill>
            <a:blip r:embed="rId4"/>
            <a:stretch>
              <a:fillRect/>
            </a:stretch>
          </p:blipFill>
          <p:spPr>
            <a:xfrm>
              <a:off x="3879099" y="1601736"/>
              <a:ext cx="2140701" cy="2360664"/>
            </a:xfrm>
            <a:prstGeom prst="rect">
              <a:avLst/>
            </a:prstGeom>
          </p:spPr>
        </p:pic>
        <p:sp>
          <p:nvSpPr>
            <p:cNvPr id="7" name="CasellaDiTesto 6"/>
            <p:cNvSpPr txBox="1"/>
            <p:nvPr/>
          </p:nvSpPr>
          <p:spPr>
            <a:xfrm>
              <a:off x="3810000" y="4004846"/>
              <a:ext cx="2317061" cy="338554"/>
            </a:xfrm>
            <a:prstGeom prst="rect">
              <a:avLst/>
            </a:prstGeom>
            <a:noFill/>
          </p:spPr>
          <p:txBody>
            <a:bodyPr wrap="none" rtlCol="0">
              <a:spAutoFit/>
            </a:bodyPr>
            <a:lstStyle/>
            <a:p>
              <a:r>
                <a:rPr lang="it-IT" sz="1600" b="1" dirty="0" smtClean="0">
                  <a:solidFill>
                    <a:srgbClr val="FFFFFF"/>
                  </a:solidFill>
                  <a:latin typeface="Comic Sans MS"/>
                  <a:cs typeface="Comic Sans MS"/>
                </a:rPr>
                <a:t>The “cool”: NGC2808 </a:t>
              </a:r>
              <a:endParaRPr lang="it-IT" sz="1600" b="1" dirty="0">
                <a:solidFill>
                  <a:srgbClr val="FFFFFF"/>
                </a:solidFill>
                <a:latin typeface="Comic Sans MS"/>
                <a:cs typeface="Comic Sans MS"/>
              </a:endParaRPr>
            </a:p>
          </p:txBody>
        </p:sp>
      </p:grpSp>
      <p:grpSp>
        <p:nvGrpSpPr>
          <p:cNvPr id="19" name="Gruppo 18"/>
          <p:cNvGrpSpPr/>
          <p:nvPr/>
        </p:nvGrpSpPr>
        <p:grpSpPr>
          <a:xfrm>
            <a:off x="6019800" y="1600200"/>
            <a:ext cx="2592693" cy="2743200"/>
            <a:chOff x="6246507" y="1600200"/>
            <a:chExt cx="2592693" cy="2743200"/>
          </a:xfrm>
        </p:grpSpPr>
        <p:grpSp>
          <p:nvGrpSpPr>
            <p:cNvPr id="10" name="Gruppo 9"/>
            <p:cNvGrpSpPr/>
            <p:nvPr/>
          </p:nvGrpSpPr>
          <p:grpSpPr>
            <a:xfrm>
              <a:off x="6246507" y="1600200"/>
              <a:ext cx="2592693" cy="2362200"/>
              <a:chOff x="6246507" y="1600200"/>
              <a:chExt cx="2592693" cy="2362200"/>
            </a:xfrm>
          </p:grpSpPr>
          <p:pic>
            <p:nvPicPr>
              <p:cNvPr id="8" name="Immagine 7" descr="ngc1851.jpg"/>
              <p:cNvPicPr>
                <a:picLocks noChangeAspect="1"/>
              </p:cNvPicPr>
              <p:nvPr/>
            </p:nvPicPr>
            <p:blipFill>
              <a:blip r:embed="rId5"/>
              <a:stretch>
                <a:fillRect/>
              </a:stretch>
            </p:blipFill>
            <p:spPr>
              <a:xfrm>
                <a:off x="6246507" y="1600200"/>
                <a:ext cx="2592693" cy="2362200"/>
              </a:xfrm>
              <a:prstGeom prst="rect">
                <a:avLst/>
              </a:prstGeom>
            </p:spPr>
          </p:pic>
          <p:sp>
            <p:nvSpPr>
              <p:cNvPr id="9" name="Rettangolo 8"/>
              <p:cNvSpPr/>
              <p:nvPr/>
            </p:nvSpPr>
            <p:spPr bwMode="auto">
              <a:xfrm>
                <a:off x="8077200" y="3581400"/>
                <a:ext cx="685800" cy="1524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grpSp>
        <p:sp>
          <p:nvSpPr>
            <p:cNvPr id="11" name="CasellaDiTesto 10"/>
            <p:cNvSpPr txBox="1"/>
            <p:nvPr/>
          </p:nvSpPr>
          <p:spPr>
            <a:xfrm>
              <a:off x="6248400" y="4004846"/>
              <a:ext cx="2583159" cy="338554"/>
            </a:xfrm>
            <a:prstGeom prst="rect">
              <a:avLst/>
            </a:prstGeom>
            <a:noFill/>
          </p:spPr>
          <p:txBody>
            <a:bodyPr wrap="none" rtlCol="0">
              <a:spAutoFit/>
            </a:bodyPr>
            <a:lstStyle/>
            <a:p>
              <a:r>
                <a:rPr lang="it-IT" sz="1600" b="1" dirty="0" smtClean="0">
                  <a:solidFill>
                    <a:srgbClr val="FFFFFF"/>
                  </a:solidFill>
                  <a:latin typeface="Comic Sans MS"/>
                  <a:cs typeface="Comic Sans MS"/>
                </a:rPr>
                <a:t>The “</a:t>
              </a:r>
              <a:r>
                <a:rPr lang="it-IT" sz="1600" b="1" dirty="0" err="1" smtClean="0">
                  <a:solidFill>
                    <a:srgbClr val="FFFFFF"/>
                  </a:solidFill>
                  <a:latin typeface="Comic Sans MS"/>
                  <a:cs typeface="Comic Sans MS"/>
                </a:rPr>
                <a:t>normal</a:t>
              </a:r>
              <a:r>
                <a:rPr lang="it-IT" sz="1600" b="1" dirty="0" smtClean="0">
                  <a:solidFill>
                    <a:srgbClr val="FFFFFF"/>
                  </a:solidFill>
                  <a:latin typeface="Comic Sans MS"/>
                  <a:cs typeface="Comic Sans MS"/>
                </a:rPr>
                <a:t>”: NGC1851 </a:t>
              </a:r>
              <a:endParaRPr lang="it-IT" sz="1600" b="1" dirty="0">
                <a:solidFill>
                  <a:srgbClr val="FFFFFF"/>
                </a:solidFill>
                <a:latin typeface="Comic Sans MS"/>
                <a:cs typeface="Comic Sans MS"/>
              </a:endParaRPr>
            </a:p>
          </p:txBody>
        </p:sp>
      </p:grpSp>
      <p:grpSp>
        <p:nvGrpSpPr>
          <p:cNvPr id="18" name="Gruppo 17"/>
          <p:cNvGrpSpPr/>
          <p:nvPr/>
        </p:nvGrpSpPr>
        <p:grpSpPr>
          <a:xfrm>
            <a:off x="762000" y="4495800"/>
            <a:ext cx="4572000" cy="2188368"/>
            <a:chOff x="2133600" y="4593432"/>
            <a:chExt cx="4572000" cy="2188368"/>
          </a:xfrm>
        </p:grpSpPr>
        <p:pic>
          <p:nvPicPr>
            <p:cNvPr id="15" name="Immagine 14" descr="ngc6388.gif"/>
            <p:cNvPicPr>
              <a:picLocks noChangeAspect="1"/>
            </p:cNvPicPr>
            <p:nvPr/>
          </p:nvPicPr>
          <p:blipFill>
            <a:blip r:embed="rId6"/>
            <a:stretch>
              <a:fillRect/>
            </a:stretch>
          </p:blipFill>
          <p:spPr>
            <a:xfrm>
              <a:off x="4953000" y="4648200"/>
              <a:ext cx="1752600" cy="1752600"/>
            </a:xfrm>
            <a:prstGeom prst="rect">
              <a:avLst/>
            </a:prstGeom>
          </p:spPr>
        </p:pic>
        <p:pic>
          <p:nvPicPr>
            <p:cNvPr id="16" name="Immagine 15" descr="NGC6441.jpg"/>
            <p:cNvPicPr>
              <a:picLocks noChangeAspect="1"/>
            </p:cNvPicPr>
            <p:nvPr/>
          </p:nvPicPr>
          <p:blipFill>
            <a:blip r:embed="rId7"/>
            <a:stretch>
              <a:fillRect/>
            </a:stretch>
          </p:blipFill>
          <p:spPr>
            <a:xfrm>
              <a:off x="2133600" y="4593432"/>
              <a:ext cx="2667000" cy="1883568"/>
            </a:xfrm>
            <a:prstGeom prst="rect">
              <a:avLst/>
            </a:prstGeom>
          </p:spPr>
        </p:pic>
        <p:sp>
          <p:nvSpPr>
            <p:cNvPr id="17" name="CasellaDiTesto 16"/>
            <p:cNvSpPr txBox="1"/>
            <p:nvPr/>
          </p:nvSpPr>
          <p:spPr>
            <a:xfrm>
              <a:off x="2217172" y="6443246"/>
              <a:ext cx="4133063" cy="338554"/>
            </a:xfrm>
            <a:prstGeom prst="rect">
              <a:avLst/>
            </a:prstGeom>
            <a:noFill/>
          </p:spPr>
          <p:txBody>
            <a:bodyPr wrap="none" rtlCol="0">
              <a:spAutoFit/>
            </a:bodyPr>
            <a:lstStyle/>
            <a:p>
              <a:r>
                <a:rPr lang="it-IT" sz="1600" b="1" dirty="0" smtClean="0">
                  <a:solidFill>
                    <a:srgbClr val="FFFFFF"/>
                  </a:solidFill>
                  <a:latin typeface="Comic Sans MS"/>
                  <a:cs typeface="Comic Sans MS"/>
                </a:rPr>
                <a:t>The “bad </a:t>
              </a:r>
              <a:r>
                <a:rPr lang="it-IT" sz="1600" b="1" dirty="0" err="1" smtClean="0">
                  <a:solidFill>
                    <a:srgbClr val="FFFFFF"/>
                  </a:solidFill>
                  <a:latin typeface="Comic Sans MS"/>
                  <a:cs typeface="Comic Sans MS"/>
                </a:rPr>
                <a:t>twins</a:t>
              </a:r>
              <a:r>
                <a:rPr lang="it-IT" sz="1600" b="1" dirty="0" smtClean="0">
                  <a:solidFill>
                    <a:srgbClr val="FFFFFF"/>
                  </a:solidFill>
                  <a:latin typeface="Comic Sans MS"/>
                  <a:cs typeface="Comic Sans MS"/>
                </a:rPr>
                <a:t>”: </a:t>
              </a:r>
              <a:r>
                <a:rPr lang="it-IT" sz="1600" b="1" smtClean="0">
                  <a:solidFill>
                    <a:srgbClr val="FFFFFF"/>
                  </a:solidFill>
                  <a:latin typeface="Comic Sans MS"/>
                  <a:cs typeface="Comic Sans MS"/>
                </a:rPr>
                <a:t>NGC6441 &amp; </a:t>
              </a:r>
              <a:r>
                <a:rPr lang="it-IT" sz="1600" b="1" dirty="0" smtClean="0">
                  <a:solidFill>
                    <a:srgbClr val="FFFFFF"/>
                  </a:solidFill>
                  <a:latin typeface="Comic Sans MS"/>
                  <a:cs typeface="Comic Sans MS"/>
                </a:rPr>
                <a:t>NGC6388 </a:t>
              </a:r>
              <a:endParaRPr lang="it-IT" sz="1600" b="1" dirty="0">
                <a:solidFill>
                  <a:srgbClr val="FFFFFF"/>
                </a:solidFill>
                <a:latin typeface="Comic Sans MS"/>
                <a:cs typeface="Comic Sans MS"/>
              </a:endParaRPr>
            </a:p>
          </p:txBody>
        </p:sp>
      </p:grpSp>
      <p:grpSp>
        <p:nvGrpSpPr>
          <p:cNvPr id="22" name="Gruppo 21"/>
          <p:cNvGrpSpPr/>
          <p:nvPr/>
        </p:nvGrpSpPr>
        <p:grpSpPr>
          <a:xfrm>
            <a:off x="6012160" y="4419600"/>
            <a:ext cx="2685351" cy="2249760"/>
            <a:chOff x="6012160" y="4419600"/>
            <a:chExt cx="2685351" cy="2249760"/>
          </a:xfrm>
        </p:grpSpPr>
        <p:pic>
          <p:nvPicPr>
            <p:cNvPr id="21" name="Immagine 20" descr="m54atlas.jpg"/>
            <p:cNvPicPr>
              <a:picLocks noChangeAspect="1"/>
            </p:cNvPicPr>
            <p:nvPr/>
          </p:nvPicPr>
          <p:blipFill>
            <a:blip r:embed="rId8"/>
            <a:stretch>
              <a:fillRect/>
            </a:stretch>
          </p:blipFill>
          <p:spPr>
            <a:xfrm>
              <a:off x="6211835" y="4419600"/>
              <a:ext cx="2286000" cy="2238259"/>
            </a:xfrm>
            <a:prstGeom prst="rect">
              <a:avLst/>
            </a:prstGeom>
            <a:ln w="28575" cap="flat" cmpd="sng" algn="ctr">
              <a:solidFill>
                <a:srgbClr val="66FFFF"/>
              </a:solidFill>
              <a:prstDash val="solid"/>
              <a:round/>
              <a:headEnd type="none" w="med" len="med"/>
              <a:tailEnd type="none" w="med" len="med"/>
            </a:ln>
          </p:spPr>
        </p:pic>
        <p:sp>
          <p:nvSpPr>
            <p:cNvPr id="20" name="CasellaDiTesto 19"/>
            <p:cNvSpPr txBox="1"/>
            <p:nvPr/>
          </p:nvSpPr>
          <p:spPr>
            <a:xfrm>
              <a:off x="6012160" y="6330806"/>
              <a:ext cx="2685351" cy="338554"/>
            </a:xfrm>
            <a:prstGeom prst="rect">
              <a:avLst/>
            </a:prstGeom>
            <a:solidFill>
              <a:srgbClr val="000000"/>
            </a:solidFill>
            <a:ln w="38100" cmpd="sng">
              <a:solidFill>
                <a:srgbClr val="66FFFF"/>
              </a:solidFill>
            </a:ln>
          </p:spPr>
          <p:txBody>
            <a:bodyPr wrap="none" rtlCol="0">
              <a:spAutoFit/>
            </a:bodyPr>
            <a:lstStyle/>
            <a:p>
              <a:r>
                <a:rPr lang="it-IT" sz="1600" b="1" dirty="0" smtClean="0">
                  <a:solidFill>
                    <a:srgbClr val="FFFFFF"/>
                  </a:solidFill>
                  <a:latin typeface="Comic Sans MS"/>
                  <a:cs typeface="Comic Sans MS"/>
                </a:rPr>
                <a:t>“A </a:t>
              </a:r>
              <a:r>
                <a:rPr lang="it-IT" sz="1600" b="1" dirty="0" err="1" smtClean="0">
                  <a:solidFill>
                    <a:srgbClr val="FFFFFF"/>
                  </a:solidFill>
                  <a:latin typeface="Comic Sans MS"/>
                  <a:cs typeface="Comic Sans MS"/>
                </a:rPr>
                <a:t>dwarf</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galaxy</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nucleus</a:t>
              </a:r>
              <a:r>
                <a:rPr lang="it-IT" sz="1600" b="1" dirty="0" smtClean="0">
                  <a:solidFill>
                    <a:srgbClr val="FFFFFF"/>
                  </a:solidFill>
                  <a:latin typeface="Comic Sans MS"/>
                  <a:cs typeface="Comic Sans MS"/>
                </a:rPr>
                <a:t>”</a:t>
              </a:r>
              <a:endParaRPr lang="it-IT" sz="1600" b="1" dirty="0">
                <a:solidFill>
                  <a:srgbClr val="FFFFFF"/>
                </a:solidFill>
                <a:latin typeface="Comic Sans MS"/>
                <a:cs typeface="Comic Sans M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olo 1"/>
          <p:cNvSpPr>
            <a:spLocks noGrp="1"/>
          </p:cNvSpPr>
          <p:nvPr>
            <p:ph type="title"/>
          </p:nvPr>
        </p:nvSpPr>
        <p:spPr>
          <a:xfrm>
            <a:off x="685800" y="76200"/>
            <a:ext cx="7772400" cy="533400"/>
          </a:xfrm>
        </p:spPr>
        <p:txBody>
          <a:bodyPr/>
          <a:lstStyle/>
          <a:p>
            <a:r>
              <a:rPr lang="it-IT" sz="2400" b="1">
                <a:solidFill>
                  <a:srgbClr val="FFFFFF"/>
                </a:solidFill>
                <a:latin typeface="Comic Sans MS" charset="0"/>
                <a:ea typeface="ヒラギノ角ゴ ProN W3" charset="0"/>
                <a:cs typeface="Comic Sans MS" charset="0"/>
              </a:rPr>
              <a:t>Some evidence</a:t>
            </a:r>
          </a:p>
        </p:txBody>
      </p:sp>
      <p:grpSp>
        <p:nvGrpSpPr>
          <p:cNvPr id="2" name="Gruppo 21"/>
          <p:cNvGrpSpPr>
            <a:grpSpLocks/>
          </p:cNvGrpSpPr>
          <p:nvPr/>
        </p:nvGrpSpPr>
        <p:grpSpPr bwMode="auto">
          <a:xfrm>
            <a:off x="1066800" y="457200"/>
            <a:ext cx="2895600" cy="3144838"/>
            <a:chOff x="762000" y="457200"/>
            <a:chExt cx="2895600" cy="3145302"/>
          </a:xfrm>
        </p:grpSpPr>
        <p:pic>
          <p:nvPicPr>
            <p:cNvPr id="110611" name="Immagine 3" descr="figteoobs.jpg"/>
            <p:cNvPicPr>
              <a:picLocks noChangeAspect="1"/>
            </p:cNvPicPr>
            <p:nvPr/>
          </p:nvPicPr>
          <p:blipFill>
            <a:blip r:embed="rId2">
              <a:extLst>
                <a:ext uri="{28A0092B-C50C-407E-A947-70E740481C1C}">
                  <a14:useLocalDpi xmlns:a14="http://schemas.microsoft.com/office/drawing/2010/main" val="0"/>
                </a:ext>
              </a:extLst>
            </a:blip>
            <a:srcRect l="1450" b="2985"/>
            <a:stretch>
              <a:fillRect/>
            </a:stretch>
          </p:blipFill>
          <p:spPr bwMode="auto">
            <a:xfrm>
              <a:off x="762000" y="762000"/>
              <a:ext cx="2895600" cy="2840502"/>
            </a:xfrm>
            <a:prstGeom prst="rect">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pic>
        <p:sp>
          <p:nvSpPr>
            <p:cNvPr id="110612" name="CasellaDiTesto 28"/>
            <p:cNvSpPr txBox="1">
              <a:spLocks noChangeArrowheads="1"/>
            </p:cNvSpPr>
            <p:nvPr/>
          </p:nvSpPr>
          <p:spPr bwMode="auto">
            <a:xfrm>
              <a:off x="914400" y="2999601"/>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round/>
                  <a:headEnd/>
                  <a:tailEnd/>
                </a14:hiddenLine>
              </a:ext>
            </a:extLst>
          </p:spPr>
          <p:txBody>
            <a:bodyPr anchor="ctr">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r>
                <a:rPr lang="it-IT" sz="1200" b="1">
                  <a:solidFill>
                    <a:srgbClr val="000080"/>
                  </a:solidFill>
                  <a:latin typeface="Comic Sans MS" charset="0"/>
                  <a:cs typeface="Comic Sans MS" charset="0"/>
                </a:rPr>
                <a:t>Bedin et al. 2009</a:t>
              </a:r>
            </a:p>
          </p:txBody>
        </p:sp>
        <p:sp>
          <p:nvSpPr>
            <p:cNvPr id="110613" name="CasellaDiTesto 5"/>
            <p:cNvSpPr txBox="1">
              <a:spLocks noChangeArrowheads="1"/>
            </p:cNvSpPr>
            <p:nvPr/>
          </p:nvSpPr>
          <p:spPr bwMode="auto">
            <a:xfrm>
              <a:off x="1817956" y="457200"/>
              <a:ext cx="783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it-IT" sz="1600" b="1">
                  <a:solidFill>
                    <a:srgbClr val="FFFFFF"/>
                  </a:solidFill>
                  <a:latin typeface="Lucida Grande" charset="0"/>
                  <a:cs typeface="Lucida Grande" charset="0"/>
                </a:rPr>
                <a:t>ω</a:t>
              </a:r>
              <a:r>
                <a:rPr lang="it-IT" sz="1600" b="1">
                  <a:solidFill>
                    <a:srgbClr val="FFFFFF"/>
                  </a:solidFill>
                </a:rPr>
                <a:t> </a:t>
              </a:r>
              <a:r>
                <a:rPr lang="it-IT" sz="1600" b="1">
                  <a:solidFill>
                    <a:srgbClr val="FFFFFF"/>
                  </a:solidFill>
                  <a:latin typeface="Comic Sans MS" charset="0"/>
                  <a:cs typeface="Comic Sans MS" charset="0"/>
                </a:rPr>
                <a:t>Cen</a:t>
              </a:r>
            </a:p>
          </p:txBody>
        </p:sp>
      </p:grpSp>
      <p:grpSp>
        <p:nvGrpSpPr>
          <p:cNvPr id="3" name="Gruppo 20"/>
          <p:cNvGrpSpPr>
            <a:grpSpLocks/>
          </p:cNvGrpSpPr>
          <p:nvPr/>
        </p:nvGrpSpPr>
        <p:grpSpPr bwMode="auto">
          <a:xfrm>
            <a:off x="4953000" y="457200"/>
            <a:ext cx="3048000" cy="3084513"/>
            <a:chOff x="4800600" y="457200"/>
            <a:chExt cx="3048000" cy="3085075"/>
          </a:xfrm>
        </p:grpSpPr>
        <p:pic>
          <p:nvPicPr>
            <p:cNvPr id="110608" name="Picture 4" descr="piottof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762000"/>
              <a:ext cx="3048000" cy="2780275"/>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110609" name="Text Box 10"/>
            <p:cNvSpPr txBox="1">
              <a:spLocks noChangeArrowheads="1"/>
            </p:cNvSpPr>
            <p:nvPr/>
          </p:nvSpPr>
          <p:spPr bwMode="auto">
            <a:xfrm>
              <a:off x="5105400" y="3048000"/>
              <a:ext cx="15454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r>
                <a:rPr lang="it-IT" sz="1200" b="1">
                  <a:solidFill>
                    <a:srgbClr val="000080"/>
                  </a:solidFill>
                  <a:latin typeface="Comic Sans MS" charset="0"/>
                  <a:cs typeface="Comic Sans MS" charset="0"/>
                </a:rPr>
                <a:t>Piotto et al. 2005</a:t>
              </a:r>
            </a:p>
          </p:txBody>
        </p:sp>
        <p:sp>
          <p:nvSpPr>
            <p:cNvPr id="110610" name="CasellaDiTesto 10"/>
            <p:cNvSpPr txBox="1">
              <a:spLocks noChangeArrowheads="1"/>
            </p:cNvSpPr>
            <p:nvPr/>
          </p:nvSpPr>
          <p:spPr bwMode="auto">
            <a:xfrm>
              <a:off x="5765192" y="457200"/>
              <a:ext cx="1118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it-IT" sz="1600" b="1">
                  <a:solidFill>
                    <a:srgbClr val="FFFFFF"/>
                  </a:solidFill>
                  <a:latin typeface="Comic Sans MS" charset="0"/>
                  <a:cs typeface="Comic Sans MS" charset="0"/>
                </a:rPr>
                <a:t>NGC2808</a:t>
              </a:r>
            </a:p>
          </p:txBody>
        </p:sp>
      </p:grpSp>
      <p:grpSp>
        <p:nvGrpSpPr>
          <p:cNvPr id="4" name="Gruppo 19"/>
          <p:cNvGrpSpPr>
            <a:grpSpLocks/>
          </p:cNvGrpSpPr>
          <p:nvPr/>
        </p:nvGrpSpPr>
        <p:grpSpPr bwMode="auto">
          <a:xfrm>
            <a:off x="1066800" y="3624263"/>
            <a:ext cx="2895600" cy="3005137"/>
            <a:chOff x="457200" y="3623846"/>
            <a:chExt cx="2895600" cy="3005554"/>
          </a:xfrm>
        </p:grpSpPr>
        <p:pic>
          <p:nvPicPr>
            <p:cNvPr id="110603" name="Picture 5" descr="cmd1851z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56937"/>
              <a:ext cx="2895600" cy="2672463"/>
            </a:xfrm>
            <a:prstGeom prst="rect">
              <a:avLst/>
            </a:prstGeom>
            <a:noFill/>
            <a:ln w="25400">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110604" name="CasellaDiTesto 20"/>
            <p:cNvSpPr txBox="1">
              <a:spLocks noChangeArrowheads="1"/>
            </p:cNvSpPr>
            <p:nvPr/>
          </p:nvSpPr>
          <p:spPr bwMode="auto">
            <a:xfrm>
              <a:off x="762000" y="6123801"/>
              <a:ext cx="17179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r>
                <a:rPr lang="it-IT" sz="1200" b="1">
                  <a:solidFill>
                    <a:srgbClr val="000080"/>
                  </a:solidFill>
                  <a:latin typeface="Comic Sans MS" charset="0"/>
                  <a:cs typeface="Comic Sans MS" charset="0"/>
                </a:rPr>
                <a:t>Cassisi et al. (2008)</a:t>
              </a:r>
            </a:p>
          </p:txBody>
        </p:sp>
        <p:sp>
          <p:nvSpPr>
            <p:cNvPr id="110605" name="CasellaDiTesto 16"/>
            <p:cNvSpPr txBox="1">
              <a:spLocks noChangeArrowheads="1"/>
            </p:cNvSpPr>
            <p:nvPr/>
          </p:nvSpPr>
          <p:spPr bwMode="auto">
            <a:xfrm>
              <a:off x="1345592" y="3623846"/>
              <a:ext cx="11188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it-IT" sz="1600" b="1">
                  <a:solidFill>
                    <a:srgbClr val="FFFFFF"/>
                  </a:solidFill>
                  <a:latin typeface="Comic Sans MS" charset="0"/>
                  <a:cs typeface="Comic Sans MS" charset="0"/>
                </a:rPr>
                <a:t>NGC1851</a:t>
              </a:r>
            </a:p>
          </p:txBody>
        </p:sp>
        <p:sp>
          <p:nvSpPr>
            <p:cNvPr id="18" name="CasellaDiTesto 17"/>
            <p:cNvSpPr txBox="1"/>
            <p:nvPr/>
          </p:nvSpPr>
          <p:spPr>
            <a:xfrm>
              <a:off x="838200" y="4038240"/>
              <a:ext cx="1044575" cy="254035"/>
            </a:xfrm>
            <a:prstGeom prst="rect">
              <a:avLst/>
            </a:prstGeom>
            <a:noFill/>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it-IT" sz="1000" b="1">
                  <a:solidFill>
                    <a:srgbClr val="000080"/>
                  </a:solidFill>
                  <a:latin typeface="Comic Sans MS" charset="0"/>
                  <a:cs typeface="Comic Sans MS" charset="0"/>
                </a:rPr>
                <a:t>canonical mix</a:t>
              </a:r>
            </a:p>
          </p:txBody>
        </p:sp>
        <p:sp>
          <p:nvSpPr>
            <p:cNvPr id="19" name="CasellaDiTesto 18"/>
            <p:cNvSpPr txBox="1"/>
            <p:nvPr/>
          </p:nvSpPr>
          <p:spPr>
            <a:xfrm>
              <a:off x="1752600" y="4393890"/>
              <a:ext cx="1135063" cy="254035"/>
            </a:xfrm>
            <a:prstGeom prst="rect">
              <a:avLst/>
            </a:prstGeom>
            <a:noFill/>
          </p:spPr>
          <p:txBody>
            <a:bodyPr wrap="none">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it-IT" sz="1000" b="1">
                  <a:solidFill>
                    <a:srgbClr val="FF0000"/>
                  </a:solidFill>
                  <a:latin typeface="Comic Sans MS" charset="0"/>
                  <a:cs typeface="Comic Sans MS" charset="0"/>
                </a:rPr>
                <a:t>CNO enhanced</a:t>
              </a:r>
            </a:p>
          </p:txBody>
        </p:sp>
      </p:grpSp>
      <p:sp>
        <p:nvSpPr>
          <p:cNvPr id="23" name="CasellaDiTesto 22"/>
          <p:cNvSpPr txBox="1">
            <a:spLocks noChangeArrowheads="1"/>
          </p:cNvSpPr>
          <p:nvPr/>
        </p:nvSpPr>
        <p:spPr bwMode="auto">
          <a:xfrm>
            <a:off x="4355976" y="4365104"/>
            <a:ext cx="434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3200">
                <a:solidFill>
                  <a:srgbClr val="000000"/>
                </a:solidFill>
                <a:latin typeface="Gill Sans" charset="0"/>
                <a:ea typeface="ヒラギノ角ゴ ProN W3" charset="0"/>
                <a:cs typeface="ヒラギノ角ゴ ProN W3" charset="0"/>
                <a:sym typeface="Gill Sans" charset="0"/>
              </a:defRPr>
            </a:lvl2pPr>
            <a:lvl3pPr eaLnBrk="0" hangingPunct="0">
              <a:defRPr sz="3200">
                <a:solidFill>
                  <a:srgbClr val="000000"/>
                </a:solidFill>
                <a:latin typeface="Gill Sans" charset="0"/>
                <a:ea typeface="ヒラギノ角ゴ ProN W3" charset="0"/>
                <a:cs typeface="ヒラギノ角ゴ ProN W3" charset="0"/>
                <a:sym typeface="Gill Sans" charset="0"/>
              </a:defRPr>
            </a:lvl3pPr>
            <a:lvl4pPr eaLnBrk="0" hangingPunct="0">
              <a:defRPr sz="3200">
                <a:solidFill>
                  <a:srgbClr val="000000"/>
                </a:solidFill>
                <a:latin typeface="Gill Sans" charset="0"/>
                <a:ea typeface="ヒラギノ角ゴ ProN W3" charset="0"/>
                <a:cs typeface="ヒラギノ角ゴ ProN W3" charset="0"/>
                <a:sym typeface="Gill Sans" charset="0"/>
              </a:defRPr>
            </a:lvl4pPr>
            <a:lvl5pPr eaLnBrk="0" hangingPunct="0">
              <a:defRPr sz="3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just" eaLnBrk="1" hangingPunct="1"/>
            <a:r>
              <a:rPr lang="it-IT" sz="1600" b="1" dirty="0" err="1">
                <a:solidFill>
                  <a:schemeClr val="bg1"/>
                </a:solidFill>
                <a:latin typeface="Comic Sans MS" charset="0"/>
                <a:cs typeface="Comic Sans MS" charset="0"/>
              </a:rPr>
              <a:t>If</a:t>
            </a:r>
            <a:r>
              <a:rPr lang="it-IT" sz="1600" b="1" dirty="0">
                <a:solidFill>
                  <a:schemeClr val="bg1"/>
                </a:solidFill>
                <a:latin typeface="Comic Sans MS" charset="0"/>
                <a:cs typeface="Comic Sans MS" charset="0"/>
              </a:rPr>
              <a:t> </a:t>
            </a:r>
            <a:r>
              <a:rPr lang="it-IT" sz="1600" b="1" dirty="0" err="1">
                <a:solidFill>
                  <a:schemeClr val="bg1"/>
                </a:solidFill>
                <a:latin typeface="Comic Sans MS" charset="0"/>
                <a:cs typeface="Comic Sans MS" charset="0"/>
              </a:rPr>
              <a:t>GGCs</a:t>
            </a:r>
            <a:r>
              <a:rPr lang="it-IT" sz="1600" b="1" dirty="0">
                <a:solidFill>
                  <a:schemeClr val="bg1"/>
                </a:solidFill>
                <a:latin typeface="Comic Sans MS" charset="0"/>
                <a:cs typeface="Comic Sans MS" charset="0"/>
              </a:rPr>
              <a:t> are so “</a:t>
            </a:r>
            <a:r>
              <a:rPr lang="it-IT" sz="1600" b="1" dirty="0" err="1">
                <a:solidFill>
                  <a:schemeClr val="bg1"/>
                </a:solidFill>
                <a:latin typeface="Comic Sans MS" charset="0"/>
                <a:cs typeface="Comic Sans MS" charset="0"/>
              </a:rPr>
              <a:t>complicated</a:t>
            </a:r>
            <a:r>
              <a:rPr lang="it-IT" sz="1600" b="1" dirty="0">
                <a:solidFill>
                  <a:schemeClr val="bg1"/>
                </a:solidFill>
                <a:latin typeface="Comic Sans MS" charset="0"/>
                <a:cs typeface="Comic Sans MS" charset="0"/>
              </a:rPr>
              <a:t>”…, </a:t>
            </a:r>
            <a:r>
              <a:rPr lang="it-IT" sz="1600" b="1" dirty="0" err="1">
                <a:solidFill>
                  <a:schemeClr val="bg1"/>
                </a:solidFill>
                <a:latin typeface="Comic Sans MS" charset="0"/>
                <a:cs typeface="Comic Sans MS" charset="0"/>
              </a:rPr>
              <a:t>we</a:t>
            </a:r>
            <a:r>
              <a:rPr lang="it-IT" sz="1600" b="1" dirty="0">
                <a:solidFill>
                  <a:schemeClr val="bg1"/>
                </a:solidFill>
                <a:latin typeface="Comic Sans MS" charset="0"/>
                <a:cs typeface="Comic Sans MS" charset="0"/>
              </a:rPr>
              <a:t> </a:t>
            </a:r>
            <a:r>
              <a:rPr lang="it-IT" sz="1600" b="1" dirty="0" err="1">
                <a:solidFill>
                  <a:schemeClr val="bg1"/>
                </a:solidFill>
                <a:latin typeface="Comic Sans MS" charset="0"/>
                <a:cs typeface="Comic Sans MS" charset="0"/>
              </a:rPr>
              <a:t>need</a:t>
            </a:r>
            <a:r>
              <a:rPr lang="it-IT" sz="1600" b="1" dirty="0">
                <a:solidFill>
                  <a:schemeClr val="bg1"/>
                </a:solidFill>
                <a:latin typeface="Comic Sans MS" charset="0"/>
                <a:cs typeface="Comic Sans MS" charset="0"/>
              </a:rPr>
              <a:t> to </a:t>
            </a:r>
            <a:r>
              <a:rPr lang="it-IT" sz="1600" b="1" dirty="0" err="1">
                <a:solidFill>
                  <a:schemeClr val="bg1"/>
                </a:solidFill>
                <a:latin typeface="Comic Sans MS" charset="0"/>
                <a:cs typeface="Comic Sans MS" charset="0"/>
              </a:rPr>
              <a:t>reconsider</a:t>
            </a:r>
            <a:r>
              <a:rPr lang="it-IT" sz="1600" b="1" dirty="0">
                <a:solidFill>
                  <a:schemeClr val="bg1"/>
                </a:solidFill>
                <a:latin typeface="Comic Sans MS" charset="0"/>
                <a:cs typeface="Comic Sans MS" charset="0"/>
              </a:rPr>
              <a:t> the case of “ab </a:t>
            </a:r>
            <a:r>
              <a:rPr lang="it-IT" sz="1600" b="1" dirty="0" err="1">
                <a:solidFill>
                  <a:schemeClr val="bg1"/>
                </a:solidFill>
                <a:latin typeface="Comic Sans MS" charset="0"/>
                <a:cs typeface="Comic Sans MS" charset="0"/>
              </a:rPr>
              <a:t>initio</a:t>
            </a:r>
            <a:r>
              <a:rPr lang="it-IT" sz="1600" b="1" dirty="0">
                <a:solidFill>
                  <a:schemeClr val="bg1"/>
                </a:solidFill>
                <a:latin typeface="Comic Sans MS" charset="0"/>
                <a:cs typeface="Comic Sans MS" charset="0"/>
              </a:rPr>
              <a:t>” </a:t>
            </a:r>
            <a:r>
              <a:rPr lang="it-IT" sz="1600" b="1" dirty="0" err="1">
                <a:solidFill>
                  <a:schemeClr val="bg1"/>
                </a:solidFill>
                <a:latin typeface="Comic Sans MS" charset="0"/>
                <a:cs typeface="Comic Sans MS" charset="0"/>
              </a:rPr>
              <a:t>complex</a:t>
            </a:r>
            <a:r>
              <a:rPr lang="it-IT" sz="1600" b="1" dirty="0">
                <a:solidFill>
                  <a:schemeClr val="bg1"/>
                </a:solidFill>
                <a:latin typeface="Comic Sans MS" charset="0"/>
                <a:cs typeface="Comic Sans MS" charset="0"/>
              </a:rPr>
              <a:t> Stellar </a:t>
            </a:r>
            <a:r>
              <a:rPr lang="it-IT" sz="1600" b="1" dirty="0" err="1">
                <a:solidFill>
                  <a:schemeClr val="bg1"/>
                </a:solidFill>
                <a:latin typeface="Comic Sans MS" charset="0"/>
                <a:cs typeface="Comic Sans MS" charset="0"/>
              </a:rPr>
              <a:t>Populations</a:t>
            </a:r>
            <a:r>
              <a:rPr lang="it-IT" sz="1600" b="1" dirty="0">
                <a:solidFill>
                  <a:schemeClr val="bg1"/>
                </a:solidFill>
                <a:latin typeface="Comic Sans MS" charset="0"/>
                <a:cs typeface="Comic Sans MS" charset="0"/>
              </a:rPr>
              <a:t>… </a:t>
            </a:r>
          </a:p>
        </p:txBody>
      </p:sp>
    </p:spTree>
    <p:extLst>
      <p:ext uri="{BB962C8B-B14F-4D97-AF65-F5344CB8AC3E}">
        <p14:creationId xmlns:p14="http://schemas.microsoft.com/office/powerpoint/2010/main" val="2151350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20688"/>
            <a:ext cx="7772400" cy="360040"/>
          </a:xfrm>
        </p:spPr>
        <p:txBody>
          <a:bodyPr/>
          <a:lstStyle/>
          <a:p>
            <a:r>
              <a:rPr lang="en-US" sz="2800" b="1" dirty="0" smtClean="0">
                <a:solidFill>
                  <a:srgbClr val="00FFFF"/>
                </a:solidFill>
                <a:latin typeface="Comic Sans MS"/>
                <a:cs typeface="Comic Sans MS"/>
              </a:rPr>
              <a:t>Outline</a:t>
            </a:r>
            <a:endParaRPr lang="en-US" sz="2800" b="1" dirty="0">
              <a:solidFill>
                <a:srgbClr val="00FFFF"/>
              </a:solidFill>
              <a:latin typeface="Comic Sans MS"/>
              <a:cs typeface="Comic Sans MS"/>
            </a:endParaRPr>
          </a:p>
        </p:txBody>
      </p:sp>
      <p:sp>
        <p:nvSpPr>
          <p:cNvPr id="6" name="TextBox 5"/>
          <p:cNvSpPr txBox="1"/>
          <p:nvPr/>
        </p:nvSpPr>
        <p:spPr>
          <a:xfrm>
            <a:off x="1376541" y="1628800"/>
            <a:ext cx="4083169" cy="400110"/>
          </a:xfrm>
          <a:prstGeom prst="rect">
            <a:avLst/>
          </a:prstGeom>
          <a:noFill/>
        </p:spPr>
        <p:txBody>
          <a:bodyPr wrap="none" rtlCol="0">
            <a:spAutoFit/>
          </a:bodyPr>
          <a:lstStyle/>
          <a:p>
            <a:pPr marL="342900" indent="-342900">
              <a:buFont typeface="Arial"/>
              <a:buChar char="•"/>
            </a:pPr>
            <a:r>
              <a:rPr lang="en-US" sz="2000" b="1" dirty="0" smtClean="0">
                <a:solidFill>
                  <a:schemeClr val="bg1"/>
                </a:solidFill>
                <a:latin typeface="Comic Sans MS"/>
                <a:cs typeface="Comic Sans MS"/>
              </a:rPr>
              <a:t>Theoretical Stellar Evolution</a:t>
            </a:r>
            <a:endParaRPr lang="en-US" sz="2000" b="1" dirty="0">
              <a:solidFill>
                <a:schemeClr val="bg1"/>
              </a:solidFill>
              <a:latin typeface="Comic Sans MS"/>
              <a:cs typeface="Comic Sans MS"/>
            </a:endParaRPr>
          </a:p>
        </p:txBody>
      </p:sp>
      <p:sp>
        <p:nvSpPr>
          <p:cNvPr id="7" name="TextBox 6"/>
          <p:cNvSpPr txBox="1"/>
          <p:nvPr/>
        </p:nvSpPr>
        <p:spPr>
          <a:xfrm>
            <a:off x="1376541" y="2348880"/>
            <a:ext cx="3916457" cy="400110"/>
          </a:xfrm>
          <a:prstGeom prst="rect">
            <a:avLst/>
          </a:prstGeom>
          <a:noFill/>
        </p:spPr>
        <p:txBody>
          <a:bodyPr wrap="none" rtlCol="0">
            <a:spAutoFit/>
          </a:bodyPr>
          <a:lstStyle/>
          <a:p>
            <a:pPr marL="342900" indent="-342900">
              <a:buFont typeface="Arial"/>
              <a:buChar char="•"/>
            </a:pPr>
            <a:r>
              <a:rPr lang="en-US" sz="2000" b="1" dirty="0" smtClean="0">
                <a:solidFill>
                  <a:schemeClr val="bg1"/>
                </a:solidFill>
                <a:latin typeface="Comic Sans MS"/>
                <a:cs typeface="Comic Sans MS"/>
              </a:rPr>
              <a:t>Galactic Stellar Populations</a:t>
            </a:r>
            <a:endParaRPr lang="en-US" sz="2000" b="1" dirty="0">
              <a:solidFill>
                <a:schemeClr val="bg1"/>
              </a:solidFill>
              <a:latin typeface="Comic Sans MS"/>
              <a:cs typeface="Comic Sans MS"/>
            </a:endParaRPr>
          </a:p>
        </p:txBody>
      </p:sp>
      <p:sp>
        <p:nvSpPr>
          <p:cNvPr id="8" name="TextBox 7"/>
          <p:cNvSpPr txBox="1"/>
          <p:nvPr/>
        </p:nvSpPr>
        <p:spPr>
          <a:xfrm>
            <a:off x="1376541" y="3068960"/>
            <a:ext cx="5211683" cy="400110"/>
          </a:xfrm>
          <a:prstGeom prst="rect">
            <a:avLst/>
          </a:prstGeom>
          <a:noFill/>
        </p:spPr>
        <p:txBody>
          <a:bodyPr wrap="none" rtlCol="0">
            <a:spAutoFit/>
          </a:bodyPr>
          <a:lstStyle/>
          <a:p>
            <a:pPr marL="342900" indent="-342900">
              <a:buFont typeface="Arial"/>
              <a:buChar char="•"/>
            </a:pPr>
            <a:r>
              <a:rPr lang="en-US" sz="2000" b="1" dirty="0" smtClean="0">
                <a:solidFill>
                  <a:schemeClr val="bg1"/>
                </a:solidFill>
                <a:latin typeface="Comic Sans MS"/>
                <a:cs typeface="Comic Sans MS"/>
              </a:rPr>
              <a:t>Stellar Populations in the Local Group</a:t>
            </a:r>
            <a:endParaRPr lang="en-US" sz="2000" b="1" dirty="0">
              <a:solidFill>
                <a:schemeClr val="bg1"/>
              </a:solidFill>
              <a:latin typeface="Comic Sans MS"/>
              <a:cs typeface="Comic Sans MS"/>
            </a:endParaRPr>
          </a:p>
        </p:txBody>
      </p:sp>
      <p:sp>
        <p:nvSpPr>
          <p:cNvPr id="9" name="TextBox 8"/>
          <p:cNvSpPr txBox="1"/>
          <p:nvPr/>
        </p:nvSpPr>
        <p:spPr>
          <a:xfrm>
            <a:off x="1376541" y="3789040"/>
            <a:ext cx="4275529" cy="400110"/>
          </a:xfrm>
          <a:prstGeom prst="rect">
            <a:avLst/>
          </a:prstGeom>
          <a:noFill/>
        </p:spPr>
        <p:txBody>
          <a:bodyPr wrap="none" rtlCol="0">
            <a:spAutoFit/>
          </a:bodyPr>
          <a:lstStyle/>
          <a:p>
            <a:pPr marL="342900" indent="-342900">
              <a:buFont typeface="Arial"/>
              <a:buChar char="•"/>
            </a:pPr>
            <a:r>
              <a:rPr lang="en-US" sz="2000" b="1" dirty="0" smtClean="0">
                <a:solidFill>
                  <a:schemeClr val="bg1"/>
                </a:solidFill>
                <a:latin typeface="Comic Sans MS"/>
                <a:cs typeface="Comic Sans MS"/>
              </a:rPr>
              <a:t>Unresolved Stellar Populations</a:t>
            </a:r>
            <a:endParaRPr lang="en-US" sz="2000" b="1" dirty="0">
              <a:solidFill>
                <a:schemeClr val="bg1"/>
              </a:solidFill>
              <a:latin typeface="Comic Sans MS"/>
              <a:cs typeface="Comic Sans MS"/>
            </a:endParaRPr>
          </a:p>
        </p:txBody>
      </p:sp>
      <p:sp>
        <p:nvSpPr>
          <p:cNvPr id="10" name="TextBox 9"/>
          <p:cNvSpPr txBox="1"/>
          <p:nvPr/>
        </p:nvSpPr>
        <p:spPr>
          <a:xfrm>
            <a:off x="1376541" y="4477182"/>
            <a:ext cx="2787943" cy="400110"/>
          </a:xfrm>
          <a:prstGeom prst="rect">
            <a:avLst/>
          </a:prstGeom>
          <a:noFill/>
        </p:spPr>
        <p:txBody>
          <a:bodyPr wrap="none" rtlCol="0">
            <a:spAutoFit/>
          </a:bodyPr>
          <a:lstStyle/>
          <a:p>
            <a:pPr marL="342900" indent="-342900">
              <a:buFont typeface="Arial"/>
              <a:buChar char="•"/>
            </a:pPr>
            <a:r>
              <a:rPr lang="en-US" sz="2000" b="1" dirty="0" smtClean="0">
                <a:solidFill>
                  <a:schemeClr val="bg1"/>
                </a:solidFill>
                <a:latin typeface="Comic Sans MS"/>
                <a:cs typeface="Comic Sans MS"/>
              </a:rPr>
              <a:t>The GAIA Mission</a:t>
            </a:r>
            <a:endParaRPr lang="en-US" sz="2000" b="1" dirty="0">
              <a:solidFill>
                <a:schemeClr val="bg1"/>
              </a:solidFill>
              <a:latin typeface="Comic Sans MS"/>
              <a:cs typeface="Comic Sans MS"/>
            </a:endParaRPr>
          </a:p>
        </p:txBody>
      </p:sp>
      <p:sp>
        <p:nvSpPr>
          <p:cNvPr id="11" name="TextBox 10"/>
          <p:cNvSpPr txBox="1"/>
          <p:nvPr/>
        </p:nvSpPr>
        <p:spPr>
          <a:xfrm>
            <a:off x="1376541" y="5157192"/>
            <a:ext cx="3198311" cy="400110"/>
          </a:xfrm>
          <a:prstGeom prst="rect">
            <a:avLst/>
          </a:prstGeom>
          <a:noFill/>
        </p:spPr>
        <p:txBody>
          <a:bodyPr wrap="none" rtlCol="0">
            <a:spAutoFit/>
          </a:bodyPr>
          <a:lstStyle/>
          <a:p>
            <a:pPr marL="342900" indent="-342900">
              <a:buFont typeface="Arial"/>
              <a:buChar char="•"/>
            </a:pPr>
            <a:r>
              <a:rPr lang="en-US" sz="2000" b="1" dirty="0" smtClean="0">
                <a:solidFill>
                  <a:schemeClr val="bg1"/>
                </a:solidFill>
                <a:latin typeface="Comic Sans MS"/>
                <a:cs typeface="Comic Sans MS"/>
              </a:rPr>
              <a:t>Supernovae Follow-up</a:t>
            </a:r>
            <a:endParaRPr lang="en-US" sz="2000" b="1" dirty="0">
              <a:solidFill>
                <a:schemeClr val="bg1"/>
              </a:solidFill>
              <a:latin typeface="Comic Sans MS"/>
              <a:cs typeface="Comic Sans MS"/>
            </a:endParaRPr>
          </a:p>
        </p:txBody>
      </p:sp>
    </p:spTree>
    <p:extLst>
      <p:ext uri="{BB962C8B-B14F-4D97-AF65-F5344CB8AC3E}">
        <p14:creationId xmlns:p14="http://schemas.microsoft.com/office/powerpoint/2010/main" val="19477871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227112"/>
            <a:ext cx="7772400" cy="1041648"/>
          </a:xfrm>
        </p:spPr>
        <p:txBody>
          <a:bodyPr/>
          <a:lstStyle/>
          <a:p>
            <a:r>
              <a:rPr lang="it-IT" sz="1800" b="1" dirty="0" err="1" smtClean="0">
                <a:solidFill>
                  <a:schemeClr val="bg1"/>
                </a:solidFill>
                <a:latin typeface="Comic Sans MS"/>
                <a:cs typeface="Comic Sans MS"/>
              </a:rPr>
              <a:t>Tracing</a:t>
            </a:r>
            <a:r>
              <a:rPr lang="it-IT" sz="1800" b="1" dirty="0" smtClean="0">
                <a:solidFill>
                  <a:schemeClr val="bg1"/>
                </a:solidFill>
                <a:latin typeface="Comic Sans MS"/>
                <a:cs typeface="Comic Sans MS"/>
              </a:rPr>
              <a:t> the </a:t>
            </a:r>
            <a:r>
              <a:rPr lang="it-IT" sz="1800" b="1" dirty="0" err="1" smtClean="0">
                <a:solidFill>
                  <a:schemeClr val="bg1"/>
                </a:solidFill>
                <a:latin typeface="Comic Sans MS"/>
                <a:cs typeface="Comic Sans MS"/>
              </a:rPr>
              <a:t>various</a:t>
            </a:r>
            <a:r>
              <a:rPr lang="it-IT" sz="1800" b="1" dirty="0" smtClean="0">
                <a:solidFill>
                  <a:schemeClr val="bg1"/>
                </a:solidFill>
                <a:latin typeface="Comic Sans MS"/>
                <a:cs typeface="Comic Sans MS"/>
              </a:rPr>
              <a:t> sub-</a:t>
            </a:r>
            <a:r>
              <a:rPr lang="it-IT" sz="1800" b="1" dirty="0" err="1" smtClean="0">
                <a:solidFill>
                  <a:schemeClr val="bg1"/>
                </a:solidFill>
                <a:latin typeface="Comic Sans MS"/>
                <a:cs typeface="Comic Sans MS"/>
              </a:rPr>
              <a:t>populations</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along</a:t>
            </a:r>
            <a:r>
              <a:rPr lang="it-IT" sz="1800" b="1" dirty="0" smtClean="0">
                <a:solidFill>
                  <a:schemeClr val="bg1"/>
                </a:solidFill>
                <a:latin typeface="Comic Sans MS"/>
                <a:cs typeface="Comic Sans MS"/>
              </a:rPr>
              <a:t> the </a:t>
            </a:r>
            <a:r>
              <a:rPr lang="it-IT" sz="1800" b="1" dirty="0" err="1" smtClean="0">
                <a:solidFill>
                  <a:schemeClr val="bg1"/>
                </a:solidFill>
                <a:latin typeface="Comic Sans MS"/>
                <a:cs typeface="Comic Sans MS"/>
              </a:rPr>
              <a:t>evolutionary</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sequences</a:t>
            </a:r>
            <a:endParaRPr lang="it-IT" sz="1800" b="1" dirty="0">
              <a:solidFill>
                <a:schemeClr val="bg1"/>
              </a:solidFill>
              <a:latin typeface="Comic Sans MS"/>
              <a:cs typeface="Comic Sans MS"/>
            </a:endParaRPr>
          </a:p>
        </p:txBody>
      </p:sp>
      <p:pic>
        <p:nvPicPr>
          <p:cNvPr id="4" name="Picture 3" descr="47tuc_multiple_pop.jpg"/>
          <p:cNvPicPr>
            <a:picLocks noChangeAspect="1"/>
          </p:cNvPicPr>
          <p:nvPr/>
        </p:nvPicPr>
        <p:blipFill rotWithShape="1">
          <a:blip r:embed="rId2">
            <a:extLst>
              <a:ext uri="{28A0092B-C50C-407E-A947-70E740481C1C}">
                <a14:useLocalDpi xmlns:a14="http://schemas.microsoft.com/office/drawing/2010/main" val="0"/>
              </a:ext>
            </a:extLst>
          </a:blip>
          <a:srcRect l="2622" r="1130"/>
          <a:stretch/>
        </p:blipFill>
        <p:spPr>
          <a:xfrm>
            <a:off x="999332" y="1412776"/>
            <a:ext cx="7145337" cy="3600400"/>
          </a:xfrm>
          <a:prstGeom prst="rect">
            <a:avLst/>
          </a:prstGeom>
          <a:ln w="28575" cmpd="sng">
            <a:solidFill>
              <a:srgbClr val="00FFFF"/>
            </a:solidFill>
          </a:ln>
        </p:spPr>
      </p:pic>
      <p:pic>
        <p:nvPicPr>
          <p:cNvPr id="5" name="Picture 4" descr="table.jpg"/>
          <p:cNvPicPr>
            <a:picLocks noChangeAspect="1"/>
          </p:cNvPicPr>
          <p:nvPr/>
        </p:nvPicPr>
        <p:blipFill rotWithShape="1">
          <a:blip r:embed="rId3">
            <a:extLst>
              <a:ext uri="{28A0092B-C50C-407E-A947-70E740481C1C}">
                <a14:useLocalDpi xmlns:a14="http://schemas.microsoft.com/office/drawing/2010/main" val="0"/>
              </a:ext>
            </a:extLst>
          </a:blip>
          <a:srcRect l="2525" r="2197"/>
          <a:stretch/>
        </p:blipFill>
        <p:spPr>
          <a:xfrm>
            <a:off x="215916" y="5755423"/>
            <a:ext cx="8712168" cy="769921"/>
          </a:xfrm>
          <a:prstGeom prst="rect">
            <a:avLst/>
          </a:prstGeom>
          <a:ln>
            <a:solidFill>
              <a:srgbClr val="00FFFF"/>
            </a:solidFill>
          </a:ln>
        </p:spPr>
      </p:pic>
    </p:spTree>
    <p:extLst>
      <p:ext uri="{BB962C8B-B14F-4D97-AF65-F5344CB8AC3E}">
        <p14:creationId xmlns:p14="http://schemas.microsoft.com/office/powerpoint/2010/main" val="1261630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1008112"/>
          </a:xfrm>
        </p:spPr>
        <p:txBody>
          <a:bodyPr/>
          <a:lstStyle/>
          <a:p>
            <a:r>
              <a:rPr lang="en-US" sz="1800" b="1" dirty="0" smtClean="0">
                <a:solidFill>
                  <a:schemeClr val="bg1"/>
                </a:solidFill>
                <a:latin typeface="Comic Sans MS"/>
                <a:cs typeface="Comic Sans MS"/>
              </a:rPr>
              <a:t>Photometric signatures of multiple stellar populations: the spectra</a:t>
            </a:r>
            <a:endParaRPr lang="en-US" sz="1800" b="1" dirty="0">
              <a:solidFill>
                <a:schemeClr val="bg1"/>
              </a:solidFill>
              <a:latin typeface="Comic Sans MS"/>
              <a:cs typeface="Comic Sans MS"/>
            </a:endParaRPr>
          </a:p>
        </p:txBody>
      </p:sp>
      <p:grpSp>
        <p:nvGrpSpPr>
          <p:cNvPr id="16" name="Group 15"/>
          <p:cNvGrpSpPr/>
          <p:nvPr/>
        </p:nvGrpSpPr>
        <p:grpSpPr>
          <a:xfrm>
            <a:off x="323528" y="3974434"/>
            <a:ext cx="5184576" cy="2478902"/>
            <a:chOff x="323528" y="3974434"/>
            <a:chExt cx="5184576" cy="2478902"/>
          </a:xfrm>
        </p:grpSpPr>
        <p:pic>
          <p:nvPicPr>
            <p:cNvPr id="4" name="Picture 3" descr="rgb_flux.jpg"/>
            <p:cNvPicPr>
              <a:picLocks noChangeAspect="1"/>
            </p:cNvPicPr>
            <p:nvPr/>
          </p:nvPicPr>
          <p:blipFill rotWithShape="1">
            <a:blip r:embed="rId2">
              <a:extLst>
                <a:ext uri="{28A0092B-C50C-407E-A947-70E740481C1C}">
                  <a14:useLocalDpi xmlns:a14="http://schemas.microsoft.com/office/drawing/2010/main" val="0"/>
                </a:ext>
              </a:extLst>
            </a:blip>
            <a:srcRect l="1358" t="5062" r="2590" b="3087"/>
            <a:stretch/>
          </p:blipFill>
          <p:spPr>
            <a:xfrm>
              <a:off x="323528" y="3974434"/>
              <a:ext cx="5184576" cy="2478902"/>
            </a:xfrm>
            <a:prstGeom prst="rect">
              <a:avLst/>
            </a:prstGeom>
          </p:spPr>
        </p:pic>
        <p:sp>
          <p:nvSpPr>
            <p:cNvPr id="6" name="TextBox 5"/>
            <p:cNvSpPr txBox="1"/>
            <p:nvPr/>
          </p:nvSpPr>
          <p:spPr>
            <a:xfrm>
              <a:off x="4283968" y="4077072"/>
              <a:ext cx="1082949" cy="338554"/>
            </a:xfrm>
            <a:prstGeom prst="rect">
              <a:avLst/>
            </a:prstGeom>
            <a:noFill/>
          </p:spPr>
          <p:txBody>
            <a:bodyPr wrap="none" rtlCol="0">
              <a:spAutoFit/>
            </a:bodyPr>
            <a:lstStyle/>
            <a:p>
              <a:r>
                <a:rPr lang="en-US" sz="1600" b="1" dirty="0" smtClean="0">
                  <a:solidFill>
                    <a:srgbClr val="0000FF"/>
                  </a:solidFill>
                  <a:latin typeface="Comic Sans MS"/>
                  <a:cs typeface="Comic Sans MS"/>
                </a:rPr>
                <a:t>RGB star</a:t>
              </a:r>
              <a:endParaRPr lang="en-US" sz="1600" b="1" dirty="0">
                <a:solidFill>
                  <a:srgbClr val="0000FF"/>
                </a:solidFill>
                <a:latin typeface="Comic Sans MS"/>
                <a:cs typeface="Comic Sans MS"/>
              </a:endParaRPr>
            </a:p>
          </p:txBody>
        </p:sp>
      </p:grpSp>
      <p:grpSp>
        <p:nvGrpSpPr>
          <p:cNvPr id="15" name="Group 14"/>
          <p:cNvGrpSpPr/>
          <p:nvPr/>
        </p:nvGrpSpPr>
        <p:grpSpPr>
          <a:xfrm>
            <a:off x="323528" y="1342133"/>
            <a:ext cx="5205074" cy="2518915"/>
            <a:chOff x="323528" y="1342133"/>
            <a:chExt cx="5205074" cy="2518915"/>
          </a:xfrm>
        </p:grpSpPr>
        <p:pic>
          <p:nvPicPr>
            <p:cNvPr id="3" name="Picture 2" descr="ms_flux.jpg"/>
            <p:cNvPicPr>
              <a:picLocks noChangeAspect="1"/>
            </p:cNvPicPr>
            <p:nvPr/>
          </p:nvPicPr>
          <p:blipFill rotWithShape="1">
            <a:blip r:embed="rId3">
              <a:extLst>
                <a:ext uri="{28A0092B-C50C-407E-A947-70E740481C1C}">
                  <a14:useLocalDpi xmlns:a14="http://schemas.microsoft.com/office/drawing/2010/main" val="0"/>
                </a:ext>
              </a:extLst>
            </a:blip>
            <a:srcRect l="1235" t="5062" r="2589" b="1852"/>
            <a:stretch/>
          </p:blipFill>
          <p:spPr>
            <a:xfrm>
              <a:off x="323528" y="1342133"/>
              <a:ext cx="5205074" cy="2518915"/>
            </a:xfrm>
            <a:prstGeom prst="rect">
              <a:avLst/>
            </a:prstGeom>
          </p:spPr>
        </p:pic>
        <p:sp>
          <p:nvSpPr>
            <p:cNvPr id="5" name="TextBox 4"/>
            <p:cNvSpPr txBox="1"/>
            <p:nvPr/>
          </p:nvSpPr>
          <p:spPr>
            <a:xfrm>
              <a:off x="4355976" y="1484784"/>
              <a:ext cx="1006205" cy="338554"/>
            </a:xfrm>
            <a:prstGeom prst="rect">
              <a:avLst/>
            </a:prstGeom>
            <a:noFill/>
          </p:spPr>
          <p:txBody>
            <a:bodyPr wrap="none" rtlCol="0">
              <a:spAutoFit/>
            </a:bodyPr>
            <a:lstStyle/>
            <a:p>
              <a:r>
                <a:rPr lang="en-US" sz="1600" b="1" dirty="0" smtClean="0">
                  <a:solidFill>
                    <a:srgbClr val="0000FF"/>
                  </a:solidFill>
                  <a:latin typeface="Comic Sans MS"/>
                  <a:cs typeface="Comic Sans MS"/>
                </a:rPr>
                <a:t>MS star</a:t>
              </a:r>
              <a:endParaRPr lang="en-US" sz="1600" b="1" dirty="0">
                <a:solidFill>
                  <a:srgbClr val="0000FF"/>
                </a:solidFill>
                <a:latin typeface="Comic Sans MS"/>
                <a:cs typeface="Comic Sans MS"/>
              </a:endParaRPr>
            </a:p>
          </p:txBody>
        </p:sp>
        <p:sp>
          <p:nvSpPr>
            <p:cNvPr id="7" name="TextBox 6"/>
            <p:cNvSpPr txBox="1"/>
            <p:nvPr/>
          </p:nvSpPr>
          <p:spPr>
            <a:xfrm>
              <a:off x="1043608" y="2132856"/>
              <a:ext cx="314321" cy="307777"/>
            </a:xfrm>
            <a:prstGeom prst="rect">
              <a:avLst/>
            </a:prstGeom>
            <a:noFill/>
          </p:spPr>
          <p:txBody>
            <a:bodyPr wrap="none" rtlCol="0">
              <a:spAutoFit/>
            </a:bodyPr>
            <a:lstStyle/>
            <a:p>
              <a:pPr algn="ctr"/>
              <a:r>
                <a:rPr lang="en-US" sz="1400" b="1" dirty="0" smtClean="0">
                  <a:solidFill>
                    <a:srgbClr val="3366FF"/>
                  </a:solidFill>
                </a:rPr>
                <a:t>U</a:t>
              </a:r>
              <a:endParaRPr lang="en-US" sz="1400" b="1" dirty="0">
                <a:solidFill>
                  <a:srgbClr val="3366FF"/>
                </a:solidFill>
              </a:endParaRPr>
            </a:p>
          </p:txBody>
        </p:sp>
        <p:sp>
          <p:nvSpPr>
            <p:cNvPr id="8" name="TextBox 7"/>
            <p:cNvSpPr txBox="1"/>
            <p:nvPr/>
          </p:nvSpPr>
          <p:spPr>
            <a:xfrm flipH="1">
              <a:off x="1619672" y="2852936"/>
              <a:ext cx="288032" cy="307777"/>
            </a:xfrm>
            <a:prstGeom prst="rect">
              <a:avLst/>
            </a:prstGeom>
            <a:noFill/>
          </p:spPr>
          <p:txBody>
            <a:bodyPr wrap="square" rtlCol="0">
              <a:spAutoFit/>
            </a:bodyPr>
            <a:lstStyle/>
            <a:p>
              <a:pPr algn="ctr"/>
              <a:r>
                <a:rPr lang="en-US" sz="1400" b="1" dirty="0">
                  <a:solidFill>
                    <a:srgbClr val="3366FF"/>
                  </a:solidFill>
                </a:rPr>
                <a:t>B</a:t>
              </a:r>
            </a:p>
          </p:txBody>
        </p:sp>
        <p:sp>
          <p:nvSpPr>
            <p:cNvPr id="9" name="TextBox 8"/>
            <p:cNvSpPr txBox="1"/>
            <p:nvPr/>
          </p:nvSpPr>
          <p:spPr>
            <a:xfrm>
              <a:off x="2195736" y="2852936"/>
              <a:ext cx="288031" cy="307777"/>
            </a:xfrm>
            <a:prstGeom prst="rect">
              <a:avLst/>
            </a:prstGeom>
            <a:noFill/>
          </p:spPr>
          <p:txBody>
            <a:bodyPr wrap="square" rtlCol="0">
              <a:spAutoFit/>
            </a:bodyPr>
            <a:lstStyle/>
            <a:p>
              <a:pPr algn="ctr"/>
              <a:r>
                <a:rPr lang="en-US" sz="1400" b="1" dirty="0">
                  <a:solidFill>
                    <a:srgbClr val="3366FF"/>
                  </a:solidFill>
                </a:rPr>
                <a:t>V</a:t>
              </a:r>
            </a:p>
          </p:txBody>
        </p:sp>
        <p:sp>
          <p:nvSpPr>
            <p:cNvPr id="10" name="TextBox 9"/>
            <p:cNvSpPr txBox="1"/>
            <p:nvPr/>
          </p:nvSpPr>
          <p:spPr>
            <a:xfrm>
              <a:off x="4067944" y="2852936"/>
              <a:ext cx="248696" cy="307777"/>
            </a:xfrm>
            <a:prstGeom prst="rect">
              <a:avLst/>
            </a:prstGeom>
            <a:noFill/>
          </p:spPr>
          <p:txBody>
            <a:bodyPr wrap="square" rtlCol="0">
              <a:spAutoFit/>
            </a:bodyPr>
            <a:lstStyle/>
            <a:p>
              <a:pPr algn="ctr"/>
              <a:r>
                <a:rPr lang="en-US" sz="1400" b="1" dirty="0">
                  <a:solidFill>
                    <a:srgbClr val="3366FF"/>
                  </a:solidFill>
                </a:rPr>
                <a:t>I</a:t>
              </a:r>
            </a:p>
          </p:txBody>
        </p:sp>
        <p:sp>
          <p:nvSpPr>
            <p:cNvPr id="11" name="TextBox 10"/>
            <p:cNvSpPr txBox="1"/>
            <p:nvPr/>
          </p:nvSpPr>
          <p:spPr>
            <a:xfrm>
              <a:off x="1443392" y="3212976"/>
              <a:ext cx="291178" cy="307777"/>
            </a:xfrm>
            <a:prstGeom prst="rect">
              <a:avLst/>
            </a:prstGeom>
            <a:noFill/>
          </p:spPr>
          <p:txBody>
            <a:bodyPr wrap="none" rtlCol="0">
              <a:spAutoFit/>
            </a:bodyPr>
            <a:lstStyle/>
            <a:p>
              <a:r>
                <a:rPr lang="en-US" sz="1400" dirty="0">
                  <a:solidFill>
                    <a:srgbClr val="0000FF"/>
                  </a:solidFill>
                  <a:latin typeface="Comic Sans MS"/>
                  <a:cs typeface="Comic Sans MS"/>
                </a:rPr>
                <a:t>b</a:t>
              </a:r>
            </a:p>
          </p:txBody>
        </p:sp>
        <p:sp>
          <p:nvSpPr>
            <p:cNvPr id="12" name="TextBox 11"/>
            <p:cNvSpPr txBox="1"/>
            <p:nvPr/>
          </p:nvSpPr>
          <p:spPr>
            <a:xfrm>
              <a:off x="1119133" y="3212976"/>
              <a:ext cx="284515" cy="307777"/>
            </a:xfrm>
            <a:prstGeom prst="rect">
              <a:avLst/>
            </a:prstGeom>
            <a:noFill/>
          </p:spPr>
          <p:txBody>
            <a:bodyPr wrap="none" rtlCol="0">
              <a:spAutoFit/>
            </a:bodyPr>
            <a:lstStyle/>
            <a:p>
              <a:r>
                <a:rPr lang="en-US" sz="1400" dirty="0" smtClean="0">
                  <a:solidFill>
                    <a:srgbClr val="0000FF"/>
                  </a:solidFill>
                  <a:latin typeface="Comic Sans MS"/>
                  <a:cs typeface="Comic Sans MS"/>
                </a:rPr>
                <a:t>u</a:t>
              </a:r>
              <a:endParaRPr lang="en-US" sz="1400" dirty="0">
                <a:solidFill>
                  <a:srgbClr val="0000FF"/>
                </a:solidFill>
                <a:latin typeface="Comic Sans MS"/>
                <a:cs typeface="Comic Sans MS"/>
              </a:endParaRPr>
            </a:p>
          </p:txBody>
        </p:sp>
        <p:sp>
          <p:nvSpPr>
            <p:cNvPr id="13" name="TextBox 12"/>
            <p:cNvSpPr txBox="1"/>
            <p:nvPr/>
          </p:nvSpPr>
          <p:spPr>
            <a:xfrm>
              <a:off x="1851748" y="3212976"/>
              <a:ext cx="271980" cy="307777"/>
            </a:xfrm>
            <a:prstGeom prst="rect">
              <a:avLst/>
            </a:prstGeom>
            <a:noFill/>
          </p:spPr>
          <p:txBody>
            <a:bodyPr wrap="none" rtlCol="0">
              <a:spAutoFit/>
            </a:bodyPr>
            <a:lstStyle/>
            <a:p>
              <a:r>
                <a:rPr lang="en-US" sz="1400" dirty="0">
                  <a:solidFill>
                    <a:srgbClr val="0000FF"/>
                  </a:solidFill>
                  <a:latin typeface="Comic Sans MS"/>
                  <a:cs typeface="Comic Sans MS"/>
                </a:rPr>
                <a:t>v</a:t>
              </a:r>
            </a:p>
          </p:txBody>
        </p:sp>
        <p:sp>
          <p:nvSpPr>
            <p:cNvPr id="14" name="TextBox 13"/>
            <p:cNvSpPr txBox="1"/>
            <p:nvPr/>
          </p:nvSpPr>
          <p:spPr>
            <a:xfrm>
              <a:off x="2411760" y="3212976"/>
              <a:ext cx="278116" cy="307777"/>
            </a:xfrm>
            <a:prstGeom prst="rect">
              <a:avLst/>
            </a:prstGeom>
            <a:noFill/>
          </p:spPr>
          <p:txBody>
            <a:bodyPr wrap="none" rtlCol="0">
              <a:spAutoFit/>
            </a:bodyPr>
            <a:lstStyle/>
            <a:p>
              <a:r>
                <a:rPr lang="en-US" sz="1400" dirty="0">
                  <a:solidFill>
                    <a:srgbClr val="0000FF"/>
                  </a:solidFill>
                  <a:latin typeface="Comic Sans MS"/>
                  <a:cs typeface="Comic Sans MS"/>
                </a:rPr>
                <a:t>y</a:t>
              </a:r>
            </a:p>
          </p:txBody>
        </p:sp>
      </p:grpSp>
      <p:sp>
        <p:nvSpPr>
          <p:cNvPr id="17" name="TextBox 16"/>
          <p:cNvSpPr txBox="1"/>
          <p:nvPr/>
        </p:nvSpPr>
        <p:spPr>
          <a:xfrm>
            <a:off x="6012160" y="1700808"/>
            <a:ext cx="2592287" cy="830997"/>
          </a:xfrm>
          <a:prstGeom prst="rect">
            <a:avLst/>
          </a:prstGeom>
          <a:solidFill>
            <a:srgbClr val="FFFFFF"/>
          </a:solidFill>
          <a:ln>
            <a:solidFill>
              <a:srgbClr val="00FFFF"/>
            </a:solidFill>
          </a:ln>
        </p:spPr>
        <p:txBody>
          <a:bodyPr wrap="square" rtlCol="0">
            <a:spAutoFit/>
          </a:bodyPr>
          <a:lstStyle/>
          <a:p>
            <a:pPr algn="just"/>
            <a:r>
              <a:rPr lang="en-US" sz="1600" dirty="0"/>
              <a:t>b</a:t>
            </a:r>
            <a:r>
              <a:rPr lang="en-US" sz="1600" dirty="0" smtClean="0"/>
              <a:t>lack – reference mixture</a:t>
            </a:r>
          </a:p>
          <a:p>
            <a:pPr algn="just"/>
            <a:r>
              <a:rPr lang="en-US" sz="1600" dirty="0">
                <a:solidFill>
                  <a:srgbClr val="FF1221"/>
                </a:solidFill>
              </a:rPr>
              <a:t>r</a:t>
            </a:r>
            <a:r>
              <a:rPr lang="en-US" sz="1600" dirty="0" smtClean="0">
                <a:solidFill>
                  <a:srgbClr val="FF1221"/>
                </a:solidFill>
              </a:rPr>
              <a:t>ed – C,O depleted; </a:t>
            </a:r>
            <a:r>
              <a:rPr lang="en-US" sz="1600" dirty="0" err="1" smtClean="0">
                <a:solidFill>
                  <a:srgbClr val="FF1221"/>
                </a:solidFill>
              </a:rPr>
              <a:t>N,Na</a:t>
            </a:r>
            <a:r>
              <a:rPr lang="en-US" sz="1600" dirty="0" smtClean="0">
                <a:solidFill>
                  <a:srgbClr val="FF1221"/>
                </a:solidFill>
              </a:rPr>
              <a:t> enhanced; C+N+O × 2</a:t>
            </a:r>
            <a:endParaRPr lang="en-US" sz="1600" dirty="0">
              <a:solidFill>
                <a:srgbClr val="FF1221"/>
              </a:solidFill>
            </a:endParaRPr>
          </a:p>
        </p:txBody>
      </p:sp>
      <p:sp>
        <p:nvSpPr>
          <p:cNvPr id="18" name="TextBox 17"/>
          <p:cNvSpPr txBox="1"/>
          <p:nvPr/>
        </p:nvSpPr>
        <p:spPr>
          <a:xfrm>
            <a:off x="5652120" y="3933056"/>
            <a:ext cx="3312368" cy="923330"/>
          </a:xfrm>
          <a:prstGeom prst="rect">
            <a:avLst/>
          </a:prstGeom>
          <a:noFill/>
        </p:spPr>
        <p:txBody>
          <a:bodyPr wrap="square" rtlCol="0">
            <a:spAutoFit/>
          </a:bodyPr>
          <a:lstStyle/>
          <a:p>
            <a:pPr algn="just"/>
            <a:r>
              <a:rPr lang="en-US" sz="1800" b="1" dirty="0" smtClean="0">
                <a:solidFill>
                  <a:srgbClr val="00FFFF"/>
                </a:solidFill>
                <a:latin typeface="Comic Sans MS"/>
                <a:cs typeface="Comic Sans MS"/>
              </a:rPr>
              <a:t>The NH and CN bands play a fundamental role in the U-portion of the spectra!!!</a:t>
            </a:r>
            <a:endParaRPr lang="en-US" sz="1800" b="1" dirty="0">
              <a:solidFill>
                <a:srgbClr val="00FFFF"/>
              </a:solidFill>
              <a:latin typeface="Comic Sans MS"/>
              <a:cs typeface="Comic Sans MS"/>
            </a:endParaRPr>
          </a:p>
        </p:txBody>
      </p:sp>
    </p:spTree>
    <p:extLst>
      <p:ext uri="{BB962C8B-B14F-4D97-AF65-F5344CB8AC3E}">
        <p14:creationId xmlns:p14="http://schemas.microsoft.com/office/powerpoint/2010/main" val="212099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1008112"/>
          </a:xfrm>
        </p:spPr>
        <p:txBody>
          <a:bodyPr/>
          <a:lstStyle/>
          <a:p>
            <a:r>
              <a:rPr lang="en-US" sz="1800" b="1" dirty="0" smtClean="0">
                <a:solidFill>
                  <a:schemeClr val="bg1"/>
                </a:solidFill>
                <a:latin typeface="Comic Sans MS"/>
                <a:cs typeface="Comic Sans MS"/>
              </a:rPr>
              <a:t>Photometric signatures of multiple stellar populations: the predicted CMDs</a:t>
            </a:r>
            <a:endParaRPr lang="en-US" sz="1800" b="1" dirty="0">
              <a:solidFill>
                <a:schemeClr val="bg1"/>
              </a:solidFill>
              <a:latin typeface="Comic Sans MS"/>
              <a:cs typeface="Comic Sans MS"/>
            </a:endParaRPr>
          </a:p>
        </p:txBody>
      </p:sp>
      <p:sp>
        <p:nvSpPr>
          <p:cNvPr id="5" name="TextBox 4"/>
          <p:cNvSpPr txBox="1"/>
          <p:nvPr/>
        </p:nvSpPr>
        <p:spPr>
          <a:xfrm>
            <a:off x="359532" y="5733256"/>
            <a:ext cx="8424936" cy="923330"/>
          </a:xfrm>
          <a:prstGeom prst="rect">
            <a:avLst/>
          </a:prstGeom>
          <a:solidFill>
            <a:schemeClr val="bg1"/>
          </a:solidFill>
        </p:spPr>
        <p:txBody>
          <a:bodyPr wrap="square" rtlCol="0">
            <a:spAutoFit/>
          </a:bodyPr>
          <a:lstStyle/>
          <a:p>
            <a:r>
              <a:rPr lang="en-US" sz="1800" b="1" dirty="0" smtClean="0">
                <a:solidFill>
                  <a:srgbClr val="F12DFF"/>
                </a:solidFill>
                <a:latin typeface="Comic Sans MS"/>
                <a:cs typeface="Comic Sans MS"/>
              </a:rPr>
              <a:t>CNONa1: </a:t>
            </a:r>
            <a:r>
              <a:rPr lang="en-US" sz="1800" dirty="0" smtClean="0">
                <a:solidFill>
                  <a:srgbClr val="F12DFF"/>
                </a:solidFill>
                <a:latin typeface="Comic Sans MS"/>
                <a:cs typeface="Comic Sans MS"/>
              </a:rPr>
              <a:t>light elements </a:t>
            </a:r>
            <a:r>
              <a:rPr lang="en-US" sz="1800" dirty="0" err="1" smtClean="0">
                <a:solidFill>
                  <a:srgbClr val="F12DFF"/>
                </a:solidFill>
                <a:latin typeface="Comic Sans MS"/>
                <a:cs typeface="Comic Sans MS"/>
              </a:rPr>
              <a:t>anticorrelation</a:t>
            </a:r>
            <a:r>
              <a:rPr lang="en-US" sz="1800" dirty="0" smtClean="0">
                <a:solidFill>
                  <a:srgbClr val="F12DFF"/>
                </a:solidFill>
                <a:latin typeface="Comic Sans MS"/>
                <a:cs typeface="Comic Sans MS"/>
              </a:rPr>
              <a:t>; C+N+O×2; Y=0.246 / </a:t>
            </a:r>
            <a:r>
              <a:rPr lang="en-US" sz="1800" u="sng" dirty="0" smtClean="0">
                <a:latin typeface="Comic Sans MS"/>
                <a:cs typeface="Comic Sans MS"/>
              </a:rPr>
              <a:t>dotted</a:t>
            </a:r>
            <a:r>
              <a:rPr lang="en-US" sz="1800" dirty="0" smtClean="0">
                <a:latin typeface="Comic Sans MS"/>
                <a:cs typeface="Comic Sans MS"/>
              </a:rPr>
              <a:t> Y=0.40</a:t>
            </a:r>
          </a:p>
          <a:p>
            <a:endParaRPr lang="en-US" sz="1800" dirty="0" smtClean="0">
              <a:solidFill>
                <a:srgbClr val="F12DFF"/>
              </a:solidFill>
              <a:latin typeface="Comic Sans MS"/>
              <a:cs typeface="Comic Sans MS"/>
            </a:endParaRPr>
          </a:p>
          <a:p>
            <a:r>
              <a:rPr lang="en-US" sz="1800" b="1" dirty="0" smtClean="0">
                <a:solidFill>
                  <a:srgbClr val="FF0000"/>
                </a:solidFill>
                <a:latin typeface="Comic Sans MS"/>
                <a:cs typeface="Comic Sans MS"/>
              </a:rPr>
              <a:t>CNONa2: </a:t>
            </a:r>
            <a:r>
              <a:rPr lang="en-US" sz="1800" dirty="0">
                <a:solidFill>
                  <a:srgbClr val="FF0000"/>
                </a:solidFill>
                <a:latin typeface="Comic Sans MS"/>
                <a:cs typeface="Comic Sans MS"/>
              </a:rPr>
              <a:t>light elements </a:t>
            </a:r>
            <a:r>
              <a:rPr lang="en-US" sz="1800" dirty="0" err="1">
                <a:solidFill>
                  <a:srgbClr val="FF0000"/>
                </a:solidFill>
                <a:latin typeface="Comic Sans MS"/>
                <a:cs typeface="Comic Sans MS"/>
              </a:rPr>
              <a:t>anticorrelation</a:t>
            </a:r>
            <a:r>
              <a:rPr lang="en-US" sz="1800" dirty="0">
                <a:solidFill>
                  <a:srgbClr val="FF0000"/>
                </a:solidFill>
                <a:latin typeface="Comic Sans MS"/>
                <a:cs typeface="Comic Sans MS"/>
              </a:rPr>
              <a:t>; </a:t>
            </a:r>
            <a:r>
              <a:rPr lang="en-US" sz="1800" dirty="0" smtClean="0">
                <a:solidFill>
                  <a:srgbClr val="FF0000"/>
                </a:solidFill>
                <a:latin typeface="Comic Sans MS"/>
                <a:cs typeface="Comic Sans MS"/>
              </a:rPr>
              <a:t>constant C</a:t>
            </a:r>
            <a:r>
              <a:rPr lang="en-US" sz="1800" dirty="0">
                <a:solidFill>
                  <a:srgbClr val="FF0000"/>
                </a:solidFill>
                <a:latin typeface="Comic Sans MS"/>
                <a:cs typeface="Comic Sans MS"/>
              </a:rPr>
              <a:t>+N+</a:t>
            </a:r>
            <a:r>
              <a:rPr lang="en-US" sz="1800" dirty="0" smtClean="0">
                <a:solidFill>
                  <a:srgbClr val="FF0000"/>
                </a:solidFill>
                <a:latin typeface="Comic Sans MS"/>
                <a:cs typeface="Comic Sans MS"/>
              </a:rPr>
              <a:t>O; Y=0.246</a:t>
            </a:r>
            <a:endParaRPr lang="en-US" sz="1800" dirty="0">
              <a:solidFill>
                <a:srgbClr val="FF0000"/>
              </a:solidFill>
              <a:latin typeface="Comic Sans MS"/>
              <a:cs typeface="Comic Sans MS"/>
            </a:endParaRPr>
          </a:p>
        </p:txBody>
      </p:sp>
      <p:pic>
        <p:nvPicPr>
          <p:cNvPr id="7" name="Picture 6" descr="iso_ub_uv_u.jpg"/>
          <p:cNvPicPr>
            <a:picLocks noChangeAspect="1"/>
          </p:cNvPicPr>
          <p:nvPr/>
        </p:nvPicPr>
        <p:blipFill rotWithShape="1">
          <a:blip r:embed="rId2">
            <a:extLst>
              <a:ext uri="{28A0092B-C50C-407E-A947-70E740481C1C}">
                <a14:useLocalDpi xmlns:a14="http://schemas.microsoft.com/office/drawing/2010/main" val="0"/>
              </a:ext>
            </a:extLst>
          </a:blip>
          <a:srcRect l="2172" t="12169" r="5335" b="19576"/>
          <a:stretch/>
        </p:blipFill>
        <p:spPr>
          <a:xfrm>
            <a:off x="2564526" y="1268365"/>
            <a:ext cx="4014949" cy="4104851"/>
          </a:xfrm>
          <a:prstGeom prst="rect">
            <a:avLst/>
          </a:prstGeom>
        </p:spPr>
      </p:pic>
    </p:spTree>
    <p:extLst>
      <p:ext uri="{BB962C8B-B14F-4D97-AF65-F5344CB8AC3E}">
        <p14:creationId xmlns:p14="http://schemas.microsoft.com/office/powerpoint/2010/main" val="2771627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1451248"/>
          </a:xfrm>
        </p:spPr>
        <p:txBody>
          <a:bodyPr/>
          <a:lstStyle/>
          <a:p>
            <a:r>
              <a:rPr lang="en-US" sz="3200" b="1" dirty="0" smtClean="0">
                <a:solidFill>
                  <a:srgbClr val="FFFFFF"/>
                </a:solidFill>
                <a:latin typeface="Comic Sans MS"/>
                <a:cs typeface="Comic Sans MS"/>
              </a:rPr>
              <a:t> Stellar Populations</a:t>
            </a:r>
            <a:br>
              <a:rPr lang="en-US" sz="3200" b="1" dirty="0" smtClean="0">
                <a:solidFill>
                  <a:srgbClr val="FFFFFF"/>
                </a:solidFill>
                <a:latin typeface="Comic Sans MS"/>
                <a:cs typeface="Comic Sans MS"/>
              </a:rPr>
            </a:br>
            <a:r>
              <a:rPr lang="en-US" sz="3200" b="1" dirty="0" smtClean="0">
                <a:solidFill>
                  <a:srgbClr val="FFFFFF"/>
                </a:solidFill>
                <a:latin typeface="Comic Sans MS"/>
                <a:cs typeface="Comic Sans MS"/>
              </a:rPr>
              <a:t>in </a:t>
            </a:r>
            <a:br>
              <a:rPr lang="en-US" sz="3200" b="1" dirty="0" smtClean="0">
                <a:solidFill>
                  <a:srgbClr val="FFFFFF"/>
                </a:solidFill>
                <a:latin typeface="Comic Sans MS"/>
                <a:cs typeface="Comic Sans MS"/>
              </a:rPr>
            </a:br>
            <a:r>
              <a:rPr lang="en-US" sz="3200" b="1" dirty="0" smtClean="0">
                <a:solidFill>
                  <a:srgbClr val="FFFFFF"/>
                </a:solidFill>
                <a:latin typeface="Comic Sans MS"/>
                <a:cs typeface="Comic Sans MS"/>
              </a:rPr>
              <a:t>the Local Group</a:t>
            </a:r>
            <a:endParaRPr lang="en-US" sz="3200" b="1" dirty="0">
              <a:solidFill>
                <a:srgbClr val="FFFFFF"/>
              </a:solidFill>
              <a:latin typeface="Comic Sans MS"/>
              <a:cs typeface="Comic Sans MS"/>
            </a:endParaRPr>
          </a:p>
        </p:txBody>
      </p:sp>
      <p:pic>
        <p:nvPicPr>
          <p:cNvPr id="3" name="Picture 3" descr="S:\cgg\glocal3d_version1.ti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060848"/>
            <a:ext cx="5669632" cy="424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8656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1447800" y="2133600"/>
            <a:ext cx="2667000" cy="3241675"/>
            <a:chOff x="912" y="1344"/>
            <a:chExt cx="1680" cy="2042"/>
          </a:xfrm>
        </p:grpSpPr>
        <p:sp>
          <p:nvSpPr>
            <p:cNvPr id="6147" name="Text Box 3"/>
            <p:cNvSpPr txBox="1">
              <a:spLocks noChangeArrowheads="1"/>
            </p:cNvSpPr>
            <p:nvPr/>
          </p:nvSpPr>
          <p:spPr bwMode="auto">
            <a:xfrm>
              <a:off x="912" y="2832"/>
              <a:ext cx="1536" cy="266"/>
            </a:xfrm>
            <a:prstGeom prst="rect">
              <a:avLst/>
            </a:prstGeom>
            <a:noFill/>
            <a:ln w="25400">
              <a:solidFill>
                <a:srgbClr val="00484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000" b="1" smtClean="0">
                  <a:solidFill>
                    <a:srgbClr val="004846"/>
                  </a:solidFill>
                  <a:latin typeface="Arial" charset="0"/>
                  <a:ea typeface="ＭＳ Ｐゴシック" charset="0"/>
                  <a:cs typeface="+mn-cs"/>
                </a:rPr>
                <a:t>Gas content</a:t>
              </a:r>
            </a:p>
          </p:txBody>
        </p:sp>
        <p:sp>
          <p:nvSpPr>
            <p:cNvPr id="6148" name="Text Box 4"/>
            <p:cNvSpPr txBox="1">
              <a:spLocks noChangeArrowheads="1"/>
            </p:cNvSpPr>
            <p:nvPr/>
          </p:nvSpPr>
          <p:spPr bwMode="auto">
            <a:xfrm>
              <a:off x="912" y="3120"/>
              <a:ext cx="1680" cy="266"/>
            </a:xfrm>
            <a:prstGeom prst="rect">
              <a:avLst/>
            </a:prstGeom>
            <a:noFill/>
            <a:ln w="25400">
              <a:solidFill>
                <a:srgbClr val="00484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000" b="1" smtClean="0">
                  <a:solidFill>
                    <a:srgbClr val="004846"/>
                  </a:solidFill>
                  <a:latin typeface="Arial" charset="0"/>
                  <a:ea typeface="ＭＳ Ｐゴシック" charset="0"/>
                  <a:cs typeface="+mn-cs"/>
                </a:rPr>
                <a:t>Chemical evolution</a:t>
              </a:r>
            </a:p>
          </p:txBody>
        </p:sp>
        <p:sp>
          <p:nvSpPr>
            <p:cNvPr id="6149" name="Text Box 5"/>
            <p:cNvSpPr txBox="1">
              <a:spLocks noChangeArrowheads="1"/>
            </p:cNvSpPr>
            <p:nvPr/>
          </p:nvSpPr>
          <p:spPr bwMode="auto">
            <a:xfrm>
              <a:off x="912" y="2352"/>
              <a:ext cx="1536" cy="458"/>
            </a:xfrm>
            <a:prstGeom prst="rect">
              <a:avLst/>
            </a:prstGeom>
            <a:noFill/>
            <a:ln w="25400">
              <a:solidFill>
                <a:srgbClr val="00484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000" b="1" smtClean="0">
                  <a:solidFill>
                    <a:srgbClr val="004846"/>
                  </a:solidFill>
                  <a:latin typeface="Arial" charset="0"/>
                  <a:ea typeface="ＭＳ Ｐゴシック" charset="0"/>
                  <a:cs typeface="+mn-cs"/>
                </a:rPr>
                <a:t>Stellar populations</a:t>
              </a:r>
            </a:p>
          </p:txBody>
        </p:sp>
        <p:sp>
          <p:nvSpPr>
            <p:cNvPr id="6150" name="Text Box 6"/>
            <p:cNvSpPr txBox="1">
              <a:spLocks noChangeArrowheads="1"/>
            </p:cNvSpPr>
            <p:nvPr/>
          </p:nvSpPr>
          <p:spPr bwMode="auto">
            <a:xfrm>
              <a:off x="912" y="1344"/>
              <a:ext cx="1584" cy="772"/>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b="1" smtClean="0">
                  <a:solidFill>
                    <a:srgbClr val="CC0000"/>
                  </a:solidFill>
                  <a:latin typeface="Arial" charset="0"/>
                  <a:ea typeface="ＭＳ Ｐゴシック" charset="0"/>
                  <a:cs typeface="+mn-cs"/>
                </a:rPr>
                <a:t>Star formation, evolution and death</a:t>
              </a:r>
            </a:p>
          </p:txBody>
        </p:sp>
        <p:sp>
          <p:nvSpPr>
            <p:cNvPr id="6151" name="AutoShape 7"/>
            <p:cNvSpPr>
              <a:spLocks noChangeArrowheads="1"/>
            </p:cNvSpPr>
            <p:nvPr/>
          </p:nvSpPr>
          <p:spPr bwMode="auto">
            <a:xfrm rot="5382177">
              <a:off x="1416" y="2136"/>
              <a:ext cx="192" cy="240"/>
            </a:xfrm>
            <a:prstGeom prst="homePlate">
              <a:avLst>
                <a:gd name="adj" fmla="val 46250"/>
              </a:avLst>
            </a:prstGeom>
            <a:solidFill>
              <a:srgbClr val="CC0000"/>
            </a:solidFill>
            <a:ln w="9525">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mtClean="0">
                <a:solidFill>
                  <a:srgbClr val="333333"/>
                </a:solidFill>
                <a:latin typeface="Helvetica" charset="0"/>
                <a:ea typeface="ＭＳ Ｐゴシック" charset="0"/>
                <a:cs typeface="+mn-cs"/>
              </a:endParaRPr>
            </a:p>
          </p:txBody>
        </p:sp>
      </p:grpSp>
      <p:grpSp>
        <p:nvGrpSpPr>
          <p:cNvPr id="6152" name="Group 8"/>
          <p:cNvGrpSpPr>
            <a:grpSpLocks/>
          </p:cNvGrpSpPr>
          <p:nvPr/>
        </p:nvGrpSpPr>
        <p:grpSpPr bwMode="auto">
          <a:xfrm>
            <a:off x="3276600" y="5257800"/>
            <a:ext cx="2590800" cy="1317625"/>
            <a:chOff x="2064" y="3312"/>
            <a:chExt cx="1632" cy="830"/>
          </a:xfrm>
        </p:grpSpPr>
        <p:sp>
          <p:nvSpPr>
            <p:cNvPr id="6153" name="Text Box 9"/>
            <p:cNvSpPr txBox="1">
              <a:spLocks noChangeArrowheads="1"/>
            </p:cNvSpPr>
            <p:nvPr/>
          </p:nvSpPr>
          <p:spPr bwMode="auto">
            <a:xfrm>
              <a:off x="2064" y="3600"/>
              <a:ext cx="1632" cy="542"/>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rgbClr val="000099"/>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b="1" smtClean="0">
                  <a:solidFill>
                    <a:srgbClr val="000099"/>
                  </a:solidFill>
                  <a:latin typeface="Arial" charset="0"/>
                  <a:ea typeface="ＭＳ Ｐゴシック" charset="0"/>
                  <a:cs typeface="+mn-cs"/>
                </a:rPr>
                <a:t>Environmental effects</a:t>
              </a:r>
            </a:p>
          </p:txBody>
        </p:sp>
        <p:sp>
          <p:nvSpPr>
            <p:cNvPr id="6154" name="AutoShape 10"/>
            <p:cNvSpPr>
              <a:spLocks noChangeArrowheads="1"/>
            </p:cNvSpPr>
            <p:nvPr/>
          </p:nvSpPr>
          <p:spPr bwMode="auto">
            <a:xfrm rot="16200000">
              <a:off x="2748" y="3300"/>
              <a:ext cx="240" cy="264"/>
            </a:xfrm>
            <a:prstGeom prst="homePlate">
              <a:avLst>
                <a:gd name="adj" fmla="val 61667"/>
              </a:avLst>
            </a:prstGeom>
            <a:solidFill>
              <a:srgbClr val="000099"/>
            </a:solidFill>
            <a:ln w="38100">
              <a:solidFill>
                <a:srgbClr val="0000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mtClean="0">
                <a:solidFill>
                  <a:srgbClr val="333333"/>
                </a:solidFill>
                <a:latin typeface="Helvetica" charset="0"/>
                <a:ea typeface="ＭＳ Ｐゴシック" charset="0"/>
                <a:cs typeface="+mn-cs"/>
              </a:endParaRPr>
            </a:p>
          </p:txBody>
        </p:sp>
      </p:grpSp>
      <p:sp>
        <p:nvSpPr>
          <p:cNvPr id="6155" name="Line 11"/>
          <p:cNvSpPr>
            <a:spLocks noChangeShapeType="1"/>
          </p:cNvSpPr>
          <p:nvPr/>
        </p:nvSpPr>
        <p:spPr bwMode="auto">
          <a:xfrm>
            <a:off x="2133600" y="1295400"/>
            <a:ext cx="0" cy="838200"/>
          </a:xfrm>
          <a:prstGeom prst="line">
            <a:avLst/>
          </a:prstGeom>
          <a:noFill/>
          <a:ln w="635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smtClean="0">
              <a:solidFill>
                <a:srgbClr val="333333"/>
              </a:solidFill>
              <a:latin typeface="Helvetica" charset="0"/>
              <a:ea typeface="ＭＳ Ｐゴシック" charset="0"/>
              <a:cs typeface="+mn-cs"/>
            </a:endParaRPr>
          </a:p>
        </p:txBody>
      </p:sp>
      <p:sp>
        <p:nvSpPr>
          <p:cNvPr id="6156" name="Line 12"/>
          <p:cNvSpPr>
            <a:spLocks noChangeShapeType="1"/>
          </p:cNvSpPr>
          <p:nvPr/>
        </p:nvSpPr>
        <p:spPr bwMode="auto">
          <a:xfrm>
            <a:off x="7010400" y="1295400"/>
            <a:ext cx="0" cy="838200"/>
          </a:xfrm>
          <a:prstGeom prst="line">
            <a:avLst/>
          </a:prstGeom>
          <a:noFill/>
          <a:ln w="635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smtClean="0">
              <a:solidFill>
                <a:srgbClr val="333333"/>
              </a:solidFill>
              <a:latin typeface="Helvetica" charset="0"/>
              <a:ea typeface="ＭＳ Ｐゴシック" charset="0"/>
              <a:cs typeface="+mn-cs"/>
            </a:endParaRPr>
          </a:p>
        </p:txBody>
      </p:sp>
      <p:sp>
        <p:nvSpPr>
          <p:cNvPr id="6157" name="Line 13"/>
          <p:cNvSpPr>
            <a:spLocks noChangeShapeType="1"/>
          </p:cNvSpPr>
          <p:nvPr/>
        </p:nvSpPr>
        <p:spPr bwMode="auto">
          <a:xfrm>
            <a:off x="2971800" y="914400"/>
            <a:ext cx="304800" cy="0"/>
          </a:xfrm>
          <a:prstGeom prst="line">
            <a:avLst/>
          </a:prstGeom>
          <a:noFill/>
          <a:ln w="635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smtClean="0">
              <a:solidFill>
                <a:srgbClr val="333333"/>
              </a:solidFill>
              <a:latin typeface="Helvetica" charset="0"/>
              <a:ea typeface="ＭＳ Ｐゴシック" charset="0"/>
              <a:cs typeface="+mn-cs"/>
            </a:endParaRPr>
          </a:p>
        </p:txBody>
      </p:sp>
      <p:sp>
        <p:nvSpPr>
          <p:cNvPr id="6158" name="Line 14"/>
          <p:cNvSpPr>
            <a:spLocks noChangeShapeType="1"/>
          </p:cNvSpPr>
          <p:nvPr/>
        </p:nvSpPr>
        <p:spPr bwMode="auto">
          <a:xfrm rot="10800000">
            <a:off x="5867400" y="914400"/>
            <a:ext cx="304800" cy="0"/>
          </a:xfrm>
          <a:prstGeom prst="line">
            <a:avLst/>
          </a:prstGeom>
          <a:noFill/>
          <a:ln w="635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smtClean="0">
              <a:solidFill>
                <a:srgbClr val="333333"/>
              </a:solidFill>
              <a:latin typeface="Helvetica" charset="0"/>
              <a:ea typeface="ＭＳ Ｐゴシック" charset="0"/>
              <a:cs typeface="+mn-cs"/>
            </a:endParaRPr>
          </a:p>
        </p:txBody>
      </p:sp>
      <p:grpSp>
        <p:nvGrpSpPr>
          <p:cNvPr id="6159" name="Group 15"/>
          <p:cNvGrpSpPr>
            <a:grpSpLocks/>
          </p:cNvGrpSpPr>
          <p:nvPr/>
        </p:nvGrpSpPr>
        <p:grpSpPr bwMode="auto">
          <a:xfrm>
            <a:off x="3276600" y="381000"/>
            <a:ext cx="2590800" cy="1676400"/>
            <a:chOff x="2064" y="240"/>
            <a:chExt cx="1632" cy="1056"/>
          </a:xfrm>
        </p:grpSpPr>
        <p:sp>
          <p:nvSpPr>
            <p:cNvPr id="6160" name="Text Box 16"/>
            <p:cNvSpPr txBox="1">
              <a:spLocks noChangeArrowheads="1"/>
            </p:cNvSpPr>
            <p:nvPr/>
          </p:nvSpPr>
          <p:spPr bwMode="auto">
            <a:xfrm>
              <a:off x="2064" y="240"/>
              <a:ext cx="1632" cy="772"/>
            </a:xfrm>
            <a:prstGeom prst="rect">
              <a:avLst/>
            </a:prstGeom>
            <a:noFill/>
            <a:ln w="38100">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b="1" smtClean="0">
                  <a:solidFill>
                    <a:srgbClr val="000099"/>
                  </a:solidFill>
                  <a:latin typeface="Arial" charset="0"/>
                  <a:ea typeface="ＭＳ Ｐゴシック" charset="0"/>
                  <a:cs typeface="+mn-cs"/>
                </a:rPr>
                <a:t>Galaxy Formation and Evolution</a:t>
              </a:r>
            </a:p>
          </p:txBody>
        </p:sp>
        <p:sp>
          <p:nvSpPr>
            <p:cNvPr id="6161" name="AutoShape 17"/>
            <p:cNvSpPr>
              <a:spLocks noChangeArrowheads="1"/>
            </p:cNvSpPr>
            <p:nvPr/>
          </p:nvSpPr>
          <p:spPr bwMode="auto">
            <a:xfrm rot="5382177">
              <a:off x="2064" y="1056"/>
              <a:ext cx="240" cy="240"/>
            </a:xfrm>
            <a:prstGeom prst="homePlate">
              <a:avLst>
                <a:gd name="adj" fmla="val 46250"/>
              </a:avLst>
            </a:prstGeom>
            <a:solidFill>
              <a:srgbClr val="000099"/>
            </a:solidFill>
            <a:ln w="38100">
              <a:solidFill>
                <a:srgbClr val="0000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mtClean="0">
                <a:solidFill>
                  <a:srgbClr val="333333"/>
                </a:solidFill>
                <a:latin typeface="Helvetica" charset="0"/>
                <a:ea typeface="ＭＳ Ｐゴシック" charset="0"/>
                <a:cs typeface="+mn-cs"/>
              </a:endParaRPr>
            </a:p>
          </p:txBody>
        </p:sp>
        <p:sp>
          <p:nvSpPr>
            <p:cNvPr id="6162" name="AutoShape 18"/>
            <p:cNvSpPr>
              <a:spLocks noChangeArrowheads="1"/>
            </p:cNvSpPr>
            <p:nvPr/>
          </p:nvSpPr>
          <p:spPr bwMode="auto">
            <a:xfrm rot="5382177">
              <a:off x="3456" y="1056"/>
              <a:ext cx="240" cy="240"/>
            </a:xfrm>
            <a:prstGeom prst="homePlate">
              <a:avLst>
                <a:gd name="adj" fmla="val 46250"/>
              </a:avLst>
            </a:prstGeom>
            <a:solidFill>
              <a:srgbClr val="000099"/>
            </a:solidFill>
            <a:ln w="38100">
              <a:solidFill>
                <a:srgbClr val="0000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mtClean="0">
                <a:solidFill>
                  <a:srgbClr val="333333"/>
                </a:solidFill>
                <a:latin typeface="Helvetica" charset="0"/>
                <a:ea typeface="ＭＳ Ｐゴシック" charset="0"/>
                <a:cs typeface="+mn-cs"/>
              </a:endParaRPr>
            </a:p>
          </p:txBody>
        </p:sp>
      </p:grpSp>
      <p:grpSp>
        <p:nvGrpSpPr>
          <p:cNvPr id="6174" name="Group 30"/>
          <p:cNvGrpSpPr>
            <a:grpSpLocks/>
          </p:cNvGrpSpPr>
          <p:nvPr/>
        </p:nvGrpSpPr>
        <p:grpSpPr bwMode="auto">
          <a:xfrm>
            <a:off x="5257800" y="2133600"/>
            <a:ext cx="2971800" cy="3241675"/>
            <a:chOff x="3312" y="1344"/>
            <a:chExt cx="1872" cy="2042"/>
          </a:xfrm>
        </p:grpSpPr>
        <p:grpSp>
          <p:nvGrpSpPr>
            <p:cNvPr id="6173" name="Group 29"/>
            <p:cNvGrpSpPr>
              <a:grpSpLocks/>
            </p:cNvGrpSpPr>
            <p:nvPr/>
          </p:nvGrpSpPr>
          <p:grpSpPr bwMode="auto">
            <a:xfrm>
              <a:off x="3312" y="1344"/>
              <a:ext cx="1584" cy="1008"/>
              <a:chOff x="3312" y="1344"/>
              <a:chExt cx="1584" cy="1008"/>
            </a:xfrm>
          </p:grpSpPr>
          <p:sp>
            <p:nvSpPr>
              <p:cNvPr id="6164" name="Text Box 20"/>
              <p:cNvSpPr txBox="1">
                <a:spLocks noChangeArrowheads="1"/>
              </p:cNvSpPr>
              <p:nvPr/>
            </p:nvSpPr>
            <p:spPr bwMode="auto">
              <a:xfrm>
                <a:off x="3312" y="1344"/>
                <a:ext cx="1584" cy="772"/>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b="1" smtClean="0">
                    <a:solidFill>
                      <a:srgbClr val="CC0000"/>
                    </a:solidFill>
                    <a:latin typeface="Arial" charset="0"/>
                    <a:ea typeface="ＭＳ Ｐゴシック" charset="0"/>
                    <a:cs typeface="+mn-cs"/>
                  </a:rPr>
                  <a:t>Mass assembly and interactions </a:t>
                </a:r>
              </a:p>
            </p:txBody>
          </p:sp>
          <p:sp>
            <p:nvSpPr>
              <p:cNvPr id="6166" name="AutoShape 22"/>
              <p:cNvSpPr>
                <a:spLocks noChangeArrowheads="1"/>
              </p:cNvSpPr>
              <p:nvPr/>
            </p:nvSpPr>
            <p:spPr bwMode="auto">
              <a:xfrm rot="5382177">
                <a:off x="4008" y="2136"/>
                <a:ext cx="192" cy="240"/>
              </a:xfrm>
              <a:prstGeom prst="homePlate">
                <a:avLst>
                  <a:gd name="adj" fmla="val 46250"/>
                </a:avLst>
              </a:prstGeom>
              <a:solidFill>
                <a:srgbClr val="CC0000"/>
              </a:solidFill>
              <a:ln w="9525">
                <a:solidFill>
                  <a:srgbClr val="CC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mtClean="0">
                  <a:solidFill>
                    <a:srgbClr val="333333"/>
                  </a:solidFill>
                  <a:latin typeface="Helvetica" charset="0"/>
                  <a:ea typeface="ＭＳ Ｐゴシック" charset="0"/>
                  <a:cs typeface="+mn-cs"/>
                </a:endParaRPr>
              </a:p>
            </p:txBody>
          </p:sp>
        </p:grpSp>
        <p:grpSp>
          <p:nvGrpSpPr>
            <p:cNvPr id="6172" name="Group 28"/>
            <p:cNvGrpSpPr>
              <a:grpSpLocks/>
            </p:cNvGrpSpPr>
            <p:nvPr/>
          </p:nvGrpSpPr>
          <p:grpSpPr bwMode="auto">
            <a:xfrm>
              <a:off x="3360" y="2352"/>
              <a:ext cx="1824" cy="1034"/>
              <a:chOff x="3360" y="2352"/>
              <a:chExt cx="1824" cy="1034"/>
            </a:xfrm>
          </p:grpSpPr>
          <p:sp>
            <p:nvSpPr>
              <p:cNvPr id="6165" name="Text Box 21"/>
              <p:cNvSpPr txBox="1">
                <a:spLocks noChangeArrowheads="1"/>
              </p:cNvSpPr>
              <p:nvPr/>
            </p:nvSpPr>
            <p:spPr bwMode="auto">
              <a:xfrm>
                <a:off x="3360" y="2352"/>
                <a:ext cx="1824" cy="266"/>
              </a:xfrm>
              <a:prstGeom prst="rect">
                <a:avLst/>
              </a:prstGeom>
              <a:noFill/>
              <a:ln w="25400">
                <a:solidFill>
                  <a:srgbClr val="00484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000" b="1" smtClean="0">
                    <a:solidFill>
                      <a:srgbClr val="004846"/>
                    </a:solidFill>
                    <a:latin typeface="Arial" charset="0"/>
                    <a:ea typeface="ＭＳ Ｐゴシック" charset="0"/>
                    <a:cs typeface="+mn-cs"/>
                  </a:rPr>
                  <a:t>Morphological type</a:t>
                </a:r>
              </a:p>
            </p:txBody>
          </p:sp>
          <p:sp>
            <p:nvSpPr>
              <p:cNvPr id="6167" name="Text Box 23"/>
              <p:cNvSpPr txBox="1">
                <a:spLocks noChangeArrowheads="1"/>
              </p:cNvSpPr>
              <p:nvPr/>
            </p:nvSpPr>
            <p:spPr bwMode="auto">
              <a:xfrm>
                <a:off x="3360" y="2640"/>
                <a:ext cx="1728" cy="266"/>
              </a:xfrm>
              <a:prstGeom prst="rect">
                <a:avLst/>
              </a:prstGeom>
              <a:noFill/>
              <a:ln w="25400">
                <a:solidFill>
                  <a:srgbClr val="00484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000" b="1" smtClean="0">
                    <a:solidFill>
                      <a:srgbClr val="004846"/>
                    </a:solidFill>
                    <a:latin typeface="Arial" charset="0"/>
                    <a:ea typeface="ＭＳ Ｐゴシック" charset="0"/>
                    <a:cs typeface="+mn-cs"/>
                  </a:rPr>
                  <a:t>Dynamical evolution</a:t>
                </a:r>
              </a:p>
            </p:txBody>
          </p:sp>
          <p:sp>
            <p:nvSpPr>
              <p:cNvPr id="6168" name="Text Box 24"/>
              <p:cNvSpPr txBox="1">
                <a:spLocks noChangeArrowheads="1"/>
              </p:cNvSpPr>
              <p:nvPr/>
            </p:nvSpPr>
            <p:spPr bwMode="auto">
              <a:xfrm>
                <a:off x="3360" y="2928"/>
                <a:ext cx="1536" cy="458"/>
              </a:xfrm>
              <a:prstGeom prst="rect">
                <a:avLst/>
              </a:prstGeom>
              <a:noFill/>
              <a:ln w="25400">
                <a:solidFill>
                  <a:srgbClr val="00484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sz="2000" b="1" smtClean="0">
                    <a:solidFill>
                      <a:srgbClr val="004846"/>
                    </a:solidFill>
                    <a:latin typeface="Arial" charset="0"/>
                    <a:ea typeface="ＭＳ Ｐゴシック" charset="0"/>
                    <a:cs typeface="+mn-cs"/>
                  </a:rPr>
                  <a:t>Induced star formation</a:t>
                </a:r>
              </a:p>
            </p:txBody>
          </p:sp>
        </p:grpSp>
      </p:grpSp>
      <p:sp>
        <p:nvSpPr>
          <p:cNvPr id="6169" name="Line 25"/>
          <p:cNvSpPr>
            <a:spLocks noChangeShapeType="1"/>
          </p:cNvSpPr>
          <p:nvPr/>
        </p:nvSpPr>
        <p:spPr bwMode="auto">
          <a:xfrm flipH="1" flipV="1">
            <a:off x="4038600" y="2667000"/>
            <a:ext cx="1219200" cy="2362200"/>
          </a:xfrm>
          <a:prstGeom prst="line">
            <a:avLst/>
          </a:prstGeom>
          <a:noFill/>
          <a:ln w="63500">
            <a:solidFill>
              <a:srgbClr val="005C5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endParaRPr lang="en-US" smtClean="0">
              <a:solidFill>
                <a:srgbClr val="333333"/>
              </a:solidFill>
              <a:latin typeface="Helvetica" charset="0"/>
              <a:ea typeface="ＭＳ Ｐゴシック" charset="0"/>
              <a:cs typeface="+mn-cs"/>
            </a:endParaRPr>
          </a:p>
        </p:txBody>
      </p:sp>
      <p:sp>
        <p:nvSpPr>
          <p:cNvPr id="6170" name="Text Box 26"/>
          <p:cNvSpPr txBox="1">
            <a:spLocks noChangeArrowheads="1"/>
          </p:cNvSpPr>
          <p:nvPr/>
        </p:nvSpPr>
        <p:spPr bwMode="auto">
          <a:xfrm>
            <a:off x="0" y="381000"/>
            <a:ext cx="2971800" cy="885825"/>
          </a:xfrm>
          <a:prstGeom prst="rect">
            <a:avLst/>
          </a:prstGeom>
          <a:noFill/>
          <a:ln w="63500">
            <a:solidFill>
              <a:srgbClr val="BA0CA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b="1" u="sng" smtClean="0">
                <a:solidFill>
                  <a:srgbClr val="BA0CA5"/>
                </a:solidFill>
                <a:latin typeface="Arial" charset="0"/>
                <a:ea typeface="ＭＳ Ｐゴシック" charset="0"/>
                <a:cs typeface="+mn-cs"/>
              </a:rPr>
              <a:t>Star Formation History</a:t>
            </a:r>
          </a:p>
        </p:txBody>
      </p:sp>
      <p:sp>
        <p:nvSpPr>
          <p:cNvPr id="6171" name="Text Box 27"/>
          <p:cNvSpPr txBox="1">
            <a:spLocks noChangeArrowheads="1"/>
          </p:cNvSpPr>
          <p:nvPr/>
        </p:nvSpPr>
        <p:spPr bwMode="auto">
          <a:xfrm>
            <a:off x="6172200" y="381000"/>
            <a:ext cx="2971800" cy="885825"/>
          </a:xfrm>
          <a:prstGeom prst="rect">
            <a:avLst/>
          </a:prstGeom>
          <a:noFill/>
          <a:ln w="63500">
            <a:solidFill>
              <a:srgbClr val="BA0CA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b="1" u="sng" smtClean="0">
                <a:solidFill>
                  <a:srgbClr val="BA0CA5"/>
                </a:solidFill>
                <a:latin typeface="Arial" charset="0"/>
                <a:ea typeface="ＭＳ Ｐゴシック" charset="0"/>
                <a:cs typeface="+mn-cs"/>
              </a:rPr>
              <a:t>Morphology and kinematics</a:t>
            </a:r>
          </a:p>
        </p:txBody>
      </p:sp>
    </p:spTree>
    <p:extLst>
      <p:ext uri="{BB962C8B-B14F-4D97-AF65-F5344CB8AC3E}">
        <p14:creationId xmlns:p14="http://schemas.microsoft.com/office/powerpoint/2010/main" val="1695676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Right)">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strips(downLeft)">
                                      <p:cBhvr>
                                        <p:cTn id="12" dur="500"/>
                                        <p:tgtEl>
                                          <p:spTgt spid="61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69"/>
                                        </p:tgtEl>
                                        <p:attrNameLst>
                                          <p:attrName>style.visibility</p:attrName>
                                        </p:attrNameLst>
                                      </p:cBhvr>
                                      <p:to>
                                        <p:strVal val="visible"/>
                                      </p:to>
                                    </p:set>
                                    <p:animEffect transition="in" filter="wipe(down)">
                                      <p:cBhvr>
                                        <p:cTn id="17" dur="500"/>
                                        <p:tgtEl>
                                          <p:spTgt spid="61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6152"/>
                                        </p:tgtEl>
                                        <p:attrNameLst>
                                          <p:attrName>style.visibility</p:attrName>
                                        </p:attrNameLst>
                                      </p:cBhvr>
                                      <p:to>
                                        <p:strVal val="visible"/>
                                      </p:to>
                                    </p:set>
                                    <p:animEffect transition="in" filter="wipe(down)">
                                      <p:cBhvr>
                                        <p:cTn id="22" dur="500"/>
                                        <p:tgtEl>
                                          <p:spTgt spid="61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170"/>
                                        </p:tgtEl>
                                        <p:attrNameLst>
                                          <p:attrName>style.visibility</p:attrName>
                                        </p:attrNameLst>
                                      </p:cBhvr>
                                      <p:to>
                                        <p:strVal val="visible"/>
                                      </p:to>
                                    </p:set>
                                    <p:anim calcmode="lin" valueType="num">
                                      <p:cBhvr additive="base">
                                        <p:cTn id="27" dur="500" fill="hold"/>
                                        <p:tgtEl>
                                          <p:spTgt spid="6170"/>
                                        </p:tgtEl>
                                        <p:attrNameLst>
                                          <p:attrName>ppt_x</p:attrName>
                                        </p:attrNameLst>
                                      </p:cBhvr>
                                      <p:tavLst>
                                        <p:tav tm="0">
                                          <p:val>
                                            <p:strVal val="0-#ppt_w/2"/>
                                          </p:val>
                                        </p:tav>
                                        <p:tav tm="100000">
                                          <p:val>
                                            <p:strVal val="#ppt_x"/>
                                          </p:val>
                                        </p:tav>
                                      </p:tavLst>
                                    </p:anim>
                                    <p:anim calcmode="lin" valueType="num">
                                      <p:cBhvr additive="base">
                                        <p:cTn id="28" dur="500" fill="hold"/>
                                        <p:tgtEl>
                                          <p:spTgt spid="617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157"/>
                                        </p:tgtEl>
                                        <p:attrNameLst>
                                          <p:attrName>style.visibility</p:attrName>
                                        </p:attrNameLst>
                                      </p:cBhvr>
                                      <p:to>
                                        <p:strVal val="visible"/>
                                      </p:to>
                                    </p:set>
                                    <p:animEffect transition="in" filter="wipe(left)">
                                      <p:cBhvr>
                                        <p:cTn id="32" dur="500"/>
                                        <p:tgtEl>
                                          <p:spTgt spid="6157"/>
                                        </p:tgtEl>
                                      </p:cBhvr>
                                    </p:animEffect>
                                  </p:childTnLst>
                                </p:cTn>
                              </p:par>
                            </p:childTnLst>
                          </p:cTn>
                        </p:par>
                        <p:par>
                          <p:cTn id="33" fill="hold" nodeType="afterGroup">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6155"/>
                                        </p:tgtEl>
                                        <p:attrNameLst>
                                          <p:attrName>style.visibility</p:attrName>
                                        </p:attrNameLst>
                                      </p:cBhvr>
                                      <p:to>
                                        <p:strVal val="visible"/>
                                      </p:to>
                                    </p:set>
                                    <p:animEffect transition="in" filter="wipe(up)">
                                      <p:cBhvr>
                                        <p:cTn id="36" dur="500"/>
                                        <p:tgtEl>
                                          <p:spTgt spid="615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6171"/>
                                        </p:tgtEl>
                                        <p:attrNameLst>
                                          <p:attrName>style.visibility</p:attrName>
                                        </p:attrNameLst>
                                      </p:cBhvr>
                                      <p:to>
                                        <p:strVal val="visible"/>
                                      </p:to>
                                    </p:set>
                                    <p:anim calcmode="lin" valueType="num">
                                      <p:cBhvr additive="base">
                                        <p:cTn id="41" dur="500" fill="hold"/>
                                        <p:tgtEl>
                                          <p:spTgt spid="6171"/>
                                        </p:tgtEl>
                                        <p:attrNameLst>
                                          <p:attrName>ppt_x</p:attrName>
                                        </p:attrNameLst>
                                      </p:cBhvr>
                                      <p:tavLst>
                                        <p:tav tm="0">
                                          <p:val>
                                            <p:strVal val="1+#ppt_w/2"/>
                                          </p:val>
                                        </p:tav>
                                        <p:tav tm="100000">
                                          <p:val>
                                            <p:strVal val="#ppt_x"/>
                                          </p:val>
                                        </p:tav>
                                      </p:tavLst>
                                    </p:anim>
                                    <p:anim calcmode="lin" valueType="num">
                                      <p:cBhvr additive="base">
                                        <p:cTn id="42" dur="500" fill="hold"/>
                                        <p:tgtEl>
                                          <p:spTgt spid="6171"/>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6158"/>
                                        </p:tgtEl>
                                        <p:attrNameLst>
                                          <p:attrName>style.visibility</p:attrName>
                                        </p:attrNameLst>
                                      </p:cBhvr>
                                      <p:to>
                                        <p:strVal val="visible"/>
                                      </p:to>
                                    </p:set>
                                    <p:animEffect transition="in" filter="wipe(right)">
                                      <p:cBhvr>
                                        <p:cTn id="46" dur="500"/>
                                        <p:tgtEl>
                                          <p:spTgt spid="6158"/>
                                        </p:tgtEl>
                                      </p:cBhvr>
                                    </p:animEffect>
                                  </p:childTnLst>
                                </p:cTn>
                              </p:par>
                            </p:childTnLst>
                          </p:cTn>
                        </p:par>
                        <p:par>
                          <p:cTn id="47" fill="hold" nodeType="afterGroup">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6156"/>
                                        </p:tgtEl>
                                        <p:attrNameLst>
                                          <p:attrName>style.visibility</p:attrName>
                                        </p:attrNameLst>
                                      </p:cBhvr>
                                      <p:to>
                                        <p:strVal val="visible"/>
                                      </p:to>
                                    </p:set>
                                    <p:animEffect transition="in" filter="wipe(up)">
                                      <p:cBhvr>
                                        <p:cTn id="50"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animBg="1"/>
      <p:bldP spid="6156" grpId="0" animBg="1"/>
      <p:bldP spid="6157" grpId="0" animBg="1"/>
      <p:bldP spid="6158" grpId="0" animBg="1"/>
      <p:bldP spid="6169" grpId="0" animBg="1"/>
      <p:bldP spid="6170" grpId="0" animBg="1" autoUpdateAnimBg="0"/>
      <p:bldP spid="6171"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2" descr="GalaxEv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8538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246063" y="1715464"/>
            <a:ext cx="8667750" cy="2556727"/>
          </a:xfrm>
          <a:prstGeom prst="rect">
            <a:avLst/>
          </a:prstGeom>
          <a:solidFill>
            <a:srgbClr val="FFFFFF"/>
          </a:solidFill>
          <a:ln w="76320">
            <a:solidFill>
              <a:srgbClr val="80808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pPr algn="ctr"/>
            <a:endParaRPr lang="en-GB" sz="3200" u="sng" dirty="0">
              <a:solidFill>
                <a:srgbClr val="5F5F5F"/>
              </a:solidFill>
              <a:latin typeface="Comic Sans MS"/>
              <a:cs typeface="Comic Sans MS"/>
            </a:endParaRPr>
          </a:p>
          <a:p>
            <a:pPr algn="ctr"/>
            <a:r>
              <a:rPr lang="en-GB" sz="3200" b="1" dirty="0">
                <a:latin typeface="Comic Sans MS"/>
                <a:cs typeface="Comic Sans MS"/>
              </a:rPr>
              <a:t>Recovering the ages of stars of a complex stellar population system</a:t>
            </a:r>
          </a:p>
          <a:p>
            <a:pPr algn="ctr"/>
            <a:r>
              <a:rPr lang="en-GB" sz="3200" b="1" dirty="0" smtClean="0">
                <a:latin typeface="Comic Sans MS"/>
                <a:cs typeface="Comic Sans MS"/>
              </a:rPr>
              <a:t>i.e.</a:t>
            </a:r>
          </a:p>
          <a:p>
            <a:pPr algn="ctr"/>
            <a:r>
              <a:rPr lang="en-GB" sz="3200" dirty="0" smtClean="0">
                <a:latin typeface="Comic Sans MS"/>
                <a:cs typeface="Comic Sans MS"/>
              </a:rPr>
              <a:t>The Star Formation History</a:t>
            </a:r>
            <a:endParaRPr lang="en-GB" sz="3200" b="1" dirty="0">
              <a:latin typeface="Comic Sans MS"/>
              <a:cs typeface="Comic Sans MS"/>
            </a:endParaRPr>
          </a:p>
        </p:txBody>
      </p:sp>
    </p:spTree>
    <p:extLst>
      <p:ext uri="{BB962C8B-B14F-4D97-AF65-F5344CB8AC3E}">
        <p14:creationId xmlns:p14="http://schemas.microsoft.com/office/powerpoint/2010/main" val="1249811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4" name="Text Box 18"/>
          <p:cNvSpPr txBox="1">
            <a:spLocks noChangeArrowheads="1"/>
          </p:cNvSpPr>
          <p:nvPr/>
        </p:nvSpPr>
        <p:spPr bwMode="auto">
          <a:xfrm>
            <a:off x="466725" y="188913"/>
            <a:ext cx="8208963" cy="647700"/>
          </a:xfrm>
          <a:prstGeom prst="rect">
            <a:avLst/>
          </a:prstGeom>
          <a:noFill/>
          <a:ln w="9525">
            <a:noFill/>
            <a:miter lim="800000"/>
            <a:headEnd/>
            <a:tailEnd/>
          </a:ln>
          <a:effectLst/>
        </p:spPr>
        <p:txBody>
          <a:bodyPr>
            <a:prstTxWarp prst="textNoShape">
              <a:avLst/>
            </a:prstTxWarp>
          </a:bodyPr>
          <a:lstStyle/>
          <a:p>
            <a:pPr algn="ctr" defTabSz="457200" eaLnBrk="1" fontAlgn="auto" hangingPunct="1">
              <a:spcBef>
                <a:spcPts val="0"/>
              </a:spcBef>
              <a:spcAft>
                <a:spcPts val="0"/>
              </a:spcAft>
            </a:pPr>
            <a:r>
              <a:rPr lang="it-IT" sz="1800" b="1" dirty="0">
                <a:solidFill>
                  <a:srgbClr val="66FFFF"/>
                </a:solidFill>
                <a:latin typeface="Comic Sans MS" pitchFamily="30" charset="0"/>
                <a:ea typeface="+mn-ea"/>
                <a:cs typeface="+mn-cs"/>
              </a:rPr>
              <a:t>The </a:t>
            </a:r>
            <a:r>
              <a:rPr lang="it-IT" sz="1800" b="1" dirty="0" err="1">
                <a:solidFill>
                  <a:srgbClr val="66FFFF"/>
                </a:solidFill>
                <a:latin typeface="Comic Sans MS" pitchFamily="30" charset="0"/>
                <a:ea typeface="+mn-ea"/>
                <a:cs typeface="+mn-cs"/>
              </a:rPr>
              <a:t>comparison</a:t>
            </a:r>
            <a:r>
              <a:rPr lang="it-IT" sz="1800" b="1" dirty="0">
                <a:solidFill>
                  <a:srgbClr val="66FFFF"/>
                </a:solidFill>
                <a:latin typeface="Comic Sans MS" pitchFamily="30" charset="0"/>
                <a:ea typeface="+mn-ea"/>
                <a:cs typeface="+mn-cs"/>
              </a:rPr>
              <a:t> </a:t>
            </a:r>
            <a:r>
              <a:rPr lang="it-IT" sz="1800" b="1" dirty="0" err="1">
                <a:solidFill>
                  <a:srgbClr val="66FFFF"/>
                </a:solidFill>
                <a:latin typeface="Comic Sans MS" pitchFamily="30" charset="0"/>
                <a:ea typeface="+mn-ea"/>
                <a:cs typeface="+mn-cs"/>
              </a:rPr>
              <a:t>between</a:t>
            </a:r>
            <a:r>
              <a:rPr lang="it-IT" sz="1800" b="1" dirty="0">
                <a:solidFill>
                  <a:srgbClr val="66FFFF"/>
                </a:solidFill>
                <a:latin typeface="Comic Sans MS" pitchFamily="30" charset="0"/>
                <a:ea typeface="+mn-ea"/>
                <a:cs typeface="+mn-cs"/>
              </a:rPr>
              <a:t> “</a:t>
            </a:r>
            <a:r>
              <a:rPr lang="it-IT" sz="1800" b="1" dirty="0" err="1">
                <a:solidFill>
                  <a:srgbClr val="66FFFF"/>
                </a:solidFill>
                <a:latin typeface="Comic Sans MS" pitchFamily="30" charset="0"/>
                <a:ea typeface="+mn-ea"/>
                <a:cs typeface="+mn-cs"/>
              </a:rPr>
              <a:t>real</a:t>
            </a:r>
            <a:r>
              <a:rPr lang="it-IT" sz="1800" b="1" dirty="0">
                <a:solidFill>
                  <a:srgbClr val="66FFFF"/>
                </a:solidFill>
                <a:latin typeface="Comic Sans MS" pitchFamily="30" charset="0"/>
                <a:ea typeface="+mn-ea"/>
                <a:cs typeface="+mn-cs"/>
              </a:rPr>
              <a:t>” </a:t>
            </a:r>
            <a:r>
              <a:rPr lang="it-IT" sz="1800" b="1" dirty="0" err="1">
                <a:solidFill>
                  <a:srgbClr val="66FFFF"/>
                </a:solidFill>
                <a:latin typeface="Comic Sans MS" pitchFamily="30" charset="0"/>
                <a:ea typeface="+mn-ea"/>
                <a:cs typeface="+mn-cs"/>
              </a:rPr>
              <a:t>CMDs</a:t>
            </a:r>
            <a:r>
              <a:rPr lang="it-IT" sz="1800" b="1" dirty="0">
                <a:solidFill>
                  <a:srgbClr val="66FFFF"/>
                </a:solidFill>
                <a:latin typeface="Comic Sans MS" pitchFamily="30" charset="0"/>
                <a:ea typeface="+mn-ea"/>
                <a:cs typeface="+mn-cs"/>
              </a:rPr>
              <a:t> and </a:t>
            </a:r>
            <a:r>
              <a:rPr lang="it-IT" sz="1800" b="1" dirty="0" err="1">
                <a:solidFill>
                  <a:srgbClr val="66FFFF"/>
                </a:solidFill>
                <a:latin typeface="Comic Sans MS" pitchFamily="30" charset="0"/>
                <a:ea typeface="+mn-ea"/>
                <a:cs typeface="+mn-cs"/>
              </a:rPr>
              <a:t>synthetic</a:t>
            </a:r>
            <a:r>
              <a:rPr lang="it-IT" sz="1800" b="1" dirty="0">
                <a:solidFill>
                  <a:srgbClr val="66FFFF"/>
                </a:solidFill>
                <a:latin typeface="Comic Sans MS" pitchFamily="30" charset="0"/>
                <a:ea typeface="+mn-ea"/>
                <a:cs typeface="+mn-cs"/>
              </a:rPr>
              <a:t> </a:t>
            </a:r>
            <a:r>
              <a:rPr lang="it-IT" sz="1800" b="1" dirty="0" err="1">
                <a:solidFill>
                  <a:srgbClr val="66FFFF"/>
                </a:solidFill>
                <a:latin typeface="Comic Sans MS" pitchFamily="30" charset="0"/>
                <a:ea typeface="+mn-ea"/>
                <a:cs typeface="+mn-cs"/>
              </a:rPr>
              <a:t>ones</a:t>
            </a:r>
            <a:r>
              <a:rPr lang="it-IT" sz="1800" b="1" dirty="0">
                <a:solidFill>
                  <a:srgbClr val="66FFFF"/>
                </a:solidFill>
                <a:latin typeface="Comic Sans MS" pitchFamily="30" charset="0"/>
                <a:ea typeface="+mn-ea"/>
                <a:cs typeface="+mn-cs"/>
              </a:rPr>
              <a:t> </a:t>
            </a:r>
            <a:r>
              <a:rPr lang="it-IT" sz="1800" b="1" dirty="0" err="1">
                <a:solidFill>
                  <a:srgbClr val="66FFFF"/>
                </a:solidFill>
                <a:latin typeface="Comic Sans MS" pitchFamily="30" charset="0"/>
                <a:ea typeface="+mn-ea"/>
                <a:cs typeface="+mn-cs"/>
              </a:rPr>
              <a:t>provide</a:t>
            </a:r>
            <a:r>
              <a:rPr lang="it-IT" sz="1800" b="1" dirty="0">
                <a:solidFill>
                  <a:srgbClr val="66FFFF"/>
                </a:solidFill>
                <a:latin typeface="Comic Sans MS" pitchFamily="30" charset="0"/>
                <a:ea typeface="+mn-ea"/>
                <a:cs typeface="+mn-cs"/>
              </a:rPr>
              <a:t> </a:t>
            </a:r>
          </a:p>
          <a:p>
            <a:pPr algn="ctr" defTabSz="457200" eaLnBrk="1" fontAlgn="auto" hangingPunct="1">
              <a:spcBef>
                <a:spcPts val="0"/>
              </a:spcBef>
              <a:spcAft>
                <a:spcPts val="0"/>
              </a:spcAft>
            </a:pPr>
            <a:r>
              <a:rPr lang="it-IT" sz="1800" b="1" dirty="0">
                <a:solidFill>
                  <a:srgbClr val="66FFFF"/>
                </a:solidFill>
                <a:latin typeface="Comic Sans MS" pitchFamily="30" charset="0"/>
                <a:ea typeface="+mn-ea"/>
                <a:cs typeface="+mn-cs"/>
              </a:rPr>
              <a:t>strong </a:t>
            </a:r>
            <a:r>
              <a:rPr lang="it-IT" sz="1800" b="1" dirty="0" err="1">
                <a:solidFill>
                  <a:srgbClr val="66FFFF"/>
                </a:solidFill>
                <a:latin typeface="Comic Sans MS" pitchFamily="30" charset="0"/>
                <a:ea typeface="+mn-ea"/>
                <a:cs typeface="+mn-cs"/>
              </a:rPr>
              <a:t>constraints</a:t>
            </a:r>
            <a:r>
              <a:rPr lang="it-IT" sz="1800" b="1" dirty="0">
                <a:solidFill>
                  <a:srgbClr val="66FFFF"/>
                </a:solidFill>
                <a:latin typeface="Comic Sans MS" pitchFamily="30" charset="0"/>
                <a:ea typeface="+mn-ea"/>
                <a:cs typeface="+mn-cs"/>
              </a:rPr>
              <a:t> on the Star </a:t>
            </a:r>
            <a:r>
              <a:rPr lang="it-IT" sz="1800" b="1" dirty="0" err="1">
                <a:solidFill>
                  <a:srgbClr val="66FFFF"/>
                </a:solidFill>
                <a:latin typeface="Comic Sans MS" pitchFamily="30" charset="0"/>
                <a:ea typeface="+mn-ea"/>
                <a:cs typeface="+mn-cs"/>
              </a:rPr>
              <a:t>Formation</a:t>
            </a:r>
            <a:r>
              <a:rPr lang="it-IT" sz="1800" b="1" dirty="0">
                <a:solidFill>
                  <a:srgbClr val="66FFFF"/>
                </a:solidFill>
                <a:latin typeface="Comic Sans MS" pitchFamily="30" charset="0"/>
                <a:ea typeface="+mn-ea"/>
                <a:cs typeface="+mn-cs"/>
              </a:rPr>
              <a:t> </a:t>
            </a:r>
            <a:r>
              <a:rPr lang="it-IT" sz="1800" b="1" dirty="0" err="1">
                <a:solidFill>
                  <a:srgbClr val="66FFFF"/>
                </a:solidFill>
                <a:latin typeface="Comic Sans MS" pitchFamily="30" charset="0"/>
                <a:ea typeface="+mn-ea"/>
                <a:cs typeface="+mn-cs"/>
              </a:rPr>
              <a:t>History</a:t>
            </a:r>
            <a:r>
              <a:rPr lang="it-IT" sz="1800" b="1" dirty="0">
                <a:solidFill>
                  <a:srgbClr val="66FFFF"/>
                </a:solidFill>
                <a:latin typeface="Comic Sans MS" pitchFamily="30" charset="0"/>
                <a:ea typeface="+mn-ea"/>
                <a:cs typeface="+mn-cs"/>
              </a:rPr>
              <a:t> (SFH)</a:t>
            </a:r>
          </a:p>
        </p:txBody>
      </p:sp>
      <p:sp>
        <p:nvSpPr>
          <p:cNvPr id="14355" name="Text Box 19"/>
          <p:cNvSpPr txBox="1">
            <a:spLocks noChangeArrowheads="1"/>
          </p:cNvSpPr>
          <p:nvPr/>
        </p:nvSpPr>
        <p:spPr bwMode="auto">
          <a:xfrm>
            <a:off x="730250" y="4797425"/>
            <a:ext cx="7874000" cy="641350"/>
          </a:xfrm>
          <a:prstGeom prst="rect">
            <a:avLst/>
          </a:prstGeom>
          <a:noFill/>
          <a:ln w="9525">
            <a:noFill/>
            <a:miter lim="800000"/>
            <a:headEnd/>
            <a:tailEnd/>
          </a:ln>
          <a:effectLst/>
        </p:spPr>
        <p:txBody>
          <a:bodyPr wrap="none">
            <a:prstTxWarp prst="textNoShape">
              <a:avLst/>
            </a:prstTxWarp>
            <a:spAutoFit/>
          </a:bodyPr>
          <a:lstStyle/>
          <a:p>
            <a:pPr algn="ctr" defTabSz="457200" eaLnBrk="1" fontAlgn="auto" hangingPunct="1">
              <a:spcBef>
                <a:spcPts val="0"/>
              </a:spcBef>
              <a:spcAft>
                <a:spcPts val="0"/>
              </a:spcAft>
            </a:pPr>
            <a:r>
              <a:rPr lang="it-IT" sz="1800" b="1">
                <a:solidFill>
                  <a:srgbClr val="00FFFF"/>
                </a:solidFill>
                <a:latin typeface="Comic Sans MS" pitchFamily="30" charset="0"/>
                <a:ea typeface="+mn-ea"/>
                <a:cs typeface="+mn-cs"/>
              </a:rPr>
              <a:t>The Main Sequence locus is one of the “best” evolutionary sequences</a:t>
            </a:r>
          </a:p>
          <a:p>
            <a:pPr algn="ctr" defTabSz="457200" eaLnBrk="1" fontAlgn="auto" hangingPunct="1">
              <a:spcBef>
                <a:spcPts val="0"/>
              </a:spcBef>
              <a:spcAft>
                <a:spcPts val="0"/>
              </a:spcAft>
            </a:pPr>
            <a:r>
              <a:rPr lang="it-IT" sz="1800" b="1">
                <a:solidFill>
                  <a:srgbClr val="00FFFF"/>
                </a:solidFill>
                <a:latin typeface="Comic Sans MS" pitchFamily="30" charset="0"/>
                <a:ea typeface="+mn-ea"/>
                <a:cs typeface="+mn-cs"/>
              </a:rPr>
              <a:t>for retrieving the SFH</a:t>
            </a:r>
          </a:p>
        </p:txBody>
      </p:sp>
      <p:pic>
        <p:nvPicPr>
          <p:cNvPr id="14353" name="Picture 17" descr="figbookpartpop"/>
          <p:cNvPicPr>
            <a:picLocks noChangeAspect="1" noChangeArrowheads="1"/>
          </p:cNvPicPr>
          <p:nvPr/>
        </p:nvPicPr>
        <p:blipFill>
          <a:blip r:embed="rId2"/>
          <a:srcRect/>
          <a:stretch>
            <a:fillRect/>
          </a:stretch>
        </p:blipFill>
        <p:spPr bwMode="auto">
          <a:xfrm>
            <a:off x="2124075" y="1127125"/>
            <a:ext cx="5040313" cy="3471863"/>
          </a:xfrm>
          <a:prstGeom prst="rect">
            <a:avLst/>
          </a:prstGeom>
          <a:noFill/>
          <a:ln w="28575" cap="flat" cmpd="sng" algn="ctr">
            <a:solidFill>
              <a:srgbClr val="66FFFF"/>
            </a:solidFill>
            <a:prstDash val="solid"/>
            <a:round/>
            <a:headEnd type="none" w="med" len="med"/>
            <a:tailEnd type="none" w="med" len="med"/>
          </a:ln>
        </p:spPr>
      </p:pic>
      <p:sp>
        <p:nvSpPr>
          <p:cNvPr id="14359" name="Text Box 23"/>
          <p:cNvSpPr txBox="1">
            <a:spLocks noChangeArrowheads="1"/>
          </p:cNvSpPr>
          <p:nvPr/>
        </p:nvSpPr>
        <p:spPr bwMode="auto">
          <a:xfrm>
            <a:off x="303213" y="5824538"/>
            <a:ext cx="8301037" cy="700087"/>
          </a:xfrm>
          <a:prstGeom prst="rect">
            <a:avLst/>
          </a:prstGeom>
          <a:noFill/>
          <a:ln w="9525">
            <a:noFill/>
            <a:miter lim="800000"/>
            <a:headEnd/>
            <a:tailEnd/>
          </a:ln>
          <a:effectLst/>
        </p:spPr>
        <p:txBody>
          <a:bodyPr>
            <a:prstTxWarp prst="textNoShape">
              <a:avLst/>
            </a:prstTxWarp>
          </a:bodyPr>
          <a:lstStyle/>
          <a:p>
            <a:pPr algn="ctr" defTabSz="457200" eaLnBrk="1" fontAlgn="auto" hangingPunct="1">
              <a:spcBef>
                <a:spcPts val="0"/>
              </a:spcBef>
              <a:spcAft>
                <a:spcPts val="0"/>
              </a:spcAft>
            </a:pPr>
            <a:r>
              <a:rPr lang="it-IT" sz="1800" b="1" dirty="0" err="1">
                <a:solidFill>
                  <a:prstClr val="white"/>
                </a:solidFill>
                <a:latin typeface="Comic Sans MS" pitchFamily="30" charset="0"/>
                <a:ea typeface="+mn-ea"/>
                <a:cs typeface="+mn-cs"/>
              </a:rPr>
              <a:t>This</a:t>
            </a:r>
            <a:r>
              <a:rPr lang="it-IT" sz="1800" b="1" dirty="0">
                <a:solidFill>
                  <a:prstClr val="white"/>
                </a:solidFill>
                <a:latin typeface="Comic Sans MS" pitchFamily="30" charset="0"/>
                <a:ea typeface="+mn-ea"/>
                <a:cs typeface="+mn-cs"/>
              </a:rPr>
              <a:t> </a:t>
            </a:r>
            <a:r>
              <a:rPr lang="it-IT" sz="1800" b="1" dirty="0" err="1">
                <a:solidFill>
                  <a:prstClr val="white"/>
                </a:solidFill>
                <a:latin typeface="Comic Sans MS" pitchFamily="30" charset="0"/>
                <a:ea typeface="+mn-ea"/>
                <a:cs typeface="+mn-cs"/>
              </a:rPr>
              <a:t>is</a:t>
            </a:r>
            <a:r>
              <a:rPr lang="it-IT" sz="1800" b="1" dirty="0">
                <a:solidFill>
                  <a:prstClr val="white"/>
                </a:solidFill>
                <a:latin typeface="Comic Sans MS" pitchFamily="30" charset="0"/>
                <a:ea typeface="+mn-ea"/>
                <a:cs typeface="+mn-cs"/>
              </a:rPr>
              <a:t> </a:t>
            </a:r>
            <a:r>
              <a:rPr lang="it-IT" sz="1800" b="1" dirty="0" err="1">
                <a:solidFill>
                  <a:prstClr val="white"/>
                </a:solidFill>
                <a:latin typeface="Comic Sans MS" pitchFamily="30" charset="0"/>
                <a:ea typeface="+mn-ea"/>
                <a:cs typeface="+mn-cs"/>
              </a:rPr>
              <a:t>possible</a:t>
            </a:r>
            <a:r>
              <a:rPr lang="it-IT" sz="1800" b="1" dirty="0">
                <a:solidFill>
                  <a:prstClr val="white"/>
                </a:solidFill>
                <a:latin typeface="Comic Sans MS" pitchFamily="30" charset="0"/>
                <a:ea typeface="+mn-ea"/>
                <a:cs typeface="+mn-cs"/>
              </a:rPr>
              <a:t> </a:t>
            </a:r>
            <a:r>
              <a:rPr lang="it-IT" sz="1800" b="1" dirty="0" err="1">
                <a:solidFill>
                  <a:prstClr val="white"/>
                </a:solidFill>
                <a:latin typeface="Comic Sans MS" pitchFamily="30" charset="0"/>
                <a:ea typeface="+mn-ea"/>
                <a:cs typeface="+mn-cs"/>
              </a:rPr>
              <a:t>if</a:t>
            </a:r>
            <a:r>
              <a:rPr lang="it-IT" sz="1800" b="1" dirty="0">
                <a:solidFill>
                  <a:prstClr val="white"/>
                </a:solidFill>
                <a:latin typeface="Comic Sans MS" pitchFamily="30" charset="0"/>
                <a:ea typeface="+mn-ea"/>
                <a:cs typeface="+mn-cs"/>
              </a:rPr>
              <a:t> </a:t>
            </a:r>
            <a:r>
              <a:rPr lang="it-IT" sz="1800" b="1" dirty="0" err="1">
                <a:solidFill>
                  <a:prstClr val="white"/>
                </a:solidFill>
                <a:latin typeface="Comic Sans MS" pitchFamily="30" charset="0"/>
                <a:ea typeface="+mn-ea"/>
                <a:cs typeface="+mn-cs"/>
              </a:rPr>
              <a:t>theoretical</a:t>
            </a:r>
            <a:r>
              <a:rPr lang="it-IT" sz="1800" b="1" dirty="0">
                <a:solidFill>
                  <a:prstClr val="white"/>
                </a:solidFill>
                <a:latin typeface="Comic Sans MS" pitchFamily="30" charset="0"/>
                <a:ea typeface="+mn-ea"/>
                <a:cs typeface="+mn-cs"/>
              </a:rPr>
              <a:t> </a:t>
            </a:r>
            <a:r>
              <a:rPr lang="it-IT" sz="1800" b="1" dirty="0" err="1">
                <a:solidFill>
                  <a:prstClr val="white"/>
                </a:solidFill>
                <a:latin typeface="Comic Sans MS" pitchFamily="30" charset="0"/>
                <a:ea typeface="+mn-ea"/>
                <a:cs typeface="+mn-cs"/>
              </a:rPr>
              <a:t>predictions</a:t>
            </a:r>
            <a:r>
              <a:rPr lang="it-IT" sz="1800" b="1" dirty="0">
                <a:solidFill>
                  <a:prstClr val="white"/>
                </a:solidFill>
                <a:latin typeface="Comic Sans MS" pitchFamily="30" charset="0"/>
                <a:ea typeface="+mn-ea"/>
                <a:cs typeface="+mn-cs"/>
              </a:rPr>
              <a:t> </a:t>
            </a:r>
            <a:r>
              <a:rPr lang="it-IT" sz="1800" b="1" dirty="0" err="1">
                <a:solidFill>
                  <a:prstClr val="white"/>
                </a:solidFill>
                <a:latin typeface="Comic Sans MS" pitchFamily="30" charset="0"/>
                <a:ea typeface="+mn-ea"/>
                <a:cs typeface="+mn-cs"/>
              </a:rPr>
              <a:t>about</a:t>
            </a:r>
            <a:r>
              <a:rPr lang="it-IT" sz="1800" b="1" dirty="0">
                <a:solidFill>
                  <a:prstClr val="white"/>
                </a:solidFill>
                <a:latin typeface="Comic Sans MS" pitchFamily="30" charset="0"/>
                <a:ea typeface="+mn-ea"/>
                <a:cs typeface="+mn-cs"/>
              </a:rPr>
              <a:t> </a:t>
            </a:r>
          </a:p>
          <a:p>
            <a:pPr algn="ctr" defTabSz="457200" eaLnBrk="1" fontAlgn="auto" hangingPunct="1">
              <a:spcBef>
                <a:spcPts val="0"/>
              </a:spcBef>
              <a:spcAft>
                <a:spcPts val="0"/>
              </a:spcAft>
            </a:pPr>
            <a:r>
              <a:rPr lang="it-IT" sz="1800" b="1" dirty="0">
                <a:solidFill>
                  <a:prstClr val="white"/>
                </a:solidFill>
                <a:latin typeface="Comic Sans MS" pitchFamily="30" charset="0"/>
                <a:ea typeface="+mn-ea"/>
                <a:cs typeface="+mn-cs"/>
              </a:rPr>
              <a:t>the MS location and </a:t>
            </a:r>
            <a:r>
              <a:rPr lang="it-IT" sz="1800" b="1" dirty="0" err="1">
                <a:solidFill>
                  <a:prstClr val="white"/>
                </a:solidFill>
                <a:latin typeface="Comic Sans MS" pitchFamily="30" charset="0"/>
                <a:ea typeface="+mn-ea"/>
                <a:cs typeface="+mn-cs"/>
              </a:rPr>
              <a:t>evolutionary</a:t>
            </a:r>
            <a:r>
              <a:rPr lang="it-IT" sz="1800" b="1" dirty="0">
                <a:solidFill>
                  <a:prstClr val="white"/>
                </a:solidFill>
                <a:latin typeface="Comic Sans MS" pitchFamily="30" charset="0"/>
                <a:ea typeface="+mn-ea"/>
                <a:cs typeface="+mn-cs"/>
              </a:rPr>
              <a:t> </a:t>
            </a:r>
            <a:r>
              <a:rPr lang="it-IT" sz="1800" b="1" dirty="0" err="1">
                <a:solidFill>
                  <a:prstClr val="white"/>
                </a:solidFill>
                <a:latin typeface="Comic Sans MS" pitchFamily="30" charset="0"/>
                <a:ea typeface="+mn-ea"/>
                <a:cs typeface="+mn-cs"/>
              </a:rPr>
              <a:t>lifetimes</a:t>
            </a:r>
            <a:r>
              <a:rPr lang="it-IT" sz="1800" b="1" dirty="0">
                <a:solidFill>
                  <a:prstClr val="white"/>
                </a:solidFill>
                <a:latin typeface="Comic Sans MS" pitchFamily="30" charset="0"/>
                <a:ea typeface="+mn-ea"/>
                <a:cs typeface="+mn-cs"/>
              </a:rPr>
              <a:t> are accurate</a:t>
            </a:r>
          </a:p>
        </p:txBody>
      </p:sp>
    </p:spTree>
    <p:extLst>
      <p:ext uri="{BB962C8B-B14F-4D97-AF65-F5344CB8AC3E}">
        <p14:creationId xmlns:p14="http://schemas.microsoft.com/office/powerpoint/2010/main" val="16949615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844824"/>
            <a:ext cx="6343650" cy="4757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141288" y="82550"/>
            <a:ext cx="2759075" cy="463846"/>
          </a:xfrm>
          <a:prstGeom prst="rect">
            <a:avLst/>
          </a:prstGeom>
          <a:noFill/>
          <a:ln w="19080">
            <a:solidFill>
              <a:srgbClr val="80808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pPr>
              <a:spcBef>
                <a:spcPts val="1500"/>
              </a:spcBef>
            </a:pPr>
            <a:r>
              <a:rPr lang="en-US" sz="2400" dirty="0">
                <a:solidFill>
                  <a:srgbClr val="66FFFF"/>
                </a:solidFill>
                <a:latin typeface="Tahoma" charset="0"/>
              </a:rPr>
              <a:t>The SFH concept</a:t>
            </a:r>
          </a:p>
        </p:txBody>
      </p:sp>
      <p:sp>
        <p:nvSpPr>
          <p:cNvPr id="6148" name="Text Box 4"/>
          <p:cNvSpPr txBox="1">
            <a:spLocks noChangeArrowheads="1"/>
          </p:cNvSpPr>
          <p:nvPr/>
        </p:nvSpPr>
        <p:spPr bwMode="auto">
          <a:xfrm>
            <a:off x="180008" y="728216"/>
            <a:ext cx="5472112" cy="1116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r>
              <a:rPr lang="en-US" sz="2000" dirty="0">
                <a:solidFill>
                  <a:schemeClr val="bg1"/>
                </a:solidFill>
                <a:latin typeface="Comic Sans MS"/>
                <a:cs typeface="Comic Sans MS"/>
              </a:rPr>
              <a:t>The star formation history describes:</a:t>
            </a:r>
          </a:p>
          <a:p>
            <a:r>
              <a:rPr lang="en-US" sz="2000" dirty="0">
                <a:solidFill>
                  <a:schemeClr val="bg1"/>
                </a:solidFill>
                <a:latin typeface="Comic Sans MS"/>
                <a:cs typeface="Comic Sans MS"/>
              </a:rPr>
              <a:t>   - The chemical enrichment law.</a:t>
            </a:r>
          </a:p>
          <a:p>
            <a:r>
              <a:rPr lang="en-US" sz="2000" dirty="0">
                <a:solidFill>
                  <a:schemeClr val="bg1"/>
                </a:solidFill>
                <a:latin typeface="Comic Sans MS"/>
                <a:cs typeface="Comic Sans MS"/>
              </a:rPr>
              <a:t>   - Formation of the stellar populations</a:t>
            </a:r>
            <a:r>
              <a:rPr lang="en-US" sz="2000" dirty="0" smtClean="0">
                <a:solidFill>
                  <a:schemeClr val="bg1"/>
                </a:solidFill>
                <a:latin typeface="Comic Sans MS"/>
                <a:cs typeface="Comic Sans MS"/>
              </a:rPr>
              <a:t>.</a:t>
            </a:r>
            <a:endParaRPr lang="en-US" sz="2000" dirty="0">
              <a:solidFill>
                <a:schemeClr val="bg1"/>
              </a:solidFill>
              <a:latin typeface="Comic Sans MS"/>
              <a:cs typeface="Comic Sans MS"/>
            </a:endParaRPr>
          </a:p>
        </p:txBody>
      </p:sp>
    </p:spTree>
    <p:extLst>
      <p:ext uri="{BB962C8B-B14F-4D97-AF65-F5344CB8AC3E}">
        <p14:creationId xmlns:p14="http://schemas.microsoft.com/office/powerpoint/2010/main" val="35094075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8" name="Text Box 12"/>
          <p:cNvSpPr txBox="1">
            <a:spLocks noChangeArrowheads="1"/>
          </p:cNvSpPr>
          <p:nvPr/>
        </p:nvSpPr>
        <p:spPr bwMode="auto">
          <a:xfrm>
            <a:off x="2278926" y="404664"/>
            <a:ext cx="4586149" cy="646331"/>
          </a:xfrm>
          <a:prstGeom prst="rect">
            <a:avLst/>
          </a:prstGeom>
          <a:noFill/>
          <a:ln w="9525">
            <a:noFill/>
            <a:miter lim="800000"/>
            <a:headEnd/>
            <a:tailEnd/>
          </a:ln>
          <a:effectLst/>
        </p:spPr>
        <p:txBody>
          <a:bodyPr wrap="none">
            <a:prstTxWarp prst="textNoShape">
              <a:avLst/>
            </a:prstTxWarp>
            <a:spAutoFit/>
          </a:bodyPr>
          <a:lstStyle/>
          <a:p>
            <a:pPr algn="ctr"/>
            <a:r>
              <a:rPr lang="it-IT" sz="1800" b="1" dirty="0">
                <a:solidFill>
                  <a:schemeClr val="bg1"/>
                </a:solidFill>
                <a:latin typeface="Comic Sans MS" pitchFamily="30" charset="0"/>
              </a:rPr>
              <a:t>An illustrative </a:t>
            </a:r>
            <a:r>
              <a:rPr lang="it-IT" sz="1800" b="1" dirty="0" smtClean="0">
                <a:solidFill>
                  <a:schemeClr val="bg1"/>
                </a:solidFill>
                <a:latin typeface="Comic Sans MS" pitchFamily="30" charset="0"/>
              </a:rPr>
              <a:t>case</a:t>
            </a:r>
            <a:r>
              <a:rPr lang="it-IT" sz="1800" b="1" dirty="0">
                <a:solidFill>
                  <a:schemeClr val="bg1"/>
                </a:solidFill>
                <a:latin typeface="Comic Sans MS" pitchFamily="30" charset="0"/>
              </a:rPr>
              <a:t>:</a:t>
            </a:r>
            <a:endParaRPr lang="it-IT" sz="1800" b="1" dirty="0" smtClean="0">
              <a:solidFill>
                <a:schemeClr val="bg1"/>
              </a:solidFill>
              <a:latin typeface="Comic Sans MS" pitchFamily="30" charset="0"/>
            </a:endParaRPr>
          </a:p>
          <a:p>
            <a:pPr algn="ctr"/>
            <a:r>
              <a:rPr lang="it-IT" sz="1800" b="1" dirty="0" smtClean="0">
                <a:solidFill>
                  <a:schemeClr val="bg1"/>
                </a:solidFill>
                <a:latin typeface="Comic Sans MS" pitchFamily="30" charset="0"/>
              </a:rPr>
              <a:t>The </a:t>
            </a:r>
            <a:r>
              <a:rPr lang="it-IT" sz="1800" b="1" dirty="0" err="1">
                <a:solidFill>
                  <a:schemeClr val="bg1"/>
                </a:solidFill>
                <a:latin typeface="Comic Sans MS" pitchFamily="30" charset="0"/>
              </a:rPr>
              <a:t>dwarf</a:t>
            </a:r>
            <a:r>
              <a:rPr lang="it-IT" sz="1800" b="1" dirty="0">
                <a:solidFill>
                  <a:schemeClr val="bg1"/>
                </a:solidFill>
                <a:latin typeface="Comic Sans MS" pitchFamily="30" charset="0"/>
              </a:rPr>
              <a:t> </a:t>
            </a:r>
            <a:r>
              <a:rPr lang="it-IT" sz="1800" b="1" dirty="0" err="1" smtClean="0">
                <a:solidFill>
                  <a:schemeClr val="bg1"/>
                </a:solidFill>
                <a:latin typeface="Comic Sans MS" pitchFamily="30" charset="0"/>
              </a:rPr>
              <a:t>galaxy</a:t>
            </a:r>
            <a:r>
              <a:rPr lang="it-IT" sz="1800" b="1" dirty="0" smtClean="0">
                <a:solidFill>
                  <a:schemeClr val="bg1"/>
                </a:solidFill>
                <a:latin typeface="Comic Sans MS" pitchFamily="30" charset="0"/>
              </a:rPr>
              <a:t> LGS3 (LCID </a:t>
            </a:r>
            <a:r>
              <a:rPr lang="it-IT" sz="1800" b="1" dirty="0" err="1" smtClean="0">
                <a:solidFill>
                  <a:schemeClr val="bg1"/>
                </a:solidFill>
                <a:latin typeface="Comic Sans MS" pitchFamily="30" charset="0"/>
              </a:rPr>
              <a:t>project</a:t>
            </a:r>
            <a:r>
              <a:rPr lang="it-IT" sz="1800" b="1" dirty="0" smtClean="0">
                <a:solidFill>
                  <a:schemeClr val="bg1"/>
                </a:solidFill>
                <a:latin typeface="Comic Sans MS" pitchFamily="30" charset="0"/>
              </a:rPr>
              <a:t>)</a:t>
            </a:r>
            <a:endParaRPr lang="it-IT" sz="1800" b="1" dirty="0">
              <a:solidFill>
                <a:schemeClr val="bg1"/>
              </a:solidFill>
              <a:latin typeface="Comic Sans MS" pitchFamily="30" charset="0"/>
            </a:endParaRPr>
          </a:p>
        </p:txBody>
      </p:sp>
      <p:grpSp>
        <p:nvGrpSpPr>
          <p:cNvPr id="3" name="Group 2"/>
          <p:cNvGrpSpPr/>
          <p:nvPr/>
        </p:nvGrpSpPr>
        <p:grpSpPr>
          <a:xfrm>
            <a:off x="395536" y="1706270"/>
            <a:ext cx="3691354" cy="3090882"/>
            <a:chOff x="880646" y="1828800"/>
            <a:chExt cx="3691354" cy="3090882"/>
          </a:xfrm>
        </p:grpSpPr>
        <p:pic>
          <p:nvPicPr>
            <p:cNvPr id="22" name="Immagine 21" descr="cet_basb40_015_3bundle_medio_8milioni_cmd.jpg"/>
            <p:cNvPicPr>
              <a:picLocks noChangeAspect="1"/>
            </p:cNvPicPr>
            <p:nvPr/>
          </p:nvPicPr>
          <p:blipFill>
            <a:blip r:embed="rId2"/>
            <a:srcRect l="9207" t="5129" r="6257" b="5118"/>
            <a:stretch>
              <a:fillRect/>
            </a:stretch>
          </p:blipFill>
          <p:spPr>
            <a:xfrm>
              <a:off x="1204913" y="1828800"/>
              <a:ext cx="3367087" cy="2667000"/>
            </a:xfrm>
            <a:prstGeom prst="rect">
              <a:avLst/>
            </a:prstGeom>
          </p:spPr>
        </p:pic>
        <p:sp>
          <p:nvSpPr>
            <p:cNvPr id="25" name="CasellaDiTesto 24"/>
            <p:cNvSpPr txBox="1"/>
            <p:nvPr/>
          </p:nvSpPr>
          <p:spPr>
            <a:xfrm>
              <a:off x="3526101" y="1897668"/>
              <a:ext cx="829875" cy="523220"/>
            </a:xfrm>
            <a:prstGeom prst="rect">
              <a:avLst/>
            </a:prstGeom>
            <a:noFill/>
          </p:spPr>
          <p:txBody>
            <a:bodyPr wrap="none" rtlCol="0">
              <a:spAutoFit/>
            </a:bodyPr>
            <a:lstStyle/>
            <a:p>
              <a:pPr algn="ctr"/>
              <a:r>
                <a:rPr lang="it-IT" sz="1400" b="1" dirty="0" smtClean="0">
                  <a:solidFill>
                    <a:srgbClr val="FF0000"/>
                  </a:solidFill>
                  <a:latin typeface="Comic Sans MS"/>
                  <a:cs typeface="Comic Sans MS"/>
                </a:rPr>
                <a:t>Teramo</a:t>
              </a:r>
            </a:p>
            <a:p>
              <a:pPr algn="ctr"/>
              <a:r>
                <a:rPr lang="it-IT" sz="1400" b="1" dirty="0" err="1" smtClean="0">
                  <a:solidFill>
                    <a:srgbClr val="FF0000"/>
                  </a:solidFill>
                  <a:latin typeface="Comic Sans MS"/>
                  <a:cs typeface="Comic Sans MS"/>
                </a:rPr>
                <a:t>library</a:t>
              </a:r>
              <a:endParaRPr lang="it-IT" sz="1400" b="1" dirty="0">
                <a:solidFill>
                  <a:srgbClr val="FF0000"/>
                </a:solidFill>
                <a:latin typeface="Comic Sans MS"/>
                <a:cs typeface="Comic Sans MS"/>
              </a:endParaRPr>
            </a:p>
          </p:txBody>
        </p:sp>
        <p:sp>
          <p:nvSpPr>
            <p:cNvPr id="27" name="CasellaDiTesto 26"/>
            <p:cNvSpPr txBox="1"/>
            <p:nvPr/>
          </p:nvSpPr>
          <p:spPr>
            <a:xfrm>
              <a:off x="1855862" y="4581128"/>
              <a:ext cx="2065189" cy="338554"/>
            </a:xfrm>
            <a:prstGeom prst="rect">
              <a:avLst/>
            </a:prstGeom>
            <a:noFill/>
          </p:spPr>
          <p:txBody>
            <a:bodyPr wrap="none" rtlCol="0" anchor="ctr">
              <a:spAutoFit/>
            </a:bodyPr>
            <a:lstStyle/>
            <a:p>
              <a:pPr algn="ctr"/>
              <a:r>
                <a:rPr lang="it-IT" sz="1600" b="1" dirty="0" smtClean="0">
                  <a:solidFill>
                    <a:srgbClr val="FFFFFF"/>
                  </a:solidFill>
                  <a:latin typeface="Comic Sans MS"/>
                  <a:cs typeface="Comic Sans MS"/>
                </a:rPr>
                <a:t>(F475W - F814W)</a:t>
              </a:r>
              <a:endParaRPr lang="it-IT" sz="1600" b="1" dirty="0">
                <a:solidFill>
                  <a:srgbClr val="FFFFFF"/>
                </a:solidFill>
                <a:latin typeface="Comic Sans MS"/>
                <a:cs typeface="Comic Sans MS"/>
              </a:endParaRPr>
            </a:p>
          </p:txBody>
        </p:sp>
        <p:sp>
          <p:nvSpPr>
            <p:cNvPr id="28" name="CasellaDiTesto 27"/>
            <p:cNvSpPr txBox="1"/>
            <p:nvPr/>
          </p:nvSpPr>
          <p:spPr>
            <a:xfrm rot="16200000">
              <a:off x="600821" y="2946825"/>
              <a:ext cx="898203" cy="338554"/>
            </a:xfrm>
            <a:prstGeom prst="rect">
              <a:avLst/>
            </a:prstGeom>
            <a:noFill/>
          </p:spPr>
          <p:txBody>
            <a:bodyPr wrap="none" rtlCol="0" anchor="ctr">
              <a:spAutoFit/>
            </a:bodyPr>
            <a:lstStyle/>
            <a:p>
              <a:pPr algn="ctr"/>
              <a:r>
                <a:rPr lang="it-IT" sz="1600" b="1" dirty="0" smtClean="0">
                  <a:solidFill>
                    <a:schemeClr val="bg1"/>
                  </a:solidFill>
                  <a:latin typeface="Comic Sans MS"/>
                  <a:cs typeface="Comic Sans MS"/>
                </a:rPr>
                <a:t>F814W</a:t>
              </a:r>
              <a:endParaRPr lang="it-IT" sz="1600" b="1" dirty="0">
                <a:solidFill>
                  <a:schemeClr val="bg1"/>
                </a:solidFill>
                <a:latin typeface="Comic Sans MS"/>
                <a:cs typeface="Comic Sans MS"/>
              </a:endParaRPr>
            </a:p>
          </p:txBody>
        </p:sp>
      </p:grpSp>
      <p:grpSp>
        <p:nvGrpSpPr>
          <p:cNvPr id="32" name="Gruppo 31"/>
          <p:cNvGrpSpPr/>
          <p:nvPr/>
        </p:nvGrpSpPr>
        <p:grpSpPr>
          <a:xfrm>
            <a:off x="4427984" y="1772816"/>
            <a:ext cx="4097298" cy="3254752"/>
            <a:chOff x="4648200" y="1992868"/>
            <a:chExt cx="4097298" cy="3254752"/>
          </a:xfrm>
        </p:grpSpPr>
        <p:sp>
          <p:nvSpPr>
            <p:cNvPr id="183312" name="Text Box 16"/>
            <p:cNvSpPr txBox="1">
              <a:spLocks noChangeArrowheads="1"/>
            </p:cNvSpPr>
            <p:nvPr/>
          </p:nvSpPr>
          <p:spPr bwMode="auto">
            <a:xfrm>
              <a:off x="5592224" y="4724400"/>
              <a:ext cx="2164299" cy="523220"/>
            </a:xfrm>
            <a:prstGeom prst="rect">
              <a:avLst/>
            </a:prstGeom>
            <a:noFill/>
            <a:ln w="9525">
              <a:solidFill>
                <a:srgbClr val="66FFFF"/>
              </a:solidFill>
              <a:miter lim="800000"/>
              <a:headEnd/>
              <a:tailEnd/>
            </a:ln>
            <a:effectLst/>
          </p:spPr>
          <p:txBody>
            <a:bodyPr wrap="none">
              <a:prstTxWarp prst="textNoShape">
                <a:avLst/>
              </a:prstTxWarp>
              <a:spAutoFit/>
            </a:bodyPr>
            <a:lstStyle/>
            <a:p>
              <a:pPr algn="ctr"/>
              <a:r>
                <a:rPr lang="it-IT" sz="1400" b="1" dirty="0" err="1">
                  <a:solidFill>
                    <a:srgbClr val="66FFFF"/>
                  </a:solidFill>
                  <a:latin typeface="Comic Sans MS" pitchFamily="30" charset="0"/>
                </a:rPr>
                <a:t>BaSTI</a:t>
              </a:r>
              <a:r>
                <a:rPr lang="it-IT" sz="1400" b="1" dirty="0">
                  <a:solidFill>
                    <a:srgbClr val="66FFFF"/>
                  </a:solidFill>
                  <a:latin typeface="Comic Sans MS" pitchFamily="30" charset="0"/>
                </a:rPr>
                <a:t> </a:t>
              </a:r>
              <a:r>
                <a:rPr lang="it-IT" sz="1400" b="1" dirty="0" err="1" smtClean="0">
                  <a:solidFill>
                    <a:srgbClr val="66FFFF"/>
                  </a:solidFill>
                  <a:latin typeface="Comic Sans MS" pitchFamily="30" charset="0"/>
                </a:rPr>
                <a:t>library</a:t>
              </a:r>
              <a:endParaRPr lang="it-IT" sz="1400" b="1" dirty="0">
                <a:solidFill>
                  <a:srgbClr val="66FFFF"/>
                </a:solidFill>
                <a:latin typeface="Comic Sans MS" pitchFamily="30" charset="0"/>
              </a:endParaRPr>
            </a:p>
            <a:p>
              <a:pPr algn="ctr"/>
              <a:r>
                <a:rPr lang="it-IT" sz="1400" b="1" dirty="0">
                  <a:solidFill>
                    <a:srgbClr val="66FFFF"/>
                  </a:solidFill>
                  <a:latin typeface="Comic Sans MS" pitchFamily="30" charset="0"/>
                </a:rPr>
                <a:t>(</a:t>
              </a:r>
              <a:r>
                <a:rPr lang="it-IT" sz="1400" b="1" dirty="0" err="1">
                  <a:solidFill>
                    <a:srgbClr val="66FFFF"/>
                  </a:solidFill>
                  <a:latin typeface="Comic Sans MS" pitchFamily="30" charset="0"/>
                </a:rPr>
                <a:t>Pietrinferni</a:t>
              </a:r>
              <a:r>
                <a:rPr lang="it-IT" sz="1400" b="1" dirty="0">
                  <a:solidFill>
                    <a:srgbClr val="66FFFF"/>
                  </a:solidFill>
                  <a:latin typeface="Comic Sans MS" pitchFamily="30" charset="0"/>
                </a:rPr>
                <a:t> </a:t>
              </a:r>
              <a:r>
                <a:rPr lang="it-IT" sz="1400" b="1" dirty="0" err="1">
                  <a:solidFill>
                    <a:srgbClr val="66FFFF"/>
                  </a:solidFill>
                  <a:latin typeface="Comic Sans MS" pitchFamily="30" charset="0"/>
                </a:rPr>
                <a:t>et</a:t>
              </a:r>
              <a:r>
                <a:rPr lang="it-IT" sz="1400" b="1" dirty="0">
                  <a:solidFill>
                    <a:srgbClr val="66FFFF"/>
                  </a:solidFill>
                  <a:latin typeface="Comic Sans MS" pitchFamily="30" charset="0"/>
                </a:rPr>
                <a:t> al. 06)</a:t>
              </a:r>
            </a:p>
          </p:txBody>
        </p:sp>
        <p:pic>
          <p:nvPicPr>
            <p:cNvPr id="31" name="Immagine 30" descr="lgs3_padb40_015_3bundle_medio_8milioni_sfh.jpg"/>
            <p:cNvPicPr>
              <a:picLocks noChangeAspect="1"/>
            </p:cNvPicPr>
            <p:nvPr/>
          </p:nvPicPr>
          <p:blipFill>
            <a:blip r:embed="rId3"/>
            <a:stretch>
              <a:fillRect/>
            </a:stretch>
          </p:blipFill>
          <p:spPr>
            <a:xfrm>
              <a:off x="4648200" y="1992868"/>
              <a:ext cx="4097298" cy="2731532"/>
            </a:xfrm>
            <a:prstGeom prst="rect">
              <a:avLst/>
            </a:prstGeom>
            <a:ln w="28575" cap="flat" cmpd="sng" algn="ctr">
              <a:solidFill>
                <a:srgbClr val="66FFFF"/>
              </a:solidFill>
              <a:prstDash val="solid"/>
              <a:round/>
              <a:headEnd type="none" w="med" len="med"/>
              <a:tailEnd type="none" w="med" len="med"/>
            </a:ln>
          </p:spPr>
        </p:pic>
      </p:grpSp>
    </p:spTree>
    <p:extLst>
      <p:ext uri="{BB962C8B-B14F-4D97-AF65-F5344CB8AC3E}">
        <p14:creationId xmlns:p14="http://schemas.microsoft.com/office/powerpoint/2010/main" val="884090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a:xfrm>
            <a:off x="457200" y="0"/>
            <a:ext cx="8229600" cy="865188"/>
          </a:xfrm>
        </p:spPr>
        <p:txBody>
          <a:bodyPr/>
          <a:lstStyle/>
          <a:p>
            <a:pPr eaLnBrk="1" hangingPunct="1"/>
            <a:r>
              <a:rPr lang="en-US" sz="2400" b="1" dirty="0" smtClean="0">
                <a:solidFill>
                  <a:srgbClr val="FFFFFF"/>
                </a:solidFill>
                <a:latin typeface="Comic Sans MS" charset="0"/>
                <a:ea typeface="ヒラギノ明朝 ProN W6" charset="-128"/>
                <a:cs typeface="ヒラギノ明朝 ProN W6" charset="-128"/>
                <a:sym typeface="Comic Sans MS" charset="0"/>
              </a:rPr>
              <a:t>Evolutionary Stellar models: the “outputs”</a:t>
            </a:r>
            <a:endParaRPr lang="en-US" sz="2400" b="1" dirty="0">
              <a:solidFill>
                <a:srgbClr val="FFFFFF"/>
              </a:solidFill>
              <a:latin typeface="Comic Sans MS" charset="0"/>
              <a:ea typeface="ヒラギノ明朝 ProN W6" charset="-128"/>
              <a:cs typeface="ヒラギノ明朝 ProN W6" charset="-128"/>
              <a:sym typeface="Comic Sans MS" charset="0"/>
            </a:endParaRPr>
          </a:p>
        </p:txBody>
      </p:sp>
      <p:sp>
        <p:nvSpPr>
          <p:cNvPr id="6146" name="Rectangle 2"/>
          <p:cNvSpPr>
            <a:spLocks noGrp="1" noChangeArrowheads="1"/>
          </p:cNvSpPr>
          <p:nvPr>
            <p:ph type="body" idx="1"/>
          </p:nvPr>
        </p:nvSpPr>
        <p:spPr>
          <a:xfrm>
            <a:off x="446856" y="1038448"/>
            <a:ext cx="8229600" cy="4622800"/>
          </a:xfrm>
        </p:spPr>
        <p:txBody>
          <a:bodyPr/>
          <a:lstStyle/>
          <a:p>
            <a:pPr marL="304800" indent="-304800" eaLnBrk="1" hangingPunct="1">
              <a:lnSpc>
                <a:spcPct val="90000"/>
              </a:lnSpc>
              <a:spcBef>
                <a:spcPct val="0"/>
              </a:spcBef>
              <a:buClr>
                <a:srgbClr val="00FFFF"/>
              </a:buClr>
              <a:buFont typeface="Comic Sans MS" pitchFamily="-112" charset="0"/>
              <a:buChar char="•"/>
              <a:defRPr/>
            </a:pPr>
            <a:r>
              <a:rPr lang="en-US" sz="2000" b="1" dirty="0">
                <a:solidFill>
                  <a:srgbClr val="00FFFF"/>
                </a:solidFill>
                <a:latin typeface="Comic Sans MS" pitchFamily="-112" charset="0"/>
                <a:sym typeface="Comic Sans MS" pitchFamily="-112" charset="0"/>
              </a:rPr>
              <a:t>Evolutionary lifetimes</a:t>
            </a:r>
            <a:r>
              <a:rPr lang="en-US" sz="2000" b="1" dirty="0" smtClean="0">
                <a:solidFill>
                  <a:srgbClr val="00FFFF"/>
                </a:solidFill>
                <a:latin typeface="Comic Sans MS" pitchFamily="-112" charset="0"/>
                <a:sym typeface="Comic Sans MS" pitchFamily="-112" charset="0"/>
              </a:rPr>
              <a:t> </a:t>
            </a:r>
            <a:r>
              <a:rPr lang="en-US" sz="2000" dirty="0" smtClean="0">
                <a:solidFill>
                  <a:srgbClr val="FFFFFF"/>
                </a:solidFill>
                <a:latin typeface="Symbol" pitchFamily="-112" charset="2"/>
                <a:sym typeface="Symbol" pitchFamily="-112" charset="2"/>
              </a:rPr>
              <a:t>-</a:t>
            </a:r>
            <a:r>
              <a:rPr lang="en-US" sz="2000" b="1" dirty="0" smtClean="0">
                <a:latin typeface="Comic Sans MS" pitchFamily="-112" charset="0"/>
                <a:sym typeface="Comic Sans MS" pitchFamily="-112" charset="0"/>
              </a:rPr>
              <a:t> </a:t>
            </a:r>
            <a:r>
              <a:rPr lang="en-US" sz="2000" b="1" dirty="0">
                <a:solidFill>
                  <a:srgbClr val="FF0000"/>
                </a:solidFill>
                <a:effectLst>
                  <a:outerShdw blurRad="38100" dist="38100" dir="2700000" algn="tl">
                    <a:srgbClr val="000000"/>
                  </a:outerShdw>
                </a:effectLst>
                <a:latin typeface="Comic Sans MS" pitchFamily="-112" charset="0"/>
                <a:sym typeface="Comic Sans MS" pitchFamily="-112" charset="0"/>
              </a:rPr>
              <a:t>Star counts</a:t>
            </a:r>
            <a:endParaRPr lang="en-US" dirty="0">
              <a:sym typeface="Arial" pitchFamily="-112" charset="0"/>
            </a:endParaRPr>
          </a:p>
          <a:p>
            <a:pPr marL="304800" indent="-304800" eaLnBrk="1" hangingPunct="1">
              <a:lnSpc>
                <a:spcPct val="90000"/>
              </a:lnSpc>
              <a:spcBef>
                <a:spcPts val="500"/>
              </a:spcBef>
              <a:buFont typeface="Comic Sans MS" pitchFamily="-112" charset="0"/>
              <a:buChar char="•"/>
              <a:defRPr/>
            </a:pPr>
            <a:endParaRPr lang="en-US" sz="2000" b="1" dirty="0">
              <a:latin typeface="Comic Sans MS" pitchFamily="-112" charset="0"/>
              <a:ea typeface="ヒラギノ明朝 ProN W6" pitchFamily="1" charset="-128"/>
              <a:cs typeface="ヒラギノ明朝 ProN W6" pitchFamily="1" charset="-128"/>
              <a:sym typeface="Comic Sans MS" pitchFamily="-112" charset="0"/>
            </a:endParaRPr>
          </a:p>
          <a:p>
            <a:pPr marL="304800" indent="-304800" eaLnBrk="1" hangingPunct="1">
              <a:lnSpc>
                <a:spcPct val="90000"/>
              </a:lnSpc>
              <a:spcBef>
                <a:spcPts val="500"/>
              </a:spcBef>
              <a:buClr>
                <a:srgbClr val="00FFFF"/>
              </a:buClr>
              <a:buFont typeface="Comic Sans MS" pitchFamily="-112" charset="0"/>
              <a:buChar char="•"/>
              <a:defRPr/>
            </a:pPr>
            <a:r>
              <a:rPr lang="en-US" sz="2000" b="1" dirty="0">
                <a:solidFill>
                  <a:srgbClr val="00FFFF"/>
                </a:solidFill>
                <a:latin typeface="Comic Sans MS" pitchFamily="-112" charset="0"/>
                <a:sym typeface="Comic Sans MS" pitchFamily="-112" charset="0"/>
              </a:rPr>
              <a:t>Bolometric luminosity</a:t>
            </a:r>
            <a:endParaRPr lang="en-US" dirty="0">
              <a:sym typeface="Arial" pitchFamily="-112" charset="0"/>
            </a:endParaRPr>
          </a:p>
          <a:p>
            <a:pPr marL="304800" indent="-304800" eaLnBrk="1" hangingPunct="1">
              <a:lnSpc>
                <a:spcPct val="90000"/>
              </a:lnSpc>
              <a:spcBef>
                <a:spcPts val="500"/>
              </a:spcBef>
              <a:buClr>
                <a:srgbClr val="00FFFF"/>
              </a:buClr>
              <a:buFont typeface="Comic Sans MS" pitchFamily="-112" charset="0"/>
              <a:buChar char="•"/>
              <a:defRPr/>
            </a:pPr>
            <a:endParaRPr lang="en-US" sz="2000" b="1" dirty="0">
              <a:solidFill>
                <a:srgbClr val="00FFFF"/>
              </a:solidFill>
              <a:latin typeface="Comic Sans MS" pitchFamily="-112" charset="0"/>
              <a:ea typeface="ヒラギノ明朝 ProN W6" pitchFamily="1" charset="-128"/>
              <a:cs typeface="ヒラギノ明朝 ProN W6" pitchFamily="1" charset="-128"/>
              <a:sym typeface="Comic Sans MS" pitchFamily="-112" charset="0"/>
            </a:endParaRPr>
          </a:p>
          <a:p>
            <a:pPr marL="304800" indent="-304800" eaLnBrk="1" hangingPunct="1">
              <a:lnSpc>
                <a:spcPct val="90000"/>
              </a:lnSpc>
              <a:spcBef>
                <a:spcPts val="500"/>
              </a:spcBef>
              <a:buClr>
                <a:srgbClr val="00FFFF"/>
              </a:buClr>
              <a:buFont typeface="Comic Sans MS" pitchFamily="-112" charset="0"/>
              <a:buChar char="•"/>
              <a:defRPr/>
            </a:pPr>
            <a:r>
              <a:rPr lang="en-US" sz="2000" b="1" dirty="0">
                <a:solidFill>
                  <a:srgbClr val="00FFFF"/>
                </a:solidFill>
                <a:latin typeface="Comic Sans MS" pitchFamily="-112" charset="0"/>
                <a:sym typeface="Comic Sans MS" pitchFamily="-112" charset="0"/>
              </a:rPr>
              <a:t>Effective temperature</a:t>
            </a:r>
            <a:endParaRPr lang="en-US" dirty="0">
              <a:sym typeface="Arial" pitchFamily="-112" charset="0"/>
            </a:endParaRPr>
          </a:p>
          <a:p>
            <a:pPr marL="304800" indent="-304800" eaLnBrk="1" hangingPunct="1">
              <a:lnSpc>
                <a:spcPct val="90000"/>
              </a:lnSpc>
              <a:spcBef>
                <a:spcPts val="500"/>
              </a:spcBef>
              <a:buClr>
                <a:srgbClr val="00FFFF"/>
              </a:buClr>
              <a:buFont typeface="Comic Sans MS" pitchFamily="-112" charset="0"/>
              <a:buChar char="•"/>
              <a:defRPr/>
            </a:pPr>
            <a:endParaRPr lang="en-US" sz="2000" b="1" dirty="0">
              <a:solidFill>
                <a:srgbClr val="00FFFF"/>
              </a:solidFill>
              <a:latin typeface="Comic Sans MS" pitchFamily="-112" charset="0"/>
              <a:ea typeface="ヒラギノ明朝 ProN W6" pitchFamily="1" charset="-128"/>
              <a:cs typeface="ヒラギノ明朝 ProN W6" pitchFamily="1" charset="-128"/>
              <a:sym typeface="Comic Sans MS" pitchFamily="-112" charset="0"/>
            </a:endParaRPr>
          </a:p>
          <a:p>
            <a:pPr marL="304800" indent="-304800" eaLnBrk="1" hangingPunct="1">
              <a:lnSpc>
                <a:spcPct val="90000"/>
              </a:lnSpc>
              <a:spcBef>
                <a:spcPts val="500"/>
              </a:spcBef>
              <a:buClr>
                <a:srgbClr val="00FFFF"/>
              </a:buClr>
              <a:buFont typeface="Comic Sans MS" pitchFamily="-112" charset="0"/>
              <a:buChar char="•"/>
              <a:defRPr/>
            </a:pPr>
            <a:r>
              <a:rPr lang="en-US" sz="2000" b="1" dirty="0">
                <a:solidFill>
                  <a:srgbClr val="00FFFF"/>
                </a:solidFill>
                <a:latin typeface="Comic Sans MS" pitchFamily="-112" charset="0"/>
                <a:sym typeface="Comic Sans MS" pitchFamily="-112" charset="0"/>
              </a:rPr>
              <a:t>Mass</a:t>
            </a:r>
            <a:r>
              <a:rPr lang="en-US" sz="2000" b="1" dirty="0">
                <a:latin typeface="Comic Sans MS" pitchFamily="-112" charset="0"/>
                <a:sym typeface="Comic Sans MS" pitchFamily="-112" charset="0"/>
              </a:rPr>
              <a:t> </a:t>
            </a:r>
            <a:r>
              <a:rPr lang="en-US" sz="2000" b="1" dirty="0">
                <a:solidFill>
                  <a:srgbClr val="FFFFFF"/>
                </a:solidFill>
                <a:latin typeface="Comic Sans MS" pitchFamily="-112" charset="0"/>
                <a:sym typeface="Comic Sans MS" pitchFamily="-112" charset="0"/>
              </a:rPr>
              <a:t>–</a:t>
            </a:r>
            <a:r>
              <a:rPr lang="en-US" sz="2000" b="1" dirty="0">
                <a:latin typeface="Comic Sans MS" pitchFamily="-112" charset="0"/>
                <a:sym typeface="Comic Sans MS" pitchFamily="-112" charset="0"/>
              </a:rPr>
              <a:t> </a:t>
            </a:r>
            <a:r>
              <a:rPr lang="en-US" sz="2000" b="1" dirty="0">
                <a:solidFill>
                  <a:srgbClr val="DDDDDD"/>
                </a:solidFill>
                <a:latin typeface="Comic Sans MS" pitchFamily="-112" charset="0"/>
                <a:sym typeface="Comic Sans MS" pitchFamily="-112" charset="0"/>
              </a:rPr>
              <a:t>different than the initial </a:t>
            </a:r>
            <a:r>
              <a:rPr lang="en-US" sz="2000" b="1" dirty="0" smtClean="0">
                <a:solidFill>
                  <a:srgbClr val="DDDDDD"/>
                </a:solidFill>
                <a:latin typeface="Comic Sans MS" pitchFamily="-112" charset="0"/>
                <a:sym typeface="Comic Sans MS" pitchFamily="-112" charset="0"/>
              </a:rPr>
              <a:t>one</a:t>
            </a:r>
          </a:p>
          <a:p>
            <a:pPr marL="304800" indent="-304800" eaLnBrk="1" hangingPunct="1">
              <a:lnSpc>
                <a:spcPct val="90000"/>
              </a:lnSpc>
              <a:spcBef>
                <a:spcPts val="500"/>
              </a:spcBef>
              <a:buClr>
                <a:srgbClr val="00FFFF"/>
              </a:buClr>
              <a:buFont typeface="Comic Sans MS" pitchFamily="-112" charset="0"/>
              <a:buChar char="•"/>
              <a:defRPr/>
            </a:pPr>
            <a:endParaRPr lang="en-US" sz="2000" b="1" dirty="0">
              <a:solidFill>
                <a:srgbClr val="DDDDDD"/>
              </a:solidFill>
              <a:latin typeface="Comic Sans MS" pitchFamily="-112" charset="0"/>
              <a:ea typeface="ヒラギノ明朝 ProN W6" pitchFamily="1" charset="-128"/>
              <a:cs typeface="ヒラギノ明朝 ProN W6" pitchFamily="1" charset="-128"/>
              <a:sym typeface="Comic Sans MS" pitchFamily="-112" charset="0"/>
            </a:endParaRPr>
          </a:p>
          <a:p>
            <a:pPr marL="304800" indent="-304800" eaLnBrk="1" hangingPunct="1">
              <a:lnSpc>
                <a:spcPct val="90000"/>
              </a:lnSpc>
              <a:spcBef>
                <a:spcPts val="500"/>
              </a:spcBef>
              <a:buClr>
                <a:srgbClr val="00FFFF"/>
              </a:buClr>
              <a:buFont typeface="Comic Sans MS" pitchFamily="-112" charset="0"/>
              <a:buChar char="•"/>
              <a:defRPr/>
            </a:pPr>
            <a:r>
              <a:rPr lang="en-US" sz="2000" b="1" dirty="0" err="1" smtClean="0">
                <a:solidFill>
                  <a:srgbClr val="00FFFF"/>
                </a:solidFill>
                <a:latin typeface="Comic Sans MS" pitchFamily="-112" charset="0"/>
                <a:ea typeface="ヒラギノ明朝 ProN W6" pitchFamily="1" charset="-128"/>
                <a:cs typeface="ヒラギノ明朝 ProN W6" pitchFamily="1" charset="-128"/>
                <a:sym typeface="Comic Sans MS" pitchFamily="-112" charset="0"/>
              </a:rPr>
              <a:t>Nucleosynthesis</a:t>
            </a:r>
            <a:endParaRPr lang="en-US" sz="2000" b="1" dirty="0">
              <a:solidFill>
                <a:srgbClr val="00FFFF"/>
              </a:solidFill>
              <a:latin typeface="Comic Sans MS" pitchFamily="-112" charset="0"/>
              <a:ea typeface="ヒラギノ明朝 ProN W6" pitchFamily="1" charset="-128"/>
              <a:cs typeface="ヒラギノ明朝 ProN W6" pitchFamily="1" charset="-128"/>
              <a:sym typeface="Comic Sans MS" pitchFamily="-112" charset="0"/>
            </a:endParaRPr>
          </a:p>
        </p:txBody>
      </p:sp>
      <p:grpSp>
        <p:nvGrpSpPr>
          <p:cNvPr id="2" name="Gruppo 16"/>
          <p:cNvGrpSpPr>
            <a:grpSpLocks/>
          </p:cNvGrpSpPr>
          <p:nvPr/>
        </p:nvGrpSpPr>
        <p:grpSpPr bwMode="auto">
          <a:xfrm>
            <a:off x="5410200" y="2209800"/>
            <a:ext cx="3025289" cy="1457325"/>
            <a:chOff x="5881688" y="2209800"/>
            <a:chExt cx="3025289" cy="1457325"/>
          </a:xfrm>
        </p:grpSpPr>
        <p:grpSp>
          <p:nvGrpSpPr>
            <p:cNvPr id="3" name="Group 4"/>
            <p:cNvGrpSpPr>
              <a:grpSpLocks/>
            </p:cNvGrpSpPr>
            <p:nvPr/>
          </p:nvGrpSpPr>
          <p:grpSpPr bwMode="auto">
            <a:xfrm rot="10800000">
              <a:off x="5881688" y="2209800"/>
              <a:ext cx="290512" cy="1457325"/>
              <a:chOff x="0" y="0"/>
              <a:chExt cx="182" cy="918"/>
            </a:xfrm>
          </p:grpSpPr>
          <p:sp>
            <p:nvSpPr>
              <p:cNvPr id="43026" name="AutoShape 5"/>
              <p:cNvSpPr>
                <a:spLocks/>
              </p:cNvSpPr>
              <p:nvPr/>
            </p:nvSpPr>
            <p:spPr bwMode="auto">
              <a:xfrm>
                <a:off x="0" y="0"/>
                <a:ext cx="182" cy="918"/>
              </a:xfrm>
              <a:custGeom>
                <a:avLst/>
                <a:gdLst>
                  <a:gd name="T0" fmla="*/ 0 w 21600"/>
                  <a:gd name="T1" fmla="*/ 0 h 21600"/>
                  <a:gd name="T2" fmla="*/ 21600 w 21600"/>
                  <a:gd name="T3" fmla="*/ 21600 h 21600"/>
                </a:gdLst>
                <a:ahLst/>
                <a:cxnLst/>
                <a:rect l="T0" t="T1" r="T2" b="T3"/>
                <a:pathLst>
                  <a:path w="21600" h="21600">
                    <a:moveTo>
                      <a:pt x="21600" y="21600"/>
                    </a:moveTo>
                    <a:cubicBezTo>
                      <a:pt x="15635" y="21600"/>
                      <a:pt x="10800" y="20645"/>
                      <a:pt x="10800" y="19467"/>
                    </a:cubicBezTo>
                    <a:lnTo>
                      <a:pt x="10800" y="13068"/>
                    </a:lnTo>
                    <a:cubicBezTo>
                      <a:pt x="10800" y="11890"/>
                      <a:pt x="5965" y="10935"/>
                      <a:pt x="0" y="10935"/>
                    </a:cubicBezTo>
                    <a:cubicBezTo>
                      <a:pt x="5965" y="10935"/>
                      <a:pt x="10800" y="9980"/>
                      <a:pt x="10800" y="8802"/>
                    </a:cubicBezTo>
                    <a:lnTo>
                      <a:pt x="10800" y="2133"/>
                    </a:lnTo>
                    <a:cubicBezTo>
                      <a:pt x="10800" y="955"/>
                      <a:pt x="15635" y="0"/>
                      <a:pt x="21600" y="0"/>
                    </a:cubicBezTo>
                    <a:close/>
                    <a:moveTo>
                      <a:pt x="21600" y="21600"/>
                    </a:moveTo>
                  </a:path>
                </a:pathLst>
              </a:custGeom>
              <a:noFill/>
              <a:ln w="22225">
                <a:noFill/>
                <a:miter lim="800000"/>
                <a:headEnd/>
                <a:tailEnd/>
              </a:ln>
            </p:spPr>
            <p:txBody>
              <a:bodyPr lIns="0" tIns="0" rIns="0" bIns="0">
                <a:prstTxWarp prst="textNoShape">
                  <a:avLst/>
                </a:prstTxWarp>
              </a:bodyPr>
              <a:lstStyle/>
              <a:p>
                <a:endParaRPr lang="it-IT"/>
              </a:p>
            </p:txBody>
          </p:sp>
          <p:sp>
            <p:nvSpPr>
              <p:cNvPr id="43027" name="AutoShape 6"/>
              <p:cNvSpPr>
                <a:spLocks/>
              </p:cNvSpPr>
              <p:nvPr/>
            </p:nvSpPr>
            <p:spPr bwMode="auto">
              <a:xfrm>
                <a:off x="0" y="0"/>
                <a:ext cx="182" cy="918"/>
              </a:xfrm>
              <a:custGeom>
                <a:avLst/>
                <a:gdLst>
                  <a:gd name="T0" fmla="*/ 0 w 21600"/>
                  <a:gd name="T1" fmla="*/ 0 h 21600"/>
                  <a:gd name="T2" fmla="*/ 21600 w 21600"/>
                  <a:gd name="T3" fmla="*/ 21600 h 21600"/>
                </a:gdLst>
                <a:ahLst/>
                <a:cxnLst/>
                <a:rect l="T0" t="T1" r="T2" b="T3"/>
                <a:pathLst>
                  <a:path w="21600" h="21600">
                    <a:moveTo>
                      <a:pt x="21600" y="21600"/>
                    </a:moveTo>
                    <a:cubicBezTo>
                      <a:pt x="15635" y="21600"/>
                      <a:pt x="10800" y="20645"/>
                      <a:pt x="10800" y="19467"/>
                    </a:cubicBezTo>
                    <a:lnTo>
                      <a:pt x="10800" y="13068"/>
                    </a:lnTo>
                    <a:cubicBezTo>
                      <a:pt x="10800" y="11890"/>
                      <a:pt x="5965" y="10935"/>
                      <a:pt x="0" y="10935"/>
                    </a:cubicBezTo>
                    <a:cubicBezTo>
                      <a:pt x="5965" y="10935"/>
                      <a:pt x="10800" y="9980"/>
                      <a:pt x="10800" y="8802"/>
                    </a:cubicBezTo>
                    <a:lnTo>
                      <a:pt x="10800" y="2133"/>
                    </a:lnTo>
                    <a:cubicBezTo>
                      <a:pt x="10800" y="955"/>
                      <a:pt x="15635" y="0"/>
                      <a:pt x="21600" y="0"/>
                    </a:cubicBezTo>
                  </a:path>
                </a:pathLst>
              </a:custGeom>
              <a:noFill/>
              <a:ln w="22225">
                <a:solidFill>
                  <a:srgbClr val="FFFFFF"/>
                </a:solidFill>
                <a:miter lim="800000"/>
                <a:headEnd/>
                <a:tailEnd/>
              </a:ln>
            </p:spPr>
            <p:txBody>
              <a:bodyPr lIns="0" tIns="0" rIns="0" bIns="0">
                <a:prstTxWarp prst="textNoShape">
                  <a:avLst/>
                </a:prstTxWarp>
              </a:bodyPr>
              <a:lstStyle/>
              <a:p>
                <a:endParaRPr lang="it-IT"/>
              </a:p>
            </p:txBody>
          </p:sp>
        </p:grpSp>
        <p:sp>
          <p:nvSpPr>
            <p:cNvPr id="43024" name="AutoShape 7"/>
            <p:cNvSpPr>
              <a:spLocks/>
            </p:cNvSpPr>
            <p:nvPr/>
          </p:nvSpPr>
          <p:spPr bwMode="auto">
            <a:xfrm>
              <a:off x="6310313" y="2895600"/>
              <a:ext cx="623887" cy="53975"/>
            </a:xfrm>
            <a:prstGeom prst="rightArrow">
              <a:avLst>
                <a:gd name="adj1" fmla="val 50000"/>
                <a:gd name="adj2" fmla="val 128110"/>
              </a:avLst>
            </a:prstGeom>
            <a:solidFill>
              <a:schemeClr val="accent1"/>
            </a:solidFill>
            <a:ln w="9525">
              <a:solidFill>
                <a:srgbClr val="FFFFFF"/>
              </a:solidFill>
              <a:miter lim="800000"/>
              <a:headEnd/>
              <a:tailEnd/>
            </a:ln>
          </p:spPr>
          <p:txBody>
            <a:bodyPr lIns="0" tIns="0" rIns="0" bIns="0">
              <a:prstTxWarp prst="textNoShape">
                <a:avLst/>
              </a:prstTxWarp>
            </a:bodyPr>
            <a:lstStyle/>
            <a:p>
              <a:endParaRPr lang="it-IT"/>
            </a:p>
          </p:txBody>
        </p:sp>
        <p:sp>
          <p:nvSpPr>
            <p:cNvPr id="43025" name="Rectangle 8"/>
            <p:cNvSpPr>
              <a:spLocks/>
            </p:cNvSpPr>
            <p:nvPr/>
          </p:nvSpPr>
          <p:spPr bwMode="auto">
            <a:xfrm>
              <a:off x="7070725" y="2568575"/>
              <a:ext cx="1836252" cy="630942"/>
            </a:xfrm>
            <a:prstGeom prst="rect">
              <a:avLst/>
            </a:prstGeom>
            <a:noFill/>
            <a:ln w="19050">
              <a:solidFill>
                <a:srgbClr val="FFFFFF"/>
              </a:solidFill>
              <a:miter lim="800000"/>
              <a:headEnd/>
              <a:tailEnd/>
            </a:ln>
          </p:spPr>
          <p:txBody>
            <a:bodyPr wrap="none" lIns="38100" tIns="38100" rIns="38100" bIns="38100">
              <a:prstTxWarp prst="textNoShape">
                <a:avLst/>
              </a:prstTxWarp>
              <a:spAutoFit/>
            </a:bodyPr>
            <a:lstStyle/>
            <a:p>
              <a:pPr algn="ctr"/>
              <a:r>
                <a:rPr lang="en-US" sz="1800" b="1" dirty="0" smtClean="0">
                  <a:solidFill>
                    <a:srgbClr val="FFFFFF"/>
                  </a:solidFill>
                  <a:latin typeface="Comic Sans MS" charset="0"/>
                  <a:sym typeface="Comic Sans MS" charset="0"/>
                </a:rPr>
                <a:t>Surface gravity</a:t>
              </a:r>
              <a:endParaRPr lang="en-US" sz="1800" dirty="0">
                <a:solidFill>
                  <a:schemeClr val="tx1"/>
                </a:solidFill>
                <a:latin typeface="Arial" charset="0"/>
                <a:ea typeface="Arial" charset="0"/>
                <a:cs typeface="Arial" charset="0"/>
                <a:sym typeface="Arial" charset="0"/>
              </a:endParaRPr>
            </a:p>
            <a:p>
              <a:pPr algn="ctr"/>
              <a:r>
                <a:rPr lang="en-US" sz="1800" b="1" dirty="0" err="1">
                  <a:solidFill>
                    <a:srgbClr val="FFFFFF"/>
                  </a:solidFill>
                  <a:latin typeface="Comic Sans MS" charset="0"/>
                  <a:sym typeface="Comic Sans MS" charset="0"/>
                </a:rPr>
                <a:t>T</a:t>
              </a:r>
              <a:r>
                <a:rPr lang="en-US" sz="1800" b="1" baseline="-25000" dirty="0" err="1">
                  <a:solidFill>
                    <a:srgbClr val="FFFFFF"/>
                  </a:solidFill>
                  <a:latin typeface="Comic Sans MS" charset="0"/>
                  <a:sym typeface="Comic Sans MS" charset="0"/>
                </a:rPr>
                <a:t>eff</a:t>
              </a:r>
              <a:endParaRPr lang="en-US" sz="1800" b="1" baseline="-25000" dirty="0">
                <a:solidFill>
                  <a:srgbClr val="FFFFFF"/>
                </a:solidFill>
                <a:latin typeface="Comic Sans MS" charset="0"/>
                <a:sym typeface="Comic Sans MS" charset="0"/>
              </a:endParaRPr>
            </a:p>
          </p:txBody>
        </p:sp>
      </p:grpSp>
      <p:sp>
        <p:nvSpPr>
          <p:cNvPr id="6157" name="Rectangle 13"/>
          <p:cNvSpPr>
            <a:spLocks/>
          </p:cNvSpPr>
          <p:nvPr/>
        </p:nvSpPr>
        <p:spPr bwMode="auto">
          <a:xfrm>
            <a:off x="1172670" y="5832847"/>
            <a:ext cx="6798661" cy="692497"/>
          </a:xfrm>
          <a:prstGeom prst="rect">
            <a:avLst/>
          </a:prstGeom>
          <a:noFill/>
          <a:ln w="12700">
            <a:noFill/>
            <a:miter lim="800000"/>
            <a:headEnd/>
            <a:tailEnd/>
          </a:ln>
        </p:spPr>
        <p:txBody>
          <a:bodyPr wrap="none" lIns="38100" tIns="38100" rIns="38100" bIns="38100">
            <a:prstTxWarp prst="textNoShape">
              <a:avLst/>
            </a:prstTxWarp>
            <a:spAutoFit/>
          </a:bodyPr>
          <a:lstStyle/>
          <a:p>
            <a:pPr algn="ctr"/>
            <a:r>
              <a:rPr lang="en-US" sz="2000" b="1" dirty="0" smtClean="0">
                <a:solidFill>
                  <a:srgbClr val="0000FF"/>
                </a:solidFill>
                <a:latin typeface="Comic Sans MS" charset="0"/>
                <a:sym typeface="Comic Sans MS" charset="0"/>
              </a:rPr>
              <a:t>It is mandatory to check the reliability and accuracy </a:t>
            </a:r>
          </a:p>
          <a:p>
            <a:pPr algn="ctr"/>
            <a:r>
              <a:rPr lang="en-US" sz="2000" b="1" dirty="0" smtClean="0">
                <a:solidFill>
                  <a:srgbClr val="0000FF"/>
                </a:solidFill>
                <a:latin typeface="Comic Sans MS" charset="0"/>
                <a:sym typeface="Comic Sans MS" charset="0"/>
              </a:rPr>
              <a:t>of the theoretical evolutionary framework</a:t>
            </a:r>
            <a:endParaRPr lang="en-US" sz="2000" b="1" dirty="0">
              <a:solidFill>
                <a:srgbClr val="0000FF"/>
              </a:solidFill>
              <a:latin typeface="Comic Sans MS" charset="0"/>
              <a:sym typeface="Comic Sans MS" charset="0"/>
            </a:endParaRPr>
          </a:p>
        </p:txBody>
      </p:sp>
      <p:grpSp>
        <p:nvGrpSpPr>
          <p:cNvPr id="20" name="Gruppo 19"/>
          <p:cNvGrpSpPr/>
          <p:nvPr/>
        </p:nvGrpSpPr>
        <p:grpSpPr>
          <a:xfrm>
            <a:off x="304801" y="2254929"/>
            <a:ext cx="8610599" cy="3262303"/>
            <a:chOff x="304801" y="1931947"/>
            <a:chExt cx="8610599" cy="3262303"/>
          </a:xfrm>
        </p:grpSpPr>
        <p:sp>
          <p:nvSpPr>
            <p:cNvPr id="43018" name="Rectangle 9"/>
            <p:cNvSpPr>
              <a:spLocks/>
            </p:cNvSpPr>
            <p:nvPr/>
          </p:nvSpPr>
          <p:spPr bwMode="auto">
            <a:xfrm>
              <a:off x="6245225" y="3721126"/>
              <a:ext cx="2670175" cy="1468461"/>
            </a:xfrm>
            <a:prstGeom prst="rect">
              <a:avLst/>
            </a:prstGeom>
            <a:noFill/>
            <a:ln w="19050">
              <a:solidFill>
                <a:srgbClr val="FFFFFF"/>
              </a:solidFill>
              <a:miter lim="800000"/>
              <a:headEnd/>
              <a:tailEnd/>
            </a:ln>
          </p:spPr>
          <p:txBody>
            <a:bodyPr wrap="none" lIns="38100" tIns="38100" rIns="38100" bIns="38100">
              <a:prstTxWarp prst="textNoShape">
                <a:avLst/>
              </a:prstTxWarp>
              <a:spAutoFit/>
            </a:bodyPr>
            <a:lstStyle/>
            <a:p>
              <a:pPr algn="ctr"/>
              <a:r>
                <a:rPr lang="en-US" sz="1800" b="1" dirty="0">
                  <a:solidFill>
                    <a:srgbClr val="FFFFFF"/>
                  </a:solidFill>
                  <a:latin typeface="Comic Sans MS" charset="0"/>
                  <a:sym typeface="Comic Sans MS" charset="0"/>
                </a:rPr>
                <a:t>Bolometric corrections </a:t>
              </a:r>
              <a:endParaRPr lang="en-US" sz="2400" dirty="0">
                <a:solidFill>
                  <a:schemeClr val="tx1"/>
                </a:solidFill>
                <a:latin typeface="Arial" charset="0"/>
                <a:ea typeface="Arial" charset="0"/>
                <a:cs typeface="Arial" charset="0"/>
                <a:sym typeface="Arial" charset="0"/>
              </a:endParaRPr>
            </a:p>
            <a:p>
              <a:pPr algn="ctr"/>
              <a:r>
                <a:rPr lang="en-US" sz="1800" b="1" dirty="0">
                  <a:solidFill>
                    <a:srgbClr val="FFFFFF"/>
                  </a:solidFill>
                  <a:latin typeface="Comic Sans MS" charset="0"/>
                  <a:sym typeface="Comic Sans MS" charset="0"/>
                </a:rPr>
                <a:t>+ </a:t>
              </a:r>
              <a:endParaRPr lang="en-US" sz="2400" dirty="0">
                <a:solidFill>
                  <a:schemeClr val="tx1"/>
                </a:solidFill>
                <a:latin typeface="Arial" charset="0"/>
                <a:ea typeface="Arial" charset="0"/>
                <a:cs typeface="Arial" charset="0"/>
                <a:sym typeface="Arial" charset="0"/>
              </a:endParaRPr>
            </a:p>
            <a:p>
              <a:pPr algn="ctr"/>
              <a:r>
                <a:rPr lang="en-US" sz="1800" b="1" dirty="0">
                  <a:solidFill>
                    <a:srgbClr val="FFFFFF"/>
                  </a:solidFill>
                  <a:latin typeface="Comic Sans MS" charset="0"/>
                  <a:sym typeface="Comic Sans MS" charset="0"/>
                </a:rPr>
                <a:t>color-</a:t>
              </a:r>
              <a:r>
                <a:rPr lang="en-US" sz="1800" b="1" dirty="0" err="1">
                  <a:solidFill>
                    <a:srgbClr val="FFFFFF"/>
                  </a:solidFill>
                  <a:latin typeface="Comic Sans MS" charset="0"/>
                  <a:sym typeface="Comic Sans MS" charset="0"/>
                </a:rPr>
                <a:t>T</a:t>
              </a:r>
              <a:r>
                <a:rPr lang="en-US" sz="1800" b="1" baseline="-25000" dirty="0" err="1">
                  <a:solidFill>
                    <a:srgbClr val="FFFFFF"/>
                  </a:solidFill>
                  <a:latin typeface="Comic Sans MS" charset="0"/>
                  <a:sym typeface="Comic Sans MS" charset="0"/>
                </a:rPr>
                <a:t>eff</a:t>
              </a:r>
              <a:r>
                <a:rPr lang="en-US" sz="1800" b="1" dirty="0">
                  <a:solidFill>
                    <a:srgbClr val="FFFFFF"/>
                  </a:solidFill>
                  <a:latin typeface="Comic Sans MS" charset="0"/>
                  <a:sym typeface="Comic Sans MS" charset="0"/>
                </a:rPr>
                <a:t> relations</a:t>
              </a:r>
              <a:endParaRPr lang="en-US" sz="2400" dirty="0">
                <a:solidFill>
                  <a:schemeClr val="tx1"/>
                </a:solidFill>
                <a:latin typeface="Arial" charset="0"/>
                <a:ea typeface="Arial" charset="0"/>
                <a:cs typeface="Arial" charset="0"/>
                <a:sym typeface="Arial" charset="0"/>
              </a:endParaRPr>
            </a:p>
            <a:p>
              <a:pPr algn="ctr"/>
              <a:r>
                <a:rPr lang="en-US" sz="1800" b="1" dirty="0">
                  <a:solidFill>
                    <a:srgbClr val="FFFFFF"/>
                  </a:solidFill>
                  <a:latin typeface="Comic Sans MS" charset="0"/>
                  <a:sym typeface="Comic Sans MS" charset="0"/>
                </a:rPr>
                <a:t>+</a:t>
              </a:r>
              <a:endParaRPr lang="en-US" sz="2400" dirty="0">
                <a:solidFill>
                  <a:schemeClr val="tx1"/>
                </a:solidFill>
                <a:latin typeface="Arial" charset="0"/>
                <a:ea typeface="Arial" charset="0"/>
                <a:cs typeface="Arial" charset="0"/>
                <a:sym typeface="Arial" charset="0"/>
              </a:endParaRPr>
            </a:p>
            <a:p>
              <a:pPr algn="ctr"/>
              <a:r>
                <a:rPr lang="en-US" sz="1800" b="1" dirty="0">
                  <a:solidFill>
                    <a:srgbClr val="FFFFFF"/>
                  </a:solidFill>
                  <a:latin typeface="Comic Sans MS" charset="0"/>
                  <a:sym typeface="Comic Sans MS" charset="0"/>
                </a:rPr>
                <a:t>spectral library</a:t>
              </a:r>
            </a:p>
          </p:txBody>
        </p:sp>
        <p:sp>
          <p:nvSpPr>
            <p:cNvPr id="43019" name="AutoShape 10"/>
            <p:cNvSpPr>
              <a:spLocks/>
            </p:cNvSpPr>
            <p:nvPr/>
          </p:nvSpPr>
          <p:spPr bwMode="auto">
            <a:xfrm rot="10800000">
              <a:off x="5257799" y="4330736"/>
              <a:ext cx="990599" cy="393664"/>
            </a:xfrm>
            <a:custGeom>
              <a:avLst/>
              <a:gdLst>
                <a:gd name="T0" fmla="*/ 0 w 21600"/>
                <a:gd name="T1" fmla="*/ 0 h 21600"/>
                <a:gd name="T2" fmla="*/ 21600 w 21600"/>
                <a:gd name="T3" fmla="*/ 21600 h 21600"/>
              </a:gdLst>
              <a:ahLst/>
              <a:cxnLst/>
              <a:rect l="T0" t="T1" r="T2" b="T3"/>
              <a:pathLst>
                <a:path w="21600" h="21600">
                  <a:moveTo>
                    <a:pt x="0" y="0"/>
                  </a:moveTo>
                  <a:lnTo>
                    <a:pt x="10800" y="0"/>
                  </a:lnTo>
                  <a:lnTo>
                    <a:pt x="10800" y="21600"/>
                  </a:lnTo>
                  <a:lnTo>
                    <a:pt x="21600" y="21600"/>
                  </a:lnTo>
                </a:path>
              </a:pathLst>
            </a:custGeom>
            <a:noFill/>
            <a:ln w="22225">
              <a:solidFill>
                <a:srgbClr val="FFFFFF"/>
              </a:solidFill>
              <a:miter lim="800000"/>
              <a:headEnd/>
              <a:tailEnd type="triangle" w="med" len="med"/>
            </a:ln>
          </p:spPr>
          <p:txBody>
            <a:bodyPr lIns="0" tIns="0" rIns="0" bIns="0">
              <a:prstTxWarp prst="textNoShape">
                <a:avLst/>
              </a:prstTxWarp>
            </a:bodyPr>
            <a:lstStyle/>
            <a:p>
              <a:endParaRPr lang="it-IT"/>
            </a:p>
          </p:txBody>
        </p:sp>
        <p:sp>
          <p:nvSpPr>
            <p:cNvPr id="6155" name="Rectangle 11"/>
            <p:cNvSpPr>
              <a:spLocks/>
            </p:cNvSpPr>
            <p:nvPr/>
          </p:nvSpPr>
          <p:spPr bwMode="auto">
            <a:xfrm>
              <a:off x="1012825" y="3886200"/>
              <a:ext cx="4206280" cy="1308050"/>
            </a:xfrm>
            <a:prstGeom prst="rect">
              <a:avLst/>
            </a:prstGeom>
            <a:noFill/>
            <a:ln w="19050" cap="flat" cmpd="sng" algn="ctr">
              <a:solidFill>
                <a:srgbClr val="FF0000"/>
              </a:solidFill>
              <a:prstDash val="solid"/>
              <a:miter lim="800000"/>
              <a:headEnd type="none" w="med" len="med"/>
              <a:tailEnd type="none" w="med" len="med"/>
            </a:ln>
          </p:spPr>
          <p:txBody>
            <a:bodyPr wrap="none" lIns="38100" tIns="38100" rIns="38100" bIns="38100">
              <a:prstTxWarp prst="textNoShape">
                <a:avLst/>
              </a:prstTxWarp>
              <a:spAutoFit/>
            </a:bodyPr>
            <a:lstStyle/>
            <a:p>
              <a:pPr algn="l">
                <a:buClr>
                  <a:srgbClr val="FF0000"/>
                </a:buClr>
                <a:buSzPct val="100000"/>
                <a:buFont typeface="Arial" charset="0"/>
                <a:buChar char="•"/>
              </a:pPr>
              <a:r>
                <a:rPr lang="en-US" sz="2000" b="1" dirty="0">
                  <a:solidFill>
                    <a:srgbClr val="FF0000"/>
                  </a:solidFill>
                  <a:effectLst>
                    <a:outerShdw blurRad="38100" dist="38100" dir="2700000" algn="tl">
                      <a:srgbClr val="000000"/>
                    </a:outerShdw>
                  </a:effectLst>
                  <a:latin typeface="Comic Sans MS" charset="0"/>
                  <a:sym typeface="Comic Sans MS" charset="0"/>
                </a:rPr>
                <a:t>Magnitudes &amp; Colors</a:t>
              </a:r>
              <a:endParaRPr lang="en-US" sz="2400" dirty="0">
                <a:solidFill>
                  <a:schemeClr val="tx1"/>
                </a:solidFill>
                <a:latin typeface="Arial" charset="0"/>
                <a:ea typeface="Arial" charset="0"/>
                <a:cs typeface="Arial" charset="0"/>
                <a:sym typeface="Arial" charset="0"/>
              </a:endParaRPr>
            </a:p>
            <a:p>
              <a:pPr algn="l">
                <a:buClr>
                  <a:srgbClr val="FF0000"/>
                </a:buClr>
                <a:buSzPct val="100000"/>
                <a:buFont typeface="Arial" charset="0"/>
                <a:buChar char="•"/>
              </a:pPr>
              <a:r>
                <a:rPr lang="en-US" sz="2000" b="1" dirty="0">
                  <a:solidFill>
                    <a:srgbClr val="FF0000"/>
                  </a:solidFill>
                  <a:effectLst>
                    <a:outerShdw blurRad="38100" dist="38100" dir="2700000" algn="tl">
                      <a:srgbClr val="000000"/>
                    </a:outerShdw>
                  </a:effectLst>
                  <a:latin typeface="Comic Sans MS" charset="0"/>
                  <a:sym typeface="Comic Sans MS" charset="0"/>
                </a:rPr>
                <a:t>Spectral indices</a:t>
              </a:r>
              <a:endParaRPr lang="en-US" sz="2400" dirty="0">
                <a:solidFill>
                  <a:schemeClr val="tx1"/>
                </a:solidFill>
                <a:latin typeface="Arial" charset="0"/>
                <a:ea typeface="Arial" charset="0"/>
                <a:cs typeface="Arial" charset="0"/>
                <a:sym typeface="Arial" charset="0"/>
              </a:endParaRPr>
            </a:p>
            <a:p>
              <a:pPr algn="l">
                <a:buClr>
                  <a:srgbClr val="FF0000"/>
                </a:buClr>
                <a:buSzPct val="100000"/>
                <a:buFont typeface="Arial" charset="0"/>
                <a:buChar char="•"/>
              </a:pPr>
              <a:r>
                <a:rPr lang="en-US" sz="2000" b="1" dirty="0">
                  <a:solidFill>
                    <a:srgbClr val="FF0000"/>
                  </a:solidFill>
                  <a:effectLst>
                    <a:outerShdw blurRad="38100" dist="38100" dir="2700000" algn="tl">
                      <a:srgbClr val="000000"/>
                    </a:outerShdw>
                  </a:effectLst>
                  <a:latin typeface="Comic Sans MS" charset="0"/>
                  <a:sym typeface="Comic Sans MS" charset="0"/>
                </a:rPr>
                <a:t>Integrated spectra</a:t>
              </a:r>
              <a:endParaRPr lang="en-US" sz="2400" dirty="0" smtClean="0">
                <a:solidFill>
                  <a:schemeClr val="tx1"/>
                </a:solidFill>
                <a:latin typeface="Arial" charset="0"/>
                <a:ea typeface="Arial" charset="0"/>
                <a:cs typeface="Arial" charset="0"/>
                <a:sym typeface="Arial" charset="0"/>
              </a:endParaRPr>
            </a:p>
            <a:p>
              <a:pPr algn="l">
                <a:buClr>
                  <a:srgbClr val="FF0000"/>
                </a:buClr>
                <a:buSzPct val="100000"/>
                <a:buFont typeface="Arial" charset="0"/>
                <a:buChar char="•"/>
              </a:pPr>
              <a:r>
                <a:rPr lang="en-US" sz="2000" b="1" dirty="0" smtClean="0">
                  <a:solidFill>
                    <a:srgbClr val="FF0000"/>
                  </a:solidFill>
                  <a:effectLst>
                    <a:outerShdw blurRad="38100" dist="38100" dir="2700000" algn="tl">
                      <a:srgbClr val="000000"/>
                    </a:outerShdw>
                  </a:effectLst>
                  <a:latin typeface="Comic Sans MS" charset="0"/>
                  <a:sym typeface="Comic Sans MS" charset="0"/>
                </a:rPr>
                <a:t>Surface brightness fluctuations</a:t>
              </a:r>
              <a:endParaRPr lang="en-US" sz="2000" b="1" dirty="0">
                <a:solidFill>
                  <a:srgbClr val="FF0000"/>
                </a:solidFill>
                <a:effectLst>
                  <a:outerShdw blurRad="38100" dist="38100" dir="2700000" algn="tl">
                    <a:srgbClr val="000000"/>
                  </a:outerShdw>
                </a:effectLst>
                <a:latin typeface="Comic Sans MS" charset="0"/>
                <a:sym typeface="Comic Sans MS" charset="0"/>
              </a:endParaRPr>
            </a:p>
          </p:txBody>
        </p:sp>
        <p:sp>
          <p:nvSpPr>
            <p:cNvPr id="43021" name="AutoShape 12"/>
            <p:cNvSpPr>
              <a:spLocks/>
            </p:cNvSpPr>
            <p:nvPr/>
          </p:nvSpPr>
          <p:spPr bwMode="auto">
            <a:xfrm rot="16200000" flipH="1">
              <a:off x="-657244" y="2893992"/>
              <a:ext cx="2563853" cy="639763"/>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path>
              </a:pathLst>
            </a:custGeom>
            <a:noFill/>
            <a:ln w="22225">
              <a:solidFill>
                <a:srgbClr val="FFFFFF"/>
              </a:solidFill>
              <a:miter lim="800000"/>
              <a:headEnd type="oval" w="med" len="med"/>
              <a:tailEnd type="triangle" w="med" len="med"/>
            </a:ln>
          </p:spPr>
          <p:txBody>
            <a:bodyPr lIns="0" tIns="0" rIns="0" bIns="0">
              <a:prstTxWarp prst="textNoShape">
                <a:avLst/>
              </a:prstTxWarp>
            </a:bodyPr>
            <a:lstStyle/>
            <a:p>
              <a:endParaRPr lang="it-IT"/>
            </a:p>
          </p:txBody>
        </p:sp>
        <p:sp>
          <p:nvSpPr>
            <p:cNvPr id="43022" name="AutoShape 15"/>
            <p:cNvSpPr>
              <a:spLocks/>
            </p:cNvSpPr>
            <p:nvPr/>
          </p:nvSpPr>
          <p:spPr bwMode="auto">
            <a:xfrm rot="5400000">
              <a:off x="7358854" y="3461547"/>
              <a:ext cx="415931" cy="46038"/>
            </a:xfrm>
            <a:prstGeom prst="rightArrow">
              <a:avLst>
                <a:gd name="adj1" fmla="val 50000"/>
                <a:gd name="adj2" fmla="val 123595"/>
              </a:avLst>
            </a:prstGeom>
            <a:solidFill>
              <a:schemeClr val="accent1"/>
            </a:solidFill>
            <a:ln w="9525">
              <a:solidFill>
                <a:srgbClr val="FFFFFF"/>
              </a:solidFill>
              <a:miter lim="800000"/>
              <a:headEnd/>
              <a:tailEnd/>
            </a:ln>
          </p:spPr>
          <p:txBody>
            <a:bodyPr lIns="0" tIns="0" rIns="0" bIns="0">
              <a:prstTxWarp prst="textNoShape">
                <a:avLst/>
              </a:prstTxWarp>
            </a:bodyPr>
            <a:lstStyle/>
            <a:p>
              <a:endParaRPr lang="it-IT"/>
            </a:p>
          </p:txBody>
        </p:sp>
      </p:grpSp>
      <p:pic>
        <p:nvPicPr>
          <p:cNvPr id="19" name="Picture 9"/>
          <p:cNvPicPr>
            <a:picLocks noChangeAspect="1" noChangeArrowheads="1"/>
          </p:cNvPicPr>
          <p:nvPr/>
        </p:nvPicPr>
        <p:blipFill>
          <a:blip r:embed="rId3"/>
          <a:srcRect/>
          <a:stretch>
            <a:fillRect/>
          </a:stretch>
        </p:blipFill>
        <p:spPr bwMode="auto">
          <a:xfrm>
            <a:off x="6096000" y="995363"/>
            <a:ext cx="2819400" cy="2890837"/>
          </a:xfrm>
          <a:prstGeom prst="rect">
            <a:avLst/>
          </a:prstGeom>
          <a:noFill/>
          <a:ln w="25400">
            <a:solidFill>
              <a:srgbClr val="00FFFF"/>
            </a:solidFill>
            <a:miter lim="800000"/>
            <a:headEnd/>
            <a:tailEnd/>
          </a:ln>
        </p:spPr>
      </p:pic>
    </p:spTree>
    <p:extLst>
      <p:ext uri="{BB962C8B-B14F-4D97-AF65-F5344CB8AC3E}">
        <p14:creationId xmlns:p14="http://schemas.microsoft.com/office/powerpoint/2010/main" val="37358785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146">
                                            <p:txEl>
                                              <p:pRg st="0" end="0"/>
                                            </p:txEl>
                                          </p:spTgt>
                                        </p:tgtEl>
                                        <p:attrNameLst>
                                          <p:attrName>style.visibility</p:attrName>
                                        </p:attrNameLst>
                                      </p:cBhvr>
                                      <p:to>
                                        <p:strVal val="visible"/>
                                      </p:to>
                                    </p:set>
                                    <p:animEffect transition="in" filter="fade">
                                      <p:cBhvr>
                                        <p:cTn id="7" dur="500"/>
                                        <p:tgtEl>
                                          <p:spTgt spid="614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146">
                                            <p:txEl>
                                              <p:pRg st="2" end="2"/>
                                            </p:txEl>
                                          </p:spTgt>
                                        </p:tgtEl>
                                        <p:attrNameLst>
                                          <p:attrName>style.visibility</p:attrName>
                                        </p:attrNameLst>
                                      </p:cBhvr>
                                      <p:to>
                                        <p:strVal val="visible"/>
                                      </p:to>
                                    </p:set>
                                    <p:animEffect transition="in" filter="fade">
                                      <p:cBhvr>
                                        <p:cTn id="11" dur="500"/>
                                        <p:tgtEl>
                                          <p:spTgt spid="6146">
                                            <p:txEl>
                                              <p:pRg st="2" end="2"/>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6146">
                                            <p:txEl>
                                              <p:pRg st="4" end="4"/>
                                            </p:txEl>
                                          </p:spTgt>
                                        </p:tgtEl>
                                        <p:attrNameLst>
                                          <p:attrName>style.visibility</p:attrName>
                                        </p:attrNameLst>
                                      </p:cBhvr>
                                      <p:to>
                                        <p:strVal val="visible"/>
                                      </p:to>
                                    </p:set>
                                    <p:animEffect transition="in" filter="fade">
                                      <p:cBhvr>
                                        <p:cTn id="15" dur="500"/>
                                        <p:tgtEl>
                                          <p:spTgt spid="6146">
                                            <p:txEl>
                                              <p:pRg st="4" end="4"/>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6146">
                                            <p:txEl>
                                              <p:pRg st="6" end="6"/>
                                            </p:txEl>
                                          </p:spTgt>
                                        </p:tgtEl>
                                        <p:attrNameLst>
                                          <p:attrName>style.visibility</p:attrName>
                                        </p:attrNameLst>
                                      </p:cBhvr>
                                      <p:to>
                                        <p:strVal val="visible"/>
                                      </p:to>
                                    </p:set>
                                    <p:animEffect transition="in" filter="fade">
                                      <p:cBhvr>
                                        <p:cTn id="19" dur="500"/>
                                        <p:tgtEl>
                                          <p:spTgt spid="6146">
                                            <p:txEl>
                                              <p:pRg st="6" end="6"/>
                                            </p:txEl>
                                          </p:spTgt>
                                        </p:tgtEl>
                                      </p:cBhvr>
                                    </p:animEffect>
                                  </p:childTnLst>
                                </p:cTn>
                              </p:par>
                            </p:childTnLst>
                          </p:cTn>
                        </p:par>
                        <p:par>
                          <p:cTn id="20" fill="hold">
                            <p:stCondLst>
                              <p:cond delay="4000"/>
                            </p:stCondLst>
                            <p:childTnLst>
                              <p:par>
                                <p:cTn id="21" presetID="10" presetClass="entr" presetSubtype="0" fill="hold" grpId="0" nodeType="afterEffect">
                                  <p:stCondLst>
                                    <p:cond delay="1000"/>
                                  </p:stCondLst>
                                  <p:childTnLst>
                                    <p:set>
                                      <p:cBhvr>
                                        <p:cTn id="22" dur="1" fill="hold">
                                          <p:stCondLst>
                                            <p:cond delay="0"/>
                                          </p:stCondLst>
                                        </p:cTn>
                                        <p:tgtEl>
                                          <p:spTgt spid="6146">
                                            <p:txEl>
                                              <p:pRg st="8" end="8"/>
                                            </p:txEl>
                                          </p:spTgt>
                                        </p:tgtEl>
                                        <p:attrNameLst>
                                          <p:attrName>style.visibility</p:attrName>
                                        </p:attrNameLst>
                                      </p:cBhvr>
                                      <p:to>
                                        <p:strVal val="visible"/>
                                      </p:to>
                                    </p:set>
                                    <p:animEffect transition="in" filter="fade">
                                      <p:cBhvr>
                                        <p:cTn id="23" dur="500"/>
                                        <p:tgtEl>
                                          <p:spTgt spid="6146">
                                            <p:txEl>
                                              <p:pRg st="8" end="8"/>
                                            </p:txEl>
                                          </p:spTgt>
                                        </p:tgtEl>
                                      </p:cBhvr>
                                    </p:animEffect>
                                  </p:childTnLst>
                                </p:cTn>
                              </p:par>
                            </p:childTnLst>
                          </p:cTn>
                        </p:par>
                        <p:par>
                          <p:cTn id="24" fill="hold">
                            <p:stCondLst>
                              <p:cond delay="5500"/>
                            </p:stCondLst>
                            <p:childTnLst>
                              <p:par>
                                <p:cTn id="25" presetID="9"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par>
                          <p:cTn id="33" fill="hold">
                            <p:stCondLst>
                              <p:cond delay="2000"/>
                            </p:stCondLst>
                            <p:childTnLst>
                              <p:par>
                                <p:cTn id="34" presetID="9"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57"/>
                                        </p:tgtEl>
                                        <p:attrNameLst>
                                          <p:attrName>style.visibility</p:attrName>
                                        </p:attrNameLst>
                                      </p:cBhvr>
                                      <p:to>
                                        <p:strVal val="visible"/>
                                      </p:to>
                                    </p:set>
                                    <p:animEffect transition="in" filter="fade">
                                      <p:cBhvr>
                                        <p:cTn id="46" dur="500"/>
                                        <p:tgtEl>
                                          <p:spTgt spid="6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advAuto="500"/>
      <p:bldP spid="615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187624" y="332656"/>
            <a:ext cx="7200800" cy="463846"/>
          </a:xfrm>
          <a:prstGeom prst="rect">
            <a:avLst/>
          </a:prstGeom>
          <a:noFill/>
          <a:ln w="19080">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marL="25146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marL="29718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marL="34290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marL="3886200" indent="-228600"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pPr algn="ctr">
              <a:spcBef>
                <a:spcPts val="1500"/>
              </a:spcBef>
            </a:pPr>
            <a:r>
              <a:rPr lang="en-US" sz="2400" b="1" dirty="0" smtClean="0">
                <a:solidFill>
                  <a:srgbClr val="66FFFF"/>
                </a:solidFill>
                <a:latin typeface="Comic Sans MS"/>
                <a:cs typeface="Comic Sans MS"/>
              </a:rPr>
              <a:t>Clues on Cosmic </a:t>
            </a:r>
            <a:r>
              <a:rPr lang="en-US" sz="2400" b="1" dirty="0" err="1" smtClean="0">
                <a:solidFill>
                  <a:srgbClr val="66FFFF"/>
                </a:solidFill>
                <a:latin typeface="Comic Sans MS"/>
                <a:cs typeface="Comic Sans MS"/>
              </a:rPr>
              <a:t>Reionization</a:t>
            </a:r>
            <a:endParaRPr lang="en-US" sz="2400" b="1" dirty="0">
              <a:solidFill>
                <a:srgbClr val="66FFFF"/>
              </a:solidFill>
              <a:latin typeface="Comic Sans MS"/>
              <a:cs typeface="Comic Sans MS"/>
            </a:endParaRPr>
          </a:p>
        </p:txBody>
      </p:sp>
      <p:pic>
        <p:nvPicPr>
          <p:cNvPr id="2" name="Picture 1"/>
          <p:cNvPicPr>
            <a:picLocks noChangeAspect="1"/>
          </p:cNvPicPr>
          <p:nvPr/>
        </p:nvPicPr>
        <p:blipFill>
          <a:blip r:embed="rId3"/>
          <a:stretch>
            <a:fillRect/>
          </a:stretch>
        </p:blipFill>
        <p:spPr>
          <a:xfrm>
            <a:off x="1871700" y="1196752"/>
            <a:ext cx="5400600" cy="3960440"/>
          </a:xfrm>
          <a:prstGeom prst="rect">
            <a:avLst/>
          </a:prstGeom>
          <a:ln w="28575" cmpd="sng">
            <a:solidFill>
              <a:srgbClr val="00FFFF"/>
            </a:solidFill>
          </a:ln>
        </p:spPr>
      </p:pic>
      <p:grpSp>
        <p:nvGrpSpPr>
          <p:cNvPr id="8" name="Group 7"/>
          <p:cNvGrpSpPr/>
          <p:nvPr/>
        </p:nvGrpSpPr>
        <p:grpSpPr>
          <a:xfrm>
            <a:off x="1132984" y="1196752"/>
            <a:ext cx="3583032" cy="4824536"/>
            <a:chOff x="1132984" y="1196752"/>
            <a:chExt cx="3583032" cy="4824536"/>
          </a:xfrm>
        </p:grpSpPr>
        <p:grpSp>
          <p:nvGrpSpPr>
            <p:cNvPr id="7" name="Group 6"/>
            <p:cNvGrpSpPr/>
            <p:nvPr/>
          </p:nvGrpSpPr>
          <p:grpSpPr>
            <a:xfrm>
              <a:off x="1132984" y="4746630"/>
              <a:ext cx="3583032" cy="1274658"/>
              <a:chOff x="971600" y="4653136"/>
              <a:chExt cx="3583032" cy="1274658"/>
            </a:xfrm>
          </p:grpSpPr>
          <p:sp>
            <p:nvSpPr>
              <p:cNvPr id="3" name="Down Arrow 2"/>
              <p:cNvSpPr/>
              <p:nvPr/>
            </p:nvSpPr>
            <p:spPr bwMode="auto">
              <a:xfrm rot="10800000">
                <a:off x="2619101" y="4653136"/>
                <a:ext cx="288032" cy="864096"/>
              </a:xfrm>
              <a:prstGeom prst="downArrow">
                <a:avLst>
                  <a:gd name="adj1" fmla="val 26378"/>
                  <a:gd name="adj2" fmla="val 61812"/>
                </a:avLst>
              </a:prstGeom>
              <a:solidFill>
                <a:srgbClr val="FF122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4" name="TextBox 3"/>
              <p:cNvSpPr txBox="1"/>
              <p:nvPr/>
            </p:nvSpPr>
            <p:spPr>
              <a:xfrm>
                <a:off x="971600" y="5589240"/>
                <a:ext cx="3583032" cy="338554"/>
              </a:xfrm>
              <a:prstGeom prst="rect">
                <a:avLst/>
              </a:prstGeom>
              <a:noFill/>
              <a:ln>
                <a:solidFill>
                  <a:srgbClr val="FF0000"/>
                </a:solidFill>
              </a:ln>
            </p:spPr>
            <p:txBody>
              <a:bodyPr wrap="none" rtlCol="0">
                <a:spAutoFit/>
              </a:bodyPr>
              <a:lstStyle/>
              <a:p>
                <a:r>
                  <a:rPr lang="en-US" sz="1600" b="1" dirty="0" err="1" smtClean="0">
                    <a:solidFill>
                      <a:srgbClr val="FF0000"/>
                    </a:solidFill>
                    <a:latin typeface="Comic Sans MS"/>
                    <a:cs typeface="Comic Sans MS"/>
                  </a:rPr>
                  <a:t>Reionization</a:t>
                </a:r>
                <a:r>
                  <a:rPr lang="en-US" sz="1600" b="1" dirty="0" smtClean="0">
                    <a:solidFill>
                      <a:srgbClr val="FF0000"/>
                    </a:solidFill>
                    <a:latin typeface="Comic Sans MS"/>
                    <a:cs typeface="Comic Sans MS"/>
                  </a:rPr>
                  <a:t> time: 12.7Gyr, z ≈ 6</a:t>
                </a:r>
                <a:endParaRPr lang="en-US" sz="1600" b="1" dirty="0">
                  <a:solidFill>
                    <a:srgbClr val="FF0000"/>
                  </a:solidFill>
                  <a:latin typeface="Comic Sans MS"/>
                  <a:cs typeface="Comic Sans MS"/>
                </a:endParaRPr>
              </a:p>
            </p:txBody>
          </p:sp>
        </p:grpSp>
        <p:cxnSp>
          <p:nvCxnSpPr>
            <p:cNvPr id="6" name="Straight Connector 5"/>
            <p:cNvCxnSpPr/>
            <p:nvPr/>
          </p:nvCxnSpPr>
          <p:spPr bwMode="auto">
            <a:xfrm>
              <a:off x="2924500" y="1196752"/>
              <a:ext cx="0" cy="3384376"/>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28976883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b="1" dirty="0" smtClean="0">
                <a:solidFill>
                  <a:schemeClr val="bg1"/>
                </a:solidFill>
                <a:latin typeface="Comic Sans MS"/>
                <a:cs typeface="Comic Sans MS"/>
              </a:rPr>
              <a:t>Unresolved stellar populations</a:t>
            </a:r>
            <a:endParaRPr lang="en-US" sz="3200" b="1" dirty="0">
              <a:solidFill>
                <a:schemeClr val="bg1"/>
              </a:solidFill>
              <a:latin typeface="Comic Sans MS"/>
              <a:cs typeface="Comic Sans MS"/>
            </a:endParaRPr>
          </a:p>
        </p:txBody>
      </p:sp>
    </p:spTree>
    <p:extLst>
      <p:ext uri="{BB962C8B-B14F-4D97-AF65-F5344CB8AC3E}">
        <p14:creationId xmlns:p14="http://schemas.microsoft.com/office/powerpoint/2010/main" val="6241299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8" name="Text Box 12"/>
          <p:cNvSpPr txBox="1">
            <a:spLocks noChangeArrowheads="1"/>
          </p:cNvSpPr>
          <p:nvPr/>
        </p:nvSpPr>
        <p:spPr bwMode="auto">
          <a:xfrm>
            <a:off x="38100" y="692150"/>
            <a:ext cx="5614020" cy="1643527"/>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buClr>
                <a:srgbClr val="FF3300"/>
              </a:buClr>
              <a:buFont typeface="Wingdings" pitchFamily="2" charset="2"/>
              <a:buNone/>
              <a:defRPr/>
            </a:pPr>
            <a:r>
              <a:rPr lang="en-US" b="1" dirty="0" smtClean="0">
                <a:solidFill>
                  <a:srgbClr val="FFFF00"/>
                </a:solidFill>
              </a:rPr>
              <a:t> </a:t>
            </a:r>
            <a:r>
              <a:rPr lang="en-US" sz="1800" b="1" u="sng" dirty="0" smtClean="0">
                <a:solidFill>
                  <a:srgbClr val="FFFF00"/>
                </a:solidFill>
                <a:latin typeface="Comic Sans MS"/>
                <a:cs typeface="Comic Sans MS"/>
              </a:rPr>
              <a:t>Surface Brightness Fluctuations studies</a:t>
            </a:r>
          </a:p>
          <a:p>
            <a:pPr marL="285750" indent="-285750" algn="just">
              <a:spcBef>
                <a:spcPct val="20000"/>
              </a:spcBef>
              <a:buClr>
                <a:srgbClr val="FF3300"/>
              </a:buClr>
              <a:buFont typeface="Wingdings" pitchFamily="2" charset="2"/>
              <a:buChar char="Ø"/>
              <a:defRPr/>
            </a:pPr>
            <a:r>
              <a:rPr lang="en-US" b="1" dirty="0" smtClean="0">
                <a:solidFill>
                  <a:srgbClr val="FFFF00"/>
                </a:solidFill>
                <a:effectLst>
                  <a:outerShdw blurRad="38100" dist="38100" dir="2700000" algn="tl">
                    <a:srgbClr val="000000"/>
                  </a:outerShdw>
                </a:effectLst>
              </a:rPr>
              <a:t>The modeling: </a:t>
            </a:r>
            <a:r>
              <a:rPr lang="en-US" sz="1600" dirty="0" smtClean="0">
                <a:solidFill>
                  <a:srgbClr val="FFFFFF"/>
                </a:solidFill>
                <a:latin typeface="Comic Sans MS"/>
                <a:cs typeface="Comic Sans MS"/>
              </a:rPr>
              <a:t>Based </a:t>
            </a:r>
            <a:r>
              <a:rPr lang="en-US" sz="1600" dirty="0">
                <a:solidFill>
                  <a:srgbClr val="FFFFFF"/>
                </a:solidFill>
                <a:latin typeface="Comic Sans MS"/>
                <a:cs typeface="Comic Sans MS"/>
              </a:rPr>
              <a:t>on </a:t>
            </a:r>
            <a:r>
              <a:rPr lang="en-US" sz="1600" dirty="0" smtClean="0">
                <a:solidFill>
                  <a:srgbClr val="FFFFFF"/>
                </a:solidFill>
                <a:latin typeface="Comic Sans MS"/>
                <a:cs typeface="Comic Sans MS"/>
              </a:rPr>
              <a:t>the </a:t>
            </a:r>
            <a:r>
              <a:rPr lang="en-US" sz="1600" dirty="0" err="1" smtClean="0">
                <a:solidFill>
                  <a:srgbClr val="FFFFFF"/>
                </a:solidFill>
                <a:latin typeface="Comic Sans MS"/>
                <a:cs typeface="Comic Sans MS"/>
              </a:rPr>
              <a:t>SPoT</a:t>
            </a:r>
            <a:r>
              <a:rPr lang="en-US" sz="1600" dirty="0" smtClean="0">
                <a:solidFill>
                  <a:srgbClr val="FFFFFF"/>
                </a:solidFill>
                <a:latin typeface="Comic Sans MS"/>
                <a:cs typeface="Comic Sans MS"/>
              </a:rPr>
              <a:t> code (fully developed in </a:t>
            </a:r>
            <a:r>
              <a:rPr lang="en-US" sz="1600" dirty="0" err="1" smtClean="0">
                <a:solidFill>
                  <a:srgbClr val="FFFFFF"/>
                </a:solidFill>
                <a:latin typeface="Comic Sans MS"/>
                <a:cs typeface="Comic Sans MS"/>
              </a:rPr>
              <a:t>Teramo</a:t>
            </a:r>
            <a:r>
              <a:rPr lang="en-US" sz="1600" dirty="0" smtClean="0">
                <a:solidFill>
                  <a:srgbClr val="FFFFFF"/>
                </a:solidFill>
                <a:latin typeface="Comic Sans MS"/>
                <a:cs typeface="Comic Sans MS"/>
              </a:rPr>
              <a:t> and checked </a:t>
            </a:r>
            <a:r>
              <a:rPr lang="en-US" sz="1600" dirty="0">
                <a:solidFill>
                  <a:srgbClr val="FFFFFF"/>
                </a:solidFill>
                <a:latin typeface="Comic Sans MS"/>
                <a:cs typeface="Comic Sans MS"/>
              </a:rPr>
              <a:t>on CMDs </a:t>
            </a:r>
            <a:r>
              <a:rPr lang="en-US" sz="1600" dirty="0" smtClean="0">
                <a:solidFill>
                  <a:srgbClr val="FFFFFF"/>
                </a:solidFill>
                <a:latin typeface="Comic Sans MS"/>
                <a:cs typeface="Comic Sans MS"/>
              </a:rPr>
              <a:t>of </a:t>
            </a:r>
            <a:r>
              <a:rPr lang="en-US" sz="1600" dirty="0">
                <a:solidFill>
                  <a:srgbClr val="FFFFFF"/>
                </a:solidFill>
                <a:latin typeface="Comic Sans MS"/>
                <a:cs typeface="Comic Sans MS"/>
              </a:rPr>
              <a:t>resolved </a:t>
            </a:r>
            <a:r>
              <a:rPr lang="en-US" sz="1600" dirty="0" smtClean="0">
                <a:solidFill>
                  <a:srgbClr val="FFFFFF"/>
                </a:solidFill>
                <a:latin typeface="Comic Sans MS"/>
                <a:cs typeface="Comic Sans MS"/>
              </a:rPr>
              <a:t>stellar </a:t>
            </a:r>
            <a:r>
              <a:rPr lang="en-US" sz="1600" dirty="0">
                <a:solidFill>
                  <a:srgbClr val="FFFFFF"/>
                </a:solidFill>
                <a:latin typeface="Comic Sans MS"/>
                <a:cs typeface="Comic Sans MS"/>
              </a:rPr>
              <a:t>systems: GGCs &amp; MC clusters</a:t>
            </a:r>
            <a:r>
              <a:rPr lang="en-US" sz="1600" dirty="0" smtClean="0">
                <a:solidFill>
                  <a:srgbClr val="FFFFFF"/>
                </a:solidFill>
                <a:latin typeface="Comic Sans MS"/>
                <a:cs typeface="Comic Sans MS"/>
              </a:rPr>
              <a:t>). SBF and color models for  various age and </a:t>
            </a:r>
            <a:r>
              <a:rPr lang="en-US" sz="1600" dirty="0" err="1" smtClean="0">
                <a:solidFill>
                  <a:srgbClr val="FFFFFF"/>
                </a:solidFill>
                <a:latin typeface="Comic Sans MS"/>
                <a:cs typeface="Comic Sans MS"/>
              </a:rPr>
              <a:t>metallicities</a:t>
            </a:r>
            <a:endParaRPr lang="en-US" sz="1600" dirty="0">
              <a:solidFill>
                <a:srgbClr val="FFFFFF"/>
              </a:solidFill>
              <a:latin typeface="Comic Sans MS"/>
              <a:cs typeface="Comic Sans MS"/>
              <a:sym typeface="Symbol" pitchFamily="18" charset="2"/>
            </a:endParaRPr>
          </a:p>
        </p:txBody>
      </p:sp>
      <p:sp>
        <p:nvSpPr>
          <p:cNvPr id="147458" name="Text Box 2"/>
          <p:cNvSpPr txBox="1">
            <a:spLocks noChangeArrowheads="1"/>
          </p:cNvSpPr>
          <p:nvPr/>
        </p:nvSpPr>
        <p:spPr bwMode="auto">
          <a:xfrm>
            <a:off x="35496" y="116632"/>
            <a:ext cx="6430963" cy="461962"/>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buClr>
                <a:srgbClr val="FF3300"/>
              </a:buClr>
              <a:buFont typeface="Wingdings" pitchFamily="2" charset="2"/>
              <a:buNone/>
              <a:defRPr/>
            </a:pPr>
            <a:r>
              <a:rPr lang="en-US" sz="2400" b="1" dirty="0" smtClean="0">
                <a:solidFill>
                  <a:srgbClr val="FFFFFF"/>
                </a:solidFill>
                <a:effectLst>
                  <a:outerShdw blurRad="38100" dist="38100" dir="2700000" algn="tl">
                    <a:srgbClr val="000000"/>
                  </a:outerShdw>
                </a:effectLst>
              </a:rPr>
              <a:t>Stellar Population Synthesis @ OA </a:t>
            </a:r>
            <a:r>
              <a:rPr lang="en-US" sz="2400" b="1" dirty="0" err="1" smtClean="0">
                <a:solidFill>
                  <a:srgbClr val="FFFFFF"/>
                </a:solidFill>
                <a:effectLst>
                  <a:outerShdw blurRad="38100" dist="38100" dir="2700000" algn="tl">
                    <a:srgbClr val="000000"/>
                  </a:outerShdw>
                </a:effectLst>
              </a:rPr>
              <a:t>Teramo</a:t>
            </a:r>
            <a:endParaRPr lang="en-US" sz="2400" b="1" dirty="0">
              <a:solidFill>
                <a:srgbClr val="FFFFFF"/>
              </a:solidFill>
              <a:effectLst>
                <a:outerShdw blurRad="38100" dist="38100" dir="2700000" algn="tl">
                  <a:srgbClr val="000000"/>
                </a:outerShdw>
              </a:effectLst>
            </a:endParaRPr>
          </a:p>
        </p:txBody>
      </p:sp>
      <p:sp>
        <p:nvSpPr>
          <p:cNvPr id="2" name="Freccia a destra 1"/>
          <p:cNvSpPr/>
          <p:nvPr/>
        </p:nvSpPr>
        <p:spPr bwMode="auto">
          <a:xfrm>
            <a:off x="4860032" y="2163322"/>
            <a:ext cx="720080" cy="257566"/>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indent="-342900"/>
            <a:endParaRPr lang="en-US" sz="1400" smtClean="0">
              <a:solidFill>
                <a:srgbClr val="FFFF00"/>
              </a:solidFill>
            </a:endParaRPr>
          </a:p>
        </p:txBody>
      </p:sp>
      <p:sp>
        <p:nvSpPr>
          <p:cNvPr id="4" name="Freccia a destra 3"/>
          <p:cNvSpPr/>
          <p:nvPr/>
        </p:nvSpPr>
        <p:spPr bwMode="auto">
          <a:xfrm>
            <a:off x="-1764704" y="1196752"/>
            <a:ext cx="864096" cy="64807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indent="-342900"/>
            <a:endParaRPr lang="en-US" sz="1400" smtClean="0">
              <a:solidFill>
                <a:srgbClr val="FFFF00"/>
              </a:solidFill>
            </a:endParaRPr>
          </a:p>
        </p:txBody>
      </p:sp>
      <p:grpSp>
        <p:nvGrpSpPr>
          <p:cNvPr id="12" name="Gruppo 11"/>
          <p:cNvGrpSpPr/>
          <p:nvPr/>
        </p:nvGrpSpPr>
        <p:grpSpPr>
          <a:xfrm>
            <a:off x="5850065" y="115888"/>
            <a:ext cx="3293936" cy="6369368"/>
            <a:chOff x="5850065" y="115888"/>
            <a:chExt cx="3293936" cy="6369368"/>
          </a:xfrm>
        </p:grpSpPr>
        <p:grpSp>
          <p:nvGrpSpPr>
            <p:cNvPr id="6" name="Gruppo 5"/>
            <p:cNvGrpSpPr/>
            <p:nvPr/>
          </p:nvGrpSpPr>
          <p:grpSpPr>
            <a:xfrm>
              <a:off x="5850065" y="115888"/>
              <a:ext cx="3293936" cy="6337300"/>
              <a:chOff x="5850065" y="115888"/>
              <a:chExt cx="3293936" cy="6337300"/>
            </a:xfrm>
          </p:grpSpPr>
          <p:pic>
            <p:nvPicPr>
              <p:cNvPr id="16394" name="Picture 4" descr="allfilte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065" y="528776"/>
                <a:ext cx="2826392" cy="59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5" name="Group 8"/>
              <p:cNvGrpSpPr>
                <a:grpSpLocks/>
              </p:cNvGrpSpPr>
              <p:nvPr/>
            </p:nvGrpSpPr>
            <p:grpSpPr bwMode="auto">
              <a:xfrm>
                <a:off x="7919761" y="115888"/>
                <a:ext cx="1224240" cy="1368393"/>
                <a:chOff x="4989" y="73"/>
                <a:chExt cx="771" cy="862"/>
              </a:xfrm>
            </p:grpSpPr>
            <p:sp>
              <p:nvSpPr>
                <p:cNvPr id="16396" name="Rectangle 6"/>
                <p:cNvSpPr>
                  <a:spLocks noChangeArrowheads="1"/>
                </p:cNvSpPr>
                <p:nvPr/>
              </p:nvSpPr>
              <p:spPr bwMode="auto">
                <a:xfrm>
                  <a:off x="4989" y="73"/>
                  <a:ext cx="771" cy="862"/>
                </a:xfrm>
                <a:prstGeom prst="rect">
                  <a:avLst/>
                </a:prstGeom>
                <a:solidFill>
                  <a:schemeClr val="bg1"/>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solidFill>
                      <a:srgbClr val="FFFF00"/>
                    </a:solidFill>
                  </a:endParaRPr>
                </a:p>
              </p:txBody>
            </p:sp>
            <p:graphicFrame>
              <p:nvGraphicFramePr>
                <p:cNvPr id="16397" name="Object 7"/>
                <p:cNvGraphicFramePr>
                  <a:graphicFrameLocks noChangeAspect="1"/>
                </p:cNvGraphicFramePr>
                <p:nvPr>
                  <p:extLst>
                    <p:ext uri="{D42A27DB-BD31-4B8C-83A1-F6EECF244321}">
                      <p14:modId xmlns:p14="http://schemas.microsoft.com/office/powerpoint/2010/main" val="2231908262"/>
                    </p:ext>
                  </p:extLst>
                </p:nvPr>
              </p:nvGraphicFramePr>
              <p:xfrm>
                <a:off x="5045" y="164"/>
                <a:ext cx="693" cy="681"/>
              </p:xfrm>
              <a:graphic>
                <a:graphicData uri="http://schemas.openxmlformats.org/presentationml/2006/ole">
                  <mc:AlternateContent xmlns:mc="http://schemas.openxmlformats.org/markup-compatibility/2006">
                    <mc:Choice xmlns:v="urn:schemas-microsoft-com:vml" Requires="v">
                      <p:oleObj spid="_x0000_s1062" name="CorelDRAW" r:id="rId5" imgW="1099893" imgH="1081169" progId="CorelDRAW.Graphic.11">
                        <p:embed/>
                      </p:oleObj>
                    </mc:Choice>
                    <mc:Fallback>
                      <p:oleObj name="CorelDRAW" r:id="rId5" imgW="1099893" imgH="1081169" progId="CorelDRAW.Graphic.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5" y="164"/>
                              <a:ext cx="693" cy="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24" name="CasellaDiTesto 23"/>
            <p:cNvSpPr txBox="1"/>
            <p:nvPr/>
          </p:nvSpPr>
          <p:spPr>
            <a:xfrm>
              <a:off x="5867400" y="6208257"/>
              <a:ext cx="1800944" cy="276999"/>
            </a:xfrm>
            <a:prstGeom prst="rect">
              <a:avLst/>
            </a:prstGeom>
            <a:noFill/>
          </p:spPr>
          <p:txBody>
            <a:bodyPr wrap="square" rtlCol="0">
              <a:spAutoFit/>
            </a:bodyPr>
            <a:lstStyle/>
            <a:p>
              <a:r>
                <a:rPr lang="en-US" sz="1200" dirty="0" err="1" smtClean="0"/>
                <a:t>Raimondo</a:t>
              </a:r>
              <a:r>
                <a:rPr lang="en-US" sz="1200" dirty="0" smtClean="0"/>
                <a:t> et al (2005)</a:t>
              </a:r>
              <a:endParaRPr lang="en-US" sz="1200" dirty="0"/>
            </a:p>
          </p:txBody>
        </p:sp>
      </p:grpSp>
      <p:grpSp>
        <p:nvGrpSpPr>
          <p:cNvPr id="9" name="Group 8"/>
          <p:cNvGrpSpPr/>
          <p:nvPr/>
        </p:nvGrpSpPr>
        <p:grpSpPr>
          <a:xfrm>
            <a:off x="364738" y="1340768"/>
            <a:ext cx="8622033" cy="3144654"/>
            <a:chOff x="364738" y="1340768"/>
            <a:chExt cx="8622033" cy="3144654"/>
          </a:xfrm>
        </p:grpSpPr>
        <p:sp>
          <p:nvSpPr>
            <p:cNvPr id="30" name="Text Box 13"/>
            <p:cNvSpPr txBox="1">
              <a:spLocks noChangeArrowheads="1"/>
            </p:cNvSpPr>
            <p:nvPr/>
          </p:nvSpPr>
          <p:spPr bwMode="auto">
            <a:xfrm>
              <a:off x="364738" y="2743818"/>
              <a:ext cx="5431398" cy="338554"/>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ts val="300"/>
                </a:spcBef>
                <a:buClr>
                  <a:srgbClr val="FFFF00"/>
                </a:buClr>
              </a:pPr>
              <a:r>
                <a:rPr lang="en-US" sz="1600" dirty="0" smtClean="0">
                  <a:solidFill>
                    <a:srgbClr val="FFFFFF"/>
                  </a:solidFill>
                  <a:latin typeface="Comic Sans MS"/>
                  <a:cs typeface="Comic Sans MS"/>
                </a:rPr>
                <a:t>SBF </a:t>
              </a:r>
              <a:r>
                <a:rPr lang="en-US" sz="1600" dirty="0" err="1" smtClean="0">
                  <a:solidFill>
                    <a:srgbClr val="FFFFFF"/>
                  </a:solidFill>
                  <a:latin typeface="Comic Sans MS"/>
                  <a:cs typeface="Comic Sans MS"/>
                </a:rPr>
                <a:t>colours</a:t>
              </a:r>
              <a:r>
                <a:rPr lang="en-US" sz="1600" dirty="0" smtClean="0">
                  <a:solidFill>
                    <a:srgbClr val="FFFFFF"/>
                  </a:solidFill>
                  <a:latin typeface="Comic Sans MS"/>
                  <a:cs typeface="Comic Sans MS"/>
                </a:rPr>
                <a:t> remove the age-</a:t>
              </a:r>
              <a:r>
                <a:rPr lang="en-US" sz="1600" dirty="0" err="1" smtClean="0">
                  <a:solidFill>
                    <a:srgbClr val="FFFFFF"/>
                  </a:solidFill>
                  <a:latin typeface="Comic Sans MS"/>
                  <a:cs typeface="Comic Sans MS"/>
                </a:rPr>
                <a:t>metallicity</a:t>
              </a:r>
              <a:r>
                <a:rPr lang="en-US" sz="1600" dirty="0" smtClean="0">
                  <a:solidFill>
                    <a:srgbClr val="FFFFFF"/>
                  </a:solidFill>
                  <a:latin typeface="Comic Sans MS"/>
                  <a:cs typeface="Comic Sans MS"/>
                </a:rPr>
                <a:t> degeneracy </a:t>
              </a:r>
            </a:p>
          </p:txBody>
        </p:sp>
        <p:pic>
          <p:nvPicPr>
            <p:cNvPr id="1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0152" y="1340768"/>
              <a:ext cx="3046619" cy="314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5386371" y="2814390"/>
              <a:ext cx="625789" cy="19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209942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8" name="Text Box 12"/>
          <p:cNvSpPr txBox="1">
            <a:spLocks noChangeArrowheads="1"/>
          </p:cNvSpPr>
          <p:nvPr/>
        </p:nvSpPr>
        <p:spPr bwMode="auto">
          <a:xfrm>
            <a:off x="38100" y="692150"/>
            <a:ext cx="5829300" cy="1471172"/>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buClr>
                <a:srgbClr val="FF3300"/>
              </a:buClr>
              <a:buFont typeface="Wingdings" pitchFamily="2" charset="2"/>
              <a:buNone/>
              <a:defRPr/>
            </a:pPr>
            <a:r>
              <a:rPr lang="en-US" b="1" dirty="0" smtClean="0">
                <a:solidFill>
                  <a:srgbClr val="FFFF00"/>
                </a:solidFill>
              </a:rPr>
              <a:t> </a:t>
            </a:r>
            <a:r>
              <a:rPr lang="en-US" sz="2000" b="1" u="sng" dirty="0" smtClean="0">
                <a:solidFill>
                  <a:srgbClr val="FFFF00"/>
                </a:solidFill>
              </a:rPr>
              <a:t>Surface Brightness Fluctuations studies</a:t>
            </a:r>
          </a:p>
          <a:p>
            <a:pPr marL="285750" indent="-285750">
              <a:spcBef>
                <a:spcPct val="20000"/>
              </a:spcBef>
              <a:buClr>
                <a:srgbClr val="FF3300"/>
              </a:buClr>
              <a:buFont typeface="Wingdings" pitchFamily="2" charset="2"/>
              <a:buChar char="Ø"/>
              <a:defRPr/>
            </a:pPr>
            <a:r>
              <a:rPr lang="en-US" b="1" dirty="0" smtClean="0">
                <a:solidFill>
                  <a:srgbClr val="FFFF00"/>
                </a:solidFill>
                <a:effectLst>
                  <a:outerShdw blurRad="38100" dist="38100" dir="2700000" algn="tl">
                    <a:srgbClr val="000000"/>
                  </a:outerShdw>
                </a:effectLst>
              </a:rPr>
              <a:t>The modeling: </a:t>
            </a:r>
            <a:r>
              <a:rPr lang="en-US" sz="1600" dirty="0" smtClean="0">
                <a:solidFill>
                  <a:srgbClr val="FFFFFF"/>
                </a:solidFill>
              </a:rPr>
              <a:t>Based </a:t>
            </a:r>
            <a:r>
              <a:rPr lang="en-US" sz="1600" dirty="0">
                <a:solidFill>
                  <a:srgbClr val="FFFFFF"/>
                </a:solidFill>
              </a:rPr>
              <a:t>on </a:t>
            </a:r>
            <a:r>
              <a:rPr lang="en-US" sz="1600" dirty="0" smtClean="0">
                <a:solidFill>
                  <a:srgbClr val="FFFFFF"/>
                </a:solidFill>
              </a:rPr>
              <a:t>the </a:t>
            </a:r>
            <a:r>
              <a:rPr lang="en-US" sz="1600" dirty="0" err="1" smtClean="0">
                <a:solidFill>
                  <a:srgbClr val="FFFFFF"/>
                </a:solidFill>
              </a:rPr>
              <a:t>SPoT</a:t>
            </a:r>
            <a:r>
              <a:rPr lang="en-US" sz="1600" dirty="0" smtClean="0">
                <a:solidFill>
                  <a:srgbClr val="FFFFFF"/>
                </a:solidFill>
              </a:rPr>
              <a:t> code (fully developed in </a:t>
            </a:r>
            <a:r>
              <a:rPr lang="en-US" sz="1600" dirty="0" err="1" smtClean="0">
                <a:solidFill>
                  <a:srgbClr val="FFFFFF"/>
                </a:solidFill>
              </a:rPr>
              <a:t>Teramo</a:t>
            </a:r>
            <a:r>
              <a:rPr lang="en-US" sz="1600" dirty="0" smtClean="0">
                <a:solidFill>
                  <a:srgbClr val="FFFFFF"/>
                </a:solidFill>
              </a:rPr>
              <a:t> and checked </a:t>
            </a:r>
            <a:r>
              <a:rPr lang="en-US" sz="1600" dirty="0">
                <a:solidFill>
                  <a:srgbClr val="FFFFFF"/>
                </a:solidFill>
              </a:rPr>
              <a:t>on CMDs </a:t>
            </a:r>
            <a:r>
              <a:rPr lang="en-US" sz="1600" dirty="0" smtClean="0">
                <a:solidFill>
                  <a:srgbClr val="FFFFFF"/>
                </a:solidFill>
              </a:rPr>
              <a:t>of </a:t>
            </a:r>
            <a:r>
              <a:rPr lang="en-US" sz="1600" dirty="0">
                <a:solidFill>
                  <a:srgbClr val="FFFFFF"/>
                </a:solidFill>
              </a:rPr>
              <a:t>resolved </a:t>
            </a:r>
            <a:r>
              <a:rPr lang="en-US" sz="1600" dirty="0" smtClean="0">
                <a:solidFill>
                  <a:srgbClr val="FFFFFF"/>
                </a:solidFill>
              </a:rPr>
              <a:t>stellar </a:t>
            </a:r>
            <a:r>
              <a:rPr lang="en-US" sz="1600" dirty="0">
                <a:solidFill>
                  <a:srgbClr val="FFFFFF"/>
                </a:solidFill>
              </a:rPr>
              <a:t>systems: GGCs &amp; MC clusters</a:t>
            </a:r>
            <a:r>
              <a:rPr lang="en-US" sz="1600" dirty="0" smtClean="0">
                <a:solidFill>
                  <a:srgbClr val="FFFFFF"/>
                </a:solidFill>
              </a:rPr>
              <a:t>). SBF and color models for  pops with 10Myr </a:t>
            </a:r>
            <a:r>
              <a:rPr lang="en-US" sz="1600" dirty="0">
                <a:solidFill>
                  <a:srgbClr val="FFFFFF"/>
                </a:solidFill>
                <a:sym typeface="Symbol" pitchFamily="18" charset="2"/>
              </a:rPr>
              <a:t> </a:t>
            </a:r>
            <a:r>
              <a:rPr lang="en-US" sz="1600" dirty="0" smtClean="0">
                <a:solidFill>
                  <a:srgbClr val="FFFFFF"/>
                </a:solidFill>
                <a:sym typeface="Symbol" pitchFamily="18" charset="2"/>
              </a:rPr>
              <a:t>AGE </a:t>
            </a:r>
            <a:r>
              <a:rPr lang="en-US" sz="1600" dirty="0">
                <a:solidFill>
                  <a:srgbClr val="FFFFFF"/>
                </a:solidFill>
                <a:sym typeface="Symbol" pitchFamily="18" charset="2"/>
              </a:rPr>
              <a:t> </a:t>
            </a:r>
            <a:r>
              <a:rPr lang="en-US" sz="1600" dirty="0" smtClean="0">
                <a:solidFill>
                  <a:srgbClr val="FFFFFF"/>
                </a:solidFill>
                <a:sym typeface="Symbol" pitchFamily="18" charset="2"/>
              </a:rPr>
              <a:t>15Gyr  and 10</a:t>
            </a:r>
            <a:r>
              <a:rPr lang="en-US" sz="1600" baseline="30000" dirty="0" smtClean="0">
                <a:solidFill>
                  <a:srgbClr val="FFFFFF"/>
                </a:solidFill>
                <a:sym typeface="Symbol" pitchFamily="18" charset="2"/>
              </a:rPr>
              <a:t>-4</a:t>
            </a:r>
            <a:r>
              <a:rPr lang="en-US" sz="1600" dirty="0" smtClean="0">
                <a:solidFill>
                  <a:srgbClr val="FFFFFF"/>
                </a:solidFill>
                <a:sym typeface="Symbol" pitchFamily="18" charset="2"/>
              </a:rPr>
              <a:t> </a:t>
            </a:r>
            <a:r>
              <a:rPr lang="en-US" sz="1600" dirty="0">
                <a:solidFill>
                  <a:srgbClr val="FFFFFF"/>
                </a:solidFill>
                <a:sym typeface="Symbol" pitchFamily="18" charset="2"/>
              </a:rPr>
              <a:t> </a:t>
            </a:r>
            <a:r>
              <a:rPr lang="en-US" sz="1600" dirty="0" smtClean="0">
                <a:solidFill>
                  <a:srgbClr val="FFFFFF"/>
                </a:solidFill>
                <a:sym typeface="Symbol" pitchFamily="18" charset="2"/>
              </a:rPr>
              <a:t>MET </a:t>
            </a:r>
            <a:r>
              <a:rPr lang="en-US" sz="1600" dirty="0">
                <a:solidFill>
                  <a:srgbClr val="FFFFFF"/>
                </a:solidFill>
                <a:sym typeface="Symbol" pitchFamily="18" charset="2"/>
              </a:rPr>
              <a:t> 2 </a:t>
            </a:r>
            <a:r>
              <a:rPr lang="en-US" sz="1600" dirty="0" err="1">
                <a:solidFill>
                  <a:srgbClr val="FFFFFF"/>
                </a:solidFill>
                <a:sym typeface="Symbol" pitchFamily="18" charset="2"/>
              </a:rPr>
              <a:t>Zo</a:t>
            </a:r>
            <a:r>
              <a:rPr lang="en-US" sz="1600" dirty="0">
                <a:solidFill>
                  <a:srgbClr val="FFFFFF"/>
                </a:solidFill>
                <a:sym typeface="Symbol" pitchFamily="18" charset="2"/>
              </a:rPr>
              <a:t> </a:t>
            </a:r>
          </a:p>
        </p:txBody>
      </p:sp>
      <p:sp>
        <p:nvSpPr>
          <p:cNvPr id="147458" name="Text Box 2"/>
          <p:cNvSpPr txBox="1">
            <a:spLocks noChangeArrowheads="1"/>
          </p:cNvSpPr>
          <p:nvPr/>
        </p:nvSpPr>
        <p:spPr bwMode="auto">
          <a:xfrm>
            <a:off x="35496" y="116632"/>
            <a:ext cx="6430963" cy="461962"/>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buClr>
                <a:srgbClr val="FF3300"/>
              </a:buClr>
              <a:buFont typeface="Wingdings" pitchFamily="2" charset="2"/>
              <a:buNone/>
              <a:defRPr/>
            </a:pPr>
            <a:r>
              <a:rPr lang="en-US" sz="2400" b="1" dirty="0" smtClean="0">
                <a:solidFill>
                  <a:srgbClr val="FFFFFF"/>
                </a:solidFill>
                <a:effectLst>
                  <a:outerShdw blurRad="38100" dist="38100" dir="2700000" algn="tl">
                    <a:srgbClr val="000000"/>
                  </a:outerShdw>
                </a:effectLst>
              </a:rPr>
              <a:t>Stellar Population Synthesis @ OA </a:t>
            </a:r>
            <a:r>
              <a:rPr lang="en-US" sz="2400" b="1" dirty="0" err="1" smtClean="0">
                <a:solidFill>
                  <a:srgbClr val="FFFFFF"/>
                </a:solidFill>
                <a:effectLst>
                  <a:outerShdw blurRad="38100" dist="38100" dir="2700000" algn="tl">
                    <a:srgbClr val="000000"/>
                  </a:outerShdw>
                </a:effectLst>
              </a:rPr>
              <a:t>Teramo</a:t>
            </a:r>
            <a:endParaRPr lang="en-US" sz="2400" b="1" dirty="0">
              <a:solidFill>
                <a:srgbClr val="FFFFFF"/>
              </a:solidFill>
              <a:effectLst>
                <a:outerShdw blurRad="38100" dist="38100" dir="2700000" algn="tl">
                  <a:srgbClr val="000000"/>
                </a:outerShdw>
              </a:effectLst>
            </a:endParaRPr>
          </a:p>
        </p:txBody>
      </p:sp>
      <p:sp>
        <p:nvSpPr>
          <p:cNvPr id="30" name="Text Box 13"/>
          <p:cNvSpPr txBox="1">
            <a:spLocks noChangeArrowheads="1"/>
          </p:cNvSpPr>
          <p:nvPr/>
        </p:nvSpPr>
        <p:spPr bwMode="auto">
          <a:xfrm>
            <a:off x="364738" y="2730406"/>
            <a:ext cx="5431398" cy="338554"/>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16000" indent="-216000" eaLnBrk="1" hangingPunct="1">
              <a:spcBef>
                <a:spcPts val="300"/>
              </a:spcBef>
              <a:buClr>
                <a:srgbClr val="FFFF00"/>
              </a:buClr>
              <a:buFont typeface="Arial" pitchFamily="34" charset="0"/>
              <a:buChar char="―"/>
            </a:pPr>
            <a:r>
              <a:rPr lang="en-US" sz="1600" dirty="0" smtClean="0">
                <a:solidFill>
                  <a:srgbClr val="FFFFFF"/>
                </a:solidFill>
              </a:rPr>
              <a:t>SBF </a:t>
            </a:r>
            <a:r>
              <a:rPr lang="en-US" sz="1600" dirty="0" err="1" smtClean="0">
                <a:solidFill>
                  <a:srgbClr val="FFFFFF"/>
                </a:solidFill>
              </a:rPr>
              <a:t>colours</a:t>
            </a:r>
            <a:r>
              <a:rPr lang="en-US" sz="1600" dirty="0" smtClean="0">
                <a:solidFill>
                  <a:srgbClr val="FFFFFF"/>
                </a:solidFill>
              </a:rPr>
              <a:t> remove the age-</a:t>
            </a:r>
            <a:r>
              <a:rPr lang="en-US" sz="1600" dirty="0" err="1" smtClean="0">
                <a:solidFill>
                  <a:srgbClr val="FFFFFF"/>
                </a:solidFill>
              </a:rPr>
              <a:t>metallicity</a:t>
            </a:r>
            <a:r>
              <a:rPr lang="en-US" sz="1600" dirty="0" smtClean="0">
                <a:solidFill>
                  <a:srgbClr val="FFFFFF"/>
                </a:solidFill>
              </a:rPr>
              <a:t> degeneracy </a:t>
            </a:r>
          </a:p>
        </p:txBody>
      </p:sp>
      <p:sp>
        <p:nvSpPr>
          <p:cNvPr id="3" name="Rettangolo 2"/>
          <p:cNvSpPr/>
          <p:nvPr/>
        </p:nvSpPr>
        <p:spPr>
          <a:xfrm>
            <a:off x="0" y="3501008"/>
            <a:ext cx="5841940" cy="1107996"/>
          </a:xfrm>
          <a:prstGeom prst="rect">
            <a:avLst/>
          </a:prstGeom>
        </p:spPr>
        <p:txBody>
          <a:bodyPr wrap="square">
            <a:spAutoFit/>
          </a:bodyPr>
          <a:lstStyle/>
          <a:p>
            <a:pPr marL="285750" indent="-285750">
              <a:spcBef>
                <a:spcPct val="20000"/>
              </a:spcBef>
              <a:buClr>
                <a:srgbClr val="FF3300"/>
              </a:buClr>
              <a:buFont typeface="Wingdings" pitchFamily="2" charset="2"/>
              <a:buChar char="Ø"/>
              <a:defRPr/>
            </a:pPr>
            <a:r>
              <a:rPr lang="en-US" b="1" dirty="0" smtClean="0">
                <a:solidFill>
                  <a:srgbClr val="FFFF00"/>
                </a:solidFill>
                <a:effectLst>
                  <a:outerShdw blurRad="38100" dist="38100" dir="2700000" algn="tl">
                    <a:srgbClr val="000000"/>
                  </a:outerShdw>
                </a:effectLst>
              </a:rPr>
              <a:t>The measure:   </a:t>
            </a:r>
            <a:r>
              <a:rPr lang="en-US" sz="1600" dirty="0" smtClean="0">
                <a:solidFill>
                  <a:srgbClr val="FFFFFF"/>
                </a:solidFill>
              </a:rPr>
              <a:t>The </a:t>
            </a:r>
            <a:r>
              <a:rPr lang="en-US" sz="1600" dirty="0">
                <a:solidFill>
                  <a:srgbClr val="FFFFFF"/>
                </a:solidFill>
              </a:rPr>
              <a:t>SBF measurement requires High S/N, and high resolution images ..and a complex data analysis procedure (only a handful of research groups worldwide)</a:t>
            </a:r>
          </a:p>
        </p:txBody>
      </p:sp>
      <p:sp>
        <p:nvSpPr>
          <p:cNvPr id="2" name="Freccia a destra 1"/>
          <p:cNvSpPr/>
          <p:nvPr/>
        </p:nvSpPr>
        <p:spPr bwMode="auto">
          <a:xfrm>
            <a:off x="4860032" y="2163322"/>
            <a:ext cx="720080" cy="257566"/>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indent="-342900"/>
            <a:endParaRPr lang="en-US" sz="1400" smtClean="0">
              <a:solidFill>
                <a:srgbClr val="FFFF00"/>
              </a:solidFill>
            </a:endParaRPr>
          </a:p>
        </p:txBody>
      </p:sp>
      <p:sp>
        <p:nvSpPr>
          <p:cNvPr id="4" name="Freccia a destra 3"/>
          <p:cNvSpPr/>
          <p:nvPr/>
        </p:nvSpPr>
        <p:spPr bwMode="auto">
          <a:xfrm>
            <a:off x="-1764704" y="1196752"/>
            <a:ext cx="864096" cy="648072"/>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342900" indent="-342900"/>
            <a:endParaRPr lang="en-US" sz="1400" smtClean="0">
              <a:solidFill>
                <a:srgbClr val="FFFF00"/>
              </a:solidFill>
            </a:endParaRPr>
          </a:p>
        </p:txBody>
      </p:sp>
      <p:sp>
        <p:nvSpPr>
          <p:cNvPr id="23" name="CasellaDiTesto 22"/>
          <p:cNvSpPr txBox="1"/>
          <p:nvPr/>
        </p:nvSpPr>
        <p:spPr>
          <a:xfrm>
            <a:off x="7214013" y="3284984"/>
            <a:ext cx="1656184" cy="276999"/>
          </a:xfrm>
          <a:prstGeom prst="rect">
            <a:avLst/>
          </a:prstGeom>
          <a:noFill/>
        </p:spPr>
        <p:txBody>
          <a:bodyPr wrap="square" rtlCol="0">
            <a:spAutoFit/>
          </a:bodyPr>
          <a:lstStyle/>
          <a:p>
            <a:r>
              <a:rPr lang="en-US" sz="1200" dirty="0" err="1" smtClean="0"/>
              <a:t>Raimondo</a:t>
            </a:r>
            <a:r>
              <a:rPr lang="en-US" sz="1200" dirty="0" smtClean="0"/>
              <a:t> et al 2005</a:t>
            </a:r>
            <a:endParaRPr lang="en-US" sz="1200" dirty="0"/>
          </a:p>
        </p:txBody>
      </p:sp>
      <p:grpSp>
        <p:nvGrpSpPr>
          <p:cNvPr id="13" name="Gruppo 12"/>
          <p:cNvGrpSpPr/>
          <p:nvPr/>
        </p:nvGrpSpPr>
        <p:grpSpPr>
          <a:xfrm>
            <a:off x="6230145" y="514399"/>
            <a:ext cx="2734343" cy="6154961"/>
            <a:chOff x="9326489" y="458073"/>
            <a:chExt cx="2734343" cy="6154961"/>
          </a:xfrm>
        </p:grpSpPr>
        <p:pic>
          <p:nvPicPr>
            <p:cNvPr id="1640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616180" y="2168382"/>
              <a:ext cx="6154961" cy="273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0260632" y="6208257"/>
              <a:ext cx="1656184" cy="276999"/>
            </a:xfrm>
            <a:prstGeom prst="rect">
              <a:avLst/>
            </a:prstGeom>
            <a:noFill/>
          </p:spPr>
          <p:txBody>
            <a:bodyPr wrap="square" rtlCol="0">
              <a:spAutoFit/>
            </a:bodyPr>
            <a:lstStyle/>
            <a:p>
              <a:r>
                <a:rPr lang="en-US" sz="1200" dirty="0" err="1" smtClean="0">
                  <a:solidFill>
                    <a:schemeClr val="bg1"/>
                  </a:solidFill>
                </a:rPr>
                <a:t>Cantiello</a:t>
              </a:r>
              <a:r>
                <a:rPr lang="en-US" sz="1200" dirty="0" smtClean="0">
                  <a:solidFill>
                    <a:schemeClr val="bg1"/>
                  </a:solidFill>
                </a:rPr>
                <a:t> et al 2007</a:t>
              </a:r>
              <a:endParaRPr lang="en-US" sz="1200" dirty="0">
                <a:solidFill>
                  <a:schemeClr val="bg1"/>
                </a:solidFill>
              </a:endParaRPr>
            </a:p>
          </p:txBody>
        </p:sp>
      </p:grpSp>
      <p:grpSp>
        <p:nvGrpSpPr>
          <p:cNvPr id="10" name="Gruppo 9"/>
          <p:cNvGrpSpPr/>
          <p:nvPr/>
        </p:nvGrpSpPr>
        <p:grpSpPr>
          <a:xfrm>
            <a:off x="323528" y="4774288"/>
            <a:ext cx="8640960" cy="1967080"/>
            <a:chOff x="323528" y="4774288"/>
            <a:chExt cx="8640960" cy="1967080"/>
          </a:xfrm>
        </p:grpSpPr>
        <p:sp>
          <p:nvSpPr>
            <p:cNvPr id="8" name="Rettangolo 7"/>
            <p:cNvSpPr/>
            <p:nvPr/>
          </p:nvSpPr>
          <p:spPr bwMode="auto">
            <a:xfrm>
              <a:off x="323528" y="4774288"/>
              <a:ext cx="8640960" cy="1967080"/>
            </a:xfrm>
            <a:prstGeom prst="rect">
              <a:avLst/>
            </a:prstGeom>
            <a:gradFill>
              <a:gsLst>
                <a:gs pos="0">
                  <a:srgbClr val="5E9EFF"/>
                </a:gs>
                <a:gs pos="39999">
                  <a:srgbClr val="85C2FF"/>
                </a:gs>
                <a:gs pos="70000">
                  <a:srgbClr val="C4D6EB"/>
                </a:gs>
                <a:gs pos="100000">
                  <a:srgbClr val="FFEBFA"/>
                </a:gs>
              </a:gsLst>
              <a:lin ang="5400000" scaled="0"/>
            </a:gradFill>
            <a:ln>
              <a:noFill/>
            </a:ln>
            <a:effectLst/>
            <a:extLst/>
          </p:spPr>
          <p:txBody>
            <a:bodyPr vert="horz" wrap="square" lIns="91440" tIns="45720" rIns="91440" bIns="45720" numCol="1" rtlCol="0" anchor="t" anchorCtr="0" compatLnSpc="1">
              <a:prstTxWarp prst="textNoShape">
                <a:avLst/>
              </a:prstTxWarp>
              <a:spAutoFit/>
            </a:bodyPr>
            <a:lstStyle/>
            <a:p>
              <a:pPr marL="342900" indent="-342900"/>
              <a:endParaRPr lang="en-US" sz="1400">
                <a:solidFill>
                  <a:srgbClr val="FFFF00"/>
                </a:solidFill>
              </a:endParaRPr>
            </a:p>
          </p:txBody>
        </p:sp>
        <p:sp>
          <p:nvSpPr>
            <p:cNvPr id="7" name="Rettangolo 6"/>
            <p:cNvSpPr/>
            <p:nvPr/>
          </p:nvSpPr>
          <p:spPr>
            <a:xfrm>
              <a:off x="323528" y="4797152"/>
              <a:ext cx="8640960" cy="1815882"/>
            </a:xfrm>
            <a:prstGeom prst="rect">
              <a:avLst/>
            </a:prstGeom>
          </p:spPr>
          <p:txBody>
            <a:bodyPr wrap="square">
              <a:spAutoFit/>
            </a:bodyPr>
            <a:lstStyle/>
            <a:p>
              <a:r>
                <a:rPr lang="en-US" sz="1600" i="1" dirty="0" smtClean="0">
                  <a:solidFill>
                    <a:srgbClr val="FF0000"/>
                  </a:solidFill>
                  <a:sym typeface="Symbol"/>
                </a:rPr>
                <a:t>Main Results</a:t>
              </a:r>
            </a:p>
            <a:p>
              <a:r>
                <a:rPr lang="en-US" sz="1600" dirty="0" smtClean="0">
                  <a:solidFill>
                    <a:srgbClr val="FF0000"/>
                  </a:solidFill>
                  <a:sym typeface="Symbol"/>
                </a:rPr>
                <a:t> </a:t>
              </a:r>
              <a:r>
                <a:rPr lang="en-US" sz="1600" b="1" dirty="0" smtClean="0">
                  <a:solidFill>
                    <a:srgbClr val="FF0000"/>
                  </a:solidFill>
                  <a:sym typeface="Symbol"/>
                </a:rPr>
                <a:t>SBF for measuring d</a:t>
              </a:r>
              <a:r>
                <a:rPr lang="en-US" sz="1600" b="1" dirty="0" smtClean="0">
                  <a:solidFill>
                    <a:srgbClr val="FF0000"/>
                  </a:solidFill>
                </a:rPr>
                <a:t>istances</a:t>
              </a:r>
              <a:r>
                <a:rPr lang="en-US" sz="1600" b="1" dirty="0">
                  <a:solidFill>
                    <a:srgbClr val="FF0000"/>
                  </a:solidFill>
                </a:rPr>
                <a:t>: </a:t>
              </a:r>
              <a:r>
                <a:rPr lang="en-US" sz="1600" dirty="0" smtClean="0">
                  <a:solidFill>
                    <a:srgbClr val="000000"/>
                  </a:solidFill>
                </a:rPr>
                <a:t>calibration </a:t>
              </a:r>
              <a:r>
                <a:rPr lang="en-US" sz="1600" dirty="0">
                  <a:solidFill>
                    <a:srgbClr val="000000"/>
                  </a:solidFill>
                </a:rPr>
                <a:t>of SBF absolute </a:t>
              </a:r>
              <a:r>
                <a:rPr lang="en-US" sz="1600" dirty="0" smtClean="0">
                  <a:solidFill>
                    <a:srgbClr val="000000"/>
                  </a:solidFill>
                </a:rPr>
                <a:t>magnitudes  </a:t>
              </a:r>
              <a:endParaRPr lang="en-US" sz="1600" dirty="0">
                <a:solidFill>
                  <a:srgbClr val="FF0000"/>
                </a:solidFill>
              </a:endParaRPr>
            </a:p>
            <a:p>
              <a:pPr marL="285750" indent="-285750">
                <a:buFont typeface="Symbol"/>
                <a:buChar char="Þ"/>
              </a:pPr>
              <a:r>
                <a:rPr lang="en-US" sz="1600" b="1" dirty="0" smtClean="0">
                  <a:solidFill>
                    <a:srgbClr val="FF0000"/>
                  </a:solidFill>
                  <a:sym typeface="Symbol"/>
                </a:rPr>
                <a:t>SBF for t</a:t>
              </a:r>
              <a:r>
                <a:rPr lang="en-US" sz="1600" b="1" dirty="0" smtClean="0">
                  <a:solidFill>
                    <a:srgbClr val="FF0000"/>
                  </a:solidFill>
                </a:rPr>
                <a:t>racing stellar </a:t>
              </a:r>
              <a:r>
                <a:rPr lang="en-US" sz="1600" b="1" dirty="0">
                  <a:solidFill>
                    <a:srgbClr val="FF0000"/>
                  </a:solidFill>
                </a:rPr>
                <a:t>populations in galaxies: </a:t>
              </a:r>
              <a:endParaRPr lang="en-US" sz="1600" b="1" dirty="0" smtClean="0">
                <a:solidFill>
                  <a:srgbClr val="FF0000"/>
                </a:solidFill>
              </a:endParaRPr>
            </a:p>
            <a:p>
              <a:pPr marL="742950" lvl="1" indent="-285750">
                <a:buFont typeface="Symbol"/>
                <a:buChar char="Þ"/>
              </a:pPr>
              <a:r>
                <a:rPr lang="en-US" sz="1600" dirty="0">
                  <a:solidFill>
                    <a:srgbClr val="000000"/>
                  </a:solidFill>
                </a:rPr>
                <a:t>D</a:t>
              </a:r>
              <a:r>
                <a:rPr lang="en-US" sz="1600" dirty="0" smtClean="0">
                  <a:solidFill>
                    <a:srgbClr val="000000"/>
                  </a:solidFill>
                </a:rPr>
                <a:t>etection </a:t>
              </a:r>
              <a:r>
                <a:rPr lang="en-US" sz="1600" dirty="0">
                  <a:solidFill>
                    <a:srgbClr val="000000"/>
                  </a:solidFill>
                </a:rPr>
                <a:t>of SBF radial variations in </a:t>
              </a:r>
              <a:r>
                <a:rPr lang="en-US" sz="1600" dirty="0" smtClean="0">
                  <a:solidFill>
                    <a:srgbClr val="000000"/>
                  </a:solidFill>
                  <a:sym typeface="Symbol"/>
                </a:rPr>
                <a:t></a:t>
              </a:r>
              <a:r>
                <a:rPr lang="en-US" sz="1600" dirty="0" smtClean="0">
                  <a:solidFill>
                    <a:srgbClr val="000000"/>
                  </a:solidFill>
                </a:rPr>
                <a:t>10 </a:t>
              </a:r>
              <a:r>
                <a:rPr lang="en-US" sz="1600" dirty="0">
                  <a:solidFill>
                    <a:srgbClr val="000000"/>
                  </a:solidFill>
                </a:rPr>
                <a:t>galaxies </a:t>
              </a:r>
              <a:r>
                <a:rPr lang="en-US" sz="1600" dirty="0" smtClean="0">
                  <a:solidFill>
                    <a:srgbClr val="000000"/>
                  </a:solidFill>
                </a:rPr>
                <a:t>of </a:t>
              </a:r>
              <a:r>
                <a:rPr lang="en-US" sz="1600" dirty="0">
                  <a:solidFill>
                    <a:srgbClr val="000000"/>
                  </a:solidFill>
                </a:rPr>
                <a:t>various </a:t>
              </a:r>
              <a:r>
                <a:rPr lang="en-US" sz="1600" dirty="0" smtClean="0">
                  <a:solidFill>
                    <a:srgbClr val="000000"/>
                  </a:solidFill>
                </a:rPr>
                <a:t>morphology</a:t>
              </a:r>
            </a:p>
            <a:p>
              <a:pPr marL="742950" lvl="1" indent="-285750">
                <a:buFont typeface="Symbol"/>
                <a:buChar char="Þ"/>
              </a:pPr>
              <a:r>
                <a:rPr lang="en-US" sz="1600" dirty="0" smtClean="0">
                  <a:solidFill>
                    <a:srgbClr val="000000"/>
                  </a:solidFill>
                </a:rPr>
                <a:t>Analysis </a:t>
              </a:r>
              <a:r>
                <a:rPr lang="en-US" sz="1600" dirty="0">
                  <a:solidFill>
                    <a:srgbClr val="000000"/>
                  </a:solidFill>
                </a:rPr>
                <a:t>of the field stellar </a:t>
              </a:r>
              <a:r>
                <a:rPr lang="en-US" sz="1600" dirty="0" smtClean="0">
                  <a:solidFill>
                    <a:srgbClr val="000000"/>
                  </a:solidFill>
                </a:rPr>
                <a:t>populations </a:t>
              </a:r>
              <a:r>
                <a:rPr lang="en-US" sz="1600" dirty="0">
                  <a:solidFill>
                    <a:srgbClr val="000000"/>
                  </a:solidFill>
                </a:rPr>
                <a:t>in </a:t>
              </a:r>
              <a:r>
                <a:rPr lang="en-US" sz="1600" dirty="0" smtClean="0">
                  <a:solidFill>
                    <a:srgbClr val="000000"/>
                  </a:solidFill>
                  <a:sym typeface="Symbol"/>
                </a:rPr>
                <a:t>40 </a:t>
              </a:r>
              <a:r>
                <a:rPr lang="en-US" sz="1600" dirty="0" smtClean="0">
                  <a:solidFill>
                    <a:srgbClr val="000000"/>
                  </a:solidFill>
                </a:rPr>
                <a:t>galaxies </a:t>
              </a:r>
            </a:p>
            <a:p>
              <a:pPr marL="742950" lvl="1" indent="-285750">
                <a:buFont typeface="Symbol"/>
                <a:buChar char="Þ"/>
              </a:pPr>
              <a:r>
                <a:rPr lang="en-US" sz="1600" dirty="0" smtClean="0">
                  <a:solidFill>
                    <a:srgbClr val="000000"/>
                  </a:solidFill>
                </a:rPr>
                <a:t>SBF </a:t>
              </a:r>
              <a:r>
                <a:rPr lang="en-US" sz="1600" dirty="0">
                  <a:solidFill>
                    <a:srgbClr val="000000"/>
                  </a:solidFill>
                </a:rPr>
                <a:t>are suggested as a innovative and powerful diagnostic for revealing peculiar populations (</a:t>
              </a:r>
              <a:r>
                <a:rPr lang="en-US" sz="1600" dirty="0" err="1">
                  <a:solidFill>
                    <a:srgbClr val="000000"/>
                  </a:solidFill>
                </a:rPr>
                <a:t>eg</a:t>
              </a:r>
              <a:r>
                <a:rPr lang="en-US" sz="1600" dirty="0">
                  <a:solidFill>
                    <a:srgbClr val="000000"/>
                  </a:solidFill>
                </a:rPr>
                <a:t> blue components) in galaxies </a:t>
              </a:r>
              <a:r>
                <a:rPr lang="en-US" sz="1600" dirty="0" smtClean="0">
                  <a:solidFill>
                    <a:srgbClr val="000000"/>
                  </a:solidFill>
                </a:rPr>
                <a:t> </a:t>
              </a:r>
              <a:endParaRPr lang="en-US" sz="1600" dirty="0">
                <a:solidFill>
                  <a:srgbClr val="000000"/>
                </a:solidFill>
              </a:endParaRPr>
            </a:p>
          </p:txBody>
        </p:sp>
      </p:grpSp>
    </p:spTree>
    <p:extLst>
      <p:ext uri="{BB962C8B-B14F-4D97-AF65-F5344CB8AC3E}">
        <p14:creationId xmlns:p14="http://schemas.microsoft.com/office/powerpoint/2010/main" val="3377744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733425" y="209550"/>
            <a:ext cx="7772400" cy="309563"/>
          </a:xfrm>
        </p:spPr>
        <p:txBody>
          <a:bodyPr/>
          <a:lstStyle/>
          <a:p>
            <a:r>
              <a:rPr lang="en-US" sz="3200" b="1" i="1">
                <a:solidFill>
                  <a:schemeClr val="accent2"/>
                </a:solidFill>
                <a:effectLst>
                  <a:outerShdw blurRad="38100" dist="38100" dir="2700000" algn="tl">
                    <a:srgbClr val="DDDDDD"/>
                  </a:outerShdw>
                </a:effectLst>
              </a:rPr>
              <a:t>Secondary Distance Indicators</a:t>
            </a:r>
          </a:p>
        </p:txBody>
      </p:sp>
      <p:sp>
        <p:nvSpPr>
          <p:cNvPr id="369667" name="Text Box 3"/>
          <p:cNvSpPr txBox="1">
            <a:spLocks noGrp="1" noChangeArrowheads="1"/>
          </p:cNvSpPr>
          <p:nvPr>
            <p:ph type="body" idx="1"/>
          </p:nvPr>
        </p:nvSpPr>
        <p:spPr>
          <a:xfrm>
            <a:off x="0" y="738188"/>
            <a:ext cx="5856288" cy="346075"/>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lstStyle/>
          <a:p>
            <a:pPr>
              <a:lnSpc>
                <a:spcPct val="90000"/>
              </a:lnSpc>
              <a:buFontTx/>
              <a:buNone/>
            </a:pPr>
            <a:r>
              <a:rPr lang="en-US" sz="1600">
                <a:solidFill>
                  <a:srgbClr val="FF1800"/>
                </a:solidFill>
                <a:latin typeface="Comic Sans MS" charset="0"/>
              </a:rPr>
              <a:t>Surface Brightness Fluctuations</a:t>
            </a:r>
          </a:p>
        </p:txBody>
      </p:sp>
      <p:sp>
        <p:nvSpPr>
          <p:cNvPr id="369688" name="Rectangle 24"/>
          <p:cNvSpPr>
            <a:spLocks noChangeArrowheads="1"/>
          </p:cNvSpPr>
          <p:nvPr/>
        </p:nvSpPr>
        <p:spPr bwMode="auto">
          <a:xfrm>
            <a:off x="0" y="1027113"/>
            <a:ext cx="927258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400" smtClean="0">
                <a:solidFill>
                  <a:srgbClr val="0000CC"/>
                </a:solidFill>
                <a:latin typeface="Comic Sans MS" charset="0"/>
                <a:ea typeface="ＭＳ Ｐゴシック" charset="0"/>
                <a:cs typeface="+mn-cs"/>
              </a:rPr>
              <a:t>SBF method </a:t>
            </a:r>
          </a:p>
          <a:p>
            <a:pPr eaLnBrk="1" hangingPunct="1"/>
            <a:r>
              <a:rPr lang="en-US" sz="1400" smtClean="0">
                <a:solidFill>
                  <a:srgbClr val="0000CC"/>
                </a:solidFill>
                <a:latin typeface="Comic Sans MS" charset="0"/>
                <a:ea typeface="ＭＳ Ｐゴシック" charset="0"/>
                <a:cs typeface="+mn-cs"/>
              </a:rPr>
              <a:t>Measure fluctuation in brightness across the face of elliptical galaxies </a:t>
            </a:r>
          </a:p>
          <a:p>
            <a:pPr eaLnBrk="1" hangingPunct="1"/>
            <a:r>
              <a:rPr lang="en-US" sz="1400" smtClean="0">
                <a:solidFill>
                  <a:srgbClr val="0000CC"/>
                </a:solidFill>
                <a:latin typeface="Comic Sans MS" charset="0"/>
                <a:ea typeface="ＭＳ Ｐゴシック" charset="0"/>
                <a:cs typeface="+mn-cs"/>
              </a:rPr>
              <a:t>Fluctuations - due to counting statistics of individual stars in each resolution element </a:t>
            </a:r>
            <a:r>
              <a:rPr lang="en-US" sz="1200" smtClean="0">
                <a:solidFill>
                  <a:srgbClr val="0000CC"/>
                </a:solidFill>
                <a:latin typeface="Comic Sans MS" charset="0"/>
                <a:ea typeface="ＭＳ Ｐゴシック" charset="0"/>
                <a:cs typeface="+mn-cs"/>
              </a:rPr>
              <a:t>(Tonry &amp; Schneider 1988)</a:t>
            </a:r>
            <a:endParaRPr lang="en-US" sz="1400" smtClean="0">
              <a:solidFill>
                <a:srgbClr val="0000CC"/>
              </a:solidFill>
              <a:latin typeface="Comic Sans MS" charset="0"/>
              <a:ea typeface="ＭＳ Ｐゴシック" charset="0"/>
              <a:cs typeface="+mn-cs"/>
            </a:endParaRPr>
          </a:p>
        </p:txBody>
      </p:sp>
      <p:grpSp>
        <p:nvGrpSpPr>
          <p:cNvPr id="369698" name="Group 34"/>
          <p:cNvGrpSpPr>
            <a:grpSpLocks/>
          </p:cNvGrpSpPr>
          <p:nvPr/>
        </p:nvGrpSpPr>
        <p:grpSpPr bwMode="auto">
          <a:xfrm>
            <a:off x="508000" y="1865313"/>
            <a:ext cx="8636000" cy="1989137"/>
            <a:chOff x="320" y="1175"/>
            <a:chExt cx="5440" cy="1253"/>
          </a:xfrm>
        </p:grpSpPr>
        <p:pic>
          <p:nvPicPr>
            <p:cNvPr id="36968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 y="1175"/>
              <a:ext cx="2497" cy="1253"/>
            </a:xfrm>
            <a:prstGeom prst="rect">
              <a:avLst/>
            </a:prstGeom>
            <a:noFill/>
            <a:extLst>
              <a:ext uri="{909E8E84-426E-40dd-AFC4-6F175D3DCCD1}">
                <a14:hiddenFill xmlns:a14="http://schemas.microsoft.com/office/drawing/2010/main">
                  <a:solidFill>
                    <a:srgbClr val="FFFFFF"/>
                  </a:solidFill>
                </a14:hiddenFill>
              </a:ext>
            </a:extLst>
          </p:spPr>
        </p:pic>
        <p:sp>
          <p:nvSpPr>
            <p:cNvPr id="369690" name="Rectangle 26"/>
            <p:cNvSpPr>
              <a:spLocks noChangeArrowheads="1"/>
            </p:cNvSpPr>
            <p:nvPr/>
          </p:nvSpPr>
          <p:spPr bwMode="auto">
            <a:xfrm>
              <a:off x="320" y="1272"/>
              <a:ext cx="29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smtClean="0">
                  <a:solidFill>
                    <a:srgbClr val="0000CC"/>
                  </a:solidFill>
                  <a:latin typeface="Comic Sans MS" charset="0"/>
                  <a:ea typeface="ＭＳ Ｐゴシック" charset="0"/>
                  <a:cs typeface="+mn-cs"/>
                </a:rPr>
                <a:t>Consider 2 images taken by CCD to illustrate the SBF effect; </a:t>
              </a:r>
            </a:p>
            <a:p>
              <a:pPr eaLnBrk="1" hangingPunct="1"/>
              <a:r>
                <a:rPr lang="en-US" sz="1200" smtClean="0">
                  <a:solidFill>
                    <a:srgbClr val="0000CC"/>
                  </a:solidFill>
                  <a:latin typeface="Comic Sans MS" charset="0"/>
                  <a:ea typeface="ＭＳ Ｐゴシック" charset="0"/>
                  <a:cs typeface="+mn-cs"/>
                </a:rPr>
                <a:t>Represent 2 galaxies with one twice further away as the other</a:t>
              </a:r>
            </a:p>
          </p:txBody>
        </p:sp>
      </p:grpSp>
      <p:sp>
        <p:nvSpPr>
          <p:cNvPr id="369695" name="Rectangle 31"/>
          <p:cNvSpPr>
            <a:spLocks noChangeArrowheads="1"/>
          </p:cNvSpPr>
          <p:nvPr/>
        </p:nvSpPr>
        <p:spPr bwMode="auto">
          <a:xfrm>
            <a:off x="4995863" y="5348288"/>
            <a:ext cx="37560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600" b="1" smtClean="0">
                <a:solidFill>
                  <a:srgbClr val="FF3300"/>
                </a:solidFill>
                <a:latin typeface="Comic Sans MS" charset="0"/>
                <a:ea typeface="ＭＳ Ｐゴシック" charset="0"/>
                <a:cs typeface="+mn-cs"/>
              </a:rPr>
              <a:t>Can use out to 100 Mpc with HST</a:t>
            </a:r>
            <a:endParaRPr lang="en-US" sz="1200" smtClean="0">
              <a:solidFill>
                <a:srgbClr val="FF3300"/>
              </a:solidFill>
              <a:latin typeface="Comic Sans MS" charset="0"/>
              <a:ea typeface="ＭＳ Ｐゴシック" charset="0"/>
              <a:cs typeface="+mn-cs"/>
            </a:endParaRPr>
          </a:p>
        </p:txBody>
      </p:sp>
      <p:grpSp>
        <p:nvGrpSpPr>
          <p:cNvPr id="369699" name="Group 35"/>
          <p:cNvGrpSpPr>
            <a:grpSpLocks/>
          </p:cNvGrpSpPr>
          <p:nvPr/>
        </p:nvGrpSpPr>
        <p:grpSpPr bwMode="auto">
          <a:xfrm>
            <a:off x="0" y="2720975"/>
            <a:ext cx="5429250" cy="4046538"/>
            <a:chOff x="0" y="1714"/>
            <a:chExt cx="3420" cy="2549"/>
          </a:xfrm>
        </p:grpSpPr>
        <p:pic>
          <p:nvPicPr>
            <p:cNvPr id="369686"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4"/>
              <a:ext cx="3053" cy="217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69697" name="Rectangle 33"/>
            <p:cNvSpPr>
              <a:spLocks noChangeArrowheads="1"/>
            </p:cNvSpPr>
            <p:nvPr/>
          </p:nvSpPr>
          <p:spPr bwMode="auto">
            <a:xfrm>
              <a:off x="0" y="3860"/>
              <a:ext cx="342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200" smtClean="0">
                  <a:solidFill>
                    <a:srgbClr val="0000CC"/>
                  </a:solidFill>
                  <a:latin typeface="Comic Sans MS" charset="0"/>
                  <a:ea typeface="ＭＳ Ｐゴシック" charset="0"/>
                  <a:cs typeface="+mn-cs"/>
                </a:rPr>
                <a:t>Compare nearby dwarf galaxy, nearby giant galaxy, far giant galaxy </a:t>
              </a:r>
            </a:p>
            <a:p>
              <a:pPr eaLnBrk="1" hangingPunct="1"/>
              <a:r>
                <a:rPr lang="en-US" sz="1200" smtClean="0">
                  <a:solidFill>
                    <a:srgbClr val="0000CC"/>
                  </a:solidFill>
                  <a:latin typeface="Comic Sans MS" charset="0"/>
                  <a:ea typeface="ＭＳ Ｐゴシック" charset="0"/>
                  <a:cs typeface="+mn-cs"/>
                </a:rPr>
                <a:t>Choose distance such that flux is identical to  nearby dwarf. </a:t>
              </a:r>
            </a:p>
            <a:p>
              <a:pPr eaLnBrk="1" hangingPunct="1"/>
              <a:r>
                <a:rPr lang="en-US" sz="1200" smtClean="0">
                  <a:solidFill>
                    <a:srgbClr val="0000CC"/>
                  </a:solidFill>
                  <a:latin typeface="Comic Sans MS" charset="0"/>
                  <a:ea typeface="ＭＳ Ｐゴシック" charset="0"/>
                  <a:cs typeface="+mn-cs"/>
                </a:rPr>
                <a:t>The distant giant galaxy has a much smoother image than nearby dwarf.’</a:t>
              </a:r>
            </a:p>
          </p:txBody>
        </p:sp>
      </p:grpSp>
    </p:spTree>
    <p:extLst>
      <p:ext uri="{BB962C8B-B14F-4D97-AF65-F5344CB8AC3E}">
        <p14:creationId xmlns:p14="http://schemas.microsoft.com/office/powerpoint/2010/main" val="278816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69698"/>
                                        </p:tgtEl>
                                        <p:attrNameLst>
                                          <p:attrName>style.visibility</p:attrName>
                                        </p:attrNameLst>
                                      </p:cBhvr>
                                      <p:to>
                                        <p:strVal val="visible"/>
                                      </p:to>
                                    </p:set>
                                    <p:animEffect transition="in" filter="fade">
                                      <p:cBhvr>
                                        <p:cTn id="7" dur="500"/>
                                        <p:tgtEl>
                                          <p:spTgt spid="369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69699"/>
                                        </p:tgtEl>
                                        <p:attrNameLst>
                                          <p:attrName>style.visibility</p:attrName>
                                        </p:attrNameLst>
                                      </p:cBhvr>
                                      <p:to>
                                        <p:strVal val="visible"/>
                                      </p:to>
                                    </p:set>
                                    <p:animEffect transition="in" filter="fade">
                                      <p:cBhvr>
                                        <p:cTn id="12" dur="500"/>
                                        <p:tgtEl>
                                          <p:spTgt spid="369699"/>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369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9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685800" y="314325"/>
            <a:ext cx="7772400" cy="223838"/>
          </a:xfrm>
        </p:spPr>
        <p:txBody>
          <a:bodyPr/>
          <a:lstStyle/>
          <a:p>
            <a:r>
              <a:rPr lang="it-IT" sz="2000" b="1">
                <a:solidFill>
                  <a:srgbClr val="0000CC"/>
                </a:solidFill>
              </a:rPr>
              <a:t>Surface Brightness Fluctuations</a:t>
            </a:r>
            <a:endParaRPr lang="it-IT"/>
          </a:p>
        </p:txBody>
      </p:sp>
      <p:grpSp>
        <p:nvGrpSpPr>
          <p:cNvPr id="512029" name="Group 29"/>
          <p:cNvGrpSpPr>
            <a:grpSpLocks/>
          </p:cNvGrpSpPr>
          <p:nvPr/>
        </p:nvGrpSpPr>
        <p:grpSpPr bwMode="auto">
          <a:xfrm>
            <a:off x="228600" y="847725"/>
            <a:ext cx="8748713" cy="1042988"/>
            <a:chOff x="144" y="534"/>
            <a:chExt cx="5511" cy="657"/>
          </a:xfrm>
        </p:grpSpPr>
        <p:graphicFrame>
          <p:nvGraphicFramePr>
            <p:cNvPr id="512008" name="Object 8"/>
            <p:cNvGraphicFramePr>
              <a:graphicFrameLocks noChangeAspect="1"/>
            </p:cNvGraphicFramePr>
            <p:nvPr/>
          </p:nvGraphicFramePr>
          <p:xfrm>
            <a:off x="2288" y="955"/>
            <a:ext cx="1193" cy="236"/>
          </p:xfrm>
          <a:graphic>
            <a:graphicData uri="http://schemas.openxmlformats.org/presentationml/2006/ole">
              <mc:AlternateContent xmlns:mc="http://schemas.openxmlformats.org/markup-compatibility/2006">
                <mc:Choice xmlns:v="urn:schemas-microsoft-com:vml" Requires="v">
                  <p:oleObj spid="_x0000_s12442" name="Equazione" r:id="rId4" imgW="1028700" imgH="203200" progId="Equation.3">
                    <p:embed/>
                  </p:oleObj>
                </mc:Choice>
                <mc:Fallback>
                  <p:oleObj name="Equazione" r:id="rId4" imgW="10287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8" y="955"/>
                          <a:ext cx="1193"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009" name="Text Box 9"/>
            <p:cNvSpPr txBox="1">
              <a:spLocks noChangeArrowheads="1"/>
            </p:cNvSpPr>
            <p:nvPr/>
          </p:nvSpPr>
          <p:spPr bwMode="auto">
            <a:xfrm>
              <a:off x="144" y="534"/>
              <a:ext cx="551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just" eaLnBrk="1" hangingPunct="1"/>
              <a:r>
                <a:rPr lang="it-IT" sz="1600" b="1" smtClean="0">
                  <a:solidFill>
                    <a:srgbClr val="FF0000"/>
                  </a:solidFill>
                  <a:latin typeface="Comic Sans MS" charset="0"/>
                  <a:ea typeface="ＭＳ Ｐゴシック" charset="0"/>
                  <a:cs typeface="+mn-cs"/>
                </a:rPr>
                <a:t>If we take an image of the target population at distance D with an angular resolution </a:t>
              </a:r>
              <a:r>
                <a:rPr lang="it-IT" sz="1600" b="1" smtClean="0">
                  <a:solidFill>
                    <a:srgbClr val="FF0000"/>
                  </a:solidFill>
                  <a:latin typeface="Symbol" charset="0"/>
                  <a:ea typeface="ＭＳ Ｐゴシック" charset="0"/>
                  <a:cs typeface="+mn-cs"/>
                  <a:sym typeface="Symbol" charset="0"/>
                </a:rPr>
                <a:t></a:t>
              </a:r>
              <a:r>
                <a:rPr lang="it-IT" sz="1600" b="1" smtClean="0">
                  <a:solidFill>
                    <a:srgbClr val="FF0000"/>
                  </a:solidFill>
                  <a:latin typeface="Comic Sans MS" charset="0"/>
                  <a:ea typeface="ＭＳ Ｐゴシック" charset="0"/>
                  <a:cs typeface="+mn-cs"/>
                </a:rPr>
                <a:t>each resolution element will contain an average number of unresolved star &lt;N&gt;:</a:t>
              </a:r>
              <a:endParaRPr lang="it-IT" sz="1200" smtClean="0">
                <a:solidFill>
                  <a:srgbClr val="000000"/>
                </a:solidFill>
                <a:latin typeface="Comic Sans MS" charset="0"/>
                <a:ea typeface="ＭＳ Ｐゴシック" charset="0"/>
                <a:cs typeface="+mn-cs"/>
              </a:endParaRPr>
            </a:p>
          </p:txBody>
        </p:sp>
      </p:grpSp>
      <p:grpSp>
        <p:nvGrpSpPr>
          <p:cNvPr id="512030" name="Group 30"/>
          <p:cNvGrpSpPr>
            <a:grpSpLocks/>
          </p:cNvGrpSpPr>
          <p:nvPr/>
        </p:nvGrpSpPr>
        <p:grpSpPr bwMode="auto">
          <a:xfrm>
            <a:off x="282575" y="2006600"/>
            <a:ext cx="8566150" cy="1181100"/>
            <a:chOff x="178" y="1264"/>
            <a:chExt cx="5396" cy="744"/>
          </a:xfrm>
        </p:grpSpPr>
        <p:graphicFrame>
          <p:nvGraphicFramePr>
            <p:cNvPr id="512006" name="Object 6"/>
            <p:cNvGraphicFramePr>
              <a:graphicFrameLocks noChangeAspect="1"/>
            </p:cNvGraphicFramePr>
            <p:nvPr/>
          </p:nvGraphicFramePr>
          <p:xfrm>
            <a:off x="2980" y="1264"/>
            <a:ext cx="2445" cy="387"/>
          </p:xfrm>
          <a:graphic>
            <a:graphicData uri="http://schemas.openxmlformats.org/presentationml/2006/ole">
              <mc:AlternateContent xmlns:mc="http://schemas.openxmlformats.org/markup-compatibility/2006">
                <mc:Choice xmlns:v="urn:schemas-microsoft-com:vml" Requires="v">
                  <p:oleObj spid="_x0000_s12443" name="Equazione" r:id="rId6" imgW="2489200" imgH="393700" progId="Equation.3">
                    <p:embed/>
                  </p:oleObj>
                </mc:Choice>
                <mc:Fallback>
                  <p:oleObj name="Equazione" r:id="rId6" imgW="24892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0" y="1264"/>
                          <a:ext cx="2445" cy="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010" name="Text Box 10"/>
            <p:cNvSpPr txBox="1">
              <a:spLocks noChangeArrowheads="1"/>
            </p:cNvSpPr>
            <p:nvPr/>
          </p:nvSpPr>
          <p:spPr bwMode="auto">
            <a:xfrm>
              <a:off x="178" y="1330"/>
              <a:ext cx="280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just" eaLnBrk="1" hangingPunct="1"/>
              <a:r>
                <a:rPr lang="it-IT" sz="1600" b="1" smtClean="0">
                  <a:solidFill>
                    <a:srgbClr val="FF0000"/>
                  </a:solidFill>
                  <a:latin typeface="Comic Sans MS" charset="0"/>
                  <a:ea typeface="ＭＳ Ｐゴシック" charset="0"/>
                  <a:cs typeface="+mn-cs"/>
                </a:rPr>
                <a:t>The average flux from the stars in each resolution element (surface brightness) is:</a:t>
              </a:r>
              <a:endParaRPr lang="it-IT" sz="1200" smtClean="0">
                <a:solidFill>
                  <a:srgbClr val="000000"/>
                </a:solidFill>
                <a:latin typeface="Comic Sans MS" charset="0"/>
                <a:ea typeface="ＭＳ Ｐゴシック" charset="0"/>
                <a:cs typeface="+mn-cs"/>
              </a:endParaRPr>
            </a:p>
          </p:txBody>
        </p:sp>
        <p:sp>
          <p:nvSpPr>
            <p:cNvPr id="512011" name="Text Box 11"/>
            <p:cNvSpPr txBox="1">
              <a:spLocks noChangeArrowheads="1"/>
            </p:cNvSpPr>
            <p:nvPr/>
          </p:nvSpPr>
          <p:spPr bwMode="auto">
            <a:xfrm>
              <a:off x="253" y="1835"/>
              <a:ext cx="532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r>
                <a:rPr lang="it-IT" sz="1200" b="1" i="1" smtClean="0">
                  <a:solidFill>
                    <a:srgbClr val="0000CC"/>
                  </a:solidFill>
                  <a:latin typeface="Comic Sans MS" charset="0"/>
                  <a:ea typeface="ＭＳ Ｐゴシック" charset="0"/>
                  <a:cs typeface="+mn-cs"/>
                </a:rPr>
                <a:t>f </a:t>
              </a:r>
              <a:r>
                <a:rPr lang="it-IT" sz="1200" b="1" smtClean="0">
                  <a:solidFill>
                    <a:srgbClr val="0000CC"/>
                  </a:solidFill>
                  <a:latin typeface="Comic Sans MS" charset="0"/>
                  <a:ea typeface="ＭＳ Ｐゴシック" charset="0"/>
                  <a:cs typeface="+mn-cs"/>
                </a:rPr>
                <a:t>is the flux at the Earth of a single star,; “we assume” that all stars have the same intrinnsici luminosity</a:t>
              </a:r>
              <a:r>
                <a:rPr lang="it-IT" sz="1200" b="1" i="1" smtClean="0">
                  <a:solidFill>
                    <a:srgbClr val="0000CC"/>
                  </a:solidFill>
                  <a:latin typeface="Comic Sans MS" charset="0"/>
                  <a:ea typeface="ＭＳ Ｐゴシック" charset="0"/>
                  <a:cs typeface="+mn-cs"/>
                </a:rPr>
                <a:t> L</a:t>
              </a:r>
              <a:endParaRPr lang="it-IT" sz="1200" b="1" smtClean="0">
                <a:solidFill>
                  <a:srgbClr val="0000CC"/>
                </a:solidFill>
                <a:latin typeface="Comic Sans MS" charset="0"/>
                <a:ea typeface="ＭＳ Ｐゴシック" charset="0"/>
                <a:cs typeface="+mn-cs"/>
              </a:endParaRPr>
            </a:p>
          </p:txBody>
        </p:sp>
      </p:grpSp>
      <p:grpSp>
        <p:nvGrpSpPr>
          <p:cNvPr id="512031" name="Group 31"/>
          <p:cNvGrpSpPr>
            <a:grpSpLocks/>
          </p:cNvGrpSpPr>
          <p:nvPr/>
        </p:nvGrpSpPr>
        <p:grpSpPr bwMode="auto">
          <a:xfrm>
            <a:off x="358775" y="3382963"/>
            <a:ext cx="8312150" cy="825500"/>
            <a:chOff x="226" y="2131"/>
            <a:chExt cx="5236" cy="520"/>
          </a:xfrm>
        </p:grpSpPr>
        <p:graphicFrame>
          <p:nvGraphicFramePr>
            <p:cNvPr id="512016" name="Object 16"/>
            <p:cNvGraphicFramePr>
              <a:graphicFrameLocks noChangeAspect="1"/>
            </p:cNvGraphicFramePr>
            <p:nvPr/>
          </p:nvGraphicFramePr>
          <p:xfrm>
            <a:off x="3470" y="2176"/>
            <a:ext cx="1992" cy="443"/>
          </p:xfrm>
          <a:graphic>
            <a:graphicData uri="http://schemas.openxmlformats.org/presentationml/2006/ole">
              <mc:AlternateContent xmlns:mc="http://schemas.openxmlformats.org/markup-compatibility/2006">
                <mc:Choice xmlns:v="urn:schemas-microsoft-com:vml" Requires="v">
                  <p:oleObj spid="_x0000_s12444" name="Equazione" r:id="rId8" imgW="1943100" imgH="431800" progId="Equation.3">
                    <p:embed/>
                  </p:oleObj>
                </mc:Choice>
                <mc:Fallback>
                  <p:oleObj name="Equazione" r:id="rId8" imgW="19431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0" y="2176"/>
                          <a:ext cx="1992" cy="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017" name="Text Box 17"/>
            <p:cNvSpPr txBox="1">
              <a:spLocks noChangeArrowheads="1"/>
            </p:cNvSpPr>
            <p:nvPr/>
          </p:nvSpPr>
          <p:spPr bwMode="auto">
            <a:xfrm>
              <a:off x="226" y="2131"/>
              <a:ext cx="3157"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just" eaLnBrk="1" hangingPunct="1"/>
              <a:r>
                <a:rPr lang="it-IT" sz="1600" b="1" smtClean="0">
                  <a:solidFill>
                    <a:srgbClr val="FF0000"/>
                  </a:solidFill>
                  <a:latin typeface="Comic Sans MS" charset="0"/>
                  <a:ea typeface="ＭＳ Ｐゴシック" charset="0"/>
                  <a:cs typeface="+mn-cs"/>
                </a:rPr>
                <a:t>Due to the Poisson fluctuations in the number of star populating each resolution element, &lt;F&gt; is NOT constant and its variance will be:</a:t>
              </a:r>
              <a:endParaRPr lang="it-IT" sz="1200" smtClean="0">
                <a:solidFill>
                  <a:srgbClr val="000000"/>
                </a:solidFill>
                <a:latin typeface="Comic Sans MS" charset="0"/>
                <a:ea typeface="ＭＳ Ｐゴシック" charset="0"/>
                <a:cs typeface="+mn-cs"/>
              </a:endParaRPr>
            </a:p>
          </p:txBody>
        </p:sp>
      </p:grpSp>
      <p:grpSp>
        <p:nvGrpSpPr>
          <p:cNvPr id="512032" name="Group 32"/>
          <p:cNvGrpSpPr>
            <a:grpSpLocks/>
          </p:cNvGrpSpPr>
          <p:nvPr/>
        </p:nvGrpSpPr>
        <p:grpSpPr bwMode="auto">
          <a:xfrm>
            <a:off x="2052638" y="4452938"/>
            <a:ext cx="3836987" cy="746125"/>
            <a:chOff x="1293" y="2805"/>
            <a:chExt cx="2417" cy="470"/>
          </a:xfrm>
        </p:grpSpPr>
        <p:graphicFrame>
          <p:nvGraphicFramePr>
            <p:cNvPr id="512012" name="Object 12"/>
            <p:cNvGraphicFramePr>
              <a:graphicFrameLocks noChangeAspect="1"/>
            </p:cNvGraphicFramePr>
            <p:nvPr/>
          </p:nvGraphicFramePr>
          <p:xfrm>
            <a:off x="2221" y="2805"/>
            <a:ext cx="1489" cy="470"/>
          </p:xfrm>
          <a:graphic>
            <a:graphicData uri="http://schemas.openxmlformats.org/presentationml/2006/ole">
              <mc:AlternateContent xmlns:mc="http://schemas.openxmlformats.org/markup-compatibility/2006">
                <mc:Choice xmlns:v="urn:schemas-microsoft-com:vml" Requires="v">
                  <p:oleObj spid="_x0000_s12445" name="Equazione" r:id="rId10" imgW="1244600" imgH="393700" progId="Equation.3">
                    <p:embed/>
                  </p:oleObj>
                </mc:Choice>
                <mc:Fallback>
                  <p:oleObj name="Equazione" r:id="rId10" imgW="1244600" imgH="3937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21" y="2805"/>
                          <a:ext cx="1489" cy="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019" name="Text Box 19"/>
            <p:cNvSpPr txBox="1">
              <a:spLocks noChangeArrowheads="1"/>
            </p:cNvSpPr>
            <p:nvPr/>
          </p:nvSpPr>
          <p:spPr bwMode="auto">
            <a:xfrm>
              <a:off x="1293" y="2919"/>
              <a:ext cx="74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r>
                <a:rPr lang="it-IT" sz="1600" b="1" smtClean="0">
                  <a:solidFill>
                    <a:srgbClr val="FF0000"/>
                  </a:solidFill>
                  <a:latin typeface="Comic Sans MS" charset="0"/>
                  <a:ea typeface="ＭＳ Ｐゴシック" charset="0"/>
                  <a:cs typeface="+mn-cs"/>
                </a:rPr>
                <a:t>Therefore</a:t>
              </a:r>
              <a:endParaRPr lang="it-IT" sz="1200" smtClean="0">
                <a:solidFill>
                  <a:srgbClr val="000000"/>
                </a:solidFill>
                <a:latin typeface="Comic Sans MS" charset="0"/>
                <a:ea typeface="ＭＳ Ｐゴシック" charset="0"/>
                <a:cs typeface="+mn-cs"/>
              </a:endParaRPr>
            </a:p>
          </p:txBody>
        </p:sp>
      </p:grpSp>
      <p:grpSp>
        <p:nvGrpSpPr>
          <p:cNvPr id="512028" name="Group 28"/>
          <p:cNvGrpSpPr>
            <a:grpSpLocks/>
          </p:cNvGrpSpPr>
          <p:nvPr/>
        </p:nvGrpSpPr>
        <p:grpSpPr bwMode="auto">
          <a:xfrm>
            <a:off x="4976813" y="4527550"/>
            <a:ext cx="3586162" cy="1703388"/>
            <a:chOff x="3135" y="2852"/>
            <a:chExt cx="2259" cy="1073"/>
          </a:xfrm>
        </p:grpSpPr>
        <p:grpSp>
          <p:nvGrpSpPr>
            <p:cNvPr id="512026" name="Group 26"/>
            <p:cNvGrpSpPr>
              <a:grpSpLocks/>
            </p:cNvGrpSpPr>
            <p:nvPr/>
          </p:nvGrpSpPr>
          <p:grpSpPr bwMode="auto">
            <a:xfrm>
              <a:off x="3135" y="2852"/>
              <a:ext cx="2259" cy="198"/>
              <a:chOff x="3135" y="2852"/>
              <a:chExt cx="2259" cy="198"/>
            </a:xfrm>
          </p:grpSpPr>
          <p:sp>
            <p:nvSpPr>
              <p:cNvPr id="512023" name="Text Box 23"/>
              <p:cNvSpPr txBox="1">
                <a:spLocks noChangeArrowheads="1"/>
              </p:cNvSpPr>
              <p:nvPr/>
            </p:nvSpPr>
            <p:spPr bwMode="auto">
              <a:xfrm>
                <a:off x="4074" y="2852"/>
                <a:ext cx="1320" cy="198"/>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r>
                  <a:rPr lang="it-IT" sz="1400" b="1" smtClean="0">
                    <a:solidFill>
                      <a:srgbClr val="0000CC"/>
                    </a:solidFill>
                    <a:latin typeface="Comic Sans MS" charset="0"/>
                    <a:ea typeface="ＭＳ Ｐゴシック" charset="0"/>
                    <a:cs typeface="+mn-cs"/>
                  </a:rPr>
                  <a:t>Estimated from model</a:t>
                </a:r>
              </a:p>
            </p:txBody>
          </p:sp>
          <p:cxnSp>
            <p:nvCxnSpPr>
              <p:cNvPr id="512024" name="AutoShape 24"/>
              <p:cNvCxnSpPr>
                <a:cxnSpLocks noChangeShapeType="1"/>
                <a:stCxn id="512023" idx="1"/>
              </p:cNvCxnSpPr>
              <p:nvPr/>
            </p:nvCxnSpPr>
            <p:spPr bwMode="auto">
              <a:xfrm flipH="1" flipV="1">
                <a:off x="3135" y="2903"/>
                <a:ext cx="939" cy="48"/>
              </a:xfrm>
              <a:prstGeom prst="straightConnector1">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aphicFrame>
          <p:nvGraphicFramePr>
            <p:cNvPr id="512027" name="Object 27"/>
            <p:cNvGraphicFramePr>
              <a:graphicFrameLocks noChangeAspect="1"/>
            </p:cNvGraphicFramePr>
            <p:nvPr/>
          </p:nvGraphicFramePr>
          <p:xfrm>
            <a:off x="4298" y="3123"/>
            <a:ext cx="876" cy="802"/>
          </p:xfrm>
          <a:graphic>
            <a:graphicData uri="http://schemas.openxmlformats.org/presentationml/2006/ole">
              <mc:AlternateContent xmlns:mc="http://schemas.openxmlformats.org/markup-compatibility/2006">
                <mc:Choice xmlns:v="urn:schemas-microsoft-com:vml" Requires="v">
                  <p:oleObj spid="_x0000_s12446" name="Equation" r:id="rId12" imgW="749300" imgH="685800" progId="Equation.3">
                    <p:embed/>
                  </p:oleObj>
                </mc:Choice>
                <mc:Fallback>
                  <p:oleObj name="Equation" r:id="rId12" imgW="749300" imgH="685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8" y="3123"/>
                          <a:ext cx="876" cy="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pSp>
      <p:grpSp>
        <p:nvGrpSpPr>
          <p:cNvPr id="512035" name="Group 35"/>
          <p:cNvGrpSpPr>
            <a:grpSpLocks/>
          </p:cNvGrpSpPr>
          <p:nvPr/>
        </p:nvGrpSpPr>
        <p:grpSpPr bwMode="auto">
          <a:xfrm>
            <a:off x="374650" y="4441825"/>
            <a:ext cx="5957888" cy="2286000"/>
            <a:chOff x="236" y="2798"/>
            <a:chExt cx="3753" cy="1440"/>
          </a:xfrm>
        </p:grpSpPr>
        <p:grpSp>
          <p:nvGrpSpPr>
            <p:cNvPr id="512033" name="Group 33"/>
            <p:cNvGrpSpPr>
              <a:grpSpLocks/>
            </p:cNvGrpSpPr>
            <p:nvPr/>
          </p:nvGrpSpPr>
          <p:grpSpPr bwMode="auto">
            <a:xfrm>
              <a:off x="885" y="2798"/>
              <a:ext cx="1811" cy="974"/>
              <a:chOff x="885" y="2798"/>
              <a:chExt cx="1811" cy="974"/>
            </a:xfrm>
          </p:grpSpPr>
          <p:sp>
            <p:nvSpPr>
              <p:cNvPr id="512020" name="Rectangle 20"/>
              <p:cNvSpPr>
                <a:spLocks noChangeArrowheads="1"/>
              </p:cNvSpPr>
              <p:nvPr/>
            </p:nvSpPr>
            <p:spPr bwMode="auto">
              <a:xfrm>
                <a:off x="2234" y="2798"/>
                <a:ext cx="462" cy="574"/>
              </a:xfrm>
              <a:prstGeom prst="rect">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spAutoFit/>
              </a:bodyPr>
              <a:lstStyle/>
              <a:p>
                <a:pPr eaLnBrk="1" hangingPunct="1"/>
                <a:endParaRPr lang="en-US" sz="1200" smtClean="0">
                  <a:solidFill>
                    <a:srgbClr val="000000"/>
                  </a:solidFill>
                  <a:latin typeface="Comic Sans MS" charset="0"/>
                  <a:ea typeface="ＭＳ Ｐゴシック" charset="0"/>
                  <a:cs typeface="+mn-cs"/>
                </a:endParaRPr>
              </a:p>
            </p:txBody>
          </p:sp>
          <p:grpSp>
            <p:nvGrpSpPr>
              <p:cNvPr id="512025" name="Group 25"/>
              <p:cNvGrpSpPr>
                <a:grpSpLocks/>
              </p:cNvGrpSpPr>
              <p:nvPr/>
            </p:nvGrpSpPr>
            <p:grpSpPr bwMode="auto">
              <a:xfrm>
                <a:off x="885" y="3264"/>
                <a:ext cx="1276" cy="508"/>
                <a:chOff x="885" y="3264"/>
                <a:chExt cx="1276" cy="508"/>
              </a:xfrm>
            </p:grpSpPr>
            <p:cxnSp>
              <p:nvCxnSpPr>
                <p:cNvPr id="512021" name="AutoShape 21"/>
                <p:cNvCxnSpPr>
                  <a:cxnSpLocks noChangeShapeType="1"/>
                </p:cNvCxnSpPr>
                <p:nvPr/>
              </p:nvCxnSpPr>
              <p:spPr bwMode="auto">
                <a:xfrm flipV="1">
                  <a:off x="1509" y="3264"/>
                  <a:ext cx="652" cy="308"/>
                </a:xfrm>
                <a:prstGeom prst="straightConnector1">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512022" name="Text Box 22"/>
                <p:cNvSpPr txBox="1">
                  <a:spLocks noChangeArrowheads="1"/>
                </p:cNvSpPr>
                <p:nvPr/>
              </p:nvSpPr>
              <p:spPr bwMode="auto">
                <a:xfrm>
                  <a:off x="885" y="3574"/>
                  <a:ext cx="1125" cy="198"/>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r>
                    <a:rPr lang="it-IT" sz="1400" b="1" smtClean="0">
                      <a:solidFill>
                        <a:srgbClr val="0000CC"/>
                      </a:solidFill>
                      <a:latin typeface="Comic Sans MS" charset="0"/>
                      <a:ea typeface="ＭＳ Ｐゴシック" charset="0"/>
                      <a:cs typeface="+mn-cs"/>
                    </a:rPr>
                    <a:t>Measured quantity</a:t>
                  </a:r>
                </a:p>
              </p:txBody>
            </p:sp>
          </p:grpSp>
        </p:grpSp>
        <p:sp>
          <p:nvSpPr>
            <p:cNvPr id="512034" name="Rectangle 34"/>
            <p:cNvSpPr>
              <a:spLocks noChangeArrowheads="1"/>
            </p:cNvSpPr>
            <p:nvPr/>
          </p:nvSpPr>
          <p:spPr bwMode="auto">
            <a:xfrm>
              <a:off x="236" y="3866"/>
              <a:ext cx="3753" cy="372"/>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600" b="1" smtClean="0">
                  <a:solidFill>
                    <a:srgbClr val="0080FF"/>
                  </a:solidFill>
                  <a:latin typeface="Comic Sans MS" charset="0"/>
                  <a:ea typeface="ＭＳ Ｐゴシック" charset="0"/>
                  <a:cs typeface="+mn-cs"/>
                </a:rPr>
                <a:t>Measurements accurate to 1% are needed to detect fluctuations in galaxies at a distance of about 20 Mpc</a:t>
              </a:r>
              <a:endParaRPr lang="en-US" sz="1200" smtClean="0">
                <a:solidFill>
                  <a:srgbClr val="0080FF"/>
                </a:solidFill>
                <a:latin typeface="Comic Sans MS" charset="0"/>
                <a:ea typeface="ＭＳ Ｐゴシック" charset="0"/>
                <a:cs typeface="+mn-cs"/>
              </a:endParaRPr>
            </a:p>
          </p:txBody>
        </p:sp>
      </p:grpSp>
    </p:spTree>
    <p:extLst>
      <p:ext uri="{BB962C8B-B14F-4D97-AF65-F5344CB8AC3E}">
        <p14:creationId xmlns:p14="http://schemas.microsoft.com/office/powerpoint/2010/main" val="2615125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2029"/>
                                        </p:tgtEl>
                                        <p:attrNameLst>
                                          <p:attrName>style.visibility</p:attrName>
                                        </p:attrNameLst>
                                      </p:cBhvr>
                                      <p:to>
                                        <p:strVal val="visible"/>
                                      </p:to>
                                    </p:set>
                                    <p:animEffect transition="in" filter="dissolve">
                                      <p:cBhvr>
                                        <p:cTn id="7" dur="500"/>
                                        <p:tgtEl>
                                          <p:spTgt spid="512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2030"/>
                                        </p:tgtEl>
                                        <p:attrNameLst>
                                          <p:attrName>style.visibility</p:attrName>
                                        </p:attrNameLst>
                                      </p:cBhvr>
                                      <p:to>
                                        <p:strVal val="visible"/>
                                      </p:to>
                                    </p:set>
                                    <p:animEffect transition="in" filter="dissolve">
                                      <p:cBhvr>
                                        <p:cTn id="12" dur="500"/>
                                        <p:tgtEl>
                                          <p:spTgt spid="5120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2031"/>
                                        </p:tgtEl>
                                        <p:attrNameLst>
                                          <p:attrName>style.visibility</p:attrName>
                                        </p:attrNameLst>
                                      </p:cBhvr>
                                      <p:to>
                                        <p:strVal val="visible"/>
                                      </p:to>
                                    </p:set>
                                    <p:animEffect transition="in" filter="dissolve">
                                      <p:cBhvr>
                                        <p:cTn id="17" dur="500"/>
                                        <p:tgtEl>
                                          <p:spTgt spid="5120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12032"/>
                                        </p:tgtEl>
                                        <p:attrNameLst>
                                          <p:attrName>style.visibility</p:attrName>
                                        </p:attrNameLst>
                                      </p:cBhvr>
                                      <p:to>
                                        <p:strVal val="visible"/>
                                      </p:to>
                                    </p:set>
                                    <p:animEffect transition="in" filter="dissolve">
                                      <p:cBhvr>
                                        <p:cTn id="22" dur="500"/>
                                        <p:tgtEl>
                                          <p:spTgt spid="5120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512035"/>
                                        </p:tgtEl>
                                        <p:attrNameLst>
                                          <p:attrName>style.visibility</p:attrName>
                                        </p:attrNameLst>
                                      </p:cBhvr>
                                      <p:to>
                                        <p:strVal val="visible"/>
                                      </p:to>
                                    </p:set>
                                    <p:animEffect transition="in" filter="strips(downLeft)">
                                      <p:cBhvr>
                                        <p:cTn id="27" dur="500"/>
                                        <p:tgtEl>
                                          <p:spTgt spid="51203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512028"/>
                                        </p:tgtEl>
                                        <p:attrNameLst>
                                          <p:attrName>style.visibility</p:attrName>
                                        </p:attrNameLst>
                                      </p:cBhvr>
                                      <p:to>
                                        <p:strVal val="visible"/>
                                      </p:to>
                                    </p:set>
                                    <p:animEffect transition="in" filter="strips(downLeft)">
                                      <p:cBhvr>
                                        <p:cTn id="32" dur="500"/>
                                        <p:tgtEl>
                                          <p:spTgt spid="512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7504" y="764704"/>
            <a:ext cx="5976664" cy="5688632"/>
          </a:xfrm>
        </p:spPr>
        <p:txBody>
          <a:bodyPr/>
          <a:lstStyle/>
          <a:p>
            <a:pPr marL="0" indent="0">
              <a:buNone/>
              <a:defRPr/>
            </a:pPr>
            <a:r>
              <a:rPr lang="en-US" sz="1800" b="1" dirty="0" smtClean="0">
                <a:solidFill>
                  <a:srgbClr val="FFFFFF"/>
                </a:solidFill>
                <a:latin typeface="Arial" pitchFamily="34" charset="0"/>
                <a:cs typeface="Arial" pitchFamily="34" charset="0"/>
              </a:rPr>
              <a:t>1.  </a:t>
            </a:r>
            <a:r>
              <a:rPr lang="en-US" sz="1800" b="1" u="sng" dirty="0" smtClean="0">
                <a:solidFill>
                  <a:srgbClr val="FFFFFF"/>
                </a:solidFill>
                <a:latin typeface="Arial" pitchFamily="34" charset="0"/>
                <a:cs typeface="Arial" pitchFamily="34" charset="0"/>
              </a:rPr>
              <a:t>Theoretical calibrations</a:t>
            </a:r>
          </a:p>
          <a:p>
            <a:pPr marL="468000" lvl="1">
              <a:defRPr/>
            </a:pPr>
            <a:r>
              <a:rPr lang="en-US" sz="1600" dirty="0" smtClean="0">
                <a:solidFill>
                  <a:srgbClr val="FFFF00"/>
                </a:solidFill>
                <a:latin typeface="Arial" pitchFamily="34" charset="0"/>
                <a:cs typeface="Arial" pitchFamily="34" charset="0"/>
              </a:rPr>
              <a:t>Comparison </a:t>
            </a:r>
            <a:r>
              <a:rPr lang="en-US" sz="1600" dirty="0">
                <a:solidFill>
                  <a:srgbClr val="FFFF00"/>
                </a:solidFill>
                <a:latin typeface="Arial" pitchFamily="34" charset="0"/>
                <a:cs typeface="Arial" pitchFamily="34" charset="0"/>
              </a:rPr>
              <a:t>between theoretical and empirical calibration for ACS/HST F850LP filter: data from the Virgo and </a:t>
            </a:r>
            <a:r>
              <a:rPr lang="en-US" sz="1600" dirty="0" err="1">
                <a:solidFill>
                  <a:srgbClr val="FFFF00"/>
                </a:solidFill>
                <a:latin typeface="Arial" pitchFamily="34" charset="0"/>
                <a:cs typeface="Arial" pitchFamily="34" charset="0"/>
              </a:rPr>
              <a:t>Fornax</a:t>
            </a:r>
            <a:r>
              <a:rPr lang="en-US" sz="1600" dirty="0">
                <a:solidFill>
                  <a:srgbClr val="FFFF00"/>
                </a:solidFill>
                <a:latin typeface="Arial" pitchFamily="34" charset="0"/>
                <a:cs typeface="Arial" pitchFamily="34" charset="0"/>
              </a:rPr>
              <a:t> Cluster Surveys (</a:t>
            </a:r>
            <a:r>
              <a:rPr lang="en-US" sz="1600" dirty="0">
                <a:solidFill>
                  <a:srgbClr val="FFFF00"/>
                </a:solidFill>
                <a:latin typeface="Arial" pitchFamily="34" charset="0"/>
                <a:cs typeface="Arial" pitchFamily="34" charset="0"/>
                <a:sym typeface="Symbol"/>
              </a:rPr>
              <a:t></a:t>
            </a:r>
            <a:r>
              <a:rPr lang="en-US" sz="1600" dirty="0">
                <a:solidFill>
                  <a:srgbClr val="FFFF00"/>
                </a:solidFill>
                <a:latin typeface="Arial" pitchFamily="34" charset="0"/>
                <a:cs typeface="Arial" pitchFamily="34" charset="0"/>
              </a:rPr>
              <a:t>150 </a:t>
            </a:r>
            <a:r>
              <a:rPr lang="en-US" sz="1600" dirty="0" smtClean="0">
                <a:solidFill>
                  <a:srgbClr val="FFFF00"/>
                </a:solidFill>
                <a:latin typeface="Arial" pitchFamily="34" charset="0"/>
                <a:cs typeface="Arial" pitchFamily="34" charset="0"/>
              </a:rPr>
              <a:t>objects) </a:t>
            </a:r>
            <a:r>
              <a:rPr lang="en-US" sz="1400" dirty="0" smtClean="0">
                <a:solidFill>
                  <a:srgbClr val="FFFF00"/>
                </a:solidFill>
                <a:latin typeface="Arial" pitchFamily="34" charset="0"/>
                <a:cs typeface="Arial" pitchFamily="34" charset="0"/>
              </a:rPr>
              <a:t>[</a:t>
            </a:r>
            <a:r>
              <a:rPr lang="en-US" sz="1400" dirty="0" err="1" smtClean="0">
                <a:solidFill>
                  <a:srgbClr val="FFFF00"/>
                </a:solidFill>
                <a:latin typeface="Arial" pitchFamily="34" charset="0"/>
                <a:cs typeface="Arial" pitchFamily="34" charset="0"/>
              </a:rPr>
              <a:t>Raimondo</a:t>
            </a:r>
            <a:r>
              <a:rPr lang="en-US" sz="1400" dirty="0" smtClean="0">
                <a:solidFill>
                  <a:srgbClr val="FFFF00"/>
                </a:solidFill>
                <a:latin typeface="Arial" pitchFamily="34" charset="0"/>
                <a:cs typeface="Arial" pitchFamily="34" charset="0"/>
              </a:rPr>
              <a:t> et al. 2013]</a:t>
            </a:r>
          </a:p>
          <a:p>
            <a:pPr marL="468000" lvl="1">
              <a:defRPr/>
            </a:pPr>
            <a:endParaRPr lang="en-US" sz="1600" b="1" u="sng" dirty="0" smtClean="0">
              <a:solidFill>
                <a:srgbClr val="FFFFFF"/>
              </a:solidFill>
              <a:latin typeface="Arial" pitchFamily="34" charset="0"/>
              <a:cs typeface="Arial" pitchFamily="34" charset="0"/>
            </a:endParaRPr>
          </a:p>
          <a:p>
            <a:pPr marL="0" indent="0">
              <a:buNone/>
              <a:defRPr/>
            </a:pPr>
            <a:r>
              <a:rPr lang="en-US" sz="1800" b="1" kern="1200" dirty="0" smtClean="0">
                <a:solidFill>
                  <a:srgbClr val="FFFFFF"/>
                </a:solidFill>
                <a:latin typeface="Arial" pitchFamily="34" charset="0"/>
                <a:cs typeface="Arial" pitchFamily="34" charset="0"/>
              </a:rPr>
              <a:t>2.   </a:t>
            </a:r>
            <a:r>
              <a:rPr lang="en-US" sz="1800" b="1" u="sng" kern="1200" dirty="0" smtClean="0">
                <a:solidFill>
                  <a:srgbClr val="FFFFFF"/>
                </a:solidFill>
                <a:latin typeface="Arial" pitchFamily="34" charset="0"/>
                <a:cs typeface="Arial" pitchFamily="34" charset="0"/>
              </a:rPr>
              <a:t>A </a:t>
            </a:r>
            <a:r>
              <a:rPr lang="en-US" sz="1800" b="1" u="sng" kern="1200" dirty="0">
                <a:solidFill>
                  <a:srgbClr val="FFFFFF"/>
                </a:solidFill>
                <a:latin typeface="Arial" pitchFamily="34" charset="0"/>
                <a:cs typeface="Arial" pitchFamily="34" charset="0"/>
              </a:rPr>
              <a:t>standard candle from 10 </a:t>
            </a:r>
            <a:r>
              <a:rPr lang="en-US" sz="1800" b="1" u="sng" kern="1200" dirty="0" err="1">
                <a:solidFill>
                  <a:srgbClr val="FFFFFF"/>
                </a:solidFill>
                <a:latin typeface="Arial" pitchFamily="34" charset="0"/>
                <a:cs typeface="Arial" pitchFamily="34" charset="0"/>
              </a:rPr>
              <a:t>kpc</a:t>
            </a:r>
            <a:r>
              <a:rPr lang="en-US" sz="1800" b="1" u="sng" kern="1200" dirty="0">
                <a:solidFill>
                  <a:srgbClr val="FFFFFF"/>
                </a:solidFill>
                <a:latin typeface="Arial" pitchFamily="34" charset="0"/>
                <a:cs typeface="Arial" pitchFamily="34" charset="0"/>
              </a:rPr>
              <a:t> to 100 </a:t>
            </a:r>
            <a:r>
              <a:rPr lang="en-US" sz="1800" b="1" u="sng" kern="1200" dirty="0" err="1" smtClean="0">
                <a:solidFill>
                  <a:srgbClr val="FFFFFF"/>
                </a:solidFill>
                <a:latin typeface="Arial" pitchFamily="34" charset="0"/>
                <a:cs typeface="Arial" pitchFamily="34" charset="0"/>
              </a:rPr>
              <a:t>Mpc</a:t>
            </a:r>
            <a:endParaRPr lang="en-US" sz="1800" b="1" u="sng" kern="1200" dirty="0" smtClean="0">
              <a:solidFill>
                <a:srgbClr val="FFFFFF"/>
              </a:solidFill>
              <a:latin typeface="Arial" pitchFamily="34" charset="0"/>
              <a:cs typeface="Arial" pitchFamily="34" charset="0"/>
            </a:endParaRPr>
          </a:p>
          <a:p>
            <a:pPr marL="468000" lvl="1" indent="-284400">
              <a:defRPr/>
            </a:pPr>
            <a:r>
              <a:rPr lang="en-US" sz="1600" kern="1200" dirty="0" smtClean="0">
                <a:solidFill>
                  <a:srgbClr val="FFFF00"/>
                </a:solidFill>
                <a:latin typeface="Arial" charset="0"/>
              </a:rPr>
              <a:t>Optical ACS/HST SBF measurements for 4 elliptical-shell galaxies with </a:t>
            </a:r>
            <a:r>
              <a:rPr lang="en-US" sz="1600" kern="1200" dirty="0" err="1" smtClean="0">
                <a:solidFill>
                  <a:srgbClr val="FFFF00"/>
                </a:solidFill>
                <a:latin typeface="Arial" charset="0"/>
              </a:rPr>
              <a:t>cz</a:t>
            </a:r>
            <a:r>
              <a:rPr lang="en-US" sz="1600" kern="1200" dirty="0" smtClean="0">
                <a:solidFill>
                  <a:srgbClr val="FFFF00"/>
                </a:solidFill>
                <a:latin typeface="Arial" charset="0"/>
              </a:rPr>
              <a:t> up to 8000 km/sec </a:t>
            </a:r>
            <a:r>
              <a:rPr lang="en-US" sz="1400" kern="1200" dirty="0">
                <a:solidFill>
                  <a:srgbClr val="FFFF00"/>
                </a:solidFill>
                <a:latin typeface="Arial" charset="0"/>
              </a:rPr>
              <a:t>[</a:t>
            </a:r>
            <a:r>
              <a:rPr lang="en-US" sz="1400" kern="1200" dirty="0" err="1" smtClean="0">
                <a:solidFill>
                  <a:srgbClr val="FFFF00"/>
                </a:solidFill>
                <a:latin typeface="Arial" charset="0"/>
              </a:rPr>
              <a:t>Biscardi</a:t>
            </a:r>
            <a:r>
              <a:rPr lang="en-US" sz="1400" kern="1200" dirty="0" smtClean="0">
                <a:solidFill>
                  <a:srgbClr val="FFFF00"/>
                </a:solidFill>
                <a:latin typeface="Arial" charset="0"/>
              </a:rPr>
              <a:t> et al. 2008]. </a:t>
            </a:r>
            <a:r>
              <a:rPr lang="en-US" sz="1600" kern="1200" dirty="0" smtClean="0">
                <a:solidFill>
                  <a:srgbClr val="FFFF00"/>
                </a:solidFill>
                <a:latin typeface="Arial" charset="0"/>
              </a:rPr>
              <a:t>We obtained </a:t>
            </a:r>
          </a:p>
          <a:p>
            <a:pPr marL="828000" lvl="2" indent="-342900" eaLnBrk="1" hangingPunct="1">
              <a:spcBef>
                <a:spcPct val="0"/>
              </a:spcBef>
              <a:buFont typeface="+mj-lt"/>
              <a:buAutoNum type="alphaLcParenR"/>
              <a:defRPr/>
            </a:pPr>
            <a:r>
              <a:rPr lang="en-US" sz="1600" kern="1200" dirty="0" smtClean="0">
                <a:solidFill>
                  <a:srgbClr val="FFFF00"/>
                </a:solidFill>
                <a:latin typeface="Arial" charset="0"/>
              </a:rPr>
              <a:t>Distance of galaxies from F814W ACS/HST data</a:t>
            </a:r>
          </a:p>
          <a:p>
            <a:pPr marL="828000" lvl="2" indent="-342900" eaLnBrk="1" hangingPunct="1">
              <a:spcBef>
                <a:spcPct val="0"/>
              </a:spcBef>
              <a:buFont typeface="+mj-lt"/>
              <a:buAutoNum type="alphaLcParenR"/>
              <a:defRPr/>
            </a:pPr>
            <a:r>
              <a:rPr lang="en-US" sz="1600" kern="1200" dirty="0" smtClean="0">
                <a:solidFill>
                  <a:srgbClr val="FFFF00"/>
                </a:solidFill>
                <a:latin typeface="Arial" charset="0"/>
              </a:rPr>
              <a:t>H0 = 76 +/-7 km/s/</a:t>
            </a:r>
            <a:r>
              <a:rPr lang="en-US" sz="1600" kern="1200" dirty="0" err="1" smtClean="0">
                <a:solidFill>
                  <a:srgbClr val="FFFF00"/>
                </a:solidFill>
                <a:latin typeface="Arial" charset="0"/>
              </a:rPr>
              <a:t>Mpc</a:t>
            </a:r>
            <a:r>
              <a:rPr lang="en-US" sz="1600" kern="1200" dirty="0" smtClean="0">
                <a:solidFill>
                  <a:srgbClr val="FFFF00"/>
                </a:solidFill>
                <a:latin typeface="Arial" charset="0"/>
              </a:rPr>
              <a:t>, in agreement with </a:t>
            </a:r>
          </a:p>
          <a:p>
            <a:pPr marL="0" lvl="0" indent="0" eaLnBrk="1" hangingPunct="1">
              <a:spcBef>
                <a:spcPct val="0"/>
              </a:spcBef>
              <a:buNone/>
              <a:defRPr/>
            </a:pPr>
            <a:r>
              <a:rPr lang="en-US" sz="1600" kern="1200" dirty="0" smtClean="0">
                <a:solidFill>
                  <a:srgbClr val="FFFF00"/>
                </a:solidFill>
                <a:latin typeface="Arial" charset="0"/>
              </a:rPr>
              <a:t>               </a:t>
            </a:r>
            <a:r>
              <a:rPr lang="en-US" sz="1600" kern="1200" dirty="0" smtClean="0">
                <a:solidFill>
                  <a:srgbClr val="FF0000"/>
                </a:solidFill>
                <a:latin typeface="Arial" charset="0"/>
              </a:rPr>
              <a:t>HST Key Project Freedman+01</a:t>
            </a:r>
            <a:endParaRPr lang="en-US" sz="1600" kern="1200" dirty="0" smtClean="0">
              <a:solidFill>
                <a:srgbClr val="FFFF00"/>
              </a:solidFill>
              <a:latin typeface="Arial" charset="0"/>
            </a:endParaRPr>
          </a:p>
          <a:p>
            <a:pPr marL="0" lvl="0" indent="0" eaLnBrk="1" hangingPunct="1">
              <a:spcBef>
                <a:spcPct val="0"/>
              </a:spcBef>
              <a:buNone/>
              <a:defRPr/>
            </a:pPr>
            <a:r>
              <a:rPr lang="en-US" sz="1600" kern="1200" dirty="0" smtClean="0">
                <a:solidFill>
                  <a:srgbClr val="FFFF00"/>
                </a:solidFill>
                <a:latin typeface="Arial" charset="0"/>
              </a:rPr>
              <a:t>               </a:t>
            </a:r>
            <a:r>
              <a:rPr lang="en-US" sz="1600" kern="1200" dirty="0" smtClean="0">
                <a:solidFill>
                  <a:srgbClr val="00CC99">
                    <a:lumMod val="60000"/>
                    <a:lumOff val="40000"/>
                  </a:srgbClr>
                </a:solidFill>
                <a:latin typeface="Arial" charset="0"/>
              </a:rPr>
              <a:t>Riess+05 (multicolor LC shape method on 2 </a:t>
            </a:r>
            <a:r>
              <a:rPr lang="en-US" sz="1600" kern="1200" dirty="0" err="1" smtClean="0">
                <a:solidFill>
                  <a:srgbClr val="00CC99">
                    <a:lumMod val="60000"/>
                    <a:lumOff val="40000"/>
                  </a:srgbClr>
                </a:solidFill>
                <a:latin typeface="Arial" charset="0"/>
              </a:rPr>
              <a:t>SNIa</a:t>
            </a:r>
            <a:r>
              <a:rPr lang="en-US" sz="1600" kern="1200" dirty="0" smtClean="0">
                <a:solidFill>
                  <a:srgbClr val="00CC99">
                    <a:lumMod val="60000"/>
                    <a:lumOff val="40000"/>
                  </a:srgbClr>
                </a:solidFill>
                <a:latin typeface="Arial" charset="0"/>
              </a:rPr>
              <a:t>) </a:t>
            </a:r>
          </a:p>
          <a:p>
            <a:pPr marL="0" lvl="0" indent="0" eaLnBrk="1" hangingPunct="1">
              <a:spcBef>
                <a:spcPct val="0"/>
              </a:spcBef>
              <a:buNone/>
              <a:defRPr/>
            </a:pPr>
            <a:r>
              <a:rPr lang="it-IT" sz="1600" kern="1200" dirty="0" smtClean="0">
                <a:solidFill>
                  <a:srgbClr val="00B050"/>
                </a:solidFill>
                <a:latin typeface="Arial" charset="0"/>
              </a:rPr>
              <a:t>               Wang+06 (109 </a:t>
            </a:r>
            <a:r>
              <a:rPr lang="it-IT" sz="1600" kern="1200" dirty="0" err="1" smtClean="0">
                <a:solidFill>
                  <a:srgbClr val="00B050"/>
                </a:solidFill>
                <a:latin typeface="Arial" charset="0"/>
              </a:rPr>
              <a:t>SNIa</a:t>
            </a:r>
            <a:r>
              <a:rPr lang="it-IT" sz="1600" kern="1200" dirty="0" smtClean="0">
                <a:solidFill>
                  <a:srgbClr val="00B050"/>
                </a:solidFill>
                <a:latin typeface="Arial" charset="0"/>
              </a:rPr>
              <a:t>)</a:t>
            </a:r>
          </a:p>
          <a:p>
            <a:pPr marL="0" lvl="0" indent="0" eaLnBrk="1" hangingPunct="1">
              <a:spcBef>
                <a:spcPct val="0"/>
              </a:spcBef>
              <a:buNone/>
              <a:defRPr/>
            </a:pPr>
            <a:endParaRPr lang="en-US" sz="1800" b="1" u="sng" kern="1200" dirty="0" smtClean="0">
              <a:solidFill>
                <a:srgbClr val="FFFFFF"/>
              </a:solidFill>
              <a:latin typeface="Arial" pitchFamily="34" charset="0"/>
              <a:cs typeface="Arial" pitchFamily="34" charset="0"/>
            </a:endParaRPr>
          </a:p>
          <a:p>
            <a:pPr marL="0" indent="0" eaLnBrk="1" hangingPunct="1">
              <a:spcBef>
                <a:spcPct val="0"/>
              </a:spcBef>
              <a:buNone/>
              <a:defRPr/>
            </a:pPr>
            <a:r>
              <a:rPr lang="en-US" sz="1800" b="1" kern="1200" dirty="0" smtClean="0">
                <a:solidFill>
                  <a:srgbClr val="FFFFFF"/>
                </a:solidFill>
                <a:latin typeface="Arial" pitchFamily="34" charset="0"/>
                <a:cs typeface="Arial" pitchFamily="34" charset="0"/>
              </a:rPr>
              <a:t>3.   </a:t>
            </a:r>
            <a:r>
              <a:rPr lang="en-US" sz="1800" b="1" u="sng" kern="1200" dirty="0" smtClean="0">
                <a:solidFill>
                  <a:srgbClr val="FFFFFF"/>
                </a:solidFill>
                <a:latin typeface="Arial" pitchFamily="34" charset="0"/>
                <a:cs typeface="Arial" pitchFamily="34" charset="0"/>
              </a:rPr>
              <a:t>SBF and </a:t>
            </a:r>
            <a:r>
              <a:rPr lang="en-US" sz="1800" b="1" u="sng" kern="1200" dirty="0" err="1" smtClean="0">
                <a:solidFill>
                  <a:srgbClr val="FFFFFF"/>
                </a:solidFill>
                <a:latin typeface="Arial" pitchFamily="34" charset="0"/>
                <a:cs typeface="Arial" pitchFamily="34" charset="0"/>
              </a:rPr>
              <a:t>SNIa</a:t>
            </a:r>
            <a:r>
              <a:rPr lang="en-US" sz="1800" b="1" u="sng" kern="1200" dirty="0" smtClean="0">
                <a:solidFill>
                  <a:srgbClr val="FFFFFF"/>
                </a:solidFill>
                <a:latin typeface="Arial" pitchFamily="34" charset="0"/>
                <a:cs typeface="Arial" pitchFamily="34" charset="0"/>
              </a:rPr>
              <a:t> distances</a:t>
            </a:r>
            <a:r>
              <a:rPr lang="en-US" sz="1800" kern="1200" dirty="0" smtClean="0">
                <a:solidFill>
                  <a:srgbClr val="FFFF00"/>
                </a:solidFill>
                <a:latin typeface="Arial" pitchFamily="34" charset="0"/>
                <a:cs typeface="Arial" pitchFamily="34" charset="0"/>
              </a:rPr>
              <a:t> </a:t>
            </a:r>
          </a:p>
          <a:p>
            <a:pPr marL="468000" indent="-284400">
              <a:buFont typeface="Arial" pitchFamily="34" charset="0"/>
              <a:buChar char="―"/>
              <a:defRPr/>
            </a:pPr>
            <a:r>
              <a:rPr lang="en-US" sz="1600" kern="1200" dirty="0" smtClean="0">
                <a:solidFill>
                  <a:srgbClr val="FFFF00"/>
                </a:solidFill>
                <a:latin typeface="Arial" pitchFamily="34" charset="0"/>
                <a:cs typeface="Arial" pitchFamily="34" charset="0"/>
              </a:rPr>
              <a:t>V and R SBF-based distances of two bright </a:t>
            </a:r>
            <a:r>
              <a:rPr lang="en-US" sz="1600" kern="1200" dirty="0" err="1" smtClean="0">
                <a:solidFill>
                  <a:srgbClr val="FFFF00"/>
                </a:solidFill>
                <a:latin typeface="Arial" pitchFamily="34" charset="0"/>
                <a:cs typeface="Arial" pitchFamily="34" charset="0"/>
              </a:rPr>
              <a:t>ellipticals</a:t>
            </a:r>
            <a:r>
              <a:rPr lang="en-US" sz="1600" kern="1200" dirty="0" smtClean="0">
                <a:solidFill>
                  <a:srgbClr val="FFFF00"/>
                </a:solidFill>
                <a:latin typeface="Arial" pitchFamily="34" charset="0"/>
                <a:cs typeface="Arial" pitchFamily="34" charset="0"/>
              </a:rPr>
              <a:t> </a:t>
            </a:r>
            <a:r>
              <a:rPr lang="en-US" sz="1600" dirty="0" smtClean="0">
                <a:solidFill>
                  <a:srgbClr val="FFFF00"/>
                </a:solidFill>
                <a:latin typeface="Arial" pitchFamily="34" charset="0"/>
                <a:cs typeface="Arial" pitchFamily="34" charset="0"/>
              </a:rPr>
              <a:t>are compared with SN </a:t>
            </a:r>
            <a:r>
              <a:rPr lang="en-US" sz="1600" dirty="0" err="1" smtClean="0">
                <a:solidFill>
                  <a:srgbClr val="FFFF00"/>
                </a:solidFill>
                <a:latin typeface="Arial" pitchFamily="34" charset="0"/>
                <a:cs typeface="Arial" pitchFamily="34" charset="0"/>
              </a:rPr>
              <a:t>Ia</a:t>
            </a:r>
            <a:r>
              <a:rPr lang="en-US" sz="1600" dirty="0" smtClean="0">
                <a:solidFill>
                  <a:srgbClr val="FFFF00"/>
                </a:solidFill>
                <a:latin typeface="Arial" pitchFamily="34" charset="0"/>
                <a:cs typeface="Arial" pitchFamily="34" charset="0"/>
              </a:rPr>
              <a:t> distances: NGC4621 + 1 </a:t>
            </a:r>
            <a:r>
              <a:rPr lang="en-US" sz="1600" dirty="0" err="1" smtClean="0">
                <a:solidFill>
                  <a:srgbClr val="FFFF00"/>
                </a:solidFill>
                <a:latin typeface="Arial" pitchFamily="34" charset="0"/>
                <a:cs typeface="Arial" pitchFamily="34" charset="0"/>
              </a:rPr>
              <a:t>SNIa</a:t>
            </a:r>
            <a:r>
              <a:rPr lang="en-US" sz="1600" dirty="0" smtClean="0">
                <a:solidFill>
                  <a:srgbClr val="FFFF00"/>
                </a:solidFill>
                <a:latin typeface="Arial" pitchFamily="34" charset="0"/>
                <a:cs typeface="Arial" pitchFamily="34" charset="0"/>
              </a:rPr>
              <a:t> and NGC4374 + 2 </a:t>
            </a:r>
            <a:r>
              <a:rPr lang="en-US" sz="1600" dirty="0" err="1" smtClean="0">
                <a:solidFill>
                  <a:srgbClr val="FFFF00"/>
                </a:solidFill>
                <a:latin typeface="Arial" pitchFamily="34" charset="0"/>
                <a:cs typeface="Arial" pitchFamily="34" charset="0"/>
              </a:rPr>
              <a:t>SNIa</a:t>
            </a:r>
            <a:r>
              <a:rPr lang="en-US" sz="1600" dirty="0">
                <a:solidFill>
                  <a:srgbClr val="FFFF00"/>
                </a:solidFill>
                <a:latin typeface="Arial" pitchFamily="34" charset="0"/>
                <a:cs typeface="Arial" pitchFamily="34" charset="0"/>
              </a:rPr>
              <a:t>,</a:t>
            </a:r>
            <a:r>
              <a:rPr lang="en-US" sz="1600" dirty="0" smtClean="0">
                <a:solidFill>
                  <a:srgbClr val="FFFF00"/>
                </a:solidFill>
                <a:latin typeface="Arial" pitchFamily="34" charset="0"/>
                <a:cs typeface="Arial" pitchFamily="34" charset="0"/>
              </a:rPr>
              <a:t> </a:t>
            </a:r>
            <a:r>
              <a:rPr lang="en-US" sz="1600" kern="1200" dirty="0" smtClean="0">
                <a:solidFill>
                  <a:srgbClr val="FFFF00"/>
                </a:solidFill>
                <a:latin typeface="Arial" pitchFamily="34" charset="0"/>
                <a:cs typeface="Arial" pitchFamily="34" charset="0"/>
              </a:rPr>
              <a:t>indicating no </a:t>
            </a:r>
            <a:r>
              <a:rPr lang="en-US" sz="1600" kern="1200" dirty="0">
                <a:solidFill>
                  <a:srgbClr val="FFFF00"/>
                </a:solidFill>
                <a:latin typeface="Arial" pitchFamily="34" charset="0"/>
                <a:cs typeface="Arial" pitchFamily="34" charset="0"/>
              </a:rPr>
              <a:t>systematic effect </a:t>
            </a:r>
            <a:r>
              <a:rPr lang="en-US" sz="1600" kern="1200" dirty="0" smtClean="0">
                <a:solidFill>
                  <a:srgbClr val="FFFF00"/>
                </a:solidFill>
                <a:latin typeface="Arial" pitchFamily="34" charset="0"/>
                <a:cs typeface="Arial" pitchFamily="34" charset="0"/>
              </a:rPr>
              <a:t>between SBF and SN </a:t>
            </a:r>
            <a:r>
              <a:rPr lang="en-US" sz="1600" kern="1200" dirty="0" err="1">
                <a:solidFill>
                  <a:srgbClr val="FFFF00"/>
                </a:solidFill>
                <a:latin typeface="Arial" pitchFamily="34" charset="0"/>
                <a:cs typeface="Arial" pitchFamily="34" charset="0"/>
              </a:rPr>
              <a:t>Ia</a:t>
            </a:r>
            <a:r>
              <a:rPr lang="en-US" sz="1600" kern="1200" dirty="0">
                <a:solidFill>
                  <a:srgbClr val="FFFF00"/>
                </a:solidFill>
                <a:latin typeface="Arial" pitchFamily="34" charset="0"/>
                <a:cs typeface="Arial" pitchFamily="34" charset="0"/>
              </a:rPr>
              <a:t> </a:t>
            </a:r>
            <a:r>
              <a:rPr lang="en-US" sz="1600" kern="1200" dirty="0" err="1" smtClean="0">
                <a:solidFill>
                  <a:srgbClr val="FFFF00"/>
                </a:solidFill>
                <a:latin typeface="Arial" pitchFamily="34" charset="0"/>
                <a:cs typeface="Arial" pitchFamily="34" charset="0"/>
              </a:rPr>
              <a:t>tecniques</a:t>
            </a:r>
            <a:r>
              <a:rPr lang="en-US" sz="1600" kern="1200" dirty="0" smtClean="0">
                <a:solidFill>
                  <a:srgbClr val="FFFF00"/>
                </a:solidFill>
                <a:latin typeface="Arial" pitchFamily="34" charset="0"/>
                <a:cs typeface="Arial" pitchFamily="34" charset="0"/>
              </a:rPr>
              <a:t> </a:t>
            </a:r>
            <a:r>
              <a:rPr lang="en-US" sz="1400" kern="1200" dirty="0">
                <a:solidFill>
                  <a:srgbClr val="FFFF00"/>
                </a:solidFill>
                <a:latin typeface="Arial" pitchFamily="34" charset="0"/>
                <a:cs typeface="Arial" pitchFamily="34" charset="0"/>
              </a:rPr>
              <a:t>[</a:t>
            </a:r>
            <a:r>
              <a:rPr lang="en-US" sz="1400" kern="1200" dirty="0" err="1" smtClean="0">
                <a:solidFill>
                  <a:srgbClr val="FFFF00"/>
                </a:solidFill>
                <a:latin typeface="Arial" pitchFamily="34" charset="0"/>
                <a:cs typeface="Arial" pitchFamily="34" charset="0"/>
              </a:rPr>
              <a:t>Cantiello</a:t>
            </a:r>
            <a:r>
              <a:rPr lang="en-US" sz="1400" kern="1200" dirty="0" smtClean="0">
                <a:solidFill>
                  <a:srgbClr val="FFFF00"/>
                </a:solidFill>
                <a:latin typeface="Arial" pitchFamily="34" charset="0"/>
                <a:cs typeface="Arial" pitchFamily="34" charset="0"/>
              </a:rPr>
              <a:t> et al 2011, 2012]</a:t>
            </a:r>
            <a:endParaRPr lang="en-US" sz="1400" b="1" u="sng" dirty="0">
              <a:solidFill>
                <a:srgbClr val="FFFFFF"/>
              </a:solidFill>
            </a:endParaRPr>
          </a:p>
          <a:p>
            <a:pPr marL="514350" indent="-514350">
              <a:buFont typeface="+mj-lt"/>
              <a:buAutoNum type="arabicPeriod"/>
              <a:defRPr/>
            </a:pPr>
            <a:endParaRPr lang="en-US" dirty="0" smtClean="0"/>
          </a:p>
          <a:p>
            <a:pPr marL="914400" lvl="1" indent="-514350">
              <a:buFont typeface="+mj-lt"/>
              <a:buAutoNum type="arabicPeriod"/>
              <a:defRPr/>
            </a:pPr>
            <a:endParaRPr lang="en-US" b="1" u="sng" dirty="0">
              <a:solidFill>
                <a:srgbClr val="FFFFFF"/>
              </a:solidFill>
            </a:endParaRP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968" y="243240"/>
            <a:ext cx="3565985" cy="282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968" y="188640"/>
            <a:ext cx="3009528" cy="2965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6968" y="3212975"/>
            <a:ext cx="3002032" cy="293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6354" y="177880"/>
            <a:ext cx="5692584" cy="430887"/>
          </a:xfrm>
          <a:prstGeom prst="rect">
            <a:avLst/>
          </a:prstGeom>
        </p:spPr>
        <p:txBody>
          <a:bodyPr wrap="none">
            <a:spAutoFit/>
          </a:bodyPr>
          <a:lstStyle/>
          <a:p>
            <a:r>
              <a:rPr lang="it-IT" sz="2200" dirty="0" err="1">
                <a:solidFill>
                  <a:srgbClr val="FFFF00"/>
                </a:solidFill>
              </a:rPr>
              <a:t>D</a:t>
            </a:r>
            <a:r>
              <a:rPr lang="it-IT" sz="2200" dirty="0" err="1" smtClean="0">
                <a:solidFill>
                  <a:srgbClr val="FFFF00"/>
                </a:solidFill>
              </a:rPr>
              <a:t>istance</a:t>
            </a:r>
            <a:r>
              <a:rPr lang="it-IT" sz="2200" dirty="0" smtClean="0">
                <a:solidFill>
                  <a:srgbClr val="FFFF00"/>
                </a:solidFill>
              </a:rPr>
              <a:t> </a:t>
            </a:r>
            <a:r>
              <a:rPr lang="it-IT" sz="2200" dirty="0" err="1" smtClean="0">
                <a:solidFill>
                  <a:srgbClr val="FFFF00"/>
                </a:solidFill>
              </a:rPr>
              <a:t>studies</a:t>
            </a:r>
            <a:r>
              <a:rPr lang="it-IT" sz="2200" dirty="0" smtClean="0">
                <a:solidFill>
                  <a:srgbClr val="FFFF00"/>
                </a:solidFill>
              </a:rPr>
              <a:t> with SBF (a </a:t>
            </a:r>
            <a:r>
              <a:rPr lang="it-IT" sz="2200" dirty="0" err="1" smtClean="0">
                <a:solidFill>
                  <a:srgbClr val="FFFF00"/>
                </a:solidFill>
              </a:rPr>
              <a:t>few</a:t>
            </a:r>
            <a:r>
              <a:rPr lang="it-IT" sz="2200" dirty="0" smtClean="0">
                <a:solidFill>
                  <a:srgbClr val="FFFF00"/>
                </a:solidFill>
              </a:rPr>
              <a:t> </a:t>
            </a:r>
            <a:r>
              <a:rPr lang="it-IT" sz="2200" dirty="0" err="1" smtClean="0">
                <a:solidFill>
                  <a:srgbClr val="FFFF00"/>
                </a:solidFill>
              </a:rPr>
              <a:t>examples</a:t>
            </a:r>
            <a:r>
              <a:rPr lang="it-IT" sz="2200" dirty="0" smtClean="0">
                <a:solidFill>
                  <a:srgbClr val="FFFF00"/>
                </a:solidFill>
              </a:rPr>
              <a:t>)</a:t>
            </a:r>
            <a:endParaRPr lang="en-US" sz="2200" dirty="0"/>
          </a:p>
        </p:txBody>
      </p:sp>
    </p:spTree>
    <p:extLst>
      <p:ext uri="{BB962C8B-B14F-4D97-AF65-F5344CB8AC3E}">
        <p14:creationId xmlns:p14="http://schemas.microsoft.com/office/powerpoint/2010/main" val="1869443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 calcmode="lin" valueType="num">
                                      <p:cBhvr additive="base">
                                        <p:cTn id="1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additive="base">
                                        <p:cTn id="2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additive="base">
                                        <p:cTn id="2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 calcmode="lin" valueType="num">
                                      <p:cBhvr additive="base">
                                        <p:cTn id="3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 calcmode="lin" valueType="num">
                                      <p:cBhvr additive="base">
                                        <p:cTn id="3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 calcmode="lin" valueType="num">
                                      <p:cBhvr additive="base">
                                        <p:cTn id="42"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 calcmode="lin" valueType="num">
                                      <p:cBhvr additive="base">
                                        <p:cTn id="46"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7413"/>
                                        </p:tgtEl>
                                        <p:attrNameLst>
                                          <p:attrName>style.visibility</p:attrName>
                                        </p:attrNameLst>
                                      </p:cBhvr>
                                      <p:to>
                                        <p:strVal val="visible"/>
                                      </p:to>
                                    </p:set>
                                    <p:anim calcmode="lin" valueType="num">
                                      <p:cBhvr additive="base">
                                        <p:cTn id="50" dur="500" fill="hold"/>
                                        <p:tgtEl>
                                          <p:spTgt spid="17413"/>
                                        </p:tgtEl>
                                        <p:attrNameLst>
                                          <p:attrName>ppt_x</p:attrName>
                                        </p:attrNameLst>
                                      </p:cBhvr>
                                      <p:tavLst>
                                        <p:tav tm="0">
                                          <p:val>
                                            <p:strVal val="#ppt_x"/>
                                          </p:val>
                                        </p:tav>
                                        <p:tav tm="100000">
                                          <p:val>
                                            <p:strVal val="#ppt_x"/>
                                          </p:val>
                                        </p:tav>
                                      </p:tavLst>
                                    </p:anim>
                                    <p:anim calcmode="lin" valueType="num">
                                      <p:cBhvr additive="base">
                                        <p:cTn id="51"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314" name="Gruppo 5"/>
          <p:cNvGrpSpPr>
            <a:grpSpLocks/>
          </p:cNvGrpSpPr>
          <p:nvPr/>
        </p:nvGrpSpPr>
        <p:grpSpPr bwMode="auto">
          <a:xfrm>
            <a:off x="5427663" y="538163"/>
            <a:ext cx="3656012" cy="2987675"/>
            <a:chOff x="5364088" y="537840"/>
            <a:chExt cx="3656304" cy="2988150"/>
          </a:xfrm>
        </p:grpSpPr>
        <p:pic>
          <p:nvPicPr>
            <p:cNvPr id="13328" name="Picture 5" descr="ngc5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537840"/>
              <a:ext cx="3176368" cy="29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CasellaDiTesto 4"/>
            <p:cNvSpPr txBox="1">
              <a:spLocks noChangeArrowheads="1"/>
            </p:cNvSpPr>
            <p:nvPr/>
          </p:nvSpPr>
          <p:spPr bwMode="auto">
            <a:xfrm>
              <a:off x="7745684" y="1663874"/>
              <a:ext cx="1274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FF00"/>
                  </a:solidFill>
                </a:rPr>
                <a:t>NGC 5866</a:t>
              </a:r>
            </a:p>
          </p:txBody>
        </p:sp>
      </p:grpSp>
      <p:sp>
        <p:nvSpPr>
          <p:cNvPr id="13315" name="Text Box 2"/>
          <p:cNvSpPr txBox="1">
            <a:spLocks noChangeArrowheads="1"/>
          </p:cNvSpPr>
          <p:nvPr/>
        </p:nvSpPr>
        <p:spPr bwMode="auto">
          <a:xfrm>
            <a:off x="107950" y="44450"/>
            <a:ext cx="80645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b="1" u="sng" dirty="0">
                <a:solidFill>
                  <a:srgbClr val="FFFF00"/>
                </a:solidFill>
              </a:rPr>
              <a:t>II. </a:t>
            </a:r>
            <a:r>
              <a:rPr lang="it-IT" sz="2400" b="1" u="sng" dirty="0" err="1">
                <a:solidFill>
                  <a:srgbClr val="FFFF00"/>
                </a:solidFill>
              </a:rPr>
              <a:t>Globular</a:t>
            </a:r>
            <a:r>
              <a:rPr lang="it-IT" sz="2400" b="1" u="sng" dirty="0">
                <a:solidFill>
                  <a:srgbClr val="FFFF00"/>
                </a:solidFill>
              </a:rPr>
              <a:t> Cluster Systems (GCS) in </a:t>
            </a:r>
            <a:r>
              <a:rPr lang="it-IT" sz="2400" b="1" u="sng" dirty="0" err="1">
                <a:solidFill>
                  <a:srgbClr val="FFFF00"/>
                </a:solidFill>
              </a:rPr>
              <a:t>Galaxies</a:t>
            </a:r>
            <a:endParaRPr lang="it-IT" sz="2400" b="1" u="sng" dirty="0">
              <a:solidFill>
                <a:srgbClr val="FFFF00"/>
              </a:solidFill>
            </a:endParaRPr>
          </a:p>
        </p:txBody>
      </p:sp>
      <p:sp>
        <p:nvSpPr>
          <p:cNvPr id="13316" name="Text Box 4"/>
          <p:cNvSpPr txBox="1">
            <a:spLocks noChangeArrowheads="1"/>
          </p:cNvSpPr>
          <p:nvPr/>
        </p:nvSpPr>
        <p:spPr bwMode="auto">
          <a:xfrm>
            <a:off x="95249" y="2451100"/>
            <a:ext cx="5470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FFFF00"/>
                </a:solidFill>
              </a:rPr>
              <a:t>An example, the GCS analysis for </a:t>
            </a:r>
            <a:r>
              <a:rPr lang="en-US" sz="1600" dirty="0" smtClean="0">
                <a:solidFill>
                  <a:srgbClr val="FFFF00"/>
                </a:solidFill>
              </a:rPr>
              <a:t>the </a:t>
            </a:r>
            <a:r>
              <a:rPr lang="en-US" sz="1600" dirty="0">
                <a:solidFill>
                  <a:srgbClr val="FFFF00"/>
                </a:solidFill>
              </a:rPr>
              <a:t>NGC 5866 by using ACS/HST data and our </a:t>
            </a:r>
            <a:r>
              <a:rPr lang="en-US" sz="1600" dirty="0" smtClean="0">
                <a:solidFill>
                  <a:srgbClr val="FFFF00"/>
                </a:solidFill>
              </a:rPr>
              <a:t>models [</a:t>
            </a:r>
            <a:r>
              <a:rPr lang="en-US" sz="1400" dirty="0" err="1" smtClean="0">
                <a:solidFill>
                  <a:srgbClr val="FFFF00"/>
                </a:solidFill>
              </a:rPr>
              <a:t>Cantiello</a:t>
            </a:r>
            <a:r>
              <a:rPr lang="en-US" sz="1400" dirty="0" smtClean="0">
                <a:solidFill>
                  <a:srgbClr val="FFFF00"/>
                </a:solidFill>
              </a:rPr>
              <a:t> et al 2007a,b]</a:t>
            </a:r>
            <a:endParaRPr lang="en-US" sz="1400" dirty="0">
              <a:solidFill>
                <a:srgbClr val="FFFF00"/>
              </a:solidFill>
            </a:endParaRPr>
          </a:p>
        </p:txBody>
      </p:sp>
      <p:sp>
        <p:nvSpPr>
          <p:cNvPr id="157706" name="Rectangle 10"/>
          <p:cNvSpPr>
            <a:spLocks noChangeArrowheads="1"/>
          </p:cNvSpPr>
          <p:nvPr/>
        </p:nvSpPr>
        <p:spPr bwMode="auto">
          <a:xfrm>
            <a:off x="107950" y="3017267"/>
            <a:ext cx="58610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buFont typeface="Symbol" pitchFamily="18" charset="2"/>
              <a:buChar char="Þ"/>
            </a:pPr>
            <a:r>
              <a:rPr lang="en-US" sz="1600" dirty="0">
                <a:solidFill>
                  <a:srgbClr val="FFFF00"/>
                </a:solidFill>
                <a:sym typeface="Symbol" pitchFamily="18" charset="2"/>
              </a:rPr>
              <a:t>D</a:t>
            </a:r>
            <a:r>
              <a:rPr lang="en-US" sz="1600" dirty="0">
                <a:solidFill>
                  <a:srgbClr val="FFFF00"/>
                </a:solidFill>
              </a:rPr>
              <a:t>istance to the galaxy based on the GCLF method </a:t>
            </a:r>
          </a:p>
        </p:txBody>
      </p:sp>
      <p:pic>
        <p:nvPicPr>
          <p:cNvPr id="13318" name="Picture 6" descr="ngc5866_zoom_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6800" y="44450"/>
            <a:ext cx="1720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7" name="Picture 11" descr="fig_gcl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3284538"/>
            <a:ext cx="31686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34925" y="566738"/>
            <a:ext cx="5383213" cy="1814512"/>
          </a:xfrm>
          <a:prstGeom prst="rect">
            <a:avLst/>
          </a:prstGeom>
        </p:spPr>
        <p:txBody>
          <a:bodyPr>
            <a:spAutoFit/>
          </a:bodyPr>
          <a:lstStyle/>
          <a:p>
            <a:pPr marL="285750" indent="-285750">
              <a:buFont typeface="Arial" pitchFamily="34" charset="0"/>
              <a:buChar char="―"/>
              <a:defRPr/>
            </a:pPr>
            <a:r>
              <a:rPr lang="en-US" sz="1600" dirty="0">
                <a:solidFill>
                  <a:srgbClr val="FFFFFF"/>
                </a:solidFill>
              </a:rPr>
              <a:t>The turn-over magnitude (TOM) of the GC Luminosity Function (GCLF) is a powerful distance indicator for early type galaxies: TOM </a:t>
            </a:r>
            <a:r>
              <a:rPr lang="en-US" sz="1600" i="1" dirty="0">
                <a:solidFill>
                  <a:srgbClr val="FFFFFF"/>
                </a:solidFill>
              </a:rPr>
              <a:t>M(V)</a:t>
            </a:r>
            <a:r>
              <a:rPr lang="en-US" sz="1600" dirty="0">
                <a:solidFill>
                  <a:srgbClr val="FFFFFF"/>
                </a:solidFill>
              </a:rPr>
              <a:t>= -7.35 ± 0.25</a:t>
            </a:r>
          </a:p>
          <a:p>
            <a:pPr marL="285750" indent="-285750">
              <a:buFont typeface="Arial" pitchFamily="34" charset="0"/>
              <a:buChar char="―"/>
              <a:defRPr/>
            </a:pPr>
            <a:endParaRPr lang="en-US" sz="1600" dirty="0">
              <a:solidFill>
                <a:srgbClr val="FFFFFF"/>
              </a:solidFill>
            </a:endParaRPr>
          </a:p>
          <a:p>
            <a:pPr marL="285750" indent="-285750">
              <a:buFont typeface="Arial" pitchFamily="34" charset="0"/>
              <a:buChar char="―"/>
              <a:defRPr/>
            </a:pPr>
            <a:r>
              <a:rPr lang="en-US" sz="1600" dirty="0">
                <a:solidFill>
                  <a:srgbClr val="FFFFFF"/>
                </a:solidFill>
              </a:rPr>
              <a:t>The study of the </a:t>
            </a:r>
            <a:r>
              <a:rPr lang="en-US" sz="1600" dirty="0" err="1">
                <a:solidFill>
                  <a:srgbClr val="FFFFFF"/>
                </a:solidFill>
              </a:rPr>
              <a:t>colour</a:t>
            </a:r>
            <a:r>
              <a:rPr lang="en-US" sz="1600" dirty="0">
                <a:solidFill>
                  <a:srgbClr val="FFFFFF"/>
                </a:solidFill>
              </a:rPr>
              <a:t> distribution of GCs is fundamental to understand the formation and evolution of galaxies</a:t>
            </a:r>
          </a:p>
        </p:txBody>
      </p:sp>
      <p:grpSp>
        <p:nvGrpSpPr>
          <p:cNvPr id="7" name="Gruppo 6"/>
          <p:cNvGrpSpPr>
            <a:grpSpLocks/>
          </p:cNvGrpSpPr>
          <p:nvPr/>
        </p:nvGrpSpPr>
        <p:grpSpPr bwMode="auto">
          <a:xfrm>
            <a:off x="179512" y="5301208"/>
            <a:ext cx="5432286" cy="936625"/>
            <a:chOff x="34018" y="5877272"/>
            <a:chExt cx="5519043" cy="936104"/>
          </a:xfrm>
        </p:grpSpPr>
        <p:sp>
          <p:nvSpPr>
            <p:cNvPr id="13326" name="Rettangolo 2"/>
            <p:cNvSpPr>
              <a:spLocks noChangeArrowheads="1"/>
            </p:cNvSpPr>
            <p:nvPr/>
          </p:nvSpPr>
          <p:spPr bwMode="auto">
            <a:xfrm>
              <a:off x="43659" y="5877272"/>
              <a:ext cx="5184578" cy="936104"/>
            </a:xfrm>
            <a:prstGeom prst="rect">
              <a:avLst/>
            </a:prstGeom>
            <a:gradFill rotWithShape="0">
              <a:gsLst>
                <a:gs pos="0">
                  <a:srgbClr val="5E9EFF"/>
                </a:gs>
                <a:gs pos="39999">
                  <a:srgbClr val="85C2FF"/>
                </a:gs>
                <a:gs pos="70000">
                  <a:srgbClr val="C4D6EB"/>
                </a:gs>
                <a:gs pos="100000">
                  <a:srgbClr val="FFEBFA"/>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endParaRPr lang="en-US" sz="1400">
                <a:solidFill>
                  <a:srgbClr val="FFFF00"/>
                </a:solidFill>
              </a:endParaRPr>
            </a:p>
          </p:txBody>
        </p:sp>
        <p:sp>
          <p:nvSpPr>
            <p:cNvPr id="13327" name="Rettangolo 1"/>
            <p:cNvSpPr>
              <a:spLocks noChangeArrowheads="1"/>
            </p:cNvSpPr>
            <p:nvPr/>
          </p:nvSpPr>
          <p:spPr bwMode="auto">
            <a:xfrm>
              <a:off x="34018" y="5929825"/>
              <a:ext cx="55190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srgbClr val="FF0000"/>
                  </a:solidFill>
                </a:rPr>
                <a:t>This result allows to "relax" the need of a bimodal epoch/mechanism of formation of GCs in galaxies</a:t>
              </a:r>
            </a:p>
            <a:p>
              <a:r>
                <a:rPr lang="en-US" sz="1600" b="1" dirty="0">
                  <a:solidFill>
                    <a:srgbClr val="FF0000"/>
                  </a:solidFill>
                </a:rPr>
                <a:t>with very different morphology. </a:t>
              </a:r>
            </a:p>
          </p:txBody>
        </p:sp>
      </p:grpSp>
      <p:sp>
        <p:nvSpPr>
          <p:cNvPr id="8" name="Rettangolo 7"/>
          <p:cNvSpPr>
            <a:spLocks noChangeArrowheads="1"/>
          </p:cNvSpPr>
          <p:nvPr/>
        </p:nvSpPr>
        <p:spPr bwMode="auto">
          <a:xfrm>
            <a:off x="107950" y="3284984"/>
            <a:ext cx="54721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Symbol" pitchFamily="18" charset="2"/>
              <a:buChar char="Þ"/>
            </a:pPr>
            <a:r>
              <a:rPr lang="en-US" sz="1600" dirty="0">
                <a:solidFill>
                  <a:schemeClr val="bg1"/>
                </a:solidFill>
              </a:rPr>
              <a:t>Photometric and spatial properties of the GC</a:t>
            </a:r>
          </a:p>
          <a:p>
            <a:pPr marL="285750" indent="-285750">
              <a:buFont typeface="Symbol" pitchFamily="18" charset="2"/>
              <a:buChar char="Þ"/>
            </a:pPr>
            <a:r>
              <a:rPr lang="en-US" sz="1600" dirty="0">
                <a:solidFill>
                  <a:schemeClr val="bg1"/>
                </a:solidFill>
              </a:rPr>
              <a:t>First accurate determination of the radii for &gt;100 GCs </a:t>
            </a:r>
          </a:p>
          <a:p>
            <a:pPr marL="285750" indent="-285750">
              <a:buFont typeface="Symbol" pitchFamily="18" charset="2"/>
              <a:buChar char="Þ"/>
            </a:pPr>
            <a:r>
              <a:rPr lang="en-US" sz="1600" dirty="0">
                <a:solidFill>
                  <a:schemeClr val="bg1"/>
                </a:solidFill>
              </a:rPr>
              <a:t>Determination of a bimodality in the GC </a:t>
            </a:r>
            <a:r>
              <a:rPr lang="en-US" sz="1600" dirty="0" err="1">
                <a:solidFill>
                  <a:schemeClr val="bg1"/>
                </a:solidFill>
              </a:rPr>
              <a:t>colour</a:t>
            </a:r>
            <a:r>
              <a:rPr lang="en-US" sz="1600" dirty="0">
                <a:solidFill>
                  <a:schemeClr val="bg1"/>
                </a:solidFill>
              </a:rPr>
              <a:t> distribution</a:t>
            </a:r>
          </a:p>
        </p:txBody>
      </p:sp>
      <p:pic>
        <p:nvPicPr>
          <p:cNvPr id="9" name="Immagin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6171" y="3068637"/>
            <a:ext cx="355401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a:spLocks noChangeArrowheads="1"/>
          </p:cNvSpPr>
          <p:nvPr/>
        </p:nvSpPr>
        <p:spPr bwMode="auto">
          <a:xfrm>
            <a:off x="107950" y="4437063"/>
            <a:ext cx="55737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Symbol" pitchFamily="18" charset="2"/>
              <a:buChar char="Þ"/>
            </a:pPr>
            <a:r>
              <a:rPr lang="en-US" sz="1600" dirty="0" smtClean="0">
                <a:solidFill>
                  <a:srgbClr val="FFFF00"/>
                </a:solidFill>
              </a:rPr>
              <a:t>Simulations made using </a:t>
            </a:r>
            <a:r>
              <a:rPr lang="en-US" sz="1600" dirty="0" err="1" smtClean="0">
                <a:solidFill>
                  <a:srgbClr val="FFFF00"/>
                </a:solidFill>
              </a:rPr>
              <a:t>SPoT</a:t>
            </a:r>
            <a:r>
              <a:rPr lang="en-US" sz="1600" dirty="0" smtClean="0">
                <a:solidFill>
                  <a:srgbClr val="FFFF00"/>
                </a:solidFill>
              </a:rPr>
              <a:t>  </a:t>
            </a:r>
            <a:r>
              <a:rPr lang="en-US" sz="1600" dirty="0">
                <a:solidFill>
                  <a:srgbClr val="FFFF00"/>
                </a:solidFill>
              </a:rPr>
              <a:t>models reveal that </a:t>
            </a:r>
            <a:r>
              <a:rPr lang="en-US" sz="1600" dirty="0" smtClean="0">
                <a:solidFill>
                  <a:srgbClr val="FFFF00"/>
                </a:solidFill>
              </a:rPr>
              <a:t>nonlinear </a:t>
            </a:r>
            <a:r>
              <a:rPr lang="en-US" sz="1600" dirty="0">
                <a:solidFill>
                  <a:srgbClr val="FFFF00"/>
                </a:solidFill>
              </a:rPr>
              <a:t>color-</a:t>
            </a:r>
            <a:r>
              <a:rPr lang="en-US" sz="1600" dirty="0" err="1">
                <a:solidFill>
                  <a:srgbClr val="FFFF00"/>
                </a:solidFill>
              </a:rPr>
              <a:t>metallicity</a:t>
            </a:r>
            <a:r>
              <a:rPr lang="en-US" sz="1600" dirty="0">
                <a:solidFill>
                  <a:srgbClr val="FFFF00"/>
                </a:solidFill>
              </a:rPr>
              <a:t> relations produce bimodal </a:t>
            </a:r>
            <a:r>
              <a:rPr lang="en-US" sz="1600" dirty="0" smtClean="0">
                <a:solidFill>
                  <a:srgbClr val="FFFF00"/>
                </a:solidFill>
              </a:rPr>
              <a:t>color </a:t>
            </a:r>
            <a:r>
              <a:rPr lang="en-US" sz="1600" dirty="0">
                <a:solidFill>
                  <a:srgbClr val="FFFF00"/>
                </a:solidFill>
              </a:rPr>
              <a:t>distributions </a:t>
            </a:r>
            <a:r>
              <a:rPr lang="en-US" sz="1600" dirty="0" smtClean="0">
                <a:solidFill>
                  <a:srgbClr val="FFFF00"/>
                </a:solidFill>
              </a:rPr>
              <a:t>without </a:t>
            </a:r>
            <a:r>
              <a:rPr lang="en-US" sz="1600" dirty="0">
                <a:solidFill>
                  <a:srgbClr val="FFFF00"/>
                </a:solidFill>
              </a:rPr>
              <a:t>invoking a bimodal [Fe/H]</a:t>
            </a:r>
          </a:p>
        </p:txBody>
      </p:sp>
      <p:pic>
        <p:nvPicPr>
          <p:cNvPr id="12" name="Immagin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7663" y="3068960"/>
            <a:ext cx="3706415" cy="350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500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7706"/>
                                        </p:tgtEl>
                                        <p:attrNameLst>
                                          <p:attrName>style.visibility</p:attrName>
                                        </p:attrNameLst>
                                      </p:cBhvr>
                                      <p:to>
                                        <p:strVal val="visible"/>
                                      </p:to>
                                    </p:set>
                                    <p:animEffect transition="in" filter="randombar(horizontal)">
                                      <p:cBhvr>
                                        <p:cTn id="7" dur="500"/>
                                        <p:tgtEl>
                                          <p:spTgt spid="157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6" grpId="0"/>
      <p:bldP spid="8"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b="1" dirty="0" smtClean="0">
                <a:solidFill>
                  <a:schemeClr val="bg1"/>
                </a:solidFill>
                <a:latin typeface="Comic Sans MS"/>
                <a:cs typeface="Comic Sans MS"/>
              </a:rPr>
              <a:t>The GAIA mission</a:t>
            </a:r>
            <a:endParaRPr lang="en-US" sz="3200" b="1" dirty="0">
              <a:solidFill>
                <a:schemeClr val="bg1"/>
              </a:solidFill>
              <a:latin typeface="Comic Sans MS"/>
              <a:cs typeface="Comic Sans MS"/>
            </a:endParaRPr>
          </a:p>
        </p:txBody>
      </p:sp>
    </p:spTree>
    <p:extLst>
      <p:ext uri="{BB962C8B-B14F-4D97-AF65-F5344CB8AC3E}">
        <p14:creationId xmlns:p14="http://schemas.microsoft.com/office/powerpoint/2010/main" val="26099315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1520" y="692696"/>
            <a:ext cx="5328592" cy="2664296"/>
          </a:xfrm>
        </p:spPr>
        <p:txBody>
          <a:bodyPr>
            <a:normAutofit fontScale="25000" lnSpcReduction="20000"/>
          </a:bodyPr>
          <a:lstStyle/>
          <a:p>
            <a:pPr algn="l"/>
            <a:r>
              <a:rPr lang="it-IT" sz="6400" b="1" dirty="0" smtClean="0">
                <a:solidFill>
                  <a:srgbClr val="FF0000"/>
                </a:solidFill>
                <a:latin typeface="Comic Sans MS"/>
                <a:cs typeface="Comic Sans MS"/>
              </a:rPr>
              <a:t>Full </a:t>
            </a:r>
            <a:r>
              <a:rPr lang="it-IT" sz="6400" b="1" dirty="0" err="1" smtClean="0">
                <a:solidFill>
                  <a:srgbClr val="FF0000"/>
                </a:solidFill>
                <a:latin typeface="Comic Sans MS"/>
                <a:cs typeface="Comic Sans MS"/>
              </a:rPr>
              <a:t>sky</a:t>
            </a:r>
            <a:r>
              <a:rPr lang="it-IT" sz="6400" b="1" dirty="0" smtClean="0">
                <a:solidFill>
                  <a:srgbClr val="FF0000"/>
                </a:solidFill>
                <a:latin typeface="Comic Sans MS"/>
                <a:cs typeface="Comic Sans MS"/>
              </a:rPr>
              <a:t> </a:t>
            </a:r>
            <a:r>
              <a:rPr lang="en-GB" sz="6400" b="1" noProof="1" smtClean="0">
                <a:solidFill>
                  <a:srgbClr val="FF0000"/>
                </a:solidFill>
                <a:latin typeface="Comic Sans MS"/>
                <a:cs typeface="Comic Sans MS"/>
              </a:rPr>
              <a:t>survey</a:t>
            </a:r>
          </a:p>
          <a:p>
            <a:pPr algn="just">
              <a:buFont typeface="Wingdings" charset="2"/>
              <a:buChar char="²"/>
            </a:pPr>
            <a:r>
              <a:rPr lang="it-IT" sz="6400" b="1" dirty="0" smtClean="0">
                <a:solidFill>
                  <a:schemeClr val="bg1"/>
                </a:solidFill>
                <a:latin typeface="Comic Sans MS"/>
                <a:cs typeface="Comic Sans MS"/>
              </a:rPr>
              <a:t>1 </a:t>
            </a:r>
            <a:r>
              <a:rPr lang="it-IT" sz="6400" b="1" dirty="0">
                <a:solidFill>
                  <a:schemeClr val="bg1"/>
                </a:solidFill>
                <a:latin typeface="Comic Sans MS"/>
                <a:cs typeface="Comic Sans MS"/>
              </a:rPr>
              <a:t>billion stars in our Galaxy (~1% of the stars) and </a:t>
            </a:r>
            <a:r>
              <a:rPr lang="it-IT" sz="6400" b="1" dirty="0" err="1">
                <a:solidFill>
                  <a:schemeClr val="bg1"/>
                </a:solidFill>
                <a:latin typeface="Comic Sans MS"/>
                <a:cs typeface="Comic Sans MS"/>
              </a:rPr>
              <a:t>nearby</a:t>
            </a:r>
            <a:r>
              <a:rPr lang="it-IT" sz="6400" b="1" dirty="0">
                <a:solidFill>
                  <a:schemeClr val="bg1"/>
                </a:solidFill>
                <a:latin typeface="Comic Sans MS"/>
                <a:cs typeface="Comic Sans MS"/>
              </a:rPr>
              <a:t> </a:t>
            </a:r>
            <a:r>
              <a:rPr lang="it-IT" sz="6400" b="1" dirty="0" err="1" smtClean="0">
                <a:solidFill>
                  <a:schemeClr val="bg1"/>
                </a:solidFill>
                <a:latin typeface="Comic Sans MS"/>
                <a:cs typeface="Comic Sans MS"/>
              </a:rPr>
              <a:t>galaxies</a:t>
            </a:r>
            <a:r>
              <a:rPr lang="it-IT" sz="6400" b="1" dirty="0" smtClean="0">
                <a:solidFill>
                  <a:schemeClr val="bg1"/>
                </a:solidFill>
                <a:latin typeface="Comic Sans MS"/>
                <a:cs typeface="Comic Sans MS"/>
              </a:rPr>
              <a:t>;</a:t>
            </a:r>
          </a:p>
          <a:p>
            <a:pPr algn="just">
              <a:buFont typeface="Wingdings" charset="2"/>
              <a:buChar char="²"/>
            </a:pPr>
            <a:endParaRPr lang="it-IT" sz="6400" b="1" dirty="0" smtClean="0">
              <a:solidFill>
                <a:schemeClr val="bg1"/>
              </a:solidFill>
              <a:latin typeface="Comic Sans MS"/>
              <a:cs typeface="Comic Sans MS"/>
            </a:endParaRPr>
          </a:p>
          <a:p>
            <a:pPr algn="just">
              <a:buFont typeface="Wingdings" charset="2"/>
              <a:buChar char="²"/>
            </a:pPr>
            <a:r>
              <a:rPr lang="it-IT" sz="6400" b="1" dirty="0" smtClean="0">
                <a:solidFill>
                  <a:schemeClr val="bg1"/>
                </a:solidFill>
                <a:latin typeface="Comic Sans MS"/>
                <a:cs typeface="Comic Sans MS"/>
              </a:rPr>
              <a:t>70 </a:t>
            </a:r>
            <a:r>
              <a:rPr lang="it-IT" sz="6400" b="1" dirty="0">
                <a:solidFill>
                  <a:schemeClr val="bg1"/>
                </a:solidFill>
                <a:latin typeface="Comic Sans MS"/>
                <a:cs typeface="Comic Sans MS"/>
              </a:rPr>
              <a:t>epochs of observation (on average) per source over 5 </a:t>
            </a:r>
            <a:r>
              <a:rPr lang="it-IT" sz="6400" b="1" dirty="0" err="1" smtClean="0">
                <a:solidFill>
                  <a:schemeClr val="bg1"/>
                </a:solidFill>
                <a:latin typeface="Comic Sans MS"/>
                <a:cs typeface="Comic Sans MS"/>
              </a:rPr>
              <a:t>years</a:t>
            </a:r>
            <a:r>
              <a:rPr lang="it-IT" sz="6400" b="1" dirty="0" smtClean="0">
                <a:solidFill>
                  <a:schemeClr val="bg1"/>
                </a:solidFill>
                <a:latin typeface="Comic Sans MS"/>
                <a:cs typeface="Comic Sans MS"/>
              </a:rPr>
              <a:t>; </a:t>
            </a:r>
          </a:p>
          <a:p>
            <a:pPr algn="just">
              <a:buFont typeface="Wingdings" charset="2"/>
              <a:buChar char="²"/>
            </a:pPr>
            <a:endParaRPr lang="it-IT" sz="6400" b="1" dirty="0" smtClean="0">
              <a:solidFill>
                <a:schemeClr val="bg1"/>
              </a:solidFill>
              <a:latin typeface="Comic Sans MS"/>
              <a:cs typeface="Comic Sans MS"/>
            </a:endParaRPr>
          </a:p>
          <a:p>
            <a:pPr algn="just">
              <a:buFont typeface="Wingdings" charset="2"/>
              <a:buChar char="²"/>
            </a:pPr>
            <a:r>
              <a:rPr lang="it-IT" sz="6400" b="1" dirty="0" smtClean="0">
                <a:solidFill>
                  <a:schemeClr val="bg1"/>
                </a:solidFill>
                <a:latin typeface="Comic Sans MS"/>
                <a:cs typeface="Comic Sans MS"/>
              </a:rPr>
              <a:t>Positions in </a:t>
            </a:r>
            <a:r>
              <a:rPr lang="it-IT" sz="6400" b="1" dirty="0">
                <a:solidFill>
                  <a:schemeClr val="bg1"/>
                </a:solidFill>
                <a:latin typeface="Comic Sans MS"/>
                <a:cs typeface="Comic Sans MS"/>
              </a:rPr>
              <a:t>the Galaxy (incl.</a:t>
            </a:r>
            <a:r>
              <a:rPr lang="it-IT" sz="6400" b="1" dirty="0" smtClean="0">
                <a:solidFill>
                  <a:schemeClr val="bg1"/>
                </a:solidFill>
                <a:latin typeface="Comic Sans MS"/>
                <a:cs typeface="Comic Sans MS"/>
              </a:rPr>
              <a:t> </a:t>
            </a:r>
            <a:r>
              <a:rPr lang="it-IT" sz="6400" b="1" dirty="0" err="1" smtClean="0">
                <a:solidFill>
                  <a:schemeClr val="bg1"/>
                </a:solidFill>
                <a:latin typeface="Comic Sans MS"/>
                <a:cs typeface="Comic Sans MS"/>
              </a:rPr>
              <a:t>distances</a:t>
            </a:r>
            <a:r>
              <a:rPr lang="it-IT" sz="6400" b="1" dirty="0" smtClean="0">
                <a:solidFill>
                  <a:schemeClr val="bg1"/>
                </a:solidFill>
                <a:latin typeface="Comic Sans MS"/>
                <a:cs typeface="Comic Sans MS"/>
              </a:rPr>
              <a:t>), </a:t>
            </a:r>
            <a:r>
              <a:rPr lang="it-IT" sz="6400" b="1" dirty="0" err="1" smtClean="0">
                <a:solidFill>
                  <a:schemeClr val="bg1"/>
                </a:solidFill>
                <a:latin typeface="Comic Sans MS"/>
                <a:cs typeface="Comic Sans MS"/>
              </a:rPr>
              <a:t>velocities</a:t>
            </a:r>
            <a:r>
              <a:rPr lang="it-IT" sz="6400" b="1" dirty="0" smtClean="0">
                <a:solidFill>
                  <a:schemeClr val="bg1"/>
                </a:solidFill>
                <a:latin typeface="Comic Sans MS"/>
                <a:cs typeface="Comic Sans MS"/>
              </a:rPr>
              <a:t>;</a:t>
            </a:r>
          </a:p>
          <a:p>
            <a:pPr algn="just"/>
            <a:endParaRPr lang="it-IT" sz="6400" b="1" dirty="0" smtClean="0">
              <a:solidFill>
                <a:schemeClr val="bg1"/>
              </a:solidFill>
              <a:latin typeface="Comic Sans MS"/>
              <a:cs typeface="Comic Sans MS"/>
            </a:endParaRPr>
          </a:p>
          <a:p>
            <a:pPr algn="just">
              <a:buFont typeface="Wingdings" charset="2"/>
              <a:buChar char="²"/>
            </a:pPr>
            <a:r>
              <a:rPr lang="it-IT" sz="6400" b="1" dirty="0" smtClean="0">
                <a:solidFill>
                  <a:schemeClr val="bg1"/>
                </a:solidFill>
                <a:latin typeface="Comic Sans MS"/>
                <a:cs typeface="Comic Sans MS"/>
              </a:rPr>
              <a:t> </a:t>
            </a:r>
            <a:r>
              <a:rPr lang="it-IT" sz="6400" b="1" dirty="0" err="1" smtClean="0">
                <a:solidFill>
                  <a:schemeClr val="bg1"/>
                </a:solidFill>
                <a:latin typeface="Comic Sans MS"/>
                <a:cs typeface="Comic Sans MS"/>
              </a:rPr>
              <a:t>Physical</a:t>
            </a:r>
            <a:r>
              <a:rPr lang="it-IT" sz="6400" b="1" dirty="0" smtClean="0">
                <a:solidFill>
                  <a:schemeClr val="bg1"/>
                </a:solidFill>
                <a:latin typeface="Comic Sans MS"/>
                <a:cs typeface="Comic Sans MS"/>
              </a:rPr>
              <a:t> </a:t>
            </a:r>
            <a:r>
              <a:rPr lang="it-IT" sz="6400" b="1" dirty="0" err="1" smtClean="0">
                <a:solidFill>
                  <a:schemeClr val="bg1"/>
                </a:solidFill>
                <a:latin typeface="Comic Sans MS"/>
                <a:cs typeface="Comic Sans MS"/>
              </a:rPr>
              <a:t>characteristics</a:t>
            </a:r>
            <a:r>
              <a:rPr lang="it-IT" sz="6400" b="1" dirty="0" smtClean="0">
                <a:solidFill>
                  <a:schemeClr val="bg1"/>
                </a:solidFill>
                <a:latin typeface="Comic Sans MS"/>
                <a:cs typeface="Comic Sans MS"/>
              </a:rPr>
              <a:t>:</a:t>
            </a:r>
            <a:r>
              <a:rPr lang="it-IT" sz="6400" b="1" dirty="0">
                <a:solidFill>
                  <a:schemeClr val="bg1"/>
                </a:solidFill>
                <a:latin typeface="Comic Sans MS"/>
                <a:cs typeface="Comic Sans MS"/>
              </a:rPr>
              <a:t> </a:t>
            </a:r>
            <a:r>
              <a:rPr lang="it-IT" sz="6400" b="1" dirty="0" err="1" smtClean="0">
                <a:solidFill>
                  <a:schemeClr val="bg1"/>
                </a:solidFill>
                <a:latin typeface="Comic Sans MS"/>
                <a:cs typeface="Comic Sans MS"/>
              </a:rPr>
              <a:t>chemical</a:t>
            </a:r>
            <a:r>
              <a:rPr lang="it-IT" sz="6400" b="1" dirty="0" smtClean="0">
                <a:solidFill>
                  <a:schemeClr val="bg1"/>
                </a:solidFill>
                <a:latin typeface="Comic Sans MS"/>
                <a:cs typeface="Comic Sans MS"/>
              </a:rPr>
              <a:t> </a:t>
            </a:r>
            <a:r>
              <a:rPr lang="it-IT" sz="6400" b="1" dirty="0">
                <a:solidFill>
                  <a:schemeClr val="bg1"/>
                </a:solidFill>
                <a:latin typeface="Comic Sans MS"/>
                <a:cs typeface="Comic Sans MS"/>
              </a:rPr>
              <a:t>composition,</a:t>
            </a:r>
            <a:r>
              <a:rPr lang="it-IT" sz="6400" b="1" dirty="0" smtClean="0">
                <a:solidFill>
                  <a:schemeClr val="bg1"/>
                </a:solidFill>
                <a:latin typeface="Comic Sans MS"/>
                <a:cs typeface="Comic Sans MS"/>
              </a:rPr>
              <a:t> </a:t>
            </a:r>
            <a:r>
              <a:rPr lang="it-IT" sz="6400" b="1" dirty="0" err="1" smtClean="0">
                <a:solidFill>
                  <a:schemeClr val="bg1"/>
                </a:solidFill>
                <a:latin typeface="Comic Sans MS"/>
                <a:cs typeface="Comic Sans MS"/>
              </a:rPr>
              <a:t>temperatures</a:t>
            </a:r>
            <a:r>
              <a:rPr lang="it-IT" sz="6400" b="1" dirty="0" smtClean="0">
                <a:solidFill>
                  <a:schemeClr val="bg1"/>
                </a:solidFill>
                <a:latin typeface="Comic Sans MS"/>
                <a:cs typeface="Comic Sans MS"/>
              </a:rPr>
              <a:t>, etc</a:t>
            </a:r>
            <a:r>
              <a:rPr lang="it-IT" sz="6400" b="1" dirty="0">
                <a:solidFill>
                  <a:schemeClr val="bg1"/>
                </a:solidFill>
                <a:latin typeface="Comic Sans MS"/>
                <a:cs typeface="Comic Sans MS"/>
              </a:rPr>
              <a:t>...</a:t>
            </a:r>
            <a:endParaRPr lang="it-IT" sz="6400" b="1" dirty="0" smtClean="0">
              <a:solidFill>
                <a:schemeClr val="bg1"/>
              </a:solidFill>
              <a:latin typeface="Comic Sans MS"/>
              <a:cs typeface="Comic Sans MS"/>
            </a:endParaRPr>
          </a:p>
          <a:p>
            <a:endParaRPr lang="it-IT" sz="3385" b="1" dirty="0" smtClean="0"/>
          </a:p>
        </p:txBody>
      </p:sp>
      <p:sp>
        <p:nvSpPr>
          <p:cNvPr id="8" name="CasellaDiTesto 7"/>
          <p:cNvSpPr txBox="1"/>
          <p:nvPr/>
        </p:nvSpPr>
        <p:spPr>
          <a:xfrm>
            <a:off x="5796136" y="2996952"/>
            <a:ext cx="3240360" cy="1600438"/>
          </a:xfrm>
          <a:prstGeom prst="rect">
            <a:avLst/>
          </a:prstGeom>
          <a:noFill/>
        </p:spPr>
        <p:txBody>
          <a:bodyPr wrap="square" rtlCol="0">
            <a:spAutoFit/>
          </a:bodyPr>
          <a:lstStyle/>
          <a:p>
            <a:pPr algn="just"/>
            <a:r>
              <a:rPr lang="it-IT" sz="1400" dirty="0" smtClean="0">
                <a:solidFill>
                  <a:srgbClr val="FFFFFF"/>
                </a:solidFill>
              </a:rPr>
              <a:t>           </a:t>
            </a:r>
            <a:r>
              <a:rPr lang="it-IT" sz="1400" dirty="0" smtClean="0">
                <a:solidFill>
                  <a:srgbClr val="2EFFBF"/>
                </a:solidFill>
                <a:latin typeface="Comic Sans MS"/>
                <a:cs typeface="Comic Sans MS"/>
              </a:rPr>
              <a:t>      Schedule</a:t>
            </a:r>
          </a:p>
          <a:p>
            <a:pPr algn="just"/>
            <a:r>
              <a:rPr lang="it-IT" sz="1400" b="1" dirty="0" err="1" smtClean="0">
                <a:solidFill>
                  <a:srgbClr val="FFFFFF"/>
                </a:solidFill>
                <a:latin typeface="Comic Sans MS"/>
                <a:cs typeface="Comic Sans MS"/>
              </a:rPr>
              <a:t>October</a:t>
            </a:r>
            <a:r>
              <a:rPr lang="it-IT" sz="1400" b="1" dirty="0">
                <a:solidFill>
                  <a:srgbClr val="FFFFFF"/>
                </a:solidFill>
                <a:latin typeface="Comic Sans MS"/>
                <a:cs typeface="Comic Sans MS"/>
              </a:rPr>
              <a:t> </a:t>
            </a:r>
            <a:r>
              <a:rPr lang="it-IT" sz="1400" b="1" dirty="0" smtClean="0">
                <a:solidFill>
                  <a:srgbClr val="FFFFFF"/>
                </a:solidFill>
                <a:latin typeface="Comic Sans MS"/>
                <a:cs typeface="Comic Sans MS"/>
              </a:rPr>
              <a:t>2013</a:t>
            </a:r>
            <a:r>
              <a:rPr lang="it-IT" sz="1400" b="1" dirty="0">
                <a:solidFill>
                  <a:srgbClr val="FFFFFF"/>
                </a:solidFill>
                <a:latin typeface="Comic Sans MS"/>
                <a:cs typeface="Comic Sans MS"/>
              </a:rPr>
              <a:t>: </a:t>
            </a:r>
            <a:r>
              <a:rPr lang="it-IT" sz="1400" b="1" dirty="0" err="1" smtClean="0">
                <a:solidFill>
                  <a:srgbClr val="FFFFFF"/>
                </a:solidFill>
                <a:latin typeface="Comic Sans MS"/>
                <a:cs typeface="Comic Sans MS"/>
              </a:rPr>
              <a:t>Launch</a:t>
            </a:r>
            <a:r>
              <a:rPr lang="it-IT" sz="1400" b="1" dirty="0" smtClean="0">
                <a:solidFill>
                  <a:srgbClr val="FFFFFF"/>
                </a:solidFill>
                <a:latin typeface="Comic Sans MS"/>
                <a:cs typeface="Comic Sans MS"/>
              </a:rPr>
              <a:t>;</a:t>
            </a:r>
          </a:p>
          <a:p>
            <a:pPr algn="just"/>
            <a:endParaRPr lang="it-IT" sz="1400" b="1" dirty="0" smtClean="0">
              <a:solidFill>
                <a:srgbClr val="FFFFFF"/>
              </a:solidFill>
              <a:latin typeface="Comic Sans MS"/>
              <a:cs typeface="Comic Sans MS"/>
            </a:endParaRPr>
          </a:p>
          <a:p>
            <a:pPr algn="just"/>
            <a:r>
              <a:rPr lang="it-IT" sz="1400" b="1" dirty="0" smtClean="0">
                <a:solidFill>
                  <a:srgbClr val="FFFFFF"/>
                </a:solidFill>
                <a:latin typeface="Comic Sans MS"/>
                <a:cs typeface="Comic Sans MS"/>
              </a:rPr>
              <a:t>2018 </a:t>
            </a:r>
            <a:r>
              <a:rPr lang="it-IT" sz="1400" b="1" dirty="0">
                <a:solidFill>
                  <a:srgbClr val="FFFFFF"/>
                </a:solidFill>
                <a:latin typeface="Comic Sans MS"/>
                <a:cs typeface="Comic Sans MS"/>
              </a:rPr>
              <a:t>– 2019: End of the </a:t>
            </a:r>
            <a:r>
              <a:rPr lang="it-IT" sz="1400" b="1" dirty="0" err="1" smtClean="0">
                <a:solidFill>
                  <a:srgbClr val="FFFFFF"/>
                </a:solidFill>
                <a:latin typeface="Comic Sans MS"/>
                <a:cs typeface="Comic Sans MS"/>
              </a:rPr>
              <a:t>mission</a:t>
            </a:r>
            <a:r>
              <a:rPr lang="it-IT" sz="1400" b="1" dirty="0" smtClean="0">
                <a:solidFill>
                  <a:srgbClr val="FFFFFF"/>
                </a:solidFill>
                <a:latin typeface="Comic Sans MS"/>
                <a:cs typeface="Comic Sans MS"/>
              </a:rPr>
              <a:t>;</a:t>
            </a:r>
          </a:p>
          <a:p>
            <a:pPr algn="just"/>
            <a:endParaRPr lang="it-IT" sz="1400" b="1" dirty="0">
              <a:solidFill>
                <a:srgbClr val="FFFFFF"/>
              </a:solidFill>
              <a:latin typeface="Comic Sans MS"/>
              <a:cs typeface="Comic Sans MS"/>
            </a:endParaRPr>
          </a:p>
          <a:p>
            <a:pPr algn="just"/>
            <a:r>
              <a:rPr lang="it-IT" sz="1400" b="1" dirty="0" smtClean="0">
                <a:solidFill>
                  <a:srgbClr val="FFFFFF"/>
                </a:solidFill>
                <a:latin typeface="Comic Sans MS"/>
                <a:cs typeface="Comic Sans MS"/>
              </a:rPr>
              <a:t>2021: </a:t>
            </a:r>
            <a:r>
              <a:rPr lang="it-IT" sz="1400" b="1" dirty="0" err="1">
                <a:solidFill>
                  <a:srgbClr val="FFFFFF"/>
                </a:solidFill>
                <a:latin typeface="Comic Sans MS"/>
                <a:cs typeface="Comic Sans MS"/>
              </a:rPr>
              <a:t>Publication</a:t>
            </a:r>
            <a:r>
              <a:rPr lang="it-IT" sz="1400" b="1" dirty="0">
                <a:solidFill>
                  <a:srgbClr val="FFFFFF"/>
                </a:solidFill>
                <a:latin typeface="Comic Sans MS"/>
                <a:cs typeface="Comic Sans MS"/>
              </a:rPr>
              <a:t> </a:t>
            </a:r>
            <a:r>
              <a:rPr lang="it-IT" sz="1400" b="1" dirty="0" err="1">
                <a:solidFill>
                  <a:srgbClr val="FFFFFF"/>
                </a:solidFill>
                <a:latin typeface="Comic Sans MS"/>
                <a:cs typeface="Comic Sans MS"/>
              </a:rPr>
              <a:t>of</a:t>
            </a:r>
            <a:r>
              <a:rPr lang="it-IT" sz="1400" b="1" dirty="0">
                <a:solidFill>
                  <a:srgbClr val="FFFFFF"/>
                </a:solidFill>
                <a:latin typeface="Comic Sans MS"/>
                <a:cs typeface="Comic Sans MS"/>
              </a:rPr>
              <a:t> the </a:t>
            </a:r>
            <a:r>
              <a:rPr lang="it-IT" sz="1400" b="1" dirty="0" err="1">
                <a:solidFill>
                  <a:srgbClr val="FFFFFF"/>
                </a:solidFill>
                <a:latin typeface="Comic Sans MS"/>
                <a:cs typeface="Comic Sans MS"/>
              </a:rPr>
              <a:t>final</a:t>
            </a:r>
            <a:r>
              <a:rPr lang="it-IT" sz="1400" b="1" dirty="0">
                <a:solidFill>
                  <a:srgbClr val="FFFFFF"/>
                </a:solidFill>
                <a:latin typeface="Comic Sans MS"/>
                <a:cs typeface="Comic Sans MS"/>
              </a:rPr>
              <a:t> </a:t>
            </a:r>
            <a:r>
              <a:rPr lang="it-IT" sz="1400" b="1" dirty="0" err="1">
                <a:solidFill>
                  <a:srgbClr val="FFFFFF"/>
                </a:solidFill>
                <a:latin typeface="Comic Sans MS"/>
                <a:cs typeface="Comic Sans MS"/>
              </a:rPr>
              <a:t>catalogue</a:t>
            </a:r>
            <a:r>
              <a:rPr lang="it-IT" sz="1400" b="1" dirty="0" smtClean="0">
                <a:solidFill>
                  <a:srgbClr val="FFFFFF"/>
                </a:solidFill>
                <a:latin typeface="Comic Sans MS"/>
                <a:cs typeface="Comic Sans MS"/>
              </a:rPr>
              <a:t> </a:t>
            </a:r>
            <a:endParaRPr lang="it-IT" sz="1400" b="1" dirty="0">
              <a:solidFill>
                <a:srgbClr val="FFFFFF"/>
              </a:solidFill>
              <a:latin typeface="Comic Sans MS"/>
              <a:cs typeface="Comic Sans MS"/>
            </a:endParaRPr>
          </a:p>
        </p:txBody>
      </p:sp>
      <p:pic>
        <p:nvPicPr>
          <p:cNvPr id="9" name="Immagine 8" descr="20100910OnlySatellite.jpg"/>
          <p:cNvPicPr>
            <a:picLocks noChangeAspect="1"/>
          </p:cNvPicPr>
          <p:nvPr/>
        </p:nvPicPr>
        <p:blipFill>
          <a:blip r:embed="rId2"/>
          <a:stretch>
            <a:fillRect/>
          </a:stretch>
        </p:blipFill>
        <p:spPr>
          <a:xfrm>
            <a:off x="6012160" y="548680"/>
            <a:ext cx="2788779" cy="2404120"/>
          </a:xfrm>
          <a:prstGeom prst="rect">
            <a:avLst/>
          </a:prstGeom>
        </p:spPr>
      </p:pic>
      <p:pic>
        <p:nvPicPr>
          <p:cNvPr id="11" name="Segnaposto contenuto 3" descr="assembledFP.tiff"/>
          <p:cNvPicPr>
            <a:picLocks noChangeAspect="1"/>
          </p:cNvPicPr>
          <p:nvPr/>
        </p:nvPicPr>
        <p:blipFill>
          <a:blip r:embed="rId3"/>
          <a:stretch>
            <a:fillRect/>
          </a:stretch>
        </p:blipFill>
        <p:spPr>
          <a:xfrm>
            <a:off x="179512" y="3793232"/>
            <a:ext cx="4763308" cy="2300064"/>
          </a:xfrm>
          <a:prstGeom prst="rect">
            <a:avLst/>
          </a:prstGeom>
          <a:ln w="28575" cmpd="sng">
            <a:solidFill>
              <a:srgbClr val="66FFFF"/>
            </a:solidFill>
          </a:ln>
        </p:spPr>
      </p:pic>
      <p:sp>
        <p:nvSpPr>
          <p:cNvPr id="13" name="CasellaDiTesto 12"/>
          <p:cNvSpPr txBox="1"/>
          <p:nvPr/>
        </p:nvSpPr>
        <p:spPr>
          <a:xfrm>
            <a:off x="315329" y="6300028"/>
            <a:ext cx="8513343" cy="369332"/>
          </a:xfrm>
          <a:prstGeom prst="rect">
            <a:avLst/>
          </a:prstGeom>
          <a:noFill/>
        </p:spPr>
        <p:txBody>
          <a:bodyPr wrap="none" rtlCol="0">
            <a:spAutoFit/>
          </a:bodyPr>
          <a:lstStyle/>
          <a:p>
            <a:r>
              <a:rPr lang="it-IT" sz="1800" dirty="0" smtClean="0">
                <a:solidFill>
                  <a:schemeClr val="bg1"/>
                </a:solidFill>
                <a:latin typeface="Comic Sans MS"/>
                <a:cs typeface="Comic Sans MS"/>
              </a:rPr>
              <a:t>Quasi‐simultaneous astrometric, photometric and spectroscopic observations</a:t>
            </a:r>
            <a:endParaRPr lang="it-IT" sz="1800" dirty="0">
              <a:solidFill>
                <a:schemeClr val="bg1"/>
              </a:solidFill>
              <a:latin typeface="Comic Sans MS"/>
              <a:cs typeface="Comic Sans MS"/>
            </a:endParaRPr>
          </a:p>
        </p:txBody>
      </p:sp>
      <p:sp>
        <p:nvSpPr>
          <p:cNvPr id="15" name="CasellaDiTesto 14"/>
          <p:cNvSpPr txBox="1"/>
          <p:nvPr/>
        </p:nvSpPr>
        <p:spPr>
          <a:xfrm>
            <a:off x="2157573" y="116632"/>
            <a:ext cx="4482417" cy="461665"/>
          </a:xfrm>
          <a:prstGeom prst="rect">
            <a:avLst/>
          </a:prstGeom>
          <a:noFill/>
        </p:spPr>
        <p:txBody>
          <a:bodyPr wrap="none" rtlCol="0">
            <a:spAutoFit/>
          </a:bodyPr>
          <a:lstStyle/>
          <a:p>
            <a:r>
              <a:rPr lang="it-IT" b="1" dirty="0" smtClean="0">
                <a:solidFill>
                  <a:srgbClr val="FF0000"/>
                </a:solidFill>
                <a:latin typeface="Comic Sans MS"/>
                <a:cs typeface="Comic Sans MS"/>
              </a:rPr>
              <a:t>A </a:t>
            </a:r>
            <a:r>
              <a:rPr lang="it-IT" b="1" dirty="0" err="1" smtClean="0">
                <a:solidFill>
                  <a:srgbClr val="FF0000"/>
                </a:solidFill>
                <a:latin typeface="Comic Sans MS"/>
                <a:cs typeface="Comic Sans MS"/>
              </a:rPr>
              <a:t>brief</a:t>
            </a:r>
            <a:r>
              <a:rPr lang="it-IT" b="1" dirty="0" smtClean="0">
                <a:solidFill>
                  <a:srgbClr val="FF0000"/>
                </a:solidFill>
                <a:latin typeface="Comic Sans MS"/>
                <a:cs typeface="Comic Sans MS"/>
              </a:rPr>
              <a:t> </a:t>
            </a:r>
            <a:r>
              <a:rPr lang="it-IT" b="1" dirty="0" err="1" smtClean="0">
                <a:solidFill>
                  <a:srgbClr val="FF0000"/>
                </a:solidFill>
                <a:latin typeface="Comic Sans MS"/>
                <a:cs typeface="Comic Sans MS"/>
              </a:rPr>
              <a:t>presentation</a:t>
            </a:r>
            <a:r>
              <a:rPr lang="it-IT" b="1" dirty="0" smtClean="0">
                <a:solidFill>
                  <a:srgbClr val="FF0000"/>
                </a:solidFill>
                <a:latin typeface="Comic Sans MS"/>
                <a:cs typeface="Comic Sans MS"/>
              </a:rPr>
              <a:t> </a:t>
            </a:r>
            <a:r>
              <a:rPr lang="it-IT" b="1" dirty="0" err="1" smtClean="0">
                <a:solidFill>
                  <a:srgbClr val="FF0000"/>
                </a:solidFill>
                <a:latin typeface="Comic Sans MS"/>
                <a:cs typeface="Comic Sans MS"/>
              </a:rPr>
              <a:t>of</a:t>
            </a:r>
            <a:r>
              <a:rPr lang="it-IT" b="1" dirty="0" smtClean="0">
                <a:solidFill>
                  <a:srgbClr val="FF0000"/>
                </a:solidFill>
                <a:latin typeface="Comic Sans MS"/>
                <a:cs typeface="Comic Sans MS"/>
              </a:rPr>
              <a:t> Gaia</a:t>
            </a:r>
            <a:endParaRPr lang="it-IT" b="1" dirty="0">
              <a:solidFill>
                <a:srgbClr val="FF0000"/>
              </a:solidFill>
              <a:latin typeface="Comic Sans MS"/>
              <a:cs typeface="Comic Sans MS"/>
            </a:endParaRPr>
          </a:p>
        </p:txBody>
      </p:sp>
      <p:sp>
        <p:nvSpPr>
          <p:cNvPr id="17" name="CasellaDiTesto 16"/>
          <p:cNvSpPr txBox="1"/>
          <p:nvPr/>
        </p:nvSpPr>
        <p:spPr>
          <a:xfrm>
            <a:off x="5004048" y="5229200"/>
            <a:ext cx="3352800" cy="830997"/>
          </a:xfrm>
          <a:prstGeom prst="rect">
            <a:avLst/>
          </a:prstGeom>
          <a:noFill/>
          <a:ln>
            <a:solidFill>
              <a:srgbClr val="66FFFF"/>
            </a:solidFill>
          </a:ln>
        </p:spPr>
        <p:txBody>
          <a:bodyPr wrap="square" rtlCol="0">
            <a:spAutoFit/>
          </a:bodyPr>
          <a:lstStyle/>
          <a:p>
            <a:pPr algn="just"/>
            <a:r>
              <a:rPr lang="it-IT" sz="1600" dirty="0" err="1" smtClean="0">
                <a:solidFill>
                  <a:srgbClr val="66FFFF"/>
                </a:solidFill>
                <a:latin typeface="Comic Sans MS"/>
                <a:cs typeface="Comic Sans MS"/>
              </a:rPr>
              <a:t>2</a:t>
            </a:r>
            <a:r>
              <a:rPr lang="it-IT" sz="1600" dirty="0" smtClean="0">
                <a:solidFill>
                  <a:srgbClr val="66FFFF"/>
                </a:solidFill>
                <a:latin typeface="Comic Sans MS"/>
                <a:cs typeface="Comic Sans MS"/>
              </a:rPr>
              <a:t> </a:t>
            </a:r>
            <a:r>
              <a:rPr lang="it-IT" sz="1600" dirty="0" err="1" smtClean="0">
                <a:solidFill>
                  <a:srgbClr val="66FFFF"/>
                </a:solidFill>
                <a:latin typeface="Comic Sans MS"/>
                <a:cs typeface="Comic Sans MS"/>
              </a:rPr>
              <a:t>telescopes</a:t>
            </a:r>
            <a:endParaRPr lang="it-IT" sz="1600" dirty="0" smtClean="0">
              <a:solidFill>
                <a:srgbClr val="66FFFF"/>
              </a:solidFill>
              <a:latin typeface="Comic Sans MS"/>
              <a:cs typeface="Comic Sans MS"/>
            </a:endParaRPr>
          </a:p>
          <a:p>
            <a:pPr algn="just"/>
            <a:r>
              <a:rPr lang="it-IT" sz="1600" dirty="0" err="1" smtClean="0">
                <a:solidFill>
                  <a:srgbClr val="66FFFF"/>
                </a:solidFill>
                <a:latin typeface="Comic Sans MS"/>
                <a:cs typeface="Comic Sans MS"/>
              </a:rPr>
              <a:t>1</a:t>
            </a:r>
            <a:r>
              <a:rPr lang="it-IT" sz="1600" dirty="0" smtClean="0">
                <a:solidFill>
                  <a:srgbClr val="66FFFF"/>
                </a:solidFill>
                <a:latin typeface="Comic Sans MS"/>
                <a:cs typeface="Comic Sans MS"/>
              </a:rPr>
              <a:t> </a:t>
            </a:r>
            <a:r>
              <a:rPr lang="it-IT" sz="1600" dirty="0" err="1" smtClean="0">
                <a:solidFill>
                  <a:srgbClr val="66FFFF"/>
                </a:solidFill>
                <a:latin typeface="Comic Sans MS"/>
                <a:cs typeface="Comic Sans MS"/>
              </a:rPr>
              <a:t>field</a:t>
            </a:r>
            <a:r>
              <a:rPr lang="it-IT" sz="1600" dirty="0" smtClean="0">
                <a:solidFill>
                  <a:srgbClr val="66FFFF"/>
                </a:solidFill>
                <a:latin typeface="Comic Sans MS"/>
                <a:cs typeface="Comic Sans MS"/>
              </a:rPr>
              <a:t> </a:t>
            </a:r>
            <a:r>
              <a:rPr lang="it-IT" sz="1600" dirty="0" err="1" smtClean="0">
                <a:solidFill>
                  <a:srgbClr val="66FFFF"/>
                </a:solidFill>
                <a:latin typeface="Comic Sans MS"/>
                <a:cs typeface="Comic Sans MS"/>
              </a:rPr>
              <a:t>of</a:t>
            </a:r>
            <a:r>
              <a:rPr lang="it-IT" sz="1600" dirty="0" smtClean="0">
                <a:solidFill>
                  <a:srgbClr val="66FFFF"/>
                </a:solidFill>
                <a:latin typeface="Comic Sans MS"/>
                <a:cs typeface="Comic Sans MS"/>
              </a:rPr>
              <a:t> </a:t>
            </a:r>
            <a:r>
              <a:rPr lang="it-IT" sz="1600" dirty="0" err="1" smtClean="0">
                <a:solidFill>
                  <a:srgbClr val="66FFFF"/>
                </a:solidFill>
                <a:latin typeface="Comic Sans MS"/>
                <a:cs typeface="Comic Sans MS"/>
              </a:rPr>
              <a:t>view</a:t>
            </a:r>
            <a:r>
              <a:rPr lang="it-IT" sz="1600" dirty="0" smtClean="0">
                <a:solidFill>
                  <a:srgbClr val="66FFFF"/>
                </a:solidFill>
                <a:latin typeface="Comic Sans MS"/>
                <a:cs typeface="Comic Sans MS"/>
              </a:rPr>
              <a:t> (0.22 </a:t>
            </a:r>
            <a:r>
              <a:rPr lang="it-IT" sz="1600" dirty="0" err="1" smtClean="0">
                <a:solidFill>
                  <a:srgbClr val="66FFFF"/>
                </a:solidFill>
                <a:latin typeface="Comic Sans MS"/>
                <a:cs typeface="Comic Sans MS"/>
              </a:rPr>
              <a:t>x</a:t>
            </a:r>
            <a:r>
              <a:rPr lang="it-IT" sz="1600" dirty="0" smtClean="0">
                <a:solidFill>
                  <a:srgbClr val="66FFFF"/>
                </a:solidFill>
                <a:latin typeface="Comic Sans MS"/>
                <a:cs typeface="Comic Sans MS"/>
              </a:rPr>
              <a:t> 0.39 deg</a:t>
            </a:r>
            <a:r>
              <a:rPr lang="it-IT" sz="1600" baseline="30000" dirty="0" smtClean="0">
                <a:solidFill>
                  <a:srgbClr val="66FFFF"/>
                </a:solidFill>
                <a:latin typeface="Comic Sans MS"/>
                <a:cs typeface="Comic Sans MS"/>
              </a:rPr>
              <a:t>2</a:t>
            </a:r>
            <a:r>
              <a:rPr lang="it-IT" sz="1600" dirty="0" smtClean="0">
                <a:solidFill>
                  <a:srgbClr val="66FFFF"/>
                </a:solidFill>
                <a:latin typeface="Comic Sans MS"/>
                <a:cs typeface="Comic Sans MS"/>
              </a:rPr>
              <a:t>)</a:t>
            </a:r>
          </a:p>
          <a:p>
            <a:pPr algn="just"/>
            <a:r>
              <a:rPr lang="it-IT" sz="1600" dirty="0" smtClean="0">
                <a:solidFill>
                  <a:srgbClr val="66FFFF"/>
                </a:solidFill>
                <a:latin typeface="Comic Sans MS"/>
                <a:cs typeface="Comic Sans MS"/>
              </a:rPr>
              <a:t>106 </a:t>
            </a:r>
            <a:r>
              <a:rPr lang="it-IT" sz="1600" dirty="0" err="1" smtClean="0">
                <a:solidFill>
                  <a:srgbClr val="66FFFF"/>
                </a:solidFill>
                <a:latin typeface="Comic Sans MS"/>
                <a:cs typeface="Comic Sans MS"/>
              </a:rPr>
              <a:t>CCDs</a:t>
            </a:r>
            <a:r>
              <a:rPr lang="it-IT" sz="1600" dirty="0" smtClean="0">
                <a:solidFill>
                  <a:srgbClr val="66FFFF"/>
                </a:solidFill>
                <a:latin typeface="Comic Sans MS"/>
                <a:cs typeface="Comic Sans MS"/>
              </a:rPr>
              <a:t> (~ 1 </a:t>
            </a:r>
            <a:r>
              <a:rPr lang="it-IT" sz="1600" dirty="0" err="1" smtClean="0">
                <a:solidFill>
                  <a:srgbClr val="66FFFF"/>
                </a:solidFill>
                <a:latin typeface="Comic Sans MS"/>
                <a:cs typeface="Comic Sans MS"/>
              </a:rPr>
              <a:t>billion</a:t>
            </a:r>
            <a:r>
              <a:rPr lang="it-IT" sz="1600" dirty="0" smtClean="0">
                <a:solidFill>
                  <a:srgbClr val="66FFFF"/>
                </a:solidFill>
                <a:latin typeface="Comic Sans MS"/>
                <a:cs typeface="Comic Sans MS"/>
              </a:rPr>
              <a:t> </a:t>
            </a:r>
            <a:r>
              <a:rPr lang="it-IT" sz="1600" dirty="0" err="1" smtClean="0">
                <a:solidFill>
                  <a:srgbClr val="66FFFF"/>
                </a:solidFill>
                <a:latin typeface="Comic Sans MS"/>
                <a:cs typeface="Comic Sans MS"/>
              </a:rPr>
              <a:t>pixels</a:t>
            </a:r>
            <a:r>
              <a:rPr lang="it-IT" sz="1600" dirty="0" smtClean="0">
                <a:solidFill>
                  <a:srgbClr val="66FFFF"/>
                </a:solidFill>
                <a:latin typeface="Comic Sans MS"/>
                <a:cs typeface="Comic Sans MS"/>
              </a:rPr>
              <a:t>) </a:t>
            </a:r>
          </a:p>
        </p:txBody>
      </p:sp>
    </p:spTree>
    <p:extLst>
      <p:ext uri="{BB962C8B-B14F-4D97-AF65-F5344CB8AC3E}">
        <p14:creationId xmlns:p14="http://schemas.microsoft.com/office/powerpoint/2010/main" val="19115336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685800" y="152400"/>
            <a:ext cx="7772400" cy="685800"/>
          </a:xfrm>
        </p:spPr>
        <p:txBody>
          <a:bodyPr/>
          <a:lstStyle/>
          <a:p>
            <a:r>
              <a:rPr lang="it-IT" sz="2400" b="1" dirty="0" smtClean="0">
                <a:solidFill>
                  <a:srgbClr val="FFFFFF"/>
                </a:solidFill>
                <a:latin typeface="Comic Sans MS"/>
                <a:cs typeface="Comic Sans MS"/>
              </a:rPr>
              <a:t>The “</a:t>
            </a:r>
            <a:r>
              <a:rPr lang="it-IT" sz="2400" b="1" dirty="0" err="1" smtClean="0">
                <a:solidFill>
                  <a:srgbClr val="FFFFFF"/>
                </a:solidFill>
                <a:latin typeface="Comic Sans MS"/>
                <a:cs typeface="Comic Sans MS"/>
              </a:rPr>
              <a:t>ingredients</a:t>
            </a:r>
            <a:r>
              <a:rPr lang="it-IT" sz="2400" b="1" dirty="0" smtClean="0">
                <a:solidFill>
                  <a:srgbClr val="FFFFFF"/>
                </a:solidFill>
                <a:latin typeface="Comic Sans MS"/>
                <a:cs typeface="Comic Sans MS"/>
              </a:rPr>
              <a:t>”</a:t>
            </a:r>
            <a:endParaRPr lang="it-IT" sz="2400" b="1" dirty="0">
              <a:solidFill>
                <a:srgbClr val="FFFFFF"/>
              </a:solidFill>
              <a:latin typeface="Comic Sans MS"/>
              <a:cs typeface="Comic Sans MS"/>
            </a:endParaRPr>
          </a:p>
        </p:txBody>
      </p:sp>
      <p:sp>
        <p:nvSpPr>
          <p:cNvPr id="19" name="CasellaDiTesto 18"/>
          <p:cNvSpPr txBox="1"/>
          <p:nvPr/>
        </p:nvSpPr>
        <p:spPr>
          <a:xfrm>
            <a:off x="574531" y="1143000"/>
            <a:ext cx="2672526" cy="369332"/>
          </a:xfrm>
          <a:prstGeom prst="rect">
            <a:avLst/>
          </a:prstGeom>
          <a:noFill/>
        </p:spPr>
        <p:txBody>
          <a:bodyPr wrap="none" rtlCol="0">
            <a:spAutoFit/>
          </a:bodyPr>
          <a:lstStyle/>
          <a:p>
            <a:r>
              <a:rPr lang="it-IT" sz="1800" b="1" dirty="0" smtClean="0">
                <a:solidFill>
                  <a:schemeClr val="bg1"/>
                </a:solidFill>
                <a:latin typeface="Comic Sans MS"/>
                <a:cs typeface="Comic Sans MS"/>
              </a:rPr>
              <a:t> An </a:t>
            </a:r>
            <a:r>
              <a:rPr lang="it-IT" sz="1800" b="1" dirty="0" err="1" smtClean="0">
                <a:solidFill>
                  <a:schemeClr val="bg1"/>
                </a:solidFill>
                <a:latin typeface="Comic Sans MS"/>
                <a:cs typeface="Comic Sans MS"/>
              </a:rPr>
              <a:t>evolutionary</a:t>
            </a:r>
            <a:r>
              <a:rPr lang="it-IT" sz="1800" b="1" dirty="0" smtClean="0">
                <a:solidFill>
                  <a:schemeClr val="bg1"/>
                </a:solidFill>
                <a:latin typeface="Comic Sans MS"/>
                <a:cs typeface="Comic Sans MS"/>
              </a:rPr>
              <a:t> code</a:t>
            </a:r>
            <a:endParaRPr lang="it-IT" sz="1800" b="1" dirty="0">
              <a:solidFill>
                <a:schemeClr val="bg1"/>
              </a:solidFill>
              <a:latin typeface="Comic Sans MS"/>
              <a:cs typeface="Comic Sans MS"/>
            </a:endParaRPr>
          </a:p>
        </p:txBody>
      </p:sp>
      <p:sp>
        <p:nvSpPr>
          <p:cNvPr id="20" name="CasellaDiTesto 19"/>
          <p:cNvSpPr txBox="1"/>
          <p:nvPr/>
        </p:nvSpPr>
        <p:spPr>
          <a:xfrm>
            <a:off x="3733800" y="1066800"/>
            <a:ext cx="2286000" cy="830997"/>
          </a:xfrm>
          <a:prstGeom prst="rect">
            <a:avLst/>
          </a:prstGeom>
          <a:noFill/>
        </p:spPr>
        <p:txBody>
          <a:bodyPr wrap="square" rtlCol="0">
            <a:spAutoFit/>
          </a:bodyPr>
          <a:lstStyle/>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Numerics</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Boundary</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conditions</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1D </a:t>
            </a:r>
            <a:r>
              <a:rPr lang="it-IT" sz="1600" dirty="0" smtClean="0">
                <a:solidFill>
                  <a:srgbClr val="FFFFFF"/>
                </a:solidFill>
                <a:latin typeface="Comic Sans MS"/>
                <a:cs typeface="Comic Sans MS"/>
              </a:rPr>
              <a:t>versus</a:t>
            </a:r>
            <a:r>
              <a:rPr lang="it-IT" sz="1600" b="1" dirty="0" smtClean="0">
                <a:solidFill>
                  <a:srgbClr val="FFFFFF"/>
                </a:solidFill>
                <a:latin typeface="Comic Sans MS"/>
                <a:cs typeface="Comic Sans MS"/>
              </a:rPr>
              <a:t> 3D</a:t>
            </a:r>
          </a:p>
        </p:txBody>
      </p:sp>
      <p:sp>
        <p:nvSpPr>
          <p:cNvPr id="24" name="CasellaDiTesto 23"/>
          <p:cNvSpPr txBox="1"/>
          <p:nvPr/>
        </p:nvSpPr>
        <p:spPr>
          <a:xfrm>
            <a:off x="574531" y="2450068"/>
            <a:ext cx="1980029" cy="369332"/>
          </a:xfrm>
          <a:prstGeom prst="rect">
            <a:avLst/>
          </a:prstGeom>
          <a:noFill/>
        </p:spPr>
        <p:txBody>
          <a:bodyPr wrap="none" rtlCol="0">
            <a:spAutoFit/>
          </a:bodyPr>
          <a:lstStyle/>
          <a:p>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Physical</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inputs</a:t>
            </a:r>
            <a:endParaRPr lang="it-IT" sz="1800" b="1" dirty="0">
              <a:solidFill>
                <a:schemeClr val="bg1"/>
              </a:solidFill>
              <a:latin typeface="Comic Sans MS"/>
              <a:cs typeface="Comic Sans MS"/>
            </a:endParaRPr>
          </a:p>
        </p:txBody>
      </p:sp>
      <p:sp>
        <p:nvSpPr>
          <p:cNvPr id="25" name="CasellaDiTesto 24"/>
          <p:cNvSpPr txBox="1"/>
          <p:nvPr/>
        </p:nvSpPr>
        <p:spPr>
          <a:xfrm>
            <a:off x="3733800" y="1981200"/>
            <a:ext cx="2743200" cy="1569660"/>
          </a:xfrm>
          <a:prstGeom prst="rect">
            <a:avLst/>
          </a:prstGeom>
          <a:noFill/>
        </p:spPr>
        <p:txBody>
          <a:bodyPr wrap="square" rtlCol="0">
            <a:spAutoFit/>
          </a:bodyPr>
          <a:lstStyle/>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Equation</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of</a:t>
            </a:r>
            <a:r>
              <a:rPr lang="it-IT" sz="1600" b="1" dirty="0" smtClean="0">
                <a:solidFill>
                  <a:srgbClr val="FFFFFF"/>
                </a:solidFill>
                <a:latin typeface="Comic Sans MS"/>
                <a:cs typeface="Comic Sans MS"/>
              </a:rPr>
              <a:t> State</a:t>
            </a:r>
          </a:p>
          <a:p>
            <a:pPr>
              <a:buFont typeface="Arial"/>
              <a:buChar char="•"/>
            </a:pPr>
            <a:r>
              <a:rPr lang="it-IT" sz="1600" b="1" dirty="0" smtClean="0">
                <a:solidFill>
                  <a:srgbClr val="FFFFFF"/>
                </a:solidFill>
                <a:latin typeface="Comic Sans MS"/>
                <a:cs typeface="Comic Sans MS"/>
              </a:rPr>
              <a:t> Radiative </a:t>
            </a:r>
            <a:r>
              <a:rPr lang="it-IT" sz="1600" b="1" dirty="0" err="1" smtClean="0">
                <a:solidFill>
                  <a:srgbClr val="FFFFFF"/>
                </a:solidFill>
                <a:latin typeface="Comic Sans MS"/>
                <a:cs typeface="Comic Sans MS"/>
              </a:rPr>
              <a:t>opacity</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Conductive</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opacity</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Nuclear</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reaction</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rates</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Neutrino </a:t>
            </a:r>
            <a:r>
              <a:rPr lang="it-IT" sz="1600" b="1" dirty="0" err="1" smtClean="0">
                <a:solidFill>
                  <a:srgbClr val="FFFFFF"/>
                </a:solidFill>
                <a:latin typeface="Comic Sans MS"/>
                <a:cs typeface="Comic Sans MS"/>
              </a:rPr>
              <a:t>energy</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losses</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Non </a:t>
            </a:r>
            <a:r>
              <a:rPr lang="it-IT" sz="1600" b="1" dirty="0" err="1" smtClean="0">
                <a:solidFill>
                  <a:srgbClr val="FFFFFF"/>
                </a:solidFill>
                <a:latin typeface="Comic Sans MS"/>
                <a:cs typeface="Comic Sans MS"/>
              </a:rPr>
              <a:t>canonical</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physics</a:t>
            </a:r>
            <a:r>
              <a:rPr lang="it-IT" sz="1600" b="1" dirty="0" smtClean="0">
                <a:solidFill>
                  <a:srgbClr val="FFFFFF"/>
                </a:solidFill>
                <a:latin typeface="Comic Sans MS"/>
                <a:cs typeface="Comic Sans MS"/>
              </a:rPr>
              <a:t>…</a:t>
            </a:r>
          </a:p>
        </p:txBody>
      </p:sp>
      <p:sp>
        <p:nvSpPr>
          <p:cNvPr id="26" name="CasellaDiTesto 25"/>
          <p:cNvSpPr txBox="1"/>
          <p:nvPr/>
        </p:nvSpPr>
        <p:spPr>
          <a:xfrm>
            <a:off x="574531" y="3944977"/>
            <a:ext cx="2287806" cy="369332"/>
          </a:xfrm>
          <a:prstGeom prst="rect">
            <a:avLst/>
          </a:prstGeom>
          <a:noFill/>
        </p:spPr>
        <p:txBody>
          <a:bodyPr wrap="none" rtlCol="0">
            <a:spAutoFit/>
          </a:bodyPr>
          <a:lstStyle/>
          <a:p>
            <a:r>
              <a:rPr lang="it-IT" sz="1800" b="1" dirty="0" smtClean="0">
                <a:solidFill>
                  <a:schemeClr val="bg1"/>
                </a:solidFill>
                <a:latin typeface="Comic Sans MS"/>
                <a:cs typeface="Comic Sans MS"/>
              </a:rPr>
              <a:t> Mixing treatment</a:t>
            </a:r>
            <a:endParaRPr lang="it-IT" sz="1800" b="1" dirty="0">
              <a:solidFill>
                <a:schemeClr val="bg1"/>
              </a:solidFill>
              <a:latin typeface="Comic Sans MS"/>
              <a:cs typeface="Comic Sans MS"/>
            </a:endParaRPr>
          </a:p>
        </p:txBody>
      </p:sp>
      <p:sp>
        <p:nvSpPr>
          <p:cNvPr id="28" name="CasellaDiTesto 27"/>
          <p:cNvSpPr txBox="1"/>
          <p:nvPr/>
        </p:nvSpPr>
        <p:spPr>
          <a:xfrm>
            <a:off x="3733800" y="3750131"/>
            <a:ext cx="3048000" cy="830997"/>
          </a:xfrm>
          <a:prstGeom prst="rect">
            <a:avLst/>
          </a:prstGeom>
          <a:noFill/>
        </p:spPr>
        <p:txBody>
          <a:bodyPr wrap="square" rtlCol="0">
            <a:spAutoFit/>
          </a:bodyPr>
          <a:lstStyle/>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Overshooting</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Superadiabatic</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convection</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Non-canonical</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processes</a:t>
            </a:r>
            <a:endParaRPr lang="it-IT" sz="1600" b="1" dirty="0" smtClean="0">
              <a:solidFill>
                <a:srgbClr val="FFFFFF"/>
              </a:solidFill>
              <a:latin typeface="Comic Sans MS"/>
              <a:cs typeface="Comic Sans MS"/>
            </a:endParaRPr>
          </a:p>
        </p:txBody>
      </p:sp>
      <p:sp>
        <p:nvSpPr>
          <p:cNvPr id="30" name="CasellaDiTesto 29"/>
          <p:cNvSpPr txBox="1"/>
          <p:nvPr/>
        </p:nvSpPr>
        <p:spPr>
          <a:xfrm>
            <a:off x="574531" y="4876800"/>
            <a:ext cx="2903359" cy="369332"/>
          </a:xfrm>
          <a:prstGeom prst="rect">
            <a:avLst/>
          </a:prstGeom>
          <a:noFill/>
        </p:spPr>
        <p:txBody>
          <a:bodyPr wrap="none" rtlCol="0">
            <a:spAutoFit/>
          </a:bodyPr>
          <a:lstStyle/>
          <a:p>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Microscopic</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mechanism</a:t>
            </a:r>
            <a:r>
              <a:rPr lang="it-IT" sz="1800" b="1" dirty="0" smtClean="0">
                <a:solidFill>
                  <a:schemeClr val="bg1"/>
                </a:solidFill>
                <a:latin typeface="Comic Sans MS"/>
                <a:cs typeface="Comic Sans MS"/>
              </a:rPr>
              <a:t> </a:t>
            </a:r>
            <a:endParaRPr lang="it-IT" sz="1800" b="1" dirty="0">
              <a:solidFill>
                <a:schemeClr val="bg1"/>
              </a:solidFill>
              <a:latin typeface="Comic Sans MS"/>
              <a:cs typeface="Comic Sans MS"/>
            </a:endParaRPr>
          </a:p>
        </p:txBody>
      </p:sp>
      <p:sp>
        <p:nvSpPr>
          <p:cNvPr id="31" name="CasellaDiTesto 30"/>
          <p:cNvSpPr txBox="1"/>
          <p:nvPr/>
        </p:nvSpPr>
        <p:spPr>
          <a:xfrm>
            <a:off x="3733800" y="4813012"/>
            <a:ext cx="2819400" cy="584776"/>
          </a:xfrm>
          <a:prstGeom prst="rect">
            <a:avLst/>
          </a:prstGeom>
          <a:noFill/>
        </p:spPr>
        <p:txBody>
          <a:bodyPr wrap="square" rtlCol="0">
            <a:spAutoFit/>
          </a:bodyPr>
          <a:lstStyle/>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Atomic</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diffusion</a:t>
            </a:r>
            <a:endParaRPr lang="it-IT" sz="1600" b="1" dirty="0" smtClean="0">
              <a:solidFill>
                <a:srgbClr val="FFFFFF"/>
              </a:solidFill>
              <a:latin typeface="Comic Sans MS"/>
              <a:cs typeface="Comic Sans MS"/>
            </a:endParaRPr>
          </a:p>
          <a:p>
            <a:pPr>
              <a:buFont typeface="Arial"/>
              <a:buChar char="•"/>
            </a:pPr>
            <a:r>
              <a:rPr lang="it-IT" sz="1600" b="1" dirty="0" smtClean="0">
                <a:solidFill>
                  <a:srgbClr val="FFFFFF"/>
                </a:solidFill>
                <a:latin typeface="Comic Sans MS"/>
                <a:cs typeface="Comic Sans MS"/>
              </a:rPr>
              <a:t> Radiative </a:t>
            </a:r>
            <a:r>
              <a:rPr lang="it-IT" sz="1600" b="1" dirty="0" err="1" smtClean="0">
                <a:solidFill>
                  <a:srgbClr val="FFFFFF"/>
                </a:solidFill>
                <a:latin typeface="Comic Sans MS"/>
                <a:cs typeface="Comic Sans MS"/>
              </a:rPr>
              <a:t>levitation</a:t>
            </a:r>
            <a:endParaRPr lang="it-IT" sz="1600" b="1" dirty="0" smtClean="0">
              <a:solidFill>
                <a:srgbClr val="FFFFFF"/>
              </a:solidFill>
              <a:latin typeface="Comic Sans MS"/>
              <a:cs typeface="Comic Sans MS"/>
            </a:endParaRPr>
          </a:p>
        </p:txBody>
      </p:sp>
      <p:sp>
        <p:nvSpPr>
          <p:cNvPr id="32" name="CasellaDiTesto 31"/>
          <p:cNvSpPr txBox="1"/>
          <p:nvPr/>
        </p:nvSpPr>
        <p:spPr>
          <a:xfrm>
            <a:off x="574531" y="5955268"/>
            <a:ext cx="2736647" cy="369332"/>
          </a:xfrm>
          <a:prstGeom prst="rect">
            <a:avLst/>
          </a:prstGeom>
          <a:noFill/>
        </p:spPr>
        <p:txBody>
          <a:bodyPr wrap="none" rtlCol="0">
            <a:spAutoFit/>
          </a:bodyPr>
          <a:lstStyle/>
          <a:p>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Additional</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mechanism</a:t>
            </a:r>
            <a:r>
              <a:rPr lang="it-IT" sz="1800" b="1" dirty="0" smtClean="0">
                <a:solidFill>
                  <a:schemeClr val="bg1"/>
                </a:solidFill>
                <a:latin typeface="Comic Sans MS"/>
                <a:cs typeface="Comic Sans MS"/>
              </a:rPr>
              <a:t> </a:t>
            </a:r>
            <a:endParaRPr lang="it-IT" sz="1800" b="1" dirty="0">
              <a:solidFill>
                <a:schemeClr val="bg1"/>
              </a:solidFill>
              <a:latin typeface="Comic Sans MS"/>
              <a:cs typeface="Comic Sans MS"/>
            </a:endParaRPr>
          </a:p>
        </p:txBody>
      </p:sp>
      <p:sp>
        <p:nvSpPr>
          <p:cNvPr id="33" name="CasellaDiTesto 32"/>
          <p:cNvSpPr txBox="1"/>
          <p:nvPr/>
        </p:nvSpPr>
        <p:spPr>
          <a:xfrm>
            <a:off x="3733800" y="5715000"/>
            <a:ext cx="2819400" cy="830997"/>
          </a:xfrm>
          <a:prstGeom prst="rect">
            <a:avLst/>
          </a:prstGeom>
          <a:noFill/>
        </p:spPr>
        <p:txBody>
          <a:bodyPr wrap="square" rtlCol="0">
            <a:spAutoFit/>
          </a:bodyPr>
          <a:lstStyle/>
          <a:p>
            <a:pPr>
              <a:buFont typeface="Arial"/>
              <a:buChar char="•"/>
            </a:pPr>
            <a:r>
              <a:rPr lang="it-IT" sz="1600" b="1" dirty="0" smtClean="0">
                <a:solidFill>
                  <a:srgbClr val="FFFFFF"/>
                </a:solidFill>
                <a:latin typeface="Comic Sans MS"/>
                <a:cs typeface="Comic Sans MS"/>
              </a:rPr>
              <a:t> Mass loss</a:t>
            </a:r>
          </a:p>
          <a:p>
            <a:pPr>
              <a:buFont typeface="Arial"/>
              <a:buChar char="•"/>
            </a:pPr>
            <a:r>
              <a:rPr lang="it-IT" sz="1600" b="1" dirty="0" smtClean="0">
                <a:solidFill>
                  <a:srgbClr val="FFFFFF"/>
                </a:solidFill>
                <a:latin typeface="Comic Sans MS"/>
                <a:cs typeface="Comic Sans MS"/>
              </a:rPr>
              <a:t> Rotation</a:t>
            </a:r>
          </a:p>
          <a:p>
            <a:pPr>
              <a:buFont typeface="Arial"/>
              <a:buChar char="•"/>
            </a:pP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Magnetic</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field</a:t>
            </a:r>
            <a:endParaRPr lang="it-IT" sz="1600" b="1" dirty="0" smtClean="0">
              <a:solidFill>
                <a:srgbClr val="FFFFFF"/>
              </a:solidFill>
              <a:latin typeface="Comic Sans MS"/>
              <a:cs typeface="Comic Sans MS"/>
            </a:endParaRPr>
          </a:p>
        </p:txBody>
      </p:sp>
      <p:sp>
        <p:nvSpPr>
          <p:cNvPr id="37" name="Smile 36"/>
          <p:cNvSpPr/>
          <p:nvPr/>
        </p:nvSpPr>
        <p:spPr bwMode="auto">
          <a:xfrm>
            <a:off x="6934200" y="1092488"/>
            <a:ext cx="533400" cy="533400"/>
          </a:xfrm>
          <a:prstGeom prst="smileyFace">
            <a:avLst/>
          </a:prstGeom>
          <a:solidFill>
            <a:srgbClr val="FFFF00"/>
          </a:solidFill>
          <a:ln w="9525" cap="flat" cmpd="sng" algn="ctr">
            <a:solidFill>
              <a:srgbClr val="0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38" name="Smile 37"/>
          <p:cNvSpPr/>
          <p:nvPr/>
        </p:nvSpPr>
        <p:spPr bwMode="auto">
          <a:xfrm>
            <a:off x="6934200" y="2376219"/>
            <a:ext cx="533400" cy="533400"/>
          </a:xfrm>
          <a:prstGeom prst="smileyFace">
            <a:avLst/>
          </a:prstGeom>
          <a:solidFill>
            <a:srgbClr val="FFFF00"/>
          </a:solidFill>
          <a:ln w="9525" cap="flat" cmpd="sng" algn="ctr">
            <a:solidFill>
              <a:srgbClr val="0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39" name="Smile 38"/>
          <p:cNvSpPr/>
          <p:nvPr/>
        </p:nvSpPr>
        <p:spPr bwMode="auto">
          <a:xfrm>
            <a:off x="6934200" y="3898929"/>
            <a:ext cx="533400" cy="533400"/>
          </a:xfrm>
          <a:prstGeom prst="smileyFace">
            <a:avLst>
              <a:gd name="adj" fmla="val -4653"/>
            </a:avLst>
          </a:prstGeom>
          <a:solidFill>
            <a:srgbClr val="FFFF00"/>
          </a:solidFill>
          <a:ln w="9525" cap="flat" cmpd="sng" algn="ctr">
            <a:solidFill>
              <a:srgbClr val="0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40" name="Smile 39"/>
          <p:cNvSpPr/>
          <p:nvPr/>
        </p:nvSpPr>
        <p:spPr bwMode="auto">
          <a:xfrm>
            <a:off x="6934200" y="4838700"/>
            <a:ext cx="533400" cy="533400"/>
          </a:xfrm>
          <a:prstGeom prst="smileyFace">
            <a:avLst>
              <a:gd name="adj" fmla="val 77"/>
            </a:avLst>
          </a:prstGeom>
          <a:solidFill>
            <a:srgbClr val="FFFF00"/>
          </a:solidFill>
          <a:ln w="9525" cap="flat" cmpd="sng" algn="ctr">
            <a:solidFill>
              <a:srgbClr val="0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41" name="Smile 40"/>
          <p:cNvSpPr/>
          <p:nvPr/>
        </p:nvSpPr>
        <p:spPr bwMode="auto">
          <a:xfrm>
            <a:off x="6934200" y="5863798"/>
            <a:ext cx="533400" cy="533400"/>
          </a:xfrm>
          <a:prstGeom prst="smileyFace">
            <a:avLst>
              <a:gd name="adj" fmla="val -4653"/>
            </a:avLst>
          </a:prstGeom>
          <a:solidFill>
            <a:srgbClr val="FFFF00"/>
          </a:solidFill>
          <a:ln w="9525" cap="flat" cmpd="sng" algn="ctr">
            <a:solidFill>
              <a:srgbClr val="0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Tree>
    <p:extLst>
      <p:ext uri="{BB962C8B-B14F-4D97-AF65-F5344CB8AC3E}">
        <p14:creationId xmlns:p14="http://schemas.microsoft.com/office/powerpoint/2010/main" val="30216213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dissolv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p:tgtEl>
                                          <p:spTgt spid="37"/>
                                        </p:tgtEl>
                                        <p:attrNameLst>
                                          <p:attrName>ppt_y</p:attrName>
                                        </p:attrNameLst>
                                      </p:cBhvr>
                                      <p:tavLst>
                                        <p:tav tm="0">
                                          <p:val>
                                            <p:strVal val="#ppt_y+#ppt_h*1.125000"/>
                                          </p:val>
                                        </p:tav>
                                        <p:tav tm="100000">
                                          <p:val>
                                            <p:strVal val="#ppt_y"/>
                                          </p:val>
                                        </p:tav>
                                      </p:tavLst>
                                    </p:anim>
                                    <p:animEffect transition="in" filter="wipe(up)">
                                      <p:cBhvr>
                                        <p:cTn id="25" dur="500"/>
                                        <p:tgtEl>
                                          <p:spTgt spid="37"/>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additive="base">
                                        <p:cTn id="28" dur="500"/>
                                        <p:tgtEl>
                                          <p:spTgt spid="38"/>
                                        </p:tgtEl>
                                        <p:attrNameLst>
                                          <p:attrName>ppt_y</p:attrName>
                                        </p:attrNameLst>
                                      </p:cBhvr>
                                      <p:tavLst>
                                        <p:tav tm="0">
                                          <p:val>
                                            <p:strVal val="#ppt_y+#ppt_h*1.125000"/>
                                          </p:val>
                                        </p:tav>
                                        <p:tav tm="100000">
                                          <p:val>
                                            <p:strVal val="#ppt_y"/>
                                          </p:val>
                                        </p:tav>
                                      </p:tavLst>
                                    </p:anim>
                                    <p:animEffect transition="in" filter="wipe(up)">
                                      <p:cBhvr>
                                        <p:cTn id="29" dur="500"/>
                                        <p:tgtEl>
                                          <p:spTgt spid="3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500"/>
                                        <p:tgtEl>
                                          <p:spTgt spid="39"/>
                                        </p:tgtEl>
                                        <p:attrNameLst>
                                          <p:attrName>ppt_y</p:attrName>
                                        </p:attrNameLst>
                                      </p:cBhvr>
                                      <p:tavLst>
                                        <p:tav tm="0">
                                          <p:val>
                                            <p:strVal val="#ppt_y+#ppt_h*1.125000"/>
                                          </p:val>
                                        </p:tav>
                                        <p:tav tm="100000">
                                          <p:val>
                                            <p:strVal val="#ppt_y"/>
                                          </p:val>
                                        </p:tav>
                                      </p:tavLst>
                                    </p:anim>
                                    <p:animEffect transition="in" filter="wipe(up)">
                                      <p:cBhvr>
                                        <p:cTn id="33" dur="500"/>
                                        <p:tgtEl>
                                          <p:spTgt spid="39"/>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p:tgtEl>
                                          <p:spTgt spid="40"/>
                                        </p:tgtEl>
                                        <p:attrNameLst>
                                          <p:attrName>ppt_y</p:attrName>
                                        </p:attrNameLst>
                                      </p:cBhvr>
                                      <p:tavLst>
                                        <p:tav tm="0">
                                          <p:val>
                                            <p:strVal val="#ppt_y+#ppt_h*1.125000"/>
                                          </p:val>
                                        </p:tav>
                                        <p:tav tm="100000">
                                          <p:val>
                                            <p:strVal val="#ppt_y"/>
                                          </p:val>
                                        </p:tav>
                                      </p:tavLst>
                                    </p:anim>
                                    <p:animEffect transition="in" filter="wipe(up)">
                                      <p:cBhvr>
                                        <p:cTn id="37" dur="500"/>
                                        <p:tgtEl>
                                          <p:spTgt spid="40"/>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p:tgtEl>
                                          <p:spTgt spid="41"/>
                                        </p:tgtEl>
                                        <p:attrNameLst>
                                          <p:attrName>ppt_y</p:attrName>
                                        </p:attrNameLst>
                                      </p:cBhvr>
                                      <p:tavLst>
                                        <p:tav tm="0">
                                          <p:val>
                                            <p:strVal val="#ppt_y+#ppt_h*1.125000"/>
                                          </p:val>
                                        </p:tav>
                                        <p:tav tm="100000">
                                          <p:val>
                                            <p:strVal val="#ppt_y"/>
                                          </p:val>
                                        </p:tav>
                                      </p:tavLst>
                                    </p:anim>
                                    <p:animEffect transition="in" filter="wipe(up)">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8" grpId="0"/>
      <p:bldP spid="31" grpId="0"/>
      <p:bldP spid="33" grpId="0"/>
      <p:bldP spid="37" grpId="0" animBg="1"/>
      <p:bldP spid="38" grpId="0" animBg="1"/>
      <p:bldP spid="39" grpId="0" animBg="1"/>
      <p:bldP spid="40" grpId="0" animBg="1"/>
      <p:bldP spid="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720080"/>
          </a:xfrm>
        </p:spPr>
        <p:txBody>
          <a:bodyPr>
            <a:normAutofit/>
          </a:bodyPr>
          <a:lstStyle/>
          <a:p>
            <a:r>
              <a:rPr lang="it-IT" sz="2400" b="1" dirty="0" err="1">
                <a:solidFill>
                  <a:srgbClr val="FFFFFF"/>
                </a:solidFill>
                <a:latin typeface="Comic Sans MS"/>
                <a:cs typeface="Comic Sans MS"/>
              </a:rPr>
              <a:t>Scientific</a:t>
            </a:r>
            <a:r>
              <a:rPr lang="it-IT" sz="2400" b="1" dirty="0" smtClean="0">
                <a:solidFill>
                  <a:srgbClr val="FFFFFF"/>
                </a:solidFill>
                <a:latin typeface="Comic Sans MS"/>
                <a:cs typeface="Comic Sans MS"/>
              </a:rPr>
              <a:t> benefits of GAIA</a:t>
            </a:r>
            <a:endParaRPr lang="it-IT" sz="2400" b="1" dirty="0">
              <a:solidFill>
                <a:srgbClr val="00FFFF"/>
              </a:solidFill>
              <a:latin typeface="Comic Sans MS"/>
              <a:cs typeface="Comic Sans MS"/>
            </a:endParaRPr>
          </a:p>
        </p:txBody>
      </p:sp>
      <p:sp>
        <p:nvSpPr>
          <p:cNvPr id="3" name="Segnaposto contenuto 2"/>
          <p:cNvSpPr>
            <a:spLocks noGrp="1"/>
          </p:cNvSpPr>
          <p:nvPr>
            <p:ph idx="1"/>
          </p:nvPr>
        </p:nvSpPr>
        <p:spPr>
          <a:xfrm>
            <a:off x="457200" y="908720"/>
            <a:ext cx="8363272" cy="5616624"/>
          </a:xfrm>
        </p:spPr>
        <p:txBody>
          <a:bodyPr>
            <a:noAutofit/>
          </a:bodyPr>
          <a:lstStyle/>
          <a:p>
            <a:pPr algn="just">
              <a:buFont typeface="Wingdings" charset="2"/>
              <a:buChar char=""/>
            </a:pPr>
            <a:r>
              <a:rPr lang="it-IT" sz="1600" b="1" dirty="0" smtClean="0">
                <a:solidFill>
                  <a:srgbClr val="FF0517"/>
                </a:solidFill>
                <a:latin typeface="Comic Sans MS"/>
                <a:cs typeface="Comic Sans MS"/>
              </a:rPr>
              <a:t>The </a:t>
            </a:r>
            <a:r>
              <a:rPr lang="it-IT" sz="1600" b="1" dirty="0" err="1" smtClean="0">
                <a:solidFill>
                  <a:srgbClr val="FF0517"/>
                </a:solidFill>
                <a:latin typeface="Comic Sans MS"/>
                <a:cs typeface="Comic Sans MS"/>
              </a:rPr>
              <a:t>history</a:t>
            </a:r>
            <a:r>
              <a:rPr lang="it-IT" sz="1600" b="1" dirty="0" smtClean="0">
                <a:solidFill>
                  <a:srgbClr val="FF0517"/>
                </a:solidFill>
                <a:latin typeface="Comic Sans MS"/>
                <a:cs typeface="Comic Sans MS"/>
              </a:rPr>
              <a:t> of the </a:t>
            </a:r>
            <a:r>
              <a:rPr lang="it-IT" sz="1600" b="1" dirty="0" err="1" smtClean="0">
                <a:solidFill>
                  <a:srgbClr val="FF0517"/>
                </a:solidFill>
                <a:latin typeface="Comic Sans MS"/>
                <a:cs typeface="Comic Sans MS"/>
              </a:rPr>
              <a:t>Galaxy</a:t>
            </a:r>
            <a:r>
              <a:rPr lang="it-IT" sz="1600" dirty="0" smtClean="0">
                <a:solidFill>
                  <a:schemeClr val="bg1"/>
                </a:solidFill>
                <a:latin typeface="Comic Sans MS"/>
                <a:cs typeface="Comic Sans MS"/>
              </a:rPr>
              <a:t>: test </a:t>
            </a:r>
            <a:r>
              <a:rPr lang="it-IT" sz="1600" dirty="0" err="1" smtClean="0">
                <a:solidFill>
                  <a:schemeClr val="bg1"/>
                </a:solidFill>
                <a:latin typeface="Comic Sans MS"/>
                <a:cs typeface="Comic Sans MS"/>
              </a:rPr>
              <a:t>hierarchic</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formation</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theories</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inner</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bulge</a:t>
            </a:r>
            <a:r>
              <a:rPr lang="it-IT" sz="1600" dirty="0" smtClean="0">
                <a:solidFill>
                  <a:schemeClr val="bg1"/>
                </a:solidFill>
                <a:latin typeface="Comic Sans MS"/>
                <a:cs typeface="Comic Sans MS"/>
              </a:rPr>
              <a:t>/bar </a:t>
            </a:r>
            <a:r>
              <a:rPr lang="it-IT" sz="1600" dirty="0" err="1" smtClean="0">
                <a:solidFill>
                  <a:schemeClr val="bg1"/>
                </a:solidFill>
                <a:latin typeface="Comic Sans MS"/>
                <a:cs typeface="Comic Sans MS"/>
              </a:rPr>
              <a:t>dynamics</a:t>
            </a:r>
            <a:r>
              <a:rPr lang="it-IT" sz="1600" dirty="0" smtClean="0">
                <a:solidFill>
                  <a:schemeClr val="bg1"/>
                </a:solidFill>
                <a:latin typeface="Comic Sans MS"/>
                <a:cs typeface="Comic Sans MS"/>
              </a:rPr>
              <a:t>, disk/</a:t>
            </a:r>
            <a:r>
              <a:rPr lang="it-IT" sz="1600" dirty="0" err="1" smtClean="0">
                <a:solidFill>
                  <a:schemeClr val="bg1"/>
                </a:solidFill>
                <a:latin typeface="Comic Sans MS"/>
                <a:cs typeface="Comic Sans MS"/>
              </a:rPr>
              <a:t>halo</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interactions</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dynamical</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evolution</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what</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is</a:t>
            </a:r>
            <a:r>
              <a:rPr lang="it-IT" sz="1600" dirty="0" smtClean="0">
                <a:solidFill>
                  <a:schemeClr val="bg1"/>
                </a:solidFill>
                <a:latin typeface="Comic Sans MS"/>
                <a:cs typeface="Comic Sans MS"/>
              </a:rPr>
              <a:t> the </a:t>
            </a:r>
            <a:r>
              <a:rPr lang="it-IT" sz="1600" dirty="0" err="1" smtClean="0">
                <a:solidFill>
                  <a:schemeClr val="bg1"/>
                </a:solidFill>
                <a:latin typeface="Comic Sans MS"/>
                <a:cs typeface="Comic Sans MS"/>
              </a:rPr>
              <a:t>warp</a:t>
            </a:r>
            <a:r>
              <a:rPr lang="it-IT" sz="1600" dirty="0" smtClean="0">
                <a:solidFill>
                  <a:schemeClr val="bg1"/>
                </a:solidFill>
                <a:latin typeface="Comic Sans MS"/>
                <a:cs typeface="Comic Sans MS"/>
              </a:rPr>
              <a:t>, star cluster </a:t>
            </a:r>
            <a:r>
              <a:rPr lang="it-IT" sz="1600" dirty="0" err="1" smtClean="0">
                <a:solidFill>
                  <a:schemeClr val="bg1"/>
                </a:solidFill>
                <a:latin typeface="Comic Sans MS"/>
                <a:cs typeface="Comic Sans MS"/>
              </a:rPr>
              <a:t>disruption</a:t>
            </a:r>
            <a:r>
              <a:rPr lang="it-IT" sz="1600" dirty="0" smtClean="0">
                <a:solidFill>
                  <a:schemeClr val="bg1"/>
                </a:solidFill>
                <a:latin typeface="Comic Sans MS"/>
                <a:cs typeface="Comic Sans MS"/>
              </a:rPr>
              <a:t>, star </a:t>
            </a:r>
            <a:r>
              <a:rPr lang="it-IT" sz="1600" dirty="0" err="1" smtClean="0">
                <a:solidFill>
                  <a:schemeClr val="bg1"/>
                </a:solidFill>
                <a:latin typeface="Comic Sans MS"/>
                <a:cs typeface="Comic Sans MS"/>
              </a:rPr>
              <a:t>formation</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history</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chemical</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evolution</a:t>
            </a:r>
            <a:r>
              <a:rPr lang="it-IT" sz="1600" dirty="0" smtClean="0">
                <a:solidFill>
                  <a:schemeClr val="bg1"/>
                </a:solidFill>
                <a:latin typeface="Comic Sans MS"/>
                <a:cs typeface="Comic Sans MS"/>
              </a:rPr>
              <a:t>;</a:t>
            </a:r>
          </a:p>
          <a:p>
            <a:pPr algn="just">
              <a:buFont typeface="Wingdings" charset="2"/>
              <a:buChar char=""/>
            </a:pPr>
            <a:r>
              <a:rPr lang="it-IT" sz="1600" b="1" dirty="0" smtClean="0">
                <a:solidFill>
                  <a:srgbClr val="FF0517"/>
                </a:solidFill>
                <a:latin typeface="Comic Sans MS"/>
                <a:cs typeface="Comic Sans MS"/>
              </a:rPr>
              <a:t>Stellar </a:t>
            </a:r>
            <a:r>
              <a:rPr lang="it-IT" sz="1600" b="1" dirty="0" err="1">
                <a:solidFill>
                  <a:srgbClr val="FF0517"/>
                </a:solidFill>
                <a:latin typeface="Comic Sans MS"/>
                <a:cs typeface="Comic Sans MS"/>
              </a:rPr>
              <a:t>evolution</a:t>
            </a:r>
            <a:r>
              <a:rPr lang="it-IT" sz="1600" dirty="0">
                <a:solidFill>
                  <a:schemeClr val="bg1"/>
                </a:solidFill>
                <a:latin typeface="Comic Sans MS"/>
                <a:cs typeface="Comic Sans MS"/>
              </a:rPr>
              <a:t>: </a:t>
            </a:r>
            <a:r>
              <a:rPr lang="it-IT" sz="1600" dirty="0" err="1" smtClean="0">
                <a:solidFill>
                  <a:schemeClr val="bg1"/>
                </a:solidFill>
                <a:latin typeface="Comic Sans MS"/>
                <a:cs typeface="Comic Sans MS"/>
              </a:rPr>
              <a:t>study</a:t>
            </a:r>
            <a:r>
              <a:rPr lang="it-IT" sz="1600" dirty="0" smtClean="0">
                <a:solidFill>
                  <a:schemeClr val="bg1"/>
                </a:solidFill>
                <a:latin typeface="Comic Sans MS"/>
                <a:cs typeface="Comic Sans MS"/>
              </a:rPr>
              <a:t> </a:t>
            </a:r>
            <a:r>
              <a:rPr lang="it-IT" sz="1600" dirty="0" err="1">
                <a:solidFill>
                  <a:schemeClr val="bg1"/>
                </a:solidFill>
                <a:latin typeface="Comic Sans MS"/>
                <a:cs typeface="Comic Sans MS"/>
              </a:rPr>
              <a:t>rapid</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evolutionary</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phases</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quantify</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pre-main</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sequence</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evolution</a:t>
            </a:r>
            <a:r>
              <a:rPr lang="it-IT" sz="1600" dirty="0">
                <a:solidFill>
                  <a:schemeClr val="bg1"/>
                </a:solidFill>
                <a:latin typeface="Comic Sans MS"/>
                <a:cs typeface="Comic Sans MS"/>
              </a:rPr>
              <a:t>, complete </a:t>
            </a:r>
            <a:r>
              <a:rPr lang="it-IT" sz="1600" dirty="0" err="1">
                <a:solidFill>
                  <a:schemeClr val="bg1"/>
                </a:solidFill>
                <a:latin typeface="Comic Sans MS"/>
                <a:cs typeface="Comic Sans MS"/>
              </a:rPr>
              <a:t>census</a:t>
            </a:r>
            <a:r>
              <a:rPr lang="it-IT" sz="1600" dirty="0">
                <a:solidFill>
                  <a:schemeClr val="bg1"/>
                </a:solidFill>
                <a:latin typeface="Comic Sans MS"/>
                <a:cs typeface="Comic Sans MS"/>
              </a:rPr>
              <a:t> of </a:t>
            </a:r>
            <a:r>
              <a:rPr lang="it-IT" sz="1600" dirty="0" err="1">
                <a:solidFill>
                  <a:schemeClr val="bg1"/>
                </a:solidFill>
                <a:latin typeface="Comic Sans MS"/>
                <a:cs typeface="Comic Sans MS"/>
              </a:rPr>
              <a:t>local</a:t>
            </a:r>
            <a:r>
              <a:rPr lang="it-IT" sz="1600" dirty="0">
                <a:solidFill>
                  <a:schemeClr val="bg1"/>
                </a:solidFill>
                <a:latin typeface="Comic Sans MS"/>
                <a:cs typeface="Comic Sans MS"/>
              </a:rPr>
              <a:t> </a:t>
            </a:r>
            <a:r>
              <a:rPr lang="it-IT" sz="1600" dirty="0" err="1" smtClean="0">
                <a:solidFill>
                  <a:schemeClr val="bg1"/>
                </a:solidFill>
                <a:latin typeface="Comic Sans MS"/>
                <a:cs typeface="Comic Sans MS"/>
              </a:rPr>
              <a:t>neighbourhood</a:t>
            </a:r>
            <a:r>
              <a:rPr lang="it-IT" sz="1600" dirty="0" smtClean="0">
                <a:solidFill>
                  <a:schemeClr val="bg1"/>
                </a:solidFill>
                <a:latin typeface="Comic Sans MS"/>
                <a:cs typeface="Comic Sans MS"/>
              </a:rPr>
              <a:t>;</a:t>
            </a:r>
          </a:p>
          <a:p>
            <a:pPr algn="just">
              <a:buFont typeface="Wingdings" charset="2"/>
              <a:buChar char=""/>
            </a:pPr>
            <a:r>
              <a:rPr lang="it-IT" sz="1600" b="1" dirty="0" smtClean="0">
                <a:solidFill>
                  <a:srgbClr val="FF0517"/>
                </a:solidFill>
                <a:latin typeface="Comic Sans MS"/>
                <a:cs typeface="Comic Sans MS"/>
              </a:rPr>
              <a:t>Stellar </a:t>
            </a:r>
            <a:r>
              <a:rPr lang="it-IT" sz="1600" b="1" dirty="0" err="1">
                <a:solidFill>
                  <a:srgbClr val="FF0517"/>
                </a:solidFill>
                <a:latin typeface="Comic Sans MS"/>
                <a:cs typeface="Comic Sans MS"/>
              </a:rPr>
              <a:t>formation</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dynamics</a:t>
            </a:r>
            <a:r>
              <a:rPr lang="it-IT" sz="1600" dirty="0">
                <a:solidFill>
                  <a:schemeClr val="bg1"/>
                </a:solidFill>
                <a:latin typeface="Comic Sans MS"/>
                <a:cs typeface="Comic Sans MS"/>
              </a:rPr>
              <a:t> of star </a:t>
            </a:r>
            <a:r>
              <a:rPr lang="it-IT" sz="1600" dirty="0" err="1">
                <a:solidFill>
                  <a:schemeClr val="bg1"/>
                </a:solidFill>
                <a:latin typeface="Comic Sans MS"/>
                <a:cs typeface="Comic Sans MS"/>
              </a:rPr>
              <a:t>forming</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regions</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luminosity</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function</a:t>
            </a:r>
            <a:r>
              <a:rPr lang="it-IT" sz="1600" dirty="0">
                <a:solidFill>
                  <a:schemeClr val="bg1"/>
                </a:solidFill>
                <a:latin typeface="Comic Sans MS"/>
                <a:cs typeface="Comic Sans MS"/>
              </a:rPr>
              <a:t> for </a:t>
            </a:r>
            <a:r>
              <a:rPr lang="it-IT" sz="1600" dirty="0" err="1">
                <a:solidFill>
                  <a:schemeClr val="bg1"/>
                </a:solidFill>
                <a:latin typeface="Comic Sans MS"/>
                <a:cs typeface="Comic Sans MS"/>
              </a:rPr>
              <a:t>pre</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main</a:t>
            </a:r>
            <a:r>
              <a:rPr lang="it-IT" sz="1600" dirty="0">
                <a:solidFill>
                  <a:schemeClr val="bg1"/>
                </a:solidFill>
                <a:latin typeface="Comic Sans MS"/>
                <a:cs typeface="Comic Sans MS"/>
              </a:rPr>
              <a:t> </a:t>
            </a:r>
            <a:r>
              <a:rPr lang="it-IT" sz="1600" dirty="0" err="1" smtClean="0">
                <a:solidFill>
                  <a:schemeClr val="bg1"/>
                </a:solidFill>
                <a:latin typeface="Comic Sans MS"/>
                <a:cs typeface="Comic Sans MS"/>
              </a:rPr>
              <a:t>sequence</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stars</a:t>
            </a:r>
            <a:r>
              <a:rPr lang="it-IT" sz="1600" dirty="0" smtClean="0">
                <a:solidFill>
                  <a:schemeClr val="bg1"/>
                </a:solidFill>
                <a:latin typeface="Comic Sans MS"/>
                <a:cs typeface="Comic Sans MS"/>
              </a:rPr>
              <a:t>;</a:t>
            </a:r>
          </a:p>
          <a:p>
            <a:pPr marL="0" indent="0" algn="just">
              <a:buNone/>
            </a:pPr>
            <a:endParaRPr lang="it-IT" sz="1600" dirty="0" smtClean="0">
              <a:solidFill>
                <a:schemeClr val="bg1"/>
              </a:solidFill>
              <a:latin typeface="Comic Sans MS"/>
              <a:cs typeface="Comic Sans MS"/>
            </a:endParaRPr>
          </a:p>
          <a:p>
            <a:pPr algn="just">
              <a:buFont typeface="Wingdings" charset="2"/>
              <a:buChar char=""/>
            </a:pPr>
            <a:r>
              <a:rPr lang="it-IT" sz="1600" b="1" dirty="0" err="1" smtClean="0">
                <a:solidFill>
                  <a:srgbClr val="47FF87"/>
                </a:solidFill>
                <a:latin typeface="Comic Sans MS"/>
                <a:cs typeface="Comic Sans MS"/>
              </a:rPr>
              <a:t>Planetary</a:t>
            </a:r>
            <a:r>
              <a:rPr lang="it-IT" sz="1600" b="1" dirty="0" smtClean="0">
                <a:solidFill>
                  <a:srgbClr val="47FF87"/>
                </a:solidFill>
                <a:latin typeface="Comic Sans MS"/>
                <a:cs typeface="Comic Sans MS"/>
              </a:rPr>
              <a:t> </a:t>
            </a:r>
            <a:r>
              <a:rPr lang="it-IT" sz="1600" b="1" dirty="0" err="1">
                <a:solidFill>
                  <a:srgbClr val="47FF87"/>
                </a:solidFill>
                <a:latin typeface="Comic Sans MS"/>
                <a:cs typeface="Comic Sans MS"/>
              </a:rPr>
              <a:t>systems</a:t>
            </a:r>
            <a:r>
              <a:rPr lang="it-IT" sz="1600" dirty="0">
                <a:solidFill>
                  <a:schemeClr val="bg1"/>
                </a:solidFill>
                <a:latin typeface="Comic Sans MS"/>
                <a:cs typeface="Comic Sans MS"/>
              </a:rPr>
              <a:t>: complete </a:t>
            </a:r>
            <a:r>
              <a:rPr lang="it-IT" sz="1600" dirty="0" err="1">
                <a:solidFill>
                  <a:schemeClr val="bg1"/>
                </a:solidFill>
                <a:latin typeface="Comic Sans MS"/>
                <a:cs typeface="Comic Sans MS"/>
              </a:rPr>
              <a:t>census</a:t>
            </a:r>
            <a:r>
              <a:rPr lang="it-IT" sz="1600" dirty="0">
                <a:solidFill>
                  <a:schemeClr val="bg1"/>
                </a:solidFill>
                <a:latin typeface="Comic Sans MS"/>
                <a:cs typeface="Comic Sans MS"/>
              </a:rPr>
              <a:t> of (</a:t>
            </a:r>
            <a:r>
              <a:rPr lang="it-IT" sz="1600" dirty="0" err="1">
                <a:solidFill>
                  <a:schemeClr val="bg1"/>
                </a:solidFill>
                <a:latin typeface="Comic Sans MS"/>
                <a:cs typeface="Comic Sans MS"/>
              </a:rPr>
              <a:t>Jupiter</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size</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planets</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around</a:t>
            </a:r>
            <a:r>
              <a:rPr lang="it-IT" sz="1600" dirty="0">
                <a:solidFill>
                  <a:schemeClr val="bg1"/>
                </a:solidFill>
                <a:latin typeface="Comic Sans MS"/>
                <a:cs typeface="Comic Sans MS"/>
              </a:rPr>
              <a:t> 3 × </a:t>
            </a:r>
            <a:r>
              <a:rPr lang="it-IT" sz="1600" dirty="0" smtClean="0">
                <a:solidFill>
                  <a:schemeClr val="bg1"/>
                </a:solidFill>
                <a:latin typeface="Comic Sans MS"/>
                <a:cs typeface="Comic Sans MS"/>
              </a:rPr>
              <a:t>10</a:t>
            </a:r>
            <a:r>
              <a:rPr lang="it-IT" sz="1600" baseline="30000" dirty="0" smtClean="0">
                <a:solidFill>
                  <a:schemeClr val="bg1"/>
                </a:solidFill>
                <a:latin typeface="Comic Sans MS"/>
                <a:cs typeface="Comic Sans MS"/>
              </a:rPr>
              <a:t>5</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stars</a:t>
            </a:r>
            <a:r>
              <a:rPr lang="it-IT" sz="1600" dirty="0" smtClean="0">
                <a:solidFill>
                  <a:schemeClr val="bg1"/>
                </a:solidFill>
                <a:latin typeface="Comic Sans MS"/>
                <a:cs typeface="Comic Sans MS"/>
              </a:rPr>
              <a:t>;</a:t>
            </a:r>
          </a:p>
          <a:p>
            <a:pPr algn="just">
              <a:buFont typeface="Wingdings" charset="2"/>
              <a:buChar char=""/>
            </a:pPr>
            <a:endParaRPr lang="it-IT" sz="1600" dirty="0" smtClean="0">
              <a:solidFill>
                <a:schemeClr val="bg1"/>
              </a:solidFill>
              <a:latin typeface="Comic Sans MS"/>
              <a:cs typeface="Comic Sans MS"/>
            </a:endParaRPr>
          </a:p>
          <a:p>
            <a:pPr algn="just">
              <a:buFont typeface="Wingdings" charset="2"/>
              <a:buChar char=""/>
            </a:pPr>
            <a:r>
              <a:rPr lang="it-IT" sz="1600" b="1" dirty="0" smtClean="0">
                <a:solidFill>
                  <a:srgbClr val="00FFFF"/>
                </a:solidFill>
                <a:latin typeface="Comic Sans MS"/>
                <a:cs typeface="Comic Sans MS"/>
              </a:rPr>
              <a:t>The </a:t>
            </a:r>
            <a:r>
              <a:rPr lang="it-IT" sz="1600" b="1" dirty="0">
                <a:solidFill>
                  <a:srgbClr val="00FFFF"/>
                </a:solidFill>
                <a:latin typeface="Comic Sans MS"/>
                <a:cs typeface="Comic Sans MS"/>
              </a:rPr>
              <a:t>Local Group</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rotational</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parallaxes</a:t>
            </a:r>
            <a:r>
              <a:rPr lang="it-IT" sz="1600" dirty="0">
                <a:solidFill>
                  <a:schemeClr val="bg1"/>
                </a:solidFill>
                <a:latin typeface="Comic Sans MS"/>
                <a:cs typeface="Comic Sans MS"/>
              </a:rPr>
              <a:t> for </a:t>
            </a:r>
            <a:r>
              <a:rPr lang="it-IT" sz="1600" dirty="0" smtClean="0">
                <a:solidFill>
                  <a:schemeClr val="bg1"/>
                </a:solidFill>
                <a:latin typeface="Comic Sans MS"/>
                <a:cs typeface="Comic Sans MS"/>
              </a:rPr>
              <a:t>LG </a:t>
            </a:r>
            <a:r>
              <a:rPr lang="it-IT" sz="1600" dirty="0" err="1">
                <a:solidFill>
                  <a:schemeClr val="bg1"/>
                </a:solidFill>
                <a:latin typeface="Comic Sans MS"/>
                <a:cs typeface="Comic Sans MS"/>
              </a:rPr>
              <a:t>galaxies</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kinematic</a:t>
            </a:r>
            <a:r>
              <a:rPr lang="it-IT" sz="1600" dirty="0">
                <a:solidFill>
                  <a:schemeClr val="bg1"/>
                </a:solidFill>
                <a:latin typeface="Comic Sans MS"/>
                <a:cs typeface="Comic Sans MS"/>
              </a:rPr>
              <a:t> </a:t>
            </a:r>
            <a:r>
              <a:rPr lang="it-IT" sz="1600" dirty="0" err="1" smtClean="0">
                <a:solidFill>
                  <a:schemeClr val="bg1"/>
                </a:solidFill>
                <a:latin typeface="Comic Sans MS"/>
                <a:cs typeface="Comic Sans MS"/>
              </a:rPr>
              <a:t>separation</a:t>
            </a:r>
            <a:r>
              <a:rPr lang="it-IT" sz="1600" dirty="0" smtClean="0">
                <a:solidFill>
                  <a:schemeClr val="bg1"/>
                </a:solidFill>
                <a:latin typeface="Comic Sans MS"/>
                <a:cs typeface="Comic Sans MS"/>
              </a:rPr>
              <a:t> </a:t>
            </a:r>
            <a:r>
              <a:rPr lang="it-IT" sz="1600" dirty="0">
                <a:solidFill>
                  <a:schemeClr val="bg1"/>
                </a:solidFill>
                <a:latin typeface="Comic Sans MS"/>
                <a:cs typeface="Comic Sans MS"/>
              </a:rPr>
              <a:t>of stellar </a:t>
            </a:r>
            <a:r>
              <a:rPr lang="it-IT" sz="1600" dirty="0" err="1">
                <a:solidFill>
                  <a:schemeClr val="bg1"/>
                </a:solidFill>
                <a:latin typeface="Comic Sans MS"/>
                <a:cs typeface="Comic Sans MS"/>
              </a:rPr>
              <a:t>populations</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galaxy</a:t>
            </a:r>
            <a:r>
              <a:rPr lang="it-IT" sz="1600" dirty="0">
                <a:solidFill>
                  <a:schemeClr val="bg1"/>
                </a:solidFill>
                <a:latin typeface="Comic Sans MS"/>
                <a:cs typeface="Comic Sans MS"/>
              </a:rPr>
              <a:t> </a:t>
            </a:r>
            <a:r>
              <a:rPr lang="it-IT" sz="1600" dirty="0" err="1" smtClean="0">
                <a:solidFill>
                  <a:schemeClr val="bg1"/>
                </a:solidFill>
                <a:latin typeface="Comic Sans MS"/>
                <a:cs typeface="Comic Sans MS"/>
              </a:rPr>
              <a:t>orbits</a:t>
            </a:r>
            <a:r>
              <a:rPr lang="it-IT" sz="1600" dirty="0" smtClean="0">
                <a:solidFill>
                  <a:schemeClr val="bg1"/>
                </a:solidFill>
                <a:latin typeface="Comic Sans MS"/>
                <a:cs typeface="Comic Sans MS"/>
              </a:rPr>
              <a:t>;</a:t>
            </a:r>
          </a:p>
          <a:p>
            <a:pPr algn="just">
              <a:buFont typeface="Wingdings" charset="2"/>
              <a:buChar char=""/>
            </a:pPr>
            <a:r>
              <a:rPr lang="it-IT" sz="1600" b="1" dirty="0" smtClean="0">
                <a:solidFill>
                  <a:srgbClr val="00FFFF"/>
                </a:solidFill>
                <a:latin typeface="Comic Sans MS"/>
                <a:cs typeface="Comic Sans MS"/>
              </a:rPr>
              <a:t>Beyond </a:t>
            </a:r>
            <a:r>
              <a:rPr lang="it-IT" sz="1600" b="1" dirty="0">
                <a:solidFill>
                  <a:srgbClr val="00FFFF"/>
                </a:solidFill>
                <a:latin typeface="Comic Sans MS"/>
                <a:cs typeface="Comic Sans MS"/>
              </a:rPr>
              <a:t>the Local Group</a:t>
            </a:r>
            <a:r>
              <a:rPr lang="it-IT" sz="1600" dirty="0">
                <a:solidFill>
                  <a:schemeClr val="bg1"/>
                </a:solidFill>
                <a:latin typeface="Comic Sans MS"/>
                <a:cs typeface="Comic Sans MS"/>
              </a:rPr>
              <a:t>: </a:t>
            </a:r>
            <a:r>
              <a:rPr lang="it-IT" sz="1600" dirty="0" err="1" smtClean="0">
                <a:solidFill>
                  <a:schemeClr val="bg1"/>
                </a:solidFill>
                <a:latin typeface="Comic Sans MS"/>
                <a:cs typeface="Comic Sans MS"/>
              </a:rPr>
              <a:t>calibration</a:t>
            </a:r>
            <a:r>
              <a:rPr lang="it-IT" sz="1600" dirty="0" smtClean="0">
                <a:solidFill>
                  <a:schemeClr val="bg1"/>
                </a:solidFill>
                <a:latin typeface="Comic Sans MS"/>
                <a:cs typeface="Comic Sans MS"/>
              </a:rPr>
              <a:t> </a:t>
            </a:r>
            <a:r>
              <a:rPr lang="it-IT" sz="1600" dirty="0">
                <a:solidFill>
                  <a:schemeClr val="bg1"/>
                </a:solidFill>
                <a:latin typeface="Comic Sans MS"/>
                <a:cs typeface="Comic Sans MS"/>
              </a:rPr>
              <a:t>of </a:t>
            </a:r>
            <a:r>
              <a:rPr lang="it-IT" sz="1600" dirty="0" err="1">
                <a:solidFill>
                  <a:schemeClr val="bg1"/>
                </a:solidFill>
                <a:latin typeface="Comic Sans MS"/>
                <a:cs typeface="Comic Sans MS"/>
              </a:rPr>
              <a:t>distance</a:t>
            </a:r>
            <a:r>
              <a:rPr lang="it-IT" sz="1600" dirty="0">
                <a:solidFill>
                  <a:schemeClr val="bg1"/>
                </a:solidFill>
                <a:latin typeface="Comic Sans MS"/>
                <a:cs typeface="Comic Sans MS"/>
              </a:rPr>
              <a:t> scale, zero </a:t>
            </a:r>
            <a:r>
              <a:rPr lang="it-IT" sz="1600" dirty="0" err="1">
                <a:solidFill>
                  <a:schemeClr val="bg1"/>
                </a:solidFill>
                <a:latin typeface="Comic Sans MS"/>
                <a:cs typeface="Comic Sans MS"/>
              </a:rPr>
              <a:t>proper</a:t>
            </a:r>
            <a:r>
              <a:rPr lang="it-IT" sz="1600" dirty="0">
                <a:solidFill>
                  <a:schemeClr val="bg1"/>
                </a:solidFill>
                <a:latin typeface="Comic Sans MS"/>
                <a:cs typeface="Comic Sans MS"/>
              </a:rPr>
              <a:t> </a:t>
            </a:r>
            <a:r>
              <a:rPr lang="it-IT" sz="1600" dirty="0" err="1" smtClean="0">
                <a:solidFill>
                  <a:schemeClr val="bg1"/>
                </a:solidFill>
                <a:latin typeface="Comic Sans MS"/>
                <a:cs typeface="Comic Sans MS"/>
              </a:rPr>
              <a:t>motion</a:t>
            </a:r>
            <a:r>
              <a:rPr lang="it-IT" sz="1600" dirty="0" smtClean="0">
                <a:solidFill>
                  <a:schemeClr val="bg1"/>
                </a:solidFill>
                <a:latin typeface="Comic Sans MS"/>
                <a:cs typeface="Comic Sans MS"/>
              </a:rPr>
              <a:t> </a:t>
            </a:r>
            <a:r>
              <a:rPr lang="it-IT" sz="1600" dirty="0">
                <a:solidFill>
                  <a:schemeClr val="bg1"/>
                </a:solidFill>
                <a:latin typeface="Comic Sans MS"/>
                <a:cs typeface="Comic Sans MS"/>
              </a:rPr>
              <a:t>QSO </a:t>
            </a:r>
            <a:r>
              <a:rPr lang="it-IT" sz="1600" dirty="0" err="1">
                <a:solidFill>
                  <a:schemeClr val="bg1"/>
                </a:solidFill>
                <a:latin typeface="Comic Sans MS"/>
                <a:cs typeface="Comic Sans MS"/>
              </a:rPr>
              <a:t>survey</a:t>
            </a:r>
            <a:r>
              <a:rPr lang="it-IT" sz="1600" dirty="0">
                <a:solidFill>
                  <a:schemeClr val="bg1"/>
                </a:solidFill>
                <a:latin typeface="Comic Sans MS"/>
                <a:cs typeface="Comic Sans MS"/>
              </a:rPr>
              <a:t>, photometry of </a:t>
            </a:r>
            <a:r>
              <a:rPr lang="it-IT" sz="1600" dirty="0" smtClean="0">
                <a:solidFill>
                  <a:schemeClr val="bg1"/>
                </a:solidFill>
                <a:latin typeface="Comic Sans MS"/>
                <a:cs typeface="Comic Sans MS"/>
              </a:rPr>
              <a:t>10</a:t>
            </a:r>
            <a:r>
              <a:rPr lang="it-IT" sz="1600" baseline="30000" dirty="0" smtClean="0">
                <a:solidFill>
                  <a:schemeClr val="bg1"/>
                </a:solidFill>
                <a:latin typeface="Comic Sans MS"/>
                <a:cs typeface="Comic Sans MS"/>
              </a:rPr>
              <a:t>8</a:t>
            </a:r>
            <a:r>
              <a:rPr lang="it-IT" sz="1600" dirty="0" smtClean="0">
                <a:solidFill>
                  <a:schemeClr val="bg1"/>
                </a:solidFill>
                <a:latin typeface="Comic Sans MS"/>
                <a:cs typeface="Comic Sans MS"/>
              </a:rPr>
              <a:t> </a:t>
            </a:r>
            <a:r>
              <a:rPr lang="it-IT" sz="1600" dirty="0" err="1" smtClean="0">
                <a:solidFill>
                  <a:schemeClr val="bg1"/>
                </a:solidFill>
                <a:latin typeface="Comic Sans MS"/>
                <a:cs typeface="Comic Sans MS"/>
              </a:rPr>
              <a:t>galaxies</a:t>
            </a:r>
            <a:r>
              <a:rPr lang="it-IT" sz="1600" dirty="0" smtClean="0">
                <a:solidFill>
                  <a:schemeClr val="bg1"/>
                </a:solidFill>
                <a:latin typeface="Comic Sans MS"/>
                <a:cs typeface="Comic Sans MS"/>
              </a:rPr>
              <a:t>;</a:t>
            </a:r>
          </a:p>
          <a:p>
            <a:pPr algn="just">
              <a:buFont typeface="Wingdings" charset="2"/>
              <a:buChar char=""/>
            </a:pPr>
            <a:endParaRPr lang="it-IT" sz="1600" dirty="0" smtClean="0">
              <a:solidFill>
                <a:schemeClr val="bg1"/>
              </a:solidFill>
              <a:latin typeface="Comic Sans MS"/>
              <a:cs typeface="Comic Sans MS"/>
            </a:endParaRPr>
          </a:p>
          <a:p>
            <a:pPr algn="just">
              <a:buFont typeface="Wingdings" charset="2"/>
              <a:buChar char=""/>
            </a:pPr>
            <a:r>
              <a:rPr lang="it-IT" sz="1600" b="1" dirty="0" smtClean="0">
                <a:solidFill>
                  <a:srgbClr val="FFFF00"/>
                </a:solidFill>
                <a:latin typeface="Comic Sans MS"/>
                <a:cs typeface="Comic Sans MS"/>
              </a:rPr>
              <a:t>The </a:t>
            </a:r>
            <a:r>
              <a:rPr lang="it-IT" sz="1600" b="1" dirty="0">
                <a:solidFill>
                  <a:srgbClr val="FFFF00"/>
                </a:solidFill>
                <a:latin typeface="Comic Sans MS"/>
                <a:cs typeface="Comic Sans MS"/>
              </a:rPr>
              <a:t>nature of matter</a:t>
            </a:r>
            <a:r>
              <a:rPr lang="it-IT" sz="1600" dirty="0">
                <a:solidFill>
                  <a:schemeClr val="bg1"/>
                </a:solidFill>
                <a:latin typeface="Comic Sans MS"/>
                <a:cs typeface="Comic Sans MS"/>
              </a:rPr>
              <a:t>: galactic rotation curve, disk mass profile from velocity dispersions, internal dynamics of </a:t>
            </a:r>
            <a:r>
              <a:rPr lang="it-IT" sz="1600" dirty="0" smtClean="0">
                <a:solidFill>
                  <a:schemeClr val="bg1"/>
                </a:solidFill>
                <a:latin typeface="Comic Sans MS"/>
                <a:cs typeface="Comic Sans MS"/>
              </a:rPr>
              <a:t>LG </a:t>
            </a:r>
            <a:r>
              <a:rPr lang="it-IT" sz="1600" dirty="0" err="1" smtClean="0">
                <a:solidFill>
                  <a:schemeClr val="bg1"/>
                </a:solidFill>
                <a:latin typeface="Comic Sans MS"/>
                <a:cs typeface="Comic Sans MS"/>
              </a:rPr>
              <a:t>dwarfs</a:t>
            </a:r>
            <a:r>
              <a:rPr lang="it-IT" sz="1600" dirty="0">
                <a:solidFill>
                  <a:schemeClr val="bg1"/>
                </a:solidFill>
                <a:latin typeface="Comic Sans MS"/>
                <a:cs typeface="Comic Sans MS"/>
              </a:rPr>
              <a:t>;</a:t>
            </a:r>
            <a:endParaRPr lang="it-IT" sz="1600" dirty="0" smtClean="0">
              <a:solidFill>
                <a:schemeClr val="bg1"/>
              </a:solidFill>
              <a:latin typeface="Comic Sans MS"/>
              <a:cs typeface="Comic Sans MS"/>
            </a:endParaRPr>
          </a:p>
          <a:p>
            <a:pPr algn="just">
              <a:buFont typeface="Wingdings" charset="2"/>
              <a:buChar char=""/>
            </a:pPr>
            <a:r>
              <a:rPr lang="it-IT" sz="1600" b="1" dirty="0" smtClean="0">
                <a:solidFill>
                  <a:srgbClr val="FFFF00"/>
                </a:solidFill>
                <a:latin typeface="Comic Sans MS"/>
                <a:cs typeface="Comic Sans MS"/>
              </a:rPr>
              <a:t>Fundamental </a:t>
            </a:r>
            <a:r>
              <a:rPr lang="it-IT" sz="1600" b="1" dirty="0">
                <a:solidFill>
                  <a:srgbClr val="FFFF00"/>
                </a:solidFill>
                <a:latin typeface="Comic Sans MS"/>
                <a:cs typeface="Comic Sans MS"/>
              </a:rPr>
              <a:t>physics</a:t>
            </a:r>
            <a:r>
              <a:rPr lang="it-IT" sz="1600" dirty="0">
                <a:solidFill>
                  <a:schemeClr val="bg1"/>
                </a:solidFill>
                <a:latin typeface="Comic Sans MS"/>
                <a:cs typeface="Comic Sans MS"/>
              </a:rPr>
              <a:t>: determine the space-curvature </a:t>
            </a:r>
            <a:r>
              <a:rPr lang="it-IT" sz="1600" dirty="0" err="1" smtClean="0">
                <a:solidFill>
                  <a:schemeClr val="bg1"/>
                </a:solidFill>
                <a:latin typeface="Comic Sans MS"/>
                <a:cs typeface="Comic Sans MS"/>
              </a:rPr>
              <a:t>parameter</a:t>
            </a:r>
            <a:r>
              <a:rPr lang="it-IT" sz="1600" dirty="0" smtClean="0">
                <a:solidFill>
                  <a:schemeClr val="bg1"/>
                </a:solidFill>
                <a:latin typeface="Comic Sans MS"/>
                <a:cs typeface="Comic Sans MS"/>
              </a:rPr>
              <a:t>; </a:t>
            </a:r>
            <a:r>
              <a:rPr lang="it-IT" sz="1600" baseline="30000" dirty="0" smtClean="0">
                <a:solidFill>
                  <a:schemeClr val="bg1"/>
                </a:solidFill>
                <a:latin typeface="Comic Sans MS"/>
                <a:cs typeface="Comic Sans MS"/>
              </a:rPr>
              <a:t>   </a:t>
            </a:r>
          </a:p>
          <a:p>
            <a:pPr marL="0" indent="0" algn="just">
              <a:buNone/>
            </a:pPr>
            <a:r>
              <a:rPr lang="it-IT" sz="1600" baseline="30000" dirty="0" smtClean="0">
                <a:solidFill>
                  <a:schemeClr val="bg1"/>
                </a:solidFill>
                <a:latin typeface="Comic Sans MS"/>
                <a:cs typeface="Comic Sans MS"/>
              </a:rPr>
              <a:t>    </a:t>
            </a:r>
            <a:endParaRPr lang="it-IT" sz="1600" dirty="0" smtClean="0">
              <a:solidFill>
                <a:schemeClr val="bg1"/>
              </a:solidFill>
              <a:latin typeface="Comic Sans MS"/>
              <a:cs typeface="Comic Sans MS"/>
            </a:endParaRPr>
          </a:p>
          <a:p>
            <a:pPr algn="just">
              <a:buFont typeface="Wingdings" charset="2"/>
              <a:buChar char=""/>
            </a:pPr>
            <a:r>
              <a:rPr lang="it-IT" sz="1600" b="1" dirty="0" err="1" smtClean="0">
                <a:solidFill>
                  <a:srgbClr val="F12DFF"/>
                </a:solidFill>
                <a:latin typeface="Comic Sans MS"/>
                <a:cs typeface="Comic Sans MS"/>
              </a:rPr>
              <a:t>Serendipity</a:t>
            </a:r>
            <a:r>
              <a:rPr lang="it-IT" sz="1600" dirty="0">
                <a:solidFill>
                  <a:schemeClr val="bg1"/>
                </a:solidFill>
                <a:latin typeface="Comic Sans MS"/>
                <a:cs typeface="Comic Sans MS"/>
              </a:rPr>
              <a:t>: the first </a:t>
            </a:r>
            <a:r>
              <a:rPr lang="it-IT" sz="1600" dirty="0" err="1">
                <a:solidFill>
                  <a:schemeClr val="bg1"/>
                </a:solidFill>
                <a:latin typeface="Comic Sans MS"/>
                <a:cs typeface="Comic Sans MS"/>
              </a:rPr>
              <a:t>all-sky</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multi-colour</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multi-epoch</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phase-space</a:t>
            </a:r>
            <a:r>
              <a:rPr lang="it-IT" sz="1600" dirty="0">
                <a:solidFill>
                  <a:schemeClr val="bg1"/>
                </a:solidFill>
                <a:latin typeface="Comic Sans MS"/>
                <a:cs typeface="Comic Sans MS"/>
              </a:rPr>
              <a:t> </a:t>
            </a:r>
            <a:r>
              <a:rPr lang="it-IT" sz="1600" dirty="0" err="1">
                <a:solidFill>
                  <a:schemeClr val="bg1"/>
                </a:solidFill>
                <a:latin typeface="Comic Sans MS"/>
                <a:cs typeface="Comic Sans MS"/>
              </a:rPr>
              <a:t>map</a:t>
            </a:r>
            <a:r>
              <a:rPr lang="it-IT" sz="1600" dirty="0">
                <a:solidFill>
                  <a:schemeClr val="bg1"/>
                </a:solidFill>
                <a:latin typeface="Comic Sans MS"/>
                <a:cs typeface="Comic Sans MS"/>
              </a:rPr>
              <a:t>.</a:t>
            </a:r>
          </a:p>
        </p:txBody>
      </p:sp>
    </p:spTree>
    <p:extLst>
      <p:ext uri="{BB962C8B-B14F-4D97-AF65-F5344CB8AC3E}">
        <p14:creationId xmlns:p14="http://schemas.microsoft.com/office/powerpoint/2010/main" val="38227364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692696"/>
            <a:ext cx="8591872" cy="832520"/>
          </a:xfrm>
        </p:spPr>
        <p:txBody>
          <a:bodyPr>
            <a:noAutofit/>
          </a:bodyPr>
          <a:lstStyle/>
          <a:p>
            <a:pPr algn="just"/>
            <a:r>
              <a:rPr lang="it-IT" sz="1600" b="1" dirty="0" smtClean="0">
                <a:solidFill>
                  <a:schemeClr val="bg1"/>
                </a:solidFill>
                <a:latin typeface="Comic Sans MS"/>
                <a:cs typeface="Comic Sans MS"/>
              </a:rPr>
              <a:t/>
            </a:r>
            <a:br>
              <a:rPr lang="it-IT" sz="1600" b="1" dirty="0" smtClean="0">
                <a:solidFill>
                  <a:schemeClr val="bg1"/>
                </a:solidFill>
                <a:latin typeface="Comic Sans MS"/>
                <a:cs typeface="Comic Sans MS"/>
              </a:rPr>
            </a:br>
            <a:r>
              <a:rPr lang="it-IT" sz="1600" b="1" dirty="0" smtClean="0">
                <a:solidFill>
                  <a:schemeClr val="bg1"/>
                </a:solidFill>
                <a:latin typeface="Comic Sans MS"/>
                <a:cs typeface="Comic Sans MS"/>
              </a:rPr>
              <a:t/>
            </a:r>
            <a:br>
              <a:rPr lang="it-IT" sz="1600" b="1" dirty="0" smtClean="0">
                <a:solidFill>
                  <a:schemeClr val="bg1"/>
                </a:solidFill>
                <a:latin typeface="Comic Sans MS"/>
                <a:cs typeface="Comic Sans MS"/>
              </a:rPr>
            </a:br>
            <a:r>
              <a:rPr lang="it-IT" sz="1600" b="1" dirty="0" err="1" smtClean="0">
                <a:solidFill>
                  <a:schemeClr val="bg1"/>
                </a:solidFill>
                <a:latin typeface="Comic Sans MS"/>
                <a:cs typeface="Comic Sans MS"/>
              </a:rPr>
              <a:t>Researchers@Teramo</a:t>
            </a:r>
            <a:r>
              <a:rPr lang="it-IT" sz="1600" b="1" dirty="0" smtClean="0">
                <a:solidFill>
                  <a:schemeClr val="bg1"/>
                </a:solidFill>
                <a:latin typeface="Comic Sans MS"/>
                <a:cs typeface="Comic Sans MS"/>
              </a:rPr>
              <a:t> </a:t>
            </a:r>
            <a:r>
              <a:rPr lang="en-GB" sz="1600" b="1" dirty="0" smtClean="0">
                <a:solidFill>
                  <a:schemeClr val="bg1"/>
                </a:solidFill>
                <a:latin typeface="Comic Sans MS"/>
                <a:cs typeface="Comic Sans MS"/>
              </a:rPr>
              <a:t>Astronomical</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Observatory</a:t>
            </a:r>
            <a:r>
              <a:rPr lang="it-IT" sz="1600" b="1" dirty="0" smtClean="0">
                <a:solidFill>
                  <a:schemeClr val="bg1"/>
                </a:solidFill>
                <a:latin typeface="Comic Sans MS"/>
                <a:cs typeface="Comic Sans MS"/>
              </a:rPr>
              <a:t> are </a:t>
            </a:r>
            <a:r>
              <a:rPr lang="it-IT" sz="1600" b="1" dirty="0" err="1" smtClean="0">
                <a:solidFill>
                  <a:schemeClr val="bg1"/>
                </a:solidFill>
                <a:latin typeface="Comic Sans MS"/>
                <a:cs typeface="Comic Sans MS"/>
              </a:rPr>
              <a:t>contributing</a:t>
            </a:r>
            <a:r>
              <a:rPr lang="it-IT" sz="1600" b="1" dirty="0" smtClean="0">
                <a:solidFill>
                  <a:schemeClr val="bg1"/>
                </a:solidFill>
                <a:latin typeface="Comic Sans MS"/>
                <a:cs typeface="Comic Sans MS"/>
              </a:rPr>
              <a:t> to the </a:t>
            </a:r>
            <a:r>
              <a:rPr lang="it-IT" sz="1600" b="1" dirty="0" err="1" smtClean="0">
                <a:solidFill>
                  <a:schemeClr val="bg1"/>
                </a:solidFill>
                <a:latin typeface="Comic Sans MS"/>
                <a:cs typeface="Comic Sans MS"/>
              </a:rPr>
              <a:t>realization</a:t>
            </a:r>
            <a:r>
              <a:rPr lang="it-IT" sz="1600" b="1" dirty="0" smtClean="0">
                <a:solidFill>
                  <a:schemeClr val="bg1"/>
                </a:solidFill>
                <a:latin typeface="Comic Sans MS"/>
                <a:cs typeface="Comic Sans MS"/>
              </a:rPr>
              <a:t> of the </a:t>
            </a:r>
            <a:r>
              <a:rPr lang="it-IT" sz="1600" b="1" dirty="0" err="1" smtClean="0">
                <a:solidFill>
                  <a:schemeClr val="bg1"/>
                </a:solidFill>
                <a:latin typeface="Comic Sans MS"/>
                <a:cs typeface="Comic Sans MS"/>
              </a:rPr>
              <a:t>Photometric</a:t>
            </a:r>
            <a:r>
              <a:rPr lang="it-IT" sz="1600" b="1" dirty="0" smtClean="0">
                <a:solidFill>
                  <a:schemeClr val="bg1"/>
                </a:solidFill>
                <a:latin typeface="Comic Sans MS"/>
                <a:cs typeface="Comic Sans MS"/>
              </a:rPr>
              <a:t> Pipeline and to the </a:t>
            </a:r>
            <a:r>
              <a:rPr lang="it-IT" sz="1600" b="1" dirty="0" err="1" smtClean="0">
                <a:solidFill>
                  <a:schemeClr val="bg1"/>
                </a:solidFill>
                <a:latin typeface="Comic Sans MS"/>
                <a:cs typeface="Comic Sans MS"/>
              </a:rPr>
              <a:t>external</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calibration</a:t>
            </a:r>
            <a:r>
              <a:rPr lang="it-IT" sz="1600" b="1" dirty="0" smtClean="0">
                <a:solidFill>
                  <a:schemeClr val="bg1"/>
                </a:solidFill>
                <a:latin typeface="Comic Sans MS"/>
                <a:cs typeface="Comic Sans MS"/>
              </a:rPr>
              <a:t> of the </a:t>
            </a:r>
            <a:r>
              <a:rPr lang="it-IT" sz="1600" b="1" dirty="0" err="1">
                <a:solidFill>
                  <a:schemeClr val="bg1"/>
                </a:solidFill>
                <a:latin typeface="Comic Sans MS"/>
                <a:cs typeface="Comic Sans MS"/>
              </a:rPr>
              <a:t>p</a:t>
            </a:r>
            <a:r>
              <a:rPr lang="it-IT" sz="1600" b="1" dirty="0" err="1" smtClean="0">
                <a:solidFill>
                  <a:schemeClr val="bg1"/>
                </a:solidFill>
                <a:latin typeface="Comic Sans MS"/>
                <a:cs typeface="Comic Sans MS"/>
              </a:rPr>
              <a:t>hotometry</a:t>
            </a:r>
            <a:r>
              <a:rPr lang="it-IT" sz="1600" b="1" dirty="0" smtClean="0">
                <a:solidFill>
                  <a:schemeClr val="bg1"/>
                </a:solidFill>
                <a:latin typeface="Comic Sans MS"/>
                <a:cs typeface="Comic Sans MS"/>
              </a:rPr>
              <a:t> via </a:t>
            </a:r>
            <a:r>
              <a:rPr lang="it-IT" sz="1600" b="1" dirty="0" err="1" smtClean="0">
                <a:solidFill>
                  <a:schemeClr val="bg1"/>
                </a:solidFill>
                <a:latin typeface="Comic Sans MS"/>
                <a:cs typeface="Comic Sans MS"/>
              </a:rPr>
              <a:t>ground</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based</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observations</a:t>
            </a:r>
            <a:r>
              <a:rPr lang="it-IT" sz="1600" b="1" dirty="0" smtClean="0">
                <a:solidFill>
                  <a:schemeClr val="bg1"/>
                </a:solidFill>
                <a:latin typeface="Comic Sans MS"/>
                <a:cs typeface="Comic Sans MS"/>
              </a:rPr>
              <a:t> of standard </a:t>
            </a:r>
            <a:r>
              <a:rPr lang="it-IT" sz="1600" b="1" dirty="0" err="1" smtClean="0">
                <a:solidFill>
                  <a:schemeClr val="bg1"/>
                </a:solidFill>
                <a:latin typeface="Comic Sans MS"/>
                <a:cs typeface="Comic Sans MS"/>
              </a:rPr>
              <a:t>stars</a:t>
            </a:r>
            <a:r>
              <a:rPr lang="it-IT" sz="1600" b="1" dirty="0" smtClean="0">
                <a:solidFill>
                  <a:schemeClr val="bg1"/>
                </a:solidFill>
                <a:latin typeface="Comic Sans MS"/>
                <a:cs typeface="Comic Sans MS"/>
              </a:rPr>
              <a:t>.</a:t>
            </a:r>
            <a:br>
              <a:rPr lang="it-IT" sz="1600" b="1" dirty="0" smtClean="0">
                <a:solidFill>
                  <a:schemeClr val="bg1"/>
                </a:solidFill>
                <a:latin typeface="Comic Sans MS"/>
                <a:cs typeface="Comic Sans MS"/>
              </a:rPr>
            </a:br>
            <a:r>
              <a:rPr lang="it-IT" sz="1600" b="1" dirty="0" smtClean="0">
                <a:solidFill>
                  <a:schemeClr val="bg1"/>
                </a:solidFill>
                <a:latin typeface="Comic Sans MS"/>
                <a:cs typeface="Comic Sans MS"/>
              </a:rPr>
              <a:t> </a:t>
            </a:r>
            <a:br>
              <a:rPr lang="it-IT" sz="1600" b="1" dirty="0" smtClean="0">
                <a:solidFill>
                  <a:schemeClr val="bg1"/>
                </a:solidFill>
                <a:latin typeface="Comic Sans MS"/>
                <a:cs typeface="Comic Sans MS"/>
              </a:rPr>
            </a:br>
            <a:endParaRPr lang="it-IT" sz="1600" b="1" dirty="0">
              <a:solidFill>
                <a:schemeClr val="bg1"/>
              </a:solidFill>
              <a:latin typeface="Comic Sans MS"/>
              <a:cs typeface="Comic Sans MS"/>
            </a:endParaRPr>
          </a:p>
        </p:txBody>
      </p:sp>
      <p:pic>
        <p:nvPicPr>
          <p:cNvPr id="6" name="Immagine 5" descr="bprpspectra.tiff"/>
          <p:cNvPicPr>
            <a:picLocks noChangeAspect="1"/>
          </p:cNvPicPr>
          <p:nvPr/>
        </p:nvPicPr>
        <p:blipFill>
          <a:blip r:embed="rId2"/>
          <a:stretch>
            <a:fillRect/>
          </a:stretch>
        </p:blipFill>
        <p:spPr>
          <a:xfrm>
            <a:off x="4724400" y="4077072"/>
            <a:ext cx="4419600" cy="2235798"/>
          </a:xfrm>
          <a:prstGeom prst="rect">
            <a:avLst/>
          </a:prstGeom>
        </p:spPr>
      </p:pic>
      <p:sp>
        <p:nvSpPr>
          <p:cNvPr id="7" name="CasellaDiTesto 6"/>
          <p:cNvSpPr txBox="1"/>
          <p:nvPr/>
        </p:nvSpPr>
        <p:spPr>
          <a:xfrm>
            <a:off x="76200" y="3850719"/>
            <a:ext cx="4351784" cy="2862322"/>
          </a:xfrm>
          <a:prstGeom prst="rect">
            <a:avLst/>
          </a:prstGeom>
          <a:noFill/>
        </p:spPr>
        <p:txBody>
          <a:bodyPr wrap="square" rtlCol="0">
            <a:spAutoFit/>
          </a:bodyPr>
          <a:lstStyle/>
          <a:p>
            <a:pPr algn="just"/>
            <a:r>
              <a:rPr lang="it-IT" sz="1400" dirty="0" err="1" smtClean="0">
                <a:solidFill>
                  <a:srgbClr val="FFFFFF"/>
                </a:solidFill>
                <a:latin typeface="Comic Sans MS"/>
                <a:cs typeface="Comic Sans MS"/>
              </a:rPr>
              <a:t>After</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crossing</a:t>
            </a:r>
            <a:r>
              <a:rPr lang="it-IT" sz="1400" dirty="0" smtClean="0">
                <a:solidFill>
                  <a:srgbClr val="FFFFFF"/>
                </a:solidFill>
                <a:latin typeface="Comic Sans MS"/>
                <a:cs typeface="Comic Sans MS"/>
              </a:rPr>
              <a:t> the </a:t>
            </a:r>
            <a:r>
              <a:rPr lang="it-IT" sz="1400" dirty="0" err="1" smtClean="0">
                <a:solidFill>
                  <a:srgbClr val="FFFFFF"/>
                </a:solidFill>
                <a:latin typeface="Comic Sans MS"/>
                <a:cs typeface="Comic Sans MS"/>
              </a:rPr>
              <a:t>Astrometric</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Field</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CCDs</a:t>
            </a:r>
            <a:r>
              <a:rPr lang="it-IT" sz="1400" dirty="0" smtClean="0">
                <a:solidFill>
                  <a:srgbClr val="FFFFFF"/>
                </a:solidFill>
                <a:latin typeface="Comic Sans MS"/>
                <a:cs typeface="Comic Sans MS"/>
              </a:rPr>
              <a:t> light </a:t>
            </a:r>
            <a:r>
              <a:rPr lang="it-IT" sz="1400" dirty="0" err="1" smtClean="0">
                <a:solidFill>
                  <a:srgbClr val="FFFFFF"/>
                </a:solidFill>
                <a:latin typeface="Comic Sans MS"/>
                <a:cs typeface="Comic Sans MS"/>
              </a:rPr>
              <a:t>crosses</a:t>
            </a:r>
            <a:r>
              <a:rPr lang="it-IT" sz="1400" dirty="0" smtClean="0">
                <a:solidFill>
                  <a:srgbClr val="FFFFFF"/>
                </a:solidFill>
                <a:latin typeface="Comic Sans MS"/>
                <a:cs typeface="Comic Sans MS"/>
              </a:rPr>
              <a:t> the BP (</a:t>
            </a:r>
            <a:r>
              <a:rPr lang="it-IT" sz="1400" dirty="0" err="1" smtClean="0">
                <a:solidFill>
                  <a:srgbClr val="FFFFFF"/>
                </a:solidFill>
                <a:latin typeface="Comic Sans MS"/>
                <a:cs typeface="Comic Sans MS"/>
              </a:rPr>
              <a:t>Blue</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Photometer</a:t>
            </a:r>
            <a:r>
              <a:rPr lang="it-IT" sz="1400" dirty="0" smtClean="0">
                <a:solidFill>
                  <a:srgbClr val="FFFFFF"/>
                </a:solidFill>
                <a:latin typeface="Comic Sans MS"/>
                <a:cs typeface="Comic Sans MS"/>
              </a:rPr>
              <a:t>) and RP (Red </a:t>
            </a:r>
            <a:r>
              <a:rPr lang="it-IT" sz="1400" dirty="0" err="1" smtClean="0">
                <a:solidFill>
                  <a:srgbClr val="FFFFFF"/>
                </a:solidFill>
                <a:latin typeface="Comic Sans MS"/>
                <a:cs typeface="Comic Sans MS"/>
              </a:rPr>
              <a:t>Photometer</a:t>
            </a:r>
            <a:r>
              <a:rPr lang="it-IT" sz="1400" dirty="0" smtClean="0">
                <a:solidFill>
                  <a:srgbClr val="FFFFFF"/>
                </a:solidFill>
                <a:latin typeface="Comic Sans MS"/>
                <a:cs typeface="Comic Sans MS"/>
              </a:rPr>
              <a:t>). The light </a:t>
            </a:r>
            <a:r>
              <a:rPr lang="it-IT" sz="1400" dirty="0" err="1" smtClean="0">
                <a:solidFill>
                  <a:srgbClr val="FFFFFF"/>
                </a:solidFill>
                <a:latin typeface="Comic Sans MS"/>
                <a:cs typeface="Comic Sans MS"/>
              </a:rPr>
              <a:t>falling</a:t>
            </a:r>
            <a:r>
              <a:rPr lang="it-IT" sz="1400" dirty="0" smtClean="0">
                <a:solidFill>
                  <a:srgbClr val="FFFFFF"/>
                </a:solidFill>
                <a:latin typeface="Comic Sans MS"/>
                <a:cs typeface="Comic Sans MS"/>
              </a:rPr>
              <a:t> on </a:t>
            </a:r>
            <a:r>
              <a:rPr lang="it-IT" sz="1400" dirty="0" err="1" smtClean="0">
                <a:solidFill>
                  <a:srgbClr val="FFFFFF"/>
                </a:solidFill>
                <a:latin typeface="Comic Sans MS"/>
                <a:cs typeface="Comic Sans MS"/>
              </a:rPr>
              <a:t>these</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CCDs</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is</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dispersed</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along</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scan</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by</a:t>
            </a:r>
            <a:r>
              <a:rPr lang="it-IT" sz="1400" dirty="0" smtClean="0">
                <a:solidFill>
                  <a:srgbClr val="FFFFFF"/>
                </a:solidFill>
                <a:latin typeface="Comic Sans MS"/>
                <a:cs typeface="Comic Sans MS"/>
              </a:rPr>
              <a:t> a </a:t>
            </a:r>
            <a:r>
              <a:rPr lang="it-IT" sz="1400" dirty="0" err="1" smtClean="0">
                <a:solidFill>
                  <a:srgbClr val="FFFFFF"/>
                </a:solidFill>
                <a:latin typeface="Comic Sans MS"/>
                <a:cs typeface="Comic Sans MS"/>
              </a:rPr>
              <a:t>fused-silica</a:t>
            </a:r>
            <a:r>
              <a:rPr lang="it-IT" sz="1400" dirty="0" smtClean="0">
                <a:solidFill>
                  <a:srgbClr val="FFFFFF"/>
                </a:solidFill>
                <a:latin typeface="Comic Sans MS"/>
                <a:cs typeface="Comic Sans MS"/>
              </a:rPr>
              <a:t> </a:t>
            </a:r>
            <a:r>
              <a:rPr lang="it-IT" sz="1400" dirty="0" err="1" smtClean="0">
                <a:solidFill>
                  <a:srgbClr val="FFFFFF"/>
                </a:solidFill>
                <a:latin typeface="Comic Sans MS"/>
                <a:cs typeface="Comic Sans MS"/>
              </a:rPr>
              <a:t>prism</a:t>
            </a:r>
            <a:r>
              <a:rPr lang="it-IT" sz="1400" dirty="0" smtClean="0">
                <a:solidFill>
                  <a:srgbClr val="FFFFFF"/>
                </a:solidFill>
                <a:latin typeface="Comic Sans MS"/>
                <a:cs typeface="Comic Sans MS"/>
              </a:rPr>
              <a:t>. </a:t>
            </a:r>
          </a:p>
          <a:p>
            <a:pPr algn="just"/>
            <a:r>
              <a:rPr lang="it-IT" sz="1400" dirty="0" smtClean="0">
                <a:solidFill>
                  <a:schemeClr val="bg1"/>
                </a:solidFill>
                <a:latin typeface="Comic Sans MS"/>
                <a:cs typeface="Comic Sans MS"/>
              </a:rPr>
              <a:t>BP </a:t>
            </a:r>
            <a:r>
              <a:rPr lang="it-IT" sz="1400" dirty="0" err="1" smtClean="0">
                <a:solidFill>
                  <a:schemeClr val="bg1"/>
                </a:solidFill>
                <a:latin typeface="Comic Sans MS"/>
                <a:cs typeface="Comic Sans MS"/>
              </a:rPr>
              <a:t>operates</a:t>
            </a:r>
            <a:r>
              <a:rPr lang="it-IT" sz="1400" dirty="0" smtClean="0">
                <a:solidFill>
                  <a:schemeClr val="bg1"/>
                </a:solidFill>
                <a:latin typeface="Comic Sans MS"/>
                <a:cs typeface="Comic Sans MS"/>
              </a:rPr>
              <a:t> in the 330-660 nm </a:t>
            </a:r>
            <a:r>
              <a:rPr lang="it-IT" sz="1400" dirty="0" err="1" smtClean="0">
                <a:solidFill>
                  <a:schemeClr val="bg1"/>
                </a:solidFill>
                <a:latin typeface="Comic Sans MS"/>
                <a:cs typeface="Comic Sans MS"/>
              </a:rPr>
              <a:t>range</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while</a:t>
            </a:r>
            <a:r>
              <a:rPr lang="it-IT" sz="1400" dirty="0" smtClean="0">
                <a:solidFill>
                  <a:schemeClr val="bg1"/>
                </a:solidFill>
                <a:latin typeface="Comic Sans MS"/>
                <a:cs typeface="Comic Sans MS"/>
              </a:rPr>
              <a:t> RP in the 650-1000nm </a:t>
            </a:r>
            <a:r>
              <a:rPr lang="it-IT" sz="1400" dirty="0" err="1" smtClean="0">
                <a:solidFill>
                  <a:schemeClr val="bg1"/>
                </a:solidFill>
                <a:latin typeface="Comic Sans MS"/>
                <a:cs typeface="Comic Sans MS"/>
              </a:rPr>
              <a:t>range</a:t>
            </a:r>
            <a:r>
              <a:rPr lang="it-IT" sz="1400" dirty="0" smtClean="0">
                <a:solidFill>
                  <a:schemeClr val="bg1"/>
                </a:solidFill>
                <a:latin typeface="Comic Sans MS"/>
                <a:cs typeface="Comic Sans MS"/>
              </a:rPr>
              <a:t>;</a:t>
            </a:r>
          </a:p>
          <a:p>
            <a:pPr algn="just"/>
            <a:endParaRPr lang="it-IT" sz="1600" dirty="0" smtClean="0">
              <a:solidFill>
                <a:srgbClr val="00FFFF"/>
              </a:solidFill>
              <a:latin typeface="Comic Sans MS"/>
              <a:cs typeface="Comic Sans MS"/>
            </a:endParaRPr>
          </a:p>
          <a:p>
            <a:pPr algn="just"/>
            <a:r>
              <a:rPr lang="it-IT" sz="1600" dirty="0" smtClean="0">
                <a:solidFill>
                  <a:srgbClr val="00FFFF"/>
                </a:solidFill>
                <a:latin typeface="Comic Sans MS"/>
                <a:cs typeface="Comic Sans MS"/>
              </a:rPr>
              <a:t>The </a:t>
            </a:r>
            <a:r>
              <a:rPr lang="it-IT" sz="1600" dirty="0" err="1" smtClean="0">
                <a:solidFill>
                  <a:srgbClr val="00FFFF"/>
                </a:solidFill>
                <a:latin typeface="Comic Sans MS"/>
                <a:cs typeface="Comic Sans MS"/>
              </a:rPr>
              <a:t>photometric</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measurements</a:t>
            </a:r>
            <a:r>
              <a:rPr lang="it-IT" sz="1600" dirty="0" smtClean="0">
                <a:solidFill>
                  <a:srgbClr val="00FFFF"/>
                </a:solidFill>
                <a:latin typeface="Comic Sans MS"/>
                <a:cs typeface="Comic Sans MS"/>
              </a:rPr>
              <a:t> are of </a:t>
            </a:r>
            <a:r>
              <a:rPr lang="it-IT" sz="1600" dirty="0" err="1" smtClean="0">
                <a:solidFill>
                  <a:srgbClr val="00FFFF"/>
                </a:solidFill>
                <a:latin typeface="Comic Sans MS"/>
                <a:cs typeface="Comic Sans MS"/>
              </a:rPr>
              <a:t>interest</a:t>
            </a:r>
            <a:r>
              <a:rPr lang="it-IT" sz="1600" dirty="0" smtClean="0">
                <a:solidFill>
                  <a:srgbClr val="00FFFF"/>
                </a:solidFill>
                <a:latin typeface="Comic Sans MS"/>
                <a:cs typeface="Comic Sans MS"/>
              </a:rPr>
              <a:t> in </a:t>
            </a:r>
            <a:r>
              <a:rPr lang="it-IT" sz="1600" dirty="0" err="1" smtClean="0">
                <a:solidFill>
                  <a:srgbClr val="00FFFF"/>
                </a:solidFill>
                <a:latin typeface="Comic Sans MS"/>
                <a:cs typeface="Comic Sans MS"/>
              </a:rPr>
              <a:t>themselves</a:t>
            </a:r>
            <a:r>
              <a:rPr lang="it-IT" sz="1600" dirty="0" smtClean="0">
                <a:solidFill>
                  <a:srgbClr val="00FFFF"/>
                </a:solidFill>
                <a:latin typeface="Comic Sans MS"/>
                <a:cs typeface="Comic Sans MS"/>
              </a:rPr>
              <a:t>  and are </a:t>
            </a:r>
            <a:r>
              <a:rPr lang="it-IT" sz="1600" dirty="0" err="1" smtClean="0">
                <a:solidFill>
                  <a:srgbClr val="00FFFF"/>
                </a:solidFill>
                <a:latin typeface="Comic Sans MS"/>
                <a:cs typeface="Comic Sans MS"/>
              </a:rPr>
              <a:t>also</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essential</a:t>
            </a:r>
            <a:r>
              <a:rPr lang="it-IT" sz="1600" dirty="0" smtClean="0">
                <a:solidFill>
                  <a:srgbClr val="00FFFF"/>
                </a:solidFill>
                <a:latin typeface="Comic Sans MS"/>
                <a:cs typeface="Comic Sans MS"/>
              </a:rPr>
              <a:t> for </a:t>
            </a:r>
            <a:r>
              <a:rPr lang="it-IT" sz="1600" dirty="0" err="1" smtClean="0">
                <a:solidFill>
                  <a:srgbClr val="00FFFF"/>
                </a:solidFill>
                <a:latin typeface="Comic Sans MS"/>
                <a:cs typeface="Comic Sans MS"/>
              </a:rPr>
              <a:t>correcting</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systematic</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chromatic</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effects</a:t>
            </a:r>
            <a:r>
              <a:rPr lang="it-IT" sz="1600" dirty="0">
                <a:solidFill>
                  <a:srgbClr val="00FFFF"/>
                </a:solidFill>
                <a:latin typeface="Comic Sans MS"/>
                <a:cs typeface="Comic Sans MS"/>
              </a:rPr>
              <a:t> </a:t>
            </a:r>
            <a:r>
              <a:rPr lang="it-IT" sz="1600" dirty="0" smtClean="0">
                <a:solidFill>
                  <a:srgbClr val="00FFFF"/>
                </a:solidFill>
                <a:latin typeface="Comic Sans MS"/>
                <a:cs typeface="Comic Sans MS"/>
              </a:rPr>
              <a:t>in the </a:t>
            </a:r>
            <a:r>
              <a:rPr lang="it-IT" sz="1600" dirty="0" err="1" smtClean="0">
                <a:solidFill>
                  <a:srgbClr val="00FFFF"/>
                </a:solidFill>
                <a:latin typeface="Comic Sans MS"/>
                <a:cs typeface="Comic Sans MS"/>
              </a:rPr>
              <a:t>astrometric</a:t>
            </a:r>
            <a:r>
              <a:rPr lang="it-IT" sz="1600" dirty="0" smtClean="0">
                <a:solidFill>
                  <a:srgbClr val="00FFFF"/>
                </a:solidFill>
                <a:latin typeface="Comic Sans MS"/>
                <a:cs typeface="Comic Sans MS"/>
              </a:rPr>
              <a:t> </a:t>
            </a:r>
            <a:r>
              <a:rPr lang="it-IT" sz="1600" dirty="0" err="1" smtClean="0">
                <a:solidFill>
                  <a:srgbClr val="00FFFF"/>
                </a:solidFill>
                <a:latin typeface="Comic Sans MS"/>
                <a:cs typeface="Comic Sans MS"/>
              </a:rPr>
              <a:t>measurements</a:t>
            </a:r>
            <a:r>
              <a:rPr lang="it-IT" sz="1600" dirty="0" smtClean="0">
                <a:solidFill>
                  <a:srgbClr val="00FFFF"/>
                </a:solidFill>
                <a:latin typeface="Comic Sans MS"/>
                <a:cs typeface="Comic Sans MS"/>
              </a:rPr>
              <a:t>.</a:t>
            </a:r>
          </a:p>
        </p:txBody>
      </p:sp>
      <p:grpSp>
        <p:nvGrpSpPr>
          <p:cNvPr id="5" name="Group 4"/>
          <p:cNvGrpSpPr/>
          <p:nvPr/>
        </p:nvGrpSpPr>
        <p:grpSpPr>
          <a:xfrm>
            <a:off x="323528" y="1844824"/>
            <a:ext cx="8589051" cy="1892447"/>
            <a:chOff x="323528" y="1844824"/>
            <a:chExt cx="8589051" cy="1892447"/>
          </a:xfrm>
        </p:grpSpPr>
        <p:pic>
          <p:nvPicPr>
            <p:cNvPr id="9" name="Immagine 8" descr="paola_blen.tiff"/>
            <p:cNvPicPr>
              <a:picLocks noChangeAspect="1"/>
            </p:cNvPicPr>
            <p:nvPr/>
          </p:nvPicPr>
          <p:blipFill>
            <a:blip r:embed="rId3"/>
            <a:stretch>
              <a:fillRect/>
            </a:stretch>
          </p:blipFill>
          <p:spPr>
            <a:xfrm>
              <a:off x="4716016" y="1844824"/>
              <a:ext cx="4196563" cy="1892447"/>
            </a:xfrm>
            <a:prstGeom prst="rect">
              <a:avLst/>
            </a:prstGeom>
          </p:spPr>
        </p:pic>
        <p:sp>
          <p:nvSpPr>
            <p:cNvPr id="11" name="CasellaDiTesto 10"/>
            <p:cNvSpPr txBox="1"/>
            <p:nvPr/>
          </p:nvSpPr>
          <p:spPr>
            <a:xfrm>
              <a:off x="323528" y="1844824"/>
              <a:ext cx="4303161" cy="1815882"/>
            </a:xfrm>
            <a:prstGeom prst="rect">
              <a:avLst/>
            </a:prstGeom>
            <a:noFill/>
          </p:spPr>
          <p:txBody>
            <a:bodyPr wrap="square" rtlCol="0">
              <a:spAutoFit/>
            </a:bodyPr>
            <a:lstStyle/>
            <a:p>
              <a:pPr algn="just"/>
              <a:r>
                <a:rPr lang="it-IT" sz="1400" dirty="0" err="1" smtClean="0">
                  <a:solidFill>
                    <a:srgbClr val="FF0000"/>
                  </a:solidFill>
                  <a:latin typeface="Comic Sans MS"/>
                  <a:cs typeface="Comic Sans MS"/>
                </a:rPr>
                <a:t>Our</a:t>
              </a:r>
              <a:r>
                <a:rPr lang="it-IT" sz="1400" dirty="0" smtClean="0">
                  <a:solidFill>
                    <a:srgbClr val="FF0000"/>
                  </a:solidFill>
                  <a:latin typeface="Comic Sans MS"/>
                  <a:cs typeface="Comic Sans MS"/>
                </a:rPr>
                <a:t> </a:t>
              </a:r>
              <a:r>
                <a:rPr lang="it-IT" sz="1400" dirty="0" err="1" smtClean="0">
                  <a:solidFill>
                    <a:srgbClr val="FF0000"/>
                  </a:solidFill>
                  <a:latin typeface="Comic Sans MS"/>
                  <a:cs typeface="Comic Sans MS"/>
                </a:rPr>
                <a:t>tasks</a:t>
              </a:r>
              <a:r>
                <a:rPr lang="it-IT" sz="1400" dirty="0" smtClean="0">
                  <a:solidFill>
                    <a:srgbClr val="FF0000"/>
                  </a:solidFill>
                  <a:latin typeface="Comic Sans MS"/>
                  <a:cs typeface="Comic Sans MS"/>
                </a:rPr>
                <a:t> </a:t>
              </a:r>
              <a:r>
                <a:rPr lang="it-IT" sz="1400" dirty="0" smtClean="0">
                  <a:solidFill>
                    <a:srgbClr val="FF0000"/>
                  </a:solidFill>
                  <a:latin typeface="Comic Sans MS"/>
                  <a:cs typeface="Comic Sans MS"/>
                </a:rPr>
                <a:t>are:</a:t>
              </a:r>
              <a:endParaRPr lang="it-IT" sz="1400" dirty="0" smtClean="0">
                <a:solidFill>
                  <a:srgbClr val="FF0000"/>
                </a:solidFill>
                <a:latin typeface="Comic Sans MS"/>
                <a:cs typeface="Comic Sans MS"/>
              </a:endParaRPr>
            </a:p>
            <a:p>
              <a:pPr algn="just"/>
              <a:endParaRPr lang="it-IT" sz="1400" dirty="0" smtClean="0">
                <a:solidFill>
                  <a:schemeClr val="bg1"/>
                </a:solidFill>
                <a:latin typeface="Comic Sans MS"/>
                <a:cs typeface="Comic Sans MS"/>
              </a:endParaRPr>
            </a:p>
            <a:p>
              <a:pPr marL="342900" indent="-342900" algn="just">
                <a:buFont typeface="Arial"/>
                <a:buChar char="•"/>
              </a:pPr>
              <a:r>
                <a:rPr lang="it-IT" sz="1400" dirty="0" err="1">
                  <a:solidFill>
                    <a:schemeClr val="bg1"/>
                  </a:solidFill>
                  <a:latin typeface="Comic Sans MS"/>
                  <a:cs typeface="Comic Sans MS"/>
                </a:rPr>
                <a:t>c</a:t>
              </a:r>
              <a:r>
                <a:rPr lang="it-IT" sz="1400" dirty="0" err="1" smtClean="0">
                  <a:solidFill>
                    <a:schemeClr val="bg1"/>
                  </a:solidFill>
                  <a:latin typeface="Comic Sans MS"/>
                  <a:cs typeface="Comic Sans MS"/>
                </a:rPr>
                <a:t>lassify</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sources</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as</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isolated</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contaminated</a:t>
              </a:r>
              <a:r>
                <a:rPr lang="it-IT" sz="1400" dirty="0" smtClean="0">
                  <a:solidFill>
                    <a:schemeClr val="bg1"/>
                  </a:solidFill>
                  <a:latin typeface="Comic Sans MS"/>
                  <a:cs typeface="Comic Sans MS"/>
                </a:rPr>
                <a:t> or </a:t>
              </a:r>
              <a:r>
                <a:rPr lang="it-IT" sz="1400" dirty="0" err="1" smtClean="0">
                  <a:solidFill>
                    <a:schemeClr val="bg1"/>
                  </a:solidFill>
                  <a:latin typeface="Comic Sans MS"/>
                  <a:cs typeface="Comic Sans MS"/>
                </a:rPr>
                <a:t>blended</a:t>
              </a:r>
              <a:r>
                <a:rPr lang="it-IT" sz="1400" dirty="0" smtClean="0">
                  <a:solidFill>
                    <a:schemeClr val="bg1"/>
                  </a:solidFill>
                  <a:latin typeface="Comic Sans MS"/>
                  <a:cs typeface="Comic Sans MS"/>
                </a:rPr>
                <a:t>;</a:t>
              </a:r>
            </a:p>
            <a:p>
              <a:pPr marL="342900" indent="-342900" algn="just">
                <a:buFont typeface="Arial"/>
                <a:buChar char="•"/>
              </a:pPr>
              <a:r>
                <a:rPr lang="it-IT" sz="1400" dirty="0" err="1" smtClean="0">
                  <a:solidFill>
                    <a:schemeClr val="bg1"/>
                  </a:solidFill>
                  <a:latin typeface="Comic Sans MS"/>
                  <a:cs typeface="Comic Sans MS"/>
                </a:rPr>
                <a:t>select</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samples</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suitable</a:t>
              </a:r>
              <a:r>
                <a:rPr lang="it-IT" sz="1400" dirty="0" smtClean="0">
                  <a:solidFill>
                    <a:schemeClr val="bg1"/>
                  </a:solidFill>
                  <a:latin typeface="Comic Sans MS"/>
                  <a:cs typeface="Comic Sans MS"/>
                </a:rPr>
                <a:t> for the </a:t>
              </a:r>
              <a:r>
                <a:rPr lang="it-IT" sz="1400" dirty="0" err="1" smtClean="0">
                  <a:solidFill>
                    <a:schemeClr val="bg1"/>
                  </a:solidFill>
                  <a:latin typeface="Comic Sans MS"/>
                  <a:cs typeface="Comic Sans MS"/>
                </a:rPr>
                <a:t>sky</a:t>
              </a:r>
              <a:r>
                <a:rPr lang="it-IT" sz="1400" dirty="0" smtClean="0">
                  <a:solidFill>
                    <a:schemeClr val="bg1"/>
                  </a:solidFill>
                  <a:latin typeface="Comic Sans MS"/>
                  <a:cs typeface="Comic Sans MS"/>
                </a:rPr>
                <a:t> estimate;</a:t>
              </a:r>
            </a:p>
            <a:p>
              <a:pPr marL="342900" indent="-342900" algn="just">
                <a:buFont typeface="Arial"/>
                <a:buChar char="•"/>
              </a:pPr>
              <a:r>
                <a:rPr lang="it-IT" sz="1400" dirty="0" err="1" smtClean="0">
                  <a:solidFill>
                    <a:schemeClr val="bg1"/>
                  </a:solidFill>
                  <a:latin typeface="Comic Sans MS"/>
                  <a:cs typeface="Comic Sans MS"/>
                </a:rPr>
                <a:t>measure</a:t>
              </a:r>
              <a:r>
                <a:rPr lang="it-IT" sz="1400" dirty="0" smtClean="0">
                  <a:solidFill>
                    <a:schemeClr val="bg1"/>
                  </a:solidFill>
                  <a:latin typeface="Comic Sans MS"/>
                  <a:cs typeface="Comic Sans MS"/>
                </a:rPr>
                <a:t> the </a:t>
              </a:r>
              <a:r>
                <a:rPr lang="it-IT" sz="1400" dirty="0" err="1" smtClean="0">
                  <a:solidFill>
                    <a:schemeClr val="bg1"/>
                  </a:solidFill>
                  <a:latin typeface="Comic Sans MS"/>
                  <a:cs typeface="Comic Sans MS"/>
                </a:rPr>
                <a:t>contamination</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of</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nearby</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stars</a:t>
              </a:r>
              <a:r>
                <a:rPr lang="it-IT" sz="1400" dirty="0" smtClean="0">
                  <a:solidFill>
                    <a:schemeClr val="bg1"/>
                  </a:solidFill>
                  <a:latin typeface="Comic Sans MS"/>
                  <a:cs typeface="Comic Sans MS"/>
                </a:rPr>
                <a:t>;</a:t>
              </a:r>
            </a:p>
            <a:p>
              <a:pPr marL="342900" indent="-342900" algn="just">
                <a:buFont typeface="Arial"/>
                <a:buChar char="•"/>
              </a:pPr>
              <a:r>
                <a:rPr lang="it-IT" sz="1400" dirty="0" err="1" smtClean="0">
                  <a:solidFill>
                    <a:schemeClr val="bg1"/>
                  </a:solidFill>
                  <a:latin typeface="Comic Sans MS"/>
                  <a:cs typeface="Comic Sans MS"/>
                </a:rPr>
                <a:t>deconvolve</a:t>
              </a:r>
              <a:r>
                <a:rPr lang="it-IT" sz="1400" dirty="0" smtClean="0">
                  <a:solidFill>
                    <a:schemeClr val="bg1"/>
                  </a:solidFill>
                  <a:latin typeface="Comic Sans MS"/>
                  <a:cs typeface="Comic Sans MS"/>
                </a:rPr>
                <a:t> the </a:t>
              </a:r>
              <a:r>
                <a:rPr lang="it-IT" sz="1400" dirty="0" err="1" smtClean="0">
                  <a:solidFill>
                    <a:schemeClr val="bg1"/>
                  </a:solidFill>
                  <a:latin typeface="Comic Sans MS"/>
                  <a:cs typeface="Comic Sans MS"/>
                </a:rPr>
                <a:t>spectra</a:t>
              </a:r>
              <a:r>
                <a:rPr lang="it-IT" sz="1400" dirty="0" smtClean="0">
                  <a:solidFill>
                    <a:schemeClr val="bg1"/>
                  </a:solidFill>
                  <a:latin typeface="Comic Sans MS"/>
                  <a:cs typeface="Comic Sans MS"/>
                </a:rPr>
                <a:t> of </a:t>
              </a:r>
              <a:r>
                <a:rPr lang="it-IT" sz="1400" dirty="0" err="1" smtClean="0">
                  <a:solidFill>
                    <a:schemeClr val="bg1"/>
                  </a:solidFill>
                  <a:latin typeface="Comic Sans MS"/>
                  <a:cs typeface="Comic Sans MS"/>
                </a:rPr>
                <a:t>overlapped</a:t>
              </a:r>
              <a:r>
                <a:rPr lang="it-IT" sz="1400" dirty="0" smtClean="0">
                  <a:solidFill>
                    <a:schemeClr val="bg1"/>
                  </a:solidFill>
                  <a:latin typeface="Comic Sans MS"/>
                  <a:cs typeface="Comic Sans MS"/>
                </a:rPr>
                <a:t> </a:t>
              </a:r>
              <a:r>
                <a:rPr lang="it-IT" sz="1400" dirty="0" err="1" smtClean="0">
                  <a:solidFill>
                    <a:schemeClr val="bg1"/>
                  </a:solidFill>
                  <a:latin typeface="Comic Sans MS"/>
                  <a:cs typeface="Comic Sans MS"/>
                </a:rPr>
                <a:t>sources</a:t>
              </a:r>
              <a:r>
                <a:rPr lang="it-IT" sz="1400" dirty="0">
                  <a:solidFill>
                    <a:schemeClr val="bg1"/>
                  </a:solidFill>
                  <a:latin typeface="Comic Sans MS"/>
                  <a:cs typeface="Comic Sans MS"/>
                </a:rPr>
                <a:t>;</a:t>
              </a:r>
              <a:endParaRPr lang="it-IT" sz="1400" dirty="0" smtClean="0">
                <a:solidFill>
                  <a:schemeClr val="bg1"/>
                </a:solidFill>
                <a:latin typeface="Comic Sans MS"/>
                <a:cs typeface="Comic Sans MS"/>
              </a:endParaRPr>
            </a:p>
          </p:txBody>
        </p:sp>
      </p:grpSp>
      <p:sp>
        <p:nvSpPr>
          <p:cNvPr id="3" name="TextBox 2"/>
          <p:cNvSpPr txBox="1"/>
          <p:nvPr/>
        </p:nvSpPr>
        <p:spPr>
          <a:xfrm>
            <a:off x="2938906" y="116632"/>
            <a:ext cx="3266189" cy="461665"/>
          </a:xfrm>
          <a:prstGeom prst="rect">
            <a:avLst/>
          </a:prstGeom>
          <a:noFill/>
        </p:spPr>
        <p:txBody>
          <a:bodyPr wrap="none" rtlCol="0">
            <a:spAutoFit/>
          </a:bodyPr>
          <a:lstStyle/>
          <a:p>
            <a:r>
              <a:rPr lang="en-US" dirty="0" smtClean="0">
                <a:solidFill>
                  <a:srgbClr val="00FFFF"/>
                </a:solidFill>
                <a:latin typeface="Comic Sans MS"/>
                <a:cs typeface="Comic Sans MS"/>
              </a:rPr>
              <a:t>Photometry with Gaia</a:t>
            </a:r>
            <a:endParaRPr lang="en-US" dirty="0">
              <a:solidFill>
                <a:srgbClr val="00FFFF"/>
              </a:solidFill>
              <a:latin typeface="Comic Sans MS"/>
              <a:cs typeface="Comic Sans MS"/>
            </a:endParaRPr>
          </a:p>
        </p:txBody>
      </p:sp>
    </p:spTree>
    <p:extLst>
      <p:ext uri="{BB962C8B-B14F-4D97-AF65-F5344CB8AC3E}">
        <p14:creationId xmlns:p14="http://schemas.microsoft.com/office/powerpoint/2010/main" val="2129086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b="1" dirty="0" smtClean="0">
                <a:solidFill>
                  <a:schemeClr val="bg1"/>
                </a:solidFill>
                <a:latin typeface="Comic Sans MS"/>
                <a:cs typeface="Comic Sans MS"/>
              </a:rPr>
              <a:t>Follow-up of </a:t>
            </a:r>
            <a:r>
              <a:rPr lang="en-US" sz="3200" b="1" dirty="0" err="1" smtClean="0">
                <a:solidFill>
                  <a:schemeClr val="bg1"/>
                </a:solidFill>
                <a:latin typeface="Comic Sans MS"/>
                <a:cs typeface="Comic Sans MS"/>
              </a:rPr>
              <a:t>SNe</a:t>
            </a:r>
            <a:r>
              <a:rPr lang="en-US" sz="3200" b="1" dirty="0" smtClean="0">
                <a:solidFill>
                  <a:schemeClr val="bg1"/>
                </a:solidFill>
                <a:latin typeface="Comic Sans MS"/>
                <a:cs typeface="Comic Sans MS"/>
              </a:rPr>
              <a:t> </a:t>
            </a:r>
            <a:br>
              <a:rPr lang="en-US" sz="3200" b="1" dirty="0" smtClean="0">
                <a:solidFill>
                  <a:schemeClr val="bg1"/>
                </a:solidFill>
                <a:latin typeface="Comic Sans MS"/>
                <a:cs typeface="Comic Sans MS"/>
              </a:rPr>
            </a:br>
            <a:r>
              <a:rPr lang="en-US" sz="3200" b="1" dirty="0" smtClean="0">
                <a:solidFill>
                  <a:schemeClr val="bg1"/>
                </a:solidFill>
                <a:latin typeface="Comic Sans MS"/>
                <a:cs typeface="Comic Sans MS"/>
              </a:rPr>
              <a:t>in the Near-Infrared Bands</a:t>
            </a:r>
            <a:endParaRPr lang="en-US" sz="3200" b="1" dirty="0">
              <a:solidFill>
                <a:schemeClr val="bg1"/>
              </a:solidFill>
              <a:latin typeface="Comic Sans MS"/>
              <a:cs typeface="Comic Sans MS"/>
            </a:endParaRPr>
          </a:p>
        </p:txBody>
      </p:sp>
    </p:spTree>
    <p:extLst>
      <p:ext uri="{BB962C8B-B14F-4D97-AF65-F5344CB8AC3E}">
        <p14:creationId xmlns:p14="http://schemas.microsoft.com/office/powerpoint/2010/main" val="21346288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NIR_00E.gif"/>
          <p:cNvPicPr>
            <a:picLocks noChangeAspect="1"/>
          </p:cNvPicPr>
          <p:nvPr/>
        </p:nvPicPr>
        <p:blipFill>
          <a:blip r:embed="rId3"/>
          <a:stretch>
            <a:fillRect/>
          </a:stretch>
        </p:blipFill>
        <p:spPr>
          <a:xfrm>
            <a:off x="5580112" y="3068960"/>
            <a:ext cx="2304256" cy="3588460"/>
          </a:xfrm>
          <a:prstGeom prst="rect">
            <a:avLst/>
          </a:prstGeom>
        </p:spPr>
      </p:pic>
      <p:sp>
        <p:nvSpPr>
          <p:cNvPr id="2" name="Titolo 1"/>
          <p:cNvSpPr>
            <a:spLocks noGrp="1"/>
          </p:cNvSpPr>
          <p:nvPr>
            <p:ph type="title"/>
          </p:nvPr>
        </p:nvSpPr>
        <p:spPr>
          <a:xfrm>
            <a:off x="251520" y="34368"/>
            <a:ext cx="8712968" cy="3106600"/>
          </a:xfrm>
        </p:spPr>
        <p:txBody>
          <a:bodyPr>
            <a:normAutofit fontScale="90000"/>
          </a:bodyPr>
          <a:lstStyle/>
          <a:p>
            <a:pPr algn="just"/>
            <a:r>
              <a:rPr lang="it-IT" sz="2000" dirty="0" smtClean="0">
                <a:solidFill>
                  <a:srgbClr val="FFFFFF"/>
                </a:solidFill>
                <a:latin typeface="Comic Sans MS"/>
                <a:cs typeface="Comic Sans MS"/>
              </a:rPr>
              <a:t>NIR light-</a:t>
            </a:r>
            <a:r>
              <a:rPr lang="it-IT" sz="2000" dirty="0" err="1" smtClean="0">
                <a:solidFill>
                  <a:srgbClr val="FFFFFF"/>
                </a:solidFill>
                <a:latin typeface="Comic Sans MS"/>
                <a:cs typeface="Comic Sans MS"/>
              </a:rPr>
              <a:t>curves</a:t>
            </a:r>
            <a:r>
              <a:rPr lang="it-IT" sz="2000" dirty="0" smtClean="0">
                <a:solidFill>
                  <a:srgbClr val="FFFFFF"/>
                </a:solidFill>
                <a:latin typeface="Comic Sans MS"/>
                <a:cs typeface="Comic Sans MS"/>
              </a:rPr>
              <a:t> of </a:t>
            </a:r>
            <a:r>
              <a:rPr lang="it-IT" sz="2000" dirty="0" err="1" smtClean="0">
                <a:solidFill>
                  <a:srgbClr val="FFFFFF"/>
                </a:solidFill>
                <a:latin typeface="Comic Sans MS"/>
                <a:cs typeface="Comic Sans MS"/>
              </a:rPr>
              <a:t>type</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Ia</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SNe</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exhibit</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interesting</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peculiar</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morphological</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features</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such</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as</a:t>
            </a:r>
            <a:r>
              <a:rPr lang="it-IT" sz="2000" dirty="0" smtClean="0">
                <a:solidFill>
                  <a:srgbClr val="FFFFFF"/>
                </a:solidFill>
                <a:latin typeface="Comic Sans MS"/>
                <a:cs typeface="Comic Sans MS"/>
              </a:rPr>
              <a:t> a </a:t>
            </a:r>
            <a:r>
              <a:rPr lang="it-IT" sz="2000" dirty="0" err="1" smtClean="0">
                <a:solidFill>
                  <a:srgbClr val="FFFFFF"/>
                </a:solidFill>
                <a:latin typeface="Comic Sans MS"/>
                <a:cs typeface="Comic Sans MS"/>
              </a:rPr>
              <a:t>secondary</a:t>
            </a:r>
            <a:r>
              <a:rPr lang="it-IT" sz="2000" dirty="0" smtClean="0">
                <a:solidFill>
                  <a:srgbClr val="FFFFFF"/>
                </a:solidFill>
                <a:latin typeface="Comic Sans MS"/>
                <a:cs typeface="Comic Sans MS"/>
              </a:rPr>
              <a:t> maximum light </a:t>
            </a:r>
            <a:r>
              <a:rPr lang="it-IT" sz="2000" dirty="0" err="1" smtClean="0">
                <a:solidFill>
                  <a:srgbClr val="FFFFFF"/>
                </a:solidFill>
                <a:latin typeface="Comic Sans MS"/>
                <a:cs typeface="Comic Sans MS"/>
              </a:rPr>
              <a:t>following</a:t>
            </a:r>
            <a:r>
              <a:rPr lang="it-IT" sz="2000" dirty="0" smtClean="0">
                <a:solidFill>
                  <a:srgbClr val="FFFFFF"/>
                </a:solidFill>
                <a:latin typeface="Comic Sans MS"/>
                <a:cs typeface="Comic Sans MS"/>
              </a:rPr>
              <a:t> the </a:t>
            </a:r>
            <a:r>
              <a:rPr lang="it-IT" sz="2000" dirty="0" err="1" smtClean="0">
                <a:solidFill>
                  <a:srgbClr val="FFFFFF"/>
                </a:solidFill>
                <a:latin typeface="Comic Sans MS"/>
                <a:cs typeface="Comic Sans MS"/>
              </a:rPr>
              <a:t>initial</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peak</a:t>
            </a:r>
            <a:r>
              <a:rPr lang="it-IT" sz="2000" dirty="0" smtClean="0">
                <a:solidFill>
                  <a:srgbClr val="FFFFFF"/>
                </a:solidFill>
                <a:latin typeface="Comic Sans MS"/>
                <a:cs typeface="Comic Sans MS"/>
              </a:rPr>
              <a:t>…</a:t>
            </a:r>
            <a:br>
              <a:rPr lang="it-IT" sz="2000" dirty="0" smtClean="0">
                <a:solidFill>
                  <a:srgbClr val="FFFFFF"/>
                </a:solidFill>
                <a:latin typeface="Comic Sans MS"/>
                <a:cs typeface="Comic Sans MS"/>
              </a:rPr>
            </a:br>
            <a:r>
              <a:rPr lang="it-IT" sz="2000" dirty="0">
                <a:solidFill>
                  <a:srgbClr val="FFFFFF"/>
                </a:solidFill>
                <a:latin typeface="Comic Sans MS"/>
                <a:cs typeface="Comic Sans MS"/>
              </a:rPr>
              <a:t/>
            </a:r>
            <a:br>
              <a:rPr lang="it-IT" sz="2000" dirty="0">
                <a:solidFill>
                  <a:srgbClr val="FFFFFF"/>
                </a:solidFill>
                <a:latin typeface="Comic Sans MS"/>
                <a:cs typeface="Comic Sans MS"/>
              </a:rPr>
            </a:br>
            <a:r>
              <a:rPr lang="it-IT" sz="2000" dirty="0" smtClean="0">
                <a:solidFill>
                  <a:srgbClr val="FFFFFF"/>
                </a:solidFill>
                <a:latin typeface="Comic Sans MS"/>
                <a:cs typeface="Comic Sans MS"/>
              </a:rPr>
              <a:t>…a </a:t>
            </a:r>
            <a:r>
              <a:rPr lang="it-IT" sz="2000" dirty="0" err="1" smtClean="0">
                <a:solidFill>
                  <a:srgbClr val="FFFFFF"/>
                </a:solidFill>
                <a:latin typeface="Comic Sans MS"/>
                <a:cs typeface="Comic Sans MS"/>
              </a:rPr>
              <a:t>useful</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diagnostic</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tool</a:t>
            </a:r>
            <a:r>
              <a:rPr lang="it-IT" sz="2000" dirty="0" smtClean="0">
                <a:solidFill>
                  <a:srgbClr val="FFFFFF"/>
                </a:solidFill>
                <a:latin typeface="Comic Sans MS"/>
                <a:cs typeface="Comic Sans MS"/>
              </a:rPr>
              <a:t> of </a:t>
            </a:r>
            <a:r>
              <a:rPr lang="it-IT" sz="2000" dirty="0" err="1" smtClean="0">
                <a:solidFill>
                  <a:srgbClr val="FFFFFF"/>
                </a:solidFill>
                <a:latin typeface="Comic Sans MS"/>
                <a:cs typeface="Comic Sans MS"/>
              </a:rPr>
              <a:t>physical</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mechanism</a:t>
            </a:r>
            <a:r>
              <a:rPr lang="it-IT" sz="2000" dirty="0" smtClean="0">
                <a:solidFill>
                  <a:srgbClr val="FFFFFF"/>
                </a:solidFill>
                <a:latin typeface="Comic Sans MS"/>
                <a:cs typeface="Comic Sans MS"/>
              </a:rPr>
              <a:t> inside the </a:t>
            </a:r>
            <a:r>
              <a:rPr lang="it-IT" sz="2000" dirty="0" err="1" smtClean="0">
                <a:solidFill>
                  <a:srgbClr val="FFFFFF"/>
                </a:solidFill>
                <a:latin typeface="Comic Sans MS"/>
                <a:cs typeface="Comic Sans MS"/>
              </a:rPr>
              <a:t>innermost</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regions</a:t>
            </a:r>
            <a:r>
              <a:rPr lang="it-IT" sz="2000" dirty="0" smtClean="0">
                <a:solidFill>
                  <a:srgbClr val="FFFFFF"/>
                </a:solidFill>
                <a:latin typeface="Comic Sans MS"/>
                <a:cs typeface="Comic Sans MS"/>
              </a:rPr>
              <a:t> of the </a:t>
            </a:r>
            <a:r>
              <a:rPr lang="it-IT" sz="2000" dirty="0" err="1" smtClean="0">
                <a:solidFill>
                  <a:srgbClr val="FFFFFF"/>
                </a:solidFill>
                <a:latin typeface="Comic Sans MS"/>
                <a:cs typeface="Comic Sans MS"/>
              </a:rPr>
              <a:t>exploding</a:t>
            </a:r>
            <a:r>
              <a:rPr lang="it-IT" sz="2000" dirty="0" smtClean="0">
                <a:solidFill>
                  <a:srgbClr val="FFFFFF"/>
                </a:solidFill>
                <a:latin typeface="Comic Sans MS"/>
                <a:cs typeface="Comic Sans MS"/>
              </a:rPr>
              <a:t> star and </a:t>
            </a:r>
            <a:r>
              <a:rPr lang="it-IT" sz="2000" dirty="0" err="1" smtClean="0">
                <a:solidFill>
                  <a:srgbClr val="FFFFFF"/>
                </a:solidFill>
                <a:latin typeface="Comic Sans MS"/>
                <a:cs typeface="Comic Sans MS"/>
              </a:rPr>
              <a:t>that</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could</a:t>
            </a:r>
            <a:r>
              <a:rPr lang="it-IT" sz="2000" dirty="0" smtClean="0">
                <a:solidFill>
                  <a:srgbClr val="FFFFFF"/>
                </a:solidFill>
                <a:latin typeface="Comic Sans MS"/>
                <a:cs typeface="Comic Sans MS"/>
              </a:rPr>
              <a:t> </a:t>
            </a:r>
            <a:r>
              <a:rPr lang="it-IT" sz="2000" dirty="0" err="1" smtClean="0">
                <a:solidFill>
                  <a:srgbClr val="FFFFFF"/>
                </a:solidFill>
                <a:latin typeface="Comic Sans MS"/>
                <a:cs typeface="Comic Sans MS"/>
              </a:rPr>
              <a:t>constrain</a:t>
            </a:r>
            <a:r>
              <a:rPr lang="it-IT" sz="2000" dirty="0" smtClean="0">
                <a:solidFill>
                  <a:srgbClr val="FFFFFF"/>
                </a:solidFill>
                <a:latin typeface="Comic Sans MS"/>
                <a:cs typeface="Comic Sans MS"/>
              </a:rPr>
              <a:t> the </a:t>
            </a:r>
            <a:r>
              <a:rPr lang="it-IT" sz="2000" dirty="0" err="1" smtClean="0">
                <a:solidFill>
                  <a:srgbClr val="FFFFFF"/>
                </a:solidFill>
                <a:latin typeface="Comic Sans MS"/>
                <a:cs typeface="Comic Sans MS"/>
              </a:rPr>
              <a:t>theoretical</a:t>
            </a:r>
            <a:r>
              <a:rPr lang="it-IT" sz="2000" dirty="0" smtClean="0">
                <a:solidFill>
                  <a:srgbClr val="FFFFFF"/>
                </a:solidFill>
                <a:latin typeface="Comic Sans MS"/>
                <a:cs typeface="Comic Sans MS"/>
              </a:rPr>
              <a:t> progenitor model.</a:t>
            </a:r>
            <a:br>
              <a:rPr lang="it-IT" sz="2000" dirty="0" smtClean="0">
                <a:solidFill>
                  <a:srgbClr val="FFFFFF"/>
                </a:solidFill>
                <a:latin typeface="Comic Sans MS"/>
                <a:cs typeface="Comic Sans MS"/>
              </a:rPr>
            </a:br>
            <a:r>
              <a:rPr lang="it-IT" sz="2000" dirty="0" smtClean="0">
                <a:solidFill>
                  <a:srgbClr val="00FFFF"/>
                </a:solidFill>
                <a:latin typeface="Comic Sans MS"/>
                <a:cs typeface="Comic Sans MS"/>
              </a:rPr>
              <a:t/>
            </a:r>
            <a:br>
              <a:rPr lang="it-IT" sz="2000" dirty="0" smtClean="0">
                <a:solidFill>
                  <a:srgbClr val="00FFFF"/>
                </a:solidFill>
                <a:latin typeface="Comic Sans MS"/>
                <a:cs typeface="Comic Sans MS"/>
              </a:rPr>
            </a:br>
            <a:r>
              <a:rPr lang="it-IT" sz="2000" dirty="0" smtClean="0">
                <a:solidFill>
                  <a:srgbClr val="00FFFF"/>
                </a:solidFill>
                <a:latin typeface="Comic Sans MS"/>
                <a:cs typeface="Comic Sans MS"/>
              </a:rPr>
              <a:t>Due to the </a:t>
            </a:r>
            <a:r>
              <a:rPr lang="it-IT" sz="2000" dirty="0" err="1" smtClean="0">
                <a:solidFill>
                  <a:srgbClr val="00FFFF"/>
                </a:solidFill>
                <a:latin typeface="Comic Sans MS"/>
                <a:cs typeface="Comic Sans MS"/>
              </a:rPr>
              <a:t>reduced</a:t>
            </a:r>
            <a:r>
              <a:rPr lang="it-IT" sz="2000" dirty="0" smtClean="0">
                <a:solidFill>
                  <a:srgbClr val="00FFFF"/>
                </a:solidFill>
                <a:latin typeface="Comic Sans MS"/>
                <a:cs typeface="Comic Sans MS"/>
              </a:rPr>
              <a:t> </a:t>
            </a:r>
            <a:r>
              <a:rPr lang="it-IT" sz="2000" dirty="0" err="1" smtClean="0">
                <a:solidFill>
                  <a:srgbClr val="00FFFF"/>
                </a:solidFill>
                <a:latin typeface="Comic Sans MS"/>
                <a:cs typeface="Comic Sans MS"/>
              </a:rPr>
              <a:t>effects</a:t>
            </a:r>
            <a:r>
              <a:rPr lang="it-IT" sz="2000" dirty="0" smtClean="0">
                <a:solidFill>
                  <a:srgbClr val="00FFFF"/>
                </a:solidFill>
                <a:latin typeface="Comic Sans MS"/>
                <a:cs typeface="Comic Sans MS"/>
              </a:rPr>
              <a:t> of </a:t>
            </a:r>
            <a:r>
              <a:rPr lang="it-IT" sz="2000" dirty="0" err="1" smtClean="0">
                <a:solidFill>
                  <a:srgbClr val="00FFFF"/>
                </a:solidFill>
                <a:latin typeface="Comic Sans MS"/>
                <a:cs typeface="Comic Sans MS"/>
              </a:rPr>
              <a:t>dust</a:t>
            </a:r>
            <a:r>
              <a:rPr lang="it-IT" sz="2000" dirty="0" smtClean="0">
                <a:solidFill>
                  <a:srgbClr val="00FFFF"/>
                </a:solidFill>
                <a:latin typeface="Comic Sans MS"/>
                <a:cs typeface="Comic Sans MS"/>
              </a:rPr>
              <a:t> and to a </a:t>
            </a:r>
            <a:r>
              <a:rPr lang="it-IT" sz="2000" dirty="0" err="1" smtClean="0">
                <a:solidFill>
                  <a:srgbClr val="00FFFF"/>
                </a:solidFill>
                <a:latin typeface="Comic Sans MS"/>
                <a:cs typeface="Comic Sans MS"/>
              </a:rPr>
              <a:t>shallower</a:t>
            </a:r>
            <a:r>
              <a:rPr lang="it-IT" sz="2000" dirty="0" smtClean="0">
                <a:solidFill>
                  <a:srgbClr val="00FFFF"/>
                </a:solidFill>
                <a:latin typeface="Comic Sans MS"/>
                <a:cs typeface="Comic Sans MS"/>
              </a:rPr>
              <a:t> </a:t>
            </a:r>
            <a:r>
              <a:rPr lang="it-IT" sz="2000" dirty="0" err="1" smtClean="0">
                <a:solidFill>
                  <a:srgbClr val="00FFFF"/>
                </a:solidFill>
                <a:latin typeface="Comic Sans MS"/>
                <a:cs typeface="Comic Sans MS"/>
              </a:rPr>
              <a:t>dependence</a:t>
            </a:r>
            <a:r>
              <a:rPr lang="it-IT" sz="2000" dirty="0" smtClean="0">
                <a:solidFill>
                  <a:srgbClr val="00FFFF"/>
                </a:solidFill>
                <a:latin typeface="Comic Sans MS"/>
                <a:cs typeface="Comic Sans MS"/>
              </a:rPr>
              <a:t> of </a:t>
            </a:r>
            <a:r>
              <a:rPr lang="it-IT" sz="2000" dirty="0" err="1" smtClean="0">
                <a:solidFill>
                  <a:srgbClr val="00FFFF"/>
                </a:solidFill>
                <a:latin typeface="Comic Sans MS"/>
                <a:cs typeface="Comic Sans MS"/>
              </a:rPr>
              <a:t>absolute</a:t>
            </a:r>
            <a:r>
              <a:rPr lang="it-IT" sz="2000" dirty="0" smtClean="0">
                <a:solidFill>
                  <a:srgbClr val="00FFFF"/>
                </a:solidFill>
                <a:latin typeface="Comic Sans MS"/>
                <a:cs typeface="Comic Sans MS"/>
              </a:rPr>
              <a:t> NIR </a:t>
            </a:r>
            <a:r>
              <a:rPr lang="it-IT" sz="2000" dirty="0" err="1" smtClean="0">
                <a:solidFill>
                  <a:srgbClr val="00FFFF"/>
                </a:solidFill>
                <a:latin typeface="Comic Sans MS"/>
                <a:cs typeface="Comic Sans MS"/>
              </a:rPr>
              <a:t>magnitudes</a:t>
            </a:r>
            <a:r>
              <a:rPr lang="it-IT" sz="2000" dirty="0" smtClean="0">
                <a:solidFill>
                  <a:srgbClr val="00FFFF"/>
                </a:solidFill>
                <a:latin typeface="Comic Sans MS"/>
                <a:cs typeface="Comic Sans MS"/>
              </a:rPr>
              <a:t> on </a:t>
            </a:r>
            <a:r>
              <a:rPr lang="it-IT" sz="2000" dirty="0" err="1" smtClean="0">
                <a:solidFill>
                  <a:srgbClr val="00FFFF"/>
                </a:solidFill>
                <a:latin typeface="Comic Sans MS"/>
                <a:cs typeface="Comic Sans MS"/>
              </a:rPr>
              <a:t>decline</a:t>
            </a:r>
            <a:r>
              <a:rPr lang="it-IT" sz="2000" dirty="0" smtClean="0">
                <a:solidFill>
                  <a:srgbClr val="00FFFF"/>
                </a:solidFill>
                <a:latin typeface="Comic Sans MS"/>
                <a:cs typeface="Comic Sans MS"/>
              </a:rPr>
              <a:t>-rate </a:t>
            </a:r>
            <a:r>
              <a:rPr lang="it-IT" sz="2000" dirty="0" err="1" smtClean="0">
                <a:solidFill>
                  <a:srgbClr val="00FFFF"/>
                </a:solidFill>
                <a:latin typeface="Comic Sans MS"/>
                <a:cs typeface="Comic Sans MS"/>
              </a:rPr>
              <a:t>compared</a:t>
            </a:r>
            <a:r>
              <a:rPr lang="it-IT" sz="2000" dirty="0" smtClean="0">
                <a:solidFill>
                  <a:srgbClr val="00FFFF"/>
                </a:solidFill>
                <a:latin typeface="Comic Sans MS"/>
                <a:cs typeface="Comic Sans MS"/>
              </a:rPr>
              <a:t> with </a:t>
            </a:r>
            <a:r>
              <a:rPr lang="it-IT" sz="2000" dirty="0" err="1" smtClean="0">
                <a:solidFill>
                  <a:srgbClr val="00FFFF"/>
                </a:solidFill>
                <a:latin typeface="Comic Sans MS"/>
                <a:cs typeface="Comic Sans MS"/>
              </a:rPr>
              <a:t>optical</a:t>
            </a:r>
            <a:r>
              <a:rPr lang="it-IT" sz="2000" dirty="0" smtClean="0">
                <a:solidFill>
                  <a:srgbClr val="00FFFF"/>
                </a:solidFill>
                <a:latin typeface="Comic Sans MS"/>
                <a:cs typeface="Comic Sans MS"/>
              </a:rPr>
              <a:t> </a:t>
            </a:r>
            <a:r>
              <a:rPr lang="it-IT" sz="2000" dirty="0" err="1" smtClean="0">
                <a:solidFill>
                  <a:srgbClr val="00FFFF"/>
                </a:solidFill>
                <a:latin typeface="Comic Sans MS"/>
                <a:cs typeface="Comic Sans MS"/>
              </a:rPr>
              <a:t>bands</a:t>
            </a:r>
            <a:r>
              <a:rPr lang="it-IT" sz="2000" dirty="0" smtClean="0">
                <a:solidFill>
                  <a:srgbClr val="00FFFF"/>
                </a:solidFill>
                <a:latin typeface="Comic Sans MS"/>
                <a:cs typeface="Comic Sans MS"/>
              </a:rPr>
              <a:t>, </a:t>
            </a:r>
            <a:r>
              <a:rPr lang="it-IT" sz="2000" b="1" u="sng" dirty="0" err="1" smtClean="0">
                <a:solidFill>
                  <a:srgbClr val="00FFFF"/>
                </a:solidFill>
                <a:latin typeface="Comic Sans MS"/>
                <a:cs typeface="Comic Sans MS"/>
              </a:rPr>
              <a:t>SNe</a:t>
            </a:r>
            <a:r>
              <a:rPr lang="it-IT" sz="2000" b="1" u="sng" dirty="0" smtClean="0">
                <a:solidFill>
                  <a:srgbClr val="00FFFF"/>
                </a:solidFill>
                <a:latin typeface="Comic Sans MS"/>
                <a:cs typeface="Comic Sans MS"/>
              </a:rPr>
              <a:t> </a:t>
            </a:r>
            <a:r>
              <a:rPr lang="it-IT" sz="2000" b="1" u="sng" dirty="0" err="1" smtClean="0">
                <a:solidFill>
                  <a:srgbClr val="00FFFF"/>
                </a:solidFill>
                <a:latin typeface="Comic Sans MS"/>
                <a:cs typeface="Comic Sans MS"/>
              </a:rPr>
              <a:t>Ia</a:t>
            </a:r>
            <a:r>
              <a:rPr lang="it-IT" sz="2000" b="1" u="sng" dirty="0" smtClean="0">
                <a:solidFill>
                  <a:srgbClr val="00FFFF"/>
                </a:solidFill>
                <a:latin typeface="Comic Sans MS"/>
                <a:cs typeface="Comic Sans MS"/>
              </a:rPr>
              <a:t> ARE BETTER “STANDARDIZABLE CANDLES” IN THE NIR BANDS</a:t>
            </a:r>
            <a:r>
              <a:rPr lang="it-IT" sz="2000" dirty="0" smtClean="0">
                <a:solidFill>
                  <a:srgbClr val="00FFFF"/>
                </a:solidFill>
                <a:latin typeface="Comic Sans MS"/>
                <a:cs typeface="Comic Sans MS"/>
              </a:rPr>
              <a:t> </a:t>
            </a:r>
            <a:r>
              <a:rPr lang="it-IT" sz="2000" dirty="0" err="1" smtClean="0">
                <a:solidFill>
                  <a:srgbClr val="00FFFF"/>
                </a:solidFill>
                <a:latin typeface="Comic Sans MS"/>
                <a:cs typeface="Comic Sans MS"/>
              </a:rPr>
              <a:t>than</a:t>
            </a:r>
            <a:r>
              <a:rPr lang="it-IT" sz="2000" dirty="0" smtClean="0">
                <a:solidFill>
                  <a:srgbClr val="00FFFF"/>
                </a:solidFill>
                <a:latin typeface="Comic Sans MS"/>
                <a:cs typeface="Comic Sans MS"/>
              </a:rPr>
              <a:t> in the </a:t>
            </a:r>
            <a:r>
              <a:rPr lang="it-IT" sz="2000" dirty="0" err="1" smtClean="0">
                <a:solidFill>
                  <a:srgbClr val="00FFFF"/>
                </a:solidFill>
                <a:latin typeface="Comic Sans MS"/>
                <a:cs typeface="Comic Sans MS"/>
              </a:rPr>
              <a:t>optical</a:t>
            </a:r>
            <a:r>
              <a:rPr lang="it-IT" sz="2000" dirty="0" smtClean="0">
                <a:solidFill>
                  <a:srgbClr val="00FFFF"/>
                </a:solidFill>
                <a:latin typeface="Comic Sans MS"/>
                <a:cs typeface="Comic Sans MS"/>
              </a:rPr>
              <a:t> </a:t>
            </a:r>
            <a:r>
              <a:rPr lang="it-IT" sz="2000" dirty="0" err="1" smtClean="0">
                <a:solidFill>
                  <a:srgbClr val="00FFFF"/>
                </a:solidFill>
                <a:latin typeface="Comic Sans MS"/>
                <a:cs typeface="Comic Sans MS"/>
              </a:rPr>
              <a:t>ones</a:t>
            </a:r>
            <a:r>
              <a:rPr lang="it-IT" sz="2000" dirty="0" smtClean="0">
                <a:solidFill>
                  <a:srgbClr val="00FFFF"/>
                </a:solidFill>
                <a:latin typeface="Comic Sans MS"/>
                <a:cs typeface="Comic Sans MS"/>
              </a:rPr>
              <a:t> (</a:t>
            </a:r>
            <a:r>
              <a:rPr lang="it-IT" sz="1800" dirty="0" smtClean="0">
                <a:solidFill>
                  <a:srgbClr val="00FFFF"/>
                </a:solidFill>
              </a:rPr>
              <a:t>the </a:t>
            </a:r>
            <a:r>
              <a:rPr lang="it-IT" sz="1800" dirty="0" err="1" smtClean="0">
                <a:solidFill>
                  <a:srgbClr val="00FFFF"/>
                </a:solidFill>
              </a:rPr>
              <a:t>scatter</a:t>
            </a:r>
            <a:r>
              <a:rPr lang="it-IT" sz="1800" dirty="0" smtClean="0">
                <a:solidFill>
                  <a:srgbClr val="00FFFF"/>
                </a:solidFill>
              </a:rPr>
              <a:t> </a:t>
            </a:r>
            <a:r>
              <a:rPr lang="it-IT" sz="1800" dirty="0" err="1" smtClean="0">
                <a:solidFill>
                  <a:srgbClr val="00FFFF"/>
                </a:solidFill>
              </a:rPr>
              <a:t>is</a:t>
            </a:r>
            <a:r>
              <a:rPr lang="it-IT" sz="1800" dirty="0" smtClean="0">
                <a:solidFill>
                  <a:srgbClr val="00FFFF"/>
                </a:solidFill>
              </a:rPr>
              <a:t> ~0.13mag, </a:t>
            </a:r>
            <a:r>
              <a:rPr lang="it-IT" sz="1800" dirty="0" err="1" smtClean="0">
                <a:solidFill>
                  <a:srgbClr val="00FFFF"/>
                </a:solidFill>
              </a:rPr>
              <a:t>while</a:t>
            </a:r>
            <a:r>
              <a:rPr lang="it-IT" sz="1800" dirty="0" smtClean="0">
                <a:solidFill>
                  <a:srgbClr val="00FFFF"/>
                </a:solidFill>
              </a:rPr>
              <a:t> the  B-band </a:t>
            </a:r>
            <a:r>
              <a:rPr lang="it-IT" sz="1800" dirty="0" err="1" smtClean="0">
                <a:solidFill>
                  <a:srgbClr val="00FFFF"/>
                </a:solidFill>
              </a:rPr>
              <a:t>produces</a:t>
            </a:r>
            <a:r>
              <a:rPr lang="it-IT" sz="1800" dirty="0" smtClean="0">
                <a:solidFill>
                  <a:srgbClr val="00FFFF"/>
                </a:solidFill>
              </a:rPr>
              <a:t> a </a:t>
            </a:r>
            <a:r>
              <a:rPr lang="it-IT" sz="1800" dirty="0" err="1" smtClean="0">
                <a:solidFill>
                  <a:srgbClr val="00FFFF"/>
                </a:solidFill>
              </a:rPr>
              <a:t>scatter</a:t>
            </a:r>
            <a:r>
              <a:rPr lang="it-IT" sz="1800" dirty="0" smtClean="0">
                <a:solidFill>
                  <a:srgbClr val="00FFFF"/>
                </a:solidFill>
              </a:rPr>
              <a:t> of 0.22mag)! </a:t>
            </a:r>
            <a:endParaRPr lang="it-IT" sz="2000" dirty="0"/>
          </a:p>
        </p:txBody>
      </p:sp>
      <p:pic>
        <p:nvPicPr>
          <p:cNvPr id="6" name="Immagine 5" descr="VIS_00E.gif"/>
          <p:cNvPicPr>
            <a:picLocks noChangeAspect="1"/>
          </p:cNvPicPr>
          <p:nvPr/>
        </p:nvPicPr>
        <p:blipFill>
          <a:blip r:embed="rId4"/>
          <a:stretch>
            <a:fillRect/>
          </a:stretch>
        </p:blipFill>
        <p:spPr>
          <a:xfrm>
            <a:off x="1360902" y="3212976"/>
            <a:ext cx="3096344" cy="3096344"/>
          </a:xfrm>
          <a:prstGeom prst="rect">
            <a:avLst/>
          </a:prstGeom>
        </p:spPr>
      </p:pic>
      <p:sp>
        <p:nvSpPr>
          <p:cNvPr id="7" name="CasellaDiTesto 6"/>
          <p:cNvSpPr txBox="1"/>
          <p:nvPr/>
        </p:nvSpPr>
        <p:spPr>
          <a:xfrm>
            <a:off x="1288894" y="6381328"/>
            <a:ext cx="3211098" cy="307777"/>
          </a:xfrm>
          <a:prstGeom prst="rect">
            <a:avLst/>
          </a:prstGeom>
          <a:noFill/>
        </p:spPr>
        <p:txBody>
          <a:bodyPr wrap="none" rtlCol="0">
            <a:spAutoFit/>
          </a:bodyPr>
          <a:lstStyle/>
          <a:p>
            <a:r>
              <a:rPr lang="it-IT" sz="1400" dirty="0" err="1" smtClean="0">
                <a:solidFill>
                  <a:srgbClr val="FFFFFF"/>
                </a:solidFill>
                <a:latin typeface="Comic Sans MS"/>
                <a:cs typeface="Comic Sans MS"/>
              </a:rPr>
              <a:t>Valentini</a:t>
            </a:r>
            <a:r>
              <a:rPr lang="it-IT" sz="1400" dirty="0" smtClean="0">
                <a:solidFill>
                  <a:srgbClr val="FFFFFF"/>
                </a:solidFill>
                <a:latin typeface="Comic Sans MS"/>
                <a:cs typeface="Comic Sans MS"/>
              </a:rPr>
              <a:t> G., Di Carlo E. et al. (2003)</a:t>
            </a:r>
            <a:endParaRPr lang="it-IT" sz="1400" dirty="0">
              <a:solidFill>
                <a:srgbClr val="FFFFFF"/>
              </a:solidFill>
              <a:latin typeface="Comic Sans MS"/>
              <a:cs typeface="Comic Sans MS"/>
            </a:endParaRPr>
          </a:p>
        </p:txBody>
      </p:sp>
    </p:spTree>
    <p:extLst>
      <p:ext uri="{BB962C8B-B14F-4D97-AF65-F5344CB8AC3E}">
        <p14:creationId xmlns:p14="http://schemas.microsoft.com/office/powerpoint/2010/main" val="379995397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235121" y="103159"/>
            <a:ext cx="8673758" cy="6710217"/>
          </a:xfrm>
        </p:spPr>
        <p:txBody>
          <a:bodyPr>
            <a:normAutofit fontScale="90000"/>
          </a:bodyPr>
          <a:lstStyle/>
          <a:p>
            <a:pPr algn="just"/>
            <a:r>
              <a:rPr lang="it-IT" sz="2000" b="1" dirty="0" err="1" smtClean="0">
                <a:solidFill>
                  <a:schemeClr val="bg1"/>
                </a:solidFill>
                <a:latin typeface="Comic Sans MS"/>
                <a:cs typeface="Comic Sans MS"/>
              </a:rPr>
              <a:t>Because</a:t>
            </a:r>
            <a:r>
              <a:rPr lang="it-IT" sz="2000" b="1" dirty="0" smtClean="0">
                <a:solidFill>
                  <a:schemeClr val="bg1"/>
                </a:solidFill>
                <a:latin typeface="Comic Sans MS"/>
                <a:cs typeface="Comic Sans MS"/>
              </a:rPr>
              <a:t> of </a:t>
            </a:r>
            <a:r>
              <a:rPr lang="it-IT" sz="2000" b="1" dirty="0" err="1" smtClean="0">
                <a:solidFill>
                  <a:schemeClr val="bg1"/>
                </a:solidFill>
                <a:latin typeface="Comic Sans MS"/>
                <a:cs typeface="Comic Sans MS"/>
              </a:rPr>
              <a:t>reduced</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extinction</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suffered</a:t>
            </a:r>
            <a:r>
              <a:rPr lang="it-IT" sz="2000" b="1" dirty="0" smtClean="0">
                <a:solidFill>
                  <a:schemeClr val="bg1"/>
                </a:solidFill>
                <a:latin typeface="Comic Sans MS"/>
                <a:cs typeface="Comic Sans MS"/>
              </a:rPr>
              <a:t> at NIR </a:t>
            </a:r>
            <a:r>
              <a:rPr lang="it-IT" sz="2000" b="1" dirty="0" err="1" smtClean="0">
                <a:solidFill>
                  <a:schemeClr val="bg1"/>
                </a:solidFill>
                <a:latin typeface="Comic Sans MS"/>
                <a:cs typeface="Comic Sans MS"/>
              </a:rPr>
              <a:t>wavelengths</a:t>
            </a:r>
            <a:r>
              <a:rPr lang="it-IT" sz="2000" b="1" dirty="0" smtClean="0">
                <a:solidFill>
                  <a:schemeClr val="bg1"/>
                </a:solidFill>
                <a:latin typeface="Comic Sans MS"/>
                <a:cs typeface="Comic Sans MS"/>
              </a:rPr>
              <a:t> (4-8 </a:t>
            </a:r>
            <a:r>
              <a:rPr lang="it-IT" sz="2000" b="1" dirty="0" err="1" smtClean="0">
                <a:solidFill>
                  <a:schemeClr val="bg1"/>
                </a:solidFill>
                <a:latin typeface="Comic Sans MS"/>
                <a:cs typeface="Comic Sans MS"/>
              </a:rPr>
              <a:t>times</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less</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sensitivity</a:t>
            </a:r>
            <a:r>
              <a:rPr lang="it-IT" sz="2000" b="1" dirty="0" smtClean="0">
                <a:solidFill>
                  <a:schemeClr val="bg1"/>
                </a:solidFill>
                <a:latin typeface="Comic Sans MS"/>
                <a:cs typeface="Comic Sans MS"/>
              </a:rPr>
              <a:t> to </a:t>
            </a:r>
            <a:r>
              <a:rPr lang="it-IT" sz="2000" b="1" dirty="0" err="1" smtClean="0">
                <a:solidFill>
                  <a:schemeClr val="bg1"/>
                </a:solidFill>
                <a:latin typeface="Comic Sans MS"/>
                <a:cs typeface="Comic Sans MS"/>
              </a:rPr>
              <a:t>reddening</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these</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observations</a:t>
            </a:r>
            <a:r>
              <a:rPr lang="it-IT" sz="2000" b="1" dirty="0" smtClean="0">
                <a:solidFill>
                  <a:schemeClr val="bg1"/>
                </a:solidFill>
                <a:latin typeface="Comic Sans MS"/>
                <a:cs typeface="Comic Sans MS"/>
              </a:rPr>
              <a:t> are </a:t>
            </a:r>
            <a:r>
              <a:rPr lang="it-IT" sz="2000" b="1" dirty="0" err="1" smtClean="0">
                <a:solidFill>
                  <a:schemeClr val="bg1"/>
                </a:solidFill>
                <a:latin typeface="Comic Sans MS"/>
                <a:cs typeface="Comic Sans MS"/>
              </a:rPr>
              <a:t>important</a:t>
            </a:r>
            <a:r>
              <a:rPr lang="it-IT" sz="2000" b="1" dirty="0" smtClean="0">
                <a:solidFill>
                  <a:schemeClr val="bg1"/>
                </a:solidFill>
                <a:latin typeface="Comic Sans MS"/>
                <a:cs typeface="Comic Sans MS"/>
              </a:rPr>
              <a:t> in the </a:t>
            </a:r>
            <a:r>
              <a:rPr lang="it-IT" sz="2000" b="1" dirty="0" err="1" smtClean="0">
                <a:solidFill>
                  <a:schemeClr val="bg1"/>
                </a:solidFill>
                <a:latin typeface="Comic Sans MS"/>
                <a:cs typeface="Comic Sans MS"/>
              </a:rPr>
              <a:t>search</a:t>
            </a:r>
            <a:r>
              <a:rPr lang="it-IT" sz="2000" b="1" dirty="0" smtClean="0">
                <a:solidFill>
                  <a:schemeClr val="bg1"/>
                </a:solidFill>
                <a:latin typeface="Comic Sans MS"/>
                <a:cs typeface="Comic Sans MS"/>
              </a:rPr>
              <a:t> and follow-up of </a:t>
            </a:r>
            <a:r>
              <a:rPr lang="it-IT" sz="2000" b="1" dirty="0" err="1" smtClean="0">
                <a:solidFill>
                  <a:schemeClr val="bg1"/>
                </a:solidFill>
                <a:latin typeface="Comic Sans MS"/>
                <a:cs typeface="Comic Sans MS"/>
              </a:rPr>
              <a:t>reddened</a:t>
            </a:r>
            <a:r>
              <a:rPr lang="it-IT" sz="2000" b="1" dirty="0" smtClean="0">
                <a:solidFill>
                  <a:schemeClr val="bg1"/>
                </a:solidFill>
                <a:latin typeface="Comic Sans MS"/>
                <a:cs typeface="Comic Sans MS"/>
              </a:rPr>
              <a:t> </a:t>
            </a:r>
            <a:r>
              <a:rPr lang="it-IT" sz="2000" b="1" dirty="0" err="1" smtClean="0">
                <a:solidFill>
                  <a:schemeClr val="bg1"/>
                </a:solidFill>
                <a:latin typeface="Comic Sans MS"/>
                <a:cs typeface="Comic Sans MS"/>
              </a:rPr>
              <a:t>Sne</a:t>
            </a:r>
            <a:r>
              <a:rPr lang="it-IT" sz="2000" b="1" dirty="0" smtClean="0">
                <a:solidFill>
                  <a:schemeClr val="bg1"/>
                </a:solidFill>
                <a:latin typeface="Comic Sans MS"/>
                <a:cs typeface="Comic Sans MS"/>
              </a:rPr>
              <a:t>. </a:t>
            </a:r>
            <a:br>
              <a:rPr lang="it-IT" sz="2000" b="1" dirty="0" smtClean="0">
                <a:solidFill>
                  <a:schemeClr val="bg1"/>
                </a:solidFill>
                <a:latin typeface="Comic Sans MS"/>
                <a:cs typeface="Comic Sans MS"/>
              </a:rPr>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dirty="0" smtClean="0"/>
              <a:t/>
            </a:r>
            <a:br>
              <a:rPr lang="it-IT" sz="2000" dirty="0" smtClean="0"/>
            </a:br>
            <a:r>
              <a:rPr lang="it-IT" sz="2000" b="1" dirty="0" smtClean="0">
                <a:solidFill>
                  <a:srgbClr val="00FFFF"/>
                </a:solidFill>
                <a:latin typeface="Comic Sans MS"/>
                <a:cs typeface="Comic Sans MS"/>
              </a:rPr>
              <a:t/>
            </a:r>
            <a:br>
              <a:rPr lang="it-IT" sz="2000" b="1" dirty="0" smtClean="0">
                <a:solidFill>
                  <a:srgbClr val="00FFFF"/>
                </a:solidFill>
                <a:latin typeface="Comic Sans MS"/>
                <a:cs typeface="Comic Sans MS"/>
              </a:rPr>
            </a:br>
            <a:r>
              <a:rPr lang="it-IT" sz="2000" b="1" dirty="0" smtClean="0">
                <a:solidFill>
                  <a:srgbClr val="00FFFF"/>
                </a:solidFill>
                <a:latin typeface="Comic Sans MS"/>
                <a:cs typeface="Comic Sans MS"/>
              </a:rPr>
              <a:t>In the last decade, </a:t>
            </a:r>
            <a:r>
              <a:rPr lang="it-IT" sz="2000" b="1" dirty="0" err="1" smtClean="0">
                <a:solidFill>
                  <a:srgbClr val="00FFFF"/>
                </a:solidFill>
                <a:latin typeface="Comic Sans MS"/>
                <a:cs typeface="Comic Sans MS"/>
              </a:rPr>
              <a:t>we</a:t>
            </a:r>
            <a:r>
              <a:rPr lang="it-IT" sz="2000" b="1" dirty="0" smtClean="0">
                <a:solidFill>
                  <a:srgbClr val="00FFFF"/>
                </a:solidFill>
                <a:latin typeface="Comic Sans MS"/>
                <a:cs typeface="Comic Sans MS"/>
              </a:rPr>
              <a:t> </a:t>
            </a:r>
            <a:r>
              <a:rPr lang="it-IT" sz="2000" b="1" dirty="0" err="1" smtClean="0">
                <a:solidFill>
                  <a:srgbClr val="00FFFF"/>
                </a:solidFill>
                <a:latin typeface="Comic Sans MS"/>
                <a:cs typeface="Comic Sans MS"/>
              </a:rPr>
              <a:t>studied</a:t>
            </a:r>
            <a:r>
              <a:rPr lang="it-IT" sz="2000" b="1" dirty="0" smtClean="0">
                <a:solidFill>
                  <a:srgbClr val="00FFFF"/>
                </a:solidFill>
                <a:latin typeface="Comic Sans MS"/>
                <a:cs typeface="Comic Sans MS"/>
              </a:rPr>
              <a:t> more than 50 </a:t>
            </a:r>
            <a:r>
              <a:rPr lang="it-IT" sz="2000" b="1" dirty="0" err="1" smtClean="0">
                <a:solidFill>
                  <a:srgbClr val="00FFFF"/>
                </a:solidFill>
                <a:latin typeface="Comic Sans MS"/>
                <a:cs typeface="Comic Sans MS"/>
              </a:rPr>
              <a:t>SNe</a:t>
            </a:r>
            <a:r>
              <a:rPr lang="it-IT" sz="2000" b="1" dirty="0" smtClean="0">
                <a:solidFill>
                  <a:srgbClr val="00FFFF"/>
                </a:solidFill>
                <a:latin typeface="Comic Sans MS"/>
                <a:cs typeface="Comic Sans MS"/>
              </a:rPr>
              <a:t> in optical and infrared bands with dedicated telescopes </a:t>
            </a:r>
            <a:r>
              <a:rPr lang="it-IT" sz="1600" b="1" dirty="0" smtClean="0">
                <a:solidFill>
                  <a:srgbClr val="00FFFF"/>
                </a:solidFill>
                <a:latin typeface="Comic Sans MS"/>
                <a:cs typeface="Comic Sans MS"/>
              </a:rPr>
              <a:t>(AZT-24@Campo Imperatore and </a:t>
            </a:r>
            <a:r>
              <a:rPr lang="it-IT" sz="1600" b="1" dirty="0" err="1" smtClean="0">
                <a:solidFill>
                  <a:srgbClr val="00FFFF"/>
                </a:solidFill>
                <a:latin typeface="Comic Sans MS"/>
                <a:cs typeface="Comic Sans MS"/>
              </a:rPr>
              <a:t>TNT@OATe</a:t>
            </a:r>
            <a:r>
              <a:rPr lang="it-IT" sz="1600" b="1" dirty="0" smtClean="0">
                <a:solidFill>
                  <a:srgbClr val="00FFFF"/>
                </a:solidFill>
                <a:latin typeface="Comic Sans MS"/>
                <a:cs typeface="Comic Sans MS"/>
              </a:rPr>
              <a:t>)</a:t>
            </a:r>
            <a:r>
              <a:rPr lang="it-IT" sz="2000" b="1" i="1" dirty="0" smtClean="0">
                <a:solidFill>
                  <a:srgbClr val="00FFFF"/>
                </a:solidFill>
                <a:latin typeface="Comic Sans MS"/>
                <a:cs typeface="Comic Sans MS"/>
              </a:rPr>
              <a:t> </a:t>
            </a:r>
            <a:r>
              <a:rPr lang="it-IT" sz="2000" b="1" dirty="0" smtClean="0">
                <a:solidFill>
                  <a:srgbClr val="00FFFF"/>
                </a:solidFill>
                <a:latin typeface="Comic Sans MS"/>
                <a:cs typeface="Comic Sans MS"/>
              </a:rPr>
              <a:t>that </a:t>
            </a:r>
            <a:r>
              <a:rPr lang="it-IT" sz="2000" b="1" dirty="0" err="1" smtClean="0">
                <a:solidFill>
                  <a:srgbClr val="00FFFF"/>
                </a:solidFill>
                <a:latin typeface="Comic Sans MS"/>
                <a:cs typeface="Comic Sans MS"/>
              </a:rPr>
              <a:t>allowed</a:t>
            </a:r>
            <a:r>
              <a:rPr lang="it-IT" sz="2000" b="1" dirty="0" smtClean="0">
                <a:solidFill>
                  <a:srgbClr val="00FFFF"/>
                </a:solidFill>
                <a:latin typeface="Comic Sans MS"/>
                <a:cs typeface="Comic Sans MS"/>
              </a:rPr>
              <a:t> </a:t>
            </a:r>
            <a:r>
              <a:rPr lang="it-IT" sz="2000" b="1" dirty="0" err="1" smtClean="0">
                <a:solidFill>
                  <a:srgbClr val="00FFFF"/>
                </a:solidFill>
                <a:latin typeface="Comic Sans MS"/>
                <a:cs typeface="Comic Sans MS"/>
              </a:rPr>
              <a:t>us</a:t>
            </a:r>
            <a:r>
              <a:rPr lang="it-IT" sz="2000" b="1" dirty="0" smtClean="0">
                <a:solidFill>
                  <a:srgbClr val="00FFFF"/>
                </a:solidFill>
                <a:latin typeface="Comic Sans MS"/>
                <a:cs typeface="Comic Sans MS"/>
              </a:rPr>
              <a:t> to obtain well sampled light curves with high quality </a:t>
            </a:r>
            <a:r>
              <a:rPr lang="it-IT" sz="2000" b="1" dirty="0" err="1" smtClean="0">
                <a:solidFill>
                  <a:srgbClr val="00FFFF"/>
                </a:solidFill>
                <a:latin typeface="Comic Sans MS"/>
                <a:cs typeface="Comic Sans MS"/>
              </a:rPr>
              <a:t>photometry</a:t>
            </a:r>
            <a:r>
              <a:rPr lang="it-IT" sz="2000" b="1" dirty="0" smtClean="0">
                <a:solidFill>
                  <a:srgbClr val="00FFFF"/>
                </a:solidFill>
                <a:latin typeface="Comic Sans MS"/>
                <a:cs typeface="Comic Sans MS"/>
              </a:rPr>
              <a:t> </a:t>
            </a:r>
            <a:r>
              <a:rPr lang="it-IT" sz="1600" b="1" dirty="0" smtClean="0">
                <a:solidFill>
                  <a:srgbClr val="00FFFF"/>
                </a:solidFill>
                <a:latin typeface="Comic Sans MS"/>
                <a:cs typeface="Comic Sans MS"/>
              </a:rPr>
              <a:t>(e.g.: σj &lt; 0.1mag for J~15mag</a:t>
            </a:r>
            <a:r>
              <a:rPr lang="it-IT" sz="2000" b="1" dirty="0" smtClean="0">
                <a:solidFill>
                  <a:srgbClr val="00FFFF"/>
                </a:solidFill>
                <a:latin typeface="Comic Sans MS"/>
                <a:cs typeface="Comic Sans MS"/>
              </a:rPr>
              <a:t>) and spanning a wide wavelenght </a:t>
            </a:r>
            <a:r>
              <a:rPr lang="it-IT" sz="2000" b="1" dirty="0" err="1" smtClean="0">
                <a:solidFill>
                  <a:srgbClr val="00FFFF"/>
                </a:solidFill>
                <a:latin typeface="Comic Sans MS"/>
                <a:cs typeface="Comic Sans MS"/>
              </a:rPr>
              <a:t>range</a:t>
            </a:r>
            <a:r>
              <a:rPr lang="it-IT" sz="2000" b="1" dirty="0" smtClean="0">
                <a:solidFill>
                  <a:srgbClr val="00FFFF"/>
                </a:solidFill>
                <a:latin typeface="Comic Sans MS"/>
                <a:cs typeface="Comic Sans MS"/>
              </a:rPr>
              <a:t>.</a:t>
            </a:r>
            <a:endParaRPr lang="it-IT" sz="2000" b="1" dirty="0">
              <a:solidFill>
                <a:srgbClr val="00FFFF"/>
              </a:solidFill>
              <a:latin typeface="Comic Sans MS"/>
              <a:cs typeface="Comic Sans MS"/>
            </a:endParaRPr>
          </a:p>
        </p:txBody>
      </p:sp>
      <p:pic>
        <p:nvPicPr>
          <p:cNvPr id="5" name="Immagine 4" descr="sn02cv.jpg"/>
          <p:cNvPicPr>
            <a:picLocks noChangeAspect="1"/>
          </p:cNvPicPr>
          <p:nvPr/>
        </p:nvPicPr>
        <p:blipFill>
          <a:blip r:embed="rId3"/>
          <a:stretch>
            <a:fillRect/>
          </a:stretch>
        </p:blipFill>
        <p:spPr>
          <a:xfrm>
            <a:off x="486895" y="1412777"/>
            <a:ext cx="8335784" cy="3816423"/>
          </a:xfrm>
          <a:prstGeom prst="rect">
            <a:avLst/>
          </a:prstGeom>
        </p:spPr>
      </p:pic>
      <p:sp>
        <p:nvSpPr>
          <p:cNvPr id="2" name="Rectangle 1"/>
          <p:cNvSpPr/>
          <p:nvPr/>
        </p:nvSpPr>
        <p:spPr bwMode="auto">
          <a:xfrm>
            <a:off x="6156176" y="3861048"/>
            <a:ext cx="129614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FF"/>
                </a:solidFill>
                <a:effectLst/>
                <a:latin typeface="Comic Sans MS"/>
                <a:ea typeface="ＭＳ Ｐゴシック" pitchFamily="26" charset="-128"/>
                <a:cs typeface="Comic Sans MS"/>
              </a:rPr>
              <a:t>The SN2002cv is invisible in optical bands</a:t>
            </a:r>
            <a:endParaRPr kumimoji="0" lang="en-US" sz="1200" b="1" i="0" u="none" strike="noStrike" cap="none" normalizeH="0" baseline="0" dirty="0">
              <a:ln>
                <a:noFill/>
              </a:ln>
              <a:solidFill>
                <a:srgbClr val="0000FF"/>
              </a:solidFill>
              <a:effectLst/>
              <a:latin typeface="Comic Sans MS"/>
              <a:ea typeface="ＭＳ Ｐゴシック" pitchFamily="26" charset="-128"/>
              <a:cs typeface="Comic Sans MS"/>
            </a:endParaRPr>
          </a:p>
        </p:txBody>
      </p:sp>
    </p:spTree>
    <p:extLst>
      <p:ext uri="{BB962C8B-B14F-4D97-AF65-F5344CB8AC3E}">
        <p14:creationId xmlns:p14="http://schemas.microsoft.com/office/powerpoint/2010/main" val="386854734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17125" y="605587"/>
            <a:ext cx="8509750" cy="2031325"/>
          </a:xfrm>
          <a:prstGeom prst="rect">
            <a:avLst/>
          </a:prstGeom>
        </p:spPr>
        <p:txBody>
          <a:bodyPr wrap="square">
            <a:spAutoFit/>
          </a:bodyPr>
          <a:lstStyle/>
          <a:p>
            <a:pPr marL="285750" indent="-285750" algn="just">
              <a:buFont typeface="Arial"/>
              <a:buChar char="•"/>
            </a:pPr>
            <a:r>
              <a:rPr lang="it-IT" sz="1800" dirty="0" err="1" smtClean="0">
                <a:solidFill>
                  <a:srgbClr val="00FFFF"/>
                </a:solidFill>
                <a:latin typeface="Comic Sans MS"/>
                <a:cs typeface="Comic Sans MS"/>
              </a:rPr>
              <a:t>Since</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SNe</a:t>
            </a:r>
            <a:r>
              <a:rPr lang="it-IT" sz="1800" dirty="0" smtClean="0">
                <a:solidFill>
                  <a:srgbClr val="00FFFF"/>
                </a:solidFill>
                <a:latin typeface="Comic Sans MS"/>
                <a:cs typeface="Comic Sans MS"/>
              </a:rPr>
              <a:t> are </a:t>
            </a:r>
            <a:r>
              <a:rPr lang="it-IT" sz="1800" dirty="0" err="1" smtClean="0">
                <a:solidFill>
                  <a:srgbClr val="00FFFF"/>
                </a:solidFill>
                <a:latin typeface="Comic Sans MS"/>
                <a:cs typeface="Comic Sans MS"/>
              </a:rPr>
              <a:t>believed</a:t>
            </a:r>
            <a:r>
              <a:rPr lang="it-IT" sz="1800" dirty="0" smtClean="0">
                <a:solidFill>
                  <a:srgbClr val="00FFFF"/>
                </a:solidFill>
                <a:latin typeface="Comic Sans MS"/>
                <a:cs typeface="Comic Sans MS"/>
              </a:rPr>
              <a:t> to be a source of </a:t>
            </a:r>
            <a:r>
              <a:rPr lang="it-IT" sz="1800" dirty="0" err="1" smtClean="0">
                <a:solidFill>
                  <a:srgbClr val="00FFFF"/>
                </a:solidFill>
                <a:latin typeface="Comic Sans MS"/>
                <a:cs typeface="Comic Sans MS"/>
              </a:rPr>
              <a:t>dust</a:t>
            </a:r>
            <a:r>
              <a:rPr lang="it-IT" sz="1800" dirty="0" smtClean="0">
                <a:solidFill>
                  <a:srgbClr val="00FFFF"/>
                </a:solidFill>
                <a:latin typeface="Comic Sans MS"/>
                <a:cs typeface="Comic Sans MS"/>
              </a:rPr>
              <a:t> in </a:t>
            </a:r>
            <a:r>
              <a:rPr lang="it-IT" sz="1800" dirty="0" err="1" smtClean="0">
                <a:solidFill>
                  <a:srgbClr val="00FFFF"/>
                </a:solidFill>
                <a:latin typeface="Comic Sans MS"/>
                <a:cs typeface="Comic Sans MS"/>
              </a:rPr>
              <a:t>galaxies</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events</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showing</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signatures</a:t>
            </a:r>
            <a:r>
              <a:rPr lang="it-IT" sz="1800" dirty="0" smtClean="0">
                <a:solidFill>
                  <a:srgbClr val="00FFFF"/>
                </a:solidFill>
                <a:latin typeface="Comic Sans MS"/>
                <a:cs typeface="Comic Sans MS"/>
              </a:rPr>
              <a:t> of </a:t>
            </a:r>
            <a:r>
              <a:rPr lang="it-IT" sz="1800" dirty="0" err="1" smtClean="0">
                <a:solidFill>
                  <a:srgbClr val="00FFFF"/>
                </a:solidFill>
                <a:latin typeface="Comic Sans MS"/>
                <a:cs typeface="Comic Sans MS"/>
              </a:rPr>
              <a:t>interactions</a:t>
            </a:r>
            <a:r>
              <a:rPr lang="it-IT" sz="1800" dirty="0" smtClean="0">
                <a:solidFill>
                  <a:srgbClr val="00FFFF"/>
                </a:solidFill>
                <a:latin typeface="Comic Sans MS"/>
                <a:cs typeface="Comic Sans MS"/>
              </a:rPr>
              <a:t> with </a:t>
            </a:r>
            <a:r>
              <a:rPr lang="it-IT" sz="1800" dirty="0" err="1" smtClean="0">
                <a:solidFill>
                  <a:srgbClr val="00FFFF"/>
                </a:solidFill>
                <a:latin typeface="Comic Sans MS"/>
                <a:cs typeface="Comic Sans MS"/>
              </a:rPr>
              <a:t>circumstellar</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matter</a:t>
            </a:r>
            <a:r>
              <a:rPr lang="it-IT" sz="1800" dirty="0" smtClean="0">
                <a:solidFill>
                  <a:srgbClr val="00FFFF"/>
                </a:solidFill>
                <a:latin typeface="Comic Sans MS"/>
                <a:cs typeface="Comic Sans MS"/>
              </a:rPr>
              <a:t> are of </a:t>
            </a:r>
            <a:r>
              <a:rPr lang="it-IT" sz="1800" dirty="0" err="1" smtClean="0">
                <a:solidFill>
                  <a:srgbClr val="00FFFF"/>
                </a:solidFill>
                <a:latin typeface="Comic Sans MS"/>
                <a:cs typeface="Comic Sans MS"/>
              </a:rPr>
              <a:t>great</a:t>
            </a:r>
            <a:r>
              <a:rPr lang="it-IT" sz="1800" dirty="0" smtClean="0">
                <a:solidFill>
                  <a:srgbClr val="00FFFF"/>
                </a:solidFill>
                <a:latin typeface="Comic Sans MS"/>
                <a:cs typeface="Comic Sans MS"/>
              </a:rPr>
              <a:t> interest to </a:t>
            </a:r>
            <a:r>
              <a:rPr lang="it-IT" sz="1800" dirty="0" err="1" smtClean="0">
                <a:solidFill>
                  <a:srgbClr val="00FFFF"/>
                </a:solidFill>
                <a:latin typeface="Comic Sans MS"/>
                <a:cs typeface="Comic Sans MS"/>
              </a:rPr>
              <a:t>study</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how</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dust</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forms</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around</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these</a:t>
            </a:r>
            <a:r>
              <a:rPr lang="it-IT" sz="1800" dirty="0" smtClean="0">
                <a:solidFill>
                  <a:srgbClr val="00FFFF"/>
                </a:solidFill>
                <a:latin typeface="Comic Sans MS"/>
                <a:cs typeface="Comic Sans MS"/>
              </a:rPr>
              <a:t> </a:t>
            </a:r>
            <a:r>
              <a:rPr lang="it-IT" sz="1800" dirty="0" err="1" smtClean="0">
                <a:solidFill>
                  <a:srgbClr val="00FFFF"/>
                </a:solidFill>
                <a:latin typeface="Comic Sans MS"/>
                <a:cs typeface="Comic Sans MS"/>
              </a:rPr>
              <a:t>objects</a:t>
            </a:r>
            <a:r>
              <a:rPr lang="it-IT" sz="1800" dirty="0" smtClean="0">
                <a:solidFill>
                  <a:srgbClr val="00FFFF"/>
                </a:solidFill>
                <a:latin typeface="Comic Sans MS"/>
                <a:cs typeface="Comic Sans MS"/>
              </a:rPr>
              <a:t>;</a:t>
            </a:r>
          </a:p>
          <a:p>
            <a:pPr marL="285750" indent="-285750" algn="just">
              <a:buFont typeface="Arial"/>
              <a:buChar char="•"/>
            </a:pPr>
            <a:endParaRPr lang="it-IT" sz="1800" dirty="0">
              <a:solidFill>
                <a:srgbClr val="3366FF"/>
              </a:solidFill>
              <a:latin typeface="Comic Sans MS"/>
              <a:cs typeface="Comic Sans MS"/>
            </a:endParaRPr>
          </a:p>
          <a:p>
            <a:pPr marL="285750" indent="-285750" algn="just">
              <a:buFont typeface="Arial"/>
              <a:buChar char="•"/>
            </a:pPr>
            <a:r>
              <a:rPr lang="it-IT" sz="1800" dirty="0" smtClean="0">
                <a:solidFill>
                  <a:srgbClr val="2EFFBF"/>
                </a:solidFill>
                <a:latin typeface="Comic Sans MS"/>
                <a:cs typeface="Comic Sans MS"/>
              </a:rPr>
              <a:t>NIR </a:t>
            </a:r>
            <a:r>
              <a:rPr lang="it-IT" sz="1800" dirty="0" err="1" smtClean="0">
                <a:solidFill>
                  <a:srgbClr val="2EFFBF"/>
                </a:solidFill>
                <a:latin typeface="Comic Sans MS"/>
                <a:cs typeface="Comic Sans MS"/>
              </a:rPr>
              <a:t>observations</a:t>
            </a:r>
            <a:r>
              <a:rPr lang="it-IT" sz="1800" dirty="0" smtClean="0">
                <a:solidFill>
                  <a:srgbClr val="2EFFBF"/>
                </a:solidFill>
                <a:latin typeface="Comic Sans MS"/>
                <a:cs typeface="Comic Sans MS"/>
              </a:rPr>
              <a:t> </a:t>
            </a:r>
            <a:r>
              <a:rPr lang="it-IT" sz="1800" dirty="0" err="1" smtClean="0">
                <a:solidFill>
                  <a:srgbClr val="2EFFBF"/>
                </a:solidFill>
                <a:latin typeface="Comic Sans MS"/>
                <a:cs typeface="Comic Sans MS"/>
              </a:rPr>
              <a:t>until</a:t>
            </a:r>
            <a:r>
              <a:rPr lang="it-IT" sz="1800" dirty="0" smtClean="0">
                <a:solidFill>
                  <a:srgbClr val="2EFFBF"/>
                </a:solidFill>
                <a:latin typeface="Comic Sans MS"/>
                <a:cs typeface="Comic Sans MS"/>
              </a:rPr>
              <a:t> late </a:t>
            </a:r>
            <a:r>
              <a:rPr lang="it-IT" sz="1800" dirty="0" err="1" smtClean="0">
                <a:solidFill>
                  <a:srgbClr val="2EFFBF"/>
                </a:solidFill>
                <a:latin typeface="Comic Sans MS"/>
                <a:cs typeface="Comic Sans MS"/>
              </a:rPr>
              <a:t>epochs</a:t>
            </a:r>
            <a:r>
              <a:rPr lang="it-IT" sz="1800" dirty="0" smtClean="0">
                <a:solidFill>
                  <a:srgbClr val="2EFFBF"/>
                </a:solidFill>
                <a:latin typeface="Comic Sans MS"/>
                <a:cs typeface="Comic Sans MS"/>
              </a:rPr>
              <a:t> are </a:t>
            </a:r>
            <a:r>
              <a:rPr lang="it-IT" sz="1800" dirty="0" err="1" smtClean="0">
                <a:solidFill>
                  <a:srgbClr val="2EFFBF"/>
                </a:solidFill>
                <a:latin typeface="Comic Sans MS"/>
                <a:cs typeface="Comic Sans MS"/>
              </a:rPr>
              <a:t>instrumental</a:t>
            </a:r>
            <a:r>
              <a:rPr lang="it-IT" sz="1800" dirty="0" smtClean="0">
                <a:solidFill>
                  <a:srgbClr val="2EFFBF"/>
                </a:solidFill>
                <a:latin typeface="Comic Sans MS"/>
                <a:cs typeface="Comic Sans MS"/>
              </a:rPr>
              <a:t> in </a:t>
            </a:r>
            <a:r>
              <a:rPr lang="it-IT" sz="1800" dirty="0" err="1" smtClean="0">
                <a:solidFill>
                  <a:srgbClr val="2EFFBF"/>
                </a:solidFill>
                <a:latin typeface="Comic Sans MS"/>
                <a:cs typeface="Comic Sans MS"/>
              </a:rPr>
              <a:t>providing</a:t>
            </a:r>
            <a:r>
              <a:rPr lang="it-IT" sz="1800" dirty="0" smtClean="0">
                <a:solidFill>
                  <a:srgbClr val="2EFFBF"/>
                </a:solidFill>
                <a:latin typeface="Comic Sans MS"/>
                <a:cs typeface="Comic Sans MS"/>
              </a:rPr>
              <a:t> information on the </a:t>
            </a:r>
            <a:r>
              <a:rPr lang="it-IT" sz="1800" dirty="0" err="1" smtClean="0">
                <a:solidFill>
                  <a:srgbClr val="2EFFBF"/>
                </a:solidFill>
                <a:latin typeface="Comic Sans MS"/>
                <a:cs typeface="Comic Sans MS"/>
              </a:rPr>
              <a:t>ongoing</a:t>
            </a:r>
            <a:r>
              <a:rPr lang="it-IT" sz="1800" dirty="0" smtClean="0">
                <a:solidFill>
                  <a:srgbClr val="2EFFBF"/>
                </a:solidFill>
                <a:latin typeface="Comic Sans MS"/>
                <a:cs typeface="Comic Sans MS"/>
              </a:rPr>
              <a:t> processing: </a:t>
            </a:r>
            <a:r>
              <a:rPr lang="it-IT" sz="1800" b="1" dirty="0" err="1" smtClean="0">
                <a:solidFill>
                  <a:srgbClr val="FF1374"/>
                </a:solidFill>
                <a:latin typeface="Comic Sans MS"/>
                <a:cs typeface="Comic Sans MS"/>
              </a:rPr>
              <a:t>dust</a:t>
            </a:r>
            <a:r>
              <a:rPr lang="it-IT" sz="1800" b="1" dirty="0" smtClean="0">
                <a:solidFill>
                  <a:srgbClr val="FF1374"/>
                </a:solidFill>
                <a:latin typeface="Comic Sans MS"/>
                <a:cs typeface="Comic Sans MS"/>
              </a:rPr>
              <a:t> </a:t>
            </a:r>
            <a:r>
              <a:rPr lang="it-IT" sz="1800" b="1" dirty="0" err="1" smtClean="0">
                <a:solidFill>
                  <a:srgbClr val="FF1374"/>
                </a:solidFill>
                <a:latin typeface="Comic Sans MS"/>
                <a:cs typeface="Comic Sans MS"/>
              </a:rPr>
              <a:t>formation</a:t>
            </a:r>
            <a:r>
              <a:rPr lang="it-IT" sz="1800" b="1" dirty="0" smtClean="0">
                <a:solidFill>
                  <a:srgbClr val="FF1374"/>
                </a:solidFill>
                <a:latin typeface="Comic Sans MS"/>
                <a:cs typeface="Comic Sans MS"/>
              </a:rPr>
              <a:t>, </a:t>
            </a:r>
            <a:r>
              <a:rPr lang="it-IT" sz="1800" b="1" dirty="0" err="1" smtClean="0">
                <a:solidFill>
                  <a:srgbClr val="FF1374"/>
                </a:solidFill>
                <a:latin typeface="Comic Sans MS"/>
                <a:cs typeface="Comic Sans MS"/>
              </a:rPr>
              <a:t>interactions</a:t>
            </a:r>
            <a:r>
              <a:rPr lang="it-IT" sz="1800" b="1" dirty="0" smtClean="0">
                <a:solidFill>
                  <a:srgbClr val="FF1374"/>
                </a:solidFill>
                <a:latin typeface="Comic Sans MS"/>
                <a:cs typeface="Comic Sans MS"/>
              </a:rPr>
              <a:t> with </a:t>
            </a:r>
            <a:r>
              <a:rPr lang="it-IT" sz="1800" b="1" dirty="0" err="1" smtClean="0">
                <a:solidFill>
                  <a:srgbClr val="FF1374"/>
                </a:solidFill>
                <a:latin typeface="Comic Sans MS"/>
                <a:cs typeface="Comic Sans MS"/>
              </a:rPr>
              <a:t>dust</a:t>
            </a:r>
            <a:r>
              <a:rPr lang="it-IT" sz="1800" b="1" dirty="0" smtClean="0">
                <a:solidFill>
                  <a:srgbClr val="FF1374"/>
                </a:solidFill>
                <a:latin typeface="Comic Sans MS"/>
                <a:cs typeface="Comic Sans MS"/>
              </a:rPr>
              <a:t> and/or </a:t>
            </a:r>
            <a:r>
              <a:rPr lang="it-IT" sz="1800" b="1" dirty="0" err="1" smtClean="0">
                <a:solidFill>
                  <a:srgbClr val="FF1374"/>
                </a:solidFill>
                <a:latin typeface="Comic Sans MS"/>
                <a:cs typeface="Comic Sans MS"/>
              </a:rPr>
              <a:t>circumstellar</a:t>
            </a:r>
            <a:r>
              <a:rPr lang="it-IT" sz="1800" b="1" dirty="0" smtClean="0">
                <a:solidFill>
                  <a:srgbClr val="FF1374"/>
                </a:solidFill>
                <a:latin typeface="Comic Sans MS"/>
                <a:cs typeface="Comic Sans MS"/>
              </a:rPr>
              <a:t> medium.</a:t>
            </a:r>
            <a:r>
              <a:rPr lang="it-IT" sz="1800" b="1" dirty="0" smtClean="0">
                <a:solidFill>
                  <a:srgbClr val="3366FF"/>
                </a:solidFill>
                <a:latin typeface="Comic Sans MS"/>
                <a:cs typeface="Comic Sans MS"/>
              </a:rPr>
              <a:t>  </a:t>
            </a:r>
            <a:endParaRPr lang="it-IT" sz="1800" b="1" dirty="0">
              <a:solidFill>
                <a:srgbClr val="3366FF"/>
              </a:solidFill>
              <a:latin typeface="Comic Sans MS"/>
              <a:cs typeface="Comic Sans MS"/>
            </a:endParaRPr>
          </a:p>
        </p:txBody>
      </p:sp>
      <p:grpSp>
        <p:nvGrpSpPr>
          <p:cNvPr id="2" name="Group 1"/>
          <p:cNvGrpSpPr/>
          <p:nvPr/>
        </p:nvGrpSpPr>
        <p:grpSpPr>
          <a:xfrm>
            <a:off x="755576" y="2780928"/>
            <a:ext cx="3986051" cy="4010962"/>
            <a:chOff x="755576" y="2132856"/>
            <a:chExt cx="3986051" cy="4010962"/>
          </a:xfrm>
        </p:grpSpPr>
        <p:pic>
          <p:nvPicPr>
            <p:cNvPr id="8" name="Immagine 7" descr="large-fg3.jpeg"/>
            <p:cNvPicPr>
              <a:picLocks noChangeAspect="1"/>
            </p:cNvPicPr>
            <p:nvPr/>
          </p:nvPicPr>
          <p:blipFill>
            <a:blip r:embed="rId3"/>
            <a:stretch>
              <a:fillRect/>
            </a:stretch>
          </p:blipFill>
          <p:spPr>
            <a:xfrm>
              <a:off x="755576" y="2132856"/>
              <a:ext cx="3986051" cy="3661689"/>
            </a:xfrm>
            <a:prstGeom prst="rect">
              <a:avLst/>
            </a:prstGeom>
            <a:ln w="19050" cmpd="sng">
              <a:solidFill>
                <a:srgbClr val="66FFFF"/>
              </a:solidFill>
            </a:ln>
          </p:spPr>
        </p:pic>
        <p:sp>
          <p:nvSpPr>
            <p:cNvPr id="9" name="Rettangolo 8"/>
            <p:cNvSpPr/>
            <p:nvPr/>
          </p:nvSpPr>
          <p:spPr>
            <a:xfrm>
              <a:off x="1648881" y="5805264"/>
              <a:ext cx="2199440" cy="338554"/>
            </a:xfrm>
            <a:prstGeom prst="rect">
              <a:avLst/>
            </a:prstGeom>
            <a:ln>
              <a:solidFill>
                <a:srgbClr val="00FFFF"/>
              </a:solidFill>
            </a:ln>
          </p:spPr>
          <p:txBody>
            <a:bodyPr wrap="none">
              <a:spAutoFit/>
            </a:bodyPr>
            <a:lstStyle/>
            <a:p>
              <a:pPr algn="ctr"/>
              <a:r>
                <a:rPr lang="it-IT" sz="1600" dirty="0" smtClean="0">
                  <a:solidFill>
                    <a:srgbClr val="FFFFFF"/>
                  </a:solidFill>
                  <a:latin typeface="Comic Sans MS"/>
                  <a:cs typeface="Comic Sans MS"/>
                </a:rPr>
                <a:t>Di Carlo et al. (2008)</a:t>
              </a:r>
            </a:p>
          </p:txBody>
        </p:sp>
      </p:grpSp>
      <p:sp>
        <p:nvSpPr>
          <p:cNvPr id="11" name="CasellaDiTesto 10"/>
          <p:cNvSpPr txBox="1"/>
          <p:nvPr/>
        </p:nvSpPr>
        <p:spPr>
          <a:xfrm>
            <a:off x="5292080" y="3514362"/>
            <a:ext cx="3528392" cy="1477328"/>
          </a:xfrm>
          <a:prstGeom prst="rect">
            <a:avLst/>
          </a:prstGeom>
          <a:noFill/>
        </p:spPr>
        <p:txBody>
          <a:bodyPr wrap="square" rtlCol="0">
            <a:spAutoFit/>
          </a:bodyPr>
          <a:lstStyle/>
          <a:p>
            <a:pPr algn="just"/>
            <a:r>
              <a:rPr lang="it-IT" sz="1800" b="1" dirty="0" smtClean="0">
                <a:solidFill>
                  <a:schemeClr val="bg1"/>
                </a:solidFill>
                <a:latin typeface="Comic Sans MS"/>
                <a:cs typeface="Comic Sans MS"/>
              </a:rPr>
              <a:t>Data </a:t>
            </a:r>
            <a:r>
              <a:rPr lang="it-IT" sz="1800" b="1" dirty="0" err="1" smtClean="0">
                <a:solidFill>
                  <a:schemeClr val="bg1"/>
                </a:solidFill>
                <a:latin typeface="Comic Sans MS"/>
                <a:cs typeface="Comic Sans MS"/>
              </a:rPr>
              <a:t>analysis</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allows</a:t>
            </a:r>
            <a:r>
              <a:rPr lang="it-IT" sz="1800" b="1" dirty="0" smtClean="0">
                <a:solidFill>
                  <a:schemeClr val="bg1"/>
                </a:solidFill>
                <a:latin typeface="Comic Sans MS"/>
                <a:cs typeface="Comic Sans MS"/>
              </a:rPr>
              <a:t> to deduce </a:t>
            </a:r>
            <a:r>
              <a:rPr lang="it-IT" sz="1800" b="1" dirty="0" err="1" smtClean="0">
                <a:solidFill>
                  <a:schemeClr val="bg1"/>
                </a:solidFill>
                <a:latin typeface="Comic Sans MS"/>
                <a:cs typeface="Comic Sans MS"/>
              </a:rPr>
              <a:t>that</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rebrightening</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is</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produced</a:t>
            </a:r>
            <a:r>
              <a:rPr lang="it-IT" sz="1800" b="1" dirty="0" smtClean="0">
                <a:solidFill>
                  <a:schemeClr val="bg1"/>
                </a:solidFill>
                <a:latin typeface="Comic Sans MS"/>
                <a:cs typeface="Comic Sans MS"/>
              </a:rPr>
              <a:t> by hot, </a:t>
            </a:r>
            <a:r>
              <a:rPr lang="it-IT" sz="1800" b="1" dirty="0" err="1" smtClean="0">
                <a:solidFill>
                  <a:schemeClr val="bg1"/>
                </a:solidFill>
                <a:latin typeface="Comic Sans MS"/>
                <a:cs typeface="Comic Sans MS"/>
              </a:rPr>
              <a:t>newly</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formed</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dust</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surrounding</a:t>
            </a:r>
            <a:r>
              <a:rPr lang="it-IT" sz="1800" b="1" dirty="0" smtClean="0">
                <a:solidFill>
                  <a:schemeClr val="bg1"/>
                </a:solidFill>
                <a:latin typeface="Comic Sans MS"/>
                <a:cs typeface="Comic Sans MS"/>
              </a:rPr>
              <a:t> the supernova. </a:t>
            </a:r>
            <a:endParaRPr lang="it-IT" sz="1800" b="1" dirty="0">
              <a:solidFill>
                <a:schemeClr val="bg1"/>
              </a:solidFill>
              <a:latin typeface="Comic Sans MS"/>
              <a:cs typeface="Comic Sans MS"/>
            </a:endParaRPr>
          </a:p>
        </p:txBody>
      </p:sp>
      <p:sp>
        <p:nvSpPr>
          <p:cNvPr id="3" name="Title 2"/>
          <p:cNvSpPr>
            <a:spLocks noGrp="1"/>
          </p:cNvSpPr>
          <p:nvPr>
            <p:ph type="title"/>
          </p:nvPr>
        </p:nvSpPr>
        <p:spPr>
          <a:xfrm>
            <a:off x="611560" y="116632"/>
            <a:ext cx="7772400" cy="360040"/>
          </a:xfrm>
        </p:spPr>
        <p:txBody>
          <a:bodyPr/>
          <a:lstStyle/>
          <a:p>
            <a:r>
              <a:rPr lang="en-US" sz="2800" b="1" dirty="0" err="1" smtClean="0">
                <a:solidFill>
                  <a:schemeClr val="bg1"/>
                </a:solidFill>
                <a:latin typeface="Comic Sans MS"/>
                <a:cs typeface="Comic Sans MS"/>
              </a:rPr>
              <a:t>SNe</a:t>
            </a:r>
            <a:r>
              <a:rPr lang="en-US" sz="2800" b="1" dirty="0" smtClean="0">
                <a:solidFill>
                  <a:schemeClr val="bg1"/>
                </a:solidFill>
                <a:latin typeface="Comic Sans MS"/>
                <a:cs typeface="Comic Sans MS"/>
              </a:rPr>
              <a:t> &amp; Dust</a:t>
            </a:r>
            <a:endParaRPr lang="en-US" sz="2800" b="1" dirty="0">
              <a:solidFill>
                <a:schemeClr val="bg1"/>
              </a:solidFill>
              <a:latin typeface="Comic Sans MS"/>
              <a:cs typeface="Comic Sans MS"/>
            </a:endParaRPr>
          </a:p>
        </p:txBody>
      </p:sp>
    </p:spTree>
    <p:extLst>
      <p:ext uri="{BB962C8B-B14F-4D97-AF65-F5344CB8AC3E}">
        <p14:creationId xmlns:p14="http://schemas.microsoft.com/office/powerpoint/2010/main" val="26780465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0"/>
            <a:ext cx="7772400" cy="533400"/>
          </a:xfrm>
        </p:spPr>
        <p:txBody>
          <a:bodyPr/>
          <a:lstStyle/>
          <a:p>
            <a:r>
              <a:rPr lang="it-IT" sz="2400" b="1" dirty="0" smtClean="0">
                <a:solidFill>
                  <a:srgbClr val="FFFFFF"/>
                </a:solidFill>
                <a:latin typeface="Comic Sans MS"/>
                <a:cs typeface="Comic Sans MS"/>
              </a:rPr>
              <a:t>Some </a:t>
            </a:r>
            <a:r>
              <a:rPr lang="it-IT" sz="2400" b="1" dirty="0" err="1" smtClean="0">
                <a:solidFill>
                  <a:srgbClr val="FFFFFF"/>
                </a:solidFill>
                <a:latin typeface="Comic Sans MS"/>
                <a:cs typeface="Comic Sans MS"/>
              </a:rPr>
              <a:t>outstanding</a:t>
            </a:r>
            <a:r>
              <a:rPr lang="it-IT" sz="2400" b="1" dirty="0" smtClean="0">
                <a:solidFill>
                  <a:srgbClr val="FFFFFF"/>
                </a:solidFill>
                <a:latin typeface="Comic Sans MS"/>
                <a:cs typeface="Comic Sans MS"/>
              </a:rPr>
              <a:t> </a:t>
            </a:r>
            <a:r>
              <a:rPr lang="it-IT" sz="2400" b="1" dirty="0" err="1" smtClean="0">
                <a:solidFill>
                  <a:srgbClr val="FFFFFF"/>
                </a:solidFill>
                <a:latin typeface="Comic Sans MS"/>
                <a:cs typeface="Comic Sans MS"/>
              </a:rPr>
              <a:t>results</a:t>
            </a:r>
            <a:r>
              <a:rPr lang="it-IT" sz="2400" b="1" dirty="0" smtClean="0">
                <a:solidFill>
                  <a:srgbClr val="FFFFFF"/>
                </a:solidFill>
                <a:latin typeface="Comic Sans MS"/>
                <a:cs typeface="Comic Sans MS"/>
              </a:rPr>
              <a:t>…</a:t>
            </a:r>
            <a:endParaRPr lang="it-IT" sz="2400" b="1" dirty="0">
              <a:solidFill>
                <a:srgbClr val="FFFFFF"/>
              </a:solidFill>
              <a:latin typeface="Comic Sans MS"/>
              <a:cs typeface="Comic Sans MS"/>
            </a:endParaRPr>
          </a:p>
        </p:txBody>
      </p:sp>
      <p:sp>
        <p:nvSpPr>
          <p:cNvPr id="3" name="CasellaDiTesto 2"/>
          <p:cNvSpPr txBox="1"/>
          <p:nvPr/>
        </p:nvSpPr>
        <p:spPr>
          <a:xfrm>
            <a:off x="304800" y="620688"/>
            <a:ext cx="2544161" cy="369332"/>
          </a:xfrm>
          <a:prstGeom prst="rect">
            <a:avLst/>
          </a:prstGeom>
          <a:noFill/>
        </p:spPr>
        <p:txBody>
          <a:bodyPr wrap="none" rtlCol="0">
            <a:spAutoFit/>
          </a:bodyPr>
          <a:lstStyle/>
          <a:p>
            <a:r>
              <a:rPr lang="it-IT" sz="1800" b="1" dirty="0" err="1" smtClean="0">
                <a:solidFill>
                  <a:srgbClr val="FFFFFF"/>
                </a:solidFill>
                <a:latin typeface="Comic Sans MS"/>
                <a:cs typeface="Comic Sans MS"/>
              </a:rPr>
              <a:t>Very</a:t>
            </a:r>
            <a:r>
              <a:rPr lang="it-IT" sz="1800" b="1" dirty="0" smtClean="0">
                <a:solidFill>
                  <a:srgbClr val="FFFFFF"/>
                </a:solidFill>
                <a:latin typeface="Comic Sans MS"/>
                <a:cs typeface="Comic Sans MS"/>
              </a:rPr>
              <a:t> Low Mass </a:t>
            </a:r>
            <a:r>
              <a:rPr lang="it-IT" sz="1800" b="1" dirty="0" err="1" smtClean="0">
                <a:solidFill>
                  <a:srgbClr val="FFFFFF"/>
                </a:solidFill>
                <a:latin typeface="Comic Sans MS"/>
                <a:cs typeface="Comic Sans MS"/>
              </a:rPr>
              <a:t>stars</a:t>
            </a:r>
            <a:endParaRPr lang="it-IT" sz="1800" b="1" dirty="0">
              <a:solidFill>
                <a:srgbClr val="FFFFFF"/>
              </a:solidFill>
              <a:latin typeface="Comic Sans MS"/>
              <a:cs typeface="Comic Sans MS"/>
            </a:endParaRPr>
          </a:p>
        </p:txBody>
      </p:sp>
      <p:grpSp>
        <p:nvGrpSpPr>
          <p:cNvPr id="10" name="Gruppo 9"/>
          <p:cNvGrpSpPr/>
          <p:nvPr/>
        </p:nvGrpSpPr>
        <p:grpSpPr>
          <a:xfrm>
            <a:off x="1141447" y="1143000"/>
            <a:ext cx="3354353" cy="3523538"/>
            <a:chOff x="1141447" y="1658062"/>
            <a:chExt cx="3354353" cy="3523538"/>
          </a:xfrm>
        </p:grpSpPr>
        <p:pic>
          <p:nvPicPr>
            <p:cNvPr id="4" name="Picture 12" descr="vlmfit"/>
            <p:cNvPicPr>
              <a:picLocks noChangeAspect="1" noChangeArrowheads="1"/>
            </p:cNvPicPr>
            <p:nvPr/>
          </p:nvPicPr>
          <p:blipFill>
            <a:blip r:embed="rId2">
              <a:lum bright="-18000" contrast="42000"/>
            </a:blip>
            <a:srcRect/>
            <a:stretch>
              <a:fillRect/>
            </a:stretch>
          </p:blipFill>
          <p:spPr bwMode="auto">
            <a:xfrm>
              <a:off x="1143000" y="1658062"/>
              <a:ext cx="3352800" cy="3218738"/>
            </a:xfrm>
            <a:prstGeom prst="rect">
              <a:avLst/>
            </a:prstGeom>
            <a:noFill/>
            <a:ln w="28575" cap="flat" cmpd="sng" algn="ctr">
              <a:solidFill>
                <a:srgbClr val="00FFFF"/>
              </a:solidFill>
              <a:prstDash val="solid"/>
              <a:round/>
              <a:headEnd type="none" w="med" len="med"/>
              <a:tailEnd type="none" w="med" len="med"/>
            </a:ln>
          </p:spPr>
        </p:pic>
        <p:sp>
          <p:nvSpPr>
            <p:cNvPr id="8" name="CasellaDiTesto 7"/>
            <p:cNvSpPr txBox="1"/>
            <p:nvPr/>
          </p:nvSpPr>
          <p:spPr>
            <a:xfrm>
              <a:off x="1141447" y="4904601"/>
              <a:ext cx="1525553" cy="276999"/>
            </a:xfrm>
            <a:prstGeom prst="rect">
              <a:avLst/>
            </a:prstGeom>
            <a:noFill/>
            <a:ln>
              <a:solidFill>
                <a:srgbClr val="00FFFF"/>
              </a:solidFill>
            </a:ln>
          </p:spPr>
          <p:txBody>
            <a:bodyPr wrap="none" rtlCol="0" anchor="ctr">
              <a:spAutoFit/>
            </a:bodyPr>
            <a:lstStyle/>
            <a:p>
              <a:pPr algn="ctr"/>
              <a:r>
                <a:rPr lang="it-IT" sz="1200" b="1" dirty="0" smtClean="0">
                  <a:solidFill>
                    <a:srgbClr val="FFFFFF"/>
                  </a:solidFill>
                  <a:latin typeface="Comic Sans MS"/>
                  <a:cs typeface="Comic Sans MS"/>
                </a:rPr>
                <a:t>King </a:t>
              </a:r>
              <a:r>
                <a:rPr lang="it-IT" sz="1200" b="1" dirty="0" err="1" smtClean="0">
                  <a:solidFill>
                    <a:srgbClr val="FFFFFF"/>
                  </a:solidFill>
                  <a:latin typeface="Comic Sans MS"/>
                  <a:cs typeface="Comic Sans MS"/>
                </a:rPr>
                <a:t>et</a:t>
              </a:r>
              <a:r>
                <a:rPr lang="it-IT" sz="1200" b="1" dirty="0" smtClean="0">
                  <a:solidFill>
                    <a:srgbClr val="FFFFFF"/>
                  </a:solidFill>
                  <a:latin typeface="Comic Sans MS"/>
                  <a:cs typeface="Comic Sans MS"/>
                </a:rPr>
                <a:t> al. (1998)</a:t>
              </a:r>
              <a:endParaRPr lang="it-IT" sz="1200" b="1" dirty="0">
                <a:solidFill>
                  <a:srgbClr val="FFFFFF"/>
                </a:solidFill>
                <a:latin typeface="Comic Sans MS"/>
                <a:cs typeface="Comic Sans MS"/>
              </a:endParaRPr>
            </a:p>
          </p:txBody>
        </p:sp>
      </p:grpSp>
      <p:grpSp>
        <p:nvGrpSpPr>
          <p:cNvPr id="13" name="Gruppo 12"/>
          <p:cNvGrpSpPr/>
          <p:nvPr/>
        </p:nvGrpSpPr>
        <p:grpSpPr>
          <a:xfrm>
            <a:off x="1066800" y="1143000"/>
            <a:ext cx="3581400" cy="3934599"/>
            <a:chOff x="990600" y="1447800"/>
            <a:chExt cx="3581400" cy="3934599"/>
          </a:xfrm>
        </p:grpSpPr>
        <p:pic>
          <p:nvPicPr>
            <p:cNvPr id="7" name="Picture 13" descr="bulge"/>
            <p:cNvPicPr>
              <a:picLocks noChangeAspect="1" noChangeArrowheads="1"/>
            </p:cNvPicPr>
            <p:nvPr/>
          </p:nvPicPr>
          <p:blipFill>
            <a:blip r:embed="rId3">
              <a:lum bright="-12000" contrast="24000"/>
            </a:blip>
            <a:srcRect/>
            <a:stretch>
              <a:fillRect/>
            </a:stretch>
          </p:blipFill>
          <p:spPr bwMode="auto">
            <a:xfrm>
              <a:off x="990600" y="1447800"/>
              <a:ext cx="3581400" cy="3654773"/>
            </a:xfrm>
            <a:prstGeom prst="rect">
              <a:avLst/>
            </a:prstGeom>
            <a:noFill/>
            <a:ln w="28575" cap="flat" cmpd="sng" algn="ctr">
              <a:solidFill>
                <a:srgbClr val="FF0000"/>
              </a:solidFill>
              <a:prstDash val="solid"/>
              <a:round/>
              <a:headEnd type="none" w="med" len="med"/>
              <a:tailEnd type="none" w="med" len="med"/>
            </a:ln>
          </p:spPr>
        </p:pic>
        <p:sp>
          <p:nvSpPr>
            <p:cNvPr id="12" name="CasellaDiTesto 11"/>
            <p:cNvSpPr txBox="1"/>
            <p:nvPr/>
          </p:nvSpPr>
          <p:spPr>
            <a:xfrm>
              <a:off x="990600" y="5105400"/>
              <a:ext cx="1742710" cy="276999"/>
            </a:xfrm>
            <a:prstGeom prst="rect">
              <a:avLst/>
            </a:prstGeom>
            <a:noFill/>
            <a:ln>
              <a:solidFill>
                <a:srgbClr val="FF0000"/>
              </a:solidFill>
            </a:ln>
          </p:spPr>
          <p:txBody>
            <a:bodyPr wrap="none" rtlCol="0" anchor="ctr">
              <a:spAutoFit/>
            </a:bodyPr>
            <a:lstStyle/>
            <a:p>
              <a:pPr algn="ctr"/>
              <a:r>
                <a:rPr lang="it-IT" sz="1200" b="1" dirty="0" err="1" smtClean="0">
                  <a:solidFill>
                    <a:srgbClr val="FFFFFF"/>
                  </a:solidFill>
                  <a:latin typeface="Comic Sans MS"/>
                  <a:cs typeface="Comic Sans MS"/>
                </a:rPr>
                <a:t>Zoccali</a:t>
              </a:r>
              <a:r>
                <a:rPr lang="it-IT" sz="1200" b="1" dirty="0" smtClean="0">
                  <a:solidFill>
                    <a:srgbClr val="FFFFFF"/>
                  </a:solidFill>
                  <a:latin typeface="Comic Sans MS"/>
                  <a:cs typeface="Comic Sans MS"/>
                </a:rPr>
                <a:t> </a:t>
              </a:r>
              <a:r>
                <a:rPr lang="it-IT" sz="1200" b="1" dirty="0" err="1" smtClean="0">
                  <a:solidFill>
                    <a:srgbClr val="FFFFFF"/>
                  </a:solidFill>
                  <a:latin typeface="Comic Sans MS"/>
                  <a:cs typeface="Comic Sans MS"/>
                </a:rPr>
                <a:t>et</a:t>
              </a:r>
              <a:r>
                <a:rPr lang="it-IT" sz="1200" b="1" dirty="0" smtClean="0">
                  <a:solidFill>
                    <a:srgbClr val="FFFFFF"/>
                  </a:solidFill>
                  <a:latin typeface="Comic Sans MS"/>
                  <a:cs typeface="Comic Sans MS"/>
                </a:rPr>
                <a:t> al. (2000)</a:t>
              </a:r>
              <a:endParaRPr lang="it-IT" sz="1200" b="1" dirty="0">
                <a:solidFill>
                  <a:srgbClr val="FFFFFF"/>
                </a:solidFill>
                <a:latin typeface="Comic Sans MS"/>
                <a:cs typeface="Comic Sans MS"/>
              </a:endParaRPr>
            </a:p>
          </p:txBody>
        </p:sp>
      </p:grpSp>
      <p:sp>
        <p:nvSpPr>
          <p:cNvPr id="17" name="CasellaDiTesto 16"/>
          <p:cNvSpPr txBox="1"/>
          <p:nvPr/>
        </p:nvSpPr>
        <p:spPr>
          <a:xfrm>
            <a:off x="1641247" y="5305961"/>
            <a:ext cx="3006953" cy="1323439"/>
          </a:xfrm>
          <a:prstGeom prst="rect">
            <a:avLst/>
          </a:prstGeom>
          <a:noFill/>
        </p:spPr>
        <p:txBody>
          <a:bodyPr wrap="none" rtlCol="0">
            <a:spAutoFit/>
          </a:bodyPr>
          <a:lstStyle/>
          <a:p>
            <a:r>
              <a:rPr lang="it-IT" sz="1600" b="1" dirty="0" err="1" smtClean="0">
                <a:solidFill>
                  <a:srgbClr val="FFFFFF"/>
                </a:solidFill>
                <a:latin typeface="Comic Sans MS"/>
                <a:cs typeface="Comic Sans MS"/>
              </a:rPr>
              <a:t>Surface</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boundary</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conditions</a:t>
            </a:r>
            <a:endParaRPr lang="it-IT" sz="1600" b="1" dirty="0" smtClean="0">
              <a:solidFill>
                <a:srgbClr val="FFFFFF"/>
              </a:solidFill>
              <a:latin typeface="Comic Sans MS"/>
              <a:cs typeface="Comic Sans MS"/>
            </a:endParaRPr>
          </a:p>
          <a:p>
            <a:endParaRPr lang="it-IT" sz="1600" b="1" dirty="0" smtClean="0">
              <a:solidFill>
                <a:srgbClr val="FFFFFF"/>
              </a:solidFill>
              <a:latin typeface="Comic Sans MS"/>
              <a:cs typeface="Comic Sans MS"/>
            </a:endParaRPr>
          </a:p>
          <a:p>
            <a:r>
              <a:rPr lang="it-IT" sz="1600" b="1" dirty="0" err="1" smtClean="0">
                <a:solidFill>
                  <a:srgbClr val="FFFFFF"/>
                </a:solidFill>
                <a:latin typeface="Comic Sans MS"/>
                <a:cs typeface="Comic Sans MS"/>
              </a:rPr>
              <a:t>Equation</a:t>
            </a:r>
            <a:r>
              <a:rPr lang="it-IT" sz="1600" b="1" dirty="0" smtClean="0">
                <a:solidFill>
                  <a:srgbClr val="FFFFFF"/>
                </a:solidFill>
                <a:latin typeface="Comic Sans MS"/>
                <a:cs typeface="Comic Sans MS"/>
              </a:rPr>
              <a:t> </a:t>
            </a:r>
            <a:r>
              <a:rPr lang="it-IT" sz="1600" b="1" dirty="0" err="1" smtClean="0">
                <a:solidFill>
                  <a:srgbClr val="FFFFFF"/>
                </a:solidFill>
                <a:latin typeface="Comic Sans MS"/>
                <a:cs typeface="Comic Sans MS"/>
              </a:rPr>
              <a:t>of</a:t>
            </a:r>
            <a:r>
              <a:rPr lang="it-IT" sz="1600" b="1" dirty="0" smtClean="0">
                <a:solidFill>
                  <a:srgbClr val="FFFFFF"/>
                </a:solidFill>
                <a:latin typeface="Comic Sans MS"/>
                <a:cs typeface="Comic Sans MS"/>
              </a:rPr>
              <a:t> State</a:t>
            </a:r>
          </a:p>
          <a:p>
            <a:endParaRPr lang="it-IT" sz="1600" b="1" dirty="0" smtClean="0">
              <a:solidFill>
                <a:srgbClr val="FFFFFF"/>
              </a:solidFill>
              <a:latin typeface="Comic Sans MS"/>
              <a:cs typeface="Comic Sans MS"/>
            </a:endParaRPr>
          </a:p>
          <a:p>
            <a:r>
              <a:rPr lang="it-IT" sz="1600" b="1" dirty="0" err="1" smtClean="0">
                <a:solidFill>
                  <a:srgbClr val="FFFFFF"/>
                </a:solidFill>
                <a:latin typeface="Comic Sans MS"/>
                <a:cs typeface="Comic Sans MS"/>
              </a:rPr>
              <a:t>Opacity</a:t>
            </a:r>
            <a:endParaRPr lang="it-IT" sz="1600" b="1" dirty="0">
              <a:solidFill>
                <a:srgbClr val="FFFFFF"/>
              </a:solidFill>
              <a:latin typeface="Comic Sans MS"/>
              <a:cs typeface="Comic Sans MS"/>
            </a:endParaRPr>
          </a:p>
        </p:txBody>
      </p:sp>
      <p:grpSp>
        <p:nvGrpSpPr>
          <p:cNvPr id="23" name="Gruppo 22"/>
          <p:cNvGrpSpPr/>
          <p:nvPr/>
        </p:nvGrpSpPr>
        <p:grpSpPr>
          <a:xfrm>
            <a:off x="990600" y="5105400"/>
            <a:ext cx="661434" cy="1636931"/>
            <a:chOff x="990600" y="5105400"/>
            <a:chExt cx="661434" cy="1636931"/>
          </a:xfrm>
        </p:grpSpPr>
        <p:sp>
          <p:nvSpPr>
            <p:cNvPr id="18" name="CasellaDiTesto 17"/>
            <p:cNvSpPr txBox="1"/>
            <p:nvPr/>
          </p:nvSpPr>
          <p:spPr>
            <a:xfrm>
              <a:off x="990600" y="5105400"/>
              <a:ext cx="661434" cy="646331"/>
            </a:xfrm>
            <a:prstGeom prst="rect">
              <a:avLst/>
            </a:prstGeom>
            <a:noFill/>
          </p:spPr>
          <p:txBody>
            <a:bodyPr wrap="none" rtlCol="0">
              <a:spAutoFit/>
            </a:bodyPr>
            <a:lstStyle/>
            <a:p>
              <a:r>
                <a:rPr lang="it-IT" sz="3600" dirty="0" smtClean="0">
                  <a:solidFill>
                    <a:srgbClr val="FFFF00"/>
                  </a:solidFill>
                </a:rPr>
                <a:t> </a:t>
              </a:r>
              <a:r>
                <a:rPr lang="it-IT" sz="3600" dirty="0" smtClean="0">
                  <a:solidFill>
                    <a:srgbClr val="FFFF00"/>
                  </a:solidFill>
                  <a:latin typeface="Zapf Dingbats"/>
                  <a:ea typeface="Zapf Dingbats"/>
                  <a:cs typeface="Zapf Dingbats"/>
                </a:rPr>
                <a:t>✓</a:t>
              </a:r>
              <a:endParaRPr lang="it-IT" sz="3600" dirty="0">
                <a:solidFill>
                  <a:srgbClr val="FFFF00"/>
                </a:solidFill>
              </a:endParaRPr>
            </a:p>
          </p:txBody>
        </p:sp>
        <p:sp>
          <p:nvSpPr>
            <p:cNvPr id="19" name="CasellaDiTesto 18"/>
            <p:cNvSpPr txBox="1"/>
            <p:nvPr/>
          </p:nvSpPr>
          <p:spPr>
            <a:xfrm>
              <a:off x="990600" y="5562600"/>
              <a:ext cx="661434" cy="646331"/>
            </a:xfrm>
            <a:prstGeom prst="rect">
              <a:avLst/>
            </a:prstGeom>
            <a:noFill/>
          </p:spPr>
          <p:txBody>
            <a:bodyPr wrap="none" rtlCol="0">
              <a:spAutoFit/>
            </a:bodyPr>
            <a:lstStyle/>
            <a:p>
              <a:r>
                <a:rPr lang="it-IT" sz="3600" dirty="0" smtClean="0">
                  <a:solidFill>
                    <a:srgbClr val="FFFF00"/>
                  </a:solidFill>
                </a:rPr>
                <a:t> </a:t>
              </a:r>
              <a:r>
                <a:rPr lang="it-IT" sz="3600" dirty="0" smtClean="0">
                  <a:solidFill>
                    <a:srgbClr val="FFFF00"/>
                  </a:solidFill>
                  <a:latin typeface="Zapf Dingbats"/>
                  <a:ea typeface="Zapf Dingbats"/>
                  <a:cs typeface="Zapf Dingbats"/>
                </a:rPr>
                <a:t>✓</a:t>
              </a:r>
              <a:endParaRPr lang="it-IT" sz="3600" dirty="0">
                <a:solidFill>
                  <a:srgbClr val="FFFF00"/>
                </a:solidFill>
              </a:endParaRPr>
            </a:p>
          </p:txBody>
        </p:sp>
        <p:sp>
          <p:nvSpPr>
            <p:cNvPr id="20" name="CasellaDiTesto 19"/>
            <p:cNvSpPr txBox="1"/>
            <p:nvPr/>
          </p:nvSpPr>
          <p:spPr>
            <a:xfrm>
              <a:off x="990600" y="6096000"/>
              <a:ext cx="661434" cy="646331"/>
            </a:xfrm>
            <a:prstGeom prst="rect">
              <a:avLst/>
            </a:prstGeom>
            <a:noFill/>
          </p:spPr>
          <p:txBody>
            <a:bodyPr wrap="none" rtlCol="0">
              <a:spAutoFit/>
            </a:bodyPr>
            <a:lstStyle/>
            <a:p>
              <a:r>
                <a:rPr lang="it-IT" sz="3600" dirty="0" smtClean="0">
                  <a:solidFill>
                    <a:srgbClr val="FFFF00"/>
                  </a:solidFill>
                </a:rPr>
                <a:t> </a:t>
              </a:r>
              <a:r>
                <a:rPr lang="it-IT" sz="3600" dirty="0" smtClean="0">
                  <a:solidFill>
                    <a:srgbClr val="FFFF00"/>
                  </a:solidFill>
                  <a:latin typeface="Zapf Dingbats"/>
                  <a:ea typeface="Zapf Dingbats"/>
                  <a:cs typeface="Zapf Dingbats"/>
                </a:rPr>
                <a:t>✓</a:t>
              </a:r>
              <a:endParaRPr lang="it-IT" sz="3600" dirty="0">
                <a:solidFill>
                  <a:srgbClr val="FFFF00"/>
                </a:solidFill>
              </a:endParaRPr>
            </a:p>
          </p:txBody>
        </p:sp>
      </p:grpSp>
      <p:grpSp>
        <p:nvGrpSpPr>
          <p:cNvPr id="26" name="Gruppo 25"/>
          <p:cNvGrpSpPr/>
          <p:nvPr/>
        </p:nvGrpSpPr>
        <p:grpSpPr>
          <a:xfrm>
            <a:off x="4953000" y="1143744"/>
            <a:ext cx="3505582" cy="3581400"/>
            <a:chOff x="4953000" y="1143000"/>
            <a:chExt cx="3505582" cy="3581400"/>
          </a:xfrm>
        </p:grpSpPr>
        <p:pic>
          <p:nvPicPr>
            <p:cNvPr id="22" name="Picture 7" descr="radius"/>
            <p:cNvPicPr>
              <a:picLocks noChangeAspect="1" noChangeArrowheads="1"/>
            </p:cNvPicPr>
            <p:nvPr/>
          </p:nvPicPr>
          <p:blipFill>
            <a:blip r:embed="rId4">
              <a:lum bright="-18000" contrast="30000"/>
            </a:blip>
            <a:srcRect/>
            <a:stretch>
              <a:fillRect/>
            </a:stretch>
          </p:blipFill>
          <p:spPr bwMode="auto">
            <a:xfrm>
              <a:off x="4953382" y="1143000"/>
              <a:ext cx="3505200" cy="3282950"/>
            </a:xfrm>
            <a:prstGeom prst="rect">
              <a:avLst/>
            </a:prstGeom>
            <a:noFill/>
            <a:ln w="28575" cap="flat" cmpd="sng" algn="ctr">
              <a:solidFill>
                <a:srgbClr val="FF0000"/>
              </a:solidFill>
              <a:prstDash val="solid"/>
              <a:round/>
              <a:headEnd type="none" w="med" len="med"/>
              <a:tailEnd type="none" w="med" len="med"/>
            </a:ln>
          </p:spPr>
        </p:pic>
        <p:sp>
          <p:nvSpPr>
            <p:cNvPr id="24" name="Text Box 9"/>
            <p:cNvSpPr txBox="1">
              <a:spLocks noChangeArrowheads="1"/>
            </p:cNvSpPr>
            <p:nvPr/>
          </p:nvSpPr>
          <p:spPr bwMode="auto">
            <a:xfrm>
              <a:off x="4953000" y="4447401"/>
              <a:ext cx="1981582" cy="276999"/>
            </a:xfrm>
            <a:prstGeom prst="rect">
              <a:avLst/>
            </a:prstGeom>
            <a:noFill/>
            <a:ln w="12700" cap="flat" cmpd="sng" algn="ctr">
              <a:solidFill>
                <a:srgbClr val="FF0000"/>
              </a:solidFill>
              <a:prstDash val="solid"/>
              <a:miter lim="800000"/>
              <a:headEnd type="none" w="med" len="med"/>
              <a:tailEnd type="none" w="med" len="med"/>
            </a:ln>
            <a:effectLst/>
          </p:spPr>
          <p:txBody>
            <a:bodyPr wrap="none" anchor="ctr">
              <a:prstTxWarp prst="textNoShape">
                <a:avLst/>
              </a:prstTxWarp>
              <a:spAutoFit/>
            </a:bodyPr>
            <a:lstStyle/>
            <a:p>
              <a:pPr algn="ctr">
                <a:spcBef>
                  <a:spcPct val="20000"/>
                </a:spcBef>
              </a:pPr>
              <a:r>
                <a:rPr lang="en-US" sz="1200" b="1" dirty="0" err="1" smtClean="0">
                  <a:solidFill>
                    <a:schemeClr val="bg1"/>
                  </a:solidFill>
                  <a:latin typeface="Comic Sans MS"/>
                  <a:cs typeface="Comic Sans MS"/>
                  <a:sym typeface="Wingdings" charset="2"/>
                </a:rPr>
                <a:t>Segransan</a:t>
              </a:r>
              <a:r>
                <a:rPr lang="en-US" sz="1200" b="1" dirty="0" smtClean="0">
                  <a:solidFill>
                    <a:schemeClr val="bg1"/>
                  </a:solidFill>
                  <a:latin typeface="Comic Sans MS"/>
                  <a:cs typeface="Comic Sans MS"/>
                  <a:sym typeface="Wingdings" charset="2"/>
                </a:rPr>
                <a:t> </a:t>
              </a:r>
              <a:r>
                <a:rPr lang="en-US" sz="1200" b="1" dirty="0">
                  <a:solidFill>
                    <a:schemeClr val="bg1"/>
                  </a:solidFill>
                  <a:latin typeface="Comic Sans MS"/>
                  <a:cs typeface="Comic Sans MS"/>
                  <a:sym typeface="Wingdings" charset="2"/>
                </a:rPr>
                <a:t>et al.</a:t>
              </a:r>
              <a:r>
                <a:rPr lang="en-US" sz="1200" b="1" dirty="0" smtClean="0">
                  <a:solidFill>
                    <a:schemeClr val="bg1"/>
                  </a:solidFill>
                  <a:latin typeface="Comic Sans MS"/>
                  <a:cs typeface="Comic Sans MS"/>
                  <a:sym typeface="Wingdings" charset="2"/>
                </a:rPr>
                <a:t> (2003) </a:t>
              </a:r>
              <a:endParaRPr lang="it-IT" sz="1200" b="1" dirty="0">
                <a:solidFill>
                  <a:schemeClr val="bg1"/>
                </a:solidFill>
                <a:latin typeface="Comic Sans MS"/>
                <a:cs typeface="Comic Sans MS"/>
                <a:sym typeface="Wingdings" charset="2"/>
              </a:endParaRPr>
            </a:p>
          </p:txBody>
        </p:sp>
      </p:grpSp>
    </p:spTree>
    <p:extLst>
      <p:ext uri="{BB962C8B-B14F-4D97-AF65-F5344CB8AC3E}">
        <p14:creationId xmlns:p14="http://schemas.microsoft.com/office/powerpoint/2010/main" val="3377475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0"/>
            <a:ext cx="7772400" cy="533400"/>
          </a:xfrm>
        </p:spPr>
        <p:txBody>
          <a:bodyPr/>
          <a:lstStyle/>
          <a:p>
            <a:r>
              <a:rPr lang="it-IT" sz="1800" b="1" dirty="0" err="1" smtClean="0">
                <a:solidFill>
                  <a:srgbClr val="FFFFFF"/>
                </a:solidFill>
                <a:latin typeface="Comic Sans MS"/>
                <a:cs typeface="Comic Sans MS"/>
              </a:rPr>
              <a:t>Eclipsing</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binary</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an</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important</a:t>
            </a:r>
            <a:r>
              <a:rPr lang="it-IT" sz="1800" b="1" dirty="0" smtClean="0">
                <a:solidFill>
                  <a:srgbClr val="FFFFFF"/>
                </a:solidFill>
                <a:latin typeface="Comic Sans MS"/>
                <a:cs typeface="Comic Sans MS"/>
              </a:rPr>
              <a:t> benchmark</a:t>
            </a:r>
            <a:endParaRPr lang="it-IT" sz="1800" b="1" dirty="0">
              <a:solidFill>
                <a:srgbClr val="FFFFFF"/>
              </a:solidFill>
              <a:latin typeface="Comic Sans MS"/>
              <a:cs typeface="Comic Sans MS"/>
            </a:endParaRPr>
          </a:p>
        </p:txBody>
      </p:sp>
      <p:sp>
        <p:nvSpPr>
          <p:cNvPr id="21" name="CasellaDiTesto 20"/>
          <p:cNvSpPr txBox="1"/>
          <p:nvPr/>
        </p:nvSpPr>
        <p:spPr>
          <a:xfrm>
            <a:off x="1667249" y="589002"/>
            <a:ext cx="5809503" cy="338554"/>
          </a:xfrm>
          <a:prstGeom prst="rect">
            <a:avLst/>
          </a:prstGeom>
          <a:noFill/>
        </p:spPr>
        <p:txBody>
          <a:bodyPr wrap="none" rtlCol="0">
            <a:spAutoFit/>
          </a:bodyPr>
          <a:lstStyle/>
          <a:p>
            <a:pPr algn="ctr"/>
            <a:r>
              <a:rPr lang="it-IT" sz="1600" b="1" dirty="0" smtClean="0">
                <a:solidFill>
                  <a:srgbClr val="66FFFF"/>
                </a:solidFill>
                <a:latin typeface="Comic Sans MS"/>
                <a:cs typeface="Comic Sans MS"/>
              </a:rPr>
              <a:t>The case of V20 in the </a:t>
            </a:r>
            <a:r>
              <a:rPr lang="it-IT" sz="1600" b="1" dirty="0" err="1" smtClean="0">
                <a:solidFill>
                  <a:srgbClr val="66FFFF"/>
                </a:solidFill>
                <a:latin typeface="Comic Sans MS"/>
                <a:cs typeface="Comic Sans MS"/>
              </a:rPr>
              <a:t>Galactic</a:t>
            </a:r>
            <a:r>
              <a:rPr lang="it-IT" sz="1600" b="1" dirty="0" smtClean="0">
                <a:solidFill>
                  <a:srgbClr val="66FFFF"/>
                </a:solidFill>
                <a:latin typeface="Comic Sans MS"/>
                <a:cs typeface="Comic Sans MS"/>
              </a:rPr>
              <a:t> Open Cluster NGC6791</a:t>
            </a:r>
          </a:p>
        </p:txBody>
      </p:sp>
      <p:pic>
        <p:nvPicPr>
          <p:cNvPr id="22" name="Immagine 21" descr="cmd_isos.jpg"/>
          <p:cNvPicPr>
            <a:picLocks noChangeAspect="1"/>
          </p:cNvPicPr>
          <p:nvPr/>
        </p:nvPicPr>
        <p:blipFill>
          <a:blip r:embed="rId2"/>
          <a:srcRect l="6837" t="10000" r="3959" b="21111"/>
          <a:stretch>
            <a:fillRect/>
          </a:stretch>
        </p:blipFill>
        <p:spPr>
          <a:xfrm>
            <a:off x="611560" y="1216496"/>
            <a:ext cx="4876800" cy="4876800"/>
          </a:xfrm>
          <a:prstGeom prst="rect">
            <a:avLst/>
          </a:prstGeom>
          <a:noFill/>
          <a:ln w="25400" cap="flat" cmpd="sng" algn="ctr">
            <a:solidFill>
              <a:srgbClr val="FF0000"/>
            </a:solidFill>
            <a:prstDash val="solid"/>
            <a:round/>
            <a:headEnd type="none" w="med" len="med"/>
            <a:tailEnd type="none" w="med" len="med"/>
          </a:ln>
        </p:spPr>
      </p:pic>
      <p:sp>
        <p:nvSpPr>
          <p:cNvPr id="36" name="CasellaDiTesto 35"/>
          <p:cNvSpPr txBox="1"/>
          <p:nvPr/>
        </p:nvSpPr>
        <p:spPr>
          <a:xfrm>
            <a:off x="5868144" y="2021939"/>
            <a:ext cx="2376004" cy="830997"/>
          </a:xfrm>
          <a:prstGeom prst="rect">
            <a:avLst/>
          </a:prstGeom>
          <a:noFill/>
          <a:ln w="38100" cap="flat" cmpd="dbl" algn="ctr">
            <a:solidFill>
              <a:srgbClr val="FF0000"/>
            </a:solidFill>
            <a:prstDash val="solid"/>
            <a:round/>
            <a:headEnd type="none" w="med" len="med"/>
            <a:tailEnd type="none" w="med" len="med"/>
          </a:ln>
        </p:spPr>
        <p:txBody>
          <a:bodyPr wrap="none" rtlCol="0">
            <a:spAutoFit/>
          </a:bodyPr>
          <a:lstStyle/>
          <a:p>
            <a:r>
              <a:rPr lang="it-IT" sz="1600" b="1" dirty="0" smtClean="0">
                <a:solidFill>
                  <a:srgbClr val="FFFFFF"/>
                </a:solidFill>
                <a:latin typeface="Comic Sans MS"/>
                <a:cs typeface="Comic Sans MS"/>
              </a:rPr>
              <a:t>(m-M)</a:t>
            </a:r>
            <a:r>
              <a:rPr lang="it-IT" sz="1600" b="1" baseline="-25000" dirty="0" smtClean="0">
                <a:solidFill>
                  <a:srgbClr val="FFFFFF"/>
                </a:solidFill>
                <a:latin typeface="Comic Sans MS"/>
                <a:cs typeface="Comic Sans MS"/>
              </a:rPr>
              <a:t>V</a:t>
            </a:r>
            <a:r>
              <a:rPr lang="it-IT" sz="1600" b="1" dirty="0" smtClean="0">
                <a:solidFill>
                  <a:srgbClr val="FFFFFF"/>
                </a:solidFill>
                <a:latin typeface="Comic Sans MS"/>
                <a:cs typeface="Comic Sans MS"/>
              </a:rPr>
              <a:t>=13.46 </a:t>
            </a:r>
            <a:r>
              <a:rPr lang="it-IT" sz="1600" b="1" dirty="0" err="1" smtClean="0">
                <a:solidFill>
                  <a:srgbClr val="FFFFFF"/>
                </a:solidFill>
                <a:latin typeface="Comic Sans MS"/>
                <a:cs typeface="Comic Sans MS"/>
              </a:rPr>
              <a:t>±</a:t>
            </a:r>
            <a:r>
              <a:rPr lang="it-IT" sz="1600" b="1" dirty="0" smtClean="0">
                <a:solidFill>
                  <a:srgbClr val="FFFFFF"/>
                </a:solidFill>
                <a:latin typeface="Comic Sans MS"/>
                <a:cs typeface="Comic Sans MS"/>
              </a:rPr>
              <a:t> 0.10</a:t>
            </a:r>
          </a:p>
          <a:p>
            <a:endParaRPr lang="it-IT" sz="1600" b="1" dirty="0" smtClean="0">
              <a:solidFill>
                <a:srgbClr val="FFFFFF"/>
              </a:solidFill>
              <a:latin typeface="Comic Sans MS"/>
              <a:cs typeface="Comic Sans MS"/>
            </a:endParaRPr>
          </a:p>
          <a:p>
            <a:r>
              <a:rPr lang="it-IT" sz="1600" b="1" dirty="0" smtClean="0">
                <a:solidFill>
                  <a:srgbClr val="FFFFFF"/>
                </a:solidFill>
                <a:latin typeface="Comic Sans MS"/>
                <a:cs typeface="Comic Sans MS"/>
              </a:rPr>
              <a:t>E(B-V)=0.15 </a:t>
            </a:r>
            <a:r>
              <a:rPr lang="it-IT" sz="1600" b="1" dirty="0" err="1" smtClean="0">
                <a:solidFill>
                  <a:srgbClr val="FFFFFF"/>
                </a:solidFill>
                <a:latin typeface="Comic Sans MS"/>
                <a:cs typeface="Comic Sans MS"/>
              </a:rPr>
              <a:t>±</a:t>
            </a:r>
            <a:r>
              <a:rPr lang="it-IT" sz="1600" b="1" dirty="0" smtClean="0">
                <a:solidFill>
                  <a:srgbClr val="FFFFFF"/>
                </a:solidFill>
                <a:latin typeface="Comic Sans MS"/>
                <a:cs typeface="Comic Sans MS"/>
              </a:rPr>
              <a:t> 0.02</a:t>
            </a:r>
          </a:p>
          <a:p>
            <a:endParaRPr lang="it-IT" sz="1600" b="1" dirty="0">
              <a:solidFill>
                <a:srgbClr val="FFFFFF"/>
              </a:solidFill>
              <a:latin typeface="Comic Sans MS"/>
              <a:cs typeface="Comic Sans MS"/>
            </a:endParaRPr>
          </a:p>
        </p:txBody>
      </p:sp>
    </p:spTree>
    <p:extLst>
      <p:ext uri="{BB962C8B-B14F-4D97-AF65-F5344CB8AC3E}">
        <p14:creationId xmlns:p14="http://schemas.microsoft.com/office/powerpoint/2010/main" val="106737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52400"/>
            <a:ext cx="7772400" cy="609600"/>
          </a:xfrm>
        </p:spPr>
        <p:txBody>
          <a:bodyPr/>
          <a:lstStyle/>
          <a:p>
            <a:r>
              <a:rPr lang="it-IT" sz="1800" b="1" dirty="0" smtClean="0">
                <a:solidFill>
                  <a:schemeClr val="bg1"/>
                </a:solidFill>
                <a:latin typeface="Comic Sans MS"/>
                <a:cs typeface="Comic Sans MS"/>
              </a:rPr>
              <a:t>The </a:t>
            </a:r>
            <a:r>
              <a:rPr lang="it-IT" sz="1800" b="1" dirty="0" err="1" smtClean="0">
                <a:solidFill>
                  <a:schemeClr val="bg1"/>
                </a:solidFill>
                <a:latin typeface="Comic Sans MS"/>
                <a:cs typeface="Comic Sans MS"/>
              </a:rPr>
              <a:t>brightness</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of</a:t>
            </a:r>
            <a:r>
              <a:rPr lang="it-IT" sz="1800" b="1" dirty="0" smtClean="0">
                <a:solidFill>
                  <a:schemeClr val="bg1"/>
                </a:solidFill>
                <a:latin typeface="Comic Sans MS"/>
                <a:cs typeface="Comic Sans MS"/>
              </a:rPr>
              <a:t> the Red </a:t>
            </a:r>
            <a:r>
              <a:rPr lang="it-IT" sz="1800" b="1" dirty="0" err="1" smtClean="0">
                <a:solidFill>
                  <a:schemeClr val="bg1"/>
                </a:solidFill>
                <a:latin typeface="Comic Sans MS"/>
                <a:cs typeface="Comic Sans MS"/>
              </a:rPr>
              <a:t>Giant</a:t>
            </a:r>
            <a:r>
              <a:rPr lang="it-IT" sz="1800" b="1" dirty="0" smtClean="0">
                <a:solidFill>
                  <a:schemeClr val="bg1"/>
                </a:solidFill>
                <a:latin typeface="Comic Sans MS"/>
                <a:cs typeface="Comic Sans MS"/>
              </a:rPr>
              <a:t> </a:t>
            </a:r>
            <a:r>
              <a:rPr lang="it-IT" sz="1800" b="1" dirty="0" err="1" smtClean="0">
                <a:solidFill>
                  <a:schemeClr val="bg1"/>
                </a:solidFill>
                <a:latin typeface="Comic Sans MS"/>
                <a:cs typeface="Comic Sans MS"/>
              </a:rPr>
              <a:t>Branch</a:t>
            </a:r>
            <a:r>
              <a:rPr lang="it-IT" sz="1800" b="1" dirty="0" smtClean="0">
                <a:solidFill>
                  <a:schemeClr val="bg1"/>
                </a:solidFill>
                <a:latin typeface="Comic Sans MS"/>
                <a:cs typeface="Comic Sans MS"/>
              </a:rPr>
              <a:t> Tip</a:t>
            </a:r>
            <a:endParaRPr lang="it-IT" sz="1800" b="1" dirty="0">
              <a:solidFill>
                <a:srgbClr val="66FFFF"/>
              </a:solidFill>
              <a:latin typeface="Comic Sans MS"/>
              <a:cs typeface="Comic Sans MS"/>
            </a:endParaRPr>
          </a:p>
        </p:txBody>
      </p:sp>
      <p:grpSp>
        <p:nvGrpSpPr>
          <p:cNvPr id="11" name="Gruppo 10"/>
          <p:cNvGrpSpPr/>
          <p:nvPr/>
        </p:nvGrpSpPr>
        <p:grpSpPr>
          <a:xfrm>
            <a:off x="762000" y="1143000"/>
            <a:ext cx="3276600" cy="3048000"/>
            <a:chOff x="633254" y="1101585"/>
            <a:chExt cx="3669190" cy="3886200"/>
          </a:xfrm>
        </p:grpSpPr>
        <p:pic>
          <p:nvPicPr>
            <p:cNvPr id="12" name="Picture 16" descr="B01_cmd"/>
            <p:cNvPicPr>
              <a:picLocks noChangeAspect="1" noChangeArrowheads="1"/>
            </p:cNvPicPr>
            <p:nvPr/>
          </p:nvPicPr>
          <p:blipFill>
            <a:blip r:embed="rId2"/>
            <a:srcRect/>
            <a:stretch>
              <a:fillRect/>
            </a:stretch>
          </p:blipFill>
          <p:spPr bwMode="auto">
            <a:xfrm>
              <a:off x="633254" y="1101585"/>
              <a:ext cx="3669190" cy="3886200"/>
            </a:xfrm>
            <a:prstGeom prst="rect">
              <a:avLst/>
            </a:prstGeom>
            <a:noFill/>
            <a:ln w="19050" cap="flat" cmpd="sng" algn="ctr">
              <a:solidFill>
                <a:srgbClr val="00FFFF"/>
              </a:solidFill>
              <a:prstDash val="solid"/>
              <a:miter lim="800000"/>
              <a:headEnd type="none" w="med" len="med"/>
              <a:tailEnd type="none" w="med" len="med"/>
            </a:ln>
          </p:spPr>
        </p:pic>
        <p:grpSp>
          <p:nvGrpSpPr>
            <p:cNvPr id="18" name="Gruppo 17"/>
            <p:cNvGrpSpPr/>
            <p:nvPr/>
          </p:nvGrpSpPr>
          <p:grpSpPr>
            <a:xfrm>
              <a:off x="2989359" y="1781670"/>
              <a:ext cx="1057095" cy="504260"/>
              <a:chOff x="2836959" y="1783258"/>
              <a:chExt cx="1057095" cy="504260"/>
            </a:xfrm>
          </p:grpSpPr>
          <p:cxnSp>
            <p:nvCxnSpPr>
              <p:cNvPr id="16" name="Connettore 1 15"/>
              <p:cNvCxnSpPr/>
              <p:nvPr/>
            </p:nvCxnSpPr>
            <p:spPr bwMode="auto">
              <a:xfrm>
                <a:off x="2899367" y="2285931"/>
                <a:ext cx="990601" cy="1587"/>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
            <p:nvSpPr>
              <p:cNvPr id="17" name="CasellaDiTesto 16"/>
              <p:cNvSpPr txBox="1"/>
              <p:nvPr/>
            </p:nvSpPr>
            <p:spPr>
              <a:xfrm>
                <a:off x="2836959" y="1783258"/>
                <a:ext cx="1057095" cy="409478"/>
              </a:xfrm>
              <a:prstGeom prst="rect">
                <a:avLst/>
              </a:prstGeom>
              <a:noFill/>
            </p:spPr>
            <p:txBody>
              <a:bodyPr wrap="none" rtlCol="0">
                <a:spAutoFit/>
              </a:bodyPr>
              <a:lstStyle/>
              <a:p>
                <a:r>
                  <a:rPr lang="it-IT" sz="1800" b="1" dirty="0" smtClean="0">
                    <a:solidFill>
                      <a:srgbClr val="FF0000"/>
                    </a:solidFill>
                    <a:latin typeface="Comic Sans MS"/>
                    <a:cs typeface="Comic Sans MS"/>
                  </a:rPr>
                  <a:t>RGB </a:t>
                </a:r>
                <a:r>
                  <a:rPr lang="it-IT" sz="1800" b="1" dirty="0" err="1" smtClean="0">
                    <a:solidFill>
                      <a:srgbClr val="FF0000"/>
                    </a:solidFill>
                    <a:latin typeface="Comic Sans MS"/>
                    <a:cs typeface="Comic Sans MS"/>
                  </a:rPr>
                  <a:t>tip</a:t>
                </a:r>
                <a:endParaRPr lang="it-IT" sz="1800" b="1" dirty="0">
                  <a:solidFill>
                    <a:srgbClr val="FF0000"/>
                  </a:solidFill>
                  <a:latin typeface="Comic Sans MS"/>
                  <a:cs typeface="Comic Sans MS"/>
                </a:endParaRPr>
              </a:p>
            </p:txBody>
          </p:sp>
        </p:grpSp>
      </p:grpSp>
      <p:pic>
        <p:nvPicPr>
          <p:cNvPr id="9" name="Picture 12" descr="M_Iage"/>
          <p:cNvPicPr>
            <a:picLocks noChangeAspect="1" noChangeArrowheads="1"/>
          </p:cNvPicPr>
          <p:nvPr/>
        </p:nvPicPr>
        <p:blipFill>
          <a:blip r:embed="rId3"/>
          <a:srcRect/>
          <a:stretch>
            <a:fillRect/>
          </a:stretch>
        </p:blipFill>
        <p:spPr bwMode="auto">
          <a:xfrm>
            <a:off x="5132337" y="3276600"/>
            <a:ext cx="3554463" cy="2438400"/>
          </a:xfrm>
          <a:prstGeom prst="rect">
            <a:avLst/>
          </a:prstGeom>
          <a:noFill/>
          <a:ln w="25400" cap="flat" cmpd="sng" algn="ctr">
            <a:solidFill>
              <a:srgbClr val="00FFFF"/>
            </a:solidFill>
            <a:prstDash val="solid"/>
            <a:miter lim="800000"/>
            <a:headEnd type="none" w="med" len="med"/>
            <a:tailEnd type="none" w="med" len="med"/>
          </a:ln>
        </p:spPr>
      </p:pic>
      <p:sp>
        <p:nvSpPr>
          <p:cNvPr id="14" name="Text Box 15"/>
          <p:cNvSpPr txBox="1">
            <a:spLocks noChangeArrowheads="1"/>
          </p:cNvSpPr>
          <p:nvPr/>
        </p:nvSpPr>
        <p:spPr bwMode="auto">
          <a:xfrm>
            <a:off x="4191000" y="1143000"/>
            <a:ext cx="4648200" cy="990600"/>
          </a:xfrm>
          <a:prstGeom prst="rect">
            <a:avLst/>
          </a:prstGeom>
          <a:noFill/>
          <a:ln w="9525">
            <a:noFill/>
            <a:miter lim="800000"/>
            <a:headEnd/>
            <a:tailEnd/>
          </a:ln>
          <a:effectLst/>
        </p:spPr>
        <p:txBody>
          <a:bodyPr>
            <a:prstTxWarp prst="textNoShape">
              <a:avLst/>
            </a:prstTxWarp>
          </a:bodyPr>
          <a:lstStyle/>
          <a:p>
            <a:pPr algn="just"/>
            <a:r>
              <a:rPr lang="it-IT" sz="2000" b="1" u="sng" dirty="0" smtClean="0">
                <a:solidFill>
                  <a:srgbClr val="66FFCC"/>
                </a:solidFill>
                <a:effectLst>
                  <a:outerShdw blurRad="38100" dist="38100" dir="2700000" algn="tl">
                    <a:srgbClr val="000000"/>
                  </a:outerShdw>
                </a:effectLst>
                <a:latin typeface="Comic Sans MS"/>
                <a:cs typeface="Comic Sans MS"/>
              </a:rPr>
              <a:t>The </a:t>
            </a:r>
            <a:r>
              <a:rPr lang="it-IT" sz="2000" b="1" u="sng" dirty="0" err="1" smtClean="0">
                <a:solidFill>
                  <a:srgbClr val="66FFCC"/>
                </a:solidFill>
                <a:effectLst>
                  <a:outerShdw blurRad="38100" dist="38100" dir="2700000" algn="tl">
                    <a:srgbClr val="000000"/>
                  </a:outerShdw>
                </a:effectLst>
                <a:latin typeface="Comic Sans MS"/>
                <a:cs typeface="Comic Sans MS"/>
              </a:rPr>
              <a:t>I-Cousin</a:t>
            </a:r>
            <a:r>
              <a:rPr lang="it-IT" sz="2000" b="1" u="sng" dirty="0" smtClean="0">
                <a:solidFill>
                  <a:srgbClr val="66FFCC"/>
                </a:solidFill>
                <a:effectLst>
                  <a:outerShdw blurRad="38100" dist="38100" dir="2700000" algn="tl">
                    <a:srgbClr val="000000"/>
                  </a:outerShdw>
                </a:effectLst>
                <a:latin typeface="Comic Sans MS"/>
                <a:cs typeface="Comic Sans MS"/>
              </a:rPr>
              <a:t> band TRGB </a:t>
            </a:r>
            <a:r>
              <a:rPr lang="it-IT" sz="2000" b="1" u="sng" dirty="0" err="1" smtClean="0">
                <a:solidFill>
                  <a:srgbClr val="66FFCC"/>
                </a:solidFill>
                <a:effectLst>
                  <a:outerShdw blurRad="38100" dist="38100" dir="2700000" algn="tl">
                    <a:srgbClr val="000000"/>
                  </a:outerShdw>
                </a:effectLst>
                <a:latin typeface="Comic Sans MS"/>
                <a:cs typeface="Comic Sans MS"/>
              </a:rPr>
              <a:t>magnitude</a:t>
            </a:r>
            <a:r>
              <a:rPr lang="it-IT" sz="2000" b="1" u="sng" dirty="0" smtClean="0">
                <a:solidFill>
                  <a:srgbClr val="66FFCC"/>
                </a:solidFill>
                <a:effectLst>
                  <a:outerShdw blurRad="38100" dist="38100" dir="2700000" algn="tl">
                    <a:srgbClr val="000000"/>
                  </a:outerShdw>
                </a:effectLst>
                <a:latin typeface="Comic Sans MS"/>
                <a:cs typeface="Comic Sans MS"/>
              </a:rPr>
              <a:t> </a:t>
            </a:r>
            <a:r>
              <a:rPr lang="it-IT" sz="2000" b="1" dirty="0" err="1">
                <a:solidFill>
                  <a:srgbClr val="66FFCC"/>
                </a:solidFill>
                <a:effectLst>
                  <a:outerShdw blurRad="38100" dist="38100" dir="2700000" algn="tl">
                    <a:srgbClr val="000000"/>
                  </a:outerShdw>
                </a:effectLst>
                <a:latin typeface="Comic Sans MS"/>
                <a:cs typeface="Comic Sans MS"/>
              </a:rPr>
              <a:t>is</a:t>
            </a:r>
            <a:r>
              <a:rPr lang="it-IT" sz="2000" b="1" dirty="0">
                <a:solidFill>
                  <a:srgbClr val="66FFCC"/>
                </a:solidFill>
                <a:effectLst>
                  <a:outerShdw blurRad="38100" dist="38100" dir="2700000" algn="tl">
                    <a:srgbClr val="000000"/>
                  </a:outerShdw>
                </a:effectLst>
                <a:latin typeface="Comic Sans MS"/>
                <a:cs typeface="Comic Sans MS"/>
              </a:rPr>
              <a:t> </a:t>
            </a:r>
            <a:r>
              <a:rPr lang="it-IT" sz="2000" b="1" dirty="0" err="1">
                <a:solidFill>
                  <a:srgbClr val="66FFCC"/>
                </a:solidFill>
                <a:effectLst>
                  <a:outerShdw blurRad="38100" dist="38100" dir="2700000" algn="tl">
                    <a:srgbClr val="000000"/>
                  </a:outerShdw>
                </a:effectLst>
                <a:latin typeface="Comic Sans MS"/>
                <a:cs typeface="Comic Sans MS"/>
              </a:rPr>
              <a:t>one</a:t>
            </a:r>
            <a:r>
              <a:rPr lang="it-IT" sz="2000" b="1" dirty="0">
                <a:solidFill>
                  <a:srgbClr val="66FFCC"/>
                </a:solidFill>
                <a:effectLst>
                  <a:outerShdw blurRad="38100" dist="38100" dir="2700000" algn="tl">
                    <a:srgbClr val="000000"/>
                  </a:outerShdw>
                </a:effectLst>
                <a:latin typeface="Comic Sans MS"/>
                <a:cs typeface="Comic Sans MS"/>
              </a:rPr>
              <a:t> </a:t>
            </a:r>
            <a:r>
              <a:rPr lang="it-IT" sz="2000" b="1" dirty="0" err="1">
                <a:solidFill>
                  <a:srgbClr val="66FFCC"/>
                </a:solidFill>
                <a:effectLst>
                  <a:outerShdw blurRad="38100" dist="38100" dir="2700000" algn="tl">
                    <a:srgbClr val="000000"/>
                  </a:outerShdw>
                </a:effectLst>
                <a:latin typeface="Comic Sans MS"/>
                <a:cs typeface="Comic Sans MS"/>
              </a:rPr>
              <a:t>of</a:t>
            </a:r>
            <a:r>
              <a:rPr lang="it-IT" sz="2000" b="1" dirty="0">
                <a:solidFill>
                  <a:srgbClr val="66FFCC"/>
                </a:solidFill>
                <a:effectLst>
                  <a:outerShdw blurRad="38100" dist="38100" dir="2700000" algn="tl">
                    <a:srgbClr val="000000"/>
                  </a:outerShdw>
                </a:effectLst>
                <a:latin typeface="Comic Sans MS"/>
                <a:cs typeface="Comic Sans MS"/>
              </a:rPr>
              <a:t> the </a:t>
            </a:r>
            <a:r>
              <a:rPr lang="it-IT" sz="2000" b="1" dirty="0" err="1">
                <a:solidFill>
                  <a:srgbClr val="66FFCC"/>
                </a:solidFill>
                <a:effectLst>
                  <a:outerShdw blurRad="38100" dist="38100" dir="2700000" algn="tl">
                    <a:srgbClr val="000000"/>
                  </a:outerShdw>
                </a:effectLst>
                <a:latin typeface="Comic Sans MS"/>
                <a:cs typeface="Comic Sans MS"/>
              </a:rPr>
              <a:t>most</a:t>
            </a:r>
            <a:r>
              <a:rPr lang="it-IT" sz="2000" b="1" dirty="0">
                <a:solidFill>
                  <a:srgbClr val="66FFCC"/>
                </a:solidFill>
                <a:effectLst>
                  <a:outerShdw blurRad="38100" dist="38100" dir="2700000" algn="tl">
                    <a:srgbClr val="000000"/>
                  </a:outerShdw>
                </a:effectLst>
                <a:latin typeface="Comic Sans MS"/>
                <a:cs typeface="Comic Sans MS"/>
              </a:rPr>
              <a:t> </a:t>
            </a:r>
            <a:r>
              <a:rPr lang="it-IT" sz="2000" b="1" dirty="0" err="1">
                <a:solidFill>
                  <a:srgbClr val="66FFCC"/>
                </a:solidFill>
                <a:effectLst>
                  <a:outerShdw blurRad="38100" dist="38100" dir="2700000" algn="tl">
                    <a:srgbClr val="000000"/>
                  </a:outerShdw>
                </a:effectLst>
                <a:latin typeface="Comic Sans MS"/>
                <a:cs typeface="Comic Sans MS"/>
              </a:rPr>
              <a:t>important</a:t>
            </a:r>
            <a:r>
              <a:rPr lang="it-IT" sz="2000" b="1" dirty="0">
                <a:solidFill>
                  <a:srgbClr val="66FFCC"/>
                </a:solidFill>
                <a:effectLst>
                  <a:outerShdw blurRad="38100" dist="38100" dir="2700000" algn="tl">
                    <a:srgbClr val="000000"/>
                  </a:outerShdw>
                </a:effectLst>
                <a:latin typeface="Comic Sans MS"/>
                <a:cs typeface="Comic Sans MS"/>
              </a:rPr>
              <a:t> </a:t>
            </a:r>
            <a:r>
              <a:rPr lang="it-IT" sz="2000" b="1" dirty="0" err="1">
                <a:solidFill>
                  <a:srgbClr val="66FFCC"/>
                </a:solidFill>
                <a:effectLst>
                  <a:outerShdw blurRad="38100" dist="38100" dir="2700000" algn="tl">
                    <a:srgbClr val="000000"/>
                  </a:outerShdw>
                </a:effectLst>
                <a:latin typeface="Comic Sans MS"/>
                <a:cs typeface="Comic Sans MS"/>
              </a:rPr>
              <a:t>primary</a:t>
            </a:r>
            <a:r>
              <a:rPr lang="it-IT" sz="2000" b="1" dirty="0">
                <a:solidFill>
                  <a:srgbClr val="66FFCC"/>
                </a:solidFill>
                <a:effectLst>
                  <a:outerShdw blurRad="38100" dist="38100" dir="2700000" algn="tl">
                    <a:srgbClr val="000000"/>
                  </a:outerShdw>
                </a:effectLst>
                <a:latin typeface="Comic Sans MS"/>
                <a:cs typeface="Comic Sans MS"/>
              </a:rPr>
              <a:t> </a:t>
            </a:r>
            <a:r>
              <a:rPr lang="it-IT" sz="2000" b="1" dirty="0" err="1">
                <a:solidFill>
                  <a:srgbClr val="66FFCC"/>
                </a:solidFill>
                <a:effectLst>
                  <a:outerShdw blurRad="38100" dist="38100" dir="2700000" algn="tl">
                    <a:srgbClr val="000000"/>
                  </a:outerShdw>
                </a:effectLst>
                <a:latin typeface="Comic Sans MS"/>
                <a:cs typeface="Comic Sans MS"/>
              </a:rPr>
              <a:t>distance</a:t>
            </a:r>
            <a:r>
              <a:rPr lang="it-IT" sz="2000" b="1" dirty="0">
                <a:solidFill>
                  <a:srgbClr val="66FFCC"/>
                </a:solidFill>
                <a:effectLst>
                  <a:outerShdw blurRad="38100" dist="38100" dir="2700000" algn="tl">
                    <a:srgbClr val="000000"/>
                  </a:outerShdw>
                </a:effectLst>
                <a:latin typeface="Comic Sans MS"/>
                <a:cs typeface="Comic Sans MS"/>
              </a:rPr>
              <a:t> </a:t>
            </a:r>
            <a:r>
              <a:rPr lang="it-IT" sz="2000" b="1" dirty="0" err="1" smtClean="0">
                <a:solidFill>
                  <a:srgbClr val="66FFCC"/>
                </a:solidFill>
                <a:effectLst>
                  <a:outerShdw blurRad="38100" dist="38100" dir="2700000" algn="tl">
                    <a:srgbClr val="000000"/>
                  </a:outerShdw>
                </a:effectLst>
                <a:latin typeface="Comic Sans MS"/>
                <a:cs typeface="Comic Sans MS"/>
              </a:rPr>
              <a:t>indicators</a:t>
            </a:r>
            <a:r>
              <a:rPr lang="it-IT" sz="2000" b="1" dirty="0" smtClean="0">
                <a:solidFill>
                  <a:srgbClr val="66FFCC"/>
                </a:solidFill>
                <a:effectLst>
                  <a:outerShdw blurRad="38100" dist="38100" dir="2700000" algn="tl">
                    <a:srgbClr val="000000"/>
                  </a:outerShdw>
                </a:effectLst>
                <a:latin typeface="Comic Sans MS"/>
                <a:cs typeface="Comic Sans MS"/>
              </a:rPr>
              <a:t>:</a:t>
            </a:r>
            <a:r>
              <a:rPr lang="it-IT" sz="2000" b="1" dirty="0" smtClean="0">
                <a:solidFill>
                  <a:srgbClr val="66FFCC"/>
                </a:solidFill>
                <a:latin typeface="Comic Sans MS"/>
                <a:cs typeface="Comic Sans MS"/>
              </a:rPr>
              <a:t> </a:t>
            </a:r>
          </a:p>
        </p:txBody>
      </p:sp>
      <p:sp>
        <p:nvSpPr>
          <p:cNvPr id="21" name="CasellaDiTesto 20"/>
          <p:cNvSpPr txBox="1"/>
          <p:nvPr/>
        </p:nvSpPr>
        <p:spPr>
          <a:xfrm>
            <a:off x="4712349" y="2286000"/>
            <a:ext cx="4275529" cy="830997"/>
          </a:xfrm>
          <a:prstGeom prst="rect">
            <a:avLst/>
          </a:prstGeom>
          <a:noFill/>
        </p:spPr>
        <p:txBody>
          <a:bodyPr wrap="none" rtlCol="0">
            <a:spAutoFit/>
          </a:bodyPr>
          <a:lstStyle/>
          <a:p>
            <a:pPr>
              <a:buFont typeface="Arial"/>
              <a:buChar char="•"/>
            </a:pP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age</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independent</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for</a:t>
            </a:r>
            <a:r>
              <a:rPr lang="it-IT" sz="1600" b="1" dirty="0" smtClean="0">
                <a:solidFill>
                  <a:schemeClr val="bg1"/>
                </a:solidFill>
                <a:latin typeface="Comic Sans MS"/>
                <a:cs typeface="Comic Sans MS"/>
              </a:rPr>
              <a:t> </a:t>
            </a:r>
            <a:r>
              <a:rPr lang="it-IT" sz="1600" b="1" dirty="0" err="1" smtClean="0">
                <a:solidFill>
                  <a:schemeClr val="bg1"/>
                </a:solidFill>
                <a:latin typeface="Comic Sans MS"/>
                <a:cs typeface="Comic Sans MS"/>
              </a:rPr>
              <a:t>t</a:t>
            </a:r>
            <a:r>
              <a:rPr lang="it-IT" sz="1600" b="1" dirty="0" smtClean="0">
                <a:solidFill>
                  <a:schemeClr val="bg1"/>
                </a:solidFill>
                <a:latin typeface="Comic Sans MS"/>
                <a:cs typeface="Comic Sans MS"/>
              </a:rPr>
              <a:t>&gt;2-3Gyrs;</a:t>
            </a:r>
          </a:p>
          <a:p>
            <a:endParaRPr lang="it-IT" sz="1600" b="1" dirty="0" smtClean="0">
              <a:solidFill>
                <a:schemeClr val="bg1"/>
              </a:solidFill>
              <a:latin typeface="Comic Sans MS"/>
              <a:cs typeface="Comic Sans MS"/>
            </a:endParaRPr>
          </a:p>
          <a:p>
            <a:pPr>
              <a:buFont typeface="Arial"/>
              <a:buChar char="•"/>
            </a:pPr>
            <a:r>
              <a:rPr lang="it-IT" sz="1600" b="1" dirty="0" smtClean="0">
                <a:solidFill>
                  <a:schemeClr val="bg1"/>
                </a:solidFill>
                <a:latin typeface="Comic Sans MS"/>
                <a:cs typeface="Comic Sans MS"/>
              </a:rPr>
              <a:t> metallicity independent for [M/H]&lt;</a:t>
            </a:r>
            <a:r>
              <a:rPr lang="it-IT" sz="1600" b="1" dirty="0" smtClean="0">
                <a:solidFill>
                  <a:schemeClr val="bg1"/>
                </a:solidFill>
                <a:latin typeface="Comic Sans MS"/>
                <a:ea typeface="ＭＳ ゴシック"/>
                <a:cs typeface="Comic Sans MS"/>
              </a:rPr>
              <a:t>−</a:t>
            </a:r>
            <a:r>
              <a:rPr lang="it-IT" sz="1600" b="1" dirty="0" smtClean="0">
                <a:solidFill>
                  <a:schemeClr val="bg1"/>
                </a:solidFill>
                <a:latin typeface="Comic Sans MS"/>
                <a:cs typeface="Comic Sans MS"/>
              </a:rPr>
              <a:t>0.9</a:t>
            </a:r>
            <a:endParaRPr lang="it-IT" sz="1600" b="1" dirty="0">
              <a:solidFill>
                <a:schemeClr val="bg1"/>
              </a:solidFill>
              <a:latin typeface="Comic Sans MS"/>
              <a:cs typeface="Comic Sans MS"/>
            </a:endParaRPr>
          </a:p>
        </p:txBody>
      </p:sp>
      <p:sp>
        <p:nvSpPr>
          <p:cNvPr id="22" name="CasellaDiTesto 21"/>
          <p:cNvSpPr txBox="1"/>
          <p:nvPr/>
        </p:nvSpPr>
        <p:spPr>
          <a:xfrm>
            <a:off x="543059" y="6019800"/>
            <a:ext cx="8372341" cy="646331"/>
          </a:xfrm>
          <a:prstGeom prst="rect">
            <a:avLst/>
          </a:prstGeom>
          <a:noFill/>
        </p:spPr>
        <p:txBody>
          <a:bodyPr wrap="none" rtlCol="0">
            <a:spAutoFit/>
          </a:bodyPr>
          <a:lstStyle/>
          <a:p>
            <a:pPr algn="ctr"/>
            <a:r>
              <a:rPr lang="it-IT" sz="1800" dirty="0" err="1" smtClean="0">
                <a:solidFill>
                  <a:srgbClr val="FFFFFF"/>
                </a:solidFill>
                <a:latin typeface="Comic Sans MS"/>
                <a:cs typeface="Comic Sans MS"/>
              </a:rPr>
              <a:t>Being</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M</a:t>
            </a:r>
            <a:r>
              <a:rPr lang="it-IT" sz="1800" baseline="-25000" dirty="0" err="1" smtClean="0">
                <a:solidFill>
                  <a:srgbClr val="FFFFFF"/>
                </a:solidFill>
                <a:latin typeface="Comic Sans MS"/>
                <a:cs typeface="Comic Sans MS"/>
              </a:rPr>
              <a:t>cHe</a:t>
            </a:r>
            <a:r>
              <a:rPr lang="it-IT" sz="1800" dirty="0" err="1" smtClean="0">
                <a:solidFill>
                  <a:srgbClr val="FFFFFF"/>
                </a:solidFill>
                <a:latin typeface="Comic Sans MS"/>
                <a:cs typeface="Comic Sans MS"/>
              </a:rPr>
              <a:t>@TRGB</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strongly</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dependent</a:t>
            </a:r>
            <a:r>
              <a:rPr lang="it-IT" sz="1800" dirty="0" smtClean="0">
                <a:solidFill>
                  <a:srgbClr val="FFFFFF"/>
                </a:solidFill>
                <a:latin typeface="Comic Sans MS"/>
                <a:cs typeface="Comic Sans MS"/>
              </a:rPr>
              <a:t> on the </a:t>
            </a:r>
            <a:r>
              <a:rPr lang="it-IT" sz="1800" dirty="0" err="1" smtClean="0">
                <a:solidFill>
                  <a:srgbClr val="FFFFFF"/>
                </a:solidFill>
                <a:latin typeface="Comic Sans MS"/>
                <a:cs typeface="Comic Sans MS"/>
              </a:rPr>
              <a:t>adopted</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physical</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framework</a:t>
            </a:r>
            <a:r>
              <a:rPr lang="it-IT" sz="1800" dirty="0" smtClean="0">
                <a:solidFill>
                  <a:srgbClr val="FFFFFF"/>
                </a:solidFill>
                <a:latin typeface="Comic Sans MS"/>
                <a:cs typeface="Comic Sans MS"/>
              </a:rPr>
              <a:t>”, </a:t>
            </a:r>
          </a:p>
          <a:p>
            <a:pPr algn="ctr"/>
            <a:r>
              <a:rPr lang="it-IT" sz="1800" dirty="0" err="1" smtClean="0">
                <a:solidFill>
                  <a:srgbClr val="FFFFFF"/>
                </a:solidFill>
                <a:latin typeface="Comic Sans MS"/>
                <a:cs typeface="Comic Sans MS"/>
              </a:rPr>
              <a:t>it</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has</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been</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often</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used</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as</a:t>
            </a:r>
            <a:r>
              <a:rPr lang="it-IT" sz="1800" dirty="0" smtClean="0">
                <a:solidFill>
                  <a:srgbClr val="FFFFFF"/>
                </a:solidFill>
                <a:latin typeface="Comic Sans MS"/>
                <a:cs typeface="Comic Sans MS"/>
              </a:rPr>
              <a:t> benchmark </a:t>
            </a:r>
            <a:r>
              <a:rPr lang="it-IT" sz="1800" dirty="0" err="1" smtClean="0">
                <a:solidFill>
                  <a:srgbClr val="FFFFFF"/>
                </a:solidFill>
                <a:latin typeface="Comic Sans MS"/>
                <a:cs typeface="Comic Sans MS"/>
              </a:rPr>
              <a:t>for</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testing</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fundamental</a:t>
            </a:r>
            <a:r>
              <a:rPr lang="it-IT" sz="1800" dirty="0" smtClean="0">
                <a:solidFill>
                  <a:srgbClr val="FFFFFF"/>
                </a:solidFill>
                <a:latin typeface="Comic Sans MS"/>
                <a:cs typeface="Comic Sans MS"/>
              </a:rPr>
              <a:t> </a:t>
            </a:r>
            <a:r>
              <a:rPr lang="it-IT" sz="1800" dirty="0" err="1" smtClean="0">
                <a:solidFill>
                  <a:srgbClr val="FFFFFF"/>
                </a:solidFill>
                <a:latin typeface="Comic Sans MS"/>
                <a:cs typeface="Comic Sans MS"/>
              </a:rPr>
              <a:t>theory</a:t>
            </a:r>
            <a:r>
              <a:rPr lang="it-IT" sz="1800" dirty="0" smtClean="0">
                <a:solidFill>
                  <a:srgbClr val="FFFFFF"/>
                </a:solidFill>
                <a:latin typeface="Comic Sans MS"/>
                <a:cs typeface="Comic Sans MS"/>
              </a:rPr>
              <a:t>”</a:t>
            </a:r>
            <a:endParaRPr lang="it-IT" sz="1800" dirty="0">
              <a:solidFill>
                <a:srgbClr val="FFFFFF"/>
              </a:solidFill>
              <a:latin typeface="Comic Sans MS"/>
              <a:cs typeface="Comic Sans MS"/>
            </a:endParaRPr>
          </a:p>
        </p:txBody>
      </p:sp>
      <p:sp>
        <p:nvSpPr>
          <p:cNvPr id="13" name="CasellaDiTesto 12"/>
          <p:cNvSpPr txBox="1"/>
          <p:nvPr/>
        </p:nvSpPr>
        <p:spPr>
          <a:xfrm>
            <a:off x="381000" y="4495800"/>
            <a:ext cx="4267199" cy="923330"/>
          </a:xfrm>
          <a:prstGeom prst="rect">
            <a:avLst/>
          </a:prstGeom>
          <a:noFill/>
          <a:ln w="38100" cap="flat" cmpd="dbl" algn="ctr">
            <a:solidFill>
              <a:srgbClr val="FF0000"/>
            </a:solidFill>
            <a:prstDash val="solid"/>
            <a:round/>
            <a:headEnd type="none" w="med" len="med"/>
            <a:tailEnd type="none" w="med" len="med"/>
          </a:ln>
        </p:spPr>
        <p:txBody>
          <a:bodyPr wrap="square" rtlCol="0">
            <a:spAutoFit/>
          </a:bodyPr>
          <a:lstStyle/>
          <a:p>
            <a:pPr algn="just"/>
            <a:r>
              <a:rPr lang="it-IT" sz="1800" b="1" dirty="0" smtClean="0">
                <a:solidFill>
                  <a:srgbClr val="FFFFFF"/>
                </a:solidFill>
                <a:latin typeface="Comic Sans MS"/>
                <a:cs typeface="Comic Sans MS"/>
              </a:rPr>
              <a:t>The TRGB </a:t>
            </a:r>
            <a:r>
              <a:rPr lang="it-IT" sz="1800" b="1" dirty="0" err="1" smtClean="0">
                <a:solidFill>
                  <a:srgbClr val="FFFFFF"/>
                </a:solidFill>
                <a:latin typeface="Comic Sans MS"/>
                <a:cs typeface="Comic Sans MS"/>
              </a:rPr>
              <a:t>brightness</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is</a:t>
            </a:r>
            <a:r>
              <a:rPr lang="it-IT" sz="1800" b="1" dirty="0" smtClean="0">
                <a:solidFill>
                  <a:srgbClr val="FFFFFF"/>
                </a:solidFill>
                <a:latin typeface="Comic Sans MS"/>
                <a:cs typeface="Comic Sans MS"/>
              </a:rPr>
              <a:t> a strong </a:t>
            </a:r>
            <a:r>
              <a:rPr lang="it-IT" sz="1800" b="1" dirty="0" err="1" smtClean="0">
                <a:solidFill>
                  <a:srgbClr val="FFFFFF"/>
                </a:solidFill>
                <a:latin typeface="Comic Sans MS"/>
                <a:cs typeface="Comic Sans MS"/>
              </a:rPr>
              <a:t>function</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of</a:t>
            </a:r>
            <a:r>
              <a:rPr lang="it-IT" sz="1800" b="1" dirty="0" smtClean="0">
                <a:solidFill>
                  <a:srgbClr val="FFFFFF"/>
                </a:solidFill>
                <a:latin typeface="Comic Sans MS"/>
                <a:cs typeface="Comic Sans MS"/>
              </a:rPr>
              <a:t> the </a:t>
            </a:r>
            <a:r>
              <a:rPr lang="it-IT" sz="1800" b="1" dirty="0" err="1" smtClean="0">
                <a:solidFill>
                  <a:srgbClr val="FFFFFF"/>
                </a:solidFill>
                <a:latin typeface="Comic Sans MS"/>
                <a:cs typeface="Comic Sans MS"/>
              </a:rPr>
              <a:t>He</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core</a:t>
            </a:r>
            <a:r>
              <a:rPr lang="it-IT" sz="1800" b="1" dirty="0" smtClean="0">
                <a:solidFill>
                  <a:srgbClr val="FFFFFF"/>
                </a:solidFill>
                <a:latin typeface="Comic Sans MS"/>
                <a:cs typeface="Comic Sans MS"/>
              </a:rPr>
              <a:t> mass at the </a:t>
            </a:r>
            <a:r>
              <a:rPr lang="it-IT" sz="1800" b="1" dirty="0" err="1" smtClean="0">
                <a:solidFill>
                  <a:srgbClr val="FFFFFF"/>
                </a:solidFill>
                <a:latin typeface="Comic Sans MS"/>
                <a:cs typeface="Comic Sans MS"/>
              </a:rPr>
              <a:t>He-burning</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ignition</a:t>
            </a:r>
            <a:endParaRPr lang="it-IT" sz="1800" b="1" dirty="0">
              <a:solidFill>
                <a:srgbClr val="FFFFFF"/>
              </a:solidFill>
              <a:latin typeface="Comic Sans MS"/>
              <a:cs typeface="Comic Sans MS"/>
            </a:endParaRPr>
          </a:p>
        </p:txBody>
      </p:sp>
    </p:spTree>
    <p:extLst>
      <p:ext uri="{BB962C8B-B14F-4D97-AF65-F5344CB8AC3E}">
        <p14:creationId xmlns:p14="http://schemas.microsoft.com/office/powerpoint/2010/main" val="2580474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par>
                                <p:cTn id="18" presetID="9"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52400"/>
            <a:ext cx="7772400" cy="762000"/>
          </a:xfrm>
        </p:spPr>
        <p:txBody>
          <a:bodyPr/>
          <a:lstStyle/>
          <a:p>
            <a:r>
              <a:rPr lang="it-IT" sz="2800" b="1" dirty="0" smtClean="0">
                <a:solidFill>
                  <a:srgbClr val="FFFFFF"/>
                </a:solidFill>
                <a:latin typeface="Comic Sans MS"/>
                <a:cs typeface="Comic Sans MS"/>
              </a:rPr>
              <a:t>TRGB: </a:t>
            </a:r>
            <a:r>
              <a:rPr lang="it-IT" sz="2800" b="1" dirty="0" err="1" smtClean="0">
                <a:solidFill>
                  <a:srgbClr val="FFFFFF"/>
                </a:solidFill>
                <a:latin typeface="Comic Sans MS"/>
                <a:cs typeface="Comic Sans MS"/>
              </a:rPr>
              <a:t>He</a:t>
            </a:r>
            <a:r>
              <a:rPr lang="it-IT" sz="2800" b="1" dirty="0" smtClean="0">
                <a:solidFill>
                  <a:srgbClr val="FFFFFF"/>
                </a:solidFill>
                <a:latin typeface="Comic Sans MS"/>
                <a:cs typeface="Comic Sans MS"/>
              </a:rPr>
              <a:t> </a:t>
            </a:r>
            <a:r>
              <a:rPr lang="it-IT" sz="2800" b="1" dirty="0" err="1" smtClean="0">
                <a:solidFill>
                  <a:srgbClr val="FFFFFF"/>
                </a:solidFill>
                <a:latin typeface="Comic Sans MS"/>
                <a:cs typeface="Comic Sans MS"/>
              </a:rPr>
              <a:t>core</a:t>
            </a:r>
            <a:r>
              <a:rPr lang="it-IT" sz="2800" b="1" dirty="0" smtClean="0">
                <a:solidFill>
                  <a:srgbClr val="FFFFFF"/>
                </a:solidFill>
                <a:latin typeface="Comic Sans MS"/>
                <a:cs typeface="Comic Sans MS"/>
              </a:rPr>
              <a:t> mass </a:t>
            </a:r>
            <a:r>
              <a:rPr lang="it-IT" sz="2800" b="1" dirty="0" err="1" smtClean="0">
                <a:solidFill>
                  <a:srgbClr val="FFFFFF"/>
                </a:solidFill>
                <a:latin typeface="Comic Sans MS"/>
                <a:cs typeface="Comic Sans MS"/>
              </a:rPr>
              <a:t>–</a:t>
            </a:r>
            <a:r>
              <a:rPr lang="it-IT" sz="2800" b="1" dirty="0" smtClean="0">
                <a:solidFill>
                  <a:srgbClr val="FFFFFF"/>
                </a:solidFill>
                <a:latin typeface="Comic Sans MS"/>
                <a:cs typeface="Comic Sans MS"/>
              </a:rPr>
              <a:t> </a:t>
            </a:r>
            <a:r>
              <a:rPr lang="it-IT" sz="2800" b="1" dirty="0" err="1" smtClean="0">
                <a:solidFill>
                  <a:srgbClr val="FFFFFF"/>
                </a:solidFill>
                <a:latin typeface="Comic Sans MS"/>
                <a:cs typeface="Comic Sans MS"/>
              </a:rPr>
              <a:t>luminosity</a:t>
            </a:r>
            <a:endParaRPr lang="it-IT" sz="2800" b="1" dirty="0">
              <a:solidFill>
                <a:srgbClr val="FFFFFF"/>
              </a:solidFill>
              <a:latin typeface="Comic Sans MS"/>
              <a:cs typeface="Comic Sans MS"/>
            </a:endParaRPr>
          </a:p>
        </p:txBody>
      </p:sp>
      <p:pic>
        <p:nvPicPr>
          <p:cNvPr id="9" name="Picture 2" descr="boltip"/>
          <p:cNvPicPr>
            <a:picLocks noChangeAspect="1" noChangeArrowheads="1"/>
          </p:cNvPicPr>
          <p:nvPr/>
        </p:nvPicPr>
        <p:blipFill>
          <a:blip r:embed="rId4">
            <a:lum bright="-24000" contrast="30000"/>
          </a:blip>
          <a:srcRect l="1031" t="1200" r="1269" b="1020"/>
          <a:stretch>
            <a:fillRect/>
          </a:stretch>
        </p:blipFill>
        <p:spPr bwMode="auto">
          <a:xfrm>
            <a:off x="2286000" y="1066800"/>
            <a:ext cx="4361145" cy="4134592"/>
          </a:xfrm>
          <a:prstGeom prst="rect">
            <a:avLst/>
          </a:prstGeom>
          <a:noFill/>
          <a:ln w="28575" cap="flat" cmpd="sng" algn="ctr">
            <a:solidFill>
              <a:srgbClr val="66FFFF"/>
            </a:solidFill>
            <a:prstDash val="solid"/>
            <a:round/>
            <a:headEnd type="none" w="med" len="med"/>
            <a:tailEnd type="none" w="med" len="med"/>
          </a:ln>
        </p:spPr>
      </p:pic>
      <p:grpSp>
        <p:nvGrpSpPr>
          <p:cNvPr id="16" name="Gruppo 15"/>
          <p:cNvGrpSpPr/>
          <p:nvPr/>
        </p:nvGrpSpPr>
        <p:grpSpPr>
          <a:xfrm>
            <a:off x="4876800" y="3581400"/>
            <a:ext cx="3867325" cy="762000"/>
            <a:chOff x="4876800" y="3581400"/>
            <a:chExt cx="3867325" cy="762000"/>
          </a:xfrm>
        </p:grpSpPr>
        <p:grpSp>
          <p:nvGrpSpPr>
            <p:cNvPr id="14" name="Gruppo 13"/>
            <p:cNvGrpSpPr/>
            <p:nvPr/>
          </p:nvGrpSpPr>
          <p:grpSpPr>
            <a:xfrm>
              <a:off x="4876800" y="3581400"/>
              <a:ext cx="2133600" cy="762000"/>
              <a:chOff x="4876800" y="3581400"/>
              <a:chExt cx="2133600" cy="762000"/>
            </a:xfrm>
          </p:grpSpPr>
          <p:sp>
            <p:nvSpPr>
              <p:cNvPr id="11" name="Parentesi graffa chiusa 10"/>
              <p:cNvSpPr/>
              <p:nvPr/>
            </p:nvSpPr>
            <p:spPr bwMode="auto">
              <a:xfrm>
                <a:off x="4876800" y="3581400"/>
                <a:ext cx="152400" cy="762000"/>
              </a:xfrm>
              <a:prstGeom prst="rightBrace">
                <a:avLst/>
              </a:prstGeom>
              <a:noFill/>
              <a:ln w="317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cxnSp>
            <p:nvCxnSpPr>
              <p:cNvPr id="13" name="Connettore 2 12"/>
              <p:cNvCxnSpPr/>
              <p:nvPr/>
            </p:nvCxnSpPr>
            <p:spPr bwMode="auto">
              <a:xfrm>
                <a:off x="5029200" y="3962400"/>
                <a:ext cx="1981200" cy="1588"/>
              </a:xfrm>
              <a:prstGeom prst="straightConnector1">
                <a:avLst/>
              </a:prstGeom>
              <a:solidFill>
                <a:schemeClr val="accent1"/>
              </a:solidFill>
              <a:ln w="25400" cap="flat" cmpd="sng" algn="ctr">
                <a:solidFill>
                  <a:srgbClr val="0000FF"/>
                </a:solidFill>
                <a:prstDash val="solid"/>
                <a:round/>
                <a:headEnd type="none" w="med" len="med"/>
                <a:tailEnd type="arrow" w="med" len="med"/>
              </a:ln>
              <a:effectLst/>
            </p:spPr>
          </p:cxnSp>
        </p:grpSp>
        <p:sp>
          <p:nvSpPr>
            <p:cNvPr id="15" name="CasellaDiTesto 14"/>
            <p:cNvSpPr txBox="1"/>
            <p:nvPr/>
          </p:nvSpPr>
          <p:spPr>
            <a:xfrm>
              <a:off x="7086600" y="3733800"/>
              <a:ext cx="1657525" cy="461665"/>
            </a:xfrm>
            <a:prstGeom prst="rect">
              <a:avLst/>
            </a:prstGeom>
            <a:noFill/>
          </p:spPr>
          <p:txBody>
            <a:bodyPr wrap="none" rtlCol="0">
              <a:spAutoFit/>
            </a:bodyPr>
            <a:lstStyle/>
            <a:p>
              <a:pPr algn="ctr"/>
              <a:r>
                <a:rPr lang="it-IT" b="1" dirty="0" smtClean="0">
                  <a:solidFill>
                    <a:srgbClr val="0000FF"/>
                  </a:solidFill>
                  <a:latin typeface="Comic Sans MS"/>
                  <a:cs typeface="Comic Sans MS"/>
                </a:rPr>
                <a:t>≈ 0.03M</a:t>
              </a:r>
              <a:r>
                <a:rPr lang="it-IT" b="1" baseline="-25000" dirty="0" smtClean="0">
                  <a:solidFill>
                    <a:srgbClr val="0000FF"/>
                  </a:solidFill>
                  <a:latin typeface="Wingdings"/>
                  <a:ea typeface="Wingdings"/>
                  <a:cs typeface="Wingdings"/>
                </a:rPr>
                <a:t></a:t>
              </a:r>
              <a:endParaRPr lang="it-IT" b="1" baseline="-25000" dirty="0">
                <a:solidFill>
                  <a:srgbClr val="0000FF"/>
                </a:solidFill>
                <a:latin typeface="+mj-lt"/>
                <a:cs typeface="Comic Sans MS"/>
              </a:endParaRPr>
            </a:p>
          </p:txBody>
        </p:sp>
      </p:grpSp>
      <p:grpSp>
        <p:nvGrpSpPr>
          <p:cNvPr id="19" name="Gruppo 18"/>
          <p:cNvGrpSpPr/>
          <p:nvPr/>
        </p:nvGrpSpPr>
        <p:grpSpPr>
          <a:xfrm>
            <a:off x="3200400" y="3429000"/>
            <a:ext cx="3124200" cy="1066800"/>
            <a:chOff x="3191556" y="5410200"/>
            <a:chExt cx="3124200" cy="1066800"/>
          </a:xfrm>
        </p:grpSpPr>
        <p:sp>
          <p:nvSpPr>
            <p:cNvPr id="18" name="Rettangolo arrotondato 17"/>
            <p:cNvSpPr/>
            <p:nvPr/>
          </p:nvSpPr>
          <p:spPr bwMode="auto">
            <a:xfrm>
              <a:off x="3191556" y="5410200"/>
              <a:ext cx="3124200" cy="1066800"/>
            </a:xfrm>
            <a:prstGeom prst="roundRect">
              <a:avLst/>
            </a:prstGeom>
            <a:solidFill>
              <a:schemeClr val="bg1"/>
            </a:solidFill>
            <a:ln w="2857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graphicFrame>
          <p:nvGraphicFramePr>
            <p:cNvPr id="23554" name="Object 2"/>
            <p:cNvGraphicFramePr>
              <a:graphicFrameLocks noChangeAspect="1"/>
            </p:cNvGraphicFramePr>
            <p:nvPr/>
          </p:nvGraphicFramePr>
          <p:xfrm>
            <a:off x="3496356" y="5625307"/>
            <a:ext cx="2653392" cy="788987"/>
          </p:xfrm>
          <a:graphic>
            <a:graphicData uri="http://schemas.openxmlformats.org/presentationml/2006/ole">
              <mc:AlternateContent xmlns:mc="http://schemas.openxmlformats.org/markup-compatibility/2006">
                <mc:Choice xmlns:v="urn:schemas-microsoft-com:vml" Requires="v">
                  <p:oleObj spid="_x0000_s2111" name="Equation" r:id="rId5" imgW="1270000" imgH="406400" progId="Equation.3">
                    <p:embed/>
                  </p:oleObj>
                </mc:Choice>
                <mc:Fallback>
                  <p:oleObj name="Equation" r:id="rId5" imgW="12700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356" y="5625307"/>
                          <a:ext cx="2653392" cy="788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0" name="Freccia sinistra 19"/>
          <p:cNvSpPr/>
          <p:nvPr/>
        </p:nvSpPr>
        <p:spPr bwMode="auto">
          <a:xfrm>
            <a:off x="6324600" y="3810000"/>
            <a:ext cx="838200" cy="304800"/>
          </a:xfrm>
          <a:prstGeom prst="leftArrow">
            <a:avLst>
              <a:gd name="adj1" fmla="val 25309"/>
              <a:gd name="adj2" fmla="val 64815"/>
            </a:avLst>
          </a:prstGeom>
          <a:solidFill>
            <a:srgbClr val="00FFFF"/>
          </a:solid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21" name="Freccia sinistra 20"/>
          <p:cNvSpPr/>
          <p:nvPr/>
        </p:nvSpPr>
        <p:spPr bwMode="auto">
          <a:xfrm rot="5400000">
            <a:off x="4305300" y="2857500"/>
            <a:ext cx="838200" cy="304800"/>
          </a:xfrm>
          <a:prstGeom prst="leftArrow">
            <a:avLst>
              <a:gd name="adj1" fmla="val 25309"/>
              <a:gd name="adj2" fmla="val 64815"/>
            </a:avLst>
          </a:prstGeom>
          <a:solidFill>
            <a:srgbClr val="00FFFF"/>
          </a:solidFill>
          <a:ln w="95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23" name="Parentesi graffa aperta 22"/>
          <p:cNvSpPr/>
          <p:nvPr/>
        </p:nvSpPr>
        <p:spPr bwMode="auto">
          <a:xfrm>
            <a:off x="4495800" y="1600200"/>
            <a:ext cx="304800" cy="762000"/>
          </a:xfrm>
          <a:prstGeom prst="leftBrace">
            <a:avLst>
              <a:gd name="adj1" fmla="val 8333"/>
              <a:gd name="adj2" fmla="val 50000"/>
            </a:avLst>
          </a:prstGeom>
          <a:noFill/>
          <a:ln w="34925" cap="flat" cmpd="sng" algn="ctr">
            <a:solidFill>
              <a:srgbClr val="00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endParaRPr>
          </a:p>
        </p:txBody>
      </p:sp>
      <p:sp>
        <p:nvSpPr>
          <p:cNvPr id="26" name="CasellaDiTesto 25"/>
          <p:cNvSpPr txBox="1"/>
          <p:nvPr/>
        </p:nvSpPr>
        <p:spPr>
          <a:xfrm>
            <a:off x="304800" y="5754469"/>
            <a:ext cx="8666524" cy="646331"/>
          </a:xfrm>
          <a:prstGeom prst="rect">
            <a:avLst/>
          </a:prstGeom>
          <a:noFill/>
        </p:spPr>
        <p:txBody>
          <a:bodyPr wrap="square" rtlCol="0">
            <a:spAutoFit/>
          </a:bodyPr>
          <a:lstStyle/>
          <a:p>
            <a:pPr algn="ctr"/>
            <a:r>
              <a:rPr lang="it-IT" sz="1800" b="1" dirty="0" err="1" smtClean="0">
                <a:solidFill>
                  <a:srgbClr val="FFFFFF"/>
                </a:solidFill>
                <a:latin typeface="Comic Sans MS"/>
                <a:cs typeface="Comic Sans MS"/>
              </a:rPr>
              <a:t>These</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differences</a:t>
            </a:r>
            <a:r>
              <a:rPr lang="it-IT" sz="1800" b="1" dirty="0" smtClean="0">
                <a:solidFill>
                  <a:srgbClr val="FFFFFF"/>
                </a:solidFill>
                <a:latin typeface="Comic Sans MS"/>
                <a:cs typeface="Comic Sans MS"/>
              </a:rPr>
              <a:t> are </a:t>
            </a:r>
            <a:r>
              <a:rPr lang="it-IT" sz="1800" b="1" dirty="0" err="1" smtClean="0">
                <a:solidFill>
                  <a:srgbClr val="FFFFFF"/>
                </a:solidFill>
                <a:latin typeface="Comic Sans MS"/>
                <a:cs typeface="Comic Sans MS"/>
              </a:rPr>
              <a:t>–often</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but</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not</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always…-</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those</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expected</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when</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considering</a:t>
            </a:r>
            <a:r>
              <a:rPr lang="it-IT" sz="1800" b="1" dirty="0" smtClean="0">
                <a:solidFill>
                  <a:srgbClr val="FFFFFF"/>
                </a:solidFill>
                <a:latin typeface="Comic Sans MS"/>
                <a:cs typeface="Comic Sans MS"/>
              </a:rPr>
              <a:t> the </a:t>
            </a:r>
            <a:r>
              <a:rPr lang="it-IT" sz="1800" b="1" dirty="0" err="1" smtClean="0">
                <a:solidFill>
                  <a:srgbClr val="FFFFFF"/>
                </a:solidFill>
                <a:latin typeface="Comic Sans MS"/>
                <a:cs typeface="Comic Sans MS"/>
              </a:rPr>
              <a:t>different</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physical</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inputs</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adopted</a:t>
            </a:r>
            <a:r>
              <a:rPr lang="it-IT" sz="1800" b="1" dirty="0" smtClean="0">
                <a:solidFill>
                  <a:srgbClr val="FFFFFF"/>
                </a:solidFill>
                <a:latin typeface="Comic Sans MS"/>
                <a:cs typeface="Comic Sans MS"/>
              </a:rPr>
              <a:t> in the </a:t>
            </a:r>
            <a:r>
              <a:rPr lang="it-IT" sz="1800" b="1" dirty="0" err="1" smtClean="0">
                <a:solidFill>
                  <a:srgbClr val="FFFFFF"/>
                </a:solidFill>
                <a:latin typeface="Comic Sans MS"/>
                <a:cs typeface="Comic Sans MS"/>
              </a:rPr>
              <a:t>model</a:t>
            </a:r>
            <a:r>
              <a:rPr lang="it-IT" sz="1800" b="1" dirty="0" smtClean="0">
                <a:solidFill>
                  <a:srgbClr val="FFFFFF"/>
                </a:solidFill>
                <a:latin typeface="Comic Sans MS"/>
                <a:cs typeface="Comic Sans MS"/>
              </a:rPr>
              <a:t> </a:t>
            </a:r>
            <a:r>
              <a:rPr lang="it-IT" sz="1800" b="1" dirty="0" err="1" smtClean="0">
                <a:solidFill>
                  <a:srgbClr val="FFFFFF"/>
                </a:solidFill>
                <a:latin typeface="Comic Sans MS"/>
                <a:cs typeface="Comic Sans MS"/>
              </a:rPr>
              <a:t>computations</a:t>
            </a:r>
            <a:endParaRPr lang="it-IT" sz="1800" b="1" dirty="0">
              <a:solidFill>
                <a:srgbClr val="FFFFFF"/>
              </a:solidFill>
              <a:latin typeface="Comic Sans MS"/>
              <a:cs typeface="Comic Sans MS"/>
            </a:endParaRPr>
          </a:p>
        </p:txBody>
      </p:sp>
    </p:spTree>
    <p:extLst>
      <p:ext uri="{BB962C8B-B14F-4D97-AF65-F5344CB8AC3E}">
        <p14:creationId xmlns:p14="http://schemas.microsoft.com/office/powerpoint/2010/main" val="402268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500"/>
                            </p:stCondLst>
                            <p:childTnLst>
                              <p:par>
                                <p:cTn id="25" presetID="9" presetClass="entr" presetSubtype="0" fill="hold" grpId="0" nodeType="afterEffect">
                                  <p:stCondLst>
                                    <p:cond delay="200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15.4"/>
</p:tagLst>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26" charset="0"/>
            <a:ea typeface="ＭＳ Ｐゴシック" pitchFamily="26" charset="-128"/>
            <a:cs typeface="ＭＳ Ｐゴシック" pitchFamily="26"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a:ln>
              <a:noFill/>
            </a:ln>
            <a:solidFill>
              <a:srgbClr val="333333"/>
            </a:solidFill>
            <a:effectLst/>
            <a:latin typeface="Helvetica" charset="0"/>
            <a:ea typeface="ＭＳ Ｐゴシック" charset="0"/>
          </a:defRPr>
        </a:defPPr>
      </a:lstStyle>
    </a:spDef>
    <a:lnDef>
      <a:spPr bwMode="auto">
        <a:xfrm>
          <a:off x="0" y="0"/>
          <a:ext cx="1" cy="1"/>
        </a:xfrm>
        <a:custGeom>
          <a:avLst/>
          <a:gdLst/>
          <a:ahLst/>
          <a:cxnLst/>
          <a:rect l="0" t="0" r="0" b="0"/>
          <a:pathLst/>
        </a:custGeom>
        <a:noFill/>
        <a:ln w="38100"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a:ln>
              <a:noFill/>
            </a:ln>
            <a:solidFill>
              <a:srgbClr val="333333"/>
            </a:solidFill>
            <a:effectLst/>
            <a:latin typeface="Helvetica" charset="0"/>
            <a:ea typeface="ＭＳ Ｐゴシック"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0000"/>
            </a:solidFill>
            <a:effectLst/>
            <a:latin typeface="Comic Sans MS"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00" b="0" i="0" u="none" strike="noStrike" cap="none" normalizeH="0" baseline="0">
            <a:ln>
              <a:noFill/>
            </a:ln>
            <a:solidFill>
              <a:srgbClr val="FF0000"/>
            </a:solidFill>
            <a:effectLst/>
            <a:latin typeface="Comic Sans MS"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CC9900"/>
        </a:dk1>
        <a:lt1>
          <a:srgbClr val="FFCC00"/>
        </a:lt1>
        <a:dk2>
          <a:srgbClr val="000099"/>
        </a:dk2>
        <a:lt2>
          <a:srgbClr val="FFCC00"/>
        </a:lt2>
        <a:accent1>
          <a:srgbClr val="00FF00"/>
        </a:accent1>
        <a:accent2>
          <a:srgbClr val="3399FF"/>
        </a:accent2>
        <a:accent3>
          <a:srgbClr val="AAAACA"/>
        </a:accent3>
        <a:accent4>
          <a:srgbClr val="DAAE00"/>
        </a:accent4>
        <a:accent5>
          <a:srgbClr val="AAFFAA"/>
        </a:accent5>
        <a:accent6>
          <a:srgbClr val="2D8AE7"/>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11099</TotalTime>
  <Words>3991</Words>
  <Application>Microsoft Macintosh PowerPoint</Application>
  <PresentationFormat>On-screen Show (4:3)</PresentationFormat>
  <Paragraphs>494</Paragraphs>
  <Slides>55</Slides>
  <Notes>23</Notes>
  <HiddenSlides>14</HiddenSlides>
  <MMClips>1</MMClips>
  <ScaleCrop>false</ScaleCrop>
  <HeadingPairs>
    <vt:vector size="6" baseType="variant">
      <vt:variant>
        <vt:lpstr>Theme</vt:lpstr>
      </vt:variant>
      <vt:variant>
        <vt:i4>4</vt:i4>
      </vt:variant>
      <vt:variant>
        <vt:lpstr>Embedded OLE Servers</vt:lpstr>
      </vt:variant>
      <vt:variant>
        <vt:i4>4</vt:i4>
      </vt:variant>
      <vt:variant>
        <vt:lpstr>Slide Titles</vt:lpstr>
      </vt:variant>
      <vt:variant>
        <vt:i4>55</vt:i4>
      </vt:variant>
    </vt:vector>
  </HeadingPairs>
  <TitlesOfParts>
    <vt:vector size="63" baseType="lpstr">
      <vt:lpstr>Presentazione vuota</vt:lpstr>
      <vt:lpstr>Diseño predeterminado</vt:lpstr>
      <vt:lpstr>Tema di Office</vt:lpstr>
      <vt:lpstr>Default Design</vt:lpstr>
      <vt:lpstr>Equation</vt:lpstr>
      <vt:lpstr>Chart</vt:lpstr>
      <vt:lpstr>CorelDRAW</vt:lpstr>
      <vt:lpstr>Equazione</vt:lpstr>
      <vt:lpstr>Stellar Astrophysics:  some aspects, some applications, some projects…</vt:lpstr>
      <vt:lpstr>The group members</vt:lpstr>
      <vt:lpstr>Outline</vt:lpstr>
      <vt:lpstr>Evolutionary Stellar models: the “outputs”</vt:lpstr>
      <vt:lpstr>The “ingredients”</vt:lpstr>
      <vt:lpstr>Some outstanding results…</vt:lpstr>
      <vt:lpstr>Eclipsing binary: an important benchmark</vt:lpstr>
      <vt:lpstr>The brightness of the Red Giant Branch Tip</vt:lpstr>
      <vt:lpstr>TRGB: He core mass – luminosity</vt:lpstr>
      <vt:lpstr>The He core mass@TRGB</vt:lpstr>
      <vt:lpstr>He CORE mass &amp; conductive opacity:</vt:lpstr>
      <vt:lpstr>PowerPoint Presentation</vt:lpstr>
      <vt:lpstr>The TRGB brightness as Standard Candle:  theoretical calibrations</vt:lpstr>
      <vt:lpstr>The TRGB brightness: theory versus observations</vt:lpstr>
      <vt:lpstr>PowerPoint Presentation</vt:lpstr>
      <vt:lpstr>PowerPoint Presentation</vt:lpstr>
      <vt:lpstr>PowerPoint Presentation</vt:lpstr>
      <vt:lpstr>PowerPoint Presentation</vt:lpstr>
      <vt:lpstr>Multiple Stellar Populations in Globular Clusters: empirical evidence and theoretical insights</vt:lpstr>
      <vt:lpstr>What is a “Simple Stellar Population”?</vt:lpstr>
      <vt:lpstr>The stellar evolution prescriptions</vt:lpstr>
      <vt:lpstr>Globular Clusters</vt:lpstr>
      <vt:lpstr>A short summary</vt:lpstr>
      <vt:lpstr>The nuclear burning processes</vt:lpstr>
      <vt:lpstr>Who are the candidate polluters?</vt:lpstr>
      <vt:lpstr>PowerPoint Presentation</vt:lpstr>
      <vt:lpstr>PowerPoint Presentation</vt:lpstr>
      <vt:lpstr>High-Quality Photometry &amp; Spectroscopy: the damning evidence</vt:lpstr>
      <vt:lpstr>Some evidence</vt:lpstr>
      <vt:lpstr>Tracing the various sub-populations along the evolutionary sequences</vt:lpstr>
      <vt:lpstr>Photometric signatures of multiple stellar populations: the spectra</vt:lpstr>
      <vt:lpstr>Photometric signatures of multiple stellar populations: the predicted CMDs</vt:lpstr>
      <vt:lpstr> Stellar Populations in  the Local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Unresolved stellar populations</vt:lpstr>
      <vt:lpstr>PowerPoint Presentation</vt:lpstr>
      <vt:lpstr>PowerPoint Presentation</vt:lpstr>
      <vt:lpstr>Secondary Distance Indicators</vt:lpstr>
      <vt:lpstr>Surface Brightness Fluctuations</vt:lpstr>
      <vt:lpstr>PowerPoint Presentation</vt:lpstr>
      <vt:lpstr>PowerPoint Presentation</vt:lpstr>
      <vt:lpstr>The GAIA mission</vt:lpstr>
      <vt:lpstr>PowerPoint Presentation</vt:lpstr>
      <vt:lpstr>Scientific benefits of GAIA</vt:lpstr>
      <vt:lpstr>  Researchers@Teramo Astronomical Observatory are contributing to the realization of the Photometric Pipeline and to the external calibration of the photometry via ground based observations of standard stars.   </vt:lpstr>
      <vt:lpstr>Follow-up of SNe  in the Near-Infrared Bands</vt:lpstr>
      <vt:lpstr>NIR light-curves of type Ia SNe exhibit interesting peculiar morphological features, such as a secondary maximum light following the initial peak…  …a useful diagnostic tool of physical mechanism inside the innermost regions of the exploding star and that could constrain the theoretical progenitor model.  Due to the reduced effects of dust and to a shallower dependence of absolute NIR magnitudes on decline-rate compared with optical bands, SNe Ia ARE BETTER “STANDARDIZABLE CANDLES” IN THE NIR BANDS than in the optical ones (the scatter is ~0.13mag, while the  B-band produces a scatter of 0.22mag)! </vt:lpstr>
      <vt:lpstr>Because of reduced extinction suffered at NIR wavelengths (4-8 times less sensitivity to reddening), these observations are important in the search and follow-up of reddened Sne.                 In the last decade, we studied more than 50 SNe in optical and infrared bands with dedicated telescopes (AZT-24@Campo Imperatore and TNT@OATe) that allowed us to obtain well sampled light curves with high quality photometry (e.g.: σj &lt; 0.1mag for J~15mag) and spanning a wide wavelenght range.</vt:lpstr>
      <vt:lpstr>SNe &amp; Dust</vt:lpstr>
    </vt:vector>
  </TitlesOfParts>
  <Company>santi cassisi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Galactic Globular Clusters: the “anomalies” of their stellar population(S)</dc:title>
  <dc:creator>santi cassisi</dc:creator>
  <cp:lastModifiedBy>Santi Cassisi</cp:lastModifiedBy>
  <cp:revision>743</cp:revision>
  <dcterms:created xsi:type="dcterms:W3CDTF">2010-06-22T14:06:30Z</dcterms:created>
  <dcterms:modified xsi:type="dcterms:W3CDTF">2012-12-10T10:35:23Z</dcterms:modified>
</cp:coreProperties>
</file>