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sldIdLst>
    <p:sldId id="311" r:id="rId2"/>
    <p:sldId id="256" r:id="rId3"/>
    <p:sldId id="293" r:id="rId4"/>
    <p:sldId id="309" r:id="rId5"/>
    <p:sldId id="288" r:id="rId6"/>
    <p:sldId id="294" r:id="rId7"/>
    <p:sldId id="297" r:id="rId8"/>
    <p:sldId id="308" r:id="rId9"/>
    <p:sldId id="262" r:id="rId10"/>
    <p:sldId id="270" r:id="rId11"/>
    <p:sldId id="305" r:id="rId12"/>
    <p:sldId id="271" r:id="rId13"/>
    <p:sldId id="272" r:id="rId14"/>
    <p:sldId id="273" r:id="rId15"/>
    <p:sldId id="289" r:id="rId16"/>
    <p:sldId id="280" r:id="rId17"/>
    <p:sldId id="310" r:id="rId18"/>
    <p:sldId id="313" r:id="rId19"/>
    <p:sldId id="286" r:id="rId20"/>
    <p:sldId id="320" r:id="rId21"/>
    <p:sldId id="312" r:id="rId22"/>
    <p:sldId id="315" r:id="rId23"/>
    <p:sldId id="316" r:id="rId24"/>
    <p:sldId id="317" r:id="rId25"/>
    <p:sldId id="319" r:id="rId26"/>
    <p:sldId id="321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bg1"/>
        </a:solidFill>
        <a:latin typeface="Comic Sans MS" pitchFamily="66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CCFF33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Fare clic per modificare gli stili del testo dello schema</a:t>
            </a:r>
          </a:p>
          <a:p>
            <a:pPr lvl="1"/>
            <a:r>
              <a:rPr lang="en-US" noProof="0" smtClean="0"/>
              <a:t>Secondo livello</a:t>
            </a:r>
          </a:p>
          <a:p>
            <a:pPr lvl="2"/>
            <a:r>
              <a:rPr lang="en-US" noProof="0" smtClean="0"/>
              <a:t>Terzo livello</a:t>
            </a:r>
          </a:p>
          <a:p>
            <a:pPr lvl="3"/>
            <a:r>
              <a:rPr lang="en-US" noProof="0" smtClean="0"/>
              <a:t>Quarto livello</a:t>
            </a:r>
          </a:p>
          <a:p>
            <a:pPr lvl="4"/>
            <a:r>
              <a:rPr lang="en-US" noProof="0" smtClean="0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9428BEB0-A345-4C79-9A7A-020BBA40E4B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78D11F4C-96BB-4768-9089-62A122B975CF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2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C5E51174-3B76-45D0-ADEE-2E1686261147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13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E86B1B4C-C3FB-46CA-9DD3-2D8F528E2392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14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0B6E4D3-660A-4F12-8083-FF410B944F53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15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09F46117-45D6-4E0D-BE62-CFE4E1D4770A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16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81464FF-8DCF-42B3-95C0-709455309F88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19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2A0F11F-5972-45EE-A6D8-4D1DC74B43DB}" type="slidenum">
              <a:rPr lang="en-US" smtClean="0"/>
              <a:pPr eaLnBrk="1" hangingPunct="1"/>
              <a:t>25</a:t>
            </a:fld>
            <a:endParaRPr lang="en-US" dirty="0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30D64E5-ED86-48AC-A50D-2FF62EE33BAD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4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A34256FA-8A02-413A-842B-4F234BE1CD35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5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egnaposto immagine diapositiva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Segnaposto note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dirty="0" smtClean="0"/>
          </a:p>
        </p:txBody>
      </p:sp>
      <p:sp>
        <p:nvSpPr>
          <p:cNvPr id="50180" name="Segnaposto numero diapositiva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8844321F-E237-46B3-83A1-E60EBD1C817B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6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7581F54B-34CF-45CC-A2F6-D9C2DFC80842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7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C891DD9-CCD6-4CF8-B8B7-CE0A9C84B4DC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8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5C891DD9-CCD6-4CF8-B8B7-CE0A9C84B4DC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9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141F1D51-4D67-4CF5-8558-6CB1F404FBE2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10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fld id="{746587DA-A93A-4385-81AE-03C72782F37E}" type="slidenum">
              <a:rPr lang="en-US" b="0" smtClean="0">
                <a:solidFill>
                  <a:schemeClr val="tx1"/>
                </a:solidFill>
                <a:latin typeface="Arial" charset="0"/>
              </a:rPr>
              <a:pPr eaLnBrk="1" hangingPunct="1"/>
              <a:t>12</a:t>
            </a:fld>
            <a:endParaRPr lang="en-US" b="0" smtClean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 smtClean="0"/>
              <a:t>Fare clic per modificare lo stile del titolo</a:t>
            </a:r>
          </a:p>
        </p:txBody>
      </p:sp>
      <p:sp>
        <p:nvSpPr>
          <p:cNvPr id="922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Fare clic per modificare lo stile del sottotitolo dello schema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BAD1A0-9D99-4B43-BEE3-42B6384484B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267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4ECB0B-6D87-459F-8C25-4B956EA257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15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CAEFE2-D00B-4497-B694-F402DF36690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084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15692B-1E17-4B18-A57B-23D6E9B19AF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729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67CAF-0C01-4330-A0FD-B51464BACD9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838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B5BB-2F96-45A8-A332-89EE243861F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369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331DE-E12D-4C79-8661-9BDE09F01C55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88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07ADF-CA37-49A0-8181-591ACAB6748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3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D149B5-4983-4D48-908D-7BC4F91BC7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688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881930-7814-4A74-8F4F-AB9FF5B615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701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EBA84-8FE6-40A1-A4BD-2868AD266CA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01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4999B0F4-35BD-4B69-839B-85B0417D57B0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/>
              </a:p>
            </p:txBody>
          </p:sp>
        </p:grpSp>
        <p:sp>
          <p:nvSpPr>
            <p:cNvPr id="820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0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lo stile del titolo</a:t>
            </a:r>
          </a:p>
        </p:txBody>
      </p:sp>
      <p:sp>
        <p:nvSpPr>
          <p:cNvPr id="820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20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10" Type="http://schemas.openxmlformats.org/officeDocument/2006/relationships/image" Target="../media/image31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79512" y="44624"/>
            <a:ext cx="8713663" cy="6408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None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+mn-cs"/>
              </a:defRPr>
            </a:lvl9pPr>
          </a:lstStyle>
          <a:p>
            <a:pPr marL="609600" indent="-609600" eaLnBrk="1" hangingPunct="1">
              <a:lnSpc>
                <a:spcPct val="80000"/>
              </a:lnSpc>
              <a:defRPr/>
            </a:pPr>
            <a:endParaRPr lang="en-US" sz="2800" dirty="0" smtClean="0"/>
          </a:p>
          <a:p>
            <a:pPr indent="-609600" eaLnBrk="1" hangingPunct="1">
              <a:lnSpc>
                <a:spcPct val="80000"/>
              </a:lnSpc>
              <a:defRPr/>
            </a:pPr>
            <a:r>
              <a:rPr lang="en-US" sz="3600" dirty="0" smtClean="0"/>
              <a:t>FASI EVOLUTIVE AVANZATE E FINALI DELLE STELLE:</a:t>
            </a:r>
          </a:p>
          <a:p>
            <a:pPr indent="-609600" eaLnBrk="1" hangingPunct="1">
              <a:lnSpc>
                <a:spcPct val="80000"/>
              </a:lnSpc>
              <a:defRPr/>
            </a:pPr>
            <a:r>
              <a:rPr lang="en-US" sz="2800" dirty="0" err="1" smtClean="0"/>
              <a:t>Programmi</a:t>
            </a:r>
            <a:r>
              <a:rPr lang="en-US" sz="2800" dirty="0" smtClean="0"/>
              <a:t> </a:t>
            </a:r>
            <a:r>
              <a:rPr lang="en-US" sz="2800" dirty="0" err="1" smtClean="0"/>
              <a:t>ed</a:t>
            </a:r>
            <a:r>
              <a:rPr lang="en-US" sz="2800" dirty="0" smtClean="0"/>
              <a:t> expertise </a:t>
            </a:r>
            <a:r>
              <a:rPr lang="en-US" sz="2800" dirty="0" err="1" smtClean="0"/>
              <a:t>all’osservatorio</a:t>
            </a:r>
            <a:r>
              <a:rPr lang="en-US" sz="2800" dirty="0" smtClean="0"/>
              <a:t> di </a:t>
            </a:r>
            <a:r>
              <a:rPr lang="en-US" sz="2800" dirty="0" err="1" smtClean="0"/>
              <a:t>Teramo</a:t>
            </a:r>
            <a:endParaRPr lang="en-US" sz="2800" b="1" dirty="0" smtClean="0"/>
          </a:p>
          <a:p>
            <a:pPr indent="-609600" eaLnBrk="1" hangingPunct="1">
              <a:lnSpc>
                <a:spcPct val="80000"/>
              </a:lnSpc>
              <a:defRPr/>
            </a:pPr>
            <a:r>
              <a:rPr lang="en-US" dirty="0" smtClean="0"/>
              <a:t>***</a:t>
            </a:r>
            <a:endParaRPr lang="en-US" b="1" dirty="0" smtClean="0"/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err="1" smtClean="0"/>
              <a:t>Esperienza</a:t>
            </a:r>
            <a:r>
              <a:rPr lang="en-US" dirty="0" smtClean="0"/>
              <a:t> </a:t>
            </a:r>
            <a:r>
              <a:rPr lang="en-US" dirty="0" err="1" smtClean="0"/>
              <a:t>trentennale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 </a:t>
            </a:r>
            <a:r>
              <a:rPr lang="en-US" b="1" dirty="0" err="1" smtClean="0"/>
              <a:t>nel</a:t>
            </a:r>
            <a:r>
              <a:rPr lang="en-US" b="1" dirty="0" smtClean="0"/>
              <a:t> campo </a:t>
            </a:r>
            <a:r>
              <a:rPr lang="en-US" b="1" dirty="0" err="1" smtClean="0"/>
              <a:t>dell’evoluzione</a:t>
            </a:r>
            <a:r>
              <a:rPr lang="en-US" b="1" dirty="0" smtClean="0"/>
              <a:t> </a:t>
            </a:r>
            <a:r>
              <a:rPr lang="en-US" b="1" dirty="0" err="1" smtClean="0"/>
              <a:t>stellare</a:t>
            </a:r>
            <a:r>
              <a:rPr lang="en-US" b="1" dirty="0" smtClean="0"/>
              <a:t>.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en-US" dirty="0" smtClean="0"/>
              <a:t>Full network stellar models (up to 700 isotopes).</a:t>
            </a:r>
            <a:endParaRPr lang="en-US" b="1" dirty="0" smtClean="0">
              <a:solidFill>
                <a:srgbClr val="FFFF00"/>
              </a:solidFill>
            </a:endParaRP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b="1" dirty="0" smtClean="0"/>
              <a:t>Collaborazioni internazionali: fisica nucleare, fotometria e spettroscopia stellare, </a:t>
            </a:r>
            <a:r>
              <a:rPr lang="it-IT" b="1" dirty="0" err="1" smtClean="0"/>
              <a:t>presolar</a:t>
            </a:r>
            <a:r>
              <a:rPr lang="it-IT" b="1" dirty="0" smtClean="0"/>
              <a:t> </a:t>
            </a:r>
            <a:r>
              <a:rPr lang="it-IT" b="1" dirty="0" err="1" smtClean="0"/>
              <a:t>grains</a:t>
            </a:r>
            <a:r>
              <a:rPr lang="it-IT" b="1" dirty="0" smtClean="0"/>
              <a:t> and </a:t>
            </a:r>
            <a:r>
              <a:rPr lang="it-IT" b="1" dirty="0" err="1" smtClean="0"/>
              <a:t>meteorites</a:t>
            </a:r>
            <a:r>
              <a:rPr lang="it-IT" b="1" dirty="0" smtClean="0"/>
              <a:t>….</a:t>
            </a:r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it-IT" dirty="0" smtClean="0"/>
              <a:t>Progetti tecnologici di frontiera: AMICA@IRAIT (</a:t>
            </a:r>
            <a:r>
              <a:rPr lang="it-IT" dirty="0" err="1" smtClean="0"/>
              <a:t>Antarctic</a:t>
            </a:r>
            <a:r>
              <a:rPr lang="it-IT" dirty="0" smtClean="0"/>
              <a:t> </a:t>
            </a:r>
            <a:r>
              <a:rPr lang="it-IT" dirty="0" err="1" smtClean="0"/>
              <a:t>Multiband</a:t>
            </a:r>
            <a:r>
              <a:rPr lang="it-IT" dirty="0" smtClean="0"/>
              <a:t> IR Camera)</a:t>
            </a:r>
            <a:endParaRPr lang="it-IT" b="1" dirty="0" smtClean="0"/>
          </a:p>
          <a:p>
            <a:pPr marL="457200" indent="-457200" algn="l"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2146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229600" cy="7921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Varying </a:t>
            </a:r>
            <a:r>
              <a:rPr lang="en-US" smtClean="0">
                <a:solidFill>
                  <a:schemeClr val="tx1"/>
                </a:solidFill>
                <a:effectLst/>
                <a:latin typeface="Symbol" pitchFamily="18" charset="2"/>
              </a:rPr>
              <a:t>e</a:t>
            </a:r>
            <a:r>
              <a:rPr lang="en-US" baseline="-25000" smtClean="0">
                <a:solidFill>
                  <a:schemeClr val="tx1"/>
                </a:solidFill>
                <a:effectLst/>
                <a:latin typeface="Symbol" pitchFamily="18" charset="2"/>
              </a:rPr>
              <a:t>n</a:t>
            </a:r>
            <a:r>
              <a:rPr lang="en-US" smtClean="0">
                <a:solidFill>
                  <a:schemeClr val="tx1"/>
                </a:solidFill>
                <a:effectLst/>
              </a:rPr>
              <a:t> or X(</a:t>
            </a:r>
            <a:r>
              <a:rPr lang="en-US" baseline="30000" smtClean="0">
                <a:solidFill>
                  <a:schemeClr val="tx1"/>
                </a:solidFill>
                <a:effectLst/>
              </a:rPr>
              <a:t>12</a:t>
            </a:r>
            <a:r>
              <a:rPr lang="en-US" smtClean="0">
                <a:solidFill>
                  <a:schemeClr val="tx1"/>
                </a:solidFill>
                <a:effectLst/>
              </a:rPr>
              <a:t>C)</a:t>
            </a:r>
          </a:p>
        </p:txBody>
      </p:sp>
      <p:pic>
        <p:nvPicPr>
          <p:cNvPr id="2662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4" t="18495" r="4913" b="19560"/>
          <a:stretch>
            <a:fillRect/>
          </a:stretch>
        </p:blipFill>
        <p:spPr bwMode="auto">
          <a:xfrm>
            <a:off x="1619250" y="1312863"/>
            <a:ext cx="5688013" cy="550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8" name="Text Box 6"/>
          <p:cNvSpPr txBox="1">
            <a:spLocks noChangeArrowheads="1"/>
          </p:cNvSpPr>
          <p:nvPr/>
        </p:nvSpPr>
        <p:spPr bwMode="auto">
          <a:xfrm>
            <a:off x="4572000" y="2006600"/>
            <a:ext cx="1223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Symbol" pitchFamily="18" charset="2"/>
              </a:rPr>
              <a:t>e</a:t>
            </a:r>
            <a:r>
              <a:rPr lang="en-US" sz="4000" baseline="-25000">
                <a:latin typeface="Symbol" pitchFamily="18" charset="2"/>
              </a:rPr>
              <a:t>n</a:t>
            </a:r>
            <a:r>
              <a:rPr lang="en-US" sz="3200">
                <a:latin typeface="Times New Roman" pitchFamily="18" charset="0"/>
              </a:rPr>
              <a:t>x5</a:t>
            </a:r>
          </a:p>
        </p:txBody>
      </p:sp>
      <p:sp>
        <p:nvSpPr>
          <p:cNvPr id="26629" name="Text Box 7"/>
          <p:cNvSpPr txBox="1">
            <a:spLocks noChangeArrowheads="1"/>
          </p:cNvSpPr>
          <p:nvPr/>
        </p:nvSpPr>
        <p:spPr bwMode="auto">
          <a:xfrm>
            <a:off x="3492500" y="3014663"/>
            <a:ext cx="12239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000">
                <a:latin typeface="Symbol" pitchFamily="18" charset="2"/>
              </a:rPr>
              <a:t>e</a:t>
            </a:r>
            <a:r>
              <a:rPr lang="en-US" sz="4000" baseline="-25000">
                <a:latin typeface="Symbol" pitchFamily="18" charset="2"/>
              </a:rPr>
              <a:t>n</a:t>
            </a:r>
            <a:r>
              <a:rPr lang="en-US" sz="3200">
                <a:latin typeface="Times New Roman" pitchFamily="18" charset="0"/>
              </a:rPr>
              <a:t>/5</a:t>
            </a:r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73025" y="5427663"/>
            <a:ext cx="8820150" cy="13858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Equivalent to a variation of X(C) from 0.1 to 0.5, as implied by a </a:t>
            </a:r>
            <a:r>
              <a:rPr lang="en-US" sz="2800" b="0" dirty="0">
                <a:solidFill>
                  <a:schemeClr val="tx1"/>
                </a:solidFill>
                <a:latin typeface="Garamond" pitchFamily="18" charset="0"/>
              </a:rPr>
              <a:t>±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60% variation of the  </a:t>
            </a:r>
            <a:r>
              <a:rPr lang="en-US" sz="2800" baseline="30000" dirty="0">
                <a:solidFill>
                  <a:schemeClr val="tx1"/>
                </a:solidFill>
                <a:latin typeface="Garamond" pitchFamily="18" charset="0"/>
              </a:rPr>
              <a:t>12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C+</a:t>
            </a:r>
            <a:r>
              <a:rPr lang="en-US" sz="2800" dirty="0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sym typeface="Wingdings" pitchFamily="2" charset="2"/>
              </a:rPr>
              <a:t></a:t>
            </a:r>
            <a:r>
              <a:rPr lang="en-US" sz="2800" baseline="30000" dirty="0">
                <a:solidFill>
                  <a:schemeClr val="tx1"/>
                </a:solidFill>
                <a:latin typeface="Garamond" pitchFamily="18" charset="0"/>
                <a:sym typeface="Wingdings" pitchFamily="2" charset="2"/>
              </a:rPr>
              <a:t>16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  <a:sym typeface="Wingdings" pitchFamily="2" charset="2"/>
              </a:rPr>
              <a:t>O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 rate 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   (</a:t>
            </a:r>
            <a:r>
              <a:rPr lang="en-US" sz="2800" dirty="0" err="1" smtClean="0">
                <a:solidFill>
                  <a:schemeClr val="tx1"/>
                </a:solidFill>
                <a:latin typeface="Garamond" pitchFamily="18" charset="0"/>
              </a:rPr>
              <a:t>Straniero</a:t>
            </a:r>
            <a:r>
              <a:rPr lang="en-US" sz="2800" dirty="0" smtClean="0">
                <a:solidFill>
                  <a:schemeClr val="tx1"/>
                </a:solidFill>
                <a:latin typeface="Garamond" pitchFamily="18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Garamond" pitchFamily="18" charset="0"/>
              </a:rPr>
              <a:t>et al.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tb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" b="34631"/>
          <a:stretch>
            <a:fillRect/>
          </a:stretch>
        </p:blipFill>
        <p:spPr>
          <a:xfrm>
            <a:off x="1547813" y="260350"/>
            <a:ext cx="5511800" cy="3951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CasellaDiTesto 3"/>
          <p:cNvSpPr txBox="1">
            <a:spLocks noChangeArrowheads="1"/>
          </p:cNvSpPr>
          <p:nvPr/>
        </p:nvSpPr>
        <p:spPr bwMode="auto">
          <a:xfrm>
            <a:off x="323850" y="4365625"/>
            <a:ext cx="87122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buFont typeface="Garamond" pitchFamily="18" charset="0"/>
              <a:buAutoNum type="alphaLcParenR"/>
            </a:pPr>
            <a:r>
              <a:rPr lang="en-US">
                <a:solidFill>
                  <a:schemeClr val="tx1"/>
                </a:solidFill>
              </a:rPr>
              <a:t>Enhancement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factor of the </a:t>
            </a:r>
            <a:r>
              <a:rPr lang="en-US" baseline="30000">
                <a:solidFill>
                  <a:schemeClr val="tx1"/>
                </a:solidFill>
              </a:rPr>
              <a:t>12</a:t>
            </a:r>
            <a:r>
              <a:rPr lang="en-US">
                <a:solidFill>
                  <a:schemeClr val="tx1"/>
                </a:solidFill>
              </a:rPr>
              <a:t>C(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a</a:t>
            </a:r>
            <a:r>
              <a:rPr lang="en-US">
                <a:solidFill>
                  <a:schemeClr val="tx1"/>
                </a:solidFill>
                <a:latin typeface="Symbol" pitchFamily="18" charset="2"/>
              </a:rPr>
              <a:t>,</a:t>
            </a:r>
            <a:r>
              <a:rPr lang="it-IT">
                <a:solidFill>
                  <a:schemeClr val="tx1"/>
                </a:solidFill>
                <a:latin typeface="Symbol" pitchFamily="18" charset="2"/>
              </a:rPr>
              <a:t>g</a:t>
            </a:r>
            <a:r>
              <a:rPr lang="en-US">
                <a:solidFill>
                  <a:schemeClr val="tx1"/>
                </a:solidFill>
              </a:rPr>
              <a:t>)</a:t>
            </a:r>
            <a:r>
              <a:rPr lang="en-US" baseline="30000">
                <a:solidFill>
                  <a:schemeClr val="tx1"/>
                </a:solidFill>
              </a:rPr>
              <a:t>16</a:t>
            </a:r>
            <a:r>
              <a:rPr lang="en-US">
                <a:solidFill>
                  <a:schemeClr val="tx1"/>
                </a:solidFill>
              </a:rPr>
              <a:t>O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reaction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rate. </a:t>
            </a:r>
            <a:r>
              <a:rPr lang="en-US" i="1">
                <a:solidFill>
                  <a:schemeClr val="tx1"/>
                </a:solidFill>
              </a:rPr>
              <a:t>f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= 1 corresponds to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the Kunz et al. (2002) rate.</a:t>
            </a:r>
          </a:p>
          <a:p>
            <a:pPr eaLnBrk="1" hangingPunct="1">
              <a:buFont typeface="Garamond" pitchFamily="18" charset="0"/>
              <a:buAutoNum type="alphaLcParenR"/>
            </a:pPr>
            <a:r>
              <a:rPr lang="en-US">
                <a:solidFill>
                  <a:schemeClr val="tx1"/>
                </a:solidFill>
              </a:rPr>
              <a:t>He-burning lifetime (Myr).</a:t>
            </a:r>
          </a:p>
          <a:p>
            <a:pPr eaLnBrk="1" hangingPunct="1">
              <a:buFont typeface="Garamond" pitchFamily="18" charset="0"/>
              <a:buAutoNum type="alphaLcParenR"/>
            </a:pPr>
            <a:r>
              <a:rPr lang="en-US">
                <a:solidFill>
                  <a:schemeClr val="tx1"/>
                </a:solidFill>
              </a:rPr>
              <a:t>Final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central mass fractions of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C and O.</a:t>
            </a:r>
          </a:p>
          <a:p>
            <a:pPr eaLnBrk="1" hangingPunct="1">
              <a:buFont typeface="Garamond" pitchFamily="18" charset="0"/>
              <a:buAutoNum type="alphaLcParenR"/>
            </a:pPr>
            <a:r>
              <a:rPr lang="en-US">
                <a:solidFill>
                  <a:schemeClr val="tx1"/>
                </a:solidFill>
              </a:rPr>
              <a:t>Location, in M</a:t>
            </a:r>
            <a:r>
              <a:rPr lang="en-US" baseline="-25000">
                <a:solidFill>
                  <a:schemeClr val="tx1"/>
                </a:solidFill>
              </a:rPr>
              <a:t>ʘ</a:t>
            </a:r>
            <a:r>
              <a:rPr lang="en-US">
                <a:solidFill>
                  <a:schemeClr val="tx1"/>
                </a:solidFill>
              </a:rPr>
              <a:t>, of the sharp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discontinuity that marks the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separation  between the innermost</a:t>
            </a:r>
            <a:r>
              <a:rPr lang="en-US" baseline="30000">
                <a:solidFill>
                  <a:schemeClr val="tx1"/>
                </a:solidFill>
              </a:rPr>
              <a:t> </a:t>
            </a:r>
            <a:r>
              <a:rPr lang="en-US">
                <a:solidFill>
                  <a:schemeClr val="tx1"/>
                </a:solidFill>
              </a:rPr>
              <a:t>low-C zone, corresponding to the maximum extension of the convective core, and the external layer built up by the shell-He burning occurred during the AGB phase.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Varying the </a:t>
            </a:r>
            <a:r>
              <a:rPr lang="en-US" baseline="30000" dirty="0" smtClean="0"/>
              <a:t>12</a:t>
            </a:r>
            <a:r>
              <a:rPr lang="en-US" dirty="0" smtClean="0"/>
              <a:t>C+</a:t>
            </a:r>
            <a:r>
              <a:rPr lang="en-US" baseline="30000" dirty="0" smtClean="0"/>
              <a:t>12</a:t>
            </a:r>
            <a:r>
              <a:rPr lang="en-US" dirty="0" smtClean="0"/>
              <a:t>C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760"/>
            <a:ext cx="8229600" cy="3844925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 smtClean="0"/>
              <a:t>A resonance near the Gamow peak (1.5 MeV) would significantly increase the rate, thus reducing the critical M</a:t>
            </a:r>
            <a:r>
              <a:rPr lang="en-US" sz="2800" b="1" baseline="-25000" dirty="0" smtClean="0"/>
              <a:t>H</a:t>
            </a:r>
            <a:r>
              <a:rPr lang="en-US" sz="2800" b="1" dirty="0" smtClean="0"/>
              <a:t> and, in turn,  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up</a:t>
            </a:r>
            <a:r>
              <a:rPr lang="en-US" sz="2800" b="1" baseline="-25000" dirty="0" smtClean="0"/>
              <a:t>  </a:t>
            </a:r>
            <a:r>
              <a:rPr lang="en-US" sz="2800" b="1" dirty="0" smtClean="0"/>
              <a:t>as well as 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up</a:t>
            </a:r>
            <a:r>
              <a:rPr lang="en-US" sz="2800" b="1" baseline="30000" dirty="0" smtClean="0"/>
              <a:t>*</a:t>
            </a:r>
            <a:r>
              <a:rPr lang="en-US" sz="2800" b="1" dirty="0" smtClean="0"/>
              <a:t>.</a:t>
            </a: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1907704" y="3053109"/>
            <a:ext cx="5400650" cy="3328219"/>
            <a:chOff x="657" y="890"/>
            <a:chExt cx="4425" cy="3185"/>
          </a:xfrm>
        </p:grpSpPr>
        <p:pic>
          <p:nvPicPr>
            <p:cNvPr id="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890"/>
              <a:ext cx="4425" cy="3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1453" y="981"/>
              <a:ext cx="136" cy="2812"/>
            </a:xfrm>
            <a:prstGeom prst="rect">
              <a:avLst/>
            </a:prstGeom>
            <a:solidFill>
              <a:schemeClr val="accent1">
                <a:alpha val="30196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" name="Rectangle 6"/>
          <p:cNvSpPr>
            <a:spLocks noChangeArrowheads="1"/>
          </p:cNvSpPr>
          <p:nvPr/>
        </p:nvSpPr>
        <p:spPr bwMode="auto">
          <a:xfrm flipH="1">
            <a:off x="2643599" y="3136744"/>
            <a:ext cx="96230" cy="2938446"/>
          </a:xfrm>
          <a:prstGeom prst="rect">
            <a:avLst/>
          </a:prstGeom>
          <a:solidFill>
            <a:srgbClr val="FF0000">
              <a:alpha val="3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Group 17"/>
          <p:cNvGrpSpPr>
            <a:grpSpLocks/>
          </p:cNvGrpSpPr>
          <p:nvPr/>
        </p:nvGrpSpPr>
        <p:grpSpPr bwMode="auto">
          <a:xfrm>
            <a:off x="179389" y="763588"/>
            <a:ext cx="4032571" cy="2665412"/>
            <a:chOff x="975" y="527"/>
            <a:chExt cx="4277" cy="3269"/>
          </a:xfrm>
        </p:grpSpPr>
        <p:pic>
          <p:nvPicPr>
            <p:cNvPr id="30729" name="Picture 1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527"/>
              <a:ext cx="4277" cy="32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730" name="Rectangle 19"/>
            <p:cNvSpPr>
              <a:spLocks noChangeArrowheads="1"/>
            </p:cNvSpPr>
            <p:nvPr/>
          </p:nvSpPr>
          <p:spPr bwMode="auto">
            <a:xfrm>
              <a:off x="1780" y="709"/>
              <a:ext cx="238" cy="2585"/>
            </a:xfrm>
            <a:prstGeom prst="rect">
              <a:avLst/>
            </a:prstGeom>
            <a:solidFill>
              <a:srgbClr val="BBE0E3">
                <a:alpha val="27843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1" name="Rectangle 20"/>
            <p:cNvSpPr>
              <a:spLocks noChangeArrowheads="1"/>
            </p:cNvSpPr>
            <p:nvPr/>
          </p:nvSpPr>
          <p:spPr bwMode="auto">
            <a:xfrm>
              <a:off x="2426" y="709"/>
              <a:ext cx="635" cy="2585"/>
            </a:xfrm>
            <a:prstGeom prst="rect">
              <a:avLst/>
            </a:prstGeom>
            <a:solidFill>
              <a:srgbClr val="FFFF00">
                <a:alpha val="14117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732" name="Text Box 21"/>
            <p:cNvSpPr txBox="1">
              <a:spLocks noChangeArrowheads="1"/>
            </p:cNvSpPr>
            <p:nvPr/>
          </p:nvSpPr>
          <p:spPr bwMode="auto">
            <a:xfrm rot="16200000">
              <a:off x="1904" y="2110"/>
              <a:ext cx="1445" cy="5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>
                  <a:solidFill>
                    <a:srgbClr val="000000"/>
                  </a:solidFill>
                  <a:latin typeface="Arial" charset="0"/>
                </a:rPr>
                <a:t>Core burning</a:t>
              </a:r>
            </a:p>
          </p:txBody>
        </p:sp>
        <p:sp>
          <p:nvSpPr>
            <p:cNvPr id="30733" name="Text Box 22"/>
            <p:cNvSpPr txBox="1">
              <a:spLocks noChangeArrowheads="1"/>
            </p:cNvSpPr>
            <p:nvPr/>
          </p:nvSpPr>
          <p:spPr bwMode="auto">
            <a:xfrm rot="16200000">
              <a:off x="1331" y="957"/>
              <a:ext cx="1095" cy="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dirty="0" err="1">
                  <a:solidFill>
                    <a:srgbClr val="000000"/>
                  </a:solidFill>
                  <a:latin typeface="Arial" charset="0"/>
                </a:rPr>
                <a:t>s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ne</a:t>
              </a:r>
              <a:r>
                <a:rPr lang="en-US" dirty="0" smtClean="0">
                  <a:solidFill>
                    <a:srgbClr val="000000"/>
                  </a:solidFill>
                  <a:latin typeface="Arial" charset="0"/>
                </a:rPr>
                <a:t> </a:t>
              </a:r>
              <a:r>
                <a:rPr lang="en-US" dirty="0" err="1" smtClean="0">
                  <a:solidFill>
                    <a:srgbClr val="000000"/>
                  </a:solidFill>
                  <a:latin typeface="Arial" charset="0"/>
                </a:rPr>
                <a:t>Ia</a:t>
              </a: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30723" name="Text Box 2"/>
          <p:cNvSpPr txBox="1">
            <a:spLocks noChangeArrowheads="1"/>
          </p:cNvSpPr>
          <p:nvPr/>
        </p:nvSpPr>
        <p:spPr bwMode="auto">
          <a:xfrm>
            <a:off x="323850" y="44450"/>
            <a:ext cx="867568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dirty="0">
                <a:solidFill>
                  <a:schemeClr val="tx1"/>
                </a:solidFill>
                <a:latin typeface="Garamond" pitchFamily="18" charset="0"/>
              </a:rPr>
              <a:t>What a resonance at 1.5 MeV would imply</a:t>
            </a:r>
            <a:endParaRPr lang="it-IT" sz="3600" dirty="0">
              <a:solidFill>
                <a:schemeClr val="tx1"/>
              </a:solidFill>
              <a:latin typeface="Garamond" pitchFamily="18" charset="0"/>
            </a:endParaRPr>
          </a:p>
        </p:txBody>
      </p:sp>
      <p:grpSp>
        <p:nvGrpSpPr>
          <p:cNvPr id="30726" name="Gruppo 1"/>
          <p:cNvGrpSpPr>
            <a:grpSpLocks/>
          </p:cNvGrpSpPr>
          <p:nvPr/>
        </p:nvGrpSpPr>
        <p:grpSpPr bwMode="auto">
          <a:xfrm>
            <a:off x="3851895" y="3573016"/>
            <a:ext cx="5246688" cy="3192463"/>
            <a:chOff x="3851275" y="3573016"/>
            <a:chExt cx="5246688" cy="3192463"/>
          </a:xfrm>
        </p:grpSpPr>
        <p:pic>
          <p:nvPicPr>
            <p:cNvPr id="30727" name="Picture 6" descr="ignibi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51275" y="3573016"/>
              <a:ext cx="5246688" cy="3192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8" name="Rectangle 10"/>
            <p:cNvSpPr>
              <a:spLocks noChangeArrowheads="1"/>
            </p:cNvSpPr>
            <p:nvPr/>
          </p:nvSpPr>
          <p:spPr bwMode="auto">
            <a:xfrm>
              <a:off x="4644008" y="5876379"/>
              <a:ext cx="2087563" cy="288925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cxnSp>
        <p:nvCxnSpPr>
          <p:cNvPr id="4" name="Connettore 1 3"/>
          <p:cNvCxnSpPr/>
          <p:nvPr/>
        </p:nvCxnSpPr>
        <p:spPr bwMode="auto">
          <a:xfrm flipH="1">
            <a:off x="5490270" y="5301233"/>
            <a:ext cx="161850" cy="864071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75000"/>
              </a:schemeClr>
            </a:solidFill>
            <a:prstDash val="lg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Text Box 9"/>
          <p:cNvSpPr txBox="1">
            <a:spLocks noChangeArrowheads="1"/>
          </p:cNvSpPr>
          <p:nvPr/>
        </p:nvSpPr>
        <p:spPr bwMode="auto">
          <a:xfrm>
            <a:off x="5579492" y="5495999"/>
            <a:ext cx="129676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/>
            <a:r>
              <a:rPr lang="en-US" dirty="0">
                <a:solidFill>
                  <a:schemeClr val="bg2"/>
                </a:solidFill>
              </a:rPr>
              <a:t>M=7M</a:t>
            </a:r>
            <a:r>
              <a:rPr lang="en-US" baseline="-25000" dirty="0" smtClean="0">
                <a:solidFill>
                  <a:schemeClr val="bg2"/>
                </a:solidFill>
                <a:sym typeface="ZapfDingbats" pitchFamily="82" charset="2"/>
              </a:rPr>
              <a:t></a:t>
            </a:r>
            <a:endParaRPr lang="en-US" baseline="-25000" dirty="0">
              <a:solidFill>
                <a:schemeClr val="bg2"/>
              </a:solidFill>
              <a:sym typeface="ZapfDingbats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71600" y="146050"/>
            <a:ext cx="6372175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dirty="0">
                <a:solidFill>
                  <a:schemeClr val="tx1"/>
                </a:solidFill>
              </a:rPr>
              <a:t>Varying the </a:t>
            </a:r>
            <a:r>
              <a:rPr lang="en-US" sz="4400" baseline="30000" dirty="0">
                <a:solidFill>
                  <a:schemeClr val="tx1"/>
                </a:solidFill>
              </a:rPr>
              <a:t>12</a:t>
            </a:r>
            <a:r>
              <a:rPr lang="en-US" sz="4400" dirty="0">
                <a:solidFill>
                  <a:schemeClr val="tx1"/>
                </a:solidFill>
              </a:rPr>
              <a:t>C+</a:t>
            </a:r>
            <a:r>
              <a:rPr lang="en-US" sz="4400" baseline="30000" dirty="0">
                <a:solidFill>
                  <a:schemeClr val="tx1"/>
                </a:solidFill>
              </a:rPr>
              <a:t>12</a:t>
            </a:r>
            <a:r>
              <a:rPr lang="en-US" sz="4400" dirty="0">
                <a:solidFill>
                  <a:schemeClr val="tx1"/>
                </a:solidFill>
              </a:rPr>
              <a:t>C</a:t>
            </a:r>
            <a:endParaRPr lang="it-IT" sz="4400" baseline="-25000" dirty="0">
              <a:solidFill>
                <a:schemeClr val="tx1"/>
              </a:solidFill>
              <a:latin typeface="Garamond" pitchFamily="18" charset="0"/>
            </a:endParaRPr>
          </a:p>
        </p:txBody>
      </p:sp>
      <p:pic>
        <p:nvPicPr>
          <p:cNvPr id="44035" name="Picture 3" descr="mup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56793"/>
            <a:ext cx="6084888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4103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4084477"/>
              </p:ext>
            </p:extLst>
          </p:nvPr>
        </p:nvGraphicFramePr>
        <p:xfrm>
          <a:off x="6336159" y="1583804"/>
          <a:ext cx="2700337" cy="2781300"/>
        </p:xfrm>
        <a:graphic>
          <a:graphicData uri="http://schemas.openxmlformats.org/drawingml/2006/table">
            <a:tbl>
              <a:tblPr/>
              <a:tblGrid>
                <a:gridCol w="1042987"/>
                <a:gridCol w="852488"/>
                <a:gridCol w="804862"/>
              </a:tblGrid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Z</a:t>
                      </a:r>
                      <a:endParaRPr kumimoji="0" lang="it-IT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CF88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NEW</a:t>
                      </a:r>
                      <a:endParaRPr kumimoji="0" lang="it-I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>
                          <a:outerShdw blurRad="38100" dist="38100" dir="2700000" algn="tl">
                            <a:srgbClr val="C0C0C0"/>
                          </a:outerShdw>
                        </a:effectLst>
                        <a:latin typeface="Comic Sans MS" pitchFamily="66" charset="0"/>
                        <a:cs typeface="Arial" charset="0"/>
                      </a:endParaRPr>
                    </a:p>
                  </a:txBody>
                  <a:tcPr marL="18000" marR="18000" marT="18000" marB="1800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0.0001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6.6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4.5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0.0010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6.7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4.7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0.0060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7.2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5.3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0.0149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7.8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5.8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0.0298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8.3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it-IT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omic Sans MS" pitchFamily="66" charset="0"/>
                          <a:cs typeface="Arial" charset="0"/>
                        </a:rPr>
                        <a:t>6.1</a:t>
                      </a:r>
                    </a:p>
                  </a:txBody>
                  <a:tcPr marL="18000" marR="18000" marT="18000" marB="18000" anchor="ctr" anchorCtr="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44066" name="Line 34"/>
          <p:cNvSpPr>
            <a:spLocks noChangeShapeType="1"/>
          </p:cNvSpPr>
          <p:nvPr/>
        </p:nvSpPr>
        <p:spPr bwMode="auto">
          <a:xfrm>
            <a:off x="3635375" y="2708920"/>
            <a:ext cx="0" cy="1368425"/>
          </a:xfrm>
          <a:prstGeom prst="line">
            <a:avLst/>
          </a:prstGeom>
          <a:noFill/>
          <a:ln w="38100">
            <a:solidFill>
              <a:srgbClr val="0033CC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067" name="Text Box 35"/>
          <p:cNvSpPr txBox="1">
            <a:spLocks noChangeArrowheads="1"/>
          </p:cNvSpPr>
          <p:nvPr/>
        </p:nvSpPr>
        <p:spPr bwMode="auto">
          <a:xfrm>
            <a:off x="6444208" y="4869160"/>
            <a:ext cx="2520280" cy="646331"/>
          </a:xfrm>
          <a:prstGeom prst="rect">
            <a:avLst/>
          </a:prstGeom>
          <a:solidFill>
            <a:schemeClr val="bg1"/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 err="1" smtClean="0">
                <a:solidFill>
                  <a:schemeClr val="tx1"/>
                </a:solidFill>
                <a:latin typeface="Symbol" pitchFamily="18" charset="2"/>
              </a:rPr>
              <a:t>d</a:t>
            </a:r>
            <a:r>
              <a:rPr lang="en-US" sz="3200" dirty="0" err="1" smtClean="0">
                <a:solidFill>
                  <a:schemeClr val="tx1"/>
                </a:solidFill>
              </a:rPr>
              <a:t>M</a:t>
            </a:r>
            <a:r>
              <a:rPr lang="en-US" sz="3200" baseline="-25000" dirty="0" err="1" smtClean="0">
                <a:solidFill>
                  <a:schemeClr val="tx1"/>
                </a:solidFill>
              </a:rPr>
              <a:t>up</a:t>
            </a:r>
            <a:r>
              <a:rPr lang="en-US" sz="3200" dirty="0" smtClean="0">
                <a:solidFill>
                  <a:schemeClr val="tx1"/>
                </a:solidFill>
              </a:rPr>
              <a:t> ~2 M</a:t>
            </a:r>
            <a:r>
              <a:rPr lang="en-US" sz="3200" baseline="-25000" dirty="0" smtClean="0">
                <a:solidFill>
                  <a:schemeClr val="tx1"/>
                </a:solidFill>
                <a:sym typeface="ZapfDingbats" pitchFamily="82" charset="2"/>
              </a:rPr>
              <a:t></a:t>
            </a:r>
            <a:endParaRPr lang="it-IT" sz="3200" baseline="-25000" dirty="0">
              <a:solidFill>
                <a:schemeClr val="tx1"/>
              </a:solidFill>
              <a:sym typeface="ZapfDingbats" pitchFamily="8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/>
          <a:lstStyle/>
          <a:p>
            <a:pPr eaLnBrk="1" hangingPunct="1">
              <a:defRPr/>
            </a:pPr>
            <a:r>
              <a:rPr lang="en-US" sz="4800" dirty="0" smtClean="0"/>
              <a:t>Summary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836712"/>
            <a:ext cx="8640960" cy="3773488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sz="3600" b="1" dirty="0" smtClean="0"/>
              <a:t>Combining uncertainties:</a:t>
            </a:r>
          </a:p>
          <a:p>
            <a:pPr marL="0" indent="0" algn="ctr" eaLnBrk="1" hangingPunct="1">
              <a:buNone/>
              <a:defRPr/>
            </a:pPr>
            <a:r>
              <a:rPr lang="en-US" sz="3600" b="1" dirty="0" err="1" smtClean="0">
                <a:latin typeface="Symbol" pitchFamily="18" charset="2"/>
              </a:rPr>
              <a:t>d</a:t>
            </a:r>
            <a:r>
              <a:rPr lang="en-US" sz="3600" b="1" dirty="0" err="1" smtClean="0"/>
              <a:t>M</a:t>
            </a:r>
            <a:r>
              <a:rPr lang="en-US" sz="3600" b="1" baseline="-25000" dirty="0" err="1" smtClean="0"/>
              <a:t>up</a:t>
            </a:r>
            <a:r>
              <a:rPr lang="en-US" sz="3600" b="1" dirty="0" smtClean="0"/>
              <a:t> and </a:t>
            </a:r>
            <a:r>
              <a:rPr lang="en-US" sz="3600" b="1" dirty="0" err="1" smtClean="0">
                <a:latin typeface="Symbol" pitchFamily="18" charset="2"/>
              </a:rPr>
              <a:t>d</a:t>
            </a:r>
            <a:r>
              <a:rPr lang="en-US" sz="3600" b="1" dirty="0" err="1" smtClean="0"/>
              <a:t>M</a:t>
            </a:r>
            <a:r>
              <a:rPr lang="en-US" sz="3600" b="1" baseline="-25000" dirty="0" err="1" smtClean="0"/>
              <a:t>up</a:t>
            </a:r>
            <a:r>
              <a:rPr lang="en-US" sz="3600" b="1" dirty="0" smtClean="0"/>
              <a:t>*</a:t>
            </a:r>
            <a:r>
              <a:rPr lang="en-US" sz="3600" b="1" baseline="-25000" dirty="0" smtClean="0"/>
              <a:t> </a:t>
            </a:r>
            <a:r>
              <a:rPr lang="en-US" sz="3600" b="1" dirty="0" smtClean="0"/>
              <a:t>=2 </a:t>
            </a:r>
            <a:r>
              <a:rPr lang="en-US" sz="3600" b="1" dirty="0" err="1" smtClean="0"/>
              <a:t>M</a:t>
            </a:r>
            <a:r>
              <a:rPr lang="en-US" sz="3600" b="1" baseline="-25000" dirty="0" err="1" smtClean="0"/>
              <a:t>ʘ</a:t>
            </a:r>
            <a:r>
              <a:rPr lang="en-US" sz="3600" b="1" baseline="-25000" dirty="0" smtClean="0"/>
              <a:t> </a:t>
            </a:r>
            <a:r>
              <a:rPr lang="en-US" sz="3600" b="1" dirty="0" smtClean="0"/>
              <a:t>(conservative error)</a:t>
            </a:r>
          </a:p>
          <a:p>
            <a:pPr marL="0" indent="0" algn="ctr" eaLnBrk="1" hangingPunct="1">
              <a:buNone/>
              <a:defRPr/>
            </a:pPr>
            <a:endParaRPr lang="it-IT" sz="3600" b="1" dirty="0"/>
          </a:p>
          <a:p>
            <a:pPr marL="0" indent="0" algn="ctr" eaLnBrk="1" hangingPunct="1">
              <a:buNone/>
              <a:defRPr/>
            </a:pPr>
            <a:r>
              <a:rPr lang="en-US" sz="3600" b="1" dirty="0" smtClean="0"/>
              <a:t>Astrophysical consequences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err="1" smtClean="0">
                <a:effectLst/>
              </a:rPr>
              <a:t>SNe</a:t>
            </a:r>
            <a:r>
              <a:rPr lang="en-US" sz="2800" b="1" dirty="0" smtClean="0">
                <a:effectLst/>
              </a:rPr>
              <a:t> rates (type </a:t>
            </a:r>
            <a:r>
              <a:rPr lang="en-US" sz="2800" b="1" dirty="0" err="1" smtClean="0">
                <a:effectLst/>
              </a:rPr>
              <a:t>Ia</a:t>
            </a:r>
            <a:r>
              <a:rPr lang="en-US" sz="2800" b="1" dirty="0" smtClean="0">
                <a:effectLst/>
              </a:rPr>
              <a:t>, e-capture </a:t>
            </a:r>
            <a:r>
              <a:rPr lang="en-US" sz="2800" b="1" dirty="0">
                <a:effectLst/>
              </a:rPr>
              <a:t>a</a:t>
            </a:r>
            <a:r>
              <a:rPr lang="en-US" sz="2800" b="1" dirty="0" smtClean="0">
                <a:effectLst/>
              </a:rPr>
              <a:t>nd II)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effectLst/>
              </a:rPr>
              <a:t>WDs upper mass limits.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effectLst/>
              </a:rPr>
              <a:t>Massive AGB </a:t>
            </a:r>
            <a:r>
              <a:rPr lang="en-US" sz="2800" b="1" dirty="0" err="1" smtClean="0">
                <a:effectLst/>
              </a:rPr>
              <a:t>nucleosynthesis</a:t>
            </a:r>
            <a:r>
              <a:rPr lang="en-US" sz="2800" b="1" dirty="0" smtClean="0">
                <a:effectLst/>
              </a:rPr>
              <a:t> </a:t>
            </a:r>
          </a:p>
          <a:p>
            <a:pPr marL="0" indent="0" algn="ctr" eaLnBrk="1" hangingPunct="1">
              <a:buNone/>
              <a:defRPr/>
            </a:pPr>
            <a:r>
              <a:rPr lang="en-US" b="1" dirty="0" smtClean="0">
                <a:effectLst/>
              </a:rPr>
              <a:t>How to improve this scenario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effectLst/>
              </a:rPr>
              <a:t>Precise measures of the </a:t>
            </a:r>
            <a:r>
              <a:rPr lang="en-US" sz="2800" b="1" baseline="30000" dirty="0" smtClean="0">
                <a:effectLst/>
              </a:rPr>
              <a:t>12</a:t>
            </a:r>
            <a:r>
              <a:rPr lang="en-US" sz="2800" b="1" dirty="0" smtClean="0">
                <a:effectLst/>
              </a:rPr>
              <a:t>C+</a:t>
            </a:r>
            <a:r>
              <a:rPr lang="en-US" sz="2800" b="1" dirty="0" smtClean="0">
                <a:effectLst/>
                <a:latin typeface="Symbol" pitchFamily="18" charset="2"/>
              </a:rPr>
              <a:t>a</a:t>
            </a:r>
            <a:r>
              <a:rPr lang="en-US" sz="2800" b="1" dirty="0" smtClean="0">
                <a:effectLst/>
              </a:rPr>
              <a:t> and </a:t>
            </a:r>
            <a:r>
              <a:rPr lang="en-US" sz="2800" b="1" baseline="30000" dirty="0" smtClean="0">
                <a:effectLst/>
              </a:rPr>
              <a:t>12</a:t>
            </a:r>
            <a:r>
              <a:rPr lang="en-US" sz="2800" b="1" dirty="0" smtClean="0">
                <a:effectLst/>
              </a:rPr>
              <a:t>C+</a:t>
            </a:r>
            <a:r>
              <a:rPr lang="en-US" sz="2800" b="1" baseline="30000" dirty="0" smtClean="0">
                <a:effectLst/>
              </a:rPr>
              <a:t>12</a:t>
            </a:r>
            <a:r>
              <a:rPr lang="en-US" sz="2800" b="1" dirty="0" smtClean="0">
                <a:effectLst/>
              </a:rPr>
              <a:t>C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r>
              <a:rPr lang="en-US" sz="2800" b="1" dirty="0" smtClean="0">
                <a:effectLst/>
              </a:rPr>
              <a:t>Better understanding of stellar convection</a:t>
            </a:r>
          </a:p>
          <a:p>
            <a:pPr eaLnBrk="1" hangingPunct="1">
              <a:buFont typeface="Wingdings" pitchFamily="2" charset="2"/>
              <a:buChar char="§"/>
              <a:defRPr/>
            </a:pPr>
            <a:endParaRPr lang="en-US" b="1" dirty="0" smtClean="0">
              <a:effectLst/>
            </a:endParaRPr>
          </a:p>
          <a:p>
            <a:pPr marL="0" indent="0" eaLnBrk="1" hangingPunct="1"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95288" y="328613"/>
            <a:ext cx="8229600" cy="796925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Astrophysical consequences V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773238"/>
            <a:ext cx="8893175" cy="3384550"/>
          </a:xfrm>
        </p:spPr>
        <p:txBody>
          <a:bodyPr/>
          <a:lstStyle/>
          <a:p>
            <a:pPr marL="457200" indent="-457200" eaLnBrk="1" hangingPunct="1">
              <a:defRPr/>
            </a:pPr>
            <a:r>
              <a:rPr lang="en-US" b="1" dirty="0"/>
              <a:t>M</a:t>
            </a:r>
            <a:r>
              <a:rPr lang="en-US" b="1" dirty="0" smtClean="0"/>
              <a:t>ore and less-massive core collapse </a:t>
            </a:r>
            <a:r>
              <a:rPr lang="en-US" b="1" dirty="0" err="1" smtClean="0"/>
              <a:t>SNe</a:t>
            </a:r>
            <a:r>
              <a:rPr lang="en-US" b="1" dirty="0" smtClean="0"/>
              <a:t> progenitors, down to ~7 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ʘ</a:t>
            </a:r>
            <a:r>
              <a:rPr lang="en-US" b="1" baseline="-25000" dirty="0" smtClean="0"/>
              <a:t> </a:t>
            </a:r>
            <a:r>
              <a:rPr lang="en-US" b="1" dirty="0" smtClean="0"/>
              <a:t>(electron capture), down to ~9 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ʘ</a:t>
            </a:r>
            <a:r>
              <a:rPr lang="en-US" b="1" baseline="-25000" dirty="0" smtClean="0"/>
              <a:t> </a:t>
            </a:r>
            <a:r>
              <a:rPr lang="en-US" b="1" dirty="0" smtClean="0"/>
              <a:t>(normal core collapse).</a:t>
            </a:r>
          </a:p>
          <a:p>
            <a:pPr marL="0" indent="0" eaLnBrk="1" hangingPunct="1">
              <a:buNone/>
              <a:defRPr/>
            </a:pPr>
            <a:r>
              <a:rPr lang="en-US" b="1" dirty="0" smtClean="0"/>
              <a:t> </a:t>
            </a:r>
          </a:p>
          <a:p>
            <a:pPr marL="457200" indent="-457200" eaLnBrk="1" hangingPunct="1">
              <a:defRPr/>
            </a:pPr>
            <a:r>
              <a:rPr lang="en-US" b="1" dirty="0" smtClean="0"/>
              <a:t>Perhaps in agreement with recent progenitors mass estimations: e.g. </a:t>
            </a:r>
            <a:r>
              <a:rPr lang="en-US" b="1" dirty="0" err="1" smtClean="0"/>
              <a:t>Smartt</a:t>
            </a:r>
            <a:r>
              <a:rPr lang="en-US" b="1" dirty="0" smtClean="0"/>
              <a:t> et al. 2008 found a minimum mass at 8.5 ± 1.5 </a:t>
            </a:r>
            <a:r>
              <a:rPr lang="en-US" b="1" dirty="0" err="1" smtClean="0"/>
              <a:t>M</a:t>
            </a:r>
            <a:r>
              <a:rPr lang="en-US" b="1" baseline="-25000" dirty="0" err="1" smtClean="0"/>
              <a:t>ʘ</a:t>
            </a:r>
            <a:endParaRPr lang="en-US" b="1" baseline="-25000" dirty="0" smtClean="0"/>
          </a:p>
          <a:p>
            <a:pPr marL="457200" indent="-457200" eaLnBrk="1" hangingPunct="1"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82554"/>
          </a:xfrm>
        </p:spPr>
        <p:txBody>
          <a:bodyPr/>
          <a:lstStyle/>
          <a:p>
            <a:r>
              <a:rPr lang="en-US" dirty="0" smtClean="0"/>
              <a:t>Why the progenitor evolution is so important for the comprehension of any type of </a:t>
            </a:r>
            <a:r>
              <a:rPr lang="en-US" dirty="0" err="1" smtClean="0"/>
              <a:t>SNe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76200"/>
            <a:ext cx="5867400" cy="914400"/>
          </a:xfrm>
        </p:spPr>
        <p:txBody>
          <a:bodyPr/>
          <a:lstStyle/>
          <a:p>
            <a:r>
              <a:rPr lang="it-IT" sz="4000" u="sng">
                <a:solidFill>
                  <a:srgbClr val="FFFF00"/>
                </a:solidFill>
                <a:latin typeface="Comic Sans MS" pitchFamily="66" charset="0"/>
              </a:rPr>
              <a:t>SNe Classification</a:t>
            </a:r>
            <a:endParaRPr lang="en-US" sz="2800" u="sng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2292" name="AutoShape 4"/>
          <p:cNvSpPr>
            <a:spLocks/>
          </p:cNvSpPr>
          <p:nvPr/>
        </p:nvSpPr>
        <p:spPr bwMode="auto">
          <a:xfrm>
            <a:off x="6705600" y="2165350"/>
            <a:ext cx="457200" cy="2514600"/>
          </a:xfrm>
          <a:prstGeom prst="rightBrace">
            <a:avLst>
              <a:gd name="adj1" fmla="val 45833"/>
              <a:gd name="adj2" fmla="val 50000"/>
            </a:avLst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7315200" y="2682875"/>
            <a:ext cx="1524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Core collapse of massive stars</a:t>
            </a:r>
          </a:p>
        </p:txBody>
      </p:sp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6858001" y="5529426"/>
            <a:ext cx="220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FF00"/>
                </a:solidFill>
              </a:rPr>
              <a:t>Thermonuclear explosion</a:t>
            </a:r>
            <a:r>
              <a:rPr lang="it-IT" sz="2000" dirty="0">
                <a:solidFill>
                  <a:srgbClr val="FFFF00"/>
                </a:solidFill>
              </a:rPr>
              <a:t> of WD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6011863" y="5867400"/>
            <a:ext cx="769938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3649664" y="2228850"/>
            <a:ext cx="595313" cy="4333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99" name="Group 11"/>
          <p:cNvGrpSpPr>
            <a:grpSpLocks/>
          </p:cNvGrpSpPr>
          <p:nvPr/>
        </p:nvGrpSpPr>
        <p:grpSpPr bwMode="auto">
          <a:xfrm>
            <a:off x="107951" y="1981200"/>
            <a:ext cx="6911976" cy="4067176"/>
            <a:chOff x="68" y="1268"/>
            <a:chExt cx="4354" cy="2562"/>
          </a:xfrm>
        </p:grpSpPr>
        <p:sp>
          <p:nvSpPr>
            <p:cNvPr id="12300" name="Text Box 12"/>
            <p:cNvSpPr txBox="1">
              <a:spLocks noChangeArrowheads="1"/>
            </p:cNvSpPr>
            <p:nvPr/>
          </p:nvSpPr>
          <p:spPr bwMode="auto">
            <a:xfrm>
              <a:off x="2674" y="2358"/>
              <a:ext cx="17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>
                  <a:solidFill>
                    <a:srgbClr val="FFFF00"/>
                  </a:solidFill>
                </a:rPr>
                <a:t>I b  </a:t>
              </a:r>
              <a:r>
                <a:rPr lang="it-IT" sz="2400" dirty="0">
                  <a:solidFill>
                    <a:schemeClr val="bg1"/>
                  </a:solidFill>
                </a:rPr>
                <a:t>(</a:t>
              </a:r>
              <a:r>
                <a:rPr lang="it-IT" sz="2000" dirty="0">
                  <a:solidFill>
                    <a:schemeClr val="tx1"/>
                  </a:solidFill>
                </a:rPr>
                <a:t>strong </a:t>
              </a:r>
              <a:r>
                <a:rPr lang="it-IT" sz="2000" dirty="0" smtClean="0">
                  <a:solidFill>
                    <a:schemeClr val="tx1"/>
                  </a:solidFill>
                </a:rPr>
                <a:t>He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01" name="Text Box 13"/>
            <p:cNvSpPr txBox="1">
              <a:spLocks noChangeArrowheads="1"/>
            </p:cNvSpPr>
            <p:nvPr/>
          </p:nvSpPr>
          <p:spPr bwMode="auto">
            <a:xfrm>
              <a:off x="2674" y="2676"/>
              <a:ext cx="174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>
                  <a:solidFill>
                    <a:srgbClr val="FFFF00"/>
                  </a:solidFill>
                </a:rPr>
                <a:t>I c  </a:t>
              </a:r>
              <a:r>
                <a:rPr lang="it-IT" sz="2400" dirty="0">
                  <a:solidFill>
                    <a:schemeClr val="bg1"/>
                  </a:solidFill>
                </a:rPr>
                <a:t>(</a:t>
              </a:r>
              <a:r>
                <a:rPr lang="en-US" sz="2000" dirty="0">
                  <a:solidFill>
                    <a:schemeClr val="tx1"/>
                  </a:solidFill>
                </a:rPr>
                <a:t>weak </a:t>
              </a:r>
              <a:r>
                <a:rPr lang="en-US" sz="2000" dirty="0" smtClean="0">
                  <a:solidFill>
                    <a:schemeClr val="tx1"/>
                  </a:solidFill>
                </a:rPr>
                <a:t>He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02" name="Text Box 14"/>
            <p:cNvSpPr txBox="1">
              <a:spLocks noChangeArrowheads="1"/>
            </p:cNvSpPr>
            <p:nvPr/>
          </p:nvSpPr>
          <p:spPr bwMode="auto">
            <a:xfrm>
              <a:off x="68" y="2267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 err="1">
                  <a:solidFill>
                    <a:srgbClr val="FFFF00"/>
                  </a:solidFill>
                </a:rPr>
                <a:t>SNe</a:t>
              </a:r>
              <a:endParaRPr 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12303" name="Text Box 15"/>
            <p:cNvSpPr txBox="1">
              <a:spLocks noChangeArrowheads="1"/>
            </p:cNvSpPr>
            <p:nvPr/>
          </p:nvSpPr>
          <p:spPr bwMode="auto">
            <a:xfrm>
              <a:off x="2721" y="1268"/>
              <a:ext cx="5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rgbClr val="FFFF00"/>
                  </a:solidFill>
                </a:rPr>
                <a:t>II p 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12304" name="Text Box 16"/>
            <p:cNvSpPr txBox="1">
              <a:spLocks noChangeArrowheads="1"/>
            </p:cNvSpPr>
            <p:nvPr/>
          </p:nvSpPr>
          <p:spPr bwMode="auto">
            <a:xfrm>
              <a:off x="1551" y="1541"/>
              <a:ext cx="830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it-IT" sz="2000" dirty="0" err="1">
                  <a:solidFill>
                    <a:srgbClr val="FFFF00"/>
                  </a:solidFill>
                </a:rPr>
                <a:t>Type</a:t>
              </a:r>
              <a:r>
                <a:rPr lang="it-IT" sz="2000" dirty="0">
                  <a:solidFill>
                    <a:srgbClr val="FFFF00"/>
                  </a:solidFill>
                </a:rPr>
                <a:t> </a:t>
              </a:r>
              <a:r>
                <a:rPr lang="it-IT" sz="2000" dirty="0" smtClean="0">
                  <a:solidFill>
                    <a:srgbClr val="FFFF00"/>
                  </a:solidFill>
                </a:rPr>
                <a:t>II    </a:t>
              </a:r>
              <a:r>
                <a:rPr lang="it-IT" sz="2000" dirty="0" smtClean="0">
                  <a:solidFill>
                    <a:schemeClr val="tx1"/>
                  </a:solidFill>
                </a:rPr>
                <a:t>H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2721" y="1859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rgbClr val="FFFF00"/>
                  </a:solidFill>
                </a:rPr>
                <a:t>II L</a:t>
              </a:r>
              <a:endParaRPr lang="en-US" sz="2400">
                <a:solidFill>
                  <a:srgbClr val="FFFF00"/>
                </a:solidFill>
              </a:endParaRPr>
            </a:p>
          </p:txBody>
        </p:sp>
        <p:sp>
          <p:nvSpPr>
            <p:cNvPr id="12306" name="Text Box 18"/>
            <p:cNvSpPr txBox="1">
              <a:spLocks noChangeArrowheads="1"/>
            </p:cNvSpPr>
            <p:nvPr/>
          </p:nvSpPr>
          <p:spPr bwMode="auto">
            <a:xfrm rot="2700000">
              <a:off x="633" y="3011"/>
              <a:ext cx="68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chemeClr val="bg1"/>
                  </a:solidFill>
                </a:rPr>
                <a:t>No H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307" name="Text Box 19"/>
            <p:cNvSpPr txBox="1">
              <a:spLocks noChangeArrowheads="1"/>
            </p:cNvSpPr>
            <p:nvPr/>
          </p:nvSpPr>
          <p:spPr bwMode="auto">
            <a:xfrm rot="18900000">
              <a:off x="713" y="1584"/>
              <a:ext cx="70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>
                  <a:solidFill>
                    <a:schemeClr val="bg1"/>
                  </a:solidFill>
                </a:rPr>
                <a:t>H</a:t>
              </a:r>
              <a:endParaRPr lang="en-US" sz="2400">
                <a:solidFill>
                  <a:schemeClr val="bg1"/>
                </a:solidFill>
              </a:endParaRPr>
            </a:p>
          </p:txBody>
        </p:sp>
        <p:sp>
          <p:nvSpPr>
            <p:cNvPr id="12308" name="Line 20"/>
            <p:cNvSpPr>
              <a:spLocks noChangeShapeType="1"/>
            </p:cNvSpPr>
            <p:nvPr/>
          </p:nvSpPr>
          <p:spPr bwMode="auto">
            <a:xfrm flipV="1">
              <a:off x="613" y="1700"/>
              <a:ext cx="971" cy="749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09" name="Line 21"/>
            <p:cNvSpPr>
              <a:spLocks noChangeShapeType="1"/>
            </p:cNvSpPr>
            <p:nvPr/>
          </p:nvSpPr>
          <p:spPr bwMode="auto">
            <a:xfrm>
              <a:off x="613" y="2495"/>
              <a:ext cx="843" cy="8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0" name="Line 22"/>
            <p:cNvSpPr>
              <a:spLocks noChangeShapeType="1"/>
            </p:cNvSpPr>
            <p:nvPr/>
          </p:nvSpPr>
          <p:spPr bwMode="auto">
            <a:xfrm>
              <a:off x="2299" y="1722"/>
              <a:ext cx="375" cy="273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1" name="Text Box 23"/>
            <p:cNvSpPr txBox="1">
              <a:spLocks noChangeArrowheads="1"/>
            </p:cNvSpPr>
            <p:nvPr/>
          </p:nvSpPr>
          <p:spPr bwMode="auto">
            <a:xfrm>
              <a:off x="1457" y="3176"/>
              <a:ext cx="703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000" dirty="0" err="1">
                  <a:solidFill>
                    <a:srgbClr val="FFFF00"/>
                  </a:solidFill>
                </a:rPr>
                <a:t>Type</a:t>
              </a:r>
              <a:r>
                <a:rPr lang="it-IT" sz="2000" dirty="0">
                  <a:solidFill>
                    <a:srgbClr val="FFFF00"/>
                  </a:solidFill>
                </a:rPr>
                <a:t> </a:t>
              </a:r>
              <a:r>
                <a:rPr lang="it-IT" sz="2000" dirty="0" smtClean="0">
                  <a:solidFill>
                    <a:srgbClr val="FFFF00"/>
                  </a:solidFill>
                </a:rPr>
                <a:t>I</a:t>
              </a:r>
            </a:p>
            <a:p>
              <a:pPr algn="ctr">
                <a:spcBef>
                  <a:spcPct val="50000"/>
                </a:spcBef>
              </a:pPr>
              <a:r>
                <a:rPr lang="it-IT" sz="2000" dirty="0" smtClean="0">
                  <a:solidFill>
                    <a:schemeClr val="tx1"/>
                  </a:solidFill>
                </a:rPr>
                <a:t>No-H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12" name="Line 24"/>
            <p:cNvSpPr>
              <a:spLocks noChangeShapeType="1"/>
            </p:cNvSpPr>
            <p:nvPr/>
          </p:nvSpPr>
          <p:spPr bwMode="auto">
            <a:xfrm>
              <a:off x="2112" y="3403"/>
              <a:ext cx="375" cy="22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3" name="Text Box 25"/>
            <p:cNvSpPr txBox="1">
              <a:spLocks noChangeArrowheads="1"/>
            </p:cNvSpPr>
            <p:nvPr/>
          </p:nvSpPr>
          <p:spPr bwMode="auto">
            <a:xfrm>
              <a:off x="2487" y="3539"/>
              <a:ext cx="1436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it-IT" sz="2400" dirty="0">
                  <a:solidFill>
                    <a:srgbClr val="FFFF00"/>
                  </a:solidFill>
                </a:rPr>
                <a:t>I a </a:t>
              </a:r>
              <a:r>
                <a:rPr lang="it-IT" sz="2400" dirty="0">
                  <a:solidFill>
                    <a:schemeClr val="bg1"/>
                  </a:solidFill>
                </a:rPr>
                <a:t>(</a:t>
              </a:r>
              <a:r>
                <a:rPr lang="it-IT" sz="2000" dirty="0">
                  <a:solidFill>
                    <a:schemeClr val="tx1"/>
                  </a:solidFill>
                </a:rPr>
                <a:t>strong </a:t>
              </a:r>
              <a:r>
                <a:rPr lang="it-IT" sz="2000" dirty="0" smtClean="0">
                  <a:solidFill>
                    <a:schemeClr val="tx1"/>
                  </a:solidFill>
                </a:rPr>
                <a:t>Si</a:t>
              </a:r>
              <a:endParaRPr 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2314" name="Line 26"/>
            <p:cNvSpPr>
              <a:spLocks noChangeShapeType="1"/>
            </p:cNvSpPr>
            <p:nvPr/>
          </p:nvSpPr>
          <p:spPr bwMode="auto">
            <a:xfrm flipV="1">
              <a:off x="2065" y="2495"/>
              <a:ext cx="609" cy="817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315" name="Line 27"/>
            <p:cNvSpPr>
              <a:spLocks noChangeShapeType="1"/>
            </p:cNvSpPr>
            <p:nvPr/>
          </p:nvSpPr>
          <p:spPr bwMode="auto">
            <a:xfrm flipV="1">
              <a:off x="2065" y="2903"/>
              <a:ext cx="609" cy="455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316" name="Text Box 28"/>
          <p:cNvSpPr txBox="1">
            <a:spLocks noChangeArrowheads="1"/>
          </p:cNvSpPr>
          <p:nvPr/>
        </p:nvSpPr>
        <p:spPr bwMode="auto">
          <a:xfrm>
            <a:off x="395536" y="990600"/>
            <a:ext cx="844366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800" dirty="0">
                <a:solidFill>
                  <a:srgbClr val="99FFCC"/>
                </a:solidFill>
              </a:rPr>
              <a:t>B</a:t>
            </a:r>
            <a:r>
              <a:rPr lang="en-US" sz="2800" dirty="0" err="1">
                <a:solidFill>
                  <a:srgbClr val="99FFCC"/>
                </a:solidFill>
              </a:rPr>
              <a:t>ased</a:t>
            </a:r>
            <a:r>
              <a:rPr lang="en-US" sz="2800" dirty="0">
                <a:solidFill>
                  <a:srgbClr val="99FFCC"/>
                </a:solidFill>
              </a:rPr>
              <a:t> on </a:t>
            </a:r>
            <a:r>
              <a:rPr lang="it-IT" sz="2800" dirty="0">
                <a:solidFill>
                  <a:srgbClr val="99FFCC"/>
                </a:solidFill>
              </a:rPr>
              <a:t>S</a:t>
            </a:r>
            <a:r>
              <a:rPr lang="en-US" sz="2800" dirty="0" err="1">
                <a:solidFill>
                  <a:srgbClr val="99FFCC"/>
                </a:solidFill>
              </a:rPr>
              <a:t>pectra</a:t>
            </a:r>
            <a:r>
              <a:rPr lang="en-US" sz="2800" dirty="0">
                <a:solidFill>
                  <a:srgbClr val="99FFCC"/>
                </a:solidFill>
              </a:rPr>
              <a:t> and </a:t>
            </a:r>
            <a:r>
              <a:rPr lang="it-IT" sz="2800" dirty="0">
                <a:solidFill>
                  <a:srgbClr val="99FFCC"/>
                </a:solidFill>
              </a:rPr>
              <a:t>L</a:t>
            </a:r>
            <a:r>
              <a:rPr lang="en-US" sz="2800" dirty="0" err="1">
                <a:solidFill>
                  <a:srgbClr val="99FFCC"/>
                </a:solidFill>
              </a:rPr>
              <a:t>ight</a:t>
            </a:r>
            <a:r>
              <a:rPr lang="en-US" sz="2800" dirty="0">
                <a:solidFill>
                  <a:srgbClr val="99FFCC"/>
                </a:solidFill>
              </a:rPr>
              <a:t> </a:t>
            </a:r>
            <a:r>
              <a:rPr lang="it-IT" sz="2800" dirty="0">
                <a:solidFill>
                  <a:srgbClr val="99FFCC"/>
                </a:solidFill>
              </a:rPr>
              <a:t>C</a:t>
            </a:r>
            <a:r>
              <a:rPr lang="en-US" sz="2800" dirty="0" err="1">
                <a:solidFill>
                  <a:srgbClr val="99FFCC"/>
                </a:solidFill>
              </a:rPr>
              <a:t>urve</a:t>
            </a:r>
            <a:r>
              <a:rPr lang="en-US" sz="2800" dirty="0">
                <a:solidFill>
                  <a:srgbClr val="99FFCC"/>
                </a:solidFill>
              </a:rPr>
              <a:t> </a:t>
            </a:r>
            <a:r>
              <a:rPr lang="en-US" sz="2800" dirty="0" smtClean="0">
                <a:solidFill>
                  <a:srgbClr val="99FFCC"/>
                </a:solidFill>
              </a:rPr>
              <a:t>morphology</a:t>
            </a:r>
            <a:endParaRPr lang="en-US" sz="2800" dirty="0">
              <a:solidFill>
                <a:srgbClr val="99FF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344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3"/>
          <p:cNvSpPr txBox="1">
            <a:spLocks noChangeArrowheads="1"/>
          </p:cNvSpPr>
          <p:nvPr/>
        </p:nvSpPr>
        <p:spPr bwMode="auto">
          <a:xfrm>
            <a:off x="7092950" y="2133600"/>
            <a:ext cx="19431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M=11.0 M</a:t>
            </a:r>
            <a:r>
              <a:rPr lang="en-US" sz="2000" baseline="-25000">
                <a:solidFill>
                  <a:schemeClr val="tx1"/>
                </a:solidFill>
                <a:latin typeface="Arial" charset="0"/>
                <a:sym typeface="ZapfDingbats" pitchFamily="82" charset="2"/>
              </a:rPr>
              <a:t></a:t>
            </a:r>
            <a:endParaRPr lang="it-IT" sz="2000" baseline="-25000">
              <a:solidFill>
                <a:schemeClr val="tx1"/>
              </a:solidFill>
              <a:latin typeface="Arial" charset="0"/>
              <a:sym typeface="ZapfDingbats" pitchFamily="82" charset="2"/>
            </a:endParaRP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7092950" y="2571750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Z=0.0149</a:t>
            </a:r>
            <a:endParaRPr lang="it-IT" sz="2000">
              <a:solidFill>
                <a:schemeClr val="tx1"/>
              </a:solidFill>
            </a:endParaRPr>
          </a:p>
        </p:txBody>
      </p:sp>
      <p:sp>
        <p:nvSpPr>
          <p:cNvPr id="40964" name="Text Box 5"/>
          <p:cNvSpPr txBox="1">
            <a:spLocks noChangeArrowheads="1"/>
          </p:cNvSpPr>
          <p:nvPr/>
        </p:nvSpPr>
        <p:spPr bwMode="auto">
          <a:xfrm>
            <a:off x="7092950" y="3003550"/>
            <a:ext cx="172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Y=0.2645</a:t>
            </a:r>
            <a:endParaRPr lang="it-IT" sz="2000">
              <a:solidFill>
                <a:schemeClr val="tx1"/>
              </a:solidFill>
            </a:endParaRPr>
          </a:p>
        </p:txBody>
      </p:sp>
      <p:pic>
        <p:nvPicPr>
          <p:cNvPr id="40965" name="Picture 7" descr="m11p0con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549275"/>
            <a:ext cx="5946775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83661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sz="8800" dirty="0" err="1" smtClean="0"/>
              <a:t>M</a:t>
            </a:r>
            <a:r>
              <a:rPr lang="en-US" sz="8800" baseline="-25000" dirty="0" err="1" smtClean="0"/>
              <a:t>up</a:t>
            </a:r>
            <a:r>
              <a:rPr lang="en-US" sz="8800" baseline="-25000" dirty="0" smtClean="0"/>
              <a:t> </a:t>
            </a:r>
            <a:r>
              <a:rPr lang="en-US" sz="8800" dirty="0" smtClean="0"/>
              <a:t>&amp;</a:t>
            </a:r>
            <a:r>
              <a:rPr lang="en-US" sz="8800" baseline="-25000" dirty="0" smtClean="0"/>
              <a:t> </a:t>
            </a:r>
            <a:r>
              <a:rPr lang="en-US" sz="8800" dirty="0" err="1" smtClean="0"/>
              <a:t>M</a:t>
            </a:r>
            <a:r>
              <a:rPr lang="en-US" sz="8800" baseline="-25000" dirty="0" err="1" smtClean="0"/>
              <a:t>up</a:t>
            </a:r>
            <a:r>
              <a:rPr lang="en-US" sz="8800" baseline="30000" dirty="0" smtClean="0"/>
              <a:t>*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781300"/>
            <a:ext cx="8424863" cy="35274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b="1" dirty="0" smtClean="0"/>
              <a:t>The transition between thermonuclear and  core-collapse supernova progenitors</a:t>
            </a:r>
            <a:r>
              <a:rPr lang="en-US" sz="2800" b="1" dirty="0" smtClean="0"/>
              <a:t>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" y="116631"/>
            <a:ext cx="5095725" cy="34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485" y="116630"/>
            <a:ext cx="3661045" cy="34673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83046"/>
            <a:ext cx="5112568" cy="304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19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685800" y="152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6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822325" y="48180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0" name="Rectangle 5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4400" b="0" smtClean="0">
              <a:solidFill>
                <a:srgbClr val="000000"/>
              </a:solidFill>
              <a:latin typeface="Times New Roman" pitchFamily="18" charset="0"/>
              <a:cs typeface="+mn-cs"/>
            </a:endParaRPr>
          </a:p>
        </p:txBody>
      </p:sp>
      <p:sp>
        <p:nvSpPr>
          <p:cNvPr id="21" name="Text Box 6"/>
          <p:cNvSpPr txBox="1">
            <a:spLocks noChangeArrowheads="1"/>
          </p:cNvSpPr>
          <p:nvPr/>
        </p:nvSpPr>
        <p:spPr bwMode="auto">
          <a:xfrm>
            <a:off x="669925" y="46656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+mn-cs"/>
            </a:endParaRPr>
          </a:p>
        </p:txBody>
      </p:sp>
      <p:pic>
        <p:nvPicPr>
          <p:cNvPr id="23" name="Picture 8" descr="hamuy"/>
          <p:cNvPicPr>
            <a:picLocks noChangeAspect="1" noChangeArrowheads="1"/>
          </p:cNvPicPr>
          <p:nvPr/>
        </p:nvPicPr>
        <p:blipFill>
          <a:blip r:embed="rId2">
            <a:lum bright="-64000" contrast="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31988"/>
            <a:ext cx="4495800" cy="424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200025" y="6216650"/>
            <a:ext cx="46005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cs typeface="+mn-cs"/>
              </a:rPr>
              <a:t>Hamuy et al., 1995, 1996,2000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cs typeface="+mn-cs"/>
              </a:rPr>
              <a:t>Ivanov et al. 2000 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cs typeface="+mn-cs"/>
              </a:rPr>
              <a:t>Branch et al. 1996</a:t>
            </a:r>
            <a:r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00FFCC"/>
                </a:solidFill>
                <a:effectLst/>
                <a:uLnTx/>
                <a:uFillTx/>
                <a:cs typeface="+mn-cs"/>
              </a:rPr>
              <a:t> </a:t>
            </a:r>
            <a:endParaRPr kumimoji="0" lang="en-GB" sz="1800" b="0" i="0" u="none" strike="noStrike" kern="0" cap="none" spc="0" normalizeH="0" baseline="0" noProof="0" smtClean="0">
              <a:ln>
                <a:noFill/>
              </a:ln>
              <a:solidFill>
                <a:srgbClr val="00FFCC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5" name="Text Box 10"/>
          <p:cNvSpPr txBox="1">
            <a:spLocks noChangeArrowheads="1"/>
          </p:cNvSpPr>
          <p:nvPr/>
        </p:nvSpPr>
        <p:spPr bwMode="auto">
          <a:xfrm>
            <a:off x="228600" y="1828800"/>
            <a:ext cx="4495800" cy="19208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 </a:t>
            </a: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Brighter SNIa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cs typeface="+mn-cs"/>
              </a:rPr>
              <a:t> in Spiral Galaxies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0" i="0" u="none" strike="noStrike" kern="0" cap="none" spc="0" normalizeH="0" baseline="0" noProof="0" smtClean="0">
              <a:ln>
                <a:noFill/>
              </a:ln>
              <a:solidFill>
                <a:srgbClr val="FFFF00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1219200" y="4953000"/>
            <a:ext cx="55562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s-ES_tradnl" sz="3200" b="0" smtClean="0">
                <a:solidFill>
                  <a:srgbClr val="FF0000"/>
                </a:solidFill>
                <a:latin typeface="Times New Roman" pitchFamily="18" charset="0"/>
                <a:cs typeface="+mn-cs"/>
                <a:sym typeface="Wingdings 3" pitchFamily="18" charset="2"/>
              </a:rPr>
              <a:t></a:t>
            </a:r>
            <a:endParaRPr lang="en-GB" sz="3200" b="0" smtClean="0">
              <a:solidFill>
                <a:srgbClr val="FF0000"/>
              </a:solidFill>
              <a:latin typeface="Times New Roman" pitchFamily="18" charset="0"/>
              <a:cs typeface="+mn-cs"/>
              <a:sym typeface="Wingdings 3" pitchFamily="18" charset="2"/>
            </a:endParaRPr>
          </a:p>
        </p:txBody>
      </p:sp>
      <p:sp>
        <p:nvSpPr>
          <p:cNvPr id="27" name="Text Box 12"/>
          <p:cNvSpPr txBox="1">
            <a:spLocks noChangeArrowheads="1"/>
          </p:cNvSpPr>
          <p:nvPr/>
        </p:nvSpPr>
        <p:spPr bwMode="auto">
          <a:xfrm>
            <a:off x="5089525" y="48466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graphicFrame>
        <p:nvGraphicFramePr>
          <p:cNvPr id="28" name="Group 13"/>
          <p:cNvGraphicFramePr>
            <a:graphicFrameLocks noGrp="1"/>
          </p:cNvGraphicFramePr>
          <p:nvPr/>
        </p:nvGraphicFramePr>
        <p:xfrm>
          <a:off x="5029200" y="3276600"/>
          <a:ext cx="4038600" cy="2932113"/>
        </p:xfrm>
        <a:graphic>
          <a:graphicData uri="http://schemas.openxmlformats.org/drawingml/2006/table">
            <a:tbl>
              <a:tblPr/>
              <a:tblGrid>
                <a:gridCol w="1682750"/>
                <a:gridCol w="2355850"/>
              </a:tblGrid>
              <a:tr h="812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Galaxy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charset="0"/>
                        </a:rPr>
                        <a:t>Type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SN Ia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s-ES_tradnl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-11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M</a:t>
                      </a:r>
                      <a:r>
                        <a:rPr kumimoji="0" lang="es-ES_tradnl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sym typeface="Wingdings 2" pitchFamily="18" charset="2"/>
                        </a:rPr>
                        <a:t></a:t>
                      </a:r>
                      <a:r>
                        <a:rPr kumimoji="0" lang="es-ES_tradnl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es-ES_tradnl" sz="1800" b="0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-2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 yr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s-ES_tradnl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s-ES_tradn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=65 km/s/Mpc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5699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E-S0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0.12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0.02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096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S0a-Sb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0.22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0.05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6858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S0c-Sd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</a:rPr>
                        <a:t>0.35</a:t>
                      </a:r>
                      <a:r>
                        <a:rPr kumimoji="0" lang="es-ES_tradnl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Arial" charset="0"/>
                          <a:sym typeface="Symbol" pitchFamily="18" charset="2"/>
                        </a:rPr>
                        <a:t>0.08</a:t>
                      </a:r>
                      <a:endParaRPr kumimoji="0" lang="en-GB" sz="2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Arial" charset="0"/>
                        <a:sym typeface="Symbol" pitchFamily="18" charset="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  <p:sp>
        <p:nvSpPr>
          <p:cNvPr id="29" name="Text Box 30"/>
          <p:cNvSpPr txBox="1">
            <a:spLocks noChangeArrowheads="1"/>
          </p:cNvSpPr>
          <p:nvPr/>
        </p:nvSpPr>
        <p:spPr bwMode="auto">
          <a:xfrm>
            <a:off x="5029200" y="1905000"/>
            <a:ext cx="2978150" cy="13731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</a:rPr>
              <a:t>SN Ia Rate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cs"/>
              </a:rPr>
              <a:t>3 times </a:t>
            </a: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cs"/>
                <a:sym typeface="Wingdings 3" pitchFamily="18" charset="2"/>
              </a:rPr>
              <a:t> in late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cs"/>
                <a:sym typeface="Wingdings 3" pitchFamily="18" charset="2"/>
              </a:rPr>
              <a:t>Spiral Galaxies</a:t>
            </a: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cs typeface="+mn-cs"/>
                <a:sym typeface="Wingdings 3" pitchFamily="18" charset="2"/>
              </a:rPr>
              <a:t>  </a:t>
            </a:r>
            <a:r>
              <a:rPr kumimoji="0" lang="es-ES_tradnl" sz="2800" b="0" i="0" u="none" strike="noStrike" kern="0" cap="none" spc="0" normalizeH="0" baseline="0" noProof="0" smtClean="0">
                <a:ln>
                  <a:noFill/>
                </a:ln>
                <a:solidFill>
                  <a:srgbClr val="0033CC"/>
                </a:solidFill>
                <a:effectLst/>
                <a:uLnTx/>
                <a:uFillTx/>
                <a:cs typeface="+mn-cs"/>
                <a:sym typeface="Wingdings 3" pitchFamily="18" charset="2"/>
              </a:rPr>
              <a:t> </a:t>
            </a:r>
            <a:endParaRPr kumimoji="0" lang="en-GB" sz="2800" b="0" i="0" u="none" strike="noStrike" kern="0" cap="none" spc="0" normalizeH="0" baseline="0" noProof="0" smtClean="0">
              <a:ln>
                <a:noFill/>
              </a:ln>
              <a:solidFill>
                <a:srgbClr val="0033CC"/>
              </a:solidFill>
              <a:effectLst/>
              <a:uLnTx/>
              <a:uFillTx/>
              <a:cs typeface="+mn-cs"/>
              <a:sym typeface="Wingdings 3" pitchFamily="18" charset="2"/>
            </a:endParaRPr>
          </a:p>
        </p:txBody>
      </p:sp>
      <p:sp>
        <p:nvSpPr>
          <p:cNvPr id="31" name="Text Box 32"/>
          <p:cNvSpPr txBox="1">
            <a:spLocks noChangeArrowheads="1"/>
          </p:cNvSpPr>
          <p:nvPr/>
        </p:nvSpPr>
        <p:spPr bwMode="auto">
          <a:xfrm>
            <a:off x="5272088" y="6334125"/>
            <a:ext cx="3756025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+mn-cs"/>
              </a:rPr>
              <a:t>Cappellaro, Barbon, Turatto 2003</a:t>
            </a: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cs typeface="+mn-cs"/>
            </a:endParaRPr>
          </a:p>
        </p:txBody>
      </p:sp>
      <p:sp>
        <p:nvSpPr>
          <p:cNvPr id="16" name="Rectangle 2"/>
          <p:cNvSpPr txBox="1">
            <a:spLocks noChangeArrowheads="1"/>
          </p:cNvSpPr>
          <p:nvPr/>
        </p:nvSpPr>
        <p:spPr>
          <a:xfrm>
            <a:off x="251520" y="440432"/>
            <a:ext cx="8640960" cy="82832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r>
              <a:rPr lang="it-IT" sz="3600" dirty="0" err="1" smtClean="0">
                <a:solidFill>
                  <a:srgbClr val="FFFF00"/>
                </a:solidFill>
              </a:rPr>
              <a:t>Type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Ia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Progenitors</a:t>
            </a:r>
            <a:r>
              <a:rPr lang="it-IT" sz="3600" dirty="0" smtClean="0">
                <a:solidFill>
                  <a:srgbClr val="FFFF00"/>
                </a:solidFill>
              </a:rPr>
              <a:t>: </a:t>
            </a:r>
            <a:r>
              <a:rPr lang="it-IT" sz="3600" dirty="0" err="1" smtClean="0">
                <a:solidFill>
                  <a:srgbClr val="FFFF00"/>
                </a:solidFill>
              </a:rPr>
              <a:t>Observational</a:t>
            </a:r>
            <a:r>
              <a:rPr lang="it-IT" sz="3600" dirty="0" smtClean="0">
                <a:solidFill>
                  <a:srgbClr val="FFFF00"/>
                </a:solidFill>
              </a:rPr>
              <a:t> </a:t>
            </a:r>
            <a:r>
              <a:rPr lang="it-IT" sz="3600" dirty="0" err="1" smtClean="0">
                <a:solidFill>
                  <a:srgbClr val="FFFF00"/>
                </a:solidFill>
              </a:rPr>
              <a:t>hints</a:t>
            </a:r>
            <a:endParaRPr lang="en-GB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1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127125" y="731838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2400">
              <a:latin typeface="Comic Sans MS" pitchFamily="66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68313" y="1125538"/>
            <a:ext cx="8097837" cy="301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Char char="Ø"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Progenitor of the exploding WD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 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GB" sz="2800" b="1" i="0" u="none" strike="noStrike" kern="0" cap="none" spc="0" normalizeH="0" baseline="-25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MS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: 1.5 – 7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GB" sz="2800" b="0" i="0" u="none" strike="noStrike" kern="0" cap="none" spc="0" normalizeH="0" baseline="-2500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mic Sans MS" pitchFamily="66" charset="0"/>
                <a:sym typeface="Wingdings 2" pitchFamily="18" charset="2"/>
              </a:rPr>
              <a:t>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initial mass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  Composition:  Z=0 (primordial) –  0.02 (solar)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itchFamily="66" charset="0"/>
              </a:rPr>
              <a:t>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itchFamily="66" charset="0"/>
              </a:rPr>
              <a:t>    Explosion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CCFFFF"/>
                </a:solidFill>
                <a:effectLst/>
                <a:uLnTx/>
                <a:uFillTx/>
                <a:latin typeface="Comic Sans MS" pitchFamily="66" charset="0"/>
                <a:sym typeface="Wingdings 3" pitchFamily="18" charset="2"/>
              </a:rPr>
              <a:t> 1D Delayed Detonation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  Dependence on the initial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Mass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  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GB" sz="2400" b="1" i="0" u="none" strike="noStrike" kern="0" cap="none" spc="0" normalizeH="0" baseline="-25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MS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3" pitchFamily="18" charset="2"/>
              </a:rPr>
              <a:t></a:t>
            </a:r>
            <a:r>
              <a:rPr kumimoji="0" lang="en-GB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C/O (fuel)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3" pitchFamily="18" charset="2"/>
              </a:rPr>
              <a:t> 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  <a:r>
              <a:rPr kumimoji="0" lang="en-GB" sz="2800" b="1" i="0" u="none" strike="noStrike" kern="0" cap="none" spc="0" normalizeH="0" baseline="3000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56</a:t>
            </a:r>
            <a:r>
              <a:rPr kumimoji="0" lang="en-GB" sz="2800" b="1" i="0" u="none" strike="noStrike" kern="0" cap="none" spc="0" normalizeH="0" baseline="0" noProof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omic Sans MS" pitchFamily="66" charset="0"/>
              </a:rPr>
              <a:t>Ni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en-GB" sz="2800" b="0" i="0" u="none" strike="noStrike" kern="0" cap="none" spc="0" normalizeH="0" baseline="0" noProof="0" smtClean="0">
                <a:ln>
                  <a:noFill/>
                </a:ln>
                <a:solidFill>
                  <a:srgbClr val="FFFF66"/>
                </a:solidFill>
                <a:effectLst/>
                <a:uLnTx/>
                <a:uFillTx/>
                <a:latin typeface="Comic Sans MS" pitchFamily="66" charset="0"/>
              </a:rPr>
              <a:t>mass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3" pitchFamily="18" charset="2"/>
              </a:rPr>
              <a:t> LC  M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3" pitchFamily="18" charset="2"/>
              </a:rPr>
              <a:t>max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441325" y="5740400"/>
            <a:ext cx="1841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0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381000" y="58832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517525" y="5330825"/>
            <a:ext cx="1841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GB" sz="2800" b="1">
              <a:solidFill>
                <a:srgbClr val="66FFFF"/>
              </a:solidFill>
              <a:latin typeface="Comic Sans MS" pitchFamily="66" charset="0"/>
            </a:endParaRPr>
          </a:p>
        </p:txBody>
      </p:sp>
      <p:sp>
        <p:nvSpPr>
          <p:cNvPr id="17" name="Text Box 8"/>
          <p:cNvSpPr txBox="1">
            <a:spLocks noChangeArrowheads="1"/>
          </p:cNvSpPr>
          <p:nvPr/>
        </p:nvSpPr>
        <p:spPr bwMode="auto">
          <a:xfrm>
            <a:off x="4700588" y="692150"/>
            <a:ext cx="4075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66FFFF"/>
                </a:solidFill>
                <a:latin typeface="Comic Sans MS" pitchFamily="66" charset="0"/>
              </a:rPr>
              <a:t>Dominguez, Höflich, Straniero, ApJ 2001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2947988" y="4468813"/>
            <a:ext cx="4719637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MS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	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C/O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Ch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    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M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Ni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(M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2" pitchFamily="18" charset="2"/>
              </a:rPr>
              <a:t>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2" pitchFamily="18" charset="2"/>
              </a:rPr>
              <a:t>)    M</a:t>
            </a:r>
            <a:r>
              <a:rPr kumimoji="0" lang="en-GB" sz="2400" b="0" i="0" u="none" strike="noStrike" kern="0" cap="none" spc="0" normalizeH="0" baseline="-2500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  <a:sym typeface="Wingdings 2" pitchFamily="18" charset="2"/>
              </a:rPr>
              <a:t>V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</a:rPr>
              <a:t>1.5	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0.75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	    0.59         -19.25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</a:rPr>
              <a:t>5.0	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0.72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	    0.56         -19.20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</a:rPr>
              <a:t>7.0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	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0.60</a:t>
            </a:r>
            <a:r>
              <a:rPr kumimoji="0" lang="en-GB" sz="24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	    0.52         -19.11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68313" y="6256338"/>
            <a:ext cx="3884612" cy="485775"/>
          </a:xfrm>
          <a:prstGeom prst="rect">
            <a:avLst/>
          </a:prstGeom>
          <a:solidFill>
            <a:srgbClr val="FF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1" i="0" u="none" strike="noStrike" kern="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itchFamily="66" charset="0"/>
              </a:rPr>
              <a:t>Up to</a:t>
            </a:r>
            <a:r>
              <a:rPr kumimoji="0" lang="es-ES_tradnl" sz="2400" b="1" i="0" u="none" strike="noStrike" kern="0" cap="none" spc="0" normalizeH="0" baseline="0" noProof="0" smtClean="0">
                <a:ln>
                  <a:noFill/>
                </a:ln>
                <a:solidFill>
                  <a:srgbClr val="FFCC00"/>
                </a:solidFill>
                <a:effectLst/>
                <a:uLnTx/>
                <a:uFillTx/>
                <a:latin typeface="Comic Sans MS" pitchFamily="66" charset="0"/>
              </a:rPr>
              <a:t>  </a:t>
            </a:r>
            <a:r>
              <a:rPr kumimoji="0" lang="es-ES_tradnl" sz="24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M</a:t>
            </a:r>
            <a:r>
              <a:rPr kumimoji="0" lang="es-ES_tradnl" sz="2400" b="1" i="0" u="none" strike="noStrike" kern="0" cap="none" spc="0" normalizeH="0" baseline="-2500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MAX</a:t>
            </a:r>
            <a:r>
              <a:rPr kumimoji="0" lang="es-ES_tradnl" sz="2400" b="1" i="0" u="none" strike="noStrike" kern="0" cap="none" spc="0" normalizeH="0" baseline="0" noProof="0" smtClean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omic Sans MS" pitchFamily="66" charset="0"/>
                <a:sym typeface="Symbol" pitchFamily="18" charset="2"/>
              </a:rPr>
              <a:t> = 0.2 mag</a:t>
            </a:r>
            <a:endParaRPr kumimoji="0" lang="en-US" sz="2400" b="1" i="0" u="none" strike="noStrike" kern="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0" name="Text Box 11"/>
          <p:cNvSpPr txBox="1">
            <a:spLocks noChangeArrowheads="1"/>
          </p:cNvSpPr>
          <p:nvPr/>
        </p:nvSpPr>
        <p:spPr bwMode="auto">
          <a:xfrm>
            <a:off x="1454150" y="4581525"/>
            <a:ext cx="1101725" cy="406400"/>
          </a:xfrm>
          <a:prstGeom prst="rect">
            <a:avLst/>
          </a:prstGeom>
          <a:noFill/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Z=0.02</a:t>
            </a:r>
          </a:p>
        </p:txBody>
      </p:sp>
      <p:sp>
        <p:nvSpPr>
          <p:cNvPr id="21" name="Text Box 12"/>
          <p:cNvSpPr txBox="1">
            <a:spLocks noChangeArrowheads="1"/>
          </p:cNvSpPr>
          <p:nvPr/>
        </p:nvSpPr>
        <p:spPr bwMode="auto">
          <a:xfrm>
            <a:off x="4572000" y="6284913"/>
            <a:ext cx="39227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mic Sans MS" pitchFamily="66" charset="0"/>
              </a:rPr>
              <a:t>Correlated with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v</a:t>
            </a:r>
            <a:r>
              <a:rPr kumimoji="0" lang="en-US" sz="2400" b="1" i="0" u="none" strike="noStrike" kern="0" cap="none" spc="0" normalizeH="0" baseline="-2500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ph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&amp; t</a:t>
            </a:r>
            <a:r>
              <a:rPr kumimoji="0" lang="en-US" sz="2400" b="1" i="0" u="none" strike="noStrike" kern="0" cap="none" spc="0" normalizeH="0" baseline="-25000" noProof="0" smtClean="0">
                <a:ln>
                  <a:noFill/>
                </a:ln>
                <a:solidFill>
                  <a:srgbClr val="66FFFF"/>
                </a:solidFill>
                <a:effectLst/>
                <a:uLnTx/>
                <a:uFillTx/>
                <a:latin typeface="Comic Sans MS" pitchFamily="66" charset="0"/>
              </a:rPr>
              <a:t>rise</a:t>
            </a:r>
            <a:endParaRPr kumimoji="0" lang="en-US" sz="2400" b="1" i="0" u="none" strike="noStrike" kern="0" cap="none" spc="0" normalizeH="0" baseline="-2500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mic Sans MS" pitchFamily="66" charset="0"/>
            </a:endParaRPr>
          </a:p>
        </p:txBody>
      </p:sp>
      <p:sp>
        <p:nvSpPr>
          <p:cNvPr id="22" name="Rectangle 2"/>
          <p:cNvSpPr txBox="1">
            <a:spLocks noChangeArrowheads="1"/>
          </p:cNvSpPr>
          <p:nvPr/>
        </p:nvSpPr>
        <p:spPr>
          <a:xfrm>
            <a:off x="0" y="-100013"/>
            <a:ext cx="8892480" cy="114300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r>
              <a:rPr lang="es-ES_tradnl" sz="3600" u="sng" dirty="0" smtClean="0">
                <a:solidFill>
                  <a:srgbClr val="FFFF00"/>
                </a:solidFill>
              </a:rPr>
              <a:t>Changing the progenitor M &amp; Z</a:t>
            </a:r>
            <a:r>
              <a:rPr lang="es-ES_tradnl" sz="3600" dirty="0" smtClean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16503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/>
          </p:cNvSpPr>
          <p:nvPr/>
        </p:nvSpPr>
        <p:spPr>
          <a:xfrm>
            <a:off x="457200" y="2362870"/>
            <a:ext cx="8229600" cy="171420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  <a:cs typeface="Arial" charset="0"/>
              </a:defRPr>
            </a:lvl9pPr>
          </a:lstStyle>
          <a:p>
            <a:r>
              <a:rPr lang="en-US" dirty="0" smtClean="0"/>
              <a:t>THE SYNTHESIS OF THE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6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624"/>
            <a:ext cx="8496944" cy="6696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sellaDiTesto 2"/>
          <p:cNvSpPr txBox="1">
            <a:spLocks/>
          </p:cNvSpPr>
          <p:nvPr/>
        </p:nvSpPr>
        <p:spPr>
          <a:xfrm>
            <a:off x="3131840" y="548680"/>
            <a:ext cx="5040560" cy="136815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5C5C8A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5C5C8A">
                  <a:lumMod val="50000"/>
                </a:srgbClr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5C5C8A">
                    <a:lumMod val="50000"/>
                  </a:srgbClr>
                </a:solidFill>
              </a:rPr>
              <a:t>Neutron Captures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1115616" y="260648"/>
            <a:ext cx="1944216" cy="5904656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59832" y="260648"/>
            <a:ext cx="5472608" cy="5904656"/>
          </a:xfrm>
          <a:prstGeom prst="rect">
            <a:avLst/>
          </a:prstGeom>
          <a:solidFill>
            <a:srgbClr val="FFFF00">
              <a:alpha val="1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 rot="16039383">
            <a:off x="4991887" y="35247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s-process</a:t>
            </a:r>
          </a:p>
        </p:txBody>
      </p:sp>
      <p:sp>
        <p:nvSpPr>
          <p:cNvPr id="10" name="CasellaDiTesto 9"/>
          <p:cNvSpPr txBox="1"/>
          <p:nvPr/>
        </p:nvSpPr>
        <p:spPr>
          <a:xfrm rot="16039383">
            <a:off x="4584161" y="352476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r-process</a:t>
            </a:r>
          </a:p>
        </p:txBody>
      </p:sp>
      <p:sp>
        <p:nvSpPr>
          <p:cNvPr id="11" name="CasellaDiTesto 10"/>
          <p:cNvSpPr txBox="1"/>
          <p:nvPr/>
        </p:nvSpPr>
        <p:spPr>
          <a:xfrm rot="16039383">
            <a:off x="7392473" y="332394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s-process</a:t>
            </a:r>
          </a:p>
        </p:txBody>
      </p:sp>
      <p:sp>
        <p:nvSpPr>
          <p:cNvPr id="12" name="CasellaDiTesto 11"/>
          <p:cNvSpPr txBox="1"/>
          <p:nvPr/>
        </p:nvSpPr>
        <p:spPr>
          <a:xfrm rot="16039383">
            <a:off x="6960425" y="345275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r-process</a:t>
            </a:r>
          </a:p>
        </p:txBody>
      </p:sp>
      <p:sp>
        <p:nvSpPr>
          <p:cNvPr id="13" name="CasellaDiTesto 12"/>
          <p:cNvSpPr txBox="1"/>
          <p:nvPr/>
        </p:nvSpPr>
        <p:spPr>
          <a:xfrm rot="16039383">
            <a:off x="3263695" y="310792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s-process</a:t>
            </a:r>
          </a:p>
        </p:txBody>
      </p:sp>
      <p:sp>
        <p:nvSpPr>
          <p:cNvPr id="14" name="CasellaDiTesto 13"/>
          <p:cNvSpPr txBox="1"/>
          <p:nvPr/>
        </p:nvSpPr>
        <p:spPr>
          <a:xfrm rot="16039383">
            <a:off x="2855969" y="3035914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b="1" dirty="0">
                <a:solidFill>
                  <a:srgbClr val="5C5C8A">
                    <a:lumMod val="50000"/>
                  </a:srgbClr>
                </a:solidFill>
              </a:rPr>
              <a:t>r-process</a:t>
            </a:r>
          </a:p>
        </p:txBody>
      </p:sp>
    </p:spTree>
    <p:extLst>
      <p:ext uri="{BB962C8B-B14F-4D97-AF65-F5344CB8AC3E}">
        <p14:creationId xmlns:p14="http://schemas.microsoft.com/office/powerpoint/2010/main" val="1155615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1" grpId="0"/>
      <p:bldP spid="12" grpId="0"/>
      <p:bldP spid="13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7" t="15157" b="22256"/>
          <a:stretch>
            <a:fillRect/>
          </a:stretch>
        </p:blipFill>
        <p:spPr bwMode="auto">
          <a:xfrm>
            <a:off x="107950" y="260350"/>
            <a:ext cx="6551613" cy="617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9458" name="Group 66"/>
          <p:cNvGrpSpPr>
            <a:grpSpLocks/>
          </p:cNvGrpSpPr>
          <p:nvPr/>
        </p:nvGrpSpPr>
        <p:grpSpPr bwMode="auto">
          <a:xfrm>
            <a:off x="4643435" y="4221168"/>
            <a:ext cx="1649305" cy="461963"/>
            <a:chOff x="2880" y="2704"/>
            <a:chExt cx="899" cy="291"/>
          </a:xfrm>
        </p:grpSpPr>
        <p:sp>
          <p:nvSpPr>
            <p:cNvPr id="14368" name="Text Box 67"/>
            <p:cNvSpPr txBox="1">
              <a:spLocks noChangeArrowheads="1"/>
            </p:cNvSpPr>
            <p:nvPr/>
          </p:nvSpPr>
          <p:spPr bwMode="auto">
            <a:xfrm>
              <a:off x="3194" y="2704"/>
              <a:ext cx="585" cy="29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00"/>
                  </a:solidFill>
                </a:rPr>
                <a:t>Pb, Bi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369" name="Line 68"/>
            <p:cNvSpPr>
              <a:spLocks noChangeShapeType="1"/>
            </p:cNvSpPr>
            <p:nvPr/>
          </p:nvSpPr>
          <p:spPr bwMode="auto">
            <a:xfrm flipH="1">
              <a:off x="2880" y="2886"/>
              <a:ext cx="318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59461" name="Rectangle 69"/>
          <p:cNvSpPr>
            <a:spLocks noGrp="1" noChangeArrowheads="1"/>
          </p:cNvSpPr>
          <p:nvPr>
            <p:ph type="title"/>
          </p:nvPr>
        </p:nvSpPr>
        <p:spPr>
          <a:xfrm>
            <a:off x="6659563" y="476672"/>
            <a:ext cx="2484437" cy="4320753"/>
          </a:xfrm>
        </p:spPr>
        <p:txBody>
          <a:bodyPr anchorCtr="0">
            <a:normAutofit fontScale="90000"/>
          </a:bodyPr>
          <a:lstStyle/>
          <a:p>
            <a:pPr>
              <a:defRPr/>
            </a:pPr>
            <a:r>
              <a:rPr lang="en-US" sz="2800" dirty="0" smtClean="0">
                <a:solidFill>
                  <a:schemeClr val="tx1"/>
                </a:solidFill>
              </a:rPr>
              <a:t>Final AGB composition for 0.0001&lt;Z&lt;Z</a:t>
            </a: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sym typeface="ZapfDingbats" pitchFamily="82" charset="2"/>
              </a:rPr>
              <a:t></a:t>
            </a:r>
            <a:b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sym typeface="ZapfDingbats" pitchFamily="82" charset="2"/>
              </a:rPr>
            </a:br>
            <a: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sym typeface="ZapfDingbats" pitchFamily="82" charset="2"/>
              </a:rPr>
              <a:t/>
            </a:r>
            <a:br>
              <a:rPr lang="en-US" sz="2800" b="1" baseline="-25000" dirty="0" smtClean="0">
                <a:solidFill>
                  <a:schemeClr val="tx1"/>
                </a:solidFill>
                <a:latin typeface="Times New Roman" pitchFamily="18" charset="0"/>
                <a:sym typeface="ZapfDingbats" pitchFamily="82" charset="2"/>
              </a:rPr>
            </a:b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>Straniero et al. 1995-1997,  Gallino et al. 1998, Straniero et al. 2006,               Cristallo 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>et al.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>2009-2011</a:t>
            </a:r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>, </a:t>
            </a: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/>
            </a:r>
            <a:b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</a:br>
            <a:r>
              <a:rPr lang="en-US" sz="2400" b="1" dirty="0" smtClean="0">
                <a:solidFill>
                  <a:srgbClr val="FFFF00"/>
                </a:solidFill>
                <a:latin typeface="Times New Roman" pitchFamily="18" charset="0"/>
                <a:sym typeface="ZapfDingbats" pitchFamily="82" charset="2"/>
              </a:rPr>
              <a:t> </a:t>
            </a:r>
          </a:p>
        </p:txBody>
      </p:sp>
      <p:grpSp>
        <p:nvGrpSpPr>
          <p:cNvPr id="59462" name="Group 70"/>
          <p:cNvGrpSpPr>
            <a:grpSpLocks/>
          </p:cNvGrpSpPr>
          <p:nvPr/>
        </p:nvGrpSpPr>
        <p:grpSpPr bwMode="auto">
          <a:xfrm>
            <a:off x="3924300" y="4830768"/>
            <a:ext cx="4510088" cy="461963"/>
            <a:chOff x="2472" y="3043"/>
            <a:chExt cx="2841" cy="291"/>
          </a:xfrm>
        </p:grpSpPr>
        <p:sp>
          <p:nvSpPr>
            <p:cNvPr id="14366" name="Text Box 71"/>
            <p:cNvSpPr txBox="1">
              <a:spLocks noChangeArrowheads="1"/>
            </p:cNvSpPr>
            <p:nvPr/>
          </p:nvSpPr>
          <p:spPr bwMode="auto">
            <a:xfrm>
              <a:off x="3424" y="3043"/>
              <a:ext cx="1889" cy="29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00"/>
                  </a:solidFill>
                </a:rPr>
                <a:t>hs=Ba,La,Ce,Nd,Sm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367" name="Line 72"/>
            <p:cNvSpPr>
              <a:spLocks noChangeShapeType="1"/>
            </p:cNvSpPr>
            <p:nvPr/>
          </p:nvSpPr>
          <p:spPr bwMode="auto">
            <a:xfrm flipH="1">
              <a:off x="2472" y="3204"/>
              <a:ext cx="907" cy="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59465" name="Group 73"/>
          <p:cNvGrpSpPr>
            <a:grpSpLocks/>
          </p:cNvGrpSpPr>
          <p:nvPr/>
        </p:nvGrpSpPr>
        <p:grpSpPr bwMode="auto">
          <a:xfrm>
            <a:off x="3419475" y="5338767"/>
            <a:ext cx="4003677" cy="639763"/>
            <a:chOff x="2154" y="3430"/>
            <a:chExt cx="2522" cy="403"/>
          </a:xfrm>
        </p:grpSpPr>
        <p:sp>
          <p:nvSpPr>
            <p:cNvPr id="14364" name="Text Box 74"/>
            <p:cNvSpPr txBox="1">
              <a:spLocks noChangeArrowheads="1"/>
            </p:cNvSpPr>
            <p:nvPr/>
          </p:nvSpPr>
          <p:spPr bwMode="auto">
            <a:xfrm>
              <a:off x="3729" y="3542"/>
              <a:ext cx="947" cy="291"/>
            </a:xfrm>
            <a:prstGeom prst="rect">
              <a:avLst/>
            </a:prstGeom>
            <a:solidFill>
              <a:srgbClr val="FFFFFF"/>
            </a:solidFill>
            <a:ln w="12700" algn="ctr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marL="342900" indent="-3429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2400" dirty="0" smtClean="0">
                  <a:solidFill>
                    <a:srgbClr val="000000"/>
                  </a:solidFill>
                </a:rPr>
                <a:t>ls=Sr,Y,Zr</a:t>
              </a: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14365" name="Line 75"/>
            <p:cNvSpPr>
              <a:spLocks noChangeShapeType="1"/>
            </p:cNvSpPr>
            <p:nvPr/>
          </p:nvSpPr>
          <p:spPr bwMode="auto">
            <a:xfrm flipH="1" flipV="1">
              <a:off x="2154" y="3430"/>
              <a:ext cx="1542" cy="1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9883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4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4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 descr="E:\1  DomeC\DomeC (56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07" y="2132856"/>
            <a:ext cx="2700299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E:\1  DomeC\DomeC (51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8016"/>
            <a:ext cx="2833120" cy="212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3" name="Picture 3" descr="D:\foto concordia\DSC_2688_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68" y="188640"/>
            <a:ext cx="2646015" cy="176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7" name="Picture 7" descr="E:\4 IRAIT\IRAIT (55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865" y="4266275"/>
            <a:ext cx="3389639" cy="2542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8" name="Picture 8" descr="E:\4 IRAIT\IRAIT (42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69" y="4941168"/>
            <a:ext cx="2568845" cy="1926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9" name="Picture 9" descr="E:\4 IRAIT\IRAIT (58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3074" y="44624"/>
            <a:ext cx="3423102" cy="256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0" name="Picture 10" descr="E:\4 IRAIT\IRAIT (138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247" y="4635911"/>
            <a:ext cx="3230593" cy="2153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1" name="Picture 11" descr="E:\4 IRAIT\IRAIT (167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76" y="2522376"/>
            <a:ext cx="2847644" cy="213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52" name="Picture 12" descr="E:\4 IRAIT\IRAIT (172)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7302" y="2276872"/>
            <a:ext cx="3212763" cy="21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10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ccia a destra 3"/>
          <p:cNvSpPr>
            <a:spLocks noChangeArrowheads="1"/>
          </p:cNvSpPr>
          <p:nvPr/>
        </p:nvSpPr>
        <p:spPr bwMode="auto">
          <a:xfrm rot="-5400000">
            <a:off x="-1431131" y="3312319"/>
            <a:ext cx="6156325" cy="341313"/>
          </a:xfrm>
          <a:prstGeom prst="rightArrow">
            <a:avLst>
              <a:gd name="adj1" fmla="val 50000"/>
              <a:gd name="adj2" fmla="val 50103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FFFF00"/>
              </a:solidFill>
            </a:endParaRPr>
          </a:p>
        </p:txBody>
      </p:sp>
      <p:cxnSp>
        <p:nvCxnSpPr>
          <p:cNvPr id="4099" name="Connettore 1 5"/>
          <p:cNvCxnSpPr>
            <a:cxnSpLocks noChangeShapeType="1"/>
          </p:cNvCxnSpPr>
          <p:nvPr/>
        </p:nvCxnSpPr>
        <p:spPr bwMode="auto">
          <a:xfrm>
            <a:off x="1646238" y="2924175"/>
            <a:ext cx="1557337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100" name="Connettore 1 6"/>
          <p:cNvCxnSpPr>
            <a:cxnSpLocks noChangeShapeType="1"/>
          </p:cNvCxnSpPr>
          <p:nvPr/>
        </p:nvCxnSpPr>
        <p:spPr bwMode="auto">
          <a:xfrm>
            <a:off x="1692275" y="4221163"/>
            <a:ext cx="1557338" cy="0"/>
          </a:xfrm>
          <a:prstGeom prst="line">
            <a:avLst/>
          </a:prstGeom>
          <a:noFill/>
          <a:ln w="3175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CasellaDiTesto 7"/>
          <p:cNvSpPr txBox="1"/>
          <p:nvPr/>
        </p:nvSpPr>
        <p:spPr>
          <a:xfrm>
            <a:off x="2268538" y="1557338"/>
            <a:ext cx="6194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Massive </a:t>
            </a: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stars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: H, He, C, O, Ne, Si</a:t>
            </a:r>
          </a:p>
          <a:p>
            <a:pPr>
              <a:defRPr/>
            </a:pP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Fe core 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 core </a:t>
            </a: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collapse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  (SNE </a:t>
            </a: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II,Ib,c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)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2268538" y="5118100"/>
            <a:ext cx="5353050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</a:rPr>
              <a:t>Low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 &amp; intermediate mass: H, He, </a:t>
            </a:r>
          </a:p>
          <a:p>
            <a:pPr>
              <a:defRPr/>
            </a:pP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AGB 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 C-O WD (SNE </a:t>
            </a: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Ia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)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2339975" y="3213100"/>
            <a:ext cx="6526213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?: H, He, C </a:t>
            </a:r>
          </a:p>
          <a:p>
            <a:pPr>
              <a:defRPr/>
            </a:pP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</a:rPr>
              <a:t>Super AGB 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 O-Ne WD (SNE e-</a:t>
            </a:r>
            <a:r>
              <a:rPr lang="it-IT" sz="2400" dirty="0" err="1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capture</a:t>
            </a:r>
            <a:r>
              <a:rPr lang="it-IT" sz="2400" dirty="0">
                <a:solidFill>
                  <a:schemeClr val="bg1">
                    <a:lumMod val="20000"/>
                    <a:lumOff val="80000"/>
                  </a:schemeClr>
                </a:solidFill>
                <a:sym typeface="Wingdings" pitchFamily="2" charset="2"/>
              </a:rPr>
              <a:t>)</a:t>
            </a:r>
            <a:endParaRPr lang="en-US" sz="2400" dirty="0">
              <a:solidFill>
                <a:schemeClr val="bg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95288" y="2565400"/>
            <a:ext cx="1054100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3200" baseline="-250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up</a:t>
            </a:r>
            <a:r>
              <a:rPr lang="it-IT" sz="3200" dirty="0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*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71488" y="3789363"/>
            <a:ext cx="860425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32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it-IT" sz="3200" baseline="-25000" dirty="0" err="1">
                <a:solidFill>
                  <a:schemeClr val="bg1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up</a:t>
            </a:r>
            <a:endParaRPr lang="en-US" sz="3200" dirty="0">
              <a:solidFill>
                <a:schemeClr val="bg1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07950" y="1268413"/>
            <a:ext cx="8893175" cy="3168699"/>
          </a:xfrm>
        </p:spPr>
        <p:txBody>
          <a:bodyPr/>
          <a:lstStyle/>
          <a:p>
            <a:pPr eaLnBrk="1" hangingPunct="1">
              <a:defRPr/>
            </a:pPr>
            <a:r>
              <a:rPr lang="en-US" baseline="-25000" dirty="0" smtClean="0"/>
              <a:t/>
            </a:r>
            <a:br>
              <a:rPr lang="en-US" baseline="-25000" dirty="0" smtClean="0"/>
            </a:br>
            <a:r>
              <a:rPr lang="en-US" dirty="0" smtClean="0"/>
              <a:t> Due to the steepness of the IMF, </a:t>
            </a:r>
            <a:r>
              <a:rPr lang="en-US" dirty="0"/>
              <a:t>e</a:t>
            </a:r>
            <a:r>
              <a:rPr lang="en-US" dirty="0" smtClean="0"/>
              <a:t>ven a small change of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up</a:t>
            </a:r>
            <a:r>
              <a:rPr lang="en-US" dirty="0" smtClean="0"/>
              <a:t> and /or </a:t>
            </a:r>
            <a:r>
              <a:rPr lang="en-US" dirty="0" err="1" smtClean="0"/>
              <a:t>M</a:t>
            </a:r>
            <a:r>
              <a:rPr lang="en-US" baseline="-25000" dirty="0" err="1" smtClean="0"/>
              <a:t>up</a:t>
            </a:r>
            <a:r>
              <a:rPr lang="en-US" dirty="0" smtClean="0"/>
              <a:t>* would imply profound Astrophysical Consequences. 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sz="3600" dirty="0" smtClean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976048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496" y="475704"/>
            <a:ext cx="5040313" cy="1081088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solidFill>
                  <a:schemeClr val="tx1">
                    <a:lumMod val="95000"/>
                  </a:schemeClr>
                </a:solidFill>
              </a:rPr>
              <a:t>Beyond the core-He burning, approaching the C ignition</a:t>
            </a:r>
          </a:p>
        </p:txBody>
      </p:sp>
      <p:grpSp>
        <p:nvGrpSpPr>
          <p:cNvPr id="7171" name="Group 3"/>
          <p:cNvGrpSpPr>
            <a:grpSpLocks/>
          </p:cNvGrpSpPr>
          <p:nvPr/>
        </p:nvGrpSpPr>
        <p:grpSpPr bwMode="auto">
          <a:xfrm>
            <a:off x="323850" y="2205038"/>
            <a:ext cx="4032250" cy="3671887"/>
            <a:chOff x="2925" y="1389"/>
            <a:chExt cx="2540" cy="2313"/>
          </a:xfrm>
        </p:grpSpPr>
        <p:sp>
          <p:nvSpPr>
            <p:cNvPr id="7195" name="Oval 4"/>
            <p:cNvSpPr>
              <a:spLocks noChangeArrowheads="1"/>
            </p:cNvSpPr>
            <p:nvPr/>
          </p:nvSpPr>
          <p:spPr bwMode="auto">
            <a:xfrm>
              <a:off x="2925" y="1389"/>
              <a:ext cx="2540" cy="2313"/>
            </a:xfrm>
            <a:prstGeom prst="ellipse">
              <a:avLst/>
            </a:prstGeom>
            <a:gradFill rotWithShape="1">
              <a:gsLst>
                <a:gs pos="0">
                  <a:srgbClr val="ADE0FF"/>
                </a:gs>
                <a:gs pos="100000">
                  <a:srgbClr val="587181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6" name="Oval 5"/>
            <p:cNvSpPr>
              <a:spLocks noChangeArrowheads="1"/>
            </p:cNvSpPr>
            <p:nvPr/>
          </p:nvSpPr>
          <p:spPr bwMode="auto">
            <a:xfrm>
              <a:off x="3470" y="1888"/>
              <a:ext cx="1496" cy="136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97" name="Oval 6"/>
            <p:cNvSpPr>
              <a:spLocks noChangeArrowheads="1"/>
            </p:cNvSpPr>
            <p:nvPr/>
          </p:nvSpPr>
          <p:spPr bwMode="auto">
            <a:xfrm>
              <a:off x="3741" y="2115"/>
              <a:ext cx="953" cy="907"/>
            </a:xfrm>
            <a:prstGeom prst="ellipse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CO</a:t>
              </a:r>
            </a:p>
          </p:txBody>
        </p:sp>
        <p:sp>
          <p:nvSpPr>
            <p:cNvPr id="7198" name="Text Box 7"/>
            <p:cNvSpPr txBox="1">
              <a:spLocks noChangeArrowheads="1"/>
            </p:cNvSpPr>
            <p:nvPr/>
          </p:nvSpPr>
          <p:spPr bwMode="auto">
            <a:xfrm>
              <a:off x="3832" y="1525"/>
              <a:ext cx="363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  <a:latin typeface="Times New Roman" pitchFamily="18" charset="0"/>
                </a:rPr>
                <a:t>H</a:t>
              </a:r>
            </a:p>
          </p:txBody>
        </p:sp>
        <p:sp>
          <p:nvSpPr>
            <p:cNvPr id="7199" name="Text Box 8"/>
            <p:cNvSpPr txBox="1">
              <a:spLocks noChangeArrowheads="1"/>
            </p:cNvSpPr>
            <p:nvPr/>
          </p:nvSpPr>
          <p:spPr bwMode="auto">
            <a:xfrm>
              <a:off x="3732" y="1944"/>
              <a:ext cx="40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>
                  <a:solidFill>
                    <a:srgbClr val="FF0000"/>
                  </a:solidFill>
                  <a:latin typeface="Times New Roman" pitchFamily="18" charset="0"/>
                </a:rPr>
                <a:t>He</a:t>
              </a:r>
            </a:p>
          </p:txBody>
        </p:sp>
      </p:grpSp>
      <p:pic>
        <p:nvPicPr>
          <p:cNvPr id="78857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2" r="3004" b="3004"/>
          <a:stretch>
            <a:fillRect/>
          </a:stretch>
        </p:blipFill>
        <p:spPr bwMode="auto">
          <a:xfrm>
            <a:off x="5292725" y="260648"/>
            <a:ext cx="35274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2484438" y="1268413"/>
            <a:ext cx="5256212" cy="2592387"/>
            <a:chOff x="1565" y="799"/>
            <a:chExt cx="3311" cy="1633"/>
          </a:xfrm>
        </p:grpSpPr>
        <p:sp>
          <p:nvSpPr>
            <p:cNvPr id="7192" name="Line 11"/>
            <p:cNvSpPr>
              <a:spLocks noChangeShapeType="1"/>
            </p:cNvSpPr>
            <p:nvPr/>
          </p:nvSpPr>
          <p:spPr bwMode="auto">
            <a:xfrm flipH="1">
              <a:off x="1565" y="1207"/>
              <a:ext cx="725" cy="122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93" name="Text Box 12"/>
            <p:cNvSpPr txBox="1">
              <a:spLocks noChangeArrowheads="1"/>
            </p:cNvSpPr>
            <p:nvPr/>
          </p:nvSpPr>
          <p:spPr bwMode="auto">
            <a:xfrm>
              <a:off x="2108" y="1176"/>
              <a:ext cx="953" cy="3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 dirty="0">
                  <a:solidFill>
                    <a:schemeClr val="tx1"/>
                  </a:solidFill>
                  <a:latin typeface="Symbol" pitchFamily="18" charset="2"/>
                </a:rPr>
                <a:t>n</a:t>
              </a:r>
              <a:r>
                <a:rPr lang="en-US" sz="2400" b="0" dirty="0">
                  <a:solidFill>
                    <a:schemeClr val="tx1"/>
                  </a:solidFill>
                  <a:latin typeface="Times New Roman" pitchFamily="18" charset="0"/>
                </a:rPr>
                <a:t>-cooling</a:t>
              </a:r>
            </a:p>
          </p:txBody>
        </p:sp>
        <p:sp>
          <p:nvSpPr>
            <p:cNvPr id="7194" name="Line 13"/>
            <p:cNvSpPr>
              <a:spLocks noChangeShapeType="1"/>
            </p:cNvSpPr>
            <p:nvPr/>
          </p:nvSpPr>
          <p:spPr bwMode="auto">
            <a:xfrm flipV="1">
              <a:off x="3061" y="799"/>
              <a:ext cx="1815" cy="37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62" name="Group 14"/>
          <p:cNvGrpSpPr>
            <a:grpSpLocks/>
          </p:cNvGrpSpPr>
          <p:nvPr/>
        </p:nvGrpSpPr>
        <p:grpSpPr bwMode="auto">
          <a:xfrm>
            <a:off x="3132138" y="5013325"/>
            <a:ext cx="2016125" cy="985838"/>
            <a:chOff x="1973" y="3158"/>
            <a:chExt cx="1270" cy="621"/>
          </a:xfrm>
        </p:grpSpPr>
        <p:sp>
          <p:nvSpPr>
            <p:cNvPr id="7190" name="Text Box 15"/>
            <p:cNvSpPr txBox="1">
              <a:spLocks noChangeArrowheads="1"/>
            </p:cNvSpPr>
            <p:nvPr/>
          </p:nvSpPr>
          <p:spPr bwMode="auto">
            <a:xfrm>
              <a:off x="2200" y="3475"/>
              <a:ext cx="1043" cy="3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H burning</a:t>
              </a:r>
            </a:p>
          </p:txBody>
        </p:sp>
        <p:sp>
          <p:nvSpPr>
            <p:cNvPr id="7191" name="Line 16"/>
            <p:cNvSpPr>
              <a:spLocks noChangeShapeType="1"/>
            </p:cNvSpPr>
            <p:nvPr/>
          </p:nvSpPr>
          <p:spPr bwMode="auto">
            <a:xfrm flipH="1" flipV="1">
              <a:off x="1973" y="3158"/>
              <a:ext cx="453" cy="31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8865" name="Group 17"/>
          <p:cNvGrpSpPr>
            <a:grpSpLocks/>
          </p:cNvGrpSpPr>
          <p:nvPr/>
        </p:nvGrpSpPr>
        <p:grpSpPr bwMode="auto">
          <a:xfrm>
            <a:off x="2484438" y="4868863"/>
            <a:ext cx="2159000" cy="1873250"/>
            <a:chOff x="1565" y="3067"/>
            <a:chExt cx="1360" cy="1180"/>
          </a:xfrm>
        </p:grpSpPr>
        <p:sp>
          <p:nvSpPr>
            <p:cNvPr id="7188" name="Text Box 18"/>
            <p:cNvSpPr txBox="1">
              <a:spLocks noChangeArrowheads="1"/>
            </p:cNvSpPr>
            <p:nvPr/>
          </p:nvSpPr>
          <p:spPr bwMode="auto">
            <a:xfrm>
              <a:off x="1836" y="3943"/>
              <a:ext cx="1089" cy="3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He burning</a:t>
              </a:r>
            </a:p>
          </p:txBody>
        </p:sp>
        <p:sp>
          <p:nvSpPr>
            <p:cNvPr id="7189" name="Line 19"/>
            <p:cNvSpPr>
              <a:spLocks noChangeShapeType="1"/>
            </p:cNvSpPr>
            <p:nvPr/>
          </p:nvSpPr>
          <p:spPr bwMode="auto">
            <a:xfrm flipH="1" flipV="1">
              <a:off x="1565" y="3067"/>
              <a:ext cx="317" cy="907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uppo 2"/>
          <p:cNvGrpSpPr>
            <a:grpSpLocks/>
          </p:cNvGrpSpPr>
          <p:nvPr/>
        </p:nvGrpSpPr>
        <p:grpSpPr bwMode="auto">
          <a:xfrm>
            <a:off x="4716016" y="3965972"/>
            <a:ext cx="4321175" cy="2919412"/>
            <a:chOff x="4822825" y="3789363"/>
            <a:chExt cx="4321175" cy="2919473"/>
          </a:xfrm>
        </p:grpSpPr>
        <p:grpSp>
          <p:nvGrpSpPr>
            <p:cNvPr id="7181" name="Group 20"/>
            <p:cNvGrpSpPr>
              <a:grpSpLocks/>
            </p:cNvGrpSpPr>
            <p:nvPr/>
          </p:nvGrpSpPr>
          <p:grpSpPr bwMode="auto">
            <a:xfrm>
              <a:off x="4822825" y="3789363"/>
              <a:ext cx="4321175" cy="2735262"/>
              <a:chOff x="2925" y="2387"/>
              <a:chExt cx="2722" cy="1723"/>
            </a:xfrm>
          </p:grpSpPr>
          <p:grpSp>
            <p:nvGrpSpPr>
              <p:cNvPr id="7183" name="Group 21"/>
              <p:cNvGrpSpPr>
                <a:grpSpLocks/>
              </p:cNvGrpSpPr>
              <p:nvPr/>
            </p:nvGrpSpPr>
            <p:grpSpPr bwMode="auto">
              <a:xfrm>
                <a:off x="3515" y="2387"/>
                <a:ext cx="2132" cy="1452"/>
                <a:chOff x="3016" y="1933"/>
                <a:chExt cx="1361" cy="1452"/>
              </a:xfrm>
            </p:grpSpPr>
            <p:pic>
              <p:nvPicPr>
                <p:cNvPr id="7186" name="Picture 22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10" r="47624"/>
                <a:stretch>
                  <a:fillRect/>
                </a:stretch>
              </p:blipFill>
              <p:spPr bwMode="auto">
                <a:xfrm>
                  <a:off x="3016" y="1933"/>
                  <a:ext cx="1361" cy="140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7187" name="Picture 23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49474" b="47453"/>
                <a:stretch>
                  <a:fillRect/>
                </a:stretch>
              </p:blipFill>
              <p:spPr bwMode="auto">
                <a:xfrm>
                  <a:off x="3034" y="3158"/>
                  <a:ext cx="1343" cy="22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7184" name="Line 24"/>
              <p:cNvSpPr>
                <a:spLocks noChangeShapeType="1"/>
              </p:cNvSpPr>
              <p:nvPr/>
            </p:nvSpPr>
            <p:spPr bwMode="auto">
              <a:xfrm flipV="1">
                <a:off x="3243" y="3385"/>
                <a:ext cx="680" cy="227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5" name="Line 25"/>
              <p:cNvSpPr>
                <a:spLocks noChangeShapeType="1"/>
              </p:cNvSpPr>
              <p:nvPr/>
            </p:nvSpPr>
            <p:spPr bwMode="auto">
              <a:xfrm flipV="1">
                <a:off x="2925" y="3612"/>
                <a:ext cx="1180" cy="498"/>
              </a:xfrm>
              <a:prstGeom prst="line">
                <a:avLst/>
              </a:prstGeom>
              <a:noFill/>
              <a:ln w="25400">
                <a:solidFill>
                  <a:srgbClr val="FF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182" name="CasellaDiTesto 1"/>
            <p:cNvSpPr txBox="1">
              <a:spLocks noChangeArrowheads="1"/>
            </p:cNvSpPr>
            <p:nvPr/>
          </p:nvSpPr>
          <p:spPr bwMode="auto">
            <a:xfrm>
              <a:off x="6516216" y="6308726"/>
              <a:ext cx="2088232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/>
              <a:r>
                <a:rPr lang="it-IT" sz="2000">
                  <a:solidFill>
                    <a:schemeClr val="tx1"/>
                  </a:solidFill>
                </a:rPr>
                <a:t>II dredge up</a:t>
              </a:r>
              <a:endParaRPr lang="en-US" sz="2000">
                <a:solidFill>
                  <a:schemeClr val="tx1"/>
                </a:solidFill>
              </a:endParaRPr>
            </a:p>
          </p:txBody>
        </p:sp>
      </p:grpSp>
      <p:grpSp>
        <p:nvGrpSpPr>
          <p:cNvPr id="78874" name="Group 26"/>
          <p:cNvGrpSpPr>
            <a:grpSpLocks/>
          </p:cNvGrpSpPr>
          <p:nvPr/>
        </p:nvGrpSpPr>
        <p:grpSpPr bwMode="auto">
          <a:xfrm>
            <a:off x="3923928" y="4236841"/>
            <a:ext cx="4681538" cy="771525"/>
            <a:chOff x="2562" y="2672"/>
            <a:chExt cx="2949" cy="486"/>
          </a:xfrm>
        </p:grpSpPr>
        <p:sp>
          <p:nvSpPr>
            <p:cNvPr id="7178" name="Text Box 27"/>
            <p:cNvSpPr txBox="1">
              <a:spLocks noChangeArrowheads="1"/>
            </p:cNvSpPr>
            <p:nvPr/>
          </p:nvSpPr>
          <p:spPr bwMode="auto">
            <a:xfrm>
              <a:off x="4468" y="2672"/>
              <a:ext cx="1043" cy="30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1pPr>
              <a:lvl2pPr marL="742950" indent="-28575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2pPr>
              <a:lvl3pPr marL="11430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3pPr>
              <a:lvl4pPr marL="16002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4pPr>
              <a:lvl5pPr marL="2057400" indent="-228600" eaLnBrk="0" hangingPunct="0"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bg1"/>
                  </a:solidFill>
                  <a:latin typeface="Comic Sans MS" pitchFamily="66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2400" b="0">
                  <a:solidFill>
                    <a:schemeClr val="tx1"/>
                  </a:solidFill>
                  <a:latin typeface="Times New Roman" pitchFamily="18" charset="0"/>
                </a:rPr>
                <a:t>Conv. Env.</a:t>
              </a:r>
            </a:p>
          </p:txBody>
        </p:sp>
        <p:sp>
          <p:nvSpPr>
            <p:cNvPr id="7179" name="Line 28"/>
            <p:cNvSpPr>
              <a:spLocks noChangeShapeType="1"/>
            </p:cNvSpPr>
            <p:nvPr/>
          </p:nvSpPr>
          <p:spPr bwMode="auto">
            <a:xfrm flipH="1" flipV="1">
              <a:off x="2562" y="2795"/>
              <a:ext cx="1906" cy="45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80" name="Line 29"/>
            <p:cNvSpPr>
              <a:spLocks noChangeShapeType="1"/>
            </p:cNvSpPr>
            <p:nvPr/>
          </p:nvSpPr>
          <p:spPr bwMode="auto">
            <a:xfrm flipH="1">
              <a:off x="4332" y="2976"/>
              <a:ext cx="408" cy="182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8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8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8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8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78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68313" y="406400"/>
            <a:ext cx="8435975" cy="6335713"/>
          </a:xfrm>
        </p:spPr>
        <p:txBody>
          <a:bodyPr/>
          <a:lstStyle/>
          <a:p>
            <a:pPr marL="0" indent="0">
              <a:buClr>
                <a:srgbClr val="CCFF33"/>
              </a:buClr>
              <a:buSzPct val="100000"/>
              <a:buFont typeface="Wingdings" pitchFamily="2" charset="2"/>
              <a:buNone/>
              <a:defRPr/>
            </a:pPr>
            <a:endParaRPr lang="it-IT" dirty="0" smtClean="0"/>
          </a:p>
          <a:p>
            <a:pPr marL="514350" indent="-514350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dirty="0" smtClean="0"/>
              <a:t>The pressure of degenerate electrons contrasts the (gravitational) contraction.</a:t>
            </a:r>
          </a:p>
          <a:p>
            <a:pPr marL="514350" indent="-514350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endParaRPr lang="it-IT" dirty="0"/>
          </a:p>
          <a:p>
            <a:pPr marL="514350" indent="-514350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endParaRPr lang="en-US" dirty="0" smtClean="0"/>
          </a:p>
          <a:p>
            <a:pPr marL="514350" indent="-514350">
              <a:buClr>
                <a:srgbClr val="FFFF00"/>
              </a:buClr>
              <a:buSzPct val="100000"/>
              <a:buFont typeface="+mj-lt"/>
              <a:buAutoNum type="arabicPeriod"/>
              <a:defRPr/>
            </a:pPr>
            <a:r>
              <a:rPr lang="en-US" dirty="0"/>
              <a:t>T</a:t>
            </a:r>
            <a:r>
              <a:rPr lang="en-US" dirty="0" smtClean="0"/>
              <a:t>he cooling caused by the neutrinos production contrasts the heating induced by the core contraction….</a:t>
            </a:r>
          </a:p>
          <a:p>
            <a:pPr marL="0" indent="0">
              <a:buClr>
                <a:srgbClr val="FFFF00"/>
              </a:buClr>
              <a:buSzPct val="100000"/>
              <a:buFont typeface="Wingdings" pitchFamily="2" charset="2"/>
              <a:buNone/>
              <a:defRPr/>
            </a:pPr>
            <a:endParaRPr lang="it-IT" dirty="0" smtClean="0"/>
          </a:p>
          <a:p>
            <a:pPr marL="0" indent="0" algn="ctr">
              <a:buClr>
                <a:srgbClr val="FFFF00"/>
              </a:buClr>
              <a:buSzPct val="100000"/>
              <a:buFont typeface="Wingdings" pitchFamily="2" charset="2"/>
              <a:buNone/>
              <a:defRPr/>
            </a:pPr>
            <a:endParaRPr lang="en-US" b="1" dirty="0" smtClean="0"/>
          </a:p>
          <a:p>
            <a:pPr marL="0" indent="0" algn="ctr">
              <a:buClr>
                <a:srgbClr val="FFFF00"/>
              </a:buClr>
              <a:buSzPct val="100000"/>
              <a:buFont typeface="Wingdings" pitchFamily="2" charset="2"/>
              <a:buNone/>
              <a:defRPr/>
            </a:pPr>
            <a:r>
              <a:rPr lang="en-US" b="1" dirty="0" smtClean="0"/>
              <a:t>These occurrences hamper the C ignition.</a:t>
            </a:r>
          </a:p>
          <a:p>
            <a:pPr marL="0" indent="0" algn="ctr">
              <a:buFont typeface="Wingdings" pitchFamily="2" charset="2"/>
              <a:buNone/>
              <a:defRPr/>
            </a:pPr>
            <a:endParaRPr lang="en-US" b="1" dirty="0" smtClean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8642350" cy="633412"/>
          </a:xfrm>
        </p:spPr>
        <p:txBody>
          <a:bodyPr/>
          <a:lstStyle/>
          <a:p>
            <a:pPr>
              <a:defRPr/>
            </a:pPr>
            <a:r>
              <a:rPr lang="en-US" dirty="0"/>
              <a:t>M</a:t>
            </a:r>
            <a:r>
              <a:rPr lang="en-US" dirty="0" smtClean="0"/>
              <a:t>ain players within the C-O core</a:t>
            </a:r>
            <a:endParaRPr lang="en-US" dirty="0"/>
          </a:p>
        </p:txBody>
      </p:sp>
      <p:graphicFrame>
        <p:nvGraphicFramePr>
          <p:cNvPr id="8196" name="Oggetto 3"/>
          <p:cNvGraphicFramePr>
            <a:graphicFrameLocks noChangeAspect="1"/>
          </p:cNvGraphicFramePr>
          <p:nvPr/>
        </p:nvGraphicFramePr>
        <p:xfrm>
          <a:off x="3883025" y="4292600"/>
          <a:ext cx="4537075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6" name="Equazione" r:id="rId4" imgW="1981200" imgH="419100" progId="Equation.3">
                  <p:embed/>
                </p:oleObj>
              </mc:Choice>
              <mc:Fallback>
                <p:oleObj name="Equazione" r:id="rId4" imgW="1981200" imgH="419100" progId="Equation.3">
                  <p:embed/>
                  <p:pic>
                    <p:nvPicPr>
                      <p:cNvPr id="0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3025" y="4292600"/>
                        <a:ext cx="4537075" cy="108108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7" name="Picture 2" descr="P = {h^2\over 20m_{\rm e}m_{\rm p}^{5/3}} \left({3\over\pi}\right)^{2/3} \left({\varrho\over\mu_e}\right)^{5/3},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-395288"/>
            <a:ext cx="2628900" cy="5524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850" y="2133600"/>
            <a:ext cx="4460875" cy="106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24"/>
          <p:cNvGrpSpPr>
            <a:grpSpLocks/>
          </p:cNvGrpSpPr>
          <p:nvPr/>
        </p:nvGrpSpPr>
        <p:grpSpPr bwMode="auto">
          <a:xfrm>
            <a:off x="438151" y="4869160"/>
            <a:ext cx="3125737" cy="1080120"/>
            <a:chOff x="192" y="2928"/>
            <a:chExt cx="2304" cy="864"/>
          </a:xfrm>
        </p:grpSpPr>
        <p:sp>
          <p:nvSpPr>
            <p:cNvPr id="8" name="Rectangle 25"/>
            <p:cNvSpPr>
              <a:spLocks noChangeArrowheads="1"/>
            </p:cNvSpPr>
            <p:nvPr/>
          </p:nvSpPr>
          <p:spPr bwMode="auto">
            <a:xfrm>
              <a:off x="192" y="2928"/>
              <a:ext cx="2304" cy="86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/>
            <a:lstStyle/>
            <a:p>
              <a:pPr algn="ctr" eaLnBrk="0" hangingPunct="0">
                <a:spcBef>
                  <a:spcPct val="0"/>
                </a:spcBef>
                <a:defRPr/>
              </a:pPr>
              <a:r>
                <a:rPr lang="en-US" sz="14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</a:rPr>
                <a:t>Plasmon Decay</a:t>
              </a:r>
            </a:p>
          </p:txBody>
        </p:sp>
        <p:pic>
          <p:nvPicPr>
            <p:cNvPr id="9" name="Picture 2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9" y="3316"/>
              <a:ext cx="87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3135"/>
              <a:ext cx="1008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" t="18277" r="5504" b="21298"/>
          <a:stretch>
            <a:fillRect/>
          </a:stretch>
        </p:blipFill>
        <p:spPr bwMode="auto">
          <a:xfrm>
            <a:off x="179388" y="1436688"/>
            <a:ext cx="5616575" cy="530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192088" y="404813"/>
            <a:ext cx="8929687" cy="57626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ignition curve                       </a:t>
            </a:r>
            <a:r>
              <a:rPr lang="en-US" sz="3600" dirty="0" smtClean="0"/>
              <a:t>nuclear energy=neutrino energy loss </a:t>
            </a:r>
          </a:p>
        </p:txBody>
      </p:sp>
      <p:sp>
        <p:nvSpPr>
          <p:cNvPr id="9220" name="Text Box 5"/>
          <p:cNvSpPr txBox="1">
            <a:spLocks noChangeArrowheads="1"/>
          </p:cNvSpPr>
          <p:nvPr/>
        </p:nvSpPr>
        <p:spPr bwMode="auto">
          <a:xfrm>
            <a:off x="3275013" y="1990725"/>
            <a:ext cx="219551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chemeClr val="bg2"/>
                </a:solidFill>
                <a:latin typeface="Symbol" pitchFamily="18" charset="2"/>
              </a:rPr>
              <a:t>e</a:t>
            </a:r>
            <a:r>
              <a:rPr lang="en-US" sz="3200" baseline="-25000">
                <a:solidFill>
                  <a:schemeClr val="bg2"/>
                </a:solidFill>
                <a:latin typeface="Times New Roman" pitchFamily="18" charset="0"/>
              </a:rPr>
              <a:t>nuc</a:t>
            </a:r>
            <a:r>
              <a:rPr lang="en-US" sz="3200">
                <a:solidFill>
                  <a:schemeClr val="bg2"/>
                </a:solidFill>
                <a:latin typeface="Times New Roman" pitchFamily="18" charset="0"/>
              </a:rPr>
              <a:t>=|</a:t>
            </a:r>
            <a:r>
              <a:rPr lang="en-US" sz="3200">
                <a:solidFill>
                  <a:schemeClr val="bg2"/>
                </a:solidFill>
                <a:latin typeface="Symbol" pitchFamily="18" charset="2"/>
              </a:rPr>
              <a:t>e</a:t>
            </a:r>
            <a:r>
              <a:rPr lang="en-US" sz="3200" baseline="-25000">
                <a:solidFill>
                  <a:schemeClr val="bg2"/>
                </a:solidFill>
                <a:latin typeface="Symbol" pitchFamily="18" charset="2"/>
              </a:rPr>
              <a:t>n</a:t>
            </a:r>
            <a:r>
              <a:rPr lang="en-US" sz="3200">
                <a:solidFill>
                  <a:schemeClr val="bg2"/>
                </a:solidFill>
                <a:latin typeface="Symbol" pitchFamily="18" charset="2"/>
              </a:rPr>
              <a:t>|</a:t>
            </a:r>
          </a:p>
        </p:txBody>
      </p:sp>
      <p:sp>
        <p:nvSpPr>
          <p:cNvPr id="7" name="Oval 9"/>
          <p:cNvSpPr>
            <a:spLocks noChangeArrowheads="1"/>
          </p:cNvSpPr>
          <p:nvPr/>
        </p:nvSpPr>
        <p:spPr bwMode="auto">
          <a:xfrm>
            <a:off x="2195513" y="3141663"/>
            <a:ext cx="647700" cy="576262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Oval 9"/>
          <p:cNvSpPr>
            <a:spLocks noChangeArrowheads="1"/>
          </p:cNvSpPr>
          <p:nvPr/>
        </p:nvSpPr>
        <p:spPr bwMode="auto">
          <a:xfrm rot="-2469557">
            <a:off x="4713288" y="3471863"/>
            <a:ext cx="477837" cy="1565275"/>
          </a:xfrm>
          <a:prstGeom prst="ellipse">
            <a:avLst/>
          </a:prstGeom>
          <a:noFill/>
          <a:ln w="158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Text Box 8"/>
          <p:cNvSpPr txBox="1">
            <a:spLocks noChangeArrowheads="1"/>
          </p:cNvSpPr>
          <p:nvPr/>
        </p:nvSpPr>
        <p:spPr bwMode="auto">
          <a:xfrm>
            <a:off x="5867400" y="2179638"/>
            <a:ext cx="2916238" cy="378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2400">
                <a:solidFill>
                  <a:schemeClr val="tx1"/>
                </a:solidFill>
                <a:latin typeface="Garamond" pitchFamily="18" charset="0"/>
              </a:rPr>
              <a:t>Plasma neutrinos</a:t>
            </a:r>
            <a:endParaRPr lang="en-US" sz="2400">
              <a:solidFill>
                <a:schemeClr val="tx1"/>
              </a:solidFill>
              <a:latin typeface="Garamond" pitchFamily="18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  <a:latin typeface="Garamond" pitchFamily="18" charset="0"/>
              </a:rPr>
              <a:t>Munakata et al. 1986 Haft et al 1995     Itoh et al. 1996 Esposito et al. 2003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400">
                <a:solidFill>
                  <a:schemeClr val="tx1"/>
                </a:solidFill>
                <a:latin typeface="Garamond" pitchFamily="18" charset="0"/>
              </a:rPr>
              <a:t>&amp;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400" baseline="30000">
                <a:solidFill>
                  <a:schemeClr val="tx1"/>
                </a:solidFill>
                <a:latin typeface="Garamond" pitchFamily="18" charset="0"/>
              </a:rPr>
              <a:t>12</a:t>
            </a:r>
            <a:r>
              <a:rPr lang="it-IT" sz="2400">
                <a:solidFill>
                  <a:schemeClr val="tx1"/>
                </a:solidFill>
                <a:latin typeface="Garamond" pitchFamily="18" charset="0"/>
              </a:rPr>
              <a:t>C+</a:t>
            </a:r>
            <a:r>
              <a:rPr lang="it-IT" sz="2400" baseline="30000">
                <a:solidFill>
                  <a:schemeClr val="tx1"/>
                </a:solidFill>
                <a:latin typeface="Garamond" pitchFamily="18" charset="0"/>
              </a:rPr>
              <a:t>12</a:t>
            </a:r>
            <a:r>
              <a:rPr lang="it-IT" sz="2400">
                <a:solidFill>
                  <a:schemeClr val="tx1"/>
                </a:solidFill>
                <a:latin typeface="Garamond" pitchFamily="18" charset="0"/>
              </a:rPr>
              <a:t>C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2400">
                <a:solidFill>
                  <a:schemeClr val="tx1"/>
                </a:solidFill>
                <a:latin typeface="Garamond" pitchFamily="18" charset="0"/>
              </a:rPr>
              <a:t>CF88</a:t>
            </a:r>
            <a:endParaRPr lang="en-US" sz="240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19250" y="3502025"/>
            <a:ext cx="10969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800">
                <a:solidFill>
                  <a:schemeClr val="bg2"/>
                </a:solidFill>
                <a:latin typeface="Arial" charset="0"/>
              </a:rPr>
              <a:t>M</a:t>
            </a:r>
            <a:r>
              <a:rPr lang="it-IT" sz="2800" baseline="-25000">
                <a:solidFill>
                  <a:schemeClr val="bg2"/>
                </a:solidFill>
                <a:latin typeface="Arial" charset="0"/>
              </a:rPr>
              <a:t>up</a:t>
            </a:r>
            <a:endParaRPr lang="en-US" sz="2800" baseline="-25000">
              <a:solidFill>
                <a:schemeClr val="bg2"/>
              </a:solidFill>
              <a:latin typeface="Arial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600450" y="4583113"/>
            <a:ext cx="1547813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bg1"/>
                </a:solidFill>
                <a:latin typeface="Comic Sans MS" pitchFamily="66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it-IT" sz="2400">
                <a:solidFill>
                  <a:schemeClr val="bg2"/>
                </a:solidFill>
                <a:latin typeface="Arial" charset="0"/>
              </a:rPr>
              <a:t>Type Ia</a:t>
            </a:r>
            <a:endParaRPr lang="en-US" sz="2400" baseline="-25000">
              <a:solidFill>
                <a:schemeClr val="bg2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88702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golden rule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17626"/>
            <a:ext cx="8435975" cy="2159446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It exists a critical-core mass for the C ignition. </a:t>
            </a:r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3600" dirty="0" smtClean="0"/>
          </a:p>
          <a:p>
            <a:pPr marL="0" indent="0"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dirty="0" smtClean="0"/>
              <a:t>M</a:t>
            </a:r>
            <a:r>
              <a:rPr lang="en-US" sz="3600" baseline="-25000" dirty="0" smtClean="0"/>
              <a:t>H</a:t>
            </a:r>
            <a:r>
              <a:rPr lang="en-US" sz="3600" dirty="0" smtClean="0"/>
              <a:t>~1.08 </a:t>
            </a:r>
            <a:r>
              <a:rPr lang="en-US" sz="3600" dirty="0" err="1" smtClean="0"/>
              <a:t>M</a:t>
            </a:r>
            <a:r>
              <a:rPr lang="en-US" sz="3600" baseline="-25000" dirty="0" err="1" smtClean="0"/>
              <a:t>ʘ</a:t>
            </a:r>
            <a:r>
              <a:rPr lang="en-US" sz="3600" baseline="-25000" dirty="0" smtClean="0"/>
              <a:t> </a:t>
            </a:r>
            <a:r>
              <a:rPr lang="en-US" sz="3600" dirty="0"/>
              <a:t> </a:t>
            </a:r>
            <a:r>
              <a:rPr lang="en-US" sz="3600" dirty="0" smtClean="0"/>
              <a:t>                                            with the “current” physics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07806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125538"/>
            <a:ext cx="8713663" cy="5543550"/>
          </a:xfrm>
        </p:spPr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  <a:p>
            <a:pPr marL="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600" b="1" dirty="0" smtClean="0"/>
              <a:t>How good is the physics needed to derive  the value of  the critical-core mass?</a:t>
            </a:r>
          </a:p>
          <a:p>
            <a:pPr marL="0" indent="-60960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/>
              <a:t>Neutrinos rate</a:t>
            </a:r>
            <a:r>
              <a:rPr lang="en-US" b="1" dirty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(good)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baseline="30000" dirty="0" smtClean="0"/>
              <a:t>12</a:t>
            </a:r>
            <a:r>
              <a:rPr lang="en-US" b="1" dirty="0" smtClean="0"/>
              <a:t>C+</a:t>
            </a:r>
            <a:r>
              <a:rPr lang="en-US" b="1" baseline="30000" dirty="0" smtClean="0"/>
              <a:t>12</a:t>
            </a:r>
            <a:r>
              <a:rPr lang="en-US" b="1" dirty="0" smtClean="0"/>
              <a:t>C  rate</a:t>
            </a:r>
            <a:r>
              <a:rPr lang="en-US" b="1" dirty="0"/>
              <a:t> 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(bad)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/>
              <a:t>Amount of C left by the He burning </a:t>
            </a:r>
            <a:r>
              <a:rPr lang="en-US" b="1" dirty="0" smtClean="0">
                <a:solidFill>
                  <a:srgbClr val="FFFF00"/>
                </a:solidFill>
              </a:rPr>
              <a:t>(bad) 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/>
              <a:t>T</a:t>
            </a:r>
            <a:r>
              <a:rPr lang="en-US" b="1" dirty="0" smtClean="0"/>
              <a:t>hermodynamics of </a:t>
            </a:r>
            <a:r>
              <a:rPr lang="en-US" b="1" dirty="0"/>
              <a:t> </a:t>
            </a:r>
            <a:r>
              <a:rPr lang="en-US" b="1" dirty="0" smtClean="0"/>
              <a:t>the high-density plasma </a:t>
            </a:r>
            <a:r>
              <a:rPr lang="en-US" b="1" dirty="0" err="1" smtClean="0"/>
              <a:t>C+O+electrons</a:t>
            </a:r>
            <a:r>
              <a:rPr lang="en-US" b="1" dirty="0" smtClean="0"/>
              <a:t> – EOS, </a:t>
            </a:r>
            <a:r>
              <a:rPr lang="en-US" b="1" dirty="0" err="1" smtClean="0">
                <a:latin typeface="Symbol" pitchFamily="18" charset="2"/>
              </a:rPr>
              <a:t>e</a:t>
            </a:r>
            <a:r>
              <a:rPr lang="en-US" b="1" baseline="-25000" dirty="0" err="1" smtClean="0"/>
              <a:t>g</a:t>
            </a:r>
            <a:r>
              <a:rPr lang="en-US" b="1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(quite good) 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en-US" b="1" dirty="0" smtClean="0"/>
              <a:t>Physics beyond the standard model (</a:t>
            </a:r>
            <a:r>
              <a:rPr lang="en-US" b="1" dirty="0" err="1" smtClean="0"/>
              <a:t>Axions</a:t>
            </a:r>
            <a:r>
              <a:rPr lang="en-US" b="1" dirty="0" smtClean="0"/>
              <a:t>?)</a:t>
            </a:r>
            <a:endParaRPr lang="it-IT" b="1" dirty="0"/>
          </a:p>
          <a:p>
            <a:pPr marL="0" indent="0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lusso">
  <a:themeElements>
    <a:clrScheme name="Flusso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Flusso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omic Sans MS" pitchFamily="66" charset="0"/>
            <a:cs typeface="Arial" charset="0"/>
          </a:defRPr>
        </a:defPPr>
      </a:lstStyle>
    </a:lnDef>
  </a:objectDefaults>
  <a:extraClrSchemeLst>
    <a:extraClrScheme>
      <a:clrScheme name="Flusso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lusso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lusso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5157</TotalTime>
  <Words>887</Words>
  <Application>Microsoft Office PowerPoint</Application>
  <PresentationFormat>Presentazione su schermo (4:3)</PresentationFormat>
  <Paragraphs>194</Paragraphs>
  <Slides>26</Slides>
  <Notes>15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Flusso</vt:lpstr>
      <vt:lpstr>Equazione</vt:lpstr>
      <vt:lpstr>Presentazione standard di PowerPoint</vt:lpstr>
      <vt:lpstr>Mup &amp; Mup*</vt:lpstr>
      <vt:lpstr>Presentazione standard di PowerPoint</vt:lpstr>
      <vt:lpstr>  Due to the steepness of the IMF, even a small change of Mup and /or Mup* would imply profound Astrophysical Consequences.   </vt:lpstr>
      <vt:lpstr>Beyond the core-He burning, approaching the C ignition</vt:lpstr>
      <vt:lpstr>Main players within the C-O core</vt:lpstr>
      <vt:lpstr>The ignition curve                       nuclear energy=neutrino energy loss </vt:lpstr>
      <vt:lpstr>The golden rule</vt:lpstr>
      <vt:lpstr>Presentazione standard di PowerPoint</vt:lpstr>
      <vt:lpstr>Varying en or X(12C)</vt:lpstr>
      <vt:lpstr>Presentazione standard di PowerPoint</vt:lpstr>
      <vt:lpstr>Varying the 12C+12C</vt:lpstr>
      <vt:lpstr>Presentazione standard di PowerPoint</vt:lpstr>
      <vt:lpstr>Presentazione standard di PowerPoint</vt:lpstr>
      <vt:lpstr>Summary</vt:lpstr>
      <vt:lpstr>Astrophysical consequences V</vt:lpstr>
      <vt:lpstr>Why the progenitor evolution is so important for the comprehension of any type of SNe</vt:lpstr>
      <vt:lpstr>SNe Classification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Final AGB composition for 0.0001&lt;Z&lt;Z  Straniero et al. 1995-1997,  Gallino et al. 1998, Straniero et al. 2006,               Cristallo et al. 2009-2011,   </vt:lpstr>
      <vt:lpstr>Presentazione standard di PowerPoint</vt:lpstr>
    </vt:vector>
  </TitlesOfParts>
  <Company>INAF-OACTe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Mup</dc:title>
  <dc:creator>oscar straniero</dc:creator>
  <cp:lastModifiedBy>oscar</cp:lastModifiedBy>
  <cp:revision>164</cp:revision>
  <dcterms:created xsi:type="dcterms:W3CDTF">2010-01-13T12:26:00Z</dcterms:created>
  <dcterms:modified xsi:type="dcterms:W3CDTF">2012-12-12T11:19:01Z</dcterms:modified>
</cp:coreProperties>
</file>