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6" r:id="rId2"/>
    <p:sldId id="366" r:id="rId3"/>
    <p:sldId id="412" r:id="rId4"/>
    <p:sldId id="413" r:id="rId5"/>
    <p:sldId id="398" r:id="rId6"/>
    <p:sldId id="399" r:id="rId7"/>
    <p:sldId id="400" r:id="rId8"/>
    <p:sldId id="295" r:id="rId9"/>
    <p:sldId id="298" r:id="rId10"/>
    <p:sldId id="371" r:id="rId11"/>
    <p:sldId id="417" r:id="rId12"/>
    <p:sldId id="403" r:id="rId13"/>
    <p:sldId id="404" r:id="rId14"/>
    <p:sldId id="405" r:id="rId15"/>
    <p:sldId id="274" r:id="rId16"/>
    <p:sldId id="299" r:id="rId17"/>
    <p:sldId id="302" r:id="rId18"/>
    <p:sldId id="310" r:id="rId19"/>
    <p:sldId id="315" r:id="rId20"/>
    <p:sldId id="414" r:id="rId21"/>
    <p:sldId id="352" r:id="rId22"/>
    <p:sldId id="410" r:id="rId23"/>
    <p:sldId id="411" r:id="rId24"/>
    <p:sldId id="316" r:id="rId25"/>
    <p:sldId id="325" r:id="rId26"/>
    <p:sldId id="356" r:id="rId27"/>
    <p:sldId id="357" r:id="rId28"/>
    <p:sldId id="415" r:id="rId29"/>
    <p:sldId id="418" r:id="rId30"/>
    <p:sldId id="419" r:id="rId31"/>
    <p:sldId id="358" r:id="rId32"/>
    <p:sldId id="385" r:id="rId33"/>
    <p:sldId id="386" r:id="rId34"/>
    <p:sldId id="387" r:id="rId35"/>
    <p:sldId id="388" r:id="rId36"/>
    <p:sldId id="389" r:id="rId37"/>
    <p:sldId id="374" r:id="rId38"/>
    <p:sldId id="375" r:id="rId39"/>
    <p:sldId id="376" r:id="rId40"/>
    <p:sldId id="377" r:id="rId41"/>
    <p:sldId id="416" r:id="rId4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4" autoAdjust="0"/>
    <p:restoredTop sz="94676" autoAdjust="0"/>
  </p:normalViewPr>
  <p:slideViewPr>
    <p:cSldViewPr>
      <p:cViewPr varScale="1">
        <p:scale>
          <a:sx n="83" d="100"/>
          <a:sy n="83" d="100"/>
        </p:scale>
        <p:origin x="-10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8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4BAE5E-8FB1-4DC3-ABD9-13C1EA52DC60}" type="datetimeFigureOut">
              <a:rPr lang="en-US"/>
              <a:pPr>
                <a:defRPr/>
              </a:pPr>
              <a:t>12/6/2012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5B397A-FE65-4914-BD23-9512257D7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45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397A-FE65-4914-BD23-9512257D76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1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397A-FE65-4914-BD23-9512257D76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8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71472" y="4343400"/>
            <a:ext cx="8115328" cy="1975104"/>
          </a:xfrm>
        </p:spPr>
        <p:txBody>
          <a:bodyPr/>
          <a:lstStyle>
            <a:lvl1pPr marR="9144" algn="l">
              <a:lnSpc>
                <a:spcPts val="6000"/>
              </a:lnSpc>
              <a:defRPr sz="4000" b="1" cap="none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71472" y="2786058"/>
            <a:ext cx="812959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27025" y="6416675"/>
            <a:ext cx="59055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30A369-F04A-4FC7-A07C-459495A7E06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5/12/2012</a:t>
            </a:r>
            <a:endParaRPr lang="it-IT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F9B31-648C-47C2-96C6-4A46D76764C2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5/12/2012</a:t>
            </a:r>
            <a:endParaRPr lang="it-IT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E23B1-3BE6-44BE-A138-B74F1ECD6CB2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116" y="0"/>
            <a:ext cx="7793948" cy="844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64854" y="995364"/>
            <a:ext cx="3815620" cy="5210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21196" y="995364"/>
            <a:ext cx="3815619" cy="2528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21196" y="3676650"/>
            <a:ext cx="3815619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306968" y="6357939"/>
            <a:ext cx="1827921" cy="2174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62566" y="6354764"/>
            <a:ext cx="2528599" cy="22383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99599" y="6357939"/>
            <a:ext cx="2006755" cy="217487"/>
          </a:xfrm>
        </p:spPr>
        <p:txBody>
          <a:bodyPr/>
          <a:lstStyle>
            <a:lvl1pPr>
              <a:defRPr/>
            </a:lvl1pPr>
          </a:lstStyle>
          <a:p>
            <a:fld id="{ACC67907-D573-481B-BFF3-67B21A13A542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/>
            </a:lvl1pPr>
            <a:extLst/>
          </a:lstStyle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>
                <a:latin typeface="+mn-lt"/>
              </a:defRPr>
            </a:lvl1pPr>
            <a:extLst/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  <a:extLst/>
          </a:lstStyle>
          <a:p>
            <a:pPr>
              <a:defRPr/>
            </a:pPr>
            <a:fld id="{D3A8C925-0CF7-4516-8FDB-FCEDDB920AE5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BA2CE1-5534-42CA-9CC8-0E00E2DBBE4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1DEE0E-24B4-4833-A767-D51B4A22B38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2B6E16-FD57-413F-AFC9-26D4ACCBEF8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5/12/2012</a:t>
            </a:r>
            <a:endParaRPr lang="it-IT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0B08A-2180-40C0-BE37-E0FD382A97FB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5BC26EF-29E7-4B39-BEF0-D5BCAC7998F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5/12/2012</a:t>
            </a:r>
            <a:endParaRPr lang="it-IT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951B6-58D3-43F0-BEEE-8FB7A025E435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8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829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819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829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819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8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829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819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B8A990-9A6D-4055-8BDB-EDCD971C3EE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42938" y="512763"/>
            <a:ext cx="8043862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42938" y="1784350"/>
            <a:ext cx="80438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2865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chemeClr val="accent3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it-IT" smtClean="0"/>
              <a:t>5/12/2012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5750" y="6421438"/>
            <a:ext cx="59055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chemeClr val="accent3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01063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chemeClr val="accent3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FC0E969-0619-41B6-8270-C71A5953309E}" type="slidenum">
              <a:rPr lang="it-IT" smtClean="0"/>
              <a:pPr>
                <a:defRPr/>
              </a:pPr>
              <a:t>‹#›</a:t>
            </a:fld>
            <a:endParaRPr lang="it-IT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53" r:id="rId6"/>
    <p:sldLayoutId id="2147483862" r:id="rId7"/>
    <p:sldLayoutId id="2147483854" r:id="rId8"/>
    <p:sldLayoutId id="2147483863" r:id="rId9"/>
    <p:sldLayoutId id="2147483855" r:id="rId10"/>
    <p:sldLayoutId id="2147483856" r:id="rId11"/>
    <p:sldLayoutId id="2147483865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FEB80A"/>
          </a:solidFill>
          <a:latin typeface="Arial Rounded MT Bold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FEB80A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//upload.wikimedia.org/wikipedia/commons/7/7a/Crshower2_nasa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2954094"/>
            <a:ext cx="8115328" cy="1975104"/>
          </a:xfrm>
        </p:spPr>
        <p:txBody>
          <a:bodyPr/>
          <a:lstStyle/>
          <a:p>
            <a:pPr eaLnBrk="1" fontAlgn="auto" hangingPunct="1">
              <a:lnSpc>
                <a:spcPts val="8000"/>
              </a:lnSpc>
              <a:spcAft>
                <a:spcPts val="0"/>
              </a:spcAft>
              <a:defRPr/>
            </a:pPr>
            <a:r>
              <a:rPr lang="it-IT" sz="3600" noProof="0" smtClean="0"/>
              <a:t>La  Fisica  delle  Particelle  a  LHC</a:t>
            </a:r>
            <a:endParaRPr lang="it-IT" sz="3600" noProof="0">
              <a:solidFill>
                <a:schemeClr val="accent3"/>
              </a:solidFill>
            </a:endParaRP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571500" y="1492247"/>
            <a:ext cx="8129588" cy="15081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noProof="0" smtClean="0"/>
              <a:t>P. Morettini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AD68CC-C44E-4032-941F-4C2B1E5D3D58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Acceleratori di particelle</a:t>
            </a:r>
            <a:endParaRPr lang="it-IT" noProof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528666" y="1214422"/>
            <a:ext cx="8043862" cy="5141928"/>
          </a:xfrm>
        </p:spPr>
        <p:txBody>
          <a:bodyPr/>
          <a:lstStyle/>
          <a:p>
            <a:pPr marL="282575" indent="-214313" algn="just">
              <a:lnSpc>
                <a:spcPct val="90000"/>
              </a:lnSpc>
              <a:buFont typeface="Arial" pitchFamily="34" charset="0"/>
              <a:buChar char="•"/>
              <a:tabLst>
                <a:tab pos="1879600" algn="l"/>
                <a:tab pos="5313363" algn="l"/>
                <a:tab pos="6742113" algn="l"/>
              </a:tabLst>
            </a:pPr>
            <a:r>
              <a:rPr lang="it-IT" sz="2800" noProof="0" dirty="0" smtClean="0"/>
              <a:t>I parametri chiave per un acceleratore sono </a:t>
            </a:r>
            <a:r>
              <a:rPr lang="it-IT" sz="2800" noProof="0" dirty="0" smtClean="0">
                <a:solidFill>
                  <a:schemeClr val="accent3"/>
                </a:solidFill>
              </a:rPr>
              <a:t>l’energia massima </a:t>
            </a:r>
            <a:r>
              <a:rPr lang="it-IT" sz="2800" noProof="0" dirty="0" smtClean="0"/>
              <a:t>e la </a:t>
            </a:r>
            <a:r>
              <a:rPr lang="it-IT" sz="2800" noProof="0" dirty="0" smtClean="0">
                <a:solidFill>
                  <a:schemeClr val="accent3"/>
                </a:solidFill>
              </a:rPr>
              <a:t>quantità di collisioni </a:t>
            </a:r>
            <a:r>
              <a:rPr lang="it-IT" sz="2800" noProof="0" dirty="0" smtClean="0"/>
              <a:t>che possono essere generate (</a:t>
            </a:r>
            <a:r>
              <a:rPr lang="it-IT" sz="2800" noProof="0" dirty="0" smtClean="0">
                <a:solidFill>
                  <a:schemeClr val="accent3"/>
                </a:solidFill>
              </a:rPr>
              <a:t>luminosità</a:t>
            </a:r>
            <a:r>
              <a:rPr lang="it-IT" sz="2800" noProof="0" dirty="0" smtClean="0"/>
              <a:t>).</a:t>
            </a:r>
          </a:p>
          <a:p>
            <a:pPr marL="282575" indent="-214313" algn="just">
              <a:lnSpc>
                <a:spcPct val="90000"/>
              </a:lnSpc>
              <a:buFont typeface="Arial" pitchFamily="34" charset="0"/>
              <a:buChar char="•"/>
              <a:tabLst>
                <a:tab pos="1879600" algn="l"/>
                <a:tab pos="5313363" algn="l"/>
                <a:tab pos="6742113" algn="l"/>
              </a:tabLst>
            </a:pPr>
            <a:r>
              <a:rPr lang="it-IT" sz="2800" noProof="0" dirty="0" smtClean="0">
                <a:solidFill>
                  <a:schemeClr val="accent3"/>
                </a:solidFill>
              </a:rPr>
              <a:t>Energia maggiore </a:t>
            </a:r>
            <a:r>
              <a:rPr lang="it-IT" sz="2800" noProof="0" dirty="0" smtClean="0"/>
              <a:t>consente di produrre, negli urti, </a:t>
            </a:r>
            <a:r>
              <a:rPr lang="it-IT" sz="2800" noProof="0" dirty="0" smtClean="0">
                <a:solidFill>
                  <a:schemeClr val="accent3"/>
                </a:solidFill>
              </a:rPr>
              <a:t>particelle di massa maggiore</a:t>
            </a:r>
            <a:r>
              <a:rPr lang="it-IT" sz="2800" noProof="0" dirty="0" smtClean="0"/>
              <a:t>.</a:t>
            </a:r>
          </a:p>
          <a:p>
            <a:pPr marL="282575" indent="-214313" algn="just">
              <a:lnSpc>
                <a:spcPct val="90000"/>
              </a:lnSpc>
              <a:buFont typeface="Arial" pitchFamily="34" charset="0"/>
              <a:buChar char="•"/>
              <a:tabLst>
                <a:tab pos="1879600" algn="l"/>
                <a:tab pos="5313363" algn="l"/>
                <a:tab pos="6742113" algn="l"/>
              </a:tabLst>
            </a:pPr>
            <a:r>
              <a:rPr lang="it-IT" sz="2800" noProof="0" dirty="0" smtClean="0">
                <a:solidFill>
                  <a:schemeClr val="accent3"/>
                </a:solidFill>
              </a:rPr>
              <a:t>Luminosità elevata </a:t>
            </a:r>
            <a:r>
              <a:rPr lang="it-IT" sz="2800" noProof="0" dirty="0" smtClean="0"/>
              <a:t>significa capacita di generare </a:t>
            </a:r>
            <a:r>
              <a:rPr lang="it-IT" sz="2800" noProof="0" dirty="0" smtClean="0">
                <a:solidFill>
                  <a:schemeClr val="accent3"/>
                </a:solidFill>
              </a:rPr>
              <a:t>eventi molto rari in tempi ragionevoli</a:t>
            </a:r>
            <a:r>
              <a:rPr lang="it-IT" sz="2800" noProof="0" dirty="0" smtClean="0"/>
              <a:t>.</a:t>
            </a:r>
          </a:p>
          <a:p>
            <a:pPr marL="282575" indent="-214313" algn="just">
              <a:lnSpc>
                <a:spcPct val="90000"/>
              </a:lnSpc>
              <a:buFont typeface="Arial" pitchFamily="34" charset="0"/>
              <a:buChar char="•"/>
              <a:tabLst>
                <a:tab pos="1879600" algn="l"/>
                <a:tab pos="5313363" algn="l"/>
                <a:tab pos="6742113" algn="l"/>
              </a:tabLst>
            </a:pPr>
            <a:endParaRPr lang="it-IT" sz="2800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7896F-75F8-4A71-8B7B-4FF7EED7A899}" type="slidenum">
              <a:rPr lang="it-IT"/>
              <a:pPr/>
              <a:t>10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714348" y="5796714"/>
            <a:ext cx="778674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429124" y="572527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>
            <a:off x="6677569" y="5759143"/>
            <a:ext cx="571504" cy="7143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Rectangle 9"/>
          <p:cNvSpPr/>
          <p:nvPr/>
        </p:nvSpPr>
        <p:spPr>
          <a:xfrm>
            <a:off x="5777271" y="5759143"/>
            <a:ext cx="571504" cy="7143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4876972" y="5759143"/>
            <a:ext cx="571504" cy="7143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3575049" y="5759143"/>
            <a:ext cx="571504" cy="71438"/>
          </a:xfrm>
          <a:prstGeom prst="round1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ingle Corner Rectangle 12"/>
          <p:cNvSpPr/>
          <p:nvPr/>
        </p:nvSpPr>
        <p:spPr>
          <a:xfrm>
            <a:off x="2674751" y="5759143"/>
            <a:ext cx="571504" cy="71438"/>
          </a:xfrm>
          <a:prstGeom prst="round1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Single Corner Rectangle 13"/>
          <p:cNvSpPr/>
          <p:nvPr/>
        </p:nvSpPr>
        <p:spPr>
          <a:xfrm>
            <a:off x="1774452" y="5759143"/>
            <a:ext cx="571504" cy="71438"/>
          </a:xfrm>
          <a:prstGeom prst="round1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71868" y="472514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 Point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28860" y="593959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Bunches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>
          <a:xfrm rot="16200000" flipH="1">
            <a:off x="4255200" y="5337038"/>
            <a:ext cx="487924" cy="27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5560843" y="5653838"/>
            <a:ext cx="4286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6469606" y="5659481"/>
            <a:ext cx="42862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67396" y="5510962"/>
            <a:ext cx="928694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00694" y="5100970"/>
            <a:ext cx="1527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Bunch spacing</a:t>
            </a:r>
            <a:endParaRPr lang="en-US" sz="1600" dirty="0"/>
          </a:p>
        </p:txBody>
      </p:sp>
      <p:sp>
        <p:nvSpPr>
          <p:cNvPr id="22" name="Right Arrow 21"/>
          <p:cNvSpPr/>
          <p:nvPr/>
        </p:nvSpPr>
        <p:spPr>
          <a:xfrm>
            <a:off x="2601722" y="5225210"/>
            <a:ext cx="684394" cy="20302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5715008" y="6011028"/>
            <a:ext cx="70697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11/4/2012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BC26EF-29E7-4B39-BEF0-D5BCAC7998F2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Liceo M. L. King</a:t>
            </a:r>
            <a:endParaRPr lang="it-IT"/>
          </a:p>
        </p:txBody>
      </p:sp>
      <p:pic>
        <p:nvPicPr>
          <p:cNvPr id="2" name="Collis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88640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8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28625" y="3500438"/>
            <a:ext cx="8501063" cy="30003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C41E4-E4E7-4085-8094-8CEED753B04B}" type="slidenum">
              <a:rPr lang="it-IT"/>
              <a:pPr>
                <a:defRPr/>
              </a:pPr>
              <a:t>12</a:t>
            </a:fld>
            <a:endParaRPr lang="it-IT"/>
          </a:p>
        </p:txBody>
      </p:sp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500063"/>
            <a:ext cx="8043863" cy="914400"/>
          </a:xfrm>
        </p:spPr>
        <p:txBody>
          <a:bodyPr/>
          <a:lstStyle/>
          <a:p>
            <a:pPr>
              <a:defRPr/>
            </a:pPr>
            <a:r>
              <a:rPr lang="it-IT" dirty="0"/>
              <a:t>PEP - II</a:t>
            </a:r>
            <a:endParaRPr lang="en-US" dirty="0"/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1143000"/>
            <a:ext cx="8137525" cy="2457450"/>
          </a:xfrm>
        </p:spPr>
        <p:txBody>
          <a:bodyPr/>
          <a:lstStyle/>
          <a:p>
            <a:pPr marL="57150" indent="11113" algn="just">
              <a:buFont typeface="Wingdings" pitchFamily="2" charset="2"/>
              <a:buNone/>
              <a:defRPr/>
            </a:pPr>
            <a:r>
              <a:rPr lang="it-IT" sz="2400" dirty="0"/>
              <a:t>PEP-II è un acceleratore lineare di elettroni che si trova a SLAC, vicino a San Francisco. La parte lineare termina con due anelli di accumulazione dove si possono realizzare collisioni tra fasci (9 </a:t>
            </a:r>
            <a:r>
              <a:rPr lang="it-IT" sz="2400" dirty="0" err="1"/>
              <a:t>Gev</a:t>
            </a:r>
            <a:r>
              <a:rPr lang="it-IT" sz="2400" dirty="0"/>
              <a:t> e</a:t>
            </a:r>
            <a:r>
              <a:rPr lang="it-IT" sz="2400" baseline="30000" dirty="0"/>
              <a:t>-</a:t>
            </a:r>
            <a:r>
              <a:rPr lang="it-IT" sz="2400" dirty="0"/>
              <a:t>/3.1 </a:t>
            </a:r>
            <a:r>
              <a:rPr lang="it-IT" sz="2400" dirty="0" err="1"/>
              <a:t>GeV</a:t>
            </a:r>
            <a:r>
              <a:rPr lang="it-IT" sz="2400" dirty="0"/>
              <a:t> </a:t>
            </a:r>
            <a:r>
              <a:rPr lang="it-IT" sz="2400" dirty="0" err="1"/>
              <a:t>e</a:t>
            </a:r>
            <a:r>
              <a:rPr lang="it-IT" sz="2400" baseline="30000" dirty="0" err="1"/>
              <a:t>+</a:t>
            </a:r>
            <a:r>
              <a:rPr lang="it-IT" sz="2400" dirty="0"/>
              <a:t>).</a:t>
            </a:r>
          </a:p>
          <a:p>
            <a:pPr marL="57150" indent="11113" algn="just">
              <a:buFont typeface="Wingdings" pitchFamily="2" charset="2"/>
              <a:buNone/>
              <a:defRPr/>
            </a:pPr>
            <a:r>
              <a:rPr lang="it-IT" sz="2400" dirty="0"/>
              <a:t>A PEP-II </a:t>
            </a:r>
            <a:r>
              <a:rPr lang="it-IT" sz="2400" dirty="0" smtClean="0"/>
              <a:t>ha operato l’esperimento </a:t>
            </a:r>
            <a:r>
              <a:rPr lang="it-IT" sz="2400" dirty="0" err="1">
                <a:solidFill>
                  <a:schemeClr val="accent3"/>
                </a:solidFill>
              </a:rPr>
              <a:t>BaBar</a:t>
            </a:r>
            <a:r>
              <a:rPr lang="it-IT" sz="2400" dirty="0"/>
              <a:t>, che studia la </a:t>
            </a:r>
            <a:r>
              <a:rPr lang="it-IT" sz="2400" dirty="0">
                <a:solidFill>
                  <a:schemeClr val="accent3"/>
                </a:solidFill>
              </a:rPr>
              <a:t>violazione di CP nel sistema dei mesoni con beauty</a:t>
            </a:r>
            <a:r>
              <a:rPr lang="it-IT" sz="2400" dirty="0"/>
              <a:t>.</a:t>
            </a:r>
            <a:endParaRPr lang="en-US" sz="2400" dirty="0"/>
          </a:p>
        </p:txBody>
      </p:sp>
      <p:pic>
        <p:nvPicPr>
          <p:cNvPr id="26632" name="Picture 4" descr="PEP-I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800" y="3571875"/>
            <a:ext cx="8228013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0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0773E8-21AF-4047-ADA4-F4C158D975F5}" type="slidenum">
              <a:rPr lang="it-IT"/>
              <a:pPr>
                <a:defRPr/>
              </a:pPr>
              <a:t>13</a:t>
            </a:fld>
            <a:endParaRPr lang="it-IT"/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KEKB</a:t>
            </a:r>
            <a:endParaRPr lang="en-US" dirty="0"/>
          </a:p>
        </p:txBody>
      </p:sp>
      <p:pic>
        <p:nvPicPr>
          <p:cNvPr id="27654" name="Picture 7" descr="kek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42875" y="1192213"/>
            <a:ext cx="4929188" cy="5094287"/>
          </a:xfrm>
        </p:spPr>
      </p:pic>
      <p:sp>
        <p:nvSpPr>
          <p:cNvPr id="294920" name="Rectangle 8"/>
          <p:cNvSpPr>
            <a:spLocks noChangeArrowheads="1"/>
          </p:cNvSpPr>
          <p:nvPr/>
        </p:nvSpPr>
        <p:spPr bwMode="auto">
          <a:xfrm>
            <a:off x="5072063" y="1785938"/>
            <a:ext cx="38576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it-IT" sz="2200" dirty="0">
                <a:latin typeface="+mn-lt"/>
              </a:rPr>
              <a:t>KEKB è un acceleratore asimmetrico di elettroni /positroni  (8 </a:t>
            </a:r>
            <a:r>
              <a:rPr lang="it-IT" sz="2200" dirty="0" err="1">
                <a:latin typeface="+mn-lt"/>
              </a:rPr>
              <a:t>Gev</a:t>
            </a:r>
            <a:r>
              <a:rPr lang="it-IT" sz="2200" dirty="0">
                <a:latin typeface="+mn-lt"/>
              </a:rPr>
              <a:t> e</a:t>
            </a:r>
            <a:r>
              <a:rPr lang="it-IT" sz="2200" baseline="30000" dirty="0">
                <a:latin typeface="+mn-lt"/>
              </a:rPr>
              <a:t>-</a:t>
            </a:r>
            <a:r>
              <a:rPr lang="it-IT" sz="2200" dirty="0">
                <a:latin typeface="+mn-lt"/>
              </a:rPr>
              <a:t>/3.5 </a:t>
            </a:r>
            <a:r>
              <a:rPr lang="it-IT" sz="2200" dirty="0" err="1">
                <a:latin typeface="+mn-lt"/>
              </a:rPr>
              <a:t>GeV</a:t>
            </a:r>
            <a:r>
              <a:rPr lang="it-IT" sz="2200" dirty="0">
                <a:latin typeface="+mn-lt"/>
              </a:rPr>
              <a:t> </a:t>
            </a:r>
            <a:r>
              <a:rPr lang="it-IT" sz="2200" dirty="0" err="1">
                <a:latin typeface="+mn-lt"/>
              </a:rPr>
              <a:t>e</a:t>
            </a:r>
            <a:r>
              <a:rPr lang="it-IT" sz="2200" baseline="30000" dirty="0" err="1">
                <a:latin typeface="+mn-lt"/>
              </a:rPr>
              <a:t>+</a:t>
            </a:r>
            <a:r>
              <a:rPr lang="it-IT" sz="2200" dirty="0">
                <a:latin typeface="+mn-lt"/>
              </a:rPr>
              <a:t>).</a:t>
            </a:r>
          </a:p>
          <a:p>
            <a:pPr algn="just">
              <a:spcBef>
                <a:spcPct val="20000"/>
              </a:spcBef>
              <a:defRPr/>
            </a:pPr>
            <a:r>
              <a:rPr lang="it-IT" sz="2200" dirty="0">
                <a:latin typeface="+mn-lt"/>
              </a:rPr>
              <a:t>KEKB si trova a </a:t>
            </a:r>
            <a:r>
              <a:rPr lang="it-IT" sz="2200" dirty="0" err="1">
                <a:latin typeface="+mn-lt"/>
              </a:rPr>
              <a:t>Tsukuba</a:t>
            </a:r>
            <a:r>
              <a:rPr lang="it-IT" sz="2200" dirty="0">
                <a:latin typeface="+mn-lt"/>
              </a:rPr>
              <a:t>, vicino a Tokyo.</a:t>
            </a:r>
          </a:p>
          <a:p>
            <a:pPr algn="just">
              <a:spcBef>
                <a:spcPct val="20000"/>
              </a:spcBef>
              <a:defRPr/>
            </a:pPr>
            <a:r>
              <a:rPr lang="it-IT" sz="2200" dirty="0">
                <a:latin typeface="+mn-lt"/>
              </a:rPr>
              <a:t>A KEKB opera attualmente l’esperimento </a:t>
            </a:r>
            <a:r>
              <a:rPr lang="it-IT" sz="2200" dirty="0">
                <a:solidFill>
                  <a:schemeClr val="accent3"/>
                </a:solidFill>
                <a:latin typeface="+mn-lt"/>
              </a:rPr>
              <a:t>Belle</a:t>
            </a:r>
            <a:r>
              <a:rPr lang="it-IT" sz="2200" dirty="0">
                <a:latin typeface="+mn-lt"/>
              </a:rPr>
              <a:t>, anch’esso dedicato allo studio la </a:t>
            </a:r>
            <a:r>
              <a:rPr lang="it-IT" sz="2200" dirty="0">
                <a:solidFill>
                  <a:schemeClr val="accent3"/>
                </a:solidFill>
                <a:latin typeface="+mn-lt"/>
              </a:rPr>
              <a:t>violazione di CP nel sistema dei mesoni con beauty</a:t>
            </a:r>
            <a:r>
              <a:rPr lang="it-IT" sz="2200" dirty="0">
                <a:latin typeface="+mn-lt"/>
              </a:rPr>
              <a:t>.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51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57688" y="2035175"/>
            <a:ext cx="4786312" cy="43576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358AB2-BE53-431D-82A2-0CDEBEE687E7}" type="slidenum">
              <a:rPr lang="it-IT"/>
              <a:pPr>
                <a:defRPr/>
              </a:pPr>
              <a:t>14</a:t>
            </a:fld>
            <a:endParaRPr lang="it-IT"/>
          </a:p>
        </p:txBody>
      </p:sp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12763"/>
            <a:ext cx="8186737" cy="914400"/>
          </a:xfrm>
        </p:spPr>
        <p:txBody>
          <a:bodyPr/>
          <a:lstStyle/>
          <a:p>
            <a:pPr>
              <a:defRPr/>
            </a:pPr>
            <a:r>
              <a:rPr lang="it-IT" dirty="0" err="1"/>
              <a:t>Tevatron</a:t>
            </a:r>
            <a:endParaRPr lang="en-US" dirty="0"/>
          </a:p>
        </p:txBody>
      </p:sp>
      <p:pic>
        <p:nvPicPr>
          <p:cNvPr id="28679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4513" y="1714500"/>
            <a:ext cx="4789487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69" name="Rectangle 5"/>
          <p:cNvSpPr>
            <a:spLocks noChangeArrowheads="1"/>
          </p:cNvSpPr>
          <p:nvPr/>
        </p:nvSpPr>
        <p:spPr bwMode="auto">
          <a:xfrm>
            <a:off x="357188" y="1214438"/>
            <a:ext cx="38576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150" indent="11113" algn="just">
              <a:defRPr/>
            </a:pPr>
            <a:r>
              <a:rPr lang="en-US" sz="2200" dirty="0">
                <a:latin typeface="+mn-lt"/>
              </a:rPr>
              <a:t>Il </a:t>
            </a:r>
            <a:r>
              <a:rPr lang="en-US" sz="2200" dirty="0" err="1">
                <a:latin typeface="+mn-lt"/>
              </a:rPr>
              <a:t>Tevatron</a:t>
            </a:r>
            <a:r>
              <a:rPr lang="en-US" sz="2200" dirty="0">
                <a:latin typeface="+mn-lt"/>
              </a:rPr>
              <a:t> </a:t>
            </a:r>
            <a:r>
              <a:rPr lang="it-IT" sz="2200" dirty="0">
                <a:latin typeface="+mn-lt"/>
              </a:rPr>
              <a:t>è un acceleratore protone - antiprotone da 1 </a:t>
            </a:r>
            <a:r>
              <a:rPr lang="it-IT" sz="2200" dirty="0" err="1">
                <a:latin typeface="+mn-lt"/>
              </a:rPr>
              <a:t>TeV</a:t>
            </a:r>
            <a:r>
              <a:rPr lang="it-IT" sz="2200" dirty="0">
                <a:latin typeface="+mn-lt"/>
              </a:rPr>
              <a:t> per fascio che si trova a </a:t>
            </a:r>
            <a:r>
              <a:rPr lang="it-IT" sz="2200" dirty="0" err="1">
                <a:latin typeface="+mn-lt"/>
              </a:rPr>
              <a:t>Fermilab</a:t>
            </a:r>
            <a:r>
              <a:rPr lang="it-IT" sz="2200" dirty="0">
                <a:latin typeface="+mn-lt"/>
              </a:rPr>
              <a:t>, vicino a Chicago.</a:t>
            </a:r>
            <a:endParaRPr lang="en-US" sz="2200" dirty="0">
              <a:latin typeface="+mn-lt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it-IT" sz="2200" dirty="0">
                <a:latin typeface="+mn-lt"/>
              </a:rPr>
              <a:t>Al </a:t>
            </a:r>
            <a:r>
              <a:rPr lang="it-IT" sz="2200" dirty="0" err="1">
                <a:latin typeface="+mn-lt"/>
              </a:rPr>
              <a:t>Tevatron</a:t>
            </a:r>
            <a:r>
              <a:rPr lang="it-IT" sz="2200" dirty="0">
                <a:latin typeface="+mn-lt"/>
              </a:rPr>
              <a:t> </a:t>
            </a:r>
            <a:r>
              <a:rPr lang="it-IT" sz="2200" dirty="0" smtClean="0">
                <a:latin typeface="+mn-lt"/>
              </a:rPr>
              <a:t>ha operato </a:t>
            </a:r>
            <a:r>
              <a:rPr lang="it-IT" sz="2200" dirty="0">
                <a:solidFill>
                  <a:schemeClr val="accent3"/>
                </a:solidFill>
                <a:latin typeface="+mn-lt"/>
              </a:rPr>
              <a:t>CDF</a:t>
            </a:r>
            <a:r>
              <a:rPr lang="it-IT" sz="2200" dirty="0">
                <a:latin typeface="+mn-lt"/>
              </a:rPr>
              <a:t>, </a:t>
            </a:r>
            <a:br>
              <a:rPr lang="it-IT" sz="2200" dirty="0">
                <a:latin typeface="+mn-lt"/>
              </a:rPr>
            </a:br>
            <a:r>
              <a:rPr lang="it-IT" sz="2200" dirty="0">
                <a:latin typeface="+mn-lt"/>
              </a:rPr>
              <a:t>un esperimento </a:t>
            </a:r>
            <a:r>
              <a:rPr lang="it-IT" sz="2200" dirty="0" smtClean="0">
                <a:latin typeface="+mn-lt"/>
              </a:rPr>
              <a:t>che è stato in </a:t>
            </a:r>
            <a:r>
              <a:rPr lang="it-IT" sz="2200" dirty="0">
                <a:latin typeface="+mn-lt"/>
              </a:rPr>
              <a:t>presa dati </a:t>
            </a:r>
            <a:r>
              <a:rPr lang="it-IT" sz="2200" dirty="0" smtClean="0">
                <a:latin typeface="+mn-lt"/>
              </a:rPr>
              <a:t>per circa 15 </a:t>
            </a:r>
            <a:r>
              <a:rPr lang="it-IT" sz="2200" dirty="0">
                <a:latin typeface="+mn-lt"/>
              </a:rPr>
              <a:t>anni.</a:t>
            </a:r>
          </a:p>
          <a:p>
            <a:pPr algn="just">
              <a:spcBef>
                <a:spcPct val="20000"/>
              </a:spcBef>
              <a:defRPr/>
            </a:pPr>
            <a:r>
              <a:rPr lang="it-IT" sz="2200" dirty="0">
                <a:latin typeface="+mn-lt"/>
              </a:rPr>
              <a:t>A CDF è stato </a:t>
            </a:r>
            <a:r>
              <a:rPr lang="it-IT" sz="2200" dirty="0">
                <a:solidFill>
                  <a:schemeClr val="accent3"/>
                </a:solidFill>
                <a:latin typeface="+mn-lt"/>
              </a:rPr>
              <a:t>scoperto </a:t>
            </a:r>
            <a:br>
              <a:rPr lang="it-IT" sz="2200" dirty="0">
                <a:solidFill>
                  <a:schemeClr val="accent3"/>
                </a:solidFill>
                <a:latin typeface="+mn-lt"/>
              </a:rPr>
            </a:br>
            <a:r>
              <a:rPr lang="it-IT" sz="2200" dirty="0">
                <a:solidFill>
                  <a:schemeClr val="accent3"/>
                </a:solidFill>
                <a:latin typeface="+mn-lt"/>
              </a:rPr>
              <a:t>il quark top</a:t>
            </a:r>
            <a:r>
              <a:rPr lang="it-IT" sz="2200" dirty="0">
                <a:latin typeface="+mn-lt"/>
              </a:rPr>
              <a:t>, e sono state </a:t>
            </a:r>
            <a:br>
              <a:rPr lang="it-IT" sz="2200" dirty="0">
                <a:latin typeface="+mn-lt"/>
              </a:rPr>
            </a:br>
            <a:r>
              <a:rPr lang="it-IT" sz="2200" dirty="0">
                <a:latin typeface="+mn-lt"/>
              </a:rPr>
              <a:t>svolte misure di precisione nel settore degli </a:t>
            </a:r>
            <a:r>
              <a:rPr lang="it-IT" sz="2200" dirty="0" err="1">
                <a:latin typeface="+mn-lt"/>
              </a:rPr>
              <a:t>adroni</a:t>
            </a:r>
            <a:r>
              <a:rPr lang="it-IT" sz="2200" dirty="0">
                <a:latin typeface="+mn-lt"/>
              </a:rPr>
              <a:t> con beauty.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5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2" name="Picture 6" descr="cer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082692" y="1508125"/>
            <a:ext cx="5873678" cy="4318000"/>
          </a:xfrm>
          <a:noFill/>
          <a:ln/>
        </p:spPr>
      </p:pic>
      <p:sp>
        <p:nvSpPr>
          <p:cNvPr id="8" name="Rectangle 7"/>
          <p:cNvSpPr/>
          <p:nvPr/>
        </p:nvSpPr>
        <p:spPr>
          <a:xfrm>
            <a:off x="285720" y="1142984"/>
            <a:ext cx="3714776" cy="535785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4703-1404-4177-BEB4-65B78A63FCFB}" type="slidenum">
              <a:rPr lang="it-IT"/>
              <a:pPr/>
              <a:t>15</a:t>
            </a:fld>
            <a:endParaRPr lang="it-IT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28"/>
            <a:ext cx="8229600" cy="914400"/>
          </a:xfrm>
        </p:spPr>
        <p:txBody>
          <a:bodyPr/>
          <a:lstStyle/>
          <a:p>
            <a:r>
              <a:rPr lang="it-IT" noProof="0" smtClean="0"/>
              <a:t>Il complesso del CERN</a:t>
            </a:r>
            <a:endParaRPr lang="it-IT" noProof="0"/>
          </a:p>
        </p:txBody>
      </p:sp>
      <p:pic>
        <p:nvPicPr>
          <p:cNvPr id="285700" name="Picture 4" descr="cer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2910" y="1262083"/>
            <a:ext cx="3403714" cy="50958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2" name="Picture 6" descr="cer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082692" y="1508125"/>
            <a:ext cx="5873678" cy="4318000"/>
          </a:xfrm>
          <a:noFill/>
          <a:ln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4703-1404-4177-BEB4-65B78A63FCFB}" type="slidenum">
              <a:rPr lang="it-IT"/>
              <a:pPr/>
              <a:t>16</a:t>
            </a:fld>
            <a:endParaRPr lang="it-IT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28"/>
            <a:ext cx="8229600" cy="914400"/>
          </a:xfrm>
        </p:spPr>
        <p:txBody>
          <a:bodyPr/>
          <a:lstStyle/>
          <a:p>
            <a:r>
              <a:rPr lang="it-IT" noProof="0" smtClean="0"/>
              <a:t>Il complesso del CERN</a:t>
            </a:r>
            <a:endParaRPr lang="it-IT" noProof="0"/>
          </a:p>
        </p:txBody>
      </p:sp>
      <p:grpSp>
        <p:nvGrpSpPr>
          <p:cNvPr id="10" name="Group 9"/>
          <p:cNvGrpSpPr/>
          <p:nvPr/>
        </p:nvGrpSpPr>
        <p:grpSpPr>
          <a:xfrm>
            <a:off x="285720" y="1142984"/>
            <a:ext cx="3760904" cy="5357850"/>
            <a:chOff x="285720" y="1142984"/>
            <a:chExt cx="3760904" cy="5357850"/>
          </a:xfrm>
        </p:grpSpPr>
        <p:sp>
          <p:nvSpPr>
            <p:cNvPr id="8" name="Rectangle 7"/>
            <p:cNvSpPr/>
            <p:nvPr/>
          </p:nvSpPr>
          <p:spPr>
            <a:xfrm>
              <a:off x="285720" y="1142984"/>
              <a:ext cx="3714776" cy="5357850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5700" name="Picture 4" descr="cern"/>
            <p:cNvPicPr>
              <a:picLocks noGrp="1" noChangeAspect="1" noChangeArrowheads="1"/>
            </p:cNvPicPr>
            <p:nvPr>
              <p:ph sz="half" idx="1"/>
            </p:nvPr>
          </p:nvPicPr>
          <p:blipFill>
            <a:blip r:embed="rId3"/>
            <a:srcRect/>
            <a:stretch>
              <a:fillRect/>
            </a:stretch>
          </p:blipFill>
          <p:spPr>
            <a:xfrm>
              <a:off x="642910" y="1262083"/>
              <a:ext cx="3403714" cy="5095875"/>
            </a:xfrm>
            <a:noFill/>
            <a:ln/>
          </p:spPr>
        </p:pic>
      </p:grpSp>
      <p:sp>
        <p:nvSpPr>
          <p:cNvPr id="9" name="Rectangle 8"/>
          <p:cNvSpPr/>
          <p:nvPr/>
        </p:nvSpPr>
        <p:spPr>
          <a:xfrm>
            <a:off x="285720" y="1142984"/>
            <a:ext cx="4071966" cy="3929090"/>
          </a:xfrm>
          <a:prstGeom prst="rect">
            <a:avLst/>
          </a:prstGeom>
          <a:solidFill>
            <a:schemeClr val="tx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9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L’SPS è un acceleratore circolare in grado di accelerare </a:t>
            </a:r>
            <a:r>
              <a:rPr lang="it-IT" sz="2400" dirty="0" smtClean="0">
                <a:solidFill>
                  <a:schemeClr val="accent3"/>
                </a:solidFill>
              </a:rPr>
              <a:t>elettroni, protoni e ioni di piombo. </a:t>
            </a:r>
            <a:r>
              <a:rPr lang="en-US" sz="2400" dirty="0" smtClean="0">
                <a:solidFill>
                  <a:schemeClr val="bg1"/>
                </a:solidFill>
              </a:rPr>
              <a:t>È </a:t>
            </a:r>
            <a:r>
              <a:rPr lang="it-IT" sz="2400" dirty="0" smtClean="0">
                <a:solidFill>
                  <a:schemeClr val="bg1"/>
                </a:solidFill>
              </a:rPr>
              <a:t>stato (e sarà) usato sia come iniettore per altri acceleratori, sia come collider protone-antiprotone a 300 </a:t>
            </a:r>
            <a:r>
              <a:rPr lang="it-IT" sz="2400" dirty="0" err="1" smtClean="0">
                <a:solidFill>
                  <a:schemeClr val="bg1"/>
                </a:solidFill>
              </a:rPr>
              <a:t>GeV</a:t>
            </a:r>
            <a:r>
              <a:rPr lang="it-IT" sz="2400" dirty="0" smtClean="0">
                <a:solidFill>
                  <a:schemeClr val="bg1"/>
                </a:solidFill>
              </a:rPr>
              <a:t> per fascio. In questa modalità ha permesso agli esperimenti</a:t>
            </a:r>
            <a:r>
              <a:rPr lang="it-IT" sz="2400" dirty="0" smtClean="0"/>
              <a:t> </a:t>
            </a:r>
            <a:r>
              <a:rPr lang="it-IT" sz="2400" dirty="0" smtClean="0">
                <a:solidFill>
                  <a:schemeClr val="accent3"/>
                </a:solidFill>
              </a:rPr>
              <a:t>UA1 e UA2 la scoperta del W e dello Z.</a:t>
            </a:r>
            <a:endParaRPr lang="it-IT" sz="24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2" name="Picture 6" descr="cer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083091" y="1511463"/>
            <a:ext cx="5873678" cy="4318000"/>
          </a:xfrm>
          <a:noFill/>
          <a:ln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4703-1404-4177-BEB4-65B78A63FCFB}" type="slidenum">
              <a:rPr lang="it-IT"/>
              <a:pPr/>
              <a:t>17</a:t>
            </a:fld>
            <a:endParaRPr lang="it-IT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28"/>
            <a:ext cx="8229600" cy="914400"/>
          </a:xfrm>
        </p:spPr>
        <p:txBody>
          <a:bodyPr/>
          <a:lstStyle/>
          <a:p>
            <a:r>
              <a:rPr lang="it-IT" noProof="0" smtClean="0"/>
              <a:t>Il complesso del CERN</a:t>
            </a:r>
            <a:endParaRPr lang="it-IT" noProof="0"/>
          </a:p>
        </p:txBody>
      </p:sp>
      <p:sp>
        <p:nvSpPr>
          <p:cNvPr id="9" name="Rectangle 8"/>
          <p:cNvSpPr/>
          <p:nvPr/>
        </p:nvSpPr>
        <p:spPr>
          <a:xfrm>
            <a:off x="285720" y="1142984"/>
            <a:ext cx="4071966" cy="3929090"/>
          </a:xfrm>
          <a:prstGeom prst="rect">
            <a:avLst/>
          </a:prstGeom>
          <a:solidFill>
            <a:schemeClr val="tx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9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L’SPS è un acceleratore circolare in grado di accelerare </a:t>
            </a:r>
            <a:r>
              <a:rPr lang="it-IT" sz="2400" dirty="0" smtClean="0">
                <a:solidFill>
                  <a:schemeClr val="accent3"/>
                </a:solidFill>
              </a:rPr>
              <a:t>elettroni, protoni e ioni di piombo. </a:t>
            </a:r>
            <a:r>
              <a:rPr lang="en-US" sz="2400" dirty="0" smtClean="0">
                <a:solidFill>
                  <a:schemeClr val="bg1"/>
                </a:solidFill>
              </a:rPr>
              <a:t>È </a:t>
            </a:r>
            <a:r>
              <a:rPr lang="it-IT" sz="2400" dirty="0" smtClean="0">
                <a:solidFill>
                  <a:schemeClr val="bg1"/>
                </a:solidFill>
              </a:rPr>
              <a:t>stato (e sarà) usato sia come iniettore per altri acceleratori, sia come collider protone-antiprotone a 300 </a:t>
            </a:r>
            <a:r>
              <a:rPr lang="it-IT" sz="2400" dirty="0" err="1" smtClean="0">
                <a:solidFill>
                  <a:schemeClr val="bg1"/>
                </a:solidFill>
              </a:rPr>
              <a:t>GeV</a:t>
            </a:r>
            <a:r>
              <a:rPr lang="it-IT" sz="2400" dirty="0" smtClean="0">
                <a:solidFill>
                  <a:schemeClr val="bg1"/>
                </a:solidFill>
              </a:rPr>
              <a:t> per fascio. In questa modalità ha permesso agli esperimenti</a:t>
            </a:r>
            <a:r>
              <a:rPr lang="it-IT" sz="2400" dirty="0" smtClean="0"/>
              <a:t> </a:t>
            </a:r>
            <a:r>
              <a:rPr lang="it-IT" sz="2400" dirty="0" smtClean="0">
                <a:solidFill>
                  <a:schemeClr val="accent3"/>
                </a:solidFill>
              </a:rPr>
              <a:t>UA1 e UA2 la scoperta del W e dello Z.</a:t>
            </a:r>
            <a:endParaRPr lang="it-IT" sz="2400" dirty="0">
              <a:solidFill>
                <a:schemeClr val="accent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720" y="1142984"/>
            <a:ext cx="4071966" cy="3357586"/>
          </a:xfrm>
          <a:prstGeom prst="rect">
            <a:avLst/>
          </a:prstGeom>
          <a:solidFill>
            <a:schemeClr val="tx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9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Il LEP è un collider elettrone-positrone con energie nel centro di massa fino a 200 </a:t>
            </a:r>
            <a:r>
              <a:rPr lang="it-IT" sz="2400" dirty="0" err="1" smtClean="0">
                <a:solidFill>
                  <a:schemeClr val="bg1"/>
                </a:solidFill>
              </a:rPr>
              <a:t>GeV</a:t>
            </a:r>
            <a:r>
              <a:rPr lang="it-IT" sz="2400" dirty="0" smtClean="0">
                <a:solidFill>
                  <a:schemeClr val="bg1"/>
                </a:solidFill>
              </a:rPr>
              <a:t>. Ha permesso a quattro esperimenti (</a:t>
            </a:r>
            <a:r>
              <a:rPr lang="it-IT" sz="2400" dirty="0" smtClean="0">
                <a:solidFill>
                  <a:schemeClr val="accent3"/>
                </a:solidFill>
              </a:rPr>
              <a:t>ALEPH, DELPHI, L3 ed OPAL</a:t>
            </a:r>
            <a:r>
              <a:rPr lang="it-IT" sz="2400" dirty="0" smtClean="0">
                <a:solidFill>
                  <a:schemeClr val="bg1"/>
                </a:solidFill>
              </a:rPr>
              <a:t>) une serie impressionante di misure di altissima precisione in tutti i settori del Modello Standard</a:t>
            </a:r>
            <a:r>
              <a:rPr lang="it-IT" sz="2400" dirty="0" smtClean="0"/>
              <a:t>. 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2" name="Picture 6" descr="cer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082692" y="1508125"/>
            <a:ext cx="5873678" cy="4318000"/>
          </a:xfrm>
          <a:noFill/>
          <a:ln/>
        </p:spPr>
      </p:pic>
      <p:sp>
        <p:nvSpPr>
          <p:cNvPr id="11" name="Rectangle 10"/>
          <p:cNvSpPr/>
          <p:nvPr/>
        </p:nvSpPr>
        <p:spPr>
          <a:xfrm>
            <a:off x="285720" y="1142984"/>
            <a:ext cx="4071966" cy="3286148"/>
          </a:xfrm>
          <a:prstGeom prst="rect">
            <a:avLst/>
          </a:prstGeom>
          <a:solidFill>
            <a:schemeClr val="tx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9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Il LEP è un collider elettrone-positrone con energie nel centro di massa fino a 200 </a:t>
            </a:r>
            <a:r>
              <a:rPr lang="it-IT" sz="2400" dirty="0" err="1" smtClean="0">
                <a:solidFill>
                  <a:schemeClr val="bg1"/>
                </a:solidFill>
              </a:rPr>
              <a:t>GeV</a:t>
            </a:r>
            <a:r>
              <a:rPr lang="it-IT" sz="2400" dirty="0" smtClean="0">
                <a:solidFill>
                  <a:schemeClr val="bg1"/>
                </a:solidFill>
              </a:rPr>
              <a:t>. Ha permesso a quattro esperimenti (</a:t>
            </a:r>
            <a:r>
              <a:rPr lang="it-IT" sz="2400" dirty="0" smtClean="0">
                <a:solidFill>
                  <a:schemeClr val="accent3"/>
                </a:solidFill>
              </a:rPr>
              <a:t>ALEPH, DELPHI, L3 ed OPAL</a:t>
            </a:r>
            <a:r>
              <a:rPr lang="it-IT" sz="2400" dirty="0" smtClean="0">
                <a:solidFill>
                  <a:schemeClr val="bg1"/>
                </a:solidFill>
              </a:rPr>
              <a:t>) une serie impressionante di misure di altissima precisione in tutti i settori del Modello Standard</a:t>
            </a:r>
            <a:r>
              <a:rPr lang="it-IT" sz="2400" dirty="0" smtClean="0"/>
              <a:t>. </a:t>
            </a:r>
            <a:endParaRPr lang="en-US" sz="24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4703-1404-4177-BEB4-65B78A63FCFB}" type="slidenum">
              <a:rPr lang="it-IT"/>
              <a:pPr/>
              <a:t>18</a:t>
            </a:fld>
            <a:endParaRPr lang="it-IT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28"/>
            <a:ext cx="8229600" cy="914400"/>
          </a:xfrm>
        </p:spPr>
        <p:txBody>
          <a:bodyPr/>
          <a:lstStyle/>
          <a:p>
            <a:r>
              <a:rPr lang="it-IT" noProof="0" smtClean="0"/>
              <a:t>Il complesso del CERN</a:t>
            </a:r>
            <a:endParaRPr lang="it-IT" noProof="0"/>
          </a:p>
        </p:txBody>
      </p:sp>
      <p:sp>
        <p:nvSpPr>
          <p:cNvPr id="9" name="Rectangle 8"/>
          <p:cNvSpPr/>
          <p:nvPr/>
        </p:nvSpPr>
        <p:spPr>
          <a:xfrm>
            <a:off x="285720" y="1142984"/>
            <a:ext cx="4071966" cy="3929090"/>
          </a:xfrm>
          <a:prstGeom prst="rect">
            <a:avLst/>
          </a:prstGeom>
          <a:solidFill>
            <a:schemeClr val="tx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2713" indent="-55563" algn="just"/>
            <a:r>
              <a:rPr lang="it-IT" sz="2400" dirty="0" smtClean="0"/>
              <a:t> </a:t>
            </a:r>
            <a:r>
              <a:rPr lang="it-IT" sz="2400" dirty="0" smtClean="0">
                <a:solidFill>
                  <a:schemeClr val="accent3"/>
                </a:solidFill>
              </a:rPr>
              <a:t>LHC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smtClean="0">
                <a:solidFill>
                  <a:schemeClr val="bg1"/>
                </a:solidFill>
              </a:rPr>
              <a:t>è il nuovo acceleratore del CERN, in presa dati dal 2009.</a:t>
            </a:r>
          </a:p>
          <a:p>
            <a:pPr marL="112713" indent="-55563" algn="just"/>
            <a:r>
              <a:rPr lang="it-IT" sz="2400" dirty="0" smtClean="0">
                <a:solidFill>
                  <a:schemeClr val="bg1"/>
                </a:solidFill>
              </a:rPr>
              <a:t>È installato nel</a:t>
            </a:r>
            <a:r>
              <a:rPr lang="it-IT" sz="2400" dirty="0" smtClean="0"/>
              <a:t> </a:t>
            </a:r>
            <a:r>
              <a:rPr lang="it-IT" sz="2400" dirty="0" err="1" smtClean="0">
                <a:solidFill>
                  <a:schemeClr val="accent3"/>
                </a:solidFill>
              </a:rPr>
              <a:t>nel</a:t>
            </a:r>
            <a:r>
              <a:rPr lang="it-IT" sz="2400" dirty="0" smtClean="0">
                <a:solidFill>
                  <a:schemeClr val="accent3"/>
                </a:solidFill>
              </a:rPr>
              <a:t> tunnel del LEP</a:t>
            </a:r>
            <a:r>
              <a:rPr lang="it-IT" sz="2400" dirty="0" smtClean="0"/>
              <a:t> </a:t>
            </a:r>
            <a:r>
              <a:rPr lang="it-IT" sz="2400" dirty="0" smtClean="0">
                <a:solidFill>
                  <a:schemeClr val="bg1"/>
                </a:solidFill>
              </a:rPr>
              <a:t>(circonferenza 27 km)</a:t>
            </a:r>
            <a:r>
              <a:rPr lang="it-IT" sz="2400" dirty="0" smtClean="0"/>
              <a:t>.</a:t>
            </a:r>
          </a:p>
          <a:p>
            <a:pPr marL="112713" lvl="1" indent="-55563" algn="just"/>
            <a:r>
              <a:rPr lang="it-IT" sz="2400" dirty="0" smtClean="0">
                <a:solidFill>
                  <a:schemeClr val="bg1"/>
                </a:solidFill>
              </a:rPr>
              <a:t>È un acceleratore </a:t>
            </a:r>
            <a:r>
              <a:rPr lang="it-IT" sz="2400" dirty="0" smtClean="0">
                <a:solidFill>
                  <a:schemeClr val="accent3"/>
                </a:solidFill>
              </a:rPr>
              <a:t>protone-protone a 7+7 </a:t>
            </a:r>
            <a:r>
              <a:rPr lang="it-IT" sz="2400" dirty="0" err="1" smtClean="0">
                <a:solidFill>
                  <a:schemeClr val="accent3"/>
                </a:solidFill>
              </a:rPr>
              <a:t>TeV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smtClean="0">
                <a:solidFill>
                  <a:schemeClr val="bg1"/>
                </a:solidFill>
              </a:rPr>
              <a:t>e </a:t>
            </a:r>
            <a:r>
              <a:rPr lang="it-IT" sz="2400" dirty="0" err="1" smtClean="0">
                <a:solidFill>
                  <a:schemeClr val="accent3"/>
                </a:solidFill>
              </a:rPr>
              <a:t>Pb-Pb</a:t>
            </a:r>
            <a:r>
              <a:rPr lang="it-IT" sz="2400" dirty="0" smtClean="0">
                <a:solidFill>
                  <a:schemeClr val="accent3"/>
                </a:solidFill>
              </a:rPr>
              <a:t> a 2.8+2.8 </a:t>
            </a:r>
            <a:r>
              <a:rPr lang="it-IT" sz="2400" dirty="0" err="1" smtClean="0">
                <a:solidFill>
                  <a:schemeClr val="accent3"/>
                </a:solidFill>
              </a:rPr>
              <a:t>TeV</a:t>
            </a:r>
            <a:r>
              <a:rPr lang="it-IT" sz="2400" dirty="0" smtClean="0">
                <a:solidFill>
                  <a:schemeClr val="accent3"/>
                </a:solidFill>
              </a:rPr>
              <a:t> per nucleone</a:t>
            </a:r>
            <a:r>
              <a:rPr lang="it-IT" sz="2400" dirty="0" smtClean="0">
                <a:solidFill>
                  <a:schemeClr val="bg1"/>
                </a:solidFill>
              </a:rPr>
              <a:t>.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AF55-DD85-4850-831C-57DBF4053E39}" type="slidenum">
              <a:rPr lang="it-IT"/>
              <a:pPr/>
              <a:t>19</a:t>
            </a:fld>
            <a:endParaRPr lang="it-IT"/>
          </a:p>
        </p:txBody>
      </p:sp>
      <p:sp>
        <p:nvSpPr>
          <p:cNvPr id="3338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 smtClean="0"/>
              <a:t>Caratteristiche di LHC</a:t>
            </a:r>
            <a:endParaRPr lang="it-IT" noProof="0" dirty="0"/>
          </a:p>
        </p:txBody>
      </p:sp>
      <p:sp>
        <p:nvSpPr>
          <p:cNvPr id="333835" name="Text Box 11"/>
          <p:cNvSpPr txBox="1">
            <a:spLocks noChangeArrowheads="1"/>
          </p:cNvSpPr>
          <p:nvPr/>
        </p:nvSpPr>
        <p:spPr bwMode="auto">
          <a:xfrm>
            <a:off x="466318" y="1168192"/>
            <a:ext cx="8350666" cy="1785104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it-IT" sz="2200" dirty="0" smtClean="0">
                <a:latin typeface="Comic Sans MS" pitchFamily="66" charset="0"/>
              </a:rPr>
              <a:t>LHC è stato progettato per consentire l’analisi di eventi molto rari ad energie elevate. Accelera protoni fino a 7 </a:t>
            </a:r>
            <a:r>
              <a:rPr lang="it-IT" sz="2200" dirty="0" err="1" smtClean="0">
                <a:latin typeface="Comic Sans MS" pitchFamily="66" charset="0"/>
              </a:rPr>
              <a:t>TeV</a:t>
            </a:r>
            <a:r>
              <a:rPr lang="it-IT" sz="2200" dirty="0" smtClean="0">
                <a:latin typeface="Comic Sans MS" pitchFamily="66" charset="0"/>
              </a:rPr>
              <a:t>, e produce fino a 800 milioni di collisioni al secondo.</a:t>
            </a:r>
          </a:p>
          <a:p>
            <a:pPr algn="just"/>
            <a:r>
              <a:rPr lang="it-IT" sz="2200" dirty="0" smtClean="0">
                <a:latin typeface="Comic Sans MS" pitchFamily="66" charset="0"/>
              </a:rPr>
              <a:t>Sofisticatissime tecnologie magnetiche, criogeniche e di vuoto sono indispensabili per il suo funzionamento.  </a:t>
            </a:r>
            <a:endParaRPr lang="it-IT" sz="2200" dirty="0">
              <a:latin typeface="Comic Sans MS" pitchFamily="66" charset="0"/>
            </a:endParaRPr>
          </a:p>
        </p:txBody>
      </p:sp>
      <p:pic>
        <p:nvPicPr>
          <p:cNvPr id="103426" name="Picture 2" descr="http://www.atlas.ch/photos/atlas_photos/selected-photos/lhc/0708002_01-A4-at-144-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2" y="2990096"/>
            <a:ext cx="5213694" cy="348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http://www.atlas.ch/photos/atlas_photos/selected-photos/lhc/9806025_dipmag_diagr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3"/>
          <a:stretch/>
        </p:blipFill>
        <p:spPr bwMode="auto">
          <a:xfrm>
            <a:off x="5218714" y="3782185"/>
            <a:ext cx="3829212" cy="27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4" y="1352383"/>
            <a:ext cx="6840760" cy="5028945"/>
          </a:xfrm>
          <a:prstGeom prst="rect">
            <a:avLst/>
          </a:prstGeom>
          <a:noFill/>
          <a:ln/>
        </p:spPr>
      </p:pic>
      <p:pic>
        <p:nvPicPr>
          <p:cNvPr id="97282" name="Picture 2" descr="Small fraction of the CMS Collaboration together with a 1:1 scale photograph of the CMS det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06" y="1340765"/>
            <a:ext cx="7543418" cy="502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 smtClean="0"/>
              <a:t>LHC</a:t>
            </a:r>
            <a:endParaRPr lang="it-IT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C925-0CF7-4516-8FDB-FCEDDB920AE5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  <p:pic>
        <p:nvPicPr>
          <p:cNvPr id="106498" name="Picture 2" descr="http://www.atlas.ch/photos/atlas_photos/selected-photos/lhc/0510028_02-A4-at-144-dp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35" y="1340767"/>
            <a:ext cx="7720289" cy="5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38" y="1340768"/>
            <a:ext cx="3713038" cy="5015582"/>
          </a:xfrm>
          <a:gradFill flip="none" rotWithShape="1">
            <a:gsLst>
              <a:gs pos="0">
                <a:srgbClr val="04012D">
                  <a:lumMod val="72000"/>
                </a:srgbClr>
              </a:gs>
              <a:gs pos="100000">
                <a:schemeClr val="accent5">
                  <a:lumMod val="50000"/>
                  <a:alpha val="49000"/>
                </a:schemeClr>
              </a:gs>
            </a:gsLst>
            <a:lin ang="0" scaled="0"/>
            <a:tileRect/>
          </a:gradFill>
        </p:spPr>
        <p:txBody>
          <a:bodyPr/>
          <a:lstStyle/>
          <a:p>
            <a:pPr marL="263525" indent="-195263"/>
            <a:r>
              <a:rPr lang="it-IT" sz="220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LHC (Large </a:t>
            </a:r>
            <a:r>
              <a:rPr lang="it-IT" sz="2200" noProof="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Hadron</a:t>
            </a:r>
            <a:r>
              <a:rPr lang="it-IT" sz="220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Collider) è un </a:t>
            </a:r>
            <a:r>
              <a:rPr lang="it-IT" sz="2200" noProof="0" dirty="0" smtClean="0">
                <a:solidFill>
                  <a:schemeClr val="accent3"/>
                </a:solidFill>
              </a:rPr>
              <a:t>acceleratore di protoni  </a:t>
            </a:r>
            <a:r>
              <a:rPr lang="it-IT" sz="220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 funzione al CERN. </a:t>
            </a:r>
          </a:p>
          <a:p>
            <a:pPr marL="263525" indent="-195263"/>
            <a:r>
              <a:rPr lang="it-IT" sz="220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Utilizzato da </a:t>
            </a:r>
            <a:r>
              <a:rPr lang="it-IT" sz="2200" noProof="0" dirty="0" smtClean="0">
                <a:solidFill>
                  <a:schemeClr val="accent3"/>
                </a:solidFill>
              </a:rPr>
              <a:t>migliaia di fisici di tutto il mondo</a:t>
            </a:r>
            <a:r>
              <a:rPr lang="it-IT" sz="220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che lavorano in quattro esperimenti.</a:t>
            </a:r>
          </a:p>
          <a:p>
            <a:pPr marL="263525" indent="-195263"/>
            <a:r>
              <a:rPr lang="it-IT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rbel"/>
              </a:rPr>
              <a:t>È</a:t>
            </a:r>
            <a:r>
              <a:rPr lang="it-IT" sz="220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costato </a:t>
            </a:r>
            <a:r>
              <a:rPr lang="it-IT" sz="2200" noProof="0" dirty="0" smtClean="0">
                <a:solidFill>
                  <a:schemeClr val="accent3"/>
                </a:solidFill>
              </a:rPr>
              <a:t>3 miliardi </a:t>
            </a:r>
            <a:r>
              <a:rPr lang="it-IT" sz="220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di euro, e servono </a:t>
            </a:r>
            <a:r>
              <a:rPr lang="it-IT" sz="2200" noProof="0" dirty="0" smtClean="0">
                <a:solidFill>
                  <a:schemeClr val="accent3"/>
                </a:solidFill>
              </a:rPr>
              <a:t>20 milioni </a:t>
            </a:r>
            <a:r>
              <a:rPr lang="it-IT" sz="220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all’anno per pagare la bolletta elettrica (consuma </a:t>
            </a:r>
            <a:r>
              <a:rPr lang="it-IT" sz="2200" noProof="0" dirty="0" smtClean="0">
                <a:solidFill>
                  <a:schemeClr val="accent3"/>
                </a:solidFill>
              </a:rPr>
              <a:t>120 MW</a:t>
            </a:r>
            <a:r>
              <a:rPr lang="it-IT" sz="220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cioè come l‘intero cantone di Ginevra). </a:t>
            </a:r>
            <a:endParaRPr lang="it-IT" sz="2200" noProof="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706" y="303726"/>
            <a:ext cx="8043862" cy="914400"/>
          </a:xfrm>
        </p:spPr>
        <p:txBody>
          <a:bodyPr/>
          <a:lstStyle/>
          <a:p>
            <a:pPr>
              <a:defRPr/>
            </a:pPr>
            <a:r>
              <a:rPr lang="it-IT" noProof="0" smtClean="0"/>
              <a:t>Booom !!</a:t>
            </a:r>
            <a:endParaRPr lang="it-IT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11/4/2012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Liceo M. L. King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BE8E2-437D-4889-A395-CCAFC556373E}" type="slidenum">
              <a:rPr lang="it-IT"/>
              <a:pPr>
                <a:defRPr/>
              </a:pPr>
              <a:t>20</a:t>
            </a:fld>
            <a:endParaRPr lang="it-IT" dirty="0"/>
          </a:p>
        </p:txBody>
      </p:sp>
      <p:pic>
        <p:nvPicPr>
          <p:cNvPr id="60418" name="Picture 2" descr="http://press.web.cern.ch/press/PressReleases/Releases2008/Images/PR17.08a_fu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5" t="5085" r="3389" b="3389"/>
          <a:stretch>
            <a:fillRect/>
          </a:stretch>
        </p:blipFill>
        <p:spPr bwMode="auto">
          <a:xfrm>
            <a:off x="4643438" y="357166"/>
            <a:ext cx="4357718" cy="2801390"/>
          </a:xfrm>
          <a:prstGeom prst="rect">
            <a:avLst/>
          </a:prstGeom>
          <a:noFill/>
        </p:spPr>
      </p:pic>
      <p:pic>
        <p:nvPicPr>
          <p:cNvPr id="60420" name="Picture 4" descr="http://press.web.cern.ch/press/PressReleases/Releases2008/Images/PR17.08b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43248"/>
            <a:ext cx="4357718" cy="3257115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0713" y="939959"/>
            <a:ext cx="4214842" cy="537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FEB80A"/>
              </a:buClr>
              <a:buSzPct val="95000"/>
              <a:tabLst>
                <a:tab pos="57150" algn="l"/>
                <a:tab pos="1879600" algn="l"/>
                <a:tab pos="5313363" algn="l"/>
                <a:tab pos="6742113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sa che non tutte le ciambelle riescono con il buco.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FEB80A"/>
              </a:buClr>
              <a:buSzPct val="95000"/>
              <a:tabLst>
                <a:tab pos="57150" algn="l"/>
                <a:tab pos="1879600" algn="l"/>
                <a:tab pos="5313363" algn="l"/>
                <a:tab pos="6742113" algn="l"/>
              </a:tabLst>
              <a:defRPr/>
            </a:pPr>
            <a:r>
              <a:rPr lang="it-IT" sz="2000" baseline="0" dirty="0" smtClean="0">
                <a:latin typeface="+mn-lt"/>
                <a:cs typeface="+mn-cs"/>
              </a:rPr>
              <a:t>Cosi</a:t>
            </a:r>
            <a:r>
              <a:rPr lang="it-IT" sz="2000" dirty="0" smtClean="0">
                <a:latin typeface="+mn-lt"/>
                <a:cs typeface="+mn-cs"/>
              </a:rPr>
              <a:t> è capitato che il 19 Settembre 2008, a causa di una </a:t>
            </a:r>
            <a:r>
              <a:rPr lang="it-IT" sz="2000" dirty="0" smtClean="0">
                <a:solidFill>
                  <a:schemeClr val="accent3"/>
                </a:solidFill>
                <a:latin typeface="+mn-lt"/>
                <a:cs typeface="+mn-cs"/>
              </a:rPr>
              <a:t>connessione difettosa tra due cavi superconduttori</a:t>
            </a:r>
            <a:r>
              <a:rPr lang="it-IT" sz="2000" dirty="0" smtClean="0">
                <a:latin typeface="+mn-lt"/>
                <a:cs typeface="+mn-cs"/>
              </a:rPr>
              <a:t>, si è verificato un </a:t>
            </a:r>
            <a:r>
              <a:rPr lang="it-IT" sz="2000" dirty="0" err="1" smtClean="0">
                <a:latin typeface="+mn-lt"/>
                <a:cs typeface="+mn-cs"/>
              </a:rPr>
              <a:t>quench</a:t>
            </a:r>
            <a:r>
              <a:rPr lang="it-IT" sz="2000" dirty="0" smtClean="0">
                <a:latin typeface="+mn-lt"/>
                <a:cs typeface="+mn-cs"/>
              </a:rPr>
              <a:t> non molto controllato in un magnete.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FEB80A"/>
              </a:buClr>
              <a:buSzPct val="95000"/>
              <a:tabLst>
                <a:tab pos="57150" algn="l"/>
                <a:tab pos="1879600" algn="l"/>
                <a:tab pos="5313363" algn="l"/>
                <a:tab pos="6742113" algn="l"/>
              </a:tabLst>
              <a:defRPr/>
            </a:pPr>
            <a:r>
              <a:rPr lang="it-IT" sz="2000" dirty="0" smtClean="0">
                <a:latin typeface="+mn-lt"/>
                <a:cs typeface="+mn-cs"/>
              </a:rPr>
              <a:t>Il calore sviluppato ha provocato una </a:t>
            </a:r>
            <a:r>
              <a:rPr lang="it-IT" sz="2000" dirty="0" smtClean="0">
                <a:solidFill>
                  <a:schemeClr val="accent3"/>
                </a:solidFill>
                <a:latin typeface="+mn-lt"/>
                <a:cs typeface="+mn-cs"/>
              </a:rPr>
              <a:t>rapida evaporazione dell’elio superfluido (1.9 K) usato per il raffreddamento</a:t>
            </a:r>
            <a:r>
              <a:rPr lang="it-IT" sz="2000" dirty="0" smtClean="0">
                <a:latin typeface="+mn-lt"/>
                <a:cs typeface="+mn-cs"/>
              </a:rPr>
              <a:t>. Sfortunatamente la </a:t>
            </a:r>
            <a:r>
              <a:rPr lang="it-IT" sz="2000" dirty="0" smtClean="0">
                <a:solidFill>
                  <a:schemeClr val="accent3"/>
                </a:solidFill>
                <a:latin typeface="+mn-lt"/>
                <a:cs typeface="+mn-cs"/>
              </a:rPr>
              <a:t>valvola di sfogo era troppo piccola </a:t>
            </a:r>
            <a:r>
              <a:rPr lang="it-IT" sz="2000" dirty="0" smtClean="0">
                <a:latin typeface="+mn-lt"/>
                <a:cs typeface="+mn-cs"/>
              </a:rPr>
              <a:t>(la ciambella senza buco), il che ha generato </a:t>
            </a:r>
            <a:r>
              <a:rPr lang="it-IT" sz="2000" dirty="0" smtClean="0">
                <a:solidFill>
                  <a:schemeClr val="accent3"/>
                </a:solidFill>
                <a:latin typeface="+mn-lt"/>
                <a:cs typeface="+mn-cs"/>
              </a:rPr>
              <a:t>un’esplosione ed il successivo rilascio di svariate tonnellate di elio nel tunnel</a:t>
            </a:r>
            <a:r>
              <a:rPr lang="it-IT" sz="2000" dirty="0" smtClean="0">
                <a:latin typeface="+mn-lt"/>
                <a:cs typeface="+mn-cs"/>
              </a:rPr>
              <a:t>. La riparazione   è durata più di un anno.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12763"/>
            <a:ext cx="8424936" cy="914400"/>
          </a:xfrm>
        </p:spPr>
        <p:txBody>
          <a:bodyPr/>
          <a:lstStyle/>
          <a:p>
            <a:r>
              <a:rPr lang="it-IT" dirty="0" smtClean="0"/>
              <a:t>LHC 2012: nuovo record di energia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C925-0CF7-4516-8FDB-FCEDDB920AE5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  <p:pic>
        <p:nvPicPr>
          <p:cNvPr id="100354" name="Picture 2" descr="[IMAGE]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4514" b="2126"/>
          <a:stretch/>
        </p:blipFill>
        <p:spPr bwMode="auto">
          <a:xfrm>
            <a:off x="1835696" y="1196752"/>
            <a:ext cx="6869430" cy="500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132756" y="2132856"/>
            <a:ext cx="1728192" cy="1080120"/>
          </a:xfrm>
          <a:prstGeom prst="wedgeRectCallout">
            <a:avLst>
              <a:gd name="adj1" fmla="val 127317"/>
              <a:gd name="adj2" fmla="val -5919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4+4 </a:t>
            </a:r>
            <a:r>
              <a:rPr lang="en-US" sz="2800" b="1" dirty="0" err="1" smtClean="0">
                <a:solidFill>
                  <a:srgbClr val="FF0000"/>
                </a:solidFill>
              </a:rPr>
              <a:t>TeV</a:t>
            </a:r>
            <a:r>
              <a:rPr lang="en-US" sz="2800" b="1" dirty="0" smtClean="0">
                <a:solidFill>
                  <a:srgbClr val="FF0000"/>
                </a:solidFill>
              </a:rPr>
              <a:t> !!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208912" cy="5400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68263" indent="0">
              <a:buNone/>
            </a:pPr>
            <a:r>
              <a:rPr lang="it-IT" sz="2400" dirty="0" smtClean="0"/>
              <a:t>Dopo i problemi iniziali, LHC funziona molto bene e, nei </a:t>
            </a:r>
            <a:r>
              <a:rPr lang="it-IT" sz="2400" dirty="0" smtClean="0">
                <a:solidFill>
                  <a:srgbClr val="FF0000"/>
                </a:solidFill>
              </a:rPr>
              <a:t>run del 2010, 11 e 12 </a:t>
            </a:r>
            <a:r>
              <a:rPr lang="it-IT" sz="2400" dirty="0" smtClean="0"/>
              <a:t>ha consentito la raccolta di grandi quantità di dati</a:t>
            </a:r>
            <a:endParaRPr lang="it-IT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166515"/>
          </a:xfrm>
        </p:spPr>
        <p:txBody>
          <a:bodyPr/>
          <a:lstStyle/>
          <a:p>
            <a:r>
              <a:rPr lang="it-IT" dirty="0" smtClean="0"/>
              <a:t>LHC 2012: Luminosità di picco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C925-0CF7-4516-8FDB-FCEDDB920AE5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  <p:pic>
        <p:nvPicPr>
          <p:cNvPr id="98308" name="Picture 4" descr="https://atlas.web.cern.ch/Atlas/GROUPS/DATAPREPARATION/PublicPlots/2012/DataSummary/figs/lumivstim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t="467" r="5050" b="-467"/>
          <a:stretch/>
        </p:blipFill>
        <p:spPr bwMode="auto">
          <a:xfrm>
            <a:off x="467544" y="2060848"/>
            <a:ext cx="7900532" cy="375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043608" y="2498293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91880" y="2204864"/>
            <a:ext cx="245451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Luminosità di progetto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it-IT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</a:t>
            </a:r>
            <a:r>
              <a:rPr lang="it-IT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it-IT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endParaRPr lang="it-IT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2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332656"/>
            <a:ext cx="8043862" cy="1094507"/>
          </a:xfrm>
        </p:spPr>
        <p:txBody>
          <a:bodyPr/>
          <a:lstStyle/>
          <a:p>
            <a:r>
              <a:rPr lang="it-IT" dirty="0" smtClean="0"/>
              <a:t>LHC 2012: Luminosità totale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C925-0CF7-4516-8FDB-FCEDDB920AE5}" type="slidenum">
              <a:rPr lang="it-IT" smtClean="0"/>
              <a:pPr>
                <a:defRPr/>
              </a:pPr>
              <a:t>23</a:t>
            </a:fld>
            <a:endParaRPr lang="it-IT" dirty="0"/>
          </a:p>
        </p:txBody>
      </p:sp>
      <p:pic>
        <p:nvPicPr>
          <p:cNvPr id="8" name="Picture 2" descr="https://atlas.web.cern.ch/Atlas/GROUPS/DATAPREPARATION/PublicPlots/2012/DataSummary/figs/sumLumiBy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200800" cy="517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4F3-38C6-4FAD-95C0-90422EAA6FFA}" type="slidenum">
              <a:rPr lang="it-IT"/>
              <a:pPr/>
              <a:t>24</a:t>
            </a:fld>
            <a:endParaRPr lang="it-IT"/>
          </a:p>
        </p:txBody>
      </p:sp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Gli esperimenti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3" y="1357298"/>
            <a:ext cx="8143932" cy="4835541"/>
          </a:xfrm>
        </p:spPr>
        <p:txBody>
          <a:bodyPr/>
          <a:lstStyle/>
          <a:p>
            <a:pPr marL="57150" indent="11113" algn="just">
              <a:lnSpc>
                <a:spcPct val="90000"/>
              </a:lnSpc>
              <a:buNone/>
              <a:tabLst>
                <a:tab pos="1879600" algn="l"/>
                <a:tab pos="5313363" algn="l"/>
                <a:tab pos="6742113" algn="l"/>
              </a:tabLst>
            </a:pPr>
            <a:r>
              <a:rPr lang="it-IT" noProof="0" dirty="0" smtClean="0"/>
              <a:t>Una </a:t>
            </a:r>
            <a:r>
              <a:rPr lang="it-IT" noProof="0" dirty="0"/>
              <a:t>volta prodotte le particelle che ci interessano è necessario </a:t>
            </a:r>
            <a:r>
              <a:rPr lang="it-IT" noProof="0" dirty="0">
                <a:solidFill>
                  <a:schemeClr val="accent3"/>
                </a:solidFill>
              </a:rPr>
              <a:t>“fotografarle” prima che decadano </a:t>
            </a:r>
            <a:r>
              <a:rPr lang="it-IT" noProof="0" dirty="0"/>
              <a:t>nuovamente in materia ordinaria. Per questo sono necessari complessi </a:t>
            </a:r>
            <a:r>
              <a:rPr lang="it-IT" noProof="0" dirty="0">
                <a:solidFill>
                  <a:schemeClr val="accent3"/>
                </a:solidFill>
              </a:rPr>
              <a:t>sistemi di rivelatori che consentano di acquisire ed archiviare tutte le informazioni necessarie a studiare e comprendere il processo fisico a cui si è interessati</a:t>
            </a:r>
            <a:r>
              <a:rPr lang="it-IT" noProof="0" dirty="0"/>
              <a:t>. Questo è quel che si definisce un esperimento.</a:t>
            </a:r>
          </a:p>
          <a:p>
            <a:pPr marL="57150" indent="11113" algn="just">
              <a:lnSpc>
                <a:spcPct val="90000"/>
              </a:lnSpc>
              <a:buNone/>
              <a:tabLst>
                <a:tab pos="1879600" algn="l"/>
                <a:tab pos="5313363" algn="l"/>
                <a:tab pos="6742113" algn="l"/>
              </a:tabLst>
            </a:pPr>
            <a:r>
              <a:rPr lang="it-IT" noProof="0" dirty="0"/>
              <a:t>Nel seguito diamo un rapidissimo sguardo agli esperimenti attualmente in corso </a:t>
            </a:r>
            <a:r>
              <a:rPr lang="it-IT" dirty="0" smtClean="0"/>
              <a:t>a LHC e alle loro caratteristiche generali.</a:t>
            </a:r>
            <a:endParaRPr lang="it-IT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2848-21C7-4F88-BD65-47652B70A989}" type="slidenum">
              <a:rPr lang="it-IT"/>
              <a:pPr/>
              <a:t>25</a:t>
            </a:fld>
            <a:endParaRPr lang="it-IT"/>
          </a:p>
        </p:txBody>
      </p:sp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CMS @ LHC</a:t>
            </a:r>
            <a:endParaRPr lang="it-IT" noProof="0"/>
          </a:p>
        </p:txBody>
      </p:sp>
      <p:pic>
        <p:nvPicPr>
          <p:cNvPr id="275460" name="Picture 4" descr="CMS_pi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69941" y="1203133"/>
            <a:ext cx="6841316" cy="529115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2848-21C7-4F88-BD65-47652B70A989}" type="slidenum">
              <a:rPr lang="it-IT"/>
              <a:pPr/>
              <a:t>26</a:t>
            </a:fld>
            <a:endParaRPr lang="it-IT"/>
          </a:p>
        </p:txBody>
      </p:sp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LHCb @ LHC</a:t>
            </a:r>
            <a:endParaRPr lang="it-IT" noProof="0"/>
          </a:p>
        </p:txBody>
      </p:sp>
      <p:pic>
        <p:nvPicPr>
          <p:cNvPr id="8" name="Picture 2" descr="Plan of the LHCb det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25703" y="1244408"/>
            <a:ext cx="6929486" cy="5197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2848-21C7-4F88-BD65-47652B70A989}" type="slidenum">
              <a:rPr lang="it-IT"/>
              <a:pPr/>
              <a:t>27</a:t>
            </a:fld>
            <a:endParaRPr lang="it-IT"/>
          </a:p>
        </p:txBody>
      </p:sp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ALICE @ LHC</a:t>
            </a:r>
            <a:endParaRPr lang="it-IT" noProof="0"/>
          </a:p>
        </p:txBody>
      </p:sp>
      <p:pic>
        <p:nvPicPr>
          <p:cNvPr id="3076" name="Picture 4" descr="http://aliceinfo.cern.ch/Public/Objects/Chapter2/ALICE-SetUp-NewSimple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" y="1357298"/>
            <a:ext cx="9118282" cy="4807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003232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noProof="0" smtClean="0">
                <a:solidFill>
                  <a:schemeClr val="accent3"/>
                </a:solidFill>
              </a:rPr>
              <a:t>ATLAS @ LHC</a:t>
            </a:r>
            <a:endParaRPr lang="it-IT" noProof="0">
              <a:solidFill>
                <a:schemeClr val="accent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7F3B76-81F7-4372-B946-374DADAF4ACF}" type="slidenum">
              <a:rPr lang="it-IT"/>
              <a:pPr>
                <a:defRPr/>
              </a:pPr>
              <a:t>28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pic>
        <p:nvPicPr>
          <p:cNvPr id="13" name="Picture 4" descr="FullDet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268760"/>
            <a:ext cx="8280920" cy="53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76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9472"/>
            <a:ext cx="8856984" cy="889248"/>
          </a:xfrm>
        </p:spPr>
        <p:txBody>
          <a:bodyPr/>
          <a:lstStyle/>
          <a:p>
            <a:r>
              <a:rPr lang="it-IT" sz="2400" noProof="0" smtClean="0"/>
              <a:t>Principio di funzionamento di un rivelatore di particelle</a:t>
            </a:r>
            <a:endParaRPr lang="it-IT" sz="2400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C925-0CF7-4516-8FDB-FCEDDB920AE5}" type="slidenum">
              <a:rPr lang="it-IT" smtClean="0"/>
              <a:pPr>
                <a:defRPr/>
              </a:pPr>
              <a:t>29</a:t>
            </a:fld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11/4/2012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Liceo M. L. King</a:t>
            </a:r>
            <a:endParaRPr lang="it-IT" dirty="0"/>
          </a:p>
        </p:txBody>
      </p:sp>
      <p:pic>
        <p:nvPicPr>
          <p:cNvPr id="7" name="anim_wedge_hi.mo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80" end="164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620688"/>
            <a:ext cx="7776864" cy="5832648"/>
          </a:xfrm>
        </p:spPr>
      </p:pic>
    </p:spTree>
    <p:extLst>
      <p:ext uri="{BB962C8B-B14F-4D97-AF65-F5344CB8AC3E}">
        <p14:creationId xmlns:p14="http://schemas.microsoft.com/office/powerpoint/2010/main" val="14479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 err="1" smtClean="0"/>
              <a:t>Perche</a:t>
            </a:r>
            <a:r>
              <a:rPr lang="it-IT" noProof="0" dirty="0" smtClean="0"/>
              <a:t> LHC?</a:t>
            </a:r>
            <a:endParaRPr lang="it-IT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38" y="1340768"/>
            <a:ext cx="7817494" cy="5015582"/>
          </a:xfrm>
        </p:spPr>
        <p:txBody>
          <a:bodyPr/>
          <a:lstStyle/>
          <a:p>
            <a:pPr marL="68263" indent="0" algn="just">
              <a:buNone/>
            </a:pPr>
            <a:r>
              <a:rPr lang="it-IT" sz="2800" dirty="0" smtClean="0"/>
              <a:t>LHC </a:t>
            </a:r>
            <a:r>
              <a:rPr lang="it-IT" sz="2800" dirty="0" smtClean="0">
                <a:latin typeface="Corbel"/>
              </a:rPr>
              <a:t>è uno strumento per lo studio delle </a:t>
            </a:r>
            <a:r>
              <a:rPr lang="it-IT" sz="2800" dirty="0" smtClean="0">
                <a:solidFill>
                  <a:schemeClr val="accent3"/>
                </a:solidFill>
                <a:latin typeface="Corbel"/>
              </a:rPr>
              <a:t>interazioni fondamentali </a:t>
            </a:r>
            <a:r>
              <a:rPr lang="it-IT" sz="2800" dirty="0" smtClean="0">
                <a:latin typeface="Corbel"/>
              </a:rPr>
              <a:t>della materia. Le sue caratteristiche consentono di </a:t>
            </a:r>
            <a:r>
              <a:rPr lang="it-IT" sz="2800" dirty="0" smtClean="0">
                <a:solidFill>
                  <a:schemeClr val="accent3"/>
                </a:solidFill>
                <a:latin typeface="Corbel"/>
              </a:rPr>
              <a:t>verificare in dettaglio</a:t>
            </a:r>
            <a:r>
              <a:rPr lang="it-IT" sz="2800" dirty="0" smtClean="0">
                <a:latin typeface="Corbel"/>
              </a:rPr>
              <a:t> le previsioni del Modello Standard ad energie mai studiate in passato, e di </a:t>
            </a:r>
            <a:r>
              <a:rPr lang="it-IT" sz="2800" dirty="0" smtClean="0">
                <a:solidFill>
                  <a:schemeClr val="accent3"/>
                </a:solidFill>
                <a:latin typeface="Corbel"/>
              </a:rPr>
              <a:t>verificarne possibili estensioni</a:t>
            </a:r>
            <a:r>
              <a:rPr lang="it-IT" sz="2800" dirty="0" smtClean="0">
                <a:latin typeface="Corbel"/>
              </a:rPr>
              <a:t>.</a:t>
            </a:r>
          </a:p>
          <a:p>
            <a:pPr marL="68263" indent="0" algn="just">
              <a:buNone/>
            </a:pPr>
            <a:r>
              <a:rPr lang="it-IT" sz="2800" noProof="0" dirty="0" smtClean="0">
                <a:latin typeface="Corbel"/>
              </a:rPr>
              <a:t>La recente </a:t>
            </a:r>
            <a:r>
              <a:rPr lang="it-IT" sz="2800" noProof="0" dirty="0" smtClean="0">
                <a:solidFill>
                  <a:schemeClr val="accent3"/>
                </a:solidFill>
                <a:latin typeface="Corbel"/>
              </a:rPr>
              <a:t>scoperta del Bosone di </a:t>
            </a:r>
            <a:r>
              <a:rPr lang="it-IT" sz="2800" noProof="0" dirty="0" err="1" smtClean="0">
                <a:solidFill>
                  <a:schemeClr val="accent3"/>
                </a:solidFill>
                <a:latin typeface="Corbel"/>
              </a:rPr>
              <a:t>Higgs</a:t>
            </a:r>
            <a:r>
              <a:rPr lang="it-IT" sz="2800" noProof="0" dirty="0" smtClean="0">
                <a:solidFill>
                  <a:schemeClr val="accent3"/>
                </a:solidFill>
                <a:latin typeface="Corbel"/>
              </a:rPr>
              <a:t> </a:t>
            </a:r>
            <a:r>
              <a:rPr lang="it-IT" sz="2800" noProof="0" dirty="0" smtClean="0">
                <a:latin typeface="Corbel"/>
              </a:rPr>
              <a:t>(o meglio di una particella compatibile con l’</a:t>
            </a:r>
            <a:r>
              <a:rPr lang="it-IT" sz="2800" noProof="0" dirty="0" err="1" smtClean="0">
                <a:latin typeface="Corbel"/>
              </a:rPr>
              <a:t>Higgs</a:t>
            </a:r>
            <a:r>
              <a:rPr lang="it-IT" sz="2800" noProof="0" dirty="0" smtClean="0">
                <a:latin typeface="Corbel"/>
              </a:rPr>
              <a:t>) è un esempio delle potenzialità di scoperta di LHC.</a:t>
            </a:r>
          </a:p>
          <a:p>
            <a:pPr marL="68263" indent="0" algn="just">
              <a:buNone/>
            </a:pPr>
            <a:r>
              <a:rPr lang="it-IT" sz="2800" dirty="0" smtClean="0">
                <a:latin typeface="Corbel"/>
              </a:rPr>
              <a:t>Lo scopo delle presentazioni di oggi è di darvi un’idea delle </a:t>
            </a:r>
            <a:r>
              <a:rPr lang="it-IT" sz="2800" dirty="0" smtClean="0">
                <a:solidFill>
                  <a:schemeClr val="accent3"/>
                </a:solidFill>
                <a:latin typeface="Corbel"/>
              </a:rPr>
              <a:t>tecniche sperimentali </a:t>
            </a:r>
            <a:r>
              <a:rPr lang="it-IT" sz="2800" dirty="0" smtClean="0">
                <a:latin typeface="Corbel"/>
              </a:rPr>
              <a:t>che servono per raggiungere questi risultati.</a:t>
            </a:r>
            <a:endParaRPr lang="it-IT" sz="2800" noProof="0" dirty="0" smtClean="0"/>
          </a:p>
          <a:p>
            <a:endParaRPr lang="it-IT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C925-0CF7-4516-8FDB-FCEDDB920AE5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18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8"/>
            <a:ext cx="9144000" cy="552068"/>
          </a:xfrm>
        </p:spPr>
        <p:txBody>
          <a:bodyPr/>
          <a:lstStyle/>
          <a:p>
            <a:r>
              <a:rPr lang="it-IT" sz="2400" noProof="0" smtClean="0"/>
              <a:t>Installazione del rivelatore ATLAS in caverna: 2003-2008 </a:t>
            </a:r>
            <a:endParaRPr lang="it-IT" sz="2400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C925-0CF7-4516-8FDB-FCEDDB920AE5}" type="slidenum">
              <a:rPr lang="it-IT" smtClean="0"/>
              <a:pPr>
                <a:defRPr/>
              </a:pPr>
              <a:t>30</a:t>
            </a:fld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11/4/2012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Liceo M. L. King</a:t>
            </a:r>
            <a:endParaRPr lang="it-IT" dirty="0"/>
          </a:p>
        </p:txBody>
      </p:sp>
      <p:pic>
        <p:nvPicPr>
          <p:cNvPr id="10" name="Buil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48680"/>
            <a:ext cx="7776864" cy="5832648"/>
          </a:xfrm>
        </p:spPr>
      </p:pic>
    </p:spTree>
    <p:extLst>
      <p:ext uri="{BB962C8B-B14F-4D97-AF65-F5344CB8AC3E}">
        <p14:creationId xmlns:p14="http://schemas.microsoft.com/office/powerpoint/2010/main" val="385700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14282" y="2143116"/>
            <a:ext cx="2714644" cy="3143296"/>
          </a:xfrm>
          <a:prstGeom prst="rect">
            <a:avLst/>
          </a:prstGeom>
          <a:solidFill>
            <a:schemeClr val="tx1">
              <a:lumMod val="95000"/>
              <a:alpha val="54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dirty="0" err="1" smtClean="0">
                <a:solidFill>
                  <a:schemeClr val="accent3"/>
                </a:solidFill>
              </a:rPr>
              <a:t>Muon</a:t>
            </a:r>
            <a:r>
              <a:rPr lang="en-US" dirty="0" smtClean="0">
                <a:solidFill>
                  <a:schemeClr val="accent3"/>
                </a:solidFill>
              </a:rPr>
              <a:t> spectrometer</a:t>
            </a:r>
          </a:p>
          <a:p>
            <a:pPr marL="117475" indent="-117475"/>
            <a:r>
              <a:rPr lang="en-US" sz="1600" dirty="0" smtClean="0">
                <a:solidFill>
                  <a:schemeClr val="accent3"/>
                </a:solidFill>
                <a:latin typeface="Symbol" pitchFamily="18" charset="2"/>
              </a:rPr>
              <a:t>m </a:t>
            </a:r>
            <a:r>
              <a:rPr lang="en-US" sz="1600" dirty="0" smtClean="0">
                <a:solidFill>
                  <a:schemeClr val="accent3"/>
                </a:solidFill>
              </a:rPr>
              <a:t>tracking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pPr marL="168275" indent="-168275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MDT (Monitored drift tubes)</a:t>
            </a:r>
            <a:endParaRPr lang="en-US" sz="1600" baseline="30000" dirty="0" smtClean="0">
              <a:solidFill>
                <a:schemeClr val="bg1"/>
              </a:solidFill>
            </a:endParaRPr>
          </a:p>
          <a:p>
            <a:pPr marL="168275" indent="-168275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CSC (Cathode Strip Chambers)</a:t>
            </a:r>
          </a:p>
          <a:p>
            <a:pPr marL="169863" indent="-169863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RPC (Resistive Plate Chamber) Trigger</a:t>
            </a:r>
          </a:p>
          <a:p>
            <a:pPr marL="169863" indent="-169863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TGC (Thin Gas Chamber) Trigger</a:t>
            </a:r>
          </a:p>
          <a:p>
            <a:pPr marL="169863" indent="-169863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4T </a:t>
            </a:r>
            <a:r>
              <a:rPr lang="en-US" sz="1600" dirty="0" err="1" smtClean="0">
                <a:solidFill>
                  <a:schemeClr val="bg1"/>
                </a:solidFill>
              </a:rPr>
              <a:t>Toroid</a:t>
            </a:r>
            <a:r>
              <a:rPr lang="en-US" sz="1600" dirty="0" smtClean="0">
                <a:solidFill>
                  <a:schemeClr val="bg1"/>
                </a:solidFill>
              </a:rPr>
              <a:t> Magnet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4282" y="2285992"/>
            <a:ext cx="2714644" cy="2714644"/>
          </a:xfrm>
          <a:prstGeom prst="rect">
            <a:avLst/>
          </a:prstGeom>
          <a:solidFill>
            <a:schemeClr val="tx1">
              <a:lumMod val="95000"/>
              <a:alpha val="54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3 Level Trigger system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pPr marL="168275" indent="-168275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L1 – hardware – 100 kHz 2.5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s </a:t>
            </a:r>
            <a:r>
              <a:rPr lang="en-US" sz="1600" dirty="0" err="1" smtClean="0">
                <a:solidFill>
                  <a:schemeClr val="bg1"/>
                </a:solidFill>
              </a:rPr>
              <a:t>latancy</a:t>
            </a:r>
            <a:endParaRPr lang="en-US" sz="1600" baseline="30000" dirty="0" smtClean="0">
              <a:solidFill>
                <a:schemeClr val="bg1"/>
              </a:solidFill>
            </a:endParaRPr>
          </a:p>
          <a:p>
            <a:pPr marL="168275" indent="-168275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L2 – software – 3-4 kHz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10 ms </a:t>
            </a:r>
            <a:r>
              <a:rPr lang="en-US" sz="1600" dirty="0" err="1" smtClean="0">
                <a:solidFill>
                  <a:schemeClr val="bg1"/>
                </a:solidFill>
              </a:rPr>
              <a:t>latancy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169863" indent="-169863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EF – software – 100 Hz 1-2 s </a:t>
            </a:r>
            <a:r>
              <a:rPr lang="en-US" sz="1600" dirty="0" err="1" smtClean="0">
                <a:solidFill>
                  <a:schemeClr val="bg1"/>
                </a:solidFill>
              </a:rPr>
              <a:t>latancy</a:t>
            </a:r>
            <a:endParaRPr lang="en-US" sz="1600" baseline="30000" dirty="0" smtClean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282" y="2285992"/>
            <a:ext cx="2714644" cy="2714644"/>
          </a:xfrm>
          <a:prstGeom prst="rect">
            <a:avLst/>
          </a:prstGeom>
          <a:solidFill>
            <a:schemeClr val="tx1">
              <a:lumMod val="95000"/>
              <a:alpha val="54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Inner Detector (ID)</a:t>
            </a:r>
          </a:p>
          <a:p>
            <a:pPr marL="117475" indent="-117475"/>
            <a:r>
              <a:rPr lang="en-US" sz="1600" dirty="0" smtClean="0">
                <a:solidFill>
                  <a:schemeClr val="accent3"/>
                </a:solidFill>
              </a:rPr>
              <a:t>Tracking</a:t>
            </a:r>
          </a:p>
          <a:p>
            <a:pPr marL="168275" indent="-168275">
              <a:tabLst>
                <a:tab pos="282575" algn="l"/>
              </a:tabLst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168275" indent="-168275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Silicon Pixel 50 x 400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</a:t>
            </a:r>
            <a:r>
              <a:rPr lang="en-US" sz="1600" baseline="30000" dirty="0" smtClean="0">
                <a:solidFill>
                  <a:schemeClr val="bg1"/>
                </a:solidFill>
              </a:rPr>
              <a:t>2</a:t>
            </a:r>
          </a:p>
          <a:p>
            <a:pPr marL="168275" indent="-168275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Silicon Strips (SCT)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80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 stereo</a:t>
            </a:r>
          </a:p>
          <a:p>
            <a:pPr marL="169863" indent="-169863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Transition Radiation Tracker (TRT) up to 36 points/track</a:t>
            </a:r>
          </a:p>
          <a:p>
            <a:pPr marL="169863" indent="-169863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2T Solenoid Magnet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4282" y="2285992"/>
            <a:ext cx="2714644" cy="2714644"/>
          </a:xfrm>
          <a:prstGeom prst="rect">
            <a:avLst/>
          </a:prstGeom>
          <a:solidFill>
            <a:schemeClr val="tx1">
              <a:lumMod val="95000"/>
              <a:alpha val="54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Calorimeter system</a:t>
            </a:r>
          </a:p>
          <a:p>
            <a:pPr marL="117475" indent="-117475"/>
            <a:r>
              <a:rPr lang="en-US" sz="1600" dirty="0" smtClean="0">
                <a:solidFill>
                  <a:schemeClr val="accent3"/>
                </a:solidFill>
              </a:rPr>
              <a:t>EM and </a:t>
            </a:r>
            <a:r>
              <a:rPr lang="en-US" sz="1600" dirty="0" err="1" smtClean="0">
                <a:solidFill>
                  <a:schemeClr val="accent3"/>
                </a:solidFill>
              </a:rPr>
              <a:t>Hadr</a:t>
            </a:r>
            <a:r>
              <a:rPr lang="en-US" sz="1600" dirty="0" smtClean="0">
                <a:solidFill>
                  <a:schemeClr val="accent3"/>
                </a:solidFill>
              </a:rPr>
              <a:t> energy</a:t>
            </a:r>
          </a:p>
          <a:p>
            <a:pPr marL="117475" indent="-117475"/>
            <a:endParaRPr lang="en-US" sz="1600" dirty="0" smtClean="0">
              <a:solidFill>
                <a:schemeClr val="accent3"/>
              </a:solidFill>
            </a:endParaRPr>
          </a:p>
          <a:p>
            <a:pPr marL="168275" indent="-168275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Liquid </a:t>
            </a:r>
            <a:r>
              <a:rPr lang="en-US" sz="1600" dirty="0" err="1" smtClean="0">
                <a:solidFill>
                  <a:schemeClr val="bg1"/>
                </a:solidFill>
              </a:rPr>
              <a:t>Ar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en-US" sz="1600" dirty="0" err="1" smtClean="0">
                <a:solidFill>
                  <a:schemeClr val="bg1"/>
                </a:solidFill>
              </a:rPr>
              <a:t>LAr</a:t>
            </a:r>
            <a:r>
              <a:rPr lang="en-US" sz="1600" dirty="0" smtClean="0">
                <a:solidFill>
                  <a:schemeClr val="bg1"/>
                </a:solidFill>
              </a:rPr>
              <a:t>) EM barrel and end-cap</a:t>
            </a:r>
          </a:p>
          <a:p>
            <a:pPr marL="168275" indent="-168275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err="1" smtClean="0">
                <a:solidFill>
                  <a:schemeClr val="bg1"/>
                </a:solidFill>
              </a:rPr>
              <a:t>LAr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Hadronic</a:t>
            </a:r>
            <a:r>
              <a:rPr lang="en-US" sz="1600" dirty="0" smtClean="0">
                <a:solidFill>
                  <a:schemeClr val="bg1"/>
                </a:solidFill>
              </a:rPr>
              <a:t> end-cap</a:t>
            </a:r>
          </a:p>
          <a:p>
            <a:pPr marL="168275" indent="-168275">
              <a:buFont typeface="Arial" pitchFamily="34" charset="0"/>
              <a:buChar char="•"/>
              <a:tabLst>
                <a:tab pos="282575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Tile calorimeter (Fe – </a:t>
            </a:r>
            <a:r>
              <a:rPr lang="en-US" sz="1600" dirty="0" err="1" smtClean="0">
                <a:solidFill>
                  <a:schemeClr val="bg1"/>
                </a:solidFill>
              </a:rPr>
              <a:t>scintillator</a:t>
            </a:r>
            <a:r>
              <a:rPr lang="en-US" sz="1600" dirty="0" smtClean="0">
                <a:solidFill>
                  <a:schemeClr val="bg1"/>
                </a:solidFill>
              </a:rPr>
              <a:t>) </a:t>
            </a:r>
            <a:r>
              <a:rPr lang="en-US" sz="1600" dirty="0" err="1" smtClean="0">
                <a:solidFill>
                  <a:schemeClr val="bg1"/>
                </a:solidFill>
              </a:rPr>
              <a:t>hadronic</a:t>
            </a:r>
            <a:r>
              <a:rPr lang="en-US" sz="1600" dirty="0" smtClean="0">
                <a:solidFill>
                  <a:schemeClr val="bg1"/>
                </a:solidFill>
              </a:rPr>
              <a:t> barrel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003232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noProof="0" smtClean="0">
                <a:solidFill>
                  <a:schemeClr val="accent3"/>
                </a:solidFill>
              </a:rPr>
              <a:t>ATLAS @ LHC</a:t>
            </a:r>
            <a:endParaRPr lang="it-IT" noProof="0">
              <a:solidFill>
                <a:schemeClr val="accent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7F3B76-81F7-4372-B946-374DADAF4ACF}" type="slidenum">
              <a:rPr lang="it-IT"/>
              <a:pPr>
                <a:defRPr/>
              </a:pPr>
              <a:t>31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pic>
        <p:nvPicPr>
          <p:cNvPr id="13" name="Picture 4" descr="FullDet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26794" y="1643050"/>
            <a:ext cx="641720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827766" y="1667192"/>
            <a:ext cx="1181734" cy="2616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Tile Calorimeter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17800" y="1665628"/>
            <a:ext cx="1713931" cy="2616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Liquid Argon calorimeter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49915" y="5482875"/>
            <a:ext cx="575799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  TRT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28096" y="5482875"/>
            <a:ext cx="761747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    Pixel  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66251" y="5482875"/>
            <a:ext cx="737702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    SCT  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5919" y="5482875"/>
            <a:ext cx="1282723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Solenoid Magnet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0444" y="1667192"/>
            <a:ext cx="1107996" cy="2616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</a:rPr>
              <a:t>Muon</a:t>
            </a:r>
            <a:r>
              <a:rPr lang="en-US" sz="1100" dirty="0" smtClean="0">
                <a:solidFill>
                  <a:schemeClr val="bg1"/>
                </a:solidFill>
              </a:rPr>
              <a:t> Detector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82378" y="5482875"/>
            <a:ext cx="1093569" cy="2616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</a:rPr>
              <a:t>Toroid</a:t>
            </a:r>
            <a:r>
              <a:rPr lang="en-US" sz="1100" dirty="0" smtClean="0">
                <a:solidFill>
                  <a:schemeClr val="bg1"/>
                </a:solidFill>
              </a:rPr>
              <a:t> Magnet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2" grpId="0" animBg="1"/>
      <p:bldP spid="27" grpId="0" animBg="1"/>
      <p:bldP spid="2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Ricostruzione degli eventi</a:t>
            </a:r>
            <a:endParaRPr lang="it-IT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077072"/>
            <a:ext cx="8496944" cy="2279278"/>
          </a:xfrm>
        </p:spPr>
        <p:txBody>
          <a:bodyPr/>
          <a:lstStyle/>
          <a:p>
            <a:pPr marL="68263" indent="0">
              <a:buNone/>
            </a:pPr>
            <a:r>
              <a:rPr lang="it-IT" sz="2400" dirty="0" smtClean="0"/>
              <a:t>ATLAS possiede circa 100 milioni di canali di lettura indipendenti. Ciascuno registra, ogni 25 ns,  il segnale generato dalla particelle in transito e lo digitalizza (fino a 20 collisioni per </a:t>
            </a:r>
            <a:r>
              <a:rPr lang="it-IT" sz="2400" dirty="0" err="1" smtClean="0"/>
              <a:t>bunch</a:t>
            </a:r>
            <a:r>
              <a:rPr lang="it-IT" sz="2400" dirty="0" smtClean="0"/>
              <a:t> </a:t>
            </a:r>
            <a:r>
              <a:rPr lang="it-IT" sz="2400" dirty="0" err="1" smtClean="0"/>
              <a:t>crossing</a:t>
            </a:r>
            <a:r>
              <a:rPr lang="it-IT" sz="2400" dirty="0" smtClean="0"/>
              <a:t>).</a:t>
            </a:r>
          </a:p>
          <a:p>
            <a:pPr marL="68263" indent="0">
              <a:buNone/>
            </a:pPr>
            <a:r>
              <a:rPr lang="it-IT" sz="2400" dirty="0" smtClean="0"/>
              <a:t>Un sofisticato sistema di acquisizione ed elaborazione dati in tempo reale consente di selezionare gli eventi interessanti e passare dai dati grezzi alla ricostruzione delle proprietà fisiche.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C925-0CF7-4516-8FDB-FCEDDB920AE5}" type="slidenum">
              <a:rPr lang="it-IT" smtClean="0"/>
              <a:pPr>
                <a:defRPr/>
              </a:pPr>
              <a:t>32</a:t>
            </a:fld>
            <a:endParaRPr lang="it-IT" dirty="0"/>
          </a:p>
        </p:txBody>
      </p:sp>
      <p:pic>
        <p:nvPicPr>
          <p:cNvPr id="100354" name="Picture 2" descr="https://twiki.cern.ch/twiki/pub/AtlasPublic/EventDisplayPublicResults/zpileup_20vtx_sept20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31"/>
          <a:stretch/>
        </p:blipFill>
        <p:spPr bwMode="auto">
          <a:xfrm>
            <a:off x="604714" y="1272188"/>
            <a:ext cx="7984389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04714" y="1268760"/>
            <a:ext cx="7984389" cy="2666598"/>
            <a:chOff x="604714" y="1268760"/>
            <a:chExt cx="7984389" cy="2666598"/>
          </a:xfrm>
        </p:grpSpPr>
        <p:sp>
          <p:nvSpPr>
            <p:cNvPr id="7" name="Rectangle 6"/>
            <p:cNvSpPr/>
            <p:nvPr/>
          </p:nvSpPr>
          <p:spPr>
            <a:xfrm>
              <a:off x="604714" y="1271062"/>
              <a:ext cx="7984389" cy="2661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0356" name="Picture 4" descr="https://twiki.cern.ch/twiki/pub/AtlasPublic/EventDisplayPublicResults/JiveXML_166466_78756195-YX-RZ-LegoPlot-2010-11-16-13-45-36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" t="7595" r="34362" b="11997"/>
            <a:stretch/>
          </p:blipFill>
          <p:spPr bwMode="auto">
            <a:xfrm>
              <a:off x="971600" y="1268760"/>
              <a:ext cx="3864416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s://twiki.cern.ch/twiki/pub/AtlasPublic/EventDisplayPublicResults/JiveXML_166466_78756195-YX-RZ-LegoPlot-2010-11-16-13-45-3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51" b="50000"/>
            <a:stretch/>
          </p:blipFill>
          <p:spPr bwMode="auto">
            <a:xfrm>
              <a:off x="5076056" y="1271062"/>
              <a:ext cx="3177164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761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691C-E2B3-4AEB-A099-73776EDA7FFC}" type="slidenum">
              <a:rPr lang="it-IT"/>
              <a:pPr/>
              <a:t>33</a:t>
            </a:fld>
            <a:endParaRPr lang="it-IT"/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548680"/>
            <a:ext cx="8043862" cy="914400"/>
          </a:xfrm>
        </p:spPr>
        <p:txBody>
          <a:bodyPr/>
          <a:lstStyle/>
          <a:p>
            <a:r>
              <a:rPr lang="it-IT" noProof="0"/>
              <a:t>Trigger e Data Acquisition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652" y="1340768"/>
            <a:ext cx="8069529" cy="4956016"/>
          </a:xfrm>
        </p:spPr>
        <p:txBody>
          <a:bodyPr/>
          <a:lstStyle/>
          <a:p>
            <a:pPr marL="57150" indent="11113" algn="just">
              <a:lnSpc>
                <a:spcPct val="90000"/>
              </a:lnSpc>
              <a:buNone/>
              <a:tabLst>
                <a:tab pos="1879600" algn="l"/>
                <a:tab pos="2000250" algn="l"/>
                <a:tab pos="5313363" algn="l"/>
                <a:tab pos="6742113" algn="l"/>
              </a:tabLst>
            </a:pPr>
            <a:r>
              <a:rPr lang="it-IT" sz="2400" dirty="0" smtClean="0"/>
              <a:t>Vista l’elevatissima frequenza di collisioni a LHC, i sistemi </a:t>
            </a:r>
            <a:r>
              <a:rPr lang="it-IT" sz="2400" noProof="0" dirty="0" smtClean="0">
                <a:solidFill>
                  <a:schemeClr val="accent3"/>
                </a:solidFill>
              </a:rPr>
              <a:t>Trigger/DAQ </a:t>
            </a:r>
            <a:r>
              <a:rPr lang="it-IT" sz="2400" noProof="0" dirty="0" smtClean="0"/>
              <a:t>hanno</a:t>
            </a:r>
            <a:r>
              <a:rPr lang="it-IT" sz="2400" dirty="0" smtClean="0"/>
              <a:t> richiesto particolare attenzione.</a:t>
            </a:r>
            <a:endParaRPr lang="it-IT" sz="2400" noProof="0" dirty="0"/>
          </a:p>
          <a:p>
            <a:pPr algn="just">
              <a:lnSpc>
                <a:spcPct val="90000"/>
              </a:lnSpc>
              <a:tabLst>
                <a:tab pos="1879600" algn="l"/>
                <a:tab pos="2000250" algn="l"/>
                <a:tab pos="5313363" algn="l"/>
                <a:tab pos="6742113" algn="l"/>
              </a:tabLst>
            </a:pPr>
            <a:r>
              <a:rPr lang="it-IT" sz="2400" noProof="0" dirty="0"/>
              <a:t>Un evento </a:t>
            </a:r>
            <a:r>
              <a:rPr lang="it-IT" sz="2400" noProof="0" dirty="0" smtClean="0"/>
              <a:t>di </a:t>
            </a:r>
            <a:r>
              <a:rPr lang="it-IT" sz="2400" noProof="0" dirty="0"/>
              <a:t>un esperimento LHC digitalizzato occupa in media 10 MB. Vengono prodotte 4 10</a:t>
            </a:r>
            <a:r>
              <a:rPr lang="it-IT" sz="2400" baseline="30000" noProof="0" dirty="0"/>
              <a:t>7 </a:t>
            </a:r>
            <a:r>
              <a:rPr lang="it-IT" sz="2400" noProof="0" dirty="0"/>
              <a:t>interazioni al secondo. Quindi il </a:t>
            </a:r>
            <a:r>
              <a:rPr lang="it-IT" sz="2400" noProof="0" dirty="0">
                <a:solidFill>
                  <a:schemeClr val="accent3"/>
                </a:solidFill>
              </a:rPr>
              <a:t>volume complessivo di dati prodotto è di 400 TB/sec</a:t>
            </a:r>
            <a:r>
              <a:rPr lang="it-IT" sz="2400" noProof="0" dirty="0"/>
              <a:t>. Ovviamente è impossibile manipolare una simile quantità di dati, per cui si deve </a:t>
            </a:r>
            <a:r>
              <a:rPr lang="it-IT" sz="2400" noProof="0" dirty="0">
                <a:solidFill>
                  <a:schemeClr val="accent3"/>
                </a:solidFill>
              </a:rPr>
              <a:t>operare una selezione e memorizzare solo gli eventi potenzialmente interessanti</a:t>
            </a:r>
            <a:r>
              <a:rPr lang="it-IT" sz="2400" noProof="0" dirty="0"/>
              <a:t>. Questo è il compito del sistema di </a:t>
            </a:r>
            <a:r>
              <a:rPr lang="it-IT" sz="2400" noProof="0" dirty="0">
                <a:solidFill>
                  <a:schemeClr val="accent3"/>
                </a:solidFill>
              </a:rPr>
              <a:t>Trigger</a:t>
            </a:r>
            <a:r>
              <a:rPr lang="it-IT" sz="2400" noProof="0" dirty="0"/>
              <a:t>.</a:t>
            </a:r>
          </a:p>
          <a:p>
            <a:pPr algn="just">
              <a:lnSpc>
                <a:spcPct val="90000"/>
              </a:lnSpc>
              <a:tabLst>
                <a:tab pos="1879600" algn="l"/>
                <a:tab pos="2000250" algn="l"/>
                <a:tab pos="5313363" algn="l"/>
                <a:tab pos="6742113" algn="l"/>
              </a:tabLst>
            </a:pPr>
            <a:r>
              <a:rPr lang="it-IT" sz="2400" noProof="0" dirty="0"/>
              <a:t>Usualmente gli esperimenti hanno un trigger organizzato su più livelli. </a:t>
            </a:r>
            <a:r>
              <a:rPr lang="it-IT" sz="2400" noProof="0" dirty="0">
                <a:solidFill>
                  <a:schemeClr val="accent3"/>
                </a:solidFill>
              </a:rPr>
              <a:t>Ogni livello analizza solo gli eventi accettati dal livello precedente</a:t>
            </a:r>
            <a:r>
              <a:rPr lang="it-IT" sz="2400" noProof="0" dirty="0"/>
              <a:t>. L’analisi diventa progressivamente più raffinata e progressivamente più lenta.</a:t>
            </a:r>
          </a:p>
        </p:txBody>
      </p:sp>
    </p:spTree>
    <p:extLst>
      <p:ext uri="{BB962C8B-B14F-4D97-AF65-F5344CB8AC3E}">
        <p14:creationId xmlns:p14="http://schemas.microsoft.com/office/powerpoint/2010/main" val="309768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1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1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B346-2472-487A-A800-833A00AFD8B2}" type="slidenum">
              <a:rPr lang="it-IT"/>
              <a:pPr/>
              <a:t>34</a:t>
            </a:fld>
            <a:endParaRPr lang="it-IT"/>
          </a:p>
        </p:txBody>
      </p:sp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404664"/>
            <a:ext cx="8043862" cy="914400"/>
          </a:xfrm>
        </p:spPr>
        <p:txBody>
          <a:bodyPr/>
          <a:lstStyle/>
          <a:p>
            <a:r>
              <a:rPr lang="it-IT" noProof="0" dirty="0" smtClean="0"/>
              <a:t>Il Trigger a LHC</a:t>
            </a:r>
            <a:endParaRPr lang="it-IT" noProof="0" dirty="0"/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3919" y="1111078"/>
            <a:ext cx="7771960" cy="2073275"/>
          </a:xfrm>
        </p:spPr>
        <p:txBody>
          <a:bodyPr/>
          <a:lstStyle/>
          <a:p>
            <a:pPr marL="57150" indent="11113" algn="just">
              <a:lnSpc>
                <a:spcPct val="90000"/>
              </a:lnSpc>
              <a:buNone/>
            </a:pPr>
            <a:r>
              <a:rPr lang="it-IT" sz="2800" noProof="0" smtClean="0"/>
              <a:t>A LHC il Trigger di primo livello impiega </a:t>
            </a:r>
            <a:r>
              <a:rPr lang="it-IT" sz="2800" noProof="0" smtClean="0">
                <a:solidFill>
                  <a:schemeClr val="accent3"/>
                </a:solidFill>
              </a:rPr>
              <a:t>qualche </a:t>
            </a:r>
            <a:r>
              <a:rPr lang="it-IT" sz="2800" noProof="0" smtClean="0">
                <a:solidFill>
                  <a:schemeClr val="accent3"/>
                </a:solidFill>
                <a:latin typeface="Symbol" pitchFamily="18" charset="2"/>
              </a:rPr>
              <a:t>m</a:t>
            </a:r>
            <a:r>
              <a:rPr lang="it-IT" sz="2800" noProof="0" smtClean="0">
                <a:solidFill>
                  <a:schemeClr val="accent3"/>
                </a:solidFill>
              </a:rPr>
              <a:t>s a prendere una decisione</a:t>
            </a:r>
            <a:r>
              <a:rPr lang="it-IT" sz="2800" noProof="0" smtClean="0"/>
              <a:t>, ma gli eventi si susseguono ogni 25 ns. È quindi necessario </a:t>
            </a:r>
            <a:r>
              <a:rPr lang="it-IT" sz="2800" noProof="0" smtClean="0">
                <a:solidFill>
                  <a:schemeClr val="accent3"/>
                </a:solidFill>
              </a:rPr>
              <a:t>elaborare molti eventi in parallelo </a:t>
            </a:r>
            <a:r>
              <a:rPr lang="it-IT" sz="2800" noProof="0" smtClean="0"/>
              <a:t>per non sprecare la luminosità che si ha a disposizione.</a:t>
            </a:r>
            <a:endParaRPr lang="it-IT" sz="2800" noProof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53166" y="3070423"/>
            <a:ext cx="7790800" cy="3441700"/>
            <a:chOff x="86" y="1424"/>
            <a:chExt cx="3816" cy="2168"/>
          </a:xfrm>
        </p:grpSpPr>
        <p:sp>
          <p:nvSpPr>
            <p:cNvPr id="320517" name="Line 5"/>
            <p:cNvSpPr>
              <a:spLocks noChangeShapeType="1"/>
            </p:cNvSpPr>
            <p:nvPr/>
          </p:nvSpPr>
          <p:spPr bwMode="auto">
            <a:xfrm>
              <a:off x="768" y="2592"/>
              <a:ext cx="602" cy="29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18" name="Rectangle 6"/>
            <p:cNvSpPr>
              <a:spLocks noChangeArrowheads="1"/>
            </p:cNvSpPr>
            <p:nvPr/>
          </p:nvSpPr>
          <p:spPr bwMode="auto">
            <a:xfrm>
              <a:off x="854" y="2495"/>
              <a:ext cx="374" cy="2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600">
                  <a:latin typeface="Symbol" pitchFamily="18" charset="2"/>
                </a:rPr>
                <a:t>» m</a:t>
              </a:r>
              <a:r>
                <a:rPr lang="en-US" sz="1600"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320519" name="Rectangle 7"/>
            <p:cNvSpPr>
              <a:spLocks noChangeArrowheads="1"/>
            </p:cNvSpPr>
            <p:nvPr/>
          </p:nvSpPr>
          <p:spPr bwMode="auto">
            <a:xfrm>
              <a:off x="968" y="2360"/>
              <a:ext cx="402" cy="17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20" name="Rectangle 8"/>
            <p:cNvSpPr>
              <a:spLocks noChangeArrowheads="1"/>
            </p:cNvSpPr>
            <p:nvPr/>
          </p:nvSpPr>
          <p:spPr bwMode="auto">
            <a:xfrm>
              <a:off x="872" y="2312"/>
              <a:ext cx="385" cy="17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21" name="Line 9"/>
            <p:cNvSpPr>
              <a:spLocks noChangeShapeType="1"/>
            </p:cNvSpPr>
            <p:nvPr/>
          </p:nvSpPr>
          <p:spPr bwMode="auto">
            <a:xfrm>
              <a:off x="576" y="1776"/>
              <a:ext cx="3120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22" name="Rectangle 10"/>
            <p:cNvSpPr>
              <a:spLocks noChangeArrowheads="1"/>
            </p:cNvSpPr>
            <p:nvPr/>
          </p:nvSpPr>
          <p:spPr bwMode="auto">
            <a:xfrm>
              <a:off x="518" y="1424"/>
              <a:ext cx="2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 dirty="0">
                  <a:solidFill>
                    <a:schemeClr val="accent6"/>
                  </a:solidFill>
                  <a:latin typeface="Times New Roman" pitchFamily="18" charset="0"/>
                </a:rPr>
                <a:t>p </a:t>
              </a:r>
              <a:r>
                <a:rPr lang="en-US" sz="1800" dirty="0" err="1">
                  <a:solidFill>
                    <a:schemeClr val="accent6"/>
                  </a:solidFill>
                  <a:latin typeface="Times New Roman" pitchFamily="18" charset="0"/>
                </a:rPr>
                <a:t>p</a:t>
              </a:r>
              <a:r>
                <a:rPr lang="en-US" sz="1800" dirty="0">
                  <a:solidFill>
                    <a:schemeClr val="accent6"/>
                  </a:solidFill>
                  <a:latin typeface="Times New Roman" pitchFamily="18" charset="0"/>
                </a:rPr>
                <a:t> crossing rate 40 MHz (L=10</a:t>
              </a:r>
              <a:r>
                <a:rPr lang="en-US" sz="1800" baseline="30000" dirty="0">
                  <a:solidFill>
                    <a:schemeClr val="accent6"/>
                  </a:solidFill>
                  <a:latin typeface="Times New Roman" pitchFamily="18" charset="0"/>
                </a:rPr>
                <a:t>33</a:t>
              </a:r>
              <a:r>
                <a:rPr lang="en-US" sz="1800" dirty="0">
                  <a:solidFill>
                    <a:schemeClr val="accent6"/>
                  </a:solidFill>
                  <a:latin typeface="Times New Roman" pitchFamily="18" charset="0"/>
                </a:rPr>
                <a:t>- 4</a:t>
              </a:r>
              <a:r>
                <a:rPr lang="en-US" sz="1800" dirty="0">
                  <a:solidFill>
                    <a:schemeClr val="accent6"/>
                  </a:solidFill>
                  <a:latin typeface="Symbol" pitchFamily="18" charset="2"/>
                </a:rPr>
                <a:t>×</a:t>
              </a:r>
              <a:r>
                <a:rPr lang="en-US" sz="1800" dirty="0">
                  <a:solidFill>
                    <a:schemeClr val="accent6"/>
                  </a:solidFill>
                  <a:latin typeface="Times New Roman" pitchFamily="18" charset="0"/>
                </a:rPr>
                <a:t>10</a:t>
              </a:r>
              <a:r>
                <a:rPr lang="en-US" sz="1800" baseline="30000" dirty="0">
                  <a:solidFill>
                    <a:schemeClr val="accent6"/>
                  </a:solidFill>
                  <a:latin typeface="Times New Roman" pitchFamily="18" charset="0"/>
                </a:rPr>
                <a:t>34</a:t>
              </a:r>
              <a:r>
                <a:rPr lang="en-US" sz="1800" dirty="0">
                  <a:solidFill>
                    <a:schemeClr val="accent6"/>
                  </a:solidFill>
                  <a:latin typeface="Times New Roman" pitchFamily="18" charset="0"/>
                </a:rPr>
                <a:t>cm</a:t>
              </a:r>
              <a:r>
                <a:rPr lang="en-US" sz="1800" baseline="30000" dirty="0">
                  <a:solidFill>
                    <a:schemeClr val="accent6"/>
                  </a:solidFill>
                  <a:latin typeface="Times New Roman" pitchFamily="18" charset="0"/>
                </a:rPr>
                <a:t>-2</a:t>
              </a:r>
              <a:r>
                <a:rPr lang="en-US" sz="1800" dirty="0">
                  <a:solidFill>
                    <a:schemeClr val="accent6"/>
                  </a:solidFill>
                  <a:latin typeface="Times New Roman" pitchFamily="18" charset="0"/>
                </a:rPr>
                <a:t> s</a:t>
              </a:r>
              <a:r>
                <a:rPr lang="en-US" sz="1800" baseline="30000" dirty="0">
                  <a:solidFill>
                    <a:schemeClr val="accent6"/>
                  </a:solidFill>
                  <a:latin typeface="Times New Roman" pitchFamily="18" charset="0"/>
                </a:rPr>
                <a:t>-1</a:t>
              </a:r>
              <a:r>
                <a:rPr lang="en-US" sz="1800" dirty="0">
                  <a:solidFill>
                    <a:schemeClr val="accent6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320523" name="Rectangle 11"/>
            <p:cNvSpPr>
              <a:spLocks noChangeArrowheads="1"/>
            </p:cNvSpPr>
            <p:nvPr/>
          </p:nvSpPr>
          <p:spPr bwMode="auto">
            <a:xfrm>
              <a:off x="662" y="1967"/>
              <a:ext cx="426" cy="2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600">
                  <a:latin typeface="Times New Roman" pitchFamily="18" charset="0"/>
                </a:rPr>
                <a:t>25 ns</a:t>
              </a: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720" y="1776"/>
              <a:ext cx="17" cy="192"/>
              <a:chOff x="720" y="1776"/>
              <a:chExt cx="17" cy="192"/>
            </a:xfrm>
          </p:grpSpPr>
          <p:sp>
            <p:nvSpPr>
              <p:cNvPr id="320525" name="Line 13"/>
              <p:cNvSpPr>
                <a:spLocks noChangeShapeType="1"/>
              </p:cNvSpPr>
              <p:nvPr/>
            </p:nvSpPr>
            <p:spPr bwMode="auto">
              <a:xfrm>
                <a:off x="720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26" name="Line 14"/>
              <p:cNvSpPr>
                <a:spLocks noChangeShapeType="1"/>
              </p:cNvSpPr>
              <p:nvPr/>
            </p:nvSpPr>
            <p:spPr bwMode="auto">
              <a:xfrm>
                <a:off x="720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27" name="Line 15"/>
              <p:cNvSpPr>
                <a:spLocks noChangeShapeType="1"/>
              </p:cNvSpPr>
              <p:nvPr/>
            </p:nvSpPr>
            <p:spPr bwMode="auto">
              <a:xfrm flipV="1">
                <a:off x="737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816" y="1776"/>
              <a:ext cx="17" cy="192"/>
              <a:chOff x="816" y="1776"/>
              <a:chExt cx="17" cy="192"/>
            </a:xfrm>
          </p:grpSpPr>
          <p:sp>
            <p:nvSpPr>
              <p:cNvPr id="320529" name="Line 17"/>
              <p:cNvSpPr>
                <a:spLocks noChangeShapeType="1"/>
              </p:cNvSpPr>
              <p:nvPr/>
            </p:nvSpPr>
            <p:spPr bwMode="auto">
              <a:xfrm>
                <a:off x="816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30" name="Line 18"/>
              <p:cNvSpPr>
                <a:spLocks noChangeShapeType="1"/>
              </p:cNvSpPr>
              <p:nvPr/>
            </p:nvSpPr>
            <p:spPr bwMode="auto">
              <a:xfrm>
                <a:off x="816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31" name="Line 19"/>
              <p:cNvSpPr>
                <a:spLocks noChangeShapeType="1"/>
              </p:cNvSpPr>
              <p:nvPr/>
            </p:nvSpPr>
            <p:spPr bwMode="auto">
              <a:xfrm flipV="1">
                <a:off x="833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912" y="1776"/>
              <a:ext cx="17" cy="192"/>
              <a:chOff x="912" y="1776"/>
              <a:chExt cx="17" cy="192"/>
            </a:xfrm>
          </p:grpSpPr>
          <p:sp>
            <p:nvSpPr>
              <p:cNvPr id="320533" name="Line 21"/>
              <p:cNvSpPr>
                <a:spLocks noChangeShapeType="1"/>
              </p:cNvSpPr>
              <p:nvPr/>
            </p:nvSpPr>
            <p:spPr bwMode="auto">
              <a:xfrm>
                <a:off x="912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34" name="Line 22"/>
              <p:cNvSpPr>
                <a:spLocks noChangeShapeType="1"/>
              </p:cNvSpPr>
              <p:nvPr/>
            </p:nvSpPr>
            <p:spPr bwMode="auto">
              <a:xfrm>
                <a:off x="912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35" name="Line 23"/>
              <p:cNvSpPr>
                <a:spLocks noChangeShapeType="1"/>
              </p:cNvSpPr>
              <p:nvPr/>
            </p:nvSpPr>
            <p:spPr bwMode="auto">
              <a:xfrm flipV="1">
                <a:off x="929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008" y="1776"/>
              <a:ext cx="17" cy="192"/>
              <a:chOff x="1008" y="1776"/>
              <a:chExt cx="17" cy="192"/>
            </a:xfrm>
          </p:grpSpPr>
          <p:sp>
            <p:nvSpPr>
              <p:cNvPr id="320537" name="Line 25"/>
              <p:cNvSpPr>
                <a:spLocks noChangeShapeType="1"/>
              </p:cNvSpPr>
              <p:nvPr/>
            </p:nvSpPr>
            <p:spPr bwMode="auto">
              <a:xfrm>
                <a:off x="1008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38" name="Line 26"/>
              <p:cNvSpPr>
                <a:spLocks noChangeShapeType="1"/>
              </p:cNvSpPr>
              <p:nvPr/>
            </p:nvSpPr>
            <p:spPr bwMode="auto">
              <a:xfrm>
                <a:off x="1008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39" name="Line 27"/>
              <p:cNvSpPr>
                <a:spLocks noChangeShapeType="1"/>
              </p:cNvSpPr>
              <p:nvPr/>
            </p:nvSpPr>
            <p:spPr bwMode="auto">
              <a:xfrm flipV="1">
                <a:off x="1025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1104" y="1776"/>
              <a:ext cx="17" cy="192"/>
              <a:chOff x="1104" y="1776"/>
              <a:chExt cx="17" cy="192"/>
            </a:xfrm>
          </p:grpSpPr>
          <p:sp>
            <p:nvSpPr>
              <p:cNvPr id="320541" name="Line 29"/>
              <p:cNvSpPr>
                <a:spLocks noChangeShapeType="1"/>
              </p:cNvSpPr>
              <p:nvPr/>
            </p:nvSpPr>
            <p:spPr bwMode="auto">
              <a:xfrm>
                <a:off x="1104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42" name="Line 30"/>
              <p:cNvSpPr>
                <a:spLocks noChangeShapeType="1"/>
              </p:cNvSpPr>
              <p:nvPr/>
            </p:nvSpPr>
            <p:spPr bwMode="auto">
              <a:xfrm>
                <a:off x="1104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43" name="Line 31"/>
              <p:cNvSpPr>
                <a:spLocks noChangeShapeType="1"/>
              </p:cNvSpPr>
              <p:nvPr/>
            </p:nvSpPr>
            <p:spPr bwMode="auto">
              <a:xfrm flipV="1">
                <a:off x="1121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2"/>
            <p:cNvGrpSpPr>
              <a:grpSpLocks/>
            </p:cNvGrpSpPr>
            <p:nvPr/>
          </p:nvGrpSpPr>
          <p:grpSpPr bwMode="auto">
            <a:xfrm>
              <a:off x="1200" y="1776"/>
              <a:ext cx="17" cy="192"/>
              <a:chOff x="1200" y="1776"/>
              <a:chExt cx="17" cy="192"/>
            </a:xfrm>
          </p:grpSpPr>
          <p:sp>
            <p:nvSpPr>
              <p:cNvPr id="320545" name="Line 33"/>
              <p:cNvSpPr>
                <a:spLocks noChangeShapeType="1"/>
              </p:cNvSpPr>
              <p:nvPr/>
            </p:nvSpPr>
            <p:spPr bwMode="auto">
              <a:xfrm>
                <a:off x="1200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46" name="Line 34"/>
              <p:cNvSpPr>
                <a:spLocks noChangeShapeType="1"/>
              </p:cNvSpPr>
              <p:nvPr/>
            </p:nvSpPr>
            <p:spPr bwMode="auto">
              <a:xfrm>
                <a:off x="1200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47" name="Line 35"/>
              <p:cNvSpPr>
                <a:spLocks noChangeShapeType="1"/>
              </p:cNvSpPr>
              <p:nvPr/>
            </p:nvSpPr>
            <p:spPr bwMode="auto">
              <a:xfrm flipV="1">
                <a:off x="1217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0548" name="Line 36"/>
            <p:cNvSpPr>
              <a:spLocks noChangeShapeType="1"/>
            </p:cNvSpPr>
            <p:nvPr/>
          </p:nvSpPr>
          <p:spPr bwMode="auto">
            <a:xfrm>
              <a:off x="576" y="2256"/>
              <a:ext cx="3120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50" name="Rectangle 38"/>
            <p:cNvSpPr>
              <a:spLocks noChangeArrowheads="1"/>
            </p:cNvSpPr>
            <p:nvPr/>
          </p:nvSpPr>
          <p:spPr bwMode="auto">
            <a:xfrm>
              <a:off x="758" y="2255"/>
              <a:ext cx="424" cy="21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US" sz="1600" dirty="0">
                  <a:latin typeface="Times New Roman" pitchFamily="18" charset="0"/>
                </a:rPr>
                <a:t>Level 1</a:t>
              </a:r>
            </a:p>
          </p:txBody>
        </p: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296" y="1776"/>
              <a:ext cx="17" cy="192"/>
              <a:chOff x="1296" y="1776"/>
              <a:chExt cx="17" cy="192"/>
            </a:xfrm>
          </p:grpSpPr>
          <p:sp>
            <p:nvSpPr>
              <p:cNvPr id="320552" name="Line 40"/>
              <p:cNvSpPr>
                <a:spLocks noChangeShapeType="1"/>
              </p:cNvSpPr>
              <p:nvPr/>
            </p:nvSpPr>
            <p:spPr bwMode="auto">
              <a:xfrm>
                <a:off x="1296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53" name="Line 41"/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54" name="Line 42"/>
              <p:cNvSpPr>
                <a:spLocks noChangeShapeType="1"/>
              </p:cNvSpPr>
              <p:nvPr/>
            </p:nvSpPr>
            <p:spPr bwMode="auto">
              <a:xfrm flipV="1">
                <a:off x="1313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1392" y="1776"/>
              <a:ext cx="17" cy="192"/>
              <a:chOff x="1392" y="1776"/>
              <a:chExt cx="17" cy="192"/>
            </a:xfrm>
          </p:grpSpPr>
          <p:sp>
            <p:nvSpPr>
              <p:cNvPr id="320556" name="Line 44"/>
              <p:cNvSpPr>
                <a:spLocks noChangeShapeType="1"/>
              </p:cNvSpPr>
              <p:nvPr/>
            </p:nvSpPr>
            <p:spPr bwMode="auto">
              <a:xfrm>
                <a:off x="1392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57" name="Line 45"/>
              <p:cNvSpPr>
                <a:spLocks noChangeShapeType="1"/>
              </p:cNvSpPr>
              <p:nvPr/>
            </p:nvSpPr>
            <p:spPr bwMode="auto">
              <a:xfrm>
                <a:off x="1392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58" name="Line 46"/>
              <p:cNvSpPr>
                <a:spLocks noChangeShapeType="1"/>
              </p:cNvSpPr>
              <p:nvPr/>
            </p:nvSpPr>
            <p:spPr bwMode="auto">
              <a:xfrm flipV="1">
                <a:off x="1409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47"/>
            <p:cNvGrpSpPr>
              <a:grpSpLocks/>
            </p:cNvGrpSpPr>
            <p:nvPr/>
          </p:nvGrpSpPr>
          <p:grpSpPr bwMode="auto">
            <a:xfrm>
              <a:off x="1488" y="1776"/>
              <a:ext cx="17" cy="192"/>
              <a:chOff x="1488" y="1776"/>
              <a:chExt cx="17" cy="192"/>
            </a:xfrm>
          </p:grpSpPr>
          <p:sp>
            <p:nvSpPr>
              <p:cNvPr id="320560" name="Line 48"/>
              <p:cNvSpPr>
                <a:spLocks noChangeShapeType="1"/>
              </p:cNvSpPr>
              <p:nvPr/>
            </p:nvSpPr>
            <p:spPr bwMode="auto">
              <a:xfrm>
                <a:off x="1488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61" name="Line 49"/>
              <p:cNvSpPr>
                <a:spLocks noChangeShapeType="1"/>
              </p:cNvSpPr>
              <p:nvPr/>
            </p:nvSpPr>
            <p:spPr bwMode="auto">
              <a:xfrm>
                <a:off x="1488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62" name="Line 50"/>
              <p:cNvSpPr>
                <a:spLocks noChangeShapeType="1"/>
              </p:cNvSpPr>
              <p:nvPr/>
            </p:nvSpPr>
            <p:spPr bwMode="auto">
              <a:xfrm flipV="1">
                <a:off x="1505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1584" y="1776"/>
              <a:ext cx="17" cy="192"/>
              <a:chOff x="1584" y="1776"/>
              <a:chExt cx="17" cy="192"/>
            </a:xfrm>
          </p:grpSpPr>
          <p:sp>
            <p:nvSpPr>
              <p:cNvPr id="320564" name="Line 52"/>
              <p:cNvSpPr>
                <a:spLocks noChangeShapeType="1"/>
              </p:cNvSpPr>
              <p:nvPr/>
            </p:nvSpPr>
            <p:spPr bwMode="auto">
              <a:xfrm>
                <a:off x="1584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65" name="Line 53"/>
              <p:cNvSpPr>
                <a:spLocks noChangeShapeType="1"/>
              </p:cNvSpPr>
              <p:nvPr/>
            </p:nvSpPr>
            <p:spPr bwMode="auto">
              <a:xfrm>
                <a:off x="1584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66" name="Line 54"/>
              <p:cNvSpPr>
                <a:spLocks noChangeShapeType="1"/>
              </p:cNvSpPr>
              <p:nvPr/>
            </p:nvSpPr>
            <p:spPr bwMode="auto">
              <a:xfrm flipV="1">
                <a:off x="1601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55"/>
            <p:cNvGrpSpPr>
              <a:grpSpLocks/>
            </p:cNvGrpSpPr>
            <p:nvPr/>
          </p:nvGrpSpPr>
          <p:grpSpPr bwMode="auto">
            <a:xfrm>
              <a:off x="1680" y="1776"/>
              <a:ext cx="17" cy="192"/>
              <a:chOff x="1680" y="1776"/>
              <a:chExt cx="17" cy="192"/>
            </a:xfrm>
          </p:grpSpPr>
          <p:sp>
            <p:nvSpPr>
              <p:cNvPr id="320568" name="Line 56"/>
              <p:cNvSpPr>
                <a:spLocks noChangeShapeType="1"/>
              </p:cNvSpPr>
              <p:nvPr/>
            </p:nvSpPr>
            <p:spPr bwMode="auto">
              <a:xfrm>
                <a:off x="1680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69" name="Line 57"/>
              <p:cNvSpPr>
                <a:spLocks noChangeShapeType="1"/>
              </p:cNvSpPr>
              <p:nvPr/>
            </p:nvSpPr>
            <p:spPr bwMode="auto">
              <a:xfrm>
                <a:off x="1680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70" name="Line 58"/>
              <p:cNvSpPr>
                <a:spLocks noChangeShapeType="1"/>
              </p:cNvSpPr>
              <p:nvPr/>
            </p:nvSpPr>
            <p:spPr bwMode="auto">
              <a:xfrm flipV="1">
                <a:off x="1697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59"/>
            <p:cNvGrpSpPr>
              <a:grpSpLocks/>
            </p:cNvGrpSpPr>
            <p:nvPr/>
          </p:nvGrpSpPr>
          <p:grpSpPr bwMode="auto">
            <a:xfrm>
              <a:off x="1776" y="1776"/>
              <a:ext cx="17" cy="192"/>
              <a:chOff x="1776" y="1776"/>
              <a:chExt cx="17" cy="192"/>
            </a:xfrm>
          </p:grpSpPr>
          <p:sp>
            <p:nvSpPr>
              <p:cNvPr id="320572" name="Line 60"/>
              <p:cNvSpPr>
                <a:spLocks noChangeShapeType="1"/>
              </p:cNvSpPr>
              <p:nvPr/>
            </p:nvSpPr>
            <p:spPr bwMode="auto">
              <a:xfrm>
                <a:off x="1776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73" name="Line 61"/>
              <p:cNvSpPr>
                <a:spLocks noChangeShapeType="1"/>
              </p:cNvSpPr>
              <p:nvPr/>
            </p:nvSpPr>
            <p:spPr bwMode="auto">
              <a:xfrm>
                <a:off x="1776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74" name="Line 62"/>
              <p:cNvSpPr>
                <a:spLocks noChangeShapeType="1"/>
              </p:cNvSpPr>
              <p:nvPr/>
            </p:nvSpPr>
            <p:spPr bwMode="auto">
              <a:xfrm flipV="1">
                <a:off x="1793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1872" y="1776"/>
              <a:ext cx="17" cy="192"/>
              <a:chOff x="1872" y="1776"/>
              <a:chExt cx="17" cy="192"/>
            </a:xfrm>
          </p:grpSpPr>
          <p:sp>
            <p:nvSpPr>
              <p:cNvPr id="320576" name="Line 64"/>
              <p:cNvSpPr>
                <a:spLocks noChangeShapeType="1"/>
              </p:cNvSpPr>
              <p:nvPr/>
            </p:nvSpPr>
            <p:spPr bwMode="auto">
              <a:xfrm>
                <a:off x="1872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77" name="Line 65"/>
              <p:cNvSpPr>
                <a:spLocks noChangeShapeType="1"/>
              </p:cNvSpPr>
              <p:nvPr/>
            </p:nvSpPr>
            <p:spPr bwMode="auto">
              <a:xfrm>
                <a:off x="1872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78" name="Line 66"/>
              <p:cNvSpPr>
                <a:spLocks noChangeShapeType="1"/>
              </p:cNvSpPr>
              <p:nvPr/>
            </p:nvSpPr>
            <p:spPr bwMode="auto">
              <a:xfrm flipV="1">
                <a:off x="1889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" name="Group 67"/>
            <p:cNvGrpSpPr>
              <a:grpSpLocks/>
            </p:cNvGrpSpPr>
            <p:nvPr/>
          </p:nvGrpSpPr>
          <p:grpSpPr bwMode="auto">
            <a:xfrm>
              <a:off x="1968" y="1776"/>
              <a:ext cx="17" cy="192"/>
              <a:chOff x="1968" y="1776"/>
              <a:chExt cx="17" cy="192"/>
            </a:xfrm>
          </p:grpSpPr>
          <p:sp>
            <p:nvSpPr>
              <p:cNvPr id="320580" name="Line 68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81" name="Line 69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82" name="Line 70"/>
              <p:cNvSpPr>
                <a:spLocks noChangeShapeType="1"/>
              </p:cNvSpPr>
              <p:nvPr/>
            </p:nvSpPr>
            <p:spPr bwMode="auto">
              <a:xfrm flipV="1">
                <a:off x="1985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" name="Group 71"/>
            <p:cNvGrpSpPr>
              <a:grpSpLocks/>
            </p:cNvGrpSpPr>
            <p:nvPr/>
          </p:nvGrpSpPr>
          <p:grpSpPr bwMode="auto">
            <a:xfrm>
              <a:off x="2064" y="1776"/>
              <a:ext cx="17" cy="192"/>
              <a:chOff x="2064" y="1776"/>
              <a:chExt cx="17" cy="192"/>
            </a:xfrm>
          </p:grpSpPr>
          <p:sp>
            <p:nvSpPr>
              <p:cNvPr id="320584" name="Line 72"/>
              <p:cNvSpPr>
                <a:spLocks noChangeShapeType="1"/>
              </p:cNvSpPr>
              <p:nvPr/>
            </p:nvSpPr>
            <p:spPr bwMode="auto">
              <a:xfrm>
                <a:off x="2064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85" name="Line 73"/>
              <p:cNvSpPr>
                <a:spLocks noChangeShapeType="1"/>
              </p:cNvSpPr>
              <p:nvPr/>
            </p:nvSpPr>
            <p:spPr bwMode="auto">
              <a:xfrm>
                <a:off x="2064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86" name="Line 74"/>
              <p:cNvSpPr>
                <a:spLocks noChangeShapeType="1"/>
              </p:cNvSpPr>
              <p:nvPr/>
            </p:nvSpPr>
            <p:spPr bwMode="auto">
              <a:xfrm flipV="1">
                <a:off x="2081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" name="Group 75"/>
            <p:cNvGrpSpPr>
              <a:grpSpLocks/>
            </p:cNvGrpSpPr>
            <p:nvPr/>
          </p:nvGrpSpPr>
          <p:grpSpPr bwMode="auto">
            <a:xfrm>
              <a:off x="2160" y="1776"/>
              <a:ext cx="17" cy="192"/>
              <a:chOff x="2160" y="1776"/>
              <a:chExt cx="17" cy="192"/>
            </a:xfrm>
          </p:grpSpPr>
          <p:sp>
            <p:nvSpPr>
              <p:cNvPr id="320588" name="Line 76"/>
              <p:cNvSpPr>
                <a:spLocks noChangeShapeType="1"/>
              </p:cNvSpPr>
              <p:nvPr/>
            </p:nvSpPr>
            <p:spPr bwMode="auto">
              <a:xfrm>
                <a:off x="2160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89" name="Line 77"/>
              <p:cNvSpPr>
                <a:spLocks noChangeShapeType="1"/>
              </p:cNvSpPr>
              <p:nvPr/>
            </p:nvSpPr>
            <p:spPr bwMode="auto">
              <a:xfrm>
                <a:off x="2160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90" name="Line 78"/>
              <p:cNvSpPr>
                <a:spLocks noChangeShapeType="1"/>
              </p:cNvSpPr>
              <p:nvPr/>
            </p:nvSpPr>
            <p:spPr bwMode="auto">
              <a:xfrm flipV="1">
                <a:off x="2177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79"/>
            <p:cNvGrpSpPr>
              <a:grpSpLocks/>
            </p:cNvGrpSpPr>
            <p:nvPr/>
          </p:nvGrpSpPr>
          <p:grpSpPr bwMode="auto">
            <a:xfrm>
              <a:off x="2256" y="1776"/>
              <a:ext cx="17" cy="192"/>
              <a:chOff x="2256" y="1776"/>
              <a:chExt cx="17" cy="192"/>
            </a:xfrm>
          </p:grpSpPr>
          <p:sp>
            <p:nvSpPr>
              <p:cNvPr id="320592" name="Line 80"/>
              <p:cNvSpPr>
                <a:spLocks noChangeShapeType="1"/>
              </p:cNvSpPr>
              <p:nvPr/>
            </p:nvSpPr>
            <p:spPr bwMode="auto">
              <a:xfrm>
                <a:off x="2256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93" name="Line 81"/>
              <p:cNvSpPr>
                <a:spLocks noChangeShapeType="1"/>
              </p:cNvSpPr>
              <p:nvPr/>
            </p:nvSpPr>
            <p:spPr bwMode="auto">
              <a:xfrm>
                <a:off x="2256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94" name="Line 82"/>
              <p:cNvSpPr>
                <a:spLocks noChangeShapeType="1"/>
              </p:cNvSpPr>
              <p:nvPr/>
            </p:nvSpPr>
            <p:spPr bwMode="auto">
              <a:xfrm flipV="1">
                <a:off x="2273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" name="Group 83"/>
            <p:cNvGrpSpPr>
              <a:grpSpLocks/>
            </p:cNvGrpSpPr>
            <p:nvPr/>
          </p:nvGrpSpPr>
          <p:grpSpPr bwMode="auto">
            <a:xfrm>
              <a:off x="2352" y="1776"/>
              <a:ext cx="17" cy="192"/>
              <a:chOff x="2352" y="1776"/>
              <a:chExt cx="17" cy="192"/>
            </a:xfrm>
          </p:grpSpPr>
          <p:sp>
            <p:nvSpPr>
              <p:cNvPr id="320596" name="Line 84"/>
              <p:cNvSpPr>
                <a:spLocks noChangeShapeType="1"/>
              </p:cNvSpPr>
              <p:nvPr/>
            </p:nvSpPr>
            <p:spPr bwMode="auto">
              <a:xfrm>
                <a:off x="2352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97" name="Line 85"/>
              <p:cNvSpPr>
                <a:spLocks noChangeShapeType="1"/>
              </p:cNvSpPr>
              <p:nvPr/>
            </p:nvSpPr>
            <p:spPr bwMode="auto">
              <a:xfrm>
                <a:off x="2352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98" name="Line 86"/>
              <p:cNvSpPr>
                <a:spLocks noChangeShapeType="1"/>
              </p:cNvSpPr>
              <p:nvPr/>
            </p:nvSpPr>
            <p:spPr bwMode="auto">
              <a:xfrm flipV="1">
                <a:off x="2369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" name="Group 87"/>
            <p:cNvGrpSpPr>
              <a:grpSpLocks/>
            </p:cNvGrpSpPr>
            <p:nvPr/>
          </p:nvGrpSpPr>
          <p:grpSpPr bwMode="auto">
            <a:xfrm>
              <a:off x="2448" y="1776"/>
              <a:ext cx="17" cy="192"/>
              <a:chOff x="2448" y="1776"/>
              <a:chExt cx="17" cy="192"/>
            </a:xfrm>
          </p:grpSpPr>
          <p:sp>
            <p:nvSpPr>
              <p:cNvPr id="320600" name="Line 88"/>
              <p:cNvSpPr>
                <a:spLocks noChangeShapeType="1"/>
              </p:cNvSpPr>
              <p:nvPr/>
            </p:nvSpPr>
            <p:spPr bwMode="auto">
              <a:xfrm>
                <a:off x="2448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01" name="Line 89"/>
              <p:cNvSpPr>
                <a:spLocks noChangeShapeType="1"/>
              </p:cNvSpPr>
              <p:nvPr/>
            </p:nvSpPr>
            <p:spPr bwMode="auto">
              <a:xfrm>
                <a:off x="2448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02" name="Line 90"/>
              <p:cNvSpPr>
                <a:spLocks noChangeShapeType="1"/>
              </p:cNvSpPr>
              <p:nvPr/>
            </p:nvSpPr>
            <p:spPr bwMode="auto">
              <a:xfrm flipV="1">
                <a:off x="2465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" name="Group 91"/>
            <p:cNvGrpSpPr>
              <a:grpSpLocks/>
            </p:cNvGrpSpPr>
            <p:nvPr/>
          </p:nvGrpSpPr>
          <p:grpSpPr bwMode="auto">
            <a:xfrm>
              <a:off x="2544" y="1776"/>
              <a:ext cx="17" cy="192"/>
              <a:chOff x="2544" y="1776"/>
              <a:chExt cx="17" cy="192"/>
            </a:xfrm>
          </p:grpSpPr>
          <p:sp>
            <p:nvSpPr>
              <p:cNvPr id="320604" name="Line 92"/>
              <p:cNvSpPr>
                <a:spLocks noChangeShapeType="1"/>
              </p:cNvSpPr>
              <p:nvPr/>
            </p:nvSpPr>
            <p:spPr bwMode="auto">
              <a:xfrm>
                <a:off x="2544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05" name="Line 93"/>
              <p:cNvSpPr>
                <a:spLocks noChangeShapeType="1"/>
              </p:cNvSpPr>
              <p:nvPr/>
            </p:nvSpPr>
            <p:spPr bwMode="auto">
              <a:xfrm>
                <a:off x="2544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06" name="Line 94"/>
              <p:cNvSpPr>
                <a:spLocks noChangeShapeType="1"/>
              </p:cNvSpPr>
              <p:nvPr/>
            </p:nvSpPr>
            <p:spPr bwMode="auto">
              <a:xfrm flipV="1">
                <a:off x="2561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" name="Group 95"/>
            <p:cNvGrpSpPr>
              <a:grpSpLocks/>
            </p:cNvGrpSpPr>
            <p:nvPr/>
          </p:nvGrpSpPr>
          <p:grpSpPr bwMode="auto">
            <a:xfrm>
              <a:off x="2640" y="1776"/>
              <a:ext cx="17" cy="192"/>
              <a:chOff x="2640" y="1776"/>
              <a:chExt cx="17" cy="192"/>
            </a:xfrm>
          </p:grpSpPr>
          <p:sp>
            <p:nvSpPr>
              <p:cNvPr id="320608" name="Line 96"/>
              <p:cNvSpPr>
                <a:spLocks noChangeShapeType="1"/>
              </p:cNvSpPr>
              <p:nvPr/>
            </p:nvSpPr>
            <p:spPr bwMode="auto">
              <a:xfrm>
                <a:off x="2640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09" name="Line 97"/>
              <p:cNvSpPr>
                <a:spLocks noChangeShapeType="1"/>
              </p:cNvSpPr>
              <p:nvPr/>
            </p:nvSpPr>
            <p:spPr bwMode="auto">
              <a:xfrm>
                <a:off x="2640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10" name="Line 98"/>
              <p:cNvSpPr>
                <a:spLocks noChangeShapeType="1"/>
              </p:cNvSpPr>
              <p:nvPr/>
            </p:nvSpPr>
            <p:spPr bwMode="auto">
              <a:xfrm flipV="1">
                <a:off x="2657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" name="Group 99"/>
            <p:cNvGrpSpPr>
              <a:grpSpLocks/>
            </p:cNvGrpSpPr>
            <p:nvPr/>
          </p:nvGrpSpPr>
          <p:grpSpPr bwMode="auto">
            <a:xfrm>
              <a:off x="2736" y="1776"/>
              <a:ext cx="17" cy="192"/>
              <a:chOff x="2736" y="1776"/>
              <a:chExt cx="17" cy="192"/>
            </a:xfrm>
          </p:grpSpPr>
          <p:sp>
            <p:nvSpPr>
              <p:cNvPr id="320612" name="Line 100"/>
              <p:cNvSpPr>
                <a:spLocks noChangeShapeType="1"/>
              </p:cNvSpPr>
              <p:nvPr/>
            </p:nvSpPr>
            <p:spPr bwMode="auto">
              <a:xfrm>
                <a:off x="2736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13" name="Line 101"/>
              <p:cNvSpPr>
                <a:spLocks noChangeShapeType="1"/>
              </p:cNvSpPr>
              <p:nvPr/>
            </p:nvSpPr>
            <p:spPr bwMode="auto">
              <a:xfrm>
                <a:off x="2736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14" name="Line 102"/>
              <p:cNvSpPr>
                <a:spLocks noChangeShapeType="1"/>
              </p:cNvSpPr>
              <p:nvPr/>
            </p:nvSpPr>
            <p:spPr bwMode="auto">
              <a:xfrm flipV="1">
                <a:off x="2753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" name="Group 103"/>
            <p:cNvGrpSpPr>
              <a:grpSpLocks/>
            </p:cNvGrpSpPr>
            <p:nvPr/>
          </p:nvGrpSpPr>
          <p:grpSpPr bwMode="auto">
            <a:xfrm>
              <a:off x="2832" y="1776"/>
              <a:ext cx="17" cy="192"/>
              <a:chOff x="2832" y="1776"/>
              <a:chExt cx="17" cy="192"/>
            </a:xfrm>
          </p:grpSpPr>
          <p:sp>
            <p:nvSpPr>
              <p:cNvPr id="320616" name="Line 104"/>
              <p:cNvSpPr>
                <a:spLocks noChangeShapeType="1"/>
              </p:cNvSpPr>
              <p:nvPr/>
            </p:nvSpPr>
            <p:spPr bwMode="auto">
              <a:xfrm>
                <a:off x="2832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17" name="Line 105"/>
              <p:cNvSpPr>
                <a:spLocks noChangeShapeType="1"/>
              </p:cNvSpPr>
              <p:nvPr/>
            </p:nvSpPr>
            <p:spPr bwMode="auto">
              <a:xfrm>
                <a:off x="2832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18" name="Line 106"/>
              <p:cNvSpPr>
                <a:spLocks noChangeShapeType="1"/>
              </p:cNvSpPr>
              <p:nvPr/>
            </p:nvSpPr>
            <p:spPr bwMode="auto">
              <a:xfrm flipV="1">
                <a:off x="2849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" name="Group 107"/>
            <p:cNvGrpSpPr>
              <a:grpSpLocks/>
            </p:cNvGrpSpPr>
            <p:nvPr/>
          </p:nvGrpSpPr>
          <p:grpSpPr bwMode="auto">
            <a:xfrm>
              <a:off x="2928" y="1776"/>
              <a:ext cx="17" cy="192"/>
              <a:chOff x="2928" y="1776"/>
              <a:chExt cx="17" cy="192"/>
            </a:xfrm>
          </p:grpSpPr>
          <p:sp>
            <p:nvSpPr>
              <p:cNvPr id="320620" name="Line 108"/>
              <p:cNvSpPr>
                <a:spLocks noChangeShapeType="1"/>
              </p:cNvSpPr>
              <p:nvPr/>
            </p:nvSpPr>
            <p:spPr bwMode="auto">
              <a:xfrm>
                <a:off x="2928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21" name="Line 109"/>
              <p:cNvSpPr>
                <a:spLocks noChangeShapeType="1"/>
              </p:cNvSpPr>
              <p:nvPr/>
            </p:nvSpPr>
            <p:spPr bwMode="auto">
              <a:xfrm>
                <a:off x="2928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22" name="Line 110"/>
              <p:cNvSpPr>
                <a:spLocks noChangeShapeType="1"/>
              </p:cNvSpPr>
              <p:nvPr/>
            </p:nvSpPr>
            <p:spPr bwMode="auto">
              <a:xfrm flipV="1">
                <a:off x="2945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" name="Group 111"/>
            <p:cNvGrpSpPr>
              <a:grpSpLocks/>
            </p:cNvGrpSpPr>
            <p:nvPr/>
          </p:nvGrpSpPr>
          <p:grpSpPr bwMode="auto">
            <a:xfrm>
              <a:off x="3024" y="1776"/>
              <a:ext cx="17" cy="192"/>
              <a:chOff x="3024" y="1776"/>
              <a:chExt cx="17" cy="192"/>
            </a:xfrm>
          </p:grpSpPr>
          <p:sp>
            <p:nvSpPr>
              <p:cNvPr id="320624" name="Line 112"/>
              <p:cNvSpPr>
                <a:spLocks noChangeShapeType="1"/>
              </p:cNvSpPr>
              <p:nvPr/>
            </p:nvSpPr>
            <p:spPr bwMode="auto">
              <a:xfrm>
                <a:off x="3024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25" name="Line 113"/>
              <p:cNvSpPr>
                <a:spLocks noChangeShapeType="1"/>
              </p:cNvSpPr>
              <p:nvPr/>
            </p:nvSpPr>
            <p:spPr bwMode="auto">
              <a:xfrm>
                <a:off x="3024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26" name="Line 114"/>
              <p:cNvSpPr>
                <a:spLocks noChangeShapeType="1"/>
              </p:cNvSpPr>
              <p:nvPr/>
            </p:nvSpPr>
            <p:spPr bwMode="auto">
              <a:xfrm flipV="1">
                <a:off x="3041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" name="Group 115"/>
            <p:cNvGrpSpPr>
              <a:grpSpLocks/>
            </p:cNvGrpSpPr>
            <p:nvPr/>
          </p:nvGrpSpPr>
          <p:grpSpPr bwMode="auto">
            <a:xfrm>
              <a:off x="3120" y="1776"/>
              <a:ext cx="17" cy="192"/>
              <a:chOff x="3120" y="1776"/>
              <a:chExt cx="17" cy="192"/>
            </a:xfrm>
          </p:grpSpPr>
          <p:sp>
            <p:nvSpPr>
              <p:cNvPr id="320628" name="Line 116"/>
              <p:cNvSpPr>
                <a:spLocks noChangeShapeType="1"/>
              </p:cNvSpPr>
              <p:nvPr/>
            </p:nvSpPr>
            <p:spPr bwMode="auto">
              <a:xfrm>
                <a:off x="3120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29" name="Line 117"/>
              <p:cNvSpPr>
                <a:spLocks noChangeShapeType="1"/>
              </p:cNvSpPr>
              <p:nvPr/>
            </p:nvSpPr>
            <p:spPr bwMode="auto">
              <a:xfrm>
                <a:off x="3120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30" name="Line 118"/>
              <p:cNvSpPr>
                <a:spLocks noChangeShapeType="1"/>
              </p:cNvSpPr>
              <p:nvPr/>
            </p:nvSpPr>
            <p:spPr bwMode="auto">
              <a:xfrm flipV="1">
                <a:off x="3137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" name="Group 119"/>
            <p:cNvGrpSpPr>
              <a:grpSpLocks/>
            </p:cNvGrpSpPr>
            <p:nvPr/>
          </p:nvGrpSpPr>
          <p:grpSpPr bwMode="auto">
            <a:xfrm>
              <a:off x="3216" y="1776"/>
              <a:ext cx="17" cy="192"/>
              <a:chOff x="3216" y="1776"/>
              <a:chExt cx="17" cy="192"/>
            </a:xfrm>
          </p:grpSpPr>
          <p:sp>
            <p:nvSpPr>
              <p:cNvPr id="320632" name="Line 120"/>
              <p:cNvSpPr>
                <a:spLocks noChangeShapeType="1"/>
              </p:cNvSpPr>
              <p:nvPr/>
            </p:nvSpPr>
            <p:spPr bwMode="auto">
              <a:xfrm>
                <a:off x="3216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33" name="Line 121"/>
              <p:cNvSpPr>
                <a:spLocks noChangeShapeType="1"/>
              </p:cNvSpPr>
              <p:nvPr/>
            </p:nvSpPr>
            <p:spPr bwMode="auto">
              <a:xfrm>
                <a:off x="3216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34" name="Line 122"/>
              <p:cNvSpPr>
                <a:spLocks noChangeShapeType="1"/>
              </p:cNvSpPr>
              <p:nvPr/>
            </p:nvSpPr>
            <p:spPr bwMode="auto">
              <a:xfrm flipV="1">
                <a:off x="3233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" name="Group 123"/>
            <p:cNvGrpSpPr>
              <a:grpSpLocks/>
            </p:cNvGrpSpPr>
            <p:nvPr/>
          </p:nvGrpSpPr>
          <p:grpSpPr bwMode="auto">
            <a:xfrm>
              <a:off x="3312" y="1776"/>
              <a:ext cx="17" cy="192"/>
              <a:chOff x="3312" y="1776"/>
              <a:chExt cx="17" cy="192"/>
            </a:xfrm>
          </p:grpSpPr>
          <p:sp>
            <p:nvSpPr>
              <p:cNvPr id="320636" name="Line 124"/>
              <p:cNvSpPr>
                <a:spLocks noChangeShapeType="1"/>
              </p:cNvSpPr>
              <p:nvPr/>
            </p:nvSpPr>
            <p:spPr bwMode="auto">
              <a:xfrm>
                <a:off x="3312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37" name="Line 125"/>
              <p:cNvSpPr>
                <a:spLocks noChangeShapeType="1"/>
              </p:cNvSpPr>
              <p:nvPr/>
            </p:nvSpPr>
            <p:spPr bwMode="auto">
              <a:xfrm>
                <a:off x="3312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38" name="Line 126"/>
              <p:cNvSpPr>
                <a:spLocks noChangeShapeType="1"/>
              </p:cNvSpPr>
              <p:nvPr/>
            </p:nvSpPr>
            <p:spPr bwMode="auto">
              <a:xfrm flipV="1">
                <a:off x="3329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" name="Group 127"/>
            <p:cNvGrpSpPr>
              <a:grpSpLocks/>
            </p:cNvGrpSpPr>
            <p:nvPr/>
          </p:nvGrpSpPr>
          <p:grpSpPr bwMode="auto">
            <a:xfrm>
              <a:off x="3408" y="1776"/>
              <a:ext cx="17" cy="192"/>
              <a:chOff x="3408" y="1776"/>
              <a:chExt cx="17" cy="192"/>
            </a:xfrm>
          </p:grpSpPr>
          <p:sp>
            <p:nvSpPr>
              <p:cNvPr id="320640" name="Line 128"/>
              <p:cNvSpPr>
                <a:spLocks noChangeShapeType="1"/>
              </p:cNvSpPr>
              <p:nvPr/>
            </p:nvSpPr>
            <p:spPr bwMode="auto">
              <a:xfrm>
                <a:off x="3408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41" name="Line 129"/>
              <p:cNvSpPr>
                <a:spLocks noChangeShapeType="1"/>
              </p:cNvSpPr>
              <p:nvPr/>
            </p:nvSpPr>
            <p:spPr bwMode="auto">
              <a:xfrm>
                <a:off x="3408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42" name="Line 130"/>
              <p:cNvSpPr>
                <a:spLocks noChangeShapeType="1"/>
              </p:cNvSpPr>
              <p:nvPr/>
            </p:nvSpPr>
            <p:spPr bwMode="auto">
              <a:xfrm flipV="1">
                <a:off x="3425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0544" name="Group 131"/>
            <p:cNvGrpSpPr>
              <a:grpSpLocks/>
            </p:cNvGrpSpPr>
            <p:nvPr/>
          </p:nvGrpSpPr>
          <p:grpSpPr bwMode="auto">
            <a:xfrm>
              <a:off x="3504" y="1776"/>
              <a:ext cx="17" cy="192"/>
              <a:chOff x="3504" y="1776"/>
              <a:chExt cx="17" cy="192"/>
            </a:xfrm>
          </p:grpSpPr>
          <p:sp>
            <p:nvSpPr>
              <p:cNvPr id="320644" name="Line 132"/>
              <p:cNvSpPr>
                <a:spLocks noChangeShapeType="1"/>
              </p:cNvSpPr>
              <p:nvPr/>
            </p:nvSpPr>
            <p:spPr bwMode="auto">
              <a:xfrm>
                <a:off x="3504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45" name="Line 133"/>
              <p:cNvSpPr>
                <a:spLocks noChangeShapeType="1"/>
              </p:cNvSpPr>
              <p:nvPr/>
            </p:nvSpPr>
            <p:spPr bwMode="auto">
              <a:xfrm>
                <a:off x="3504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46" name="Line 134"/>
              <p:cNvSpPr>
                <a:spLocks noChangeShapeType="1"/>
              </p:cNvSpPr>
              <p:nvPr/>
            </p:nvSpPr>
            <p:spPr bwMode="auto">
              <a:xfrm flipV="1">
                <a:off x="3521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0551" name="Group 135"/>
            <p:cNvGrpSpPr>
              <a:grpSpLocks/>
            </p:cNvGrpSpPr>
            <p:nvPr/>
          </p:nvGrpSpPr>
          <p:grpSpPr bwMode="auto">
            <a:xfrm>
              <a:off x="3600" y="1776"/>
              <a:ext cx="17" cy="192"/>
              <a:chOff x="3600" y="1776"/>
              <a:chExt cx="17" cy="192"/>
            </a:xfrm>
          </p:grpSpPr>
          <p:sp>
            <p:nvSpPr>
              <p:cNvPr id="320648" name="Line 136"/>
              <p:cNvSpPr>
                <a:spLocks noChangeShapeType="1"/>
              </p:cNvSpPr>
              <p:nvPr/>
            </p:nvSpPr>
            <p:spPr bwMode="auto">
              <a:xfrm>
                <a:off x="3600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49" name="Line 137"/>
              <p:cNvSpPr>
                <a:spLocks noChangeShapeType="1"/>
              </p:cNvSpPr>
              <p:nvPr/>
            </p:nvSpPr>
            <p:spPr bwMode="auto">
              <a:xfrm>
                <a:off x="3600" y="1968"/>
                <a:ext cx="17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50" name="Line 138"/>
              <p:cNvSpPr>
                <a:spLocks noChangeShapeType="1"/>
              </p:cNvSpPr>
              <p:nvPr/>
            </p:nvSpPr>
            <p:spPr bwMode="auto">
              <a:xfrm flipV="1">
                <a:off x="3617" y="1776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0651" name="Rectangle 139"/>
            <p:cNvSpPr>
              <a:spLocks noChangeArrowheads="1"/>
            </p:cNvSpPr>
            <p:nvPr/>
          </p:nvSpPr>
          <p:spPr bwMode="auto">
            <a:xfrm>
              <a:off x="86" y="2063"/>
              <a:ext cx="589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600">
                  <a:latin typeface="Times New Roman" pitchFamily="18" charset="0"/>
                </a:rPr>
                <a:t>40 MHz</a:t>
              </a:r>
            </a:p>
          </p:txBody>
        </p:sp>
        <p:sp>
          <p:nvSpPr>
            <p:cNvPr id="320652" name="Line 140"/>
            <p:cNvSpPr>
              <a:spLocks noChangeShapeType="1"/>
            </p:cNvSpPr>
            <p:nvPr/>
          </p:nvSpPr>
          <p:spPr bwMode="auto">
            <a:xfrm>
              <a:off x="1344" y="3120"/>
              <a:ext cx="864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653" name="Rectangle 141"/>
            <p:cNvSpPr>
              <a:spLocks noChangeArrowheads="1"/>
            </p:cNvSpPr>
            <p:nvPr/>
          </p:nvSpPr>
          <p:spPr bwMode="auto">
            <a:xfrm>
              <a:off x="1574" y="3023"/>
              <a:ext cx="402" cy="2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600" dirty="0">
                  <a:latin typeface="Symbol" pitchFamily="18" charset="2"/>
                </a:rPr>
                <a:t>» </a:t>
              </a:r>
              <a:r>
                <a:rPr lang="en-US" sz="1600" dirty="0">
                  <a:latin typeface="Times New Roman" pitchFamily="18" charset="0"/>
                </a:rPr>
                <a:t>ms</a:t>
              </a:r>
            </a:p>
          </p:txBody>
        </p:sp>
        <p:sp>
          <p:nvSpPr>
            <p:cNvPr id="320654" name="Rectangle 142"/>
            <p:cNvSpPr>
              <a:spLocks noChangeArrowheads="1"/>
            </p:cNvSpPr>
            <p:nvPr/>
          </p:nvSpPr>
          <p:spPr bwMode="auto">
            <a:xfrm>
              <a:off x="1832" y="2913"/>
              <a:ext cx="747" cy="17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655" name="Rectangle 143"/>
            <p:cNvSpPr>
              <a:spLocks noChangeArrowheads="1"/>
            </p:cNvSpPr>
            <p:nvPr/>
          </p:nvSpPr>
          <p:spPr bwMode="auto">
            <a:xfrm>
              <a:off x="1559" y="2844"/>
              <a:ext cx="756" cy="17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656" name="Line 144"/>
            <p:cNvSpPr>
              <a:spLocks noChangeShapeType="1"/>
            </p:cNvSpPr>
            <p:nvPr/>
          </p:nvSpPr>
          <p:spPr bwMode="auto">
            <a:xfrm>
              <a:off x="576" y="2784"/>
              <a:ext cx="3120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657" name="Rectangle 145"/>
            <p:cNvSpPr>
              <a:spLocks noChangeArrowheads="1"/>
            </p:cNvSpPr>
            <p:nvPr/>
          </p:nvSpPr>
          <p:spPr bwMode="auto">
            <a:xfrm>
              <a:off x="1352" y="2796"/>
              <a:ext cx="736" cy="17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658" name="Rectangle 146"/>
            <p:cNvSpPr>
              <a:spLocks noChangeArrowheads="1"/>
            </p:cNvSpPr>
            <p:nvPr/>
          </p:nvSpPr>
          <p:spPr bwMode="auto">
            <a:xfrm>
              <a:off x="1478" y="2783"/>
              <a:ext cx="55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600">
                  <a:latin typeface="Times New Roman" pitchFamily="18" charset="0"/>
                </a:rPr>
                <a:t>Level 2</a:t>
              </a:r>
            </a:p>
          </p:txBody>
        </p:sp>
        <p:sp>
          <p:nvSpPr>
            <p:cNvPr id="320659" name="Rectangle 147"/>
            <p:cNvSpPr>
              <a:spLocks noChangeArrowheads="1"/>
            </p:cNvSpPr>
            <p:nvPr/>
          </p:nvSpPr>
          <p:spPr bwMode="auto">
            <a:xfrm>
              <a:off x="86" y="2591"/>
              <a:ext cx="605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600">
                  <a:latin typeface="Times New Roman" pitchFamily="18" charset="0"/>
                </a:rPr>
                <a:t>100 kHz</a:t>
              </a:r>
            </a:p>
          </p:txBody>
        </p:sp>
        <p:sp>
          <p:nvSpPr>
            <p:cNvPr id="320660" name="Rectangle 148"/>
            <p:cNvSpPr>
              <a:spLocks noChangeArrowheads="1"/>
            </p:cNvSpPr>
            <p:nvPr/>
          </p:nvSpPr>
          <p:spPr bwMode="auto">
            <a:xfrm>
              <a:off x="2552" y="3416"/>
              <a:ext cx="1350" cy="17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661" name="Rectangle 149"/>
            <p:cNvSpPr>
              <a:spLocks noChangeArrowheads="1"/>
            </p:cNvSpPr>
            <p:nvPr/>
          </p:nvSpPr>
          <p:spPr bwMode="auto">
            <a:xfrm>
              <a:off x="2312" y="3368"/>
              <a:ext cx="1590" cy="17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662" name="Line 150"/>
            <p:cNvSpPr>
              <a:spLocks noChangeShapeType="1"/>
            </p:cNvSpPr>
            <p:nvPr/>
          </p:nvSpPr>
          <p:spPr bwMode="auto">
            <a:xfrm>
              <a:off x="576" y="3312"/>
              <a:ext cx="3120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663" name="Rectangle 151"/>
            <p:cNvSpPr>
              <a:spLocks noChangeArrowheads="1"/>
            </p:cNvSpPr>
            <p:nvPr/>
          </p:nvSpPr>
          <p:spPr bwMode="auto">
            <a:xfrm>
              <a:off x="2100" y="3305"/>
              <a:ext cx="1802" cy="17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664" name="Rectangle 152"/>
            <p:cNvSpPr>
              <a:spLocks noChangeArrowheads="1"/>
            </p:cNvSpPr>
            <p:nvPr/>
          </p:nvSpPr>
          <p:spPr bwMode="auto">
            <a:xfrm>
              <a:off x="2226" y="3283"/>
              <a:ext cx="55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600" dirty="0">
                  <a:latin typeface="Times New Roman" pitchFamily="18" charset="0"/>
                </a:rPr>
                <a:t>Level </a:t>
              </a:r>
              <a:r>
                <a:rPr lang="en-US" sz="1600" dirty="0" smtClean="0">
                  <a:latin typeface="Times New Roman" pitchFamily="18" charset="0"/>
                </a:rPr>
                <a:t>3</a:t>
              </a:r>
              <a:endParaRPr lang="en-US" sz="1600" dirty="0">
                <a:latin typeface="Times New Roman" pitchFamily="18" charset="0"/>
              </a:endParaRPr>
            </a:p>
          </p:txBody>
        </p:sp>
        <p:sp>
          <p:nvSpPr>
            <p:cNvPr id="320665" name="Rectangle 153"/>
            <p:cNvSpPr>
              <a:spLocks noChangeArrowheads="1"/>
            </p:cNvSpPr>
            <p:nvPr/>
          </p:nvSpPr>
          <p:spPr bwMode="auto">
            <a:xfrm>
              <a:off x="86" y="3119"/>
              <a:ext cx="465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600">
                  <a:latin typeface="Times New Roman" pitchFamily="18" charset="0"/>
                </a:rPr>
                <a:t>1 kHz</a:t>
              </a:r>
            </a:p>
          </p:txBody>
        </p:sp>
      </p:grpSp>
      <p:sp>
        <p:nvSpPr>
          <p:cNvPr id="160" name="Line 140"/>
          <p:cNvSpPr>
            <a:spLocks noChangeShapeType="1"/>
          </p:cNvSpPr>
          <p:nvPr/>
        </p:nvSpPr>
        <p:spPr bwMode="auto">
          <a:xfrm flipV="1">
            <a:off x="5000628" y="5846924"/>
            <a:ext cx="3714776" cy="45719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Rectangle 141"/>
          <p:cNvSpPr>
            <a:spLocks noChangeArrowheads="1"/>
          </p:cNvSpPr>
          <p:nvPr/>
        </p:nvSpPr>
        <p:spPr bwMode="auto">
          <a:xfrm>
            <a:off x="6696403" y="5738658"/>
            <a:ext cx="429605" cy="3391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600" dirty="0">
                <a:latin typeface="Symbol" pitchFamily="18" charset="2"/>
              </a:rPr>
              <a:t>» </a:t>
            </a:r>
            <a:r>
              <a:rPr lang="en-US" sz="1600" dirty="0" smtClean="0">
                <a:latin typeface="Times New Roman" pitchFamily="18" charset="0"/>
              </a:rPr>
              <a:t>s</a:t>
            </a:r>
            <a:endParaRPr lang="en-US" sz="1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D4399-5953-43EF-B20C-39A12C0CE9EB}" type="slidenum">
              <a:rPr lang="it-IT"/>
              <a:pPr/>
              <a:t>35</a:t>
            </a:fld>
            <a:endParaRPr lang="it-IT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TDAQ di ATLAS</a:t>
            </a:r>
            <a:endParaRPr lang="it-IT" noProof="0"/>
          </a:p>
        </p:txBody>
      </p:sp>
      <p:pic>
        <p:nvPicPr>
          <p:cNvPr id="306180" name="Picture 4" descr="tri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43480" y="1214422"/>
            <a:ext cx="5243362" cy="5175250"/>
          </a:xfrm>
          <a:noFill/>
          <a:ln/>
        </p:spPr>
      </p:pic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906084" y="1285860"/>
            <a:ext cx="2304323" cy="12144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it-IT" sz="2400" dirty="0">
                <a:latin typeface="Comic Sans MS" pitchFamily="66" charset="0"/>
              </a:rPr>
              <a:t>Sul rivelatore</a:t>
            </a:r>
          </a:p>
          <a:p>
            <a:pPr algn="l"/>
            <a:r>
              <a:rPr lang="it-IT" sz="2400" dirty="0" smtClean="0">
                <a:latin typeface="Comic Sans MS" pitchFamily="66" charset="0"/>
              </a:rPr>
              <a:t>10</a:t>
            </a:r>
            <a:r>
              <a:rPr lang="it-IT" sz="2400" baseline="30000" dirty="0" smtClean="0">
                <a:latin typeface="Comic Sans MS" pitchFamily="66" charset="0"/>
              </a:rPr>
              <a:t>8</a:t>
            </a:r>
            <a:r>
              <a:rPr lang="it-IT" sz="2400" dirty="0" smtClean="0">
                <a:latin typeface="Comic Sans MS" pitchFamily="66" charset="0"/>
              </a:rPr>
              <a:t> canali indipendenti</a:t>
            </a:r>
            <a:endParaRPr lang="en-US" sz="2400" dirty="0">
              <a:latin typeface="Comic Sans MS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9091" y="4357694"/>
            <a:ext cx="4295851" cy="1643074"/>
            <a:chOff x="919091" y="4357694"/>
            <a:chExt cx="4295851" cy="1643074"/>
          </a:xfrm>
        </p:grpSpPr>
        <p:sp>
          <p:nvSpPr>
            <p:cNvPr id="306185" name="Text Box 9"/>
            <p:cNvSpPr txBox="1">
              <a:spLocks noChangeArrowheads="1"/>
            </p:cNvSpPr>
            <p:nvPr/>
          </p:nvSpPr>
          <p:spPr bwMode="auto">
            <a:xfrm>
              <a:off x="919091" y="4429132"/>
              <a:ext cx="2269143" cy="157163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it-IT" sz="2400" dirty="0" smtClean="0">
                  <a:latin typeface="Comic Sans MS" pitchFamily="66" charset="0"/>
                </a:rPr>
                <a:t>Dai buffers all’</a:t>
              </a:r>
              <a:r>
                <a:rPr lang="it-IT" sz="2400" dirty="0" err="1" smtClean="0">
                  <a:latin typeface="Comic Sans MS" pitchFamily="66" charset="0"/>
                </a:rPr>
                <a:t>event</a:t>
              </a:r>
              <a:r>
                <a:rPr lang="it-IT" sz="2400" dirty="0" smtClean="0">
                  <a:latin typeface="Comic Sans MS" pitchFamily="66" charset="0"/>
                </a:rPr>
                <a:t> builder</a:t>
              </a:r>
            </a:p>
            <a:p>
              <a:pPr algn="l"/>
              <a:r>
                <a:rPr lang="it-IT" sz="2400" dirty="0" smtClean="0">
                  <a:latin typeface="Comic Sans MS" pitchFamily="66" charset="0"/>
                </a:rPr>
                <a:t>10</a:t>
              </a:r>
              <a:r>
                <a:rPr lang="it-IT" sz="2400" baseline="30000" dirty="0" smtClean="0">
                  <a:latin typeface="Comic Sans MS" pitchFamily="66" charset="0"/>
                </a:rPr>
                <a:t>3</a:t>
              </a:r>
              <a:r>
                <a:rPr lang="it-IT" sz="2400" dirty="0" smtClean="0">
                  <a:latin typeface="Comic Sans MS" pitchFamily="66" charset="0"/>
                </a:rPr>
                <a:t> link ottici</a:t>
              </a:r>
              <a:endParaRPr lang="en-US" sz="2400" dirty="0">
                <a:latin typeface="Comic Sans MS" pitchFamily="66" charset="0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3143240" y="4357694"/>
              <a:ext cx="2071702" cy="428628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88308" y="2714620"/>
            <a:ext cx="4388722" cy="1501438"/>
            <a:chOff x="888308" y="2714620"/>
            <a:chExt cx="4388722" cy="1501438"/>
          </a:xfrm>
        </p:grpSpPr>
        <p:sp>
          <p:nvSpPr>
            <p:cNvPr id="306184" name="Text Box 8"/>
            <p:cNvSpPr txBox="1">
              <a:spLocks noChangeArrowheads="1"/>
            </p:cNvSpPr>
            <p:nvPr/>
          </p:nvSpPr>
          <p:spPr bwMode="auto">
            <a:xfrm>
              <a:off x="888308" y="2714620"/>
              <a:ext cx="2299926" cy="150143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it-IT" sz="2400" dirty="0" smtClean="0">
                  <a:latin typeface="Comic Sans MS" pitchFamily="66" charset="0"/>
                </a:rPr>
                <a:t>Dal rivelatore ai </a:t>
              </a:r>
              <a:r>
                <a:rPr lang="it-IT" sz="2400" dirty="0" err="1" smtClean="0">
                  <a:latin typeface="Comic Sans MS" pitchFamily="66" charset="0"/>
                </a:rPr>
                <a:t>buffers</a:t>
              </a:r>
              <a:r>
                <a:rPr lang="it-IT" sz="2400" dirty="0" smtClean="0">
                  <a:latin typeface="Comic Sans MS" pitchFamily="66" charset="0"/>
                </a:rPr>
                <a:t> in sala conteggio</a:t>
              </a:r>
              <a:endParaRPr lang="it-IT" sz="2400" dirty="0">
                <a:latin typeface="Comic Sans MS" pitchFamily="66" charset="0"/>
              </a:endParaRPr>
            </a:p>
            <a:p>
              <a:pPr algn="l"/>
              <a:r>
                <a:rPr lang="it-IT" sz="2400" dirty="0">
                  <a:latin typeface="Comic Sans MS" pitchFamily="66" charset="0"/>
                </a:rPr>
                <a:t>10</a:t>
              </a:r>
              <a:r>
                <a:rPr lang="it-IT" sz="2400" baseline="30000" dirty="0">
                  <a:latin typeface="Comic Sans MS" pitchFamily="66" charset="0"/>
                </a:rPr>
                <a:t>4</a:t>
              </a:r>
              <a:r>
                <a:rPr lang="it-IT" sz="2400" dirty="0">
                  <a:latin typeface="Comic Sans MS" pitchFamily="66" charset="0"/>
                </a:rPr>
                <a:t> </a:t>
              </a:r>
              <a:r>
                <a:rPr lang="it-IT" sz="2400" dirty="0" smtClean="0">
                  <a:latin typeface="Comic Sans MS" pitchFamily="66" charset="0"/>
                </a:rPr>
                <a:t>link ottici</a:t>
              </a:r>
              <a:endParaRPr lang="en-US" sz="2400" dirty="0">
                <a:latin typeface="Comic Sans MS" pitchFamily="66" charset="0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3205328" y="2850611"/>
              <a:ext cx="2071702" cy="428628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563888" y="2850611"/>
            <a:ext cx="5184576" cy="150708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3563888" y="4365104"/>
            <a:ext cx="5184576" cy="19442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03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165" y="1002381"/>
            <a:ext cx="8587553" cy="5522963"/>
          </a:xfrm>
        </p:spPr>
        <p:txBody>
          <a:bodyPr/>
          <a:lstStyle/>
          <a:p>
            <a:pPr marL="4684713" indent="0" algn="just">
              <a:buNone/>
            </a:pPr>
            <a:r>
              <a:rPr lang="it-IT" sz="2400" noProof="0" dirty="0" smtClean="0"/>
              <a:t>I calcoli necessari per selezionare gli eventi in tempo reale sono eseguiti su </a:t>
            </a:r>
            <a:r>
              <a:rPr lang="it-IT" sz="2400" noProof="0" dirty="0" smtClean="0">
                <a:solidFill>
                  <a:schemeClr val="accent3"/>
                </a:solidFill>
              </a:rPr>
              <a:t>batterie di processori commerciali </a:t>
            </a:r>
            <a:r>
              <a:rPr lang="it-IT" sz="2400" noProof="0" dirty="0" smtClean="0"/>
              <a:t>interconnessi da una </a:t>
            </a:r>
            <a:r>
              <a:rPr lang="it-IT" sz="2400" noProof="0" dirty="0" smtClean="0">
                <a:solidFill>
                  <a:schemeClr val="accent3"/>
                </a:solidFill>
              </a:rPr>
              <a:t>rete molto veloce che consente di raggiungere il rate massimo di 100 kHz al Livello 1</a:t>
            </a:r>
            <a:r>
              <a:rPr lang="it-IT" sz="2400" noProof="0" dirty="0" smtClean="0"/>
              <a:t>.</a:t>
            </a:r>
          </a:p>
          <a:p>
            <a:pPr marL="4629150" indent="55563" algn="just">
              <a:buNone/>
            </a:pPr>
            <a:r>
              <a:rPr lang="it-IT" sz="2400" noProof="0" dirty="0" smtClean="0"/>
              <a:t>La farm di trigger è al momento realizzata </a:t>
            </a:r>
            <a:r>
              <a:rPr lang="it-IT" sz="2400" noProof="0" dirty="0" smtClean="0">
                <a:solidFill>
                  <a:schemeClr val="accent3"/>
                </a:solidFill>
              </a:rPr>
              <a:t>con </a:t>
            </a:r>
            <a:r>
              <a:rPr lang="it-IT" sz="2400" dirty="0" smtClean="0">
                <a:solidFill>
                  <a:schemeClr val="accent3"/>
                </a:solidFill>
              </a:rPr>
              <a:t>circa </a:t>
            </a:r>
            <a:r>
              <a:rPr lang="it-IT" sz="2400" noProof="0" dirty="0" smtClean="0">
                <a:solidFill>
                  <a:schemeClr val="accent3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it-IT" sz="2400" dirty="0">
                <a:solidFill>
                  <a:schemeClr val="accent3"/>
                </a:solidFill>
              </a:rPr>
              <a:t>1</a:t>
            </a:r>
            <a:r>
              <a:rPr lang="it-IT" sz="2400" noProof="0" dirty="0" smtClean="0">
                <a:solidFill>
                  <a:schemeClr val="accent3"/>
                </a:solidFill>
              </a:rPr>
              <a:t>0000 </a:t>
            </a:r>
            <a:r>
              <a:rPr lang="it-IT" sz="2400" noProof="0" dirty="0" err="1" smtClean="0">
                <a:solidFill>
                  <a:schemeClr val="accent3"/>
                </a:solidFill>
              </a:rPr>
              <a:t>cores</a:t>
            </a:r>
            <a:r>
              <a:rPr lang="it-IT" sz="2400" noProof="0" dirty="0" smtClean="0"/>
              <a:t>, che possono essere usati sia per il Livello 2 che per il Livello 3 (</a:t>
            </a:r>
            <a:r>
              <a:rPr lang="it-IT" sz="2400" noProof="0" dirty="0" err="1" smtClean="0"/>
              <a:t>Event</a:t>
            </a:r>
            <a:r>
              <a:rPr lang="it-IT" sz="2400" noProof="0" dirty="0" smtClean="0"/>
              <a:t> </a:t>
            </a:r>
            <a:r>
              <a:rPr lang="it-IT" sz="2400" noProof="0" dirty="0" err="1" smtClean="0"/>
              <a:t>Filter</a:t>
            </a:r>
            <a:r>
              <a:rPr lang="it-IT" sz="2400" noProof="0" dirty="0" smtClean="0"/>
              <a:t>). Immediatamente dopo l’acquisizione, i dati sono disponibili per l’analisi off-line, nei centri di calcolo di ATLAS.</a:t>
            </a:r>
          </a:p>
          <a:p>
            <a:pPr marL="4684713" indent="0">
              <a:buNone/>
            </a:pPr>
            <a:endParaRPr lang="it-IT" sz="2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353268"/>
            <a:ext cx="8401080" cy="914400"/>
          </a:xfrm>
        </p:spPr>
        <p:txBody>
          <a:bodyPr/>
          <a:lstStyle/>
          <a:p>
            <a:r>
              <a:rPr lang="it-IT" noProof="0" dirty="0" smtClean="0"/>
              <a:t>Il TDAQ di ATLAS</a:t>
            </a:r>
            <a:endParaRPr lang="it-IT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15074" y="639182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D5FE44-0509-4A5D-9CFB-9030F555A1AF}" type="slidenum">
              <a:rPr lang="it-IT" smtClean="0"/>
              <a:pPr>
                <a:defRPr/>
              </a:pPr>
              <a:t>36</a:t>
            </a:fld>
            <a:endParaRPr lang="it-IT" dirty="0"/>
          </a:p>
        </p:txBody>
      </p:sp>
      <p:pic>
        <p:nvPicPr>
          <p:cNvPr id="7" name="Picture 2" descr="DSCF2164_ps.jpg                                                00035ACAHDx                            BD2D2A9B:"/>
          <p:cNvPicPr>
            <a:picLocks noChangeAspect="1" noChangeArrowheads="1"/>
          </p:cNvPicPr>
          <p:nvPr/>
        </p:nvPicPr>
        <p:blipFill>
          <a:blip r:embed="rId2" cstate="print"/>
          <a:srcRect l="5769"/>
          <a:stretch>
            <a:fillRect/>
          </a:stretch>
        </p:blipFill>
        <p:spPr bwMode="auto">
          <a:xfrm>
            <a:off x="11289" y="1218303"/>
            <a:ext cx="4846761" cy="38576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925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0BCB9-43C6-45BC-AA1D-C1509662C812}" type="slidenum">
              <a:rPr lang="it-IT"/>
              <a:pPr>
                <a:defRPr/>
              </a:pPr>
              <a:t>37</a:t>
            </a:fld>
            <a:endParaRPr lang="it-IT"/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342900"/>
            <a:ext cx="8043862" cy="914400"/>
          </a:xfrm>
        </p:spPr>
        <p:txBody>
          <a:bodyPr/>
          <a:lstStyle/>
          <a:p>
            <a:pPr>
              <a:defRPr/>
            </a:pPr>
            <a:r>
              <a:rPr lang="it-IT" noProof="0" smtClean="0"/>
              <a:t>Tecnologia dei rivelatori</a:t>
            </a:r>
            <a:endParaRPr lang="it-IT" noProof="0"/>
          </a:p>
        </p:txBody>
      </p:sp>
      <p:sp>
        <p:nvSpPr>
          <p:cNvPr id="294920" name="Rectangle 8"/>
          <p:cNvSpPr>
            <a:spLocks noChangeArrowheads="1"/>
          </p:cNvSpPr>
          <p:nvPr/>
        </p:nvSpPr>
        <p:spPr bwMode="auto">
          <a:xfrm>
            <a:off x="4211638" y="1289050"/>
            <a:ext cx="4572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endParaRPr lang="en-US" sz="2200" dirty="0">
              <a:latin typeface="+mn-lt"/>
            </a:endParaRPr>
          </a:p>
        </p:txBody>
      </p:sp>
      <p:pic>
        <p:nvPicPr>
          <p:cNvPr id="1032" name="Picture 8" descr="pix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2938" y="1214438"/>
            <a:ext cx="3130550" cy="2951162"/>
          </a:xfrm>
          <a:noFill/>
        </p:spPr>
      </p:pic>
      <p:graphicFrame>
        <p:nvGraphicFramePr>
          <p:cNvPr id="1026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143125" y="4357688"/>
          <a:ext cx="1643063" cy="166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7" name="Ulead Image Editor Image" r:id="rId4" imgW="1597020" imgH="1496571" progId="">
                  <p:embed/>
                </p:oleObj>
              </mc:Choice>
              <mc:Fallback>
                <p:oleObj name="Ulead Image Editor Image" r:id="rId4" imgW="1597020" imgH="1496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4357688"/>
                        <a:ext cx="1643063" cy="166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3" name="Picture 12" descr="IZM_bumps"/>
          <p:cNvPicPr>
            <a:picLocks noChangeAspect="1" noChangeArrowheads="1"/>
          </p:cNvPicPr>
          <p:nvPr/>
        </p:nvPicPr>
        <p:blipFill>
          <a:blip r:embed="rId6" cstate="print">
            <a:lum bright="6000" contrast="-12000"/>
          </a:blip>
          <a:srcRect l="6097" t="20674" r="64987" b="39592"/>
          <a:stretch>
            <a:fillRect/>
          </a:stretch>
        </p:blipFill>
        <p:spPr bwMode="auto">
          <a:xfrm>
            <a:off x="571500" y="4357688"/>
            <a:ext cx="157162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857625" y="1123950"/>
            <a:ext cx="5000625" cy="5072063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ct val="20000"/>
              </a:spcBef>
              <a:tabLst>
                <a:tab pos="1879600" algn="l"/>
                <a:tab pos="5313363" algn="l"/>
                <a:tab pos="6742113" algn="l"/>
              </a:tabLst>
              <a:defRPr/>
            </a:pPr>
            <a:r>
              <a:rPr lang="it-IT" dirty="0">
                <a:latin typeface="Comic Sans MS" pitchFamily="66" charset="0"/>
              </a:rPr>
              <a:t>I rivelatori utilizzano molte </a:t>
            </a:r>
            <a:r>
              <a:rPr lang="it-IT" dirty="0" smtClean="0">
                <a:latin typeface="Comic Sans MS" pitchFamily="66" charset="0"/>
              </a:rPr>
              <a:t>tecnologie differenti. </a:t>
            </a:r>
            <a:r>
              <a:rPr lang="it-IT" dirty="0">
                <a:latin typeface="Comic Sans MS" pitchFamily="66" charset="0"/>
              </a:rPr>
              <a:t>Molto spesso si tratta di tecnologie molto avanzate, spesso di punta. </a:t>
            </a:r>
          </a:p>
          <a:p>
            <a:pPr algn="just">
              <a:spcBef>
                <a:spcPct val="20000"/>
              </a:spcBef>
              <a:tabLst>
                <a:tab pos="1879600" algn="l"/>
                <a:tab pos="5313363" algn="l"/>
                <a:tab pos="6742113" algn="l"/>
              </a:tabLst>
              <a:defRPr/>
            </a:pPr>
            <a:r>
              <a:rPr lang="it-IT" dirty="0">
                <a:latin typeface="Comic Sans MS" pitchFamily="66" charset="0"/>
              </a:rPr>
              <a:t>Come esempio possiamo considerare i rivelatori a Pixel, che vengono utilizzati nelle regioni più interne per ottenere misure di precisione (dell’ordine di qualche decina di </a:t>
            </a:r>
            <a:r>
              <a:rPr lang="it-IT" dirty="0">
                <a:latin typeface="Symbol" pitchFamily="18" charset="2"/>
              </a:rPr>
              <a:t>m</a:t>
            </a:r>
            <a:r>
              <a:rPr lang="it-IT" dirty="0">
                <a:latin typeface="Comic Sans MS" pitchFamily="66" charset="0"/>
              </a:rPr>
              <a:t>m).</a:t>
            </a:r>
          </a:p>
          <a:p>
            <a:pPr algn="just">
              <a:spcBef>
                <a:spcPct val="20000"/>
              </a:spcBef>
              <a:tabLst>
                <a:tab pos="1879600" algn="l"/>
                <a:tab pos="5313363" algn="l"/>
                <a:tab pos="6742113" algn="l"/>
              </a:tabLst>
              <a:defRPr/>
            </a:pPr>
            <a:r>
              <a:rPr lang="it-IT" dirty="0">
                <a:latin typeface="Comic Sans MS" pitchFamily="66" charset="0"/>
              </a:rPr>
              <a:t>Il segnale viene </a:t>
            </a:r>
            <a:r>
              <a:rPr lang="it-IT" dirty="0">
                <a:solidFill>
                  <a:schemeClr val="accent3"/>
                </a:solidFill>
                <a:latin typeface="Comic Sans MS" pitchFamily="66" charset="0"/>
              </a:rPr>
              <a:t>estratto da un apposito chip VLSI in cui ogni cella si affaccia ad un pixel</a:t>
            </a:r>
            <a:r>
              <a:rPr lang="it-IT" dirty="0">
                <a:latin typeface="Comic Sans MS" pitchFamily="66" charset="0"/>
              </a:rPr>
              <a:t>. Il contatto tra sensore e amplificatore è realizzato </a:t>
            </a:r>
            <a:r>
              <a:rPr lang="it-IT" dirty="0">
                <a:solidFill>
                  <a:schemeClr val="accent3"/>
                </a:solidFill>
                <a:latin typeface="Comic Sans MS" pitchFamily="66" charset="0"/>
              </a:rPr>
              <a:t>con una tecnica di </a:t>
            </a:r>
            <a:r>
              <a:rPr lang="it-IT" dirty="0" err="1">
                <a:solidFill>
                  <a:schemeClr val="accent3"/>
                </a:solidFill>
                <a:latin typeface="Comic Sans MS" pitchFamily="66" charset="0"/>
              </a:rPr>
              <a:t>microconnessione</a:t>
            </a:r>
            <a:r>
              <a:rPr lang="it-IT" dirty="0">
                <a:solidFill>
                  <a:schemeClr val="accent3"/>
                </a:solidFill>
                <a:latin typeface="Comic Sans MS" pitchFamily="66" charset="0"/>
              </a:rPr>
              <a:t> detta “</a:t>
            </a:r>
            <a:r>
              <a:rPr lang="it-IT" dirty="0" err="1">
                <a:solidFill>
                  <a:schemeClr val="accent3"/>
                </a:solidFill>
                <a:latin typeface="Comic Sans MS" pitchFamily="66" charset="0"/>
              </a:rPr>
              <a:t>bump</a:t>
            </a:r>
            <a:r>
              <a:rPr lang="it-IT" dirty="0">
                <a:solidFill>
                  <a:schemeClr val="accent3"/>
                </a:solidFill>
                <a:latin typeface="Comic Sans MS" pitchFamily="66" charset="0"/>
              </a:rPr>
              <a:t> </a:t>
            </a:r>
            <a:r>
              <a:rPr lang="it-IT" dirty="0" err="1">
                <a:solidFill>
                  <a:schemeClr val="accent3"/>
                </a:solidFill>
                <a:latin typeface="Comic Sans MS" pitchFamily="66" charset="0"/>
              </a:rPr>
              <a:t>bonding</a:t>
            </a:r>
            <a:r>
              <a:rPr lang="it-IT" dirty="0">
                <a:solidFill>
                  <a:schemeClr val="accent3"/>
                </a:solidFill>
                <a:latin typeface="Comic Sans MS" pitchFamily="66" charset="0"/>
              </a:rPr>
              <a:t>”, che utilizza reticoli di sferette conduttrici del diametro di pochi micron</a:t>
            </a:r>
            <a:r>
              <a:rPr lang="it-IT" dirty="0">
                <a:latin typeface="Comic Sans MS" pitchFamily="66" charset="0"/>
              </a:rPr>
              <a:t>.</a:t>
            </a:r>
          </a:p>
          <a:p>
            <a:pPr algn="just">
              <a:spcBef>
                <a:spcPct val="20000"/>
              </a:spcBef>
              <a:tabLst>
                <a:tab pos="1879600" algn="l"/>
                <a:tab pos="5313363" algn="l"/>
                <a:tab pos="6742113" algn="l"/>
              </a:tabLst>
              <a:defRPr/>
            </a:pPr>
            <a:r>
              <a:rPr lang="it-IT" dirty="0">
                <a:latin typeface="Comic Sans MS" pitchFamily="66" charset="0"/>
                <a:sym typeface="Symbol" pitchFamily="18" charset="2"/>
              </a:rPr>
              <a:t>La maggior parte dei moderni sistemi di diagnostica medica deriva direttamente dai rivelatori usati in Fisica delle Particelle.</a:t>
            </a:r>
          </a:p>
        </p:txBody>
      </p:sp>
    </p:spTree>
    <p:extLst>
      <p:ext uri="{BB962C8B-B14F-4D97-AF65-F5344CB8AC3E}">
        <p14:creationId xmlns:p14="http://schemas.microsoft.com/office/powerpoint/2010/main" val="13828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14313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it-IT" sz="3600" noProof="0" smtClean="0"/>
              <a:t>Pixel Detector Module Breakdown</a:t>
            </a:r>
            <a:endParaRPr lang="it-IT" sz="3600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D885E-75F8-48EF-A65A-6A439D6BC911}" type="slidenum">
              <a:rPr lang="it-IT" smtClean="0"/>
              <a:pPr>
                <a:defRPr/>
              </a:pPr>
              <a:t>38</a:t>
            </a:fld>
            <a:endParaRPr lang="it-IT" dirty="0"/>
          </a:p>
        </p:txBody>
      </p:sp>
      <p:pic>
        <p:nvPicPr>
          <p:cNvPr id="18438" name="Picture 5" descr="Modul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4143375"/>
            <a:ext cx="5940425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286644" y="5357812"/>
            <a:ext cx="1857356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16 FE </a:t>
            </a:r>
            <a:r>
              <a:rPr lang="en-US" dirty="0" smtClean="0">
                <a:solidFill>
                  <a:schemeClr val="bg1"/>
                </a:solidFill>
              </a:rPr>
              <a:t>chips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320x144 pixels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50x400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28625" y="4929188"/>
            <a:ext cx="1263650" cy="36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Sensor tile</a:t>
            </a:r>
          </a:p>
        </p:txBody>
      </p:sp>
      <p:pic>
        <p:nvPicPr>
          <p:cNvPr id="18453" name="Picture 8" descr="Module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0" y="3857625"/>
            <a:ext cx="64008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7215188" y="2143125"/>
            <a:ext cx="1806575" cy="2368550"/>
            <a:chOff x="4545" y="996"/>
            <a:chExt cx="1138" cy="1492"/>
          </a:xfrm>
        </p:grpSpPr>
        <p:pic>
          <p:nvPicPr>
            <p:cNvPr id="18450" name="Picture 4" descr="IZM_bumps"/>
            <p:cNvPicPr>
              <a:picLocks noChangeAspect="1" noChangeArrowheads="1"/>
            </p:cNvPicPr>
            <p:nvPr/>
          </p:nvPicPr>
          <p:blipFill>
            <a:blip r:embed="rId4" cstate="print">
              <a:lum bright="6000" contrast="-12000"/>
            </a:blip>
            <a:srcRect l="5028" t="25772" r="64987" b="38110"/>
            <a:stretch>
              <a:fillRect/>
            </a:stretch>
          </p:blipFill>
          <p:spPr bwMode="auto">
            <a:xfrm>
              <a:off x="4742" y="1334"/>
              <a:ext cx="941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1" name="Line 11"/>
            <p:cNvSpPr>
              <a:spLocks noChangeShapeType="1"/>
            </p:cNvSpPr>
            <p:nvPr/>
          </p:nvSpPr>
          <p:spPr bwMode="auto">
            <a:xfrm flipH="1">
              <a:off x="4545" y="2033"/>
              <a:ext cx="564" cy="455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4725" y="996"/>
              <a:ext cx="924" cy="2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</a:rPr>
                <a:t>Bump bonds</a:t>
              </a:r>
            </a:p>
          </p:txBody>
        </p:sp>
      </p:grp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5072063" y="1214438"/>
            <a:ext cx="1784350" cy="36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PP0 connection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071563" y="2286000"/>
            <a:ext cx="1339850" cy="3667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Flex Hybrid</a:t>
            </a:r>
          </a:p>
        </p:txBody>
      </p:sp>
      <p:pic>
        <p:nvPicPr>
          <p:cNvPr id="18443" name="Picture 9" descr="Module-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0" y="3214688"/>
            <a:ext cx="6215063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1285875" y="3359150"/>
            <a:ext cx="2786063" cy="3294063"/>
            <a:chOff x="1285852" y="3358658"/>
            <a:chExt cx="2786047" cy="3294575"/>
          </a:xfrm>
        </p:grpSpPr>
        <p:sp>
          <p:nvSpPr>
            <p:cNvPr id="18447" name="Line 18"/>
            <p:cNvSpPr>
              <a:spLocks noChangeShapeType="1"/>
            </p:cNvSpPr>
            <p:nvPr/>
          </p:nvSpPr>
          <p:spPr bwMode="auto">
            <a:xfrm flipV="1">
              <a:off x="1928794" y="5357826"/>
              <a:ext cx="2000264" cy="928694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8448" name="Freeform 10"/>
            <p:cNvSpPr>
              <a:spLocks/>
            </p:cNvSpPr>
            <p:nvPr/>
          </p:nvSpPr>
          <p:spPr bwMode="auto">
            <a:xfrm>
              <a:off x="3000357" y="3358658"/>
              <a:ext cx="1071542" cy="2850689"/>
            </a:xfrm>
            <a:custGeom>
              <a:avLst/>
              <a:gdLst>
                <a:gd name="T0" fmla="*/ 0 w 13636"/>
                <a:gd name="T1" fmla="*/ 1257513475 h 77185"/>
                <a:gd name="T2" fmla="*/ 1746905913 w 13636"/>
                <a:gd name="T3" fmla="*/ 193606634 h 77185"/>
                <a:gd name="T4" fmla="*/ 2147483647 w 13636"/>
                <a:gd name="T5" fmla="*/ 95972616 h 77185"/>
                <a:gd name="T6" fmla="*/ 2147483647 w 13636"/>
                <a:gd name="T7" fmla="*/ 232348658 h 77185"/>
                <a:gd name="T8" fmla="*/ 2147483647 w 13636"/>
                <a:gd name="T9" fmla="*/ 395375797 h 77185"/>
                <a:gd name="T10" fmla="*/ 2147483647 w 13636"/>
                <a:gd name="T11" fmla="*/ 2147483647 h 771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636"/>
                <a:gd name="T19" fmla="*/ 0 h 77185"/>
                <a:gd name="T20" fmla="*/ 13636 w 13636"/>
                <a:gd name="T21" fmla="*/ 77185 h 771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636" h="77185">
                  <a:moveTo>
                    <a:pt x="0" y="24961"/>
                  </a:moveTo>
                  <a:cubicBezTo>
                    <a:pt x="1470" y="10969"/>
                    <a:pt x="2539" y="7686"/>
                    <a:pt x="3600" y="3843"/>
                  </a:cubicBezTo>
                  <a:cubicBezTo>
                    <a:pt x="4661" y="0"/>
                    <a:pt x="5684" y="1783"/>
                    <a:pt x="6364" y="1905"/>
                  </a:cubicBezTo>
                  <a:cubicBezTo>
                    <a:pt x="7044" y="2027"/>
                    <a:pt x="7318" y="3622"/>
                    <a:pt x="7655" y="4612"/>
                  </a:cubicBezTo>
                  <a:cubicBezTo>
                    <a:pt x="7992" y="5602"/>
                    <a:pt x="8159" y="6334"/>
                    <a:pt x="8386" y="7848"/>
                  </a:cubicBezTo>
                  <a:cubicBezTo>
                    <a:pt x="8612" y="9362"/>
                    <a:pt x="13384" y="75024"/>
                    <a:pt x="13636" y="77185"/>
                  </a:cubicBezTo>
                </a:path>
              </a:pathLst>
            </a:custGeom>
            <a:noFill/>
            <a:ln w="412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1285852" y="6286463"/>
              <a:ext cx="1339842" cy="36677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</a:rPr>
                <a:t>Wire bonds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86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3293E-6 L -0.14514 -0.258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0" y="-12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92229E-6 L -0.06875 -0.112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-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8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043862" cy="914400"/>
          </a:xfrm>
        </p:spPr>
        <p:txBody>
          <a:bodyPr/>
          <a:lstStyle/>
          <a:p>
            <a:r>
              <a:rPr lang="it-IT" noProof="0" smtClean="0"/>
              <a:t>Microelettronica per i pixel</a:t>
            </a:r>
            <a:endParaRPr lang="it-IT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6314" y="1285860"/>
            <a:ext cx="4043362" cy="2716220"/>
          </a:xfrm>
        </p:spPr>
        <p:txBody>
          <a:bodyPr/>
          <a:lstStyle/>
          <a:p>
            <a:pPr marL="92075" indent="-23813">
              <a:buNone/>
            </a:pPr>
            <a:r>
              <a:rPr lang="it-IT" sz="2400" noProof="0" smtClean="0"/>
              <a:t>Il rivelatore a pixel richiede lo sviluppo di chip in tecnologia VLSI che svolgano le funzioni richieste per la lettura e resistano agli elevati livelli di radiazione presenti in LHC.</a:t>
            </a:r>
            <a:endParaRPr lang="it-IT" sz="2400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E5E0F-4C5C-4F23-84A5-A59257A367A4}" type="slidenum">
              <a:rPr lang="it-IT" smtClean="0"/>
              <a:pPr>
                <a:defRPr/>
              </a:pPr>
              <a:t>39</a:t>
            </a:fld>
            <a:endParaRPr lang="it-IT" dirty="0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 bwMode="auto">
          <a:xfrm>
            <a:off x="0" y="1249000"/>
            <a:ext cx="4651017" cy="5299444"/>
            <a:chOff x="1348" y="347"/>
            <a:chExt cx="3068" cy="3838"/>
          </a:xfrm>
        </p:grpSpPr>
        <p:sp>
          <p:nvSpPr>
            <p:cNvPr id="8" name="AutoShape 6"/>
            <p:cNvSpPr>
              <a:spLocks noChangeAspect="1" noChangeArrowheads="1" noTextEdit="1"/>
            </p:cNvSpPr>
            <p:nvPr/>
          </p:nvSpPr>
          <p:spPr bwMode="auto">
            <a:xfrm>
              <a:off x="1348" y="422"/>
              <a:ext cx="3063" cy="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8" y="347"/>
              <a:ext cx="3068" cy="3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4" descr="MCC-I2 M2 M3 M4 L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642" y="3697606"/>
            <a:ext cx="3681412" cy="2763838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4500562" y="4857760"/>
            <a:ext cx="1071570" cy="642942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6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104" y="478896"/>
            <a:ext cx="8043862" cy="914400"/>
          </a:xfrm>
        </p:spPr>
        <p:txBody>
          <a:bodyPr/>
          <a:lstStyle/>
          <a:p>
            <a:r>
              <a:rPr lang="it-IT" noProof="0" smtClean="0"/>
              <a:t>Il Modello Standard</a:t>
            </a:r>
            <a:endParaRPr lang="it-IT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11/4/2012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Liceo M. L. King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C925-0CF7-4516-8FDB-FCEDDB920AE5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534354" y="1260678"/>
            <a:ext cx="800105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7150" marR="0" lvl="0" indent="11113" algn="just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FEB80A"/>
              </a:buClr>
              <a:buSzPct val="95000"/>
              <a:buFont typeface="Wingdings" pitchFamily="2" charset="2"/>
              <a:buNone/>
              <a:tabLst>
                <a:tab pos="1879600" algn="l"/>
                <a:tab pos="5313363" algn="l"/>
                <a:tab pos="6742113" algn="l"/>
              </a:tabLst>
              <a:defRPr/>
            </a:pPr>
            <a:r>
              <a:rPr lang="it-IT" sz="3000" dirty="0" smtClean="0">
                <a:latin typeface="+mn-lt"/>
                <a:cs typeface="+mn-cs"/>
              </a:rPr>
              <a:t>Formalizzato negli anni ‘60, il MS descrive in modo </a:t>
            </a:r>
            <a:r>
              <a:rPr lang="it-IT" sz="3000" dirty="0" smtClean="0">
                <a:solidFill>
                  <a:schemeClr val="accent3"/>
                </a:solidFill>
                <a:latin typeface="+mn-lt"/>
                <a:cs typeface="+mn-cs"/>
              </a:rPr>
              <a:t>probabilistico</a:t>
            </a:r>
            <a:r>
              <a:rPr lang="it-IT" sz="3000" dirty="0" smtClean="0">
                <a:latin typeface="+mn-lt"/>
                <a:cs typeface="+mn-cs"/>
              </a:rPr>
              <a:t> le interazioni tra le particelle elementari, in un ambito </a:t>
            </a:r>
            <a:r>
              <a:rPr lang="it-IT" sz="3000" dirty="0" smtClean="0">
                <a:solidFill>
                  <a:schemeClr val="accent3"/>
                </a:solidFill>
                <a:latin typeface="+mn-lt"/>
                <a:cs typeface="+mn-cs"/>
              </a:rPr>
              <a:t>quanto-</a:t>
            </a:r>
            <a:r>
              <a:rPr lang="it-IT" sz="3000" dirty="0" err="1" smtClean="0">
                <a:solidFill>
                  <a:schemeClr val="accent3"/>
                </a:solidFill>
                <a:latin typeface="+mn-lt"/>
                <a:cs typeface="+mn-cs"/>
              </a:rPr>
              <a:t>relativistivo</a:t>
            </a:r>
            <a:r>
              <a:rPr lang="it-IT" sz="3000" dirty="0" smtClean="0">
                <a:latin typeface="+mn-lt"/>
                <a:cs typeface="+mn-cs"/>
              </a:rPr>
              <a:t>.</a:t>
            </a:r>
          </a:p>
          <a:p>
            <a:pPr marL="57150" marR="0" lvl="0" indent="11113" algn="just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FEB80A"/>
              </a:buClr>
              <a:buSzPct val="95000"/>
              <a:buFont typeface="Wingdings" pitchFamily="2" charset="2"/>
              <a:buNone/>
              <a:tabLst>
                <a:tab pos="1879600" algn="l"/>
                <a:tab pos="5313363" algn="l"/>
                <a:tab pos="6742113" algn="l"/>
              </a:tabLst>
              <a:defRPr/>
            </a:pPr>
            <a:r>
              <a:rPr kumimoji="0" lang="it-IT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Massa ed energia sono equivalenti (</a:t>
            </a:r>
            <a:r>
              <a:rPr kumimoji="0" lang="it-IT" sz="3000" b="0" i="0" u="none" strike="noStrike" kern="120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cs typeface="+mn-cs"/>
              </a:rPr>
              <a:t>E=mc</a:t>
            </a:r>
            <a:r>
              <a:rPr kumimoji="0" lang="it-IT" sz="3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cs typeface="+mn-cs"/>
              </a:rPr>
              <a:t>2</a:t>
            </a:r>
            <a:r>
              <a:rPr kumimoji="0" lang="it-IT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), quindi è possibile </a:t>
            </a:r>
            <a:r>
              <a:rPr kumimoji="0" lang="it-IT" sz="3000" b="0" i="0" u="none" strike="noStrike" kern="120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cs typeface="+mn-cs"/>
              </a:rPr>
              <a:t>creare e distruggere particelle</a:t>
            </a:r>
            <a:r>
              <a:rPr kumimoji="0" lang="it-IT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:</a:t>
            </a:r>
          </a:p>
        </p:txBody>
      </p:sp>
      <p:sp>
        <p:nvSpPr>
          <p:cNvPr id="3" name="Explosion 1 2"/>
          <p:cNvSpPr/>
          <p:nvPr/>
        </p:nvSpPr>
        <p:spPr>
          <a:xfrm>
            <a:off x="3348434" y="4149080"/>
            <a:ext cx="2304256" cy="2016224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Energia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71600" y="4725144"/>
            <a:ext cx="571504" cy="57150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76200" dir="7920000" algn="l" rotWithShape="0">
              <a:prstClr val="black">
                <a:alpha val="40000"/>
              </a:prstClr>
            </a:outerShdw>
          </a:effectLst>
          <a:scene3d>
            <a:camera prst="perspectiveHeroicExtremeLeftFacing">
              <a:rot lat="0" lon="1200000" rev="21000000"/>
            </a:camera>
            <a:lightRig rig="threePt" dir="t"/>
          </a:scene3d>
          <a:sp3d prstMaterial="metal">
            <a:bevelT w="279400" h="311150"/>
            <a:bevelB w="317500" h="298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-</a:t>
            </a:r>
          </a:p>
          <a:p>
            <a:pPr algn="ctr"/>
            <a:endParaRPr lang="en-US" baseline="30000" dirty="0"/>
          </a:p>
          <a:p>
            <a:pPr algn="ctr"/>
            <a:endParaRPr lang="en-US" baseline="30000" dirty="0"/>
          </a:p>
        </p:txBody>
      </p:sp>
      <p:sp>
        <p:nvSpPr>
          <p:cNvPr id="9" name="Oval 8"/>
          <p:cNvSpPr/>
          <p:nvPr/>
        </p:nvSpPr>
        <p:spPr>
          <a:xfrm>
            <a:off x="7308304" y="4725144"/>
            <a:ext cx="571504" cy="57150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76200" dir="7920000" algn="l" rotWithShape="0">
              <a:prstClr val="black">
                <a:alpha val="40000"/>
              </a:prstClr>
            </a:outerShdw>
          </a:effectLst>
          <a:scene3d>
            <a:camera prst="perspectiveHeroicExtremeLeftFacing">
              <a:rot lat="0" lon="1200000" rev="21000000"/>
            </a:camera>
            <a:lightRig rig="threePt" dir="t"/>
          </a:scene3d>
          <a:sp3d prstMaterial="metal">
            <a:bevelT w="279400" h="311150"/>
            <a:bevelB w="317500" h="298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n-US" sz="2000" b="1" baseline="30000" dirty="0">
                <a:solidFill>
                  <a:schemeClr val="tx1"/>
                </a:solidFill>
              </a:rPr>
              <a:t>+</a:t>
            </a:r>
            <a:endParaRPr lang="en-US" sz="2000" b="1" baseline="30000" dirty="0" smtClean="0">
              <a:solidFill>
                <a:schemeClr val="tx1"/>
              </a:solidFill>
            </a:endParaRPr>
          </a:p>
          <a:p>
            <a:pPr algn="ctr"/>
            <a:endParaRPr lang="en-US" baseline="30000" dirty="0"/>
          </a:p>
          <a:p>
            <a:pPr algn="ctr"/>
            <a:endParaRPr lang="en-US" baseline="30000" dirty="0"/>
          </a:p>
        </p:txBody>
      </p:sp>
      <p:sp>
        <p:nvSpPr>
          <p:cNvPr id="11" name="Oval 10"/>
          <p:cNvSpPr/>
          <p:nvPr/>
        </p:nvSpPr>
        <p:spPr>
          <a:xfrm>
            <a:off x="4355976" y="4738533"/>
            <a:ext cx="571504" cy="5715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76200" dir="7920000" algn="l" rotWithShape="0">
              <a:prstClr val="black">
                <a:alpha val="40000"/>
              </a:prstClr>
            </a:outerShdw>
          </a:effectLst>
          <a:scene3d>
            <a:camera prst="perspectiveHeroicExtremeLeftFacing">
              <a:rot lat="0" lon="1200000" rev="21000000"/>
            </a:camera>
            <a:lightRig rig="threePt" dir="t"/>
          </a:scene3d>
          <a:sp3d prstMaterial="metal">
            <a:bevelT w="279400" h="311150"/>
            <a:bevelB w="317500" h="298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  <a:endParaRPr lang="en-US" baseline="-25000" dirty="0">
              <a:latin typeface="Symbol" pitchFamily="18" charset="2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87424" y="4738533"/>
            <a:ext cx="571504" cy="5715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76200" dir="7920000" algn="l" rotWithShape="0">
              <a:prstClr val="black">
                <a:alpha val="40000"/>
              </a:prstClr>
            </a:outerShdw>
          </a:effectLst>
          <a:scene3d>
            <a:camera prst="perspectiveHeroicExtremeLeftFacing">
              <a:rot lat="0" lon="1200000" rev="21000000"/>
            </a:camera>
            <a:lightRig rig="threePt" dir="t"/>
          </a:scene3d>
          <a:sp3d prstMaterial="metal">
            <a:bevelT w="279400" h="311150"/>
            <a:bevelB w="317500" h="298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  <a:endParaRPr lang="en-US" baseline="-25000" dirty="0">
              <a:latin typeface="Symbol" pitchFamily="18" charset="2"/>
            </a:endParaRPr>
          </a:p>
        </p:txBody>
      </p:sp>
      <p:grpSp>
        <p:nvGrpSpPr>
          <p:cNvPr id="13" name="Group 32"/>
          <p:cNvGrpSpPr>
            <a:grpSpLocks/>
          </p:cNvGrpSpPr>
          <p:nvPr/>
        </p:nvGrpSpPr>
        <p:grpSpPr bwMode="auto">
          <a:xfrm>
            <a:off x="2246984" y="3822997"/>
            <a:ext cx="4921806" cy="2597727"/>
            <a:chOff x="2018483" y="817564"/>
            <a:chExt cx="6589878" cy="3940174"/>
          </a:xfrm>
        </p:grpSpPr>
        <p:sp>
          <p:nvSpPr>
            <p:cNvPr id="14" name="Freeform 3"/>
            <p:cNvSpPr>
              <a:spLocks/>
            </p:cNvSpPr>
            <p:nvPr/>
          </p:nvSpPr>
          <p:spPr bwMode="auto">
            <a:xfrm>
              <a:off x="3402249" y="2546352"/>
              <a:ext cx="2691309" cy="379413"/>
            </a:xfrm>
            <a:custGeom>
              <a:avLst/>
              <a:gdLst>
                <a:gd name="T0" fmla="*/ 0 w 1836"/>
                <a:gd name="T1" fmla="*/ 225 h 239"/>
                <a:gd name="T2" fmla="*/ 116 w 1836"/>
                <a:gd name="T3" fmla="*/ 30 h 239"/>
                <a:gd name="T4" fmla="*/ 224 w 1836"/>
                <a:gd name="T5" fmla="*/ 225 h 239"/>
                <a:gd name="T6" fmla="*/ 360 w 1836"/>
                <a:gd name="T7" fmla="*/ 16 h 239"/>
                <a:gd name="T8" fmla="*/ 484 w 1836"/>
                <a:gd name="T9" fmla="*/ 228 h 239"/>
                <a:gd name="T10" fmla="*/ 630 w 1836"/>
                <a:gd name="T11" fmla="*/ 10 h 239"/>
                <a:gd name="T12" fmla="*/ 742 w 1836"/>
                <a:gd name="T13" fmla="*/ 225 h 239"/>
                <a:gd name="T14" fmla="*/ 871 w 1836"/>
                <a:gd name="T15" fmla="*/ 10 h 239"/>
                <a:gd name="T16" fmla="*/ 965 w 1836"/>
                <a:gd name="T17" fmla="*/ 218 h 239"/>
                <a:gd name="T18" fmla="*/ 1089 w 1836"/>
                <a:gd name="T19" fmla="*/ 10 h 239"/>
                <a:gd name="T20" fmla="*/ 1186 w 1836"/>
                <a:gd name="T21" fmla="*/ 228 h 239"/>
                <a:gd name="T22" fmla="*/ 1307 w 1836"/>
                <a:gd name="T23" fmla="*/ 10 h 239"/>
                <a:gd name="T24" fmla="*/ 1404 w 1836"/>
                <a:gd name="T25" fmla="*/ 228 h 239"/>
                <a:gd name="T26" fmla="*/ 1525 w 1836"/>
                <a:gd name="T27" fmla="*/ 10 h 239"/>
                <a:gd name="T28" fmla="*/ 1621 w 1836"/>
                <a:gd name="T29" fmla="*/ 228 h 239"/>
                <a:gd name="T30" fmla="*/ 1736 w 1836"/>
                <a:gd name="T31" fmla="*/ 2 h 239"/>
                <a:gd name="T32" fmla="*/ 1836 w 1836"/>
                <a:gd name="T33" fmla="*/ 239 h 2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36"/>
                <a:gd name="T52" fmla="*/ 0 h 239"/>
                <a:gd name="T53" fmla="*/ 1836 w 1836"/>
                <a:gd name="T54" fmla="*/ 239 h 2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36" h="239">
                  <a:moveTo>
                    <a:pt x="0" y="225"/>
                  </a:moveTo>
                  <a:cubicBezTo>
                    <a:pt x="19" y="192"/>
                    <a:pt x="79" y="30"/>
                    <a:pt x="116" y="30"/>
                  </a:cubicBezTo>
                  <a:cubicBezTo>
                    <a:pt x="153" y="30"/>
                    <a:pt x="183" y="227"/>
                    <a:pt x="224" y="225"/>
                  </a:cubicBezTo>
                  <a:cubicBezTo>
                    <a:pt x="265" y="223"/>
                    <a:pt x="317" y="16"/>
                    <a:pt x="360" y="16"/>
                  </a:cubicBezTo>
                  <a:cubicBezTo>
                    <a:pt x="403" y="16"/>
                    <a:pt x="439" y="229"/>
                    <a:pt x="484" y="228"/>
                  </a:cubicBezTo>
                  <a:cubicBezTo>
                    <a:pt x="529" y="227"/>
                    <a:pt x="587" y="10"/>
                    <a:pt x="630" y="10"/>
                  </a:cubicBezTo>
                  <a:cubicBezTo>
                    <a:pt x="673" y="10"/>
                    <a:pt x="702" y="225"/>
                    <a:pt x="742" y="225"/>
                  </a:cubicBezTo>
                  <a:cubicBezTo>
                    <a:pt x="782" y="225"/>
                    <a:pt x="834" y="11"/>
                    <a:pt x="871" y="10"/>
                  </a:cubicBezTo>
                  <a:cubicBezTo>
                    <a:pt x="908" y="9"/>
                    <a:pt x="929" y="218"/>
                    <a:pt x="965" y="218"/>
                  </a:cubicBezTo>
                  <a:cubicBezTo>
                    <a:pt x="1001" y="218"/>
                    <a:pt x="1052" y="8"/>
                    <a:pt x="1089" y="10"/>
                  </a:cubicBezTo>
                  <a:cubicBezTo>
                    <a:pt x="1126" y="12"/>
                    <a:pt x="1150" y="228"/>
                    <a:pt x="1186" y="228"/>
                  </a:cubicBezTo>
                  <a:cubicBezTo>
                    <a:pt x="1222" y="228"/>
                    <a:pt x="1271" y="10"/>
                    <a:pt x="1307" y="10"/>
                  </a:cubicBezTo>
                  <a:cubicBezTo>
                    <a:pt x="1343" y="10"/>
                    <a:pt x="1368" y="228"/>
                    <a:pt x="1404" y="228"/>
                  </a:cubicBezTo>
                  <a:cubicBezTo>
                    <a:pt x="1440" y="228"/>
                    <a:pt x="1489" y="10"/>
                    <a:pt x="1525" y="10"/>
                  </a:cubicBezTo>
                  <a:cubicBezTo>
                    <a:pt x="1561" y="10"/>
                    <a:pt x="1586" y="229"/>
                    <a:pt x="1621" y="228"/>
                  </a:cubicBezTo>
                  <a:cubicBezTo>
                    <a:pt x="1656" y="227"/>
                    <a:pt x="1700" y="0"/>
                    <a:pt x="1736" y="2"/>
                  </a:cubicBezTo>
                  <a:cubicBezTo>
                    <a:pt x="1772" y="4"/>
                    <a:pt x="1815" y="190"/>
                    <a:pt x="1836" y="239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4"/>
            <p:cNvSpPr>
              <a:spLocks noChangeShapeType="1"/>
            </p:cNvSpPr>
            <p:nvPr/>
          </p:nvSpPr>
          <p:spPr bwMode="auto">
            <a:xfrm flipH="1" flipV="1">
              <a:off x="2481692" y="1071564"/>
              <a:ext cx="922022" cy="184308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H="1">
              <a:off x="2481692" y="2914650"/>
              <a:ext cx="922022" cy="18430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V="1">
              <a:off x="6099421" y="1854200"/>
              <a:ext cx="493992" cy="106045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6096489" y="2928938"/>
              <a:ext cx="354737" cy="76835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9"/>
            <p:cNvSpPr>
              <a:spLocks noChangeArrowheads="1"/>
            </p:cNvSpPr>
            <p:nvPr/>
          </p:nvSpPr>
          <p:spPr bwMode="auto">
            <a:xfrm rot="1454952">
              <a:off x="2834963" y="3621089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0"/>
            <p:cNvSpPr>
              <a:spLocks noChangeArrowheads="1"/>
            </p:cNvSpPr>
            <p:nvPr/>
          </p:nvSpPr>
          <p:spPr bwMode="auto">
            <a:xfrm rot="9362696">
              <a:off x="2763136" y="1700214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11"/>
            <p:cNvSpPr>
              <a:spLocks noChangeArrowheads="1"/>
            </p:cNvSpPr>
            <p:nvPr/>
          </p:nvSpPr>
          <p:spPr bwMode="auto">
            <a:xfrm rot="9105742">
              <a:off x="6203496" y="3275014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12"/>
            <p:cNvSpPr>
              <a:spLocks noChangeArrowheads="1"/>
            </p:cNvSpPr>
            <p:nvPr/>
          </p:nvSpPr>
          <p:spPr bwMode="auto">
            <a:xfrm rot="1822537">
              <a:off x="6309038" y="1930401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4536821" y="1816101"/>
              <a:ext cx="886841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latin typeface="Symbol" pitchFamily="18" charset="2"/>
                </a:rPr>
                <a:t>g, Z</a:t>
              </a:r>
              <a:r>
                <a:rPr lang="it-IT" baseline="30000">
                  <a:latin typeface="Symbol" pitchFamily="18" charset="2"/>
                </a:rPr>
                <a:t>0</a:t>
              </a:r>
              <a:endParaRPr lang="en-US" baseline="30000">
                <a:latin typeface="Symbol" pitchFamily="18" charset="2"/>
              </a:endParaRP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2090309" y="1277938"/>
              <a:ext cx="460278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</a:t>
              </a:r>
              <a:r>
                <a:rPr lang="en-US" baseline="30000"/>
                <a:t>+</a:t>
              </a: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2018483" y="4081463"/>
              <a:ext cx="460278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</a:t>
              </a:r>
              <a:r>
                <a:rPr lang="en-US" baseline="30000"/>
                <a:t>-</a:t>
              </a:r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6451226" y="3697289"/>
              <a:ext cx="107007" cy="96043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6451226" y="3697289"/>
              <a:ext cx="319556" cy="99853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>
              <a:off x="6380865" y="3582988"/>
              <a:ext cx="637646" cy="95885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>
              <a:off x="6416045" y="3659188"/>
              <a:ext cx="744654" cy="69215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V="1">
              <a:off x="6523052" y="1009650"/>
              <a:ext cx="282910" cy="9604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3"/>
            <p:cNvSpPr>
              <a:spLocks noChangeShapeType="1"/>
            </p:cNvSpPr>
            <p:nvPr/>
          </p:nvSpPr>
          <p:spPr bwMode="auto">
            <a:xfrm flipV="1">
              <a:off x="6486406" y="931864"/>
              <a:ext cx="567285" cy="107632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4"/>
            <p:cNvSpPr>
              <a:spLocks noChangeShapeType="1"/>
            </p:cNvSpPr>
            <p:nvPr/>
          </p:nvSpPr>
          <p:spPr bwMode="auto">
            <a:xfrm flipV="1">
              <a:off x="6486407" y="817564"/>
              <a:ext cx="851661" cy="122872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25"/>
            <p:cNvSpPr>
              <a:spLocks noChangeShapeType="1"/>
            </p:cNvSpPr>
            <p:nvPr/>
          </p:nvSpPr>
          <p:spPr bwMode="auto">
            <a:xfrm flipV="1">
              <a:off x="6593413" y="1239838"/>
              <a:ext cx="886842" cy="65246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26"/>
            <p:cNvSpPr txBox="1">
              <a:spLocks noChangeArrowheads="1"/>
            </p:cNvSpPr>
            <p:nvPr/>
          </p:nvSpPr>
          <p:spPr bwMode="auto">
            <a:xfrm>
              <a:off x="6416045" y="2928938"/>
              <a:ext cx="334215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q</a:t>
              </a:r>
            </a:p>
          </p:txBody>
        </p:sp>
        <p:sp>
          <p:nvSpPr>
            <p:cNvPr id="35" name="Text Box 27"/>
            <p:cNvSpPr txBox="1">
              <a:spLocks noChangeArrowheads="1"/>
            </p:cNvSpPr>
            <p:nvPr/>
          </p:nvSpPr>
          <p:spPr bwMode="auto">
            <a:xfrm>
              <a:off x="6451226" y="2162176"/>
              <a:ext cx="334215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q</a:t>
              </a:r>
            </a:p>
          </p:txBody>
        </p:sp>
        <p:sp>
          <p:nvSpPr>
            <p:cNvPr id="36" name="Line 28"/>
            <p:cNvSpPr>
              <a:spLocks noChangeShapeType="1"/>
            </p:cNvSpPr>
            <p:nvPr/>
          </p:nvSpPr>
          <p:spPr bwMode="auto">
            <a:xfrm>
              <a:off x="6486407" y="3044825"/>
              <a:ext cx="1773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29"/>
            <p:cNvSpPr txBox="1">
              <a:spLocks noChangeArrowheads="1"/>
            </p:cNvSpPr>
            <p:nvPr/>
          </p:nvSpPr>
          <p:spPr bwMode="auto">
            <a:xfrm>
              <a:off x="7090339" y="3659188"/>
              <a:ext cx="1377300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jet adronico</a:t>
              </a:r>
            </a:p>
          </p:txBody>
        </p:sp>
        <p:sp>
          <p:nvSpPr>
            <p:cNvPr id="38" name="Text Box 30"/>
            <p:cNvSpPr txBox="1">
              <a:spLocks noChangeArrowheads="1"/>
            </p:cNvSpPr>
            <p:nvPr/>
          </p:nvSpPr>
          <p:spPr bwMode="auto">
            <a:xfrm>
              <a:off x="7231061" y="1085851"/>
              <a:ext cx="1377300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jet adronico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9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33889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3056 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-0.00162 L -0.32066 0.164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3" y="831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-0.00162 L 0.32344 -0.17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9" grpId="0" animBg="1"/>
      <p:bldP spid="9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4572032" cy="914400"/>
          </a:xfrm>
        </p:spPr>
        <p:txBody>
          <a:bodyPr/>
          <a:lstStyle/>
          <a:p>
            <a:r>
              <a:rPr lang="it-IT" noProof="0" smtClean="0"/>
              <a:t>ATLAS Pixel</a:t>
            </a:r>
            <a:endParaRPr lang="it-IT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071546"/>
            <a:ext cx="4429156" cy="2214578"/>
          </a:xfrm>
        </p:spPr>
        <p:txBody>
          <a:bodyPr/>
          <a:lstStyle/>
          <a:p>
            <a:r>
              <a:rPr lang="it-IT" noProof="0" smtClean="0"/>
              <a:t>1700 moduli</a:t>
            </a:r>
          </a:p>
          <a:p>
            <a:r>
              <a:rPr lang="it-IT" noProof="0" smtClean="0"/>
              <a:t>3 strati</a:t>
            </a:r>
          </a:p>
          <a:p>
            <a:r>
              <a:rPr lang="it-IT" noProof="0" smtClean="0"/>
              <a:t>80 milioni di canali di lettura indipendenti</a:t>
            </a:r>
            <a:endParaRPr lang="it-IT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E5E0F-4C5C-4F23-84A5-A59257A367A4}" type="slidenum">
              <a:rPr lang="it-IT" smtClean="0"/>
              <a:pPr>
                <a:defRPr/>
              </a:pPr>
              <a:t>40</a:t>
            </a:fld>
            <a:endParaRPr lang="it-IT" dirty="0"/>
          </a:p>
        </p:txBody>
      </p:sp>
      <p:pic>
        <p:nvPicPr>
          <p:cNvPr id="7" name="Picture 5" descr="Layer2hs"/>
          <p:cNvPicPr>
            <a:picLocks noChangeAspect="1" noChangeArrowheads="1"/>
          </p:cNvPicPr>
          <p:nvPr/>
        </p:nvPicPr>
        <p:blipFill>
          <a:blip r:embed="rId2" cstate="print"/>
          <a:srcRect l="3415" t="13295" r="2094" b="4381"/>
          <a:stretch>
            <a:fillRect/>
          </a:stretch>
        </p:blipFill>
        <p:spPr bwMode="auto">
          <a:xfrm>
            <a:off x="0" y="3786187"/>
            <a:ext cx="4711700" cy="3071813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8115" t="3617" r="10204"/>
          <a:stretch>
            <a:fillRect/>
          </a:stretch>
        </p:blipFill>
        <p:spPr bwMode="auto">
          <a:xfrm>
            <a:off x="4733925" y="0"/>
            <a:ext cx="4410075" cy="38068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9" name="Picture 5" descr="Layer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44277"/>
            <a:ext cx="4429124" cy="3313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167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188641"/>
            <a:ext cx="8043862" cy="720080"/>
          </a:xfrm>
        </p:spPr>
        <p:txBody>
          <a:bodyPr/>
          <a:lstStyle/>
          <a:p>
            <a:r>
              <a:rPr lang="en-US" dirty="0" smtClean="0"/>
              <a:t>E </a:t>
            </a:r>
            <a:r>
              <a:rPr lang="en-US" dirty="0" err="1" smtClean="0"/>
              <a:t>adesso</a:t>
            </a:r>
            <a:r>
              <a:rPr lang="en-US" dirty="0" smtClean="0"/>
              <a:t>…?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38" y="908720"/>
            <a:ext cx="8043862" cy="5447630"/>
          </a:xfrm>
        </p:spPr>
        <p:txBody>
          <a:bodyPr/>
          <a:lstStyle/>
          <a:p>
            <a:r>
              <a:rPr lang="it-IT" sz="2400" dirty="0" smtClean="0"/>
              <a:t>Ovviamente l’analisi dei dati </a:t>
            </a:r>
            <a:r>
              <a:rPr lang="it-IT" sz="2400" dirty="0" smtClean="0">
                <a:latin typeface="Corbel"/>
              </a:rPr>
              <a:t>è l'attività principale.</a:t>
            </a:r>
          </a:p>
          <a:p>
            <a:r>
              <a:rPr lang="it-IT" sz="2400" dirty="0" smtClean="0">
                <a:latin typeface="Corbel"/>
              </a:rPr>
              <a:t>Il rivelatore ed il sistema di analisi off-line richiedono comunque cure continue, per garantire la migliore qualità possibile dei dati.</a:t>
            </a:r>
          </a:p>
          <a:p>
            <a:r>
              <a:rPr lang="it-IT" sz="2400" dirty="0" smtClean="0">
                <a:latin typeface="Corbel"/>
              </a:rPr>
              <a:t>Nei prossimi due anni LHC sarà fermo per manutenzione (le cure necessarie per raggiungere l’energia di progetto dopo l’incidente del 2008). Noi non stiamo fermi: installeremo un quarto </a:t>
            </a:r>
            <a:r>
              <a:rPr lang="it-IT" sz="2400" dirty="0" err="1" smtClean="0">
                <a:latin typeface="Corbel"/>
              </a:rPr>
              <a:t>layer</a:t>
            </a:r>
            <a:r>
              <a:rPr lang="it-IT" sz="2400" dirty="0" smtClean="0">
                <a:latin typeface="Corbel"/>
              </a:rPr>
              <a:t> del rivelatore a Pixel, nome in codice IBL… 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Paolo Morettini  - Lab </a:t>
            </a:r>
            <a:r>
              <a:rPr lang="it-IT" dirty="0" err="1" smtClean="0"/>
              <a:t>Fis</a:t>
            </a:r>
            <a:r>
              <a:rPr lang="it-IT" dirty="0" smtClean="0"/>
              <a:t> </a:t>
            </a:r>
            <a:r>
              <a:rPr lang="it-IT" dirty="0" err="1" smtClean="0"/>
              <a:t>Nucl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C925-0CF7-4516-8FDB-FCEDDB920AE5}" type="slidenum">
              <a:rPr lang="it-IT" smtClean="0"/>
              <a:pPr>
                <a:defRPr/>
              </a:pPr>
              <a:t>41</a:t>
            </a:fld>
            <a:endParaRPr lang="it-IT" dirty="0"/>
          </a:p>
        </p:txBody>
      </p:sp>
      <p:pic>
        <p:nvPicPr>
          <p:cNvPr id="98306" name="Picture 2" descr="http://li5.ziti.uni-heidelberg.de/atlas/ib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65104"/>
            <a:ext cx="571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07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11EA5D-E60C-44BF-9C22-D5576F99583E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3266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28625" y="5040313"/>
            <a:ext cx="7843838" cy="1317625"/>
          </a:xfrm>
        </p:spPr>
        <p:txBody>
          <a:bodyPr/>
          <a:lstStyle/>
          <a:p>
            <a:pPr marL="57150" indent="0"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dirty="0">
                <a:solidFill>
                  <a:schemeClr val="accent3"/>
                </a:solidFill>
              </a:rPr>
              <a:t>Un elettrone ed un positrone si annichilano</a:t>
            </a:r>
            <a:r>
              <a:rPr lang="it-IT" dirty="0"/>
              <a:t>. La loro energia viene trasferita a un </a:t>
            </a:r>
            <a:r>
              <a:rPr lang="it-IT" dirty="0">
                <a:solidFill>
                  <a:schemeClr val="accent3"/>
                </a:solidFill>
              </a:rPr>
              <a:t>fotone o a una Z</a:t>
            </a:r>
            <a:r>
              <a:rPr lang="it-IT" baseline="30000" dirty="0">
                <a:solidFill>
                  <a:schemeClr val="accent3"/>
                </a:solidFill>
              </a:rPr>
              <a:t>0</a:t>
            </a:r>
            <a:r>
              <a:rPr lang="it-IT" dirty="0">
                <a:solidFill>
                  <a:schemeClr val="accent3"/>
                </a:solidFill>
              </a:rPr>
              <a:t> </a:t>
            </a:r>
            <a:r>
              <a:rPr lang="it-IT" dirty="0"/>
              <a:t>che </a:t>
            </a:r>
            <a:r>
              <a:rPr lang="it-IT" dirty="0">
                <a:solidFill>
                  <a:schemeClr val="accent3"/>
                </a:solidFill>
              </a:rPr>
              <a:t>decadono poi un una coppia </a:t>
            </a:r>
            <a:r>
              <a:rPr lang="it-IT" dirty="0" err="1">
                <a:solidFill>
                  <a:schemeClr val="accent3"/>
                </a:solidFill>
              </a:rPr>
              <a:t>e</a:t>
            </a:r>
            <a:r>
              <a:rPr lang="it-IT" baseline="30000" dirty="0" err="1">
                <a:solidFill>
                  <a:schemeClr val="accent3"/>
                </a:solidFill>
              </a:rPr>
              <a:t>+</a:t>
            </a:r>
            <a:r>
              <a:rPr lang="it-IT" dirty="0">
                <a:solidFill>
                  <a:schemeClr val="accent3"/>
                </a:solidFill>
              </a:rPr>
              <a:t> e</a:t>
            </a:r>
            <a:r>
              <a:rPr lang="it-IT" baseline="30000" dirty="0">
                <a:solidFill>
                  <a:schemeClr val="accent3"/>
                </a:solidFill>
              </a:rPr>
              <a:t>-</a:t>
            </a:r>
            <a:r>
              <a:rPr lang="it-IT" dirty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20486" name="Group 20"/>
          <p:cNvGrpSpPr>
            <a:grpSpLocks/>
          </p:cNvGrpSpPr>
          <p:nvPr/>
        </p:nvGrpSpPr>
        <p:grpSpPr bwMode="auto">
          <a:xfrm>
            <a:off x="4714875" y="1500188"/>
            <a:ext cx="4000500" cy="2786062"/>
            <a:chOff x="2018483" y="1071564"/>
            <a:chExt cx="5695268" cy="3686174"/>
          </a:xfrm>
        </p:grpSpPr>
        <p:sp>
          <p:nvSpPr>
            <p:cNvPr id="20489" name="Freeform 3"/>
            <p:cNvSpPr>
              <a:spLocks/>
            </p:cNvSpPr>
            <p:nvPr/>
          </p:nvSpPr>
          <p:spPr bwMode="auto">
            <a:xfrm>
              <a:off x="3402248" y="2546351"/>
              <a:ext cx="2691309" cy="379413"/>
            </a:xfrm>
            <a:custGeom>
              <a:avLst/>
              <a:gdLst>
                <a:gd name="T0" fmla="*/ 0 w 1836"/>
                <a:gd name="T1" fmla="*/ 225 h 239"/>
                <a:gd name="T2" fmla="*/ 116 w 1836"/>
                <a:gd name="T3" fmla="*/ 30 h 239"/>
                <a:gd name="T4" fmla="*/ 224 w 1836"/>
                <a:gd name="T5" fmla="*/ 225 h 239"/>
                <a:gd name="T6" fmla="*/ 360 w 1836"/>
                <a:gd name="T7" fmla="*/ 16 h 239"/>
                <a:gd name="T8" fmla="*/ 484 w 1836"/>
                <a:gd name="T9" fmla="*/ 228 h 239"/>
                <a:gd name="T10" fmla="*/ 630 w 1836"/>
                <a:gd name="T11" fmla="*/ 10 h 239"/>
                <a:gd name="T12" fmla="*/ 742 w 1836"/>
                <a:gd name="T13" fmla="*/ 225 h 239"/>
                <a:gd name="T14" fmla="*/ 871 w 1836"/>
                <a:gd name="T15" fmla="*/ 10 h 239"/>
                <a:gd name="T16" fmla="*/ 965 w 1836"/>
                <a:gd name="T17" fmla="*/ 218 h 239"/>
                <a:gd name="T18" fmla="*/ 1089 w 1836"/>
                <a:gd name="T19" fmla="*/ 10 h 239"/>
                <a:gd name="T20" fmla="*/ 1186 w 1836"/>
                <a:gd name="T21" fmla="*/ 228 h 239"/>
                <a:gd name="T22" fmla="*/ 1307 w 1836"/>
                <a:gd name="T23" fmla="*/ 10 h 239"/>
                <a:gd name="T24" fmla="*/ 1404 w 1836"/>
                <a:gd name="T25" fmla="*/ 228 h 239"/>
                <a:gd name="T26" fmla="*/ 1525 w 1836"/>
                <a:gd name="T27" fmla="*/ 10 h 239"/>
                <a:gd name="T28" fmla="*/ 1621 w 1836"/>
                <a:gd name="T29" fmla="*/ 228 h 239"/>
                <a:gd name="T30" fmla="*/ 1736 w 1836"/>
                <a:gd name="T31" fmla="*/ 2 h 239"/>
                <a:gd name="T32" fmla="*/ 1836 w 1836"/>
                <a:gd name="T33" fmla="*/ 239 h 2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36"/>
                <a:gd name="T52" fmla="*/ 0 h 239"/>
                <a:gd name="T53" fmla="*/ 1836 w 1836"/>
                <a:gd name="T54" fmla="*/ 239 h 2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36" h="239">
                  <a:moveTo>
                    <a:pt x="0" y="225"/>
                  </a:moveTo>
                  <a:cubicBezTo>
                    <a:pt x="19" y="192"/>
                    <a:pt x="79" y="30"/>
                    <a:pt x="116" y="30"/>
                  </a:cubicBezTo>
                  <a:cubicBezTo>
                    <a:pt x="153" y="30"/>
                    <a:pt x="183" y="227"/>
                    <a:pt x="224" y="225"/>
                  </a:cubicBezTo>
                  <a:cubicBezTo>
                    <a:pt x="265" y="223"/>
                    <a:pt x="317" y="16"/>
                    <a:pt x="360" y="16"/>
                  </a:cubicBezTo>
                  <a:cubicBezTo>
                    <a:pt x="403" y="16"/>
                    <a:pt x="439" y="229"/>
                    <a:pt x="484" y="228"/>
                  </a:cubicBezTo>
                  <a:cubicBezTo>
                    <a:pt x="529" y="227"/>
                    <a:pt x="587" y="10"/>
                    <a:pt x="630" y="10"/>
                  </a:cubicBezTo>
                  <a:cubicBezTo>
                    <a:pt x="673" y="10"/>
                    <a:pt x="702" y="225"/>
                    <a:pt x="742" y="225"/>
                  </a:cubicBezTo>
                  <a:cubicBezTo>
                    <a:pt x="782" y="225"/>
                    <a:pt x="834" y="11"/>
                    <a:pt x="871" y="10"/>
                  </a:cubicBezTo>
                  <a:cubicBezTo>
                    <a:pt x="908" y="9"/>
                    <a:pt x="929" y="218"/>
                    <a:pt x="965" y="218"/>
                  </a:cubicBezTo>
                  <a:cubicBezTo>
                    <a:pt x="1001" y="218"/>
                    <a:pt x="1052" y="8"/>
                    <a:pt x="1089" y="10"/>
                  </a:cubicBezTo>
                  <a:cubicBezTo>
                    <a:pt x="1126" y="12"/>
                    <a:pt x="1150" y="228"/>
                    <a:pt x="1186" y="228"/>
                  </a:cubicBezTo>
                  <a:cubicBezTo>
                    <a:pt x="1222" y="228"/>
                    <a:pt x="1271" y="10"/>
                    <a:pt x="1307" y="10"/>
                  </a:cubicBezTo>
                  <a:cubicBezTo>
                    <a:pt x="1343" y="10"/>
                    <a:pt x="1368" y="228"/>
                    <a:pt x="1404" y="228"/>
                  </a:cubicBezTo>
                  <a:cubicBezTo>
                    <a:pt x="1440" y="228"/>
                    <a:pt x="1489" y="10"/>
                    <a:pt x="1525" y="10"/>
                  </a:cubicBezTo>
                  <a:cubicBezTo>
                    <a:pt x="1561" y="10"/>
                    <a:pt x="1586" y="229"/>
                    <a:pt x="1621" y="228"/>
                  </a:cubicBezTo>
                  <a:cubicBezTo>
                    <a:pt x="1656" y="227"/>
                    <a:pt x="1700" y="0"/>
                    <a:pt x="1736" y="2"/>
                  </a:cubicBezTo>
                  <a:cubicBezTo>
                    <a:pt x="1772" y="4"/>
                    <a:pt x="1815" y="190"/>
                    <a:pt x="1836" y="239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Line 4"/>
            <p:cNvSpPr>
              <a:spLocks noChangeShapeType="1"/>
            </p:cNvSpPr>
            <p:nvPr/>
          </p:nvSpPr>
          <p:spPr bwMode="auto">
            <a:xfrm flipH="1" flipV="1">
              <a:off x="2481692" y="1071564"/>
              <a:ext cx="922022" cy="184308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5"/>
            <p:cNvSpPr>
              <a:spLocks noChangeShapeType="1"/>
            </p:cNvSpPr>
            <p:nvPr/>
          </p:nvSpPr>
          <p:spPr bwMode="auto">
            <a:xfrm flipH="1">
              <a:off x="2481692" y="2914650"/>
              <a:ext cx="922022" cy="18430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Line 6"/>
            <p:cNvSpPr>
              <a:spLocks noChangeShapeType="1"/>
            </p:cNvSpPr>
            <p:nvPr/>
          </p:nvSpPr>
          <p:spPr bwMode="auto">
            <a:xfrm flipV="1">
              <a:off x="6099421" y="1071564"/>
              <a:ext cx="850196" cy="184308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Line 7"/>
            <p:cNvSpPr>
              <a:spLocks noChangeShapeType="1"/>
            </p:cNvSpPr>
            <p:nvPr/>
          </p:nvSpPr>
          <p:spPr bwMode="auto">
            <a:xfrm>
              <a:off x="6096490" y="2928938"/>
              <a:ext cx="853127" cy="18288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AutoShape 9"/>
            <p:cNvSpPr>
              <a:spLocks noChangeArrowheads="1"/>
            </p:cNvSpPr>
            <p:nvPr/>
          </p:nvSpPr>
          <p:spPr bwMode="auto">
            <a:xfrm rot="1454952">
              <a:off x="2834963" y="3621089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AutoShape 10"/>
            <p:cNvSpPr>
              <a:spLocks noChangeArrowheads="1"/>
            </p:cNvSpPr>
            <p:nvPr/>
          </p:nvSpPr>
          <p:spPr bwMode="auto">
            <a:xfrm rot="9362696">
              <a:off x="2763136" y="1700214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AutoShape 11"/>
            <p:cNvSpPr>
              <a:spLocks noChangeArrowheads="1"/>
            </p:cNvSpPr>
            <p:nvPr/>
          </p:nvSpPr>
          <p:spPr bwMode="auto">
            <a:xfrm rot="9105742">
              <a:off x="6345685" y="3582988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AutoShape 12"/>
            <p:cNvSpPr>
              <a:spLocks noChangeArrowheads="1"/>
            </p:cNvSpPr>
            <p:nvPr/>
          </p:nvSpPr>
          <p:spPr bwMode="auto">
            <a:xfrm rot="1454952">
              <a:off x="6486407" y="1585913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Text Box 13"/>
            <p:cNvSpPr txBox="1">
              <a:spLocks noChangeArrowheads="1"/>
            </p:cNvSpPr>
            <p:nvPr/>
          </p:nvSpPr>
          <p:spPr bwMode="auto">
            <a:xfrm>
              <a:off x="4536821" y="1816101"/>
              <a:ext cx="886841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latin typeface="Symbol" pitchFamily="18" charset="2"/>
                </a:rPr>
                <a:t>g, Z</a:t>
              </a:r>
              <a:r>
                <a:rPr lang="it-IT" baseline="30000">
                  <a:latin typeface="Symbol" pitchFamily="18" charset="2"/>
                </a:rPr>
                <a:t>0</a:t>
              </a:r>
              <a:endParaRPr lang="en-US" baseline="30000">
                <a:latin typeface="Symbol" pitchFamily="18" charset="2"/>
              </a:endParaRPr>
            </a:p>
          </p:txBody>
        </p:sp>
        <p:sp>
          <p:nvSpPr>
            <p:cNvPr id="20499" name="Text Box 14"/>
            <p:cNvSpPr txBox="1">
              <a:spLocks noChangeArrowheads="1"/>
            </p:cNvSpPr>
            <p:nvPr/>
          </p:nvSpPr>
          <p:spPr bwMode="auto">
            <a:xfrm>
              <a:off x="2090309" y="1277937"/>
              <a:ext cx="741783" cy="48865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</a:t>
              </a:r>
              <a:r>
                <a:rPr lang="en-US" baseline="30000"/>
                <a:t>+</a:t>
              </a:r>
            </a:p>
          </p:txBody>
        </p:sp>
        <p:sp>
          <p:nvSpPr>
            <p:cNvPr id="20500" name="Text Box 15"/>
            <p:cNvSpPr txBox="1">
              <a:spLocks noChangeArrowheads="1"/>
            </p:cNvSpPr>
            <p:nvPr/>
          </p:nvSpPr>
          <p:spPr bwMode="auto">
            <a:xfrm>
              <a:off x="2018483" y="4081464"/>
              <a:ext cx="711909" cy="48865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</a:t>
              </a:r>
              <a:r>
                <a:rPr lang="en-US" baseline="30000"/>
                <a:t>-</a:t>
              </a:r>
            </a:p>
          </p:txBody>
        </p:sp>
        <p:sp>
          <p:nvSpPr>
            <p:cNvPr id="20501" name="Text Box 16"/>
            <p:cNvSpPr txBox="1">
              <a:spLocks noChangeArrowheads="1"/>
            </p:cNvSpPr>
            <p:nvPr/>
          </p:nvSpPr>
          <p:spPr bwMode="auto">
            <a:xfrm>
              <a:off x="7018512" y="1239838"/>
              <a:ext cx="695239" cy="48865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</a:t>
              </a:r>
              <a:r>
                <a:rPr lang="en-US" baseline="30000"/>
                <a:t>-</a:t>
              </a:r>
            </a:p>
          </p:txBody>
        </p:sp>
        <p:sp>
          <p:nvSpPr>
            <p:cNvPr id="20502" name="Text Box 17"/>
            <p:cNvSpPr txBox="1">
              <a:spLocks noChangeArrowheads="1"/>
            </p:cNvSpPr>
            <p:nvPr/>
          </p:nvSpPr>
          <p:spPr bwMode="auto">
            <a:xfrm>
              <a:off x="6983331" y="4119563"/>
              <a:ext cx="730420" cy="48865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</a:t>
              </a:r>
              <a:r>
                <a:rPr lang="en-US" baseline="30000"/>
                <a:t>+</a:t>
              </a:r>
            </a:p>
          </p:txBody>
        </p:sp>
      </p:grpSp>
      <p:pic>
        <p:nvPicPr>
          <p:cNvPr id="20487" name="Picture 2" descr="http://www.lip.pt/experiments/delphi/LIP_events/z0ps/r0039265e0004754_zy_rot.jpg"/>
          <p:cNvPicPr>
            <a:picLocks noChangeAspect="1" noChangeArrowheads="1"/>
          </p:cNvPicPr>
          <p:nvPr/>
        </p:nvPicPr>
        <p:blipFill>
          <a:blip r:embed="rId2" cstate="print"/>
          <a:srcRect l="3038" t="8803" r="4829" b="19980"/>
          <a:stretch>
            <a:fillRect/>
          </a:stretch>
        </p:blipFill>
        <p:spPr bwMode="auto">
          <a:xfrm>
            <a:off x="500063" y="1071563"/>
            <a:ext cx="37147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642938" y="157163"/>
            <a:ext cx="771525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it-IT" sz="4000" spc="-100" dirty="0" smtClean="0">
                <a:solidFill>
                  <a:srgbClr val="FEB80A"/>
                </a:solidFill>
                <a:latin typeface="Arial Rounded MT Bold" pitchFamily="34" charset="0"/>
                <a:ea typeface="+mj-ea"/>
                <a:cs typeface="+mj-cs"/>
              </a:rPr>
              <a:t>Urti </a:t>
            </a:r>
            <a:r>
              <a:rPr lang="it-IT" sz="4000" spc="-100" dirty="0">
                <a:solidFill>
                  <a:srgbClr val="FEB80A"/>
                </a:solidFill>
                <a:latin typeface="Arial Rounded MT Bold" pitchFamily="34" charset="0"/>
                <a:ea typeface="+mj-ea"/>
                <a:cs typeface="+mj-cs"/>
              </a:rPr>
              <a:t>tra particelle</a:t>
            </a:r>
            <a:endParaRPr lang="en-US" sz="4000" spc="-100" dirty="0">
              <a:solidFill>
                <a:srgbClr val="FEB80A"/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234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EB620-7928-4EA5-9FE9-6D52EF5C05FD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32973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28625" y="5072063"/>
            <a:ext cx="8129588" cy="1317625"/>
          </a:xfrm>
        </p:spPr>
        <p:txBody>
          <a:bodyPr/>
          <a:lstStyle/>
          <a:p>
            <a:pPr marL="57150" indent="11113"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dirty="0"/>
              <a:t>Un elettrone ed un positrone si annichilano. La loro energia viene trasferita a un fotone o a una Z</a:t>
            </a:r>
            <a:r>
              <a:rPr lang="it-IT" baseline="30000" dirty="0"/>
              <a:t>0</a:t>
            </a:r>
            <a:r>
              <a:rPr lang="it-IT" dirty="0"/>
              <a:t> che </a:t>
            </a:r>
            <a:r>
              <a:rPr lang="it-IT" dirty="0">
                <a:solidFill>
                  <a:schemeClr val="accent3"/>
                </a:solidFill>
              </a:rPr>
              <a:t>decadono poi un una coppia </a:t>
            </a:r>
            <a:r>
              <a:rPr lang="it-IT" dirty="0" err="1">
                <a:solidFill>
                  <a:schemeClr val="accent3"/>
                </a:solidFill>
                <a:latin typeface="Symbol" pitchFamily="18" charset="2"/>
              </a:rPr>
              <a:t>m</a:t>
            </a:r>
            <a:r>
              <a:rPr lang="it-IT" baseline="30000" dirty="0" err="1">
                <a:solidFill>
                  <a:schemeClr val="accent3"/>
                </a:solidFill>
              </a:rPr>
              <a:t>+</a:t>
            </a:r>
            <a:r>
              <a:rPr lang="it-IT" dirty="0">
                <a:solidFill>
                  <a:schemeClr val="accent3"/>
                </a:solidFill>
              </a:rPr>
              <a:t> </a:t>
            </a:r>
            <a:r>
              <a:rPr lang="it-IT" dirty="0">
                <a:solidFill>
                  <a:schemeClr val="accent3"/>
                </a:solidFill>
                <a:latin typeface="Symbol" pitchFamily="18" charset="2"/>
              </a:rPr>
              <a:t>m</a:t>
            </a:r>
            <a:r>
              <a:rPr lang="it-IT" baseline="30000" dirty="0">
                <a:solidFill>
                  <a:schemeClr val="accent3"/>
                </a:solidFill>
              </a:rPr>
              <a:t>-</a:t>
            </a:r>
            <a:r>
              <a:rPr lang="it-IT" dirty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21510" name="Group 36"/>
          <p:cNvGrpSpPr>
            <a:grpSpLocks/>
          </p:cNvGrpSpPr>
          <p:nvPr/>
        </p:nvGrpSpPr>
        <p:grpSpPr bwMode="auto">
          <a:xfrm>
            <a:off x="4714875" y="1500188"/>
            <a:ext cx="4000500" cy="2771775"/>
            <a:chOff x="1986012" y="1071564"/>
            <a:chExt cx="5753523" cy="3686174"/>
          </a:xfrm>
        </p:grpSpPr>
        <p:sp>
          <p:nvSpPr>
            <p:cNvPr id="21513" name="Freeform 3"/>
            <p:cNvSpPr>
              <a:spLocks/>
            </p:cNvSpPr>
            <p:nvPr/>
          </p:nvSpPr>
          <p:spPr bwMode="auto">
            <a:xfrm>
              <a:off x="3402248" y="2546351"/>
              <a:ext cx="2691309" cy="379413"/>
            </a:xfrm>
            <a:custGeom>
              <a:avLst/>
              <a:gdLst>
                <a:gd name="T0" fmla="*/ 0 w 1836"/>
                <a:gd name="T1" fmla="*/ 225 h 239"/>
                <a:gd name="T2" fmla="*/ 116 w 1836"/>
                <a:gd name="T3" fmla="*/ 30 h 239"/>
                <a:gd name="T4" fmla="*/ 224 w 1836"/>
                <a:gd name="T5" fmla="*/ 225 h 239"/>
                <a:gd name="T6" fmla="*/ 360 w 1836"/>
                <a:gd name="T7" fmla="*/ 16 h 239"/>
                <a:gd name="T8" fmla="*/ 484 w 1836"/>
                <a:gd name="T9" fmla="*/ 228 h 239"/>
                <a:gd name="T10" fmla="*/ 630 w 1836"/>
                <a:gd name="T11" fmla="*/ 10 h 239"/>
                <a:gd name="T12" fmla="*/ 742 w 1836"/>
                <a:gd name="T13" fmla="*/ 225 h 239"/>
                <a:gd name="T14" fmla="*/ 871 w 1836"/>
                <a:gd name="T15" fmla="*/ 10 h 239"/>
                <a:gd name="T16" fmla="*/ 965 w 1836"/>
                <a:gd name="T17" fmla="*/ 218 h 239"/>
                <a:gd name="T18" fmla="*/ 1089 w 1836"/>
                <a:gd name="T19" fmla="*/ 10 h 239"/>
                <a:gd name="T20" fmla="*/ 1186 w 1836"/>
                <a:gd name="T21" fmla="*/ 228 h 239"/>
                <a:gd name="T22" fmla="*/ 1307 w 1836"/>
                <a:gd name="T23" fmla="*/ 10 h 239"/>
                <a:gd name="T24" fmla="*/ 1404 w 1836"/>
                <a:gd name="T25" fmla="*/ 228 h 239"/>
                <a:gd name="T26" fmla="*/ 1525 w 1836"/>
                <a:gd name="T27" fmla="*/ 10 h 239"/>
                <a:gd name="T28" fmla="*/ 1621 w 1836"/>
                <a:gd name="T29" fmla="*/ 228 h 239"/>
                <a:gd name="T30" fmla="*/ 1736 w 1836"/>
                <a:gd name="T31" fmla="*/ 2 h 239"/>
                <a:gd name="T32" fmla="*/ 1836 w 1836"/>
                <a:gd name="T33" fmla="*/ 239 h 2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36"/>
                <a:gd name="T52" fmla="*/ 0 h 239"/>
                <a:gd name="T53" fmla="*/ 1836 w 1836"/>
                <a:gd name="T54" fmla="*/ 239 h 2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36" h="239">
                  <a:moveTo>
                    <a:pt x="0" y="225"/>
                  </a:moveTo>
                  <a:cubicBezTo>
                    <a:pt x="19" y="192"/>
                    <a:pt x="79" y="30"/>
                    <a:pt x="116" y="30"/>
                  </a:cubicBezTo>
                  <a:cubicBezTo>
                    <a:pt x="153" y="30"/>
                    <a:pt x="183" y="227"/>
                    <a:pt x="224" y="225"/>
                  </a:cubicBezTo>
                  <a:cubicBezTo>
                    <a:pt x="265" y="223"/>
                    <a:pt x="317" y="16"/>
                    <a:pt x="360" y="16"/>
                  </a:cubicBezTo>
                  <a:cubicBezTo>
                    <a:pt x="403" y="16"/>
                    <a:pt x="439" y="229"/>
                    <a:pt x="484" y="228"/>
                  </a:cubicBezTo>
                  <a:cubicBezTo>
                    <a:pt x="529" y="227"/>
                    <a:pt x="587" y="10"/>
                    <a:pt x="630" y="10"/>
                  </a:cubicBezTo>
                  <a:cubicBezTo>
                    <a:pt x="673" y="10"/>
                    <a:pt x="702" y="225"/>
                    <a:pt x="742" y="225"/>
                  </a:cubicBezTo>
                  <a:cubicBezTo>
                    <a:pt x="782" y="225"/>
                    <a:pt x="834" y="11"/>
                    <a:pt x="871" y="10"/>
                  </a:cubicBezTo>
                  <a:cubicBezTo>
                    <a:pt x="908" y="9"/>
                    <a:pt x="929" y="218"/>
                    <a:pt x="965" y="218"/>
                  </a:cubicBezTo>
                  <a:cubicBezTo>
                    <a:pt x="1001" y="218"/>
                    <a:pt x="1052" y="8"/>
                    <a:pt x="1089" y="10"/>
                  </a:cubicBezTo>
                  <a:cubicBezTo>
                    <a:pt x="1126" y="12"/>
                    <a:pt x="1150" y="228"/>
                    <a:pt x="1186" y="228"/>
                  </a:cubicBezTo>
                  <a:cubicBezTo>
                    <a:pt x="1222" y="228"/>
                    <a:pt x="1271" y="10"/>
                    <a:pt x="1307" y="10"/>
                  </a:cubicBezTo>
                  <a:cubicBezTo>
                    <a:pt x="1343" y="10"/>
                    <a:pt x="1368" y="228"/>
                    <a:pt x="1404" y="228"/>
                  </a:cubicBezTo>
                  <a:cubicBezTo>
                    <a:pt x="1440" y="228"/>
                    <a:pt x="1489" y="10"/>
                    <a:pt x="1525" y="10"/>
                  </a:cubicBezTo>
                  <a:cubicBezTo>
                    <a:pt x="1561" y="10"/>
                    <a:pt x="1586" y="229"/>
                    <a:pt x="1621" y="228"/>
                  </a:cubicBezTo>
                  <a:cubicBezTo>
                    <a:pt x="1656" y="227"/>
                    <a:pt x="1700" y="0"/>
                    <a:pt x="1736" y="2"/>
                  </a:cubicBezTo>
                  <a:cubicBezTo>
                    <a:pt x="1772" y="4"/>
                    <a:pt x="1815" y="190"/>
                    <a:pt x="1836" y="239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Line 4"/>
            <p:cNvSpPr>
              <a:spLocks noChangeShapeType="1"/>
            </p:cNvSpPr>
            <p:nvPr/>
          </p:nvSpPr>
          <p:spPr bwMode="auto">
            <a:xfrm flipH="1" flipV="1">
              <a:off x="2481692" y="1071564"/>
              <a:ext cx="922022" cy="184308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Line 5"/>
            <p:cNvSpPr>
              <a:spLocks noChangeShapeType="1"/>
            </p:cNvSpPr>
            <p:nvPr/>
          </p:nvSpPr>
          <p:spPr bwMode="auto">
            <a:xfrm flipH="1">
              <a:off x="2481692" y="2914650"/>
              <a:ext cx="922022" cy="18430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Line 6"/>
            <p:cNvSpPr>
              <a:spLocks noChangeShapeType="1"/>
            </p:cNvSpPr>
            <p:nvPr/>
          </p:nvSpPr>
          <p:spPr bwMode="auto">
            <a:xfrm flipV="1">
              <a:off x="6099421" y="1071564"/>
              <a:ext cx="850196" cy="184308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Line 7"/>
            <p:cNvSpPr>
              <a:spLocks noChangeShapeType="1"/>
            </p:cNvSpPr>
            <p:nvPr/>
          </p:nvSpPr>
          <p:spPr bwMode="auto">
            <a:xfrm>
              <a:off x="6096490" y="2928938"/>
              <a:ext cx="853127" cy="18288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AutoShape 9"/>
            <p:cNvSpPr>
              <a:spLocks noChangeArrowheads="1"/>
            </p:cNvSpPr>
            <p:nvPr/>
          </p:nvSpPr>
          <p:spPr bwMode="auto">
            <a:xfrm rot="1454952">
              <a:off x="2834963" y="3621089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AutoShape 10"/>
            <p:cNvSpPr>
              <a:spLocks noChangeArrowheads="1"/>
            </p:cNvSpPr>
            <p:nvPr/>
          </p:nvSpPr>
          <p:spPr bwMode="auto">
            <a:xfrm rot="9362696">
              <a:off x="2763136" y="1700214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AutoShape 11"/>
            <p:cNvSpPr>
              <a:spLocks noChangeArrowheads="1"/>
            </p:cNvSpPr>
            <p:nvPr/>
          </p:nvSpPr>
          <p:spPr bwMode="auto">
            <a:xfrm rot="9105742">
              <a:off x="6345685" y="3582988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AutoShape 12"/>
            <p:cNvSpPr>
              <a:spLocks noChangeArrowheads="1"/>
            </p:cNvSpPr>
            <p:nvPr/>
          </p:nvSpPr>
          <p:spPr bwMode="auto">
            <a:xfrm rot="1454952">
              <a:off x="6486407" y="1585913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Text Box 13"/>
            <p:cNvSpPr txBox="1">
              <a:spLocks noChangeArrowheads="1"/>
            </p:cNvSpPr>
            <p:nvPr/>
          </p:nvSpPr>
          <p:spPr bwMode="auto">
            <a:xfrm>
              <a:off x="4536821" y="1816101"/>
              <a:ext cx="886841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latin typeface="Symbol" pitchFamily="18" charset="2"/>
                </a:rPr>
                <a:t>g, Z</a:t>
              </a:r>
              <a:r>
                <a:rPr lang="it-IT" baseline="30000">
                  <a:latin typeface="Symbol" pitchFamily="18" charset="2"/>
                </a:rPr>
                <a:t>0</a:t>
              </a:r>
              <a:endParaRPr lang="en-US" baseline="30000">
                <a:latin typeface="Symbol" pitchFamily="18" charset="2"/>
              </a:endParaRPr>
            </a:p>
          </p:txBody>
        </p:sp>
        <p:sp>
          <p:nvSpPr>
            <p:cNvPr id="21523" name="Text Box 14"/>
            <p:cNvSpPr txBox="1">
              <a:spLocks noChangeArrowheads="1"/>
            </p:cNvSpPr>
            <p:nvPr/>
          </p:nvSpPr>
          <p:spPr bwMode="auto">
            <a:xfrm>
              <a:off x="2090310" y="1277937"/>
              <a:ext cx="717634" cy="51506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</a:t>
              </a:r>
              <a:r>
                <a:rPr lang="en-US" baseline="30000"/>
                <a:t>+</a:t>
              </a:r>
            </a:p>
          </p:txBody>
        </p:sp>
        <p:sp>
          <p:nvSpPr>
            <p:cNvPr id="21524" name="Text Box 15"/>
            <p:cNvSpPr txBox="1">
              <a:spLocks noChangeArrowheads="1"/>
            </p:cNvSpPr>
            <p:nvPr/>
          </p:nvSpPr>
          <p:spPr bwMode="auto">
            <a:xfrm>
              <a:off x="1986012" y="4076118"/>
              <a:ext cx="924673" cy="51506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</a:t>
              </a:r>
              <a:r>
                <a:rPr lang="en-US" baseline="30000"/>
                <a:t>-</a:t>
              </a:r>
            </a:p>
          </p:txBody>
        </p:sp>
        <p:sp>
          <p:nvSpPr>
            <p:cNvPr id="21525" name="Text Box 16"/>
            <p:cNvSpPr txBox="1">
              <a:spLocks noChangeArrowheads="1"/>
            </p:cNvSpPr>
            <p:nvPr/>
          </p:nvSpPr>
          <p:spPr bwMode="auto">
            <a:xfrm>
              <a:off x="7018512" y="1239838"/>
              <a:ext cx="721023" cy="51506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Symbol" pitchFamily="18" charset="2"/>
                </a:rPr>
                <a:t>m</a:t>
              </a:r>
              <a:r>
                <a:rPr lang="en-US" baseline="30000"/>
                <a:t>-</a:t>
              </a:r>
            </a:p>
          </p:txBody>
        </p:sp>
        <p:sp>
          <p:nvSpPr>
            <p:cNvPr id="21526" name="Text Box 17"/>
            <p:cNvSpPr txBox="1">
              <a:spLocks noChangeArrowheads="1"/>
            </p:cNvSpPr>
            <p:nvPr/>
          </p:nvSpPr>
          <p:spPr bwMode="auto">
            <a:xfrm>
              <a:off x="6983331" y="4119563"/>
              <a:ext cx="602467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Symbol" pitchFamily="18" charset="2"/>
                </a:rPr>
                <a:t>m</a:t>
              </a:r>
              <a:r>
                <a:rPr lang="en-US" baseline="30000"/>
                <a:t>+</a:t>
              </a:r>
            </a:p>
          </p:txBody>
        </p:sp>
      </p:grpSp>
      <p:pic>
        <p:nvPicPr>
          <p:cNvPr id="21511" name="Picture 2" descr="http://www.lip.pt/experiments/delphi/LIP_events/z0ps/r0026154e0001417_zy_rot.jpg"/>
          <p:cNvPicPr>
            <a:picLocks noChangeAspect="1" noChangeArrowheads="1"/>
          </p:cNvPicPr>
          <p:nvPr/>
        </p:nvPicPr>
        <p:blipFill>
          <a:blip r:embed="rId2" cstate="print"/>
          <a:srcRect l="3038" t="8803" r="6270" b="19980"/>
          <a:stretch>
            <a:fillRect/>
          </a:stretch>
        </p:blipFill>
        <p:spPr bwMode="auto">
          <a:xfrm>
            <a:off x="500063" y="1081088"/>
            <a:ext cx="3646487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642938" y="157163"/>
            <a:ext cx="771525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it-IT" sz="4000" spc="-100" dirty="0" smtClean="0">
                <a:solidFill>
                  <a:srgbClr val="FEB80A"/>
                </a:solidFill>
                <a:latin typeface="Arial Rounded MT Bold" pitchFamily="34" charset="0"/>
                <a:ea typeface="+mj-ea"/>
                <a:cs typeface="+mj-cs"/>
              </a:rPr>
              <a:t>Urti </a:t>
            </a:r>
            <a:r>
              <a:rPr lang="it-IT" sz="4000" spc="-100" dirty="0">
                <a:solidFill>
                  <a:srgbClr val="FEB80A"/>
                </a:solidFill>
                <a:latin typeface="Arial Rounded MT Bold" pitchFamily="34" charset="0"/>
                <a:ea typeface="+mj-ea"/>
                <a:cs typeface="+mj-cs"/>
              </a:rPr>
              <a:t>tra particelle</a:t>
            </a:r>
            <a:endParaRPr lang="en-US" sz="4000" spc="-100" dirty="0">
              <a:solidFill>
                <a:srgbClr val="FEB80A"/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37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5/12/2012</a:t>
            </a:r>
            <a:endParaRPr lang="it-IT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687826-AF46-4C2B-83ED-581405602AFA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33076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28625" y="5072063"/>
            <a:ext cx="8486775" cy="1317625"/>
          </a:xfrm>
        </p:spPr>
        <p:txBody>
          <a:bodyPr/>
          <a:lstStyle/>
          <a:p>
            <a:pPr marL="57150" indent="11113"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dirty="0"/>
              <a:t>Un elettrone ed un positrone si annichilano. La loro energia viene trasferita a un fotone o a una Z</a:t>
            </a:r>
            <a:r>
              <a:rPr lang="it-IT" baseline="30000" dirty="0"/>
              <a:t>0</a:t>
            </a:r>
            <a:r>
              <a:rPr lang="it-IT" dirty="0"/>
              <a:t> che </a:t>
            </a:r>
            <a:r>
              <a:rPr lang="it-IT" dirty="0">
                <a:solidFill>
                  <a:schemeClr val="accent3"/>
                </a:solidFill>
              </a:rPr>
              <a:t>decadono poi un una coppia </a:t>
            </a:r>
            <a:r>
              <a:rPr lang="it-IT" dirty="0" err="1">
                <a:solidFill>
                  <a:schemeClr val="accent3"/>
                </a:solidFill>
              </a:rPr>
              <a:t>qq</a:t>
            </a:r>
            <a:r>
              <a:rPr lang="it-IT" dirty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22534" name="Group 32"/>
          <p:cNvGrpSpPr>
            <a:grpSpLocks/>
          </p:cNvGrpSpPr>
          <p:nvPr/>
        </p:nvGrpSpPr>
        <p:grpSpPr bwMode="auto">
          <a:xfrm>
            <a:off x="4252913" y="1357313"/>
            <a:ext cx="4572000" cy="2857500"/>
            <a:chOff x="2018483" y="817564"/>
            <a:chExt cx="6589878" cy="3940174"/>
          </a:xfrm>
        </p:grpSpPr>
        <p:sp>
          <p:nvSpPr>
            <p:cNvPr id="22537" name="Freeform 3"/>
            <p:cNvSpPr>
              <a:spLocks/>
            </p:cNvSpPr>
            <p:nvPr/>
          </p:nvSpPr>
          <p:spPr bwMode="auto">
            <a:xfrm>
              <a:off x="3402249" y="2546352"/>
              <a:ext cx="2691309" cy="379413"/>
            </a:xfrm>
            <a:custGeom>
              <a:avLst/>
              <a:gdLst>
                <a:gd name="T0" fmla="*/ 0 w 1836"/>
                <a:gd name="T1" fmla="*/ 225 h 239"/>
                <a:gd name="T2" fmla="*/ 116 w 1836"/>
                <a:gd name="T3" fmla="*/ 30 h 239"/>
                <a:gd name="T4" fmla="*/ 224 w 1836"/>
                <a:gd name="T5" fmla="*/ 225 h 239"/>
                <a:gd name="T6" fmla="*/ 360 w 1836"/>
                <a:gd name="T7" fmla="*/ 16 h 239"/>
                <a:gd name="T8" fmla="*/ 484 w 1836"/>
                <a:gd name="T9" fmla="*/ 228 h 239"/>
                <a:gd name="T10" fmla="*/ 630 w 1836"/>
                <a:gd name="T11" fmla="*/ 10 h 239"/>
                <a:gd name="T12" fmla="*/ 742 w 1836"/>
                <a:gd name="T13" fmla="*/ 225 h 239"/>
                <a:gd name="T14" fmla="*/ 871 w 1836"/>
                <a:gd name="T15" fmla="*/ 10 h 239"/>
                <a:gd name="T16" fmla="*/ 965 w 1836"/>
                <a:gd name="T17" fmla="*/ 218 h 239"/>
                <a:gd name="T18" fmla="*/ 1089 w 1836"/>
                <a:gd name="T19" fmla="*/ 10 h 239"/>
                <a:gd name="T20" fmla="*/ 1186 w 1836"/>
                <a:gd name="T21" fmla="*/ 228 h 239"/>
                <a:gd name="T22" fmla="*/ 1307 w 1836"/>
                <a:gd name="T23" fmla="*/ 10 h 239"/>
                <a:gd name="T24" fmla="*/ 1404 w 1836"/>
                <a:gd name="T25" fmla="*/ 228 h 239"/>
                <a:gd name="T26" fmla="*/ 1525 w 1836"/>
                <a:gd name="T27" fmla="*/ 10 h 239"/>
                <a:gd name="T28" fmla="*/ 1621 w 1836"/>
                <a:gd name="T29" fmla="*/ 228 h 239"/>
                <a:gd name="T30" fmla="*/ 1736 w 1836"/>
                <a:gd name="T31" fmla="*/ 2 h 239"/>
                <a:gd name="T32" fmla="*/ 1836 w 1836"/>
                <a:gd name="T33" fmla="*/ 239 h 2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36"/>
                <a:gd name="T52" fmla="*/ 0 h 239"/>
                <a:gd name="T53" fmla="*/ 1836 w 1836"/>
                <a:gd name="T54" fmla="*/ 239 h 2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36" h="239">
                  <a:moveTo>
                    <a:pt x="0" y="225"/>
                  </a:moveTo>
                  <a:cubicBezTo>
                    <a:pt x="19" y="192"/>
                    <a:pt x="79" y="30"/>
                    <a:pt x="116" y="30"/>
                  </a:cubicBezTo>
                  <a:cubicBezTo>
                    <a:pt x="153" y="30"/>
                    <a:pt x="183" y="227"/>
                    <a:pt x="224" y="225"/>
                  </a:cubicBezTo>
                  <a:cubicBezTo>
                    <a:pt x="265" y="223"/>
                    <a:pt x="317" y="16"/>
                    <a:pt x="360" y="16"/>
                  </a:cubicBezTo>
                  <a:cubicBezTo>
                    <a:pt x="403" y="16"/>
                    <a:pt x="439" y="229"/>
                    <a:pt x="484" y="228"/>
                  </a:cubicBezTo>
                  <a:cubicBezTo>
                    <a:pt x="529" y="227"/>
                    <a:pt x="587" y="10"/>
                    <a:pt x="630" y="10"/>
                  </a:cubicBezTo>
                  <a:cubicBezTo>
                    <a:pt x="673" y="10"/>
                    <a:pt x="702" y="225"/>
                    <a:pt x="742" y="225"/>
                  </a:cubicBezTo>
                  <a:cubicBezTo>
                    <a:pt x="782" y="225"/>
                    <a:pt x="834" y="11"/>
                    <a:pt x="871" y="10"/>
                  </a:cubicBezTo>
                  <a:cubicBezTo>
                    <a:pt x="908" y="9"/>
                    <a:pt x="929" y="218"/>
                    <a:pt x="965" y="218"/>
                  </a:cubicBezTo>
                  <a:cubicBezTo>
                    <a:pt x="1001" y="218"/>
                    <a:pt x="1052" y="8"/>
                    <a:pt x="1089" y="10"/>
                  </a:cubicBezTo>
                  <a:cubicBezTo>
                    <a:pt x="1126" y="12"/>
                    <a:pt x="1150" y="228"/>
                    <a:pt x="1186" y="228"/>
                  </a:cubicBezTo>
                  <a:cubicBezTo>
                    <a:pt x="1222" y="228"/>
                    <a:pt x="1271" y="10"/>
                    <a:pt x="1307" y="10"/>
                  </a:cubicBezTo>
                  <a:cubicBezTo>
                    <a:pt x="1343" y="10"/>
                    <a:pt x="1368" y="228"/>
                    <a:pt x="1404" y="228"/>
                  </a:cubicBezTo>
                  <a:cubicBezTo>
                    <a:pt x="1440" y="228"/>
                    <a:pt x="1489" y="10"/>
                    <a:pt x="1525" y="10"/>
                  </a:cubicBezTo>
                  <a:cubicBezTo>
                    <a:pt x="1561" y="10"/>
                    <a:pt x="1586" y="229"/>
                    <a:pt x="1621" y="228"/>
                  </a:cubicBezTo>
                  <a:cubicBezTo>
                    <a:pt x="1656" y="227"/>
                    <a:pt x="1700" y="0"/>
                    <a:pt x="1736" y="2"/>
                  </a:cubicBezTo>
                  <a:cubicBezTo>
                    <a:pt x="1772" y="4"/>
                    <a:pt x="1815" y="190"/>
                    <a:pt x="1836" y="239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Line 4"/>
            <p:cNvSpPr>
              <a:spLocks noChangeShapeType="1"/>
            </p:cNvSpPr>
            <p:nvPr/>
          </p:nvSpPr>
          <p:spPr bwMode="auto">
            <a:xfrm flipH="1" flipV="1">
              <a:off x="2481692" y="1071564"/>
              <a:ext cx="922022" cy="184308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Line 5"/>
            <p:cNvSpPr>
              <a:spLocks noChangeShapeType="1"/>
            </p:cNvSpPr>
            <p:nvPr/>
          </p:nvSpPr>
          <p:spPr bwMode="auto">
            <a:xfrm flipH="1">
              <a:off x="2481692" y="2914650"/>
              <a:ext cx="922022" cy="18430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Line 6"/>
            <p:cNvSpPr>
              <a:spLocks noChangeShapeType="1"/>
            </p:cNvSpPr>
            <p:nvPr/>
          </p:nvSpPr>
          <p:spPr bwMode="auto">
            <a:xfrm flipV="1">
              <a:off x="6099421" y="1854200"/>
              <a:ext cx="493992" cy="106045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Line 7"/>
            <p:cNvSpPr>
              <a:spLocks noChangeShapeType="1"/>
            </p:cNvSpPr>
            <p:nvPr/>
          </p:nvSpPr>
          <p:spPr bwMode="auto">
            <a:xfrm>
              <a:off x="6096489" y="2928938"/>
              <a:ext cx="354737" cy="76835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AutoShape 9"/>
            <p:cNvSpPr>
              <a:spLocks noChangeArrowheads="1"/>
            </p:cNvSpPr>
            <p:nvPr/>
          </p:nvSpPr>
          <p:spPr bwMode="auto">
            <a:xfrm rot="1454952">
              <a:off x="2834963" y="3621089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AutoShape 10"/>
            <p:cNvSpPr>
              <a:spLocks noChangeArrowheads="1"/>
            </p:cNvSpPr>
            <p:nvPr/>
          </p:nvSpPr>
          <p:spPr bwMode="auto">
            <a:xfrm rot="9362696">
              <a:off x="2763136" y="1700214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AutoShape 11"/>
            <p:cNvSpPr>
              <a:spLocks noChangeArrowheads="1"/>
            </p:cNvSpPr>
            <p:nvPr/>
          </p:nvSpPr>
          <p:spPr bwMode="auto">
            <a:xfrm rot="9105742">
              <a:off x="6203496" y="3275014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AutoShape 12"/>
            <p:cNvSpPr>
              <a:spLocks noChangeArrowheads="1"/>
            </p:cNvSpPr>
            <p:nvPr/>
          </p:nvSpPr>
          <p:spPr bwMode="auto">
            <a:xfrm rot="1822537">
              <a:off x="6309038" y="1930401"/>
              <a:ext cx="284376" cy="38417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Text Box 13"/>
            <p:cNvSpPr txBox="1">
              <a:spLocks noChangeArrowheads="1"/>
            </p:cNvSpPr>
            <p:nvPr/>
          </p:nvSpPr>
          <p:spPr bwMode="auto">
            <a:xfrm>
              <a:off x="4536821" y="1816101"/>
              <a:ext cx="886841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latin typeface="Symbol" pitchFamily="18" charset="2"/>
                </a:rPr>
                <a:t>g, Z</a:t>
              </a:r>
              <a:r>
                <a:rPr lang="it-IT" baseline="30000">
                  <a:latin typeface="Symbol" pitchFamily="18" charset="2"/>
                </a:rPr>
                <a:t>0</a:t>
              </a:r>
              <a:endParaRPr lang="en-US" baseline="30000">
                <a:latin typeface="Symbol" pitchFamily="18" charset="2"/>
              </a:endParaRPr>
            </a:p>
          </p:txBody>
        </p:sp>
        <p:sp>
          <p:nvSpPr>
            <p:cNvPr id="22547" name="Text Box 14"/>
            <p:cNvSpPr txBox="1">
              <a:spLocks noChangeArrowheads="1"/>
            </p:cNvSpPr>
            <p:nvPr/>
          </p:nvSpPr>
          <p:spPr bwMode="auto">
            <a:xfrm>
              <a:off x="2090309" y="1277938"/>
              <a:ext cx="460278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</a:t>
              </a:r>
              <a:r>
                <a:rPr lang="en-US" baseline="30000"/>
                <a:t>+</a:t>
              </a:r>
            </a:p>
          </p:txBody>
        </p:sp>
        <p:sp>
          <p:nvSpPr>
            <p:cNvPr id="22548" name="Text Box 15"/>
            <p:cNvSpPr txBox="1">
              <a:spLocks noChangeArrowheads="1"/>
            </p:cNvSpPr>
            <p:nvPr/>
          </p:nvSpPr>
          <p:spPr bwMode="auto">
            <a:xfrm>
              <a:off x="2018483" y="4081463"/>
              <a:ext cx="460278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</a:t>
              </a:r>
              <a:r>
                <a:rPr lang="en-US" baseline="30000"/>
                <a:t>-</a:t>
              </a:r>
            </a:p>
          </p:txBody>
        </p:sp>
        <p:sp>
          <p:nvSpPr>
            <p:cNvPr id="22549" name="Line 18"/>
            <p:cNvSpPr>
              <a:spLocks noChangeShapeType="1"/>
            </p:cNvSpPr>
            <p:nvPr/>
          </p:nvSpPr>
          <p:spPr bwMode="auto">
            <a:xfrm>
              <a:off x="6451226" y="3697289"/>
              <a:ext cx="107007" cy="96043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Line 19"/>
            <p:cNvSpPr>
              <a:spLocks noChangeShapeType="1"/>
            </p:cNvSpPr>
            <p:nvPr/>
          </p:nvSpPr>
          <p:spPr bwMode="auto">
            <a:xfrm>
              <a:off x="6451226" y="3697289"/>
              <a:ext cx="319556" cy="99853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Line 20"/>
            <p:cNvSpPr>
              <a:spLocks noChangeShapeType="1"/>
            </p:cNvSpPr>
            <p:nvPr/>
          </p:nvSpPr>
          <p:spPr bwMode="auto">
            <a:xfrm>
              <a:off x="6380865" y="3582988"/>
              <a:ext cx="637646" cy="95885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Line 21"/>
            <p:cNvSpPr>
              <a:spLocks noChangeShapeType="1"/>
            </p:cNvSpPr>
            <p:nvPr/>
          </p:nvSpPr>
          <p:spPr bwMode="auto">
            <a:xfrm>
              <a:off x="6416045" y="3659188"/>
              <a:ext cx="744654" cy="69215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Line 22"/>
            <p:cNvSpPr>
              <a:spLocks noChangeShapeType="1"/>
            </p:cNvSpPr>
            <p:nvPr/>
          </p:nvSpPr>
          <p:spPr bwMode="auto">
            <a:xfrm flipV="1">
              <a:off x="6523052" y="1009650"/>
              <a:ext cx="282910" cy="9604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4" name="Line 23"/>
            <p:cNvSpPr>
              <a:spLocks noChangeShapeType="1"/>
            </p:cNvSpPr>
            <p:nvPr/>
          </p:nvSpPr>
          <p:spPr bwMode="auto">
            <a:xfrm flipV="1">
              <a:off x="6486406" y="931864"/>
              <a:ext cx="567285" cy="107632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5" name="Line 24"/>
            <p:cNvSpPr>
              <a:spLocks noChangeShapeType="1"/>
            </p:cNvSpPr>
            <p:nvPr/>
          </p:nvSpPr>
          <p:spPr bwMode="auto">
            <a:xfrm flipV="1">
              <a:off x="6486407" y="817564"/>
              <a:ext cx="851661" cy="122872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Line 25"/>
            <p:cNvSpPr>
              <a:spLocks noChangeShapeType="1"/>
            </p:cNvSpPr>
            <p:nvPr/>
          </p:nvSpPr>
          <p:spPr bwMode="auto">
            <a:xfrm flipV="1">
              <a:off x="6593413" y="1239838"/>
              <a:ext cx="886842" cy="65246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7" name="Text Box 26"/>
            <p:cNvSpPr txBox="1">
              <a:spLocks noChangeArrowheads="1"/>
            </p:cNvSpPr>
            <p:nvPr/>
          </p:nvSpPr>
          <p:spPr bwMode="auto">
            <a:xfrm>
              <a:off x="6416045" y="2928938"/>
              <a:ext cx="334215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q</a:t>
              </a:r>
            </a:p>
          </p:txBody>
        </p:sp>
        <p:sp>
          <p:nvSpPr>
            <p:cNvPr id="22558" name="Text Box 27"/>
            <p:cNvSpPr txBox="1">
              <a:spLocks noChangeArrowheads="1"/>
            </p:cNvSpPr>
            <p:nvPr/>
          </p:nvSpPr>
          <p:spPr bwMode="auto">
            <a:xfrm>
              <a:off x="6451226" y="2162176"/>
              <a:ext cx="334215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q</a:t>
              </a:r>
            </a:p>
          </p:txBody>
        </p:sp>
        <p:sp>
          <p:nvSpPr>
            <p:cNvPr id="22559" name="Line 28"/>
            <p:cNvSpPr>
              <a:spLocks noChangeShapeType="1"/>
            </p:cNvSpPr>
            <p:nvPr/>
          </p:nvSpPr>
          <p:spPr bwMode="auto">
            <a:xfrm>
              <a:off x="6486407" y="3044825"/>
              <a:ext cx="1773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0" name="Text Box 29"/>
            <p:cNvSpPr txBox="1">
              <a:spLocks noChangeArrowheads="1"/>
            </p:cNvSpPr>
            <p:nvPr/>
          </p:nvSpPr>
          <p:spPr bwMode="auto">
            <a:xfrm>
              <a:off x="7090339" y="3659188"/>
              <a:ext cx="1377300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jet adronico</a:t>
              </a:r>
            </a:p>
          </p:txBody>
        </p:sp>
        <p:sp>
          <p:nvSpPr>
            <p:cNvPr id="22561" name="Text Box 30"/>
            <p:cNvSpPr txBox="1">
              <a:spLocks noChangeArrowheads="1"/>
            </p:cNvSpPr>
            <p:nvPr/>
          </p:nvSpPr>
          <p:spPr bwMode="auto">
            <a:xfrm>
              <a:off x="7231061" y="1085851"/>
              <a:ext cx="1377300" cy="36933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jet adronico</a:t>
              </a:r>
            </a:p>
          </p:txBody>
        </p:sp>
      </p:grpSp>
      <p:pic>
        <p:nvPicPr>
          <p:cNvPr id="22535" name="Picture 2" descr="http://www.lip.pt/experiments/delphi/LIP_events/z0ps/r0039265e0004479_zy.jpg"/>
          <p:cNvPicPr>
            <a:picLocks noChangeAspect="1" noChangeArrowheads="1"/>
          </p:cNvPicPr>
          <p:nvPr/>
        </p:nvPicPr>
        <p:blipFill>
          <a:blip r:embed="rId2" cstate="print"/>
          <a:srcRect l="3040" t="8803" r="6270" b="19980"/>
          <a:stretch>
            <a:fillRect/>
          </a:stretch>
        </p:blipFill>
        <p:spPr bwMode="auto">
          <a:xfrm>
            <a:off x="500063" y="1071563"/>
            <a:ext cx="3643312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642938" y="157163"/>
            <a:ext cx="771525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it-IT" sz="4000" spc="-100" dirty="0" smtClean="0">
                <a:solidFill>
                  <a:srgbClr val="FEB80A"/>
                </a:solidFill>
                <a:latin typeface="Arial Rounded MT Bold" pitchFamily="34" charset="0"/>
                <a:ea typeface="+mj-ea"/>
                <a:cs typeface="+mj-cs"/>
              </a:rPr>
              <a:t>Urti </a:t>
            </a:r>
            <a:r>
              <a:rPr lang="it-IT" sz="4000" spc="-100" dirty="0">
                <a:solidFill>
                  <a:srgbClr val="FEB80A"/>
                </a:solidFill>
                <a:latin typeface="Arial Rounded MT Bold" pitchFamily="34" charset="0"/>
                <a:ea typeface="+mj-ea"/>
                <a:cs typeface="+mj-cs"/>
              </a:rPr>
              <a:t>tra particelle</a:t>
            </a:r>
            <a:endParaRPr lang="en-US" sz="4000" spc="-100" dirty="0">
              <a:solidFill>
                <a:srgbClr val="FEB80A"/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757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File:Crshower2 nas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92171"/>
            <a:ext cx="3716710" cy="2787533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</p:pic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Acceleratori di particelle</a:t>
            </a:r>
            <a:endParaRPr lang="it-IT" noProof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528666" y="1214422"/>
            <a:ext cx="8043862" cy="5141928"/>
          </a:xfrm>
        </p:spPr>
        <p:txBody>
          <a:bodyPr/>
          <a:lstStyle/>
          <a:p>
            <a:pPr marL="282575" indent="-214313" algn="just">
              <a:lnSpc>
                <a:spcPct val="90000"/>
              </a:lnSpc>
              <a:buFont typeface="Arial" pitchFamily="34" charset="0"/>
              <a:buChar char="•"/>
              <a:tabLst>
                <a:tab pos="1879600" algn="l"/>
                <a:tab pos="5313363" algn="l"/>
                <a:tab pos="6742113" algn="l"/>
              </a:tabLst>
            </a:pPr>
            <a:r>
              <a:rPr lang="it-IT" sz="2800" noProof="0" dirty="0" smtClean="0"/>
              <a:t>Esistono </a:t>
            </a:r>
            <a:r>
              <a:rPr lang="it-IT" sz="2800" noProof="0" dirty="0" smtClean="0">
                <a:solidFill>
                  <a:schemeClr val="accent3"/>
                </a:solidFill>
              </a:rPr>
              <a:t>sorgenti naturali di particelle</a:t>
            </a:r>
            <a:r>
              <a:rPr lang="it-IT" sz="2800" noProof="0" dirty="0" smtClean="0"/>
              <a:t>: ad esempio, dal sole e dal cosmo riceviamo intensi flussi di particelle di diversi tipi ed energie.</a:t>
            </a:r>
          </a:p>
          <a:p>
            <a:pPr marL="282575" indent="-214313" algn="just">
              <a:lnSpc>
                <a:spcPct val="90000"/>
              </a:lnSpc>
              <a:buFont typeface="Arial" pitchFamily="34" charset="0"/>
              <a:buChar char="•"/>
              <a:tabLst>
                <a:tab pos="1879600" algn="l"/>
                <a:tab pos="5313363" algn="l"/>
                <a:tab pos="6742113" algn="l"/>
              </a:tabLst>
            </a:pPr>
            <a:r>
              <a:rPr lang="it-IT" sz="2800" noProof="0" dirty="0" smtClean="0"/>
              <a:t>Tuttavia gli </a:t>
            </a:r>
            <a:r>
              <a:rPr lang="it-IT" sz="2800" noProof="0" dirty="0" smtClean="0">
                <a:solidFill>
                  <a:schemeClr val="accent3"/>
                </a:solidFill>
              </a:rPr>
              <a:t>acceleratori di particelle </a:t>
            </a:r>
            <a:r>
              <a:rPr lang="it-IT" sz="2800" noProof="0" dirty="0" smtClean="0"/>
              <a:t>costituiscono il modo più comodo di produrre e studiare particelle.</a:t>
            </a:r>
          </a:p>
          <a:p>
            <a:pPr marL="282575" indent="-214313" algn="just">
              <a:lnSpc>
                <a:spcPct val="90000"/>
              </a:lnSpc>
              <a:buFont typeface="Arial" pitchFamily="34" charset="0"/>
              <a:buChar char="•"/>
              <a:tabLst>
                <a:tab pos="1879600" algn="l"/>
                <a:tab pos="5313363" algn="l"/>
                <a:tab pos="6742113" algn="l"/>
              </a:tabLst>
            </a:pPr>
            <a:r>
              <a:rPr lang="it-IT" sz="2800" noProof="0" dirty="0" smtClean="0"/>
              <a:t> Si </a:t>
            </a:r>
            <a:r>
              <a:rPr lang="it-IT" sz="2800" noProof="0" dirty="0" smtClean="0">
                <a:solidFill>
                  <a:schemeClr val="accent3"/>
                </a:solidFill>
              </a:rPr>
              <a:t>accelerano particelle «comuni» </a:t>
            </a:r>
            <a:r>
              <a:rPr lang="it-IT" sz="2800" noProof="0" dirty="0" smtClean="0"/>
              <a:t>(elettroni, protoni) e si </a:t>
            </a:r>
            <a:r>
              <a:rPr lang="it-IT" sz="2800" noProof="0" dirty="0" smtClean="0">
                <a:solidFill>
                  <a:schemeClr val="accent3"/>
                </a:solidFill>
              </a:rPr>
              <a:t>provocano urti con bersagli fissi </a:t>
            </a:r>
            <a:r>
              <a:rPr lang="it-IT" sz="2800" noProof="0" dirty="0" smtClean="0"/>
              <a:t>(nuclei) o </a:t>
            </a:r>
            <a:r>
              <a:rPr lang="it-IT" sz="2800" noProof="0" dirty="0" smtClean="0">
                <a:solidFill>
                  <a:schemeClr val="accent3"/>
                </a:solidFill>
              </a:rPr>
              <a:t>altri fasci di particelle</a:t>
            </a:r>
            <a:r>
              <a:rPr lang="it-IT" sz="2800" noProof="0" dirty="0" smtClean="0"/>
              <a:t>.</a:t>
            </a:r>
          </a:p>
          <a:p>
            <a:pPr marL="282575" indent="-214313" algn="just">
              <a:lnSpc>
                <a:spcPct val="90000"/>
              </a:lnSpc>
              <a:buFont typeface="Arial" pitchFamily="34" charset="0"/>
              <a:buChar char="•"/>
              <a:tabLst>
                <a:tab pos="1879600" algn="l"/>
                <a:tab pos="5313363" algn="l"/>
                <a:tab pos="6742113" algn="l"/>
              </a:tabLst>
            </a:pPr>
            <a:endParaRPr lang="it-IT" sz="2800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7896F-75F8-4A71-8B7B-4FF7EED7A899}" type="slidenum">
              <a:rPr lang="it-IT"/>
              <a:pPr/>
              <a:t>8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Acceleratori di particelle</a:t>
            </a:r>
            <a:endParaRPr lang="it-IT" noProof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528666" y="4000504"/>
            <a:ext cx="8043862" cy="2355846"/>
          </a:xfrm>
        </p:spPr>
        <p:txBody>
          <a:bodyPr/>
          <a:lstStyle/>
          <a:p>
            <a:pPr marL="282575" indent="-214313" algn="just">
              <a:lnSpc>
                <a:spcPct val="90000"/>
              </a:lnSpc>
              <a:buFont typeface="Arial" pitchFamily="34" charset="0"/>
              <a:buChar char="•"/>
              <a:tabLst>
                <a:tab pos="1879600" algn="l"/>
                <a:tab pos="5313363" algn="l"/>
                <a:tab pos="6742113" algn="l"/>
              </a:tabLst>
            </a:pPr>
            <a:r>
              <a:rPr lang="it-IT" sz="2800" noProof="0" smtClean="0"/>
              <a:t>Il tubo catodico del vostro vecchio televisore è un </a:t>
            </a:r>
            <a:r>
              <a:rPr lang="it-IT" sz="2800" noProof="0" smtClean="0">
                <a:solidFill>
                  <a:schemeClr val="accent3"/>
                </a:solidFill>
              </a:rPr>
              <a:t>semplice acceleratore di elettroni</a:t>
            </a:r>
            <a:r>
              <a:rPr lang="it-IT" sz="2800" noProof="0" smtClean="0"/>
              <a:t>: con un campo elettrico di qualche kV si puo accelerare un elettrone all’energia di qualche keV.</a:t>
            </a:r>
          </a:p>
          <a:p>
            <a:pPr marL="282575" indent="-214313" algn="just">
              <a:lnSpc>
                <a:spcPct val="90000"/>
              </a:lnSpc>
              <a:buFont typeface="Arial" pitchFamily="34" charset="0"/>
              <a:buChar char="•"/>
              <a:tabLst>
                <a:tab pos="1879600" algn="l"/>
                <a:tab pos="5313363" algn="l"/>
                <a:tab pos="6742113" algn="l"/>
              </a:tabLst>
            </a:pPr>
            <a:r>
              <a:rPr lang="it-IT" sz="2800" noProof="0" smtClean="0"/>
              <a:t>I moderni acceleratori possono arrivare a </a:t>
            </a:r>
            <a:r>
              <a:rPr lang="it-IT" sz="2800" noProof="0" smtClean="0">
                <a:solidFill>
                  <a:schemeClr val="accent3"/>
                </a:solidFill>
              </a:rPr>
              <a:t>qualche TeV ( 1 TeV = 10</a:t>
            </a:r>
            <a:r>
              <a:rPr lang="it-IT" sz="2800" baseline="30000" noProof="0" smtClean="0">
                <a:solidFill>
                  <a:schemeClr val="accent3"/>
                </a:solidFill>
              </a:rPr>
              <a:t>12</a:t>
            </a:r>
            <a:r>
              <a:rPr lang="it-IT" sz="2800" noProof="0" smtClean="0">
                <a:solidFill>
                  <a:schemeClr val="accent3"/>
                </a:solidFill>
              </a:rPr>
              <a:t> eV)</a:t>
            </a:r>
            <a:r>
              <a:rPr lang="it-IT" sz="2800" noProof="0" smtClean="0"/>
              <a:t>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5/12/2012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Paolo Morettini  - Lab Fis Nucl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7896F-75F8-4A71-8B7B-4FF7EED7A899}" type="slidenum">
              <a:rPr lang="it-IT"/>
              <a:pPr/>
              <a:t>9</a:t>
            </a:fld>
            <a:endParaRPr lang="it-IT"/>
          </a:p>
        </p:txBody>
      </p:sp>
      <p:pic>
        <p:nvPicPr>
          <p:cNvPr id="81922" name="Picture 2" descr="http://upload.wikimedia.org/wikipedia/commons/b/b0/Cathode_ray_Tub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330" y="1286672"/>
            <a:ext cx="4511686" cy="2642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14357</TotalTime>
  <Words>2369</Words>
  <Application>Microsoft Office PowerPoint</Application>
  <PresentationFormat>On-screen Show (4:3)</PresentationFormat>
  <Paragraphs>322</Paragraphs>
  <Slides>41</Slides>
  <Notes>2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Metro</vt:lpstr>
      <vt:lpstr>Ulead Image Editor Image</vt:lpstr>
      <vt:lpstr>La  Fisica  delle  Particelle  a  LHC</vt:lpstr>
      <vt:lpstr>LHC</vt:lpstr>
      <vt:lpstr>Perche LHC?</vt:lpstr>
      <vt:lpstr>Il Modello Standard</vt:lpstr>
      <vt:lpstr>PowerPoint Presentation</vt:lpstr>
      <vt:lpstr>PowerPoint Presentation</vt:lpstr>
      <vt:lpstr>PowerPoint Presentation</vt:lpstr>
      <vt:lpstr>Acceleratori di particelle</vt:lpstr>
      <vt:lpstr>Acceleratori di particelle</vt:lpstr>
      <vt:lpstr>Acceleratori di particelle</vt:lpstr>
      <vt:lpstr>PowerPoint Presentation</vt:lpstr>
      <vt:lpstr>PEP - II</vt:lpstr>
      <vt:lpstr>KEKB</vt:lpstr>
      <vt:lpstr>Tevatron</vt:lpstr>
      <vt:lpstr>Il complesso del CERN</vt:lpstr>
      <vt:lpstr>Il complesso del CERN</vt:lpstr>
      <vt:lpstr>Il complesso del CERN</vt:lpstr>
      <vt:lpstr>Il complesso del CERN</vt:lpstr>
      <vt:lpstr>Caratteristiche di LHC</vt:lpstr>
      <vt:lpstr>Booom !!</vt:lpstr>
      <vt:lpstr>LHC 2012: nuovo record di energia</vt:lpstr>
      <vt:lpstr>LHC 2012: Luminosità di picco</vt:lpstr>
      <vt:lpstr>LHC 2012: Luminosità totale</vt:lpstr>
      <vt:lpstr>Gli esperimenti</vt:lpstr>
      <vt:lpstr>CMS @ LHC</vt:lpstr>
      <vt:lpstr>LHCb @ LHC</vt:lpstr>
      <vt:lpstr>ALICE @ LHC</vt:lpstr>
      <vt:lpstr>ATLAS @ LHC</vt:lpstr>
      <vt:lpstr>Principio di funzionamento di un rivelatore di particelle</vt:lpstr>
      <vt:lpstr>Installazione del rivelatore ATLAS in caverna: 2003-2008 </vt:lpstr>
      <vt:lpstr>ATLAS @ LHC</vt:lpstr>
      <vt:lpstr>Ricostruzione degli eventi</vt:lpstr>
      <vt:lpstr>Trigger e Data Acquisition</vt:lpstr>
      <vt:lpstr>Il Trigger a LHC</vt:lpstr>
      <vt:lpstr>TDAQ di ATLAS</vt:lpstr>
      <vt:lpstr>Il TDAQ di ATLAS</vt:lpstr>
      <vt:lpstr>Tecnologia dei rivelatori</vt:lpstr>
      <vt:lpstr>Pixel Detector Module Breakdown</vt:lpstr>
      <vt:lpstr>Microelettronica per i pixel</vt:lpstr>
      <vt:lpstr>ATLAS Pixel</vt:lpstr>
      <vt:lpstr>E adesso…?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</dc:title>
  <dc:creator>Paolo Morettini</dc:creator>
  <cp:lastModifiedBy>Paolo Morettini</cp:lastModifiedBy>
  <cp:revision>96</cp:revision>
  <dcterms:created xsi:type="dcterms:W3CDTF">2007-11-19T10:01:46Z</dcterms:created>
  <dcterms:modified xsi:type="dcterms:W3CDTF">2012-12-06T14:31:55Z</dcterms:modified>
</cp:coreProperties>
</file>