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307" r:id="rId3"/>
    <p:sldId id="279" r:id="rId4"/>
    <p:sldId id="338" r:id="rId5"/>
    <p:sldId id="337" r:id="rId6"/>
    <p:sldId id="280" r:id="rId7"/>
    <p:sldId id="281" r:id="rId8"/>
    <p:sldId id="282" r:id="rId9"/>
    <p:sldId id="283" r:id="rId10"/>
    <p:sldId id="399" r:id="rId11"/>
    <p:sldId id="447" r:id="rId12"/>
    <p:sldId id="411" r:id="rId13"/>
    <p:sldId id="412" r:id="rId14"/>
    <p:sldId id="432" r:id="rId15"/>
    <p:sldId id="433" r:id="rId16"/>
    <p:sldId id="286" r:id="rId17"/>
    <p:sldId id="288" r:id="rId18"/>
    <p:sldId id="407" r:id="rId19"/>
    <p:sldId id="409" r:id="rId20"/>
    <p:sldId id="450" r:id="rId21"/>
    <p:sldId id="448" r:id="rId22"/>
    <p:sldId id="408" r:id="rId23"/>
    <p:sldId id="340" r:id="rId24"/>
    <p:sldId id="414" r:id="rId25"/>
    <p:sldId id="436" r:id="rId26"/>
    <p:sldId id="302" r:id="rId27"/>
    <p:sldId id="336" r:id="rId28"/>
    <p:sldId id="342" r:id="rId29"/>
    <p:sldId id="344" r:id="rId30"/>
    <p:sldId id="343" r:id="rId31"/>
    <p:sldId id="442" r:id="rId32"/>
    <p:sldId id="345" r:id="rId33"/>
    <p:sldId id="346" r:id="rId34"/>
    <p:sldId id="348" r:id="rId35"/>
    <p:sldId id="347" r:id="rId36"/>
    <p:sldId id="440" r:id="rId37"/>
    <p:sldId id="441" r:id="rId38"/>
    <p:sldId id="439" r:id="rId39"/>
    <p:sldId id="437" r:id="rId40"/>
    <p:sldId id="349" r:id="rId41"/>
    <p:sldId id="444" r:id="rId42"/>
    <p:sldId id="445" r:id="rId43"/>
    <p:sldId id="352" r:id="rId44"/>
    <p:sldId id="358" r:id="rId45"/>
    <p:sldId id="446" r:id="rId46"/>
    <p:sldId id="355" r:id="rId47"/>
    <p:sldId id="400" r:id="rId48"/>
    <p:sldId id="453" r:id="rId49"/>
    <p:sldId id="419" r:id="rId50"/>
    <p:sldId id="377" r:id="rId51"/>
    <p:sldId id="459" r:id="rId52"/>
    <p:sldId id="423" r:id="rId53"/>
    <p:sldId id="452" r:id="rId54"/>
    <p:sldId id="425" r:id="rId55"/>
    <p:sldId id="382" r:id="rId56"/>
    <p:sldId id="466" r:id="rId57"/>
    <p:sldId id="427" r:id="rId58"/>
    <p:sldId id="456" r:id="rId59"/>
    <p:sldId id="457" r:id="rId60"/>
    <p:sldId id="428" r:id="rId61"/>
    <p:sldId id="458" r:id="rId62"/>
    <p:sldId id="402" r:id="rId63"/>
    <p:sldId id="387" r:id="rId64"/>
    <p:sldId id="462" r:id="rId65"/>
    <p:sldId id="460" r:id="rId66"/>
    <p:sldId id="461" r:id="rId67"/>
    <p:sldId id="463" r:id="rId68"/>
    <p:sldId id="389" r:id="rId69"/>
    <p:sldId id="390" r:id="rId70"/>
    <p:sldId id="391" r:id="rId71"/>
    <p:sldId id="392" r:id="rId72"/>
    <p:sldId id="467" r:id="rId73"/>
    <p:sldId id="394" r:id="rId74"/>
    <p:sldId id="395" r:id="rId75"/>
    <p:sldId id="396" r:id="rId76"/>
    <p:sldId id="470" r:id="rId77"/>
    <p:sldId id="464"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FFCC"/>
    <a:srgbClr val="ABA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28" autoAdjust="0"/>
  </p:normalViewPr>
  <p:slideViewPr>
    <p:cSldViewPr>
      <p:cViewPr>
        <p:scale>
          <a:sx n="90" d="100"/>
          <a:sy n="90" d="100"/>
        </p:scale>
        <p:origin x="-14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238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wmf"/><Relationship Id="rId1" Type="http://schemas.openxmlformats.org/officeDocument/2006/relationships/image" Target="../media/image6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emf"/><Relationship Id="rId1" Type="http://schemas.openxmlformats.org/officeDocument/2006/relationships/image" Target="../media/image77.emf"/><Relationship Id="rId4"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5.wmf"/><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48878A-EF9C-4EAD-A1EE-414BF6AF3CED}" type="datetimeFigureOut">
              <a:rPr lang="en-GB" smtClean="0"/>
              <a:t>19/04/2013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05270-DB77-4153-A9B2-34B496F1AD4E}" type="slidenum">
              <a:rPr lang="en-GB" smtClean="0"/>
              <a:t>‹#›</a:t>
            </a:fld>
            <a:endParaRPr lang="en-GB"/>
          </a:p>
        </p:txBody>
      </p:sp>
    </p:spTree>
    <p:extLst>
      <p:ext uri="{BB962C8B-B14F-4D97-AF65-F5344CB8AC3E}">
        <p14:creationId xmlns:p14="http://schemas.microsoft.com/office/powerpoint/2010/main" val="247455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3000" b="1">
                <a:solidFill>
                  <a:schemeClr val="tx2"/>
                </a:solidFill>
                <a:latin typeface="Times New Roman" pitchFamily="18" charset="0"/>
              </a:defRPr>
            </a:lvl1pPr>
            <a:lvl2pPr marL="702756" indent="-270291" defTabSz="854420">
              <a:defRPr sz="3000" b="1">
                <a:solidFill>
                  <a:schemeClr val="tx2"/>
                </a:solidFill>
                <a:latin typeface="Times New Roman" pitchFamily="18" charset="0"/>
              </a:defRPr>
            </a:lvl2pPr>
            <a:lvl3pPr marL="1081164" indent="-216233" defTabSz="854420">
              <a:defRPr sz="3000" b="1">
                <a:solidFill>
                  <a:schemeClr val="tx2"/>
                </a:solidFill>
                <a:latin typeface="Times New Roman" pitchFamily="18" charset="0"/>
              </a:defRPr>
            </a:lvl3pPr>
            <a:lvl4pPr marL="1513629" indent="-216233" defTabSz="854420">
              <a:defRPr sz="3000" b="1">
                <a:solidFill>
                  <a:schemeClr val="tx2"/>
                </a:solidFill>
                <a:latin typeface="Times New Roman" pitchFamily="18" charset="0"/>
              </a:defRPr>
            </a:lvl4pPr>
            <a:lvl5pPr marL="1946095" indent="-216233" defTabSz="854420">
              <a:defRPr sz="3000" b="1">
                <a:solidFill>
                  <a:schemeClr val="tx2"/>
                </a:solidFill>
                <a:latin typeface="Times New Roman" pitchFamily="18" charset="0"/>
              </a:defRPr>
            </a:lvl5pPr>
            <a:lvl6pPr marL="2378560" indent="-216233" algn="ctr" defTabSz="854420" eaLnBrk="0" fontAlgn="base" hangingPunct="0">
              <a:spcBef>
                <a:spcPct val="0"/>
              </a:spcBef>
              <a:spcAft>
                <a:spcPct val="0"/>
              </a:spcAft>
              <a:defRPr sz="3000" b="1">
                <a:solidFill>
                  <a:schemeClr val="tx2"/>
                </a:solidFill>
                <a:latin typeface="Times New Roman" pitchFamily="18" charset="0"/>
              </a:defRPr>
            </a:lvl6pPr>
            <a:lvl7pPr marL="2811026" indent="-216233" algn="ctr" defTabSz="854420" eaLnBrk="0" fontAlgn="base" hangingPunct="0">
              <a:spcBef>
                <a:spcPct val="0"/>
              </a:spcBef>
              <a:spcAft>
                <a:spcPct val="0"/>
              </a:spcAft>
              <a:defRPr sz="3000" b="1">
                <a:solidFill>
                  <a:schemeClr val="tx2"/>
                </a:solidFill>
                <a:latin typeface="Times New Roman" pitchFamily="18" charset="0"/>
              </a:defRPr>
            </a:lvl7pPr>
            <a:lvl8pPr marL="3243491" indent="-216233" algn="ctr" defTabSz="854420" eaLnBrk="0" fontAlgn="base" hangingPunct="0">
              <a:spcBef>
                <a:spcPct val="0"/>
              </a:spcBef>
              <a:spcAft>
                <a:spcPct val="0"/>
              </a:spcAft>
              <a:defRPr sz="3000" b="1">
                <a:solidFill>
                  <a:schemeClr val="tx2"/>
                </a:solidFill>
                <a:latin typeface="Times New Roman" pitchFamily="18" charset="0"/>
              </a:defRPr>
            </a:lvl8pPr>
            <a:lvl9pPr marL="3675957" indent="-216233" algn="ctr" defTabSz="854420" eaLnBrk="0" fontAlgn="base" hangingPunct="0">
              <a:spcBef>
                <a:spcPct val="0"/>
              </a:spcBef>
              <a:spcAft>
                <a:spcPct val="0"/>
              </a:spcAft>
              <a:defRPr sz="3000" b="1">
                <a:solidFill>
                  <a:schemeClr val="tx2"/>
                </a:solidFill>
                <a:latin typeface="Times New Roman" pitchFamily="18" charset="0"/>
              </a:defRPr>
            </a:lvl9pPr>
          </a:lstStyle>
          <a:p>
            <a:fld id="{63352209-1908-4E0C-819D-9AB768AB1915}" type="slidenum">
              <a:rPr lang="en-US" sz="1100" b="0">
                <a:solidFill>
                  <a:schemeClr val="tx1"/>
                </a:solidFill>
              </a:rPr>
              <a:pPr/>
              <a:t>3</a:t>
            </a:fld>
            <a:endParaRPr lang="en-US" sz="1100" b="0">
              <a:solidFill>
                <a:schemeClr val="tx1"/>
              </a:solidFill>
            </a:endParaRPr>
          </a:p>
        </p:txBody>
      </p:sp>
      <p:sp>
        <p:nvSpPr>
          <p:cNvPr id="55299" name="Rectangle 2"/>
          <p:cNvSpPr>
            <a:spLocks noGrp="1" noRot="1" noChangeAspect="1" noChangeArrowheads="1" noTextEdit="1"/>
          </p:cNvSpPr>
          <p:nvPr>
            <p:ph type="sldImg"/>
          </p:nvPr>
        </p:nvSpPr>
        <p:spPr>
          <a:xfrm>
            <a:off x="1146175" y="336550"/>
            <a:ext cx="4570413" cy="3429000"/>
          </a:xfrm>
          <a:ln/>
        </p:spPr>
      </p:sp>
      <p:sp>
        <p:nvSpPr>
          <p:cNvPr id="55300" name="Rectangle 3"/>
          <p:cNvSpPr>
            <a:spLocks noGrp="1" noChangeArrowheads="1"/>
          </p:cNvSpPr>
          <p:nvPr>
            <p:ph type="body" idx="1"/>
          </p:nvPr>
        </p:nvSpPr>
        <p:spPr>
          <a:xfrm>
            <a:off x="242591" y="4151691"/>
            <a:ext cx="6235898" cy="4946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6233" indent="-216233">
              <a:lnSpc>
                <a:spcPct val="90000"/>
              </a:lnSpc>
            </a:pPr>
            <a:r>
              <a:rPr lang="fr-FR" smtClean="0"/>
              <a:t>Je commence ma présentation avec la table des matières:</a:t>
            </a:r>
          </a:p>
          <a:p>
            <a:pPr marL="216233" indent="-216233">
              <a:lnSpc>
                <a:spcPct val="90000"/>
              </a:lnSpc>
            </a:pPr>
            <a:endParaRPr lang="fr-FR" smtClean="0"/>
          </a:p>
          <a:p>
            <a:pPr marL="216233" indent="-216233">
              <a:lnSpc>
                <a:spcPct val="90000"/>
              </a:lnSpc>
              <a:buFontTx/>
              <a:buAutoNum type="arabicPeriod"/>
            </a:pPr>
            <a:r>
              <a:rPr lang="fr-FR" smtClean="0"/>
              <a:t>La première chose que je vais vous présenter est  pourquoi nous avons besoin de nouveaux détecteurs: </a:t>
            </a:r>
            <a:br>
              <a:rPr lang="fr-FR" smtClean="0"/>
            </a:br>
            <a:r>
              <a:rPr lang="fr-FR" smtClean="0"/>
              <a:t>Qu’elle est la motivation de développer de nouveaux détecteurs résistantes au rayonnement intense?</a:t>
            </a:r>
            <a:br>
              <a:rPr lang="fr-FR" smtClean="0"/>
            </a:br>
            <a:endParaRPr lang="fr-FR" smtClean="0"/>
          </a:p>
          <a:p>
            <a:pPr marL="216233" indent="-216233">
              <a:lnSpc>
                <a:spcPct val="90000"/>
              </a:lnSpc>
              <a:buFontTx/>
              <a:buAutoNum type="arabicPeriod"/>
            </a:pPr>
            <a:r>
              <a:rPr lang="fr-FR" smtClean="0"/>
              <a:t>En suite je vais présenter la collaboration CERN-RD50 qui travaille sur ce sujet.</a:t>
            </a:r>
            <a:br>
              <a:rPr lang="fr-FR" smtClean="0"/>
            </a:br>
            <a:endParaRPr lang="fr-FR" smtClean="0"/>
          </a:p>
          <a:p>
            <a:pPr marL="216233" indent="-216233">
              <a:lnSpc>
                <a:spcPct val="90000"/>
              </a:lnSpc>
              <a:buFontTx/>
              <a:buAutoNum type="arabicPeriod"/>
            </a:pPr>
            <a:r>
              <a:rPr lang="fr-FR" smtClean="0"/>
              <a:t>En suite je vais vous donnez une brève revue au sujet des dommages du rayonnement dans les détecteurs au silicium </a:t>
            </a:r>
          </a:p>
          <a:p>
            <a:pPr marL="648698" lvl="1" indent="-216233">
              <a:lnSpc>
                <a:spcPct val="90000"/>
              </a:lnSpc>
              <a:buFontTx/>
              <a:buChar char="•"/>
            </a:pPr>
            <a:r>
              <a:rPr lang="fr-FR" smtClean="0"/>
              <a:t> Je vais commencer par les défauts microscopiques dans le cristal de silicium qui sont produit pendant l'irradiation. La production, la formation et les techniques de mesure des défauts microscopiques. Leur influence sur l'opération des détecteurs</a:t>
            </a:r>
          </a:p>
          <a:p>
            <a:pPr marL="648698" lvl="1" indent="-216233">
              <a:lnSpc>
                <a:spcPct val="90000"/>
              </a:lnSpc>
              <a:buFontTx/>
              <a:buChar char="•"/>
            </a:pPr>
            <a:r>
              <a:rPr lang="fr-FR" smtClean="0"/>
              <a:t>Je vais parler des dommages macroscopiques qui (comme je le disais auparavant) sont provoqué par les dommages microscopiques: </a:t>
            </a:r>
            <a:br>
              <a:rPr lang="fr-FR" smtClean="0"/>
            </a:br>
            <a:r>
              <a:rPr lang="fr-FR" smtClean="0"/>
              <a:t>les dommages macroscopiques sont:</a:t>
            </a:r>
            <a:br>
              <a:rPr lang="fr-FR" smtClean="0"/>
            </a:br>
            <a:r>
              <a:rPr lang="fr-FR" smtClean="0"/>
              <a:t>(1) changement de la concentration effective de dopants </a:t>
            </a:r>
            <a:br>
              <a:rPr lang="fr-FR" smtClean="0"/>
            </a:br>
            <a:r>
              <a:rPr lang="fr-FR" smtClean="0"/>
              <a:t>   (changement de la tension de désertion)</a:t>
            </a:r>
            <a:br>
              <a:rPr lang="fr-FR" smtClean="0"/>
            </a:br>
            <a:r>
              <a:rPr lang="fr-FR" smtClean="0"/>
              <a:t>(2) augmentation du courrant inverse (Ce qui provoque une augmentation du bruit)</a:t>
            </a:r>
            <a:br>
              <a:rPr lang="fr-FR" smtClean="0"/>
            </a:br>
            <a:r>
              <a:rPr lang="fr-FR" smtClean="0"/>
              <a:t>(3) perte des charges collectées</a:t>
            </a:r>
          </a:p>
          <a:p>
            <a:pPr marL="216233" indent="-216233">
              <a:lnSpc>
                <a:spcPct val="90000"/>
              </a:lnSpc>
              <a:buFontTx/>
              <a:buAutoNum type="arabicPeriod"/>
            </a:pPr>
            <a:r>
              <a:rPr lang="fr-FR" smtClean="0"/>
              <a:t>En suite je vais parler de approches de RD50 pour développer des détecteurs résistant aux rayonnements: comme le « </a:t>
            </a:r>
            <a:r>
              <a:rPr lang="en-US" smtClean="0"/>
              <a:t>material and device engineering</a:t>
            </a:r>
            <a:r>
              <a:rPr lang="fr-FR" smtClean="0"/>
              <a:t> »cela veut dire :</a:t>
            </a:r>
          </a:p>
          <a:p>
            <a:pPr marL="648698" lvl="1" indent="-216233">
              <a:lnSpc>
                <a:spcPct val="90000"/>
              </a:lnSpc>
              <a:buFontTx/>
              <a:buChar char="•"/>
            </a:pPr>
            <a:r>
              <a:rPr lang="fr-FR" smtClean="0"/>
              <a:t>on change la concentration des impuretés dans le cristal (par exemple en augmente la concentration en oxygène)</a:t>
            </a:r>
          </a:p>
          <a:p>
            <a:pPr marL="648698" lvl="1" indent="-216233">
              <a:lnSpc>
                <a:spcPct val="90000"/>
              </a:lnSpc>
              <a:buFontTx/>
              <a:buChar char="•"/>
            </a:pPr>
            <a:r>
              <a:rPr lang="fr-FR" smtClean="0"/>
              <a:t>on change la conception du détecteur (par exemple on construit des détecteurs 3D)</a:t>
            </a:r>
          </a:p>
          <a:p>
            <a:pPr marL="216233" indent="-216233">
              <a:lnSpc>
                <a:spcPct val="90000"/>
              </a:lnSpc>
              <a:buFontTx/>
              <a:buAutoNum type="arabicPeriod"/>
            </a:pPr>
            <a:r>
              <a:rPr lang="fr-FR" smtClean="0"/>
              <a:t>À la fin je vais donner un récapitulatif et la conclusion.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C05270-DB77-4153-A9B2-34B496F1AD4E}" type="slidenum">
              <a:rPr lang="en-GB" smtClean="0"/>
              <a:t>35</a:t>
            </a:fld>
            <a:endParaRPr lang="en-GB"/>
          </a:p>
        </p:txBody>
      </p:sp>
    </p:spTree>
    <p:extLst>
      <p:ext uri="{BB962C8B-B14F-4D97-AF65-F5344CB8AC3E}">
        <p14:creationId xmlns:p14="http://schemas.microsoft.com/office/powerpoint/2010/main" val="2877873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962DB-6E2E-4BD5-A101-8ADE8E7F354B}" type="slidenum">
              <a:rPr lang="de-DE"/>
              <a:pPr/>
              <a:t>45</a:t>
            </a:fld>
            <a:endParaRPr lang="de-DE"/>
          </a:p>
        </p:txBody>
      </p:sp>
      <p:sp>
        <p:nvSpPr>
          <p:cNvPr id="26626" name="Rectangle 2"/>
          <p:cNvSpPr>
            <a:spLocks noGrp="1" noRot="1" noChangeAspect="1" noChangeArrowheads="1" noTextEdit="1"/>
          </p:cNvSpPr>
          <p:nvPr>
            <p:ph type="sldImg"/>
          </p:nvPr>
        </p:nvSpPr>
        <p:spPr>
          <a:xfrm>
            <a:off x="1146175" y="685800"/>
            <a:ext cx="4573588" cy="3429000"/>
          </a:xfrm>
          <a:ln/>
        </p:spPr>
      </p:sp>
      <p:sp>
        <p:nvSpPr>
          <p:cNvPr id="26627" name="Rectangle 3"/>
          <p:cNvSpPr>
            <a:spLocks noGrp="1" noChangeArrowheads="1"/>
          </p:cNvSpPr>
          <p:nvPr>
            <p:ph type="body" idx="1"/>
          </p:nvPr>
        </p:nvSpPr>
        <p:spPr>
          <a:xfrm>
            <a:off x="912814" y="4342546"/>
            <a:ext cx="5032375" cy="4115320"/>
          </a:xfrm>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BF1F0-77B8-491C-92AE-DA9D460FB782}" type="slidenum">
              <a:rPr lang="en-US"/>
              <a:pPr/>
              <a:t>49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Electric field region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4487F-0A26-4932-81A5-C345F0DE0201}" type="slidenum">
              <a:rPr lang="en-US"/>
              <a:pPr/>
              <a:t>57</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4487F-0A26-4932-81A5-C345F0DE0201}" type="slidenum">
              <a:rPr lang="en-US"/>
              <a:pPr/>
              <a:t>58</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4487F-0A26-4932-81A5-C345F0DE0201}" type="slidenum">
              <a:rPr lang="en-US"/>
              <a:pPr/>
              <a:t>59</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62863D6-DA4D-4115-B185-E5666AA4A46E}" type="slidenum">
              <a:rPr lang="en-US" smtClean="0"/>
              <a:pPr/>
              <a:t>76</a:t>
            </a:fld>
            <a:endParaRPr lang="en-US" smtClean="0"/>
          </a:p>
        </p:txBody>
      </p:sp>
      <p:sp>
        <p:nvSpPr>
          <p:cNvPr id="77827" name="Rectangle 7"/>
          <p:cNvSpPr txBox="1">
            <a:spLocks noGrp="1" noChangeArrowheads="1"/>
          </p:cNvSpPr>
          <p:nvPr/>
        </p:nvSpPr>
        <p:spPr bwMode="auto">
          <a:xfrm>
            <a:off x="3885986" y="8686435"/>
            <a:ext cx="2972017" cy="457566"/>
          </a:xfrm>
          <a:prstGeom prst="rect">
            <a:avLst/>
          </a:prstGeom>
          <a:noFill/>
          <a:ln w="9525">
            <a:noFill/>
            <a:miter lim="800000"/>
            <a:headEnd/>
            <a:tailEnd/>
          </a:ln>
        </p:spPr>
        <p:txBody>
          <a:bodyPr lIns="90333" tIns="45165" rIns="90333" bIns="45165" anchor="b"/>
          <a:lstStyle/>
          <a:p>
            <a:pPr algn="r" defTabSz="903288" eaLnBrk="0" hangingPunct="0"/>
            <a:fld id="{8DE970F2-7FEB-4A6F-895D-E32EA682D494}" type="slidenum">
              <a:rPr lang="en-US" sz="1200">
                <a:latin typeface="Times New Roman" pitchFamily="18" charset="0"/>
              </a:rPr>
              <a:pPr algn="r" defTabSz="903288" eaLnBrk="0" hangingPunct="0"/>
              <a:t>76</a:t>
            </a:fld>
            <a:endParaRPr lang="en-US" sz="1200">
              <a:latin typeface="Times New Roman" pitchFamily="18" charset="0"/>
            </a:endParaRPr>
          </a:p>
        </p:txBody>
      </p:sp>
      <p:sp>
        <p:nvSpPr>
          <p:cNvPr id="77828" name="Rectangle 7"/>
          <p:cNvSpPr txBox="1">
            <a:spLocks noGrp="1" noChangeArrowheads="1"/>
          </p:cNvSpPr>
          <p:nvPr/>
        </p:nvSpPr>
        <p:spPr bwMode="auto">
          <a:xfrm>
            <a:off x="3885986" y="8686435"/>
            <a:ext cx="2972017" cy="457566"/>
          </a:xfrm>
          <a:prstGeom prst="rect">
            <a:avLst/>
          </a:prstGeom>
          <a:noFill/>
          <a:ln w="9525">
            <a:noFill/>
            <a:miter lim="800000"/>
            <a:headEnd/>
            <a:tailEnd/>
          </a:ln>
        </p:spPr>
        <p:txBody>
          <a:bodyPr lIns="90333" tIns="45165" rIns="90333" bIns="45165" anchor="b"/>
          <a:lstStyle/>
          <a:p>
            <a:pPr algn="r" defTabSz="903288" eaLnBrk="0" hangingPunct="0"/>
            <a:fld id="{89536D03-F38A-4CEE-B2DB-B03FD3195CCC}" type="slidenum">
              <a:rPr lang="en-US" sz="1200">
                <a:latin typeface="Times New Roman" pitchFamily="18" charset="0"/>
              </a:rPr>
              <a:pPr algn="r" defTabSz="903288" eaLnBrk="0" hangingPunct="0"/>
              <a:t>76</a:t>
            </a:fld>
            <a:endParaRPr lang="en-US" sz="1200">
              <a:latin typeface="Times New Roman" pitchFamily="18" charset="0"/>
            </a:endParaRPr>
          </a:p>
        </p:txBody>
      </p:sp>
      <p:sp>
        <p:nvSpPr>
          <p:cNvPr id="77829" name="Rectangle 2"/>
          <p:cNvSpPr>
            <a:spLocks noGrp="1" noRot="1" noChangeAspect="1" noChangeArrowheads="1" noTextEdit="1"/>
          </p:cNvSpPr>
          <p:nvPr>
            <p:ph type="sldImg"/>
          </p:nvPr>
        </p:nvSpPr>
        <p:spPr>
          <a:xfrm>
            <a:off x="1146175" y="682625"/>
            <a:ext cx="4572000" cy="3429000"/>
          </a:xfrm>
          <a:ln/>
        </p:spPr>
      </p:sp>
      <p:sp>
        <p:nvSpPr>
          <p:cNvPr id="77830" name="Rectangle 3"/>
          <p:cNvSpPr>
            <a:spLocks noGrp="1" noChangeArrowheads="1"/>
          </p:cNvSpPr>
          <p:nvPr>
            <p:ph type="body" idx="1"/>
          </p:nvPr>
        </p:nvSpPr>
        <p:spPr>
          <a:xfrm>
            <a:off x="913968" y="4340294"/>
            <a:ext cx="5030070" cy="4121013"/>
          </a:xfrm>
          <a:noFill/>
          <a:ln/>
        </p:spPr>
        <p:txBody>
          <a:bodyPr lIns="90333" tIns="45165" rIns="90333" bIns="45165"/>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4420">
              <a:defRPr sz="3000" b="1">
                <a:solidFill>
                  <a:schemeClr val="tx2"/>
                </a:solidFill>
                <a:latin typeface="Times New Roman" pitchFamily="18" charset="0"/>
              </a:defRPr>
            </a:lvl1pPr>
            <a:lvl2pPr marL="702756" indent="-270291" defTabSz="854420">
              <a:defRPr sz="3000" b="1">
                <a:solidFill>
                  <a:schemeClr val="tx2"/>
                </a:solidFill>
                <a:latin typeface="Times New Roman" pitchFamily="18" charset="0"/>
              </a:defRPr>
            </a:lvl2pPr>
            <a:lvl3pPr marL="1081164" indent="-216233" defTabSz="854420">
              <a:defRPr sz="3000" b="1">
                <a:solidFill>
                  <a:schemeClr val="tx2"/>
                </a:solidFill>
                <a:latin typeface="Times New Roman" pitchFamily="18" charset="0"/>
              </a:defRPr>
            </a:lvl3pPr>
            <a:lvl4pPr marL="1513629" indent="-216233" defTabSz="854420">
              <a:defRPr sz="3000" b="1">
                <a:solidFill>
                  <a:schemeClr val="tx2"/>
                </a:solidFill>
                <a:latin typeface="Times New Roman" pitchFamily="18" charset="0"/>
              </a:defRPr>
            </a:lvl4pPr>
            <a:lvl5pPr marL="1946095" indent="-216233" defTabSz="854420">
              <a:defRPr sz="3000" b="1">
                <a:solidFill>
                  <a:schemeClr val="tx2"/>
                </a:solidFill>
                <a:latin typeface="Times New Roman" pitchFamily="18" charset="0"/>
              </a:defRPr>
            </a:lvl5pPr>
            <a:lvl6pPr marL="2378560" indent="-216233" algn="ctr" defTabSz="854420" eaLnBrk="0" fontAlgn="base" hangingPunct="0">
              <a:spcBef>
                <a:spcPct val="0"/>
              </a:spcBef>
              <a:spcAft>
                <a:spcPct val="0"/>
              </a:spcAft>
              <a:defRPr sz="3000" b="1">
                <a:solidFill>
                  <a:schemeClr val="tx2"/>
                </a:solidFill>
                <a:latin typeface="Times New Roman" pitchFamily="18" charset="0"/>
              </a:defRPr>
            </a:lvl6pPr>
            <a:lvl7pPr marL="2811026" indent="-216233" algn="ctr" defTabSz="854420" eaLnBrk="0" fontAlgn="base" hangingPunct="0">
              <a:spcBef>
                <a:spcPct val="0"/>
              </a:spcBef>
              <a:spcAft>
                <a:spcPct val="0"/>
              </a:spcAft>
              <a:defRPr sz="3000" b="1">
                <a:solidFill>
                  <a:schemeClr val="tx2"/>
                </a:solidFill>
                <a:latin typeface="Times New Roman" pitchFamily="18" charset="0"/>
              </a:defRPr>
            </a:lvl7pPr>
            <a:lvl8pPr marL="3243491" indent="-216233" algn="ctr" defTabSz="854420" eaLnBrk="0" fontAlgn="base" hangingPunct="0">
              <a:spcBef>
                <a:spcPct val="0"/>
              </a:spcBef>
              <a:spcAft>
                <a:spcPct val="0"/>
              </a:spcAft>
              <a:defRPr sz="3000" b="1">
                <a:solidFill>
                  <a:schemeClr val="tx2"/>
                </a:solidFill>
                <a:latin typeface="Times New Roman" pitchFamily="18" charset="0"/>
              </a:defRPr>
            </a:lvl8pPr>
            <a:lvl9pPr marL="3675957" indent="-216233" algn="ctr" defTabSz="854420" eaLnBrk="0" fontAlgn="base" hangingPunct="0">
              <a:spcBef>
                <a:spcPct val="0"/>
              </a:spcBef>
              <a:spcAft>
                <a:spcPct val="0"/>
              </a:spcAft>
              <a:defRPr sz="3000" b="1">
                <a:solidFill>
                  <a:schemeClr val="tx2"/>
                </a:solidFill>
                <a:latin typeface="Times New Roman" pitchFamily="18" charset="0"/>
              </a:defRPr>
            </a:lvl9pPr>
          </a:lstStyle>
          <a:p>
            <a:fld id="{375EAC3F-43A2-44B3-ADF6-35E31E3CC351}" type="slidenum">
              <a:rPr lang="en-US" sz="1100" b="0">
                <a:solidFill>
                  <a:schemeClr val="tx1"/>
                </a:solidFill>
              </a:rPr>
              <a:pPr/>
              <a:t>7</a:t>
            </a:fld>
            <a:endParaRPr lang="en-US" sz="1100" b="0">
              <a:solidFill>
                <a:schemeClr val="tx1"/>
              </a:solidFill>
            </a:endParaRPr>
          </a:p>
        </p:txBody>
      </p:sp>
      <p:sp>
        <p:nvSpPr>
          <p:cNvPr id="56323" name="Rectangle 7"/>
          <p:cNvSpPr txBox="1">
            <a:spLocks noGrp="1" noChangeArrowheads="1"/>
          </p:cNvSpPr>
          <p:nvPr/>
        </p:nvSpPr>
        <p:spPr bwMode="auto">
          <a:xfrm>
            <a:off x="3885903" y="8685893"/>
            <a:ext cx="2972097" cy="45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54" tIns="42725" rIns="85454" bIns="42725" anchor="b"/>
          <a:lstStyle>
            <a:lvl1pPr defTabSz="903288">
              <a:defRPr sz="3200" b="1">
                <a:solidFill>
                  <a:schemeClr val="tx2"/>
                </a:solidFill>
                <a:latin typeface="Times New Roman" pitchFamily="18" charset="0"/>
              </a:defRPr>
            </a:lvl1pPr>
            <a:lvl2pPr marL="742950" indent="-285750" defTabSz="903288">
              <a:defRPr sz="3200" b="1">
                <a:solidFill>
                  <a:schemeClr val="tx2"/>
                </a:solidFill>
                <a:latin typeface="Times New Roman" pitchFamily="18" charset="0"/>
              </a:defRPr>
            </a:lvl2pPr>
            <a:lvl3pPr marL="1143000" indent="-228600" defTabSz="903288">
              <a:defRPr sz="3200" b="1">
                <a:solidFill>
                  <a:schemeClr val="tx2"/>
                </a:solidFill>
                <a:latin typeface="Times New Roman" pitchFamily="18" charset="0"/>
              </a:defRPr>
            </a:lvl3pPr>
            <a:lvl4pPr marL="1600200" indent="-228600" defTabSz="903288">
              <a:defRPr sz="3200" b="1">
                <a:solidFill>
                  <a:schemeClr val="tx2"/>
                </a:solidFill>
                <a:latin typeface="Times New Roman" pitchFamily="18" charset="0"/>
              </a:defRPr>
            </a:lvl4pPr>
            <a:lvl5pPr marL="2057400" indent="-228600" defTabSz="903288">
              <a:defRPr sz="3200" b="1">
                <a:solidFill>
                  <a:schemeClr val="tx2"/>
                </a:solidFill>
                <a:latin typeface="Times New Roman" pitchFamily="18" charset="0"/>
              </a:defRPr>
            </a:lvl5pPr>
            <a:lvl6pPr marL="2514600" indent="-228600" algn="ctr" defTabSz="903288" eaLnBrk="0" fontAlgn="base" hangingPunct="0">
              <a:spcBef>
                <a:spcPct val="0"/>
              </a:spcBef>
              <a:spcAft>
                <a:spcPct val="0"/>
              </a:spcAft>
              <a:defRPr sz="3200" b="1">
                <a:solidFill>
                  <a:schemeClr val="tx2"/>
                </a:solidFill>
                <a:latin typeface="Times New Roman" pitchFamily="18" charset="0"/>
              </a:defRPr>
            </a:lvl6pPr>
            <a:lvl7pPr marL="2971800" indent="-228600" algn="ctr" defTabSz="903288" eaLnBrk="0" fontAlgn="base" hangingPunct="0">
              <a:spcBef>
                <a:spcPct val="0"/>
              </a:spcBef>
              <a:spcAft>
                <a:spcPct val="0"/>
              </a:spcAft>
              <a:defRPr sz="3200" b="1">
                <a:solidFill>
                  <a:schemeClr val="tx2"/>
                </a:solidFill>
                <a:latin typeface="Times New Roman" pitchFamily="18" charset="0"/>
              </a:defRPr>
            </a:lvl7pPr>
            <a:lvl8pPr marL="3429000" indent="-228600" algn="ctr" defTabSz="903288" eaLnBrk="0" fontAlgn="base" hangingPunct="0">
              <a:spcBef>
                <a:spcPct val="0"/>
              </a:spcBef>
              <a:spcAft>
                <a:spcPct val="0"/>
              </a:spcAft>
              <a:defRPr sz="3200" b="1">
                <a:solidFill>
                  <a:schemeClr val="tx2"/>
                </a:solidFill>
                <a:latin typeface="Times New Roman" pitchFamily="18" charset="0"/>
              </a:defRPr>
            </a:lvl8pPr>
            <a:lvl9pPr marL="3886200" indent="-228600" algn="ctr" defTabSz="903288" eaLnBrk="0" fontAlgn="base" hangingPunct="0">
              <a:spcBef>
                <a:spcPct val="0"/>
              </a:spcBef>
              <a:spcAft>
                <a:spcPct val="0"/>
              </a:spcAft>
              <a:defRPr sz="3200" b="1">
                <a:solidFill>
                  <a:schemeClr val="tx2"/>
                </a:solidFill>
                <a:latin typeface="Times New Roman" pitchFamily="18" charset="0"/>
              </a:defRPr>
            </a:lvl9pPr>
          </a:lstStyle>
          <a:p>
            <a:pPr algn="r"/>
            <a:fld id="{9A74DD45-B8F1-419E-8C3A-A13D17D49BD8}" type="slidenum">
              <a:rPr lang="en-US" sz="1100" b="0">
                <a:solidFill>
                  <a:schemeClr val="tx1"/>
                </a:solidFill>
              </a:rPr>
              <a:pPr algn="r"/>
              <a:t>7</a:t>
            </a:fld>
            <a:endParaRPr lang="en-US" sz="1100" b="0">
              <a:solidFill>
                <a:schemeClr val="tx1"/>
              </a:solidFill>
            </a:endParaRPr>
          </a:p>
        </p:txBody>
      </p:sp>
      <p:sp>
        <p:nvSpPr>
          <p:cNvPr id="56324" name="Rectangle 2"/>
          <p:cNvSpPr>
            <a:spLocks noGrp="1" noRot="1" noChangeAspect="1" noChangeArrowheads="1" noTextEdit="1"/>
          </p:cNvSpPr>
          <p:nvPr>
            <p:ph type="sldImg"/>
          </p:nvPr>
        </p:nvSpPr>
        <p:spPr>
          <a:xfrm>
            <a:off x="1160463" y="254000"/>
            <a:ext cx="4041775" cy="3032125"/>
          </a:xfrm>
          <a:ln/>
        </p:spPr>
      </p:sp>
      <p:sp>
        <p:nvSpPr>
          <p:cNvPr id="56325" name="Rectangle 3"/>
          <p:cNvSpPr>
            <a:spLocks noGrp="1" noChangeArrowheads="1"/>
          </p:cNvSpPr>
          <p:nvPr>
            <p:ph type="body" idx="1"/>
          </p:nvPr>
        </p:nvSpPr>
        <p:spPr>
          <a:xfrm>
            <a:off x="150317" y="3285370"/>
            <a:ext cx="6557367" cy="5858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C05270-DB77-4153-A9B2-34B496F1AD4E}" type="slidenum">
              <a:rPr lang="en-GB" smtClean="0"/>
              <a:t>22</a:t>
            </a:fld>
            <a:endParaRPr lang="en-GB"/>
          </a:p>
        </p:txBody>
      </p:sp>
    </p:spTree>
    <p:extLst>
      <p:ext uri="{BB962C8B-B14F-4D97-AF65-F5344CB8AC3E}">
        <p14:creationId xmlns:p14="http://schemas.microsoft.com/office/powerpoint/2010/main" val="100565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C05270-DB77-4153-A9B2-34B496F1AD4E}" type="slidenum">
              <a:rPr lang="en-GB" smtClean="0"/>
              <a:t>28</a:t>
            </a:fld>
            <a:endParaRPr lang="en-GB"/>
          </a:p>
        </p:txBody>
      </p:sp>
    </p:spTree>
    <p:extLst>
      <p:ext uri="{BB962C8B-B14F-4D97-AF65-F5344CB8AC3E}">
        <p14:creationId xmlns:p14="http://schemas.microsoft.com/office/powerpoint/2010/main" val="287787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C05270-DB77-4153-A9B2-34B496F1AD4E}" type="slidenum">
              <a:rPr lang="en-GB" smtClean="0"/>
              <a:t>29</a:t>
            </a:fld>
            <a:endParaRPr lang="en-GB"/>
          </a:p>
        </p:txBody>
      </p:sp>
    </p:spTree>
    <p:extLst>
      <p:ext uri="{BB962C8B-B14F-4D97-AF65-F5344CB8AC3E}">
        <p14:creationId xmlns:p14="http://schemas.microsoft.com/office/powerpoint/2010/main" val="287787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C05270-DB77-4153-A9B2-34B496F1AD4E}" type="slidenum">
              <a:rPr lang="en-GB" smtClean="0"/>
              <a:t>30</a:t>
            </a:fld>
            <a:endParaRPr lang="en-GB"/>
          </a:p>
        </p:txBody>
      </p:sp>
    </p:spTree>
    <p:extLst>
      <p:ext uri="{BB962C8B-B14F-4D97-AF65-F5344CB8AC3E}">
        <p14:creationId xmlns:p14="http://schemas.microsoft.com/office/powerpoint/2010/main" val="287787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C05270-DB77-4153-A9B2-34B496F1AD4E}" type="slidenum">
              <a:rPr lang="en-GB" smtClean="0"/>
              <a:t>32</a:t>
            </a:fld>
            <a:endParaRPr lang="en-GB"/>
          </a:p>
        </p:txBody>
      </p:sp>
    </p:spTree>
    <p:extLst>
      <p:ext uri="{BB962C8B-B14F-4D97-AF65-F5344CB8AC3E}">
        <p14:creationId xmlns:p14="http://schemas.microsoft.com/office/powerpoint/2010/main" val="2877873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C05270-DB77-4153-A9B2-34B496F1AD4E}" type="slidenum">
              <a:rPr lang="en-GB" smtClean="0"/>
              <a:t>33</a:t>
            </a:fld>
            <a:endParaRPr lang="en-GB"/>
          </a:p>
        </p:txBody>
      </p:sp>
    </p:spTree>
    <p:extLst>
      <p:ext uri="{BB962C8B-B14F-4D97-AF65-F5344CB8AC3E}">
        <p14:creationId xmlns:p14="http://schemas.microsoft.com/office/powerpoint/2010/main" val="287787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C05270-DB77-4153-A9B2-34B496F1AD4E}" type="slidenum">
              <a:rPr lang="en-GB" smtClean="0"/>
              <a:t>34</a:t>
            </a:fld>
            <a:endParaRPr lang="en-GB"/>
          </a:p>
        </p:txBody>
      </p:sp>
    </p:spTree>
    <p:extLst>
      <p:ext uri="{BB962C8B-B14F-4D97-AF65-F5344CB8AC3E}">
        <p14:creationId xmlns:p14="http://schemas.microsoft.com/office/powerpoint/2010/main" val="287787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sl-SI" sz="240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sl-SI" sz="240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sl-SI" sz="240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sl-SI" sz="240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sl-SI" sz="240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sl-SI" sz="240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sl-SI" sz="240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sl-SI" sz="240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sl-SI" sz="240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sl-SI" sz="240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sl-SI" sz="240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sl-SI" sz="2400">
                  <a:latin typeface="Times New Roman" pitchFamily="18" charset="0"/>
                  <a:cs typeface="+mn-cs"/>
                </a:endParaRPr>
              </a:p>
            </p:txBody>
          </p:sp>
        </p:grpSp>
      </p:grpSp>
      <p:sp>
        <p:nvSpPr>
          <p:cNvPr id="440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440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0" y="6524625"/>
            <a:ext cx="971550" cy="333375"/>
          </a:xfrm>
        </p:spPr>
        <p:txBody>
          <a:bodyPr/>
          <a:lstStyle>
            <a:lvl1pPr>
              <a:defRPr/>
            </a:lvl1pPr>
          </a:lstStyle>
          <a:p>
            <a:fld id="{6F289468-7C35-496A-9A2D-57A1A8FFC7D3}" type="datetime1">
              <a:rPr lang="en-US" smtClean="0"/>
              <a:t>4/19/2013</a:t>
            </a:fld>
            <a:endParaRPr lang="en-US"/>
          </a:p>
        </p:txBody>
      </p:sp>
      <p:sp>
        <p:nvSpPr>
          <p:cNvPr id="19" name="Rectangle 17"/>
          <p:cNvSpPr>
            <a:spLocks noGrp="1" noChangeArrowheads="1"/>
          </p:cNvSpPr>
          <p:nvPr>
            <p:ph type="ftr" sz="quarter" idx="11"/>
          </p:nvPr>
        </p:nvSpPr>
        <p:spPr>
          <a:xfrm>
            <a:off x="971550" y="6524625"/>
            <a:ext cx="7704138" cy="333375"/>
          </a:xfrm>
        </p:spPr>
        <p:txBody>
          <a:bodyPr/>
          <a:lstStyle>
            <a:lvl1pPr>
              <a:defRPr dirty="0"/>
            </a:lvl1pPr>
          </a:lstStyle>
          <a:p>
            <a:r>
              <a:rPr lang="en-GB" smtClean="0"/>
              <a:t>G. Kramberger, Radiation effects on position sensitive semiconductor detectors, 5th Legnaro School</a:t>
            </a:r>
            <a:endParaRPr lang="en-US"/>
          </a:p>
        </p:txBody>
      </p:sp>
      <p:sp>
        <p:nvSpPr>
          <p:cNvPr id="20" name="Rectangle 18"/>
          <p:cNvSpPr>
            <a:spLocks noGrp="1" noChangeArrowheads="1"/>
          </p:cNvSpPr>
          <p:nvPr>
            <p:ph type="sldNum" sz="quarter" idx="12"/>
          </p:nvPr>
        </p:nvSpPr>
        <p:spPr>
          <a:xfrm>
            <a:off x="8701088" y="6524625"/>
            <a:ext cx="442912" cy="33337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2"/>
          <p:cNvSpPr>
            <a:spLocks noGrp="1" noChangeArrowheads="1"/>
          </p:cNvSpPr>
          <p:nvPr>
            <p:ph type="ftr" sz="quarter" idx="10"/>
          </p:nvPr>
        </p:nvSpPr>
        <p:spPr>
          <a:ln/>
        </p:spPr>
        <p:txBody>
          <a:bodyPr/>
          <a:lstStyle>
            <a:lvl1pPr>
              <a:defRPr/>
            </a:lvl1pPr>
          </a:lstStyle>
          <a:p>
            <a:r>
              <a:rPr lang="en-GB" smtClean="0"/>
              <a:t>G. Kramberger, Radiation effects on position sensitive semiconductor detectors, 5th Legnaro School</a:t>
            </a:r>
            <a:endParaRPr lang="en-US"/>
          </a:p>
        </p:txBody>
      </p:sp>
      <p:sp>
        <p:nvSpPr>
          <p:cNvPr id="5" name="Rectangle 3"/>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36404F72-AD7F-42A0-B844-D94B955892DE}" type="datetime1">
              <a:rPr lang="en-US" smtClean="0"/>
              <a:t>4/19/2013</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2"/>
          <p:cNvSpPr>
            <a:spLocks noGrp="1" noChangeArrowheads="1"/>
          </p:cNvSpPr>
          <p:nvPr>
            <p:ph type="ftr" sz="quarter" idx="10"/>
          </p:nvPr>
        </p:nvSpPr>
        <p:spPr>
          <a:ln/>
        </p:spPr>
        <p:txBody>
          <a:bodyPr/>
          <a:lstStyle>
            <a:lvl1pPr>
              <a:defRPr/>
            </a:lvl1pPr>
          </a:lstStyle>
          <a:p>
            <a:r>
              <a:rPr lang="en-GB" smtClean="0"/>
              <a:t>G. Kramberger, Radiation effects on position sensitive semiconductor detectors, 5th Legnaro School</a:t>
            </a:r>
            <a:endParaRPr lang="en-US"/>
          </a:p>
        </p:txBody>
      </p:sp>
      <p:sp>
        <p:nvSpPr>
          <p:cNvPr id="5" name="Rectangle 3"/>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DE3A7EDD-BD9C-45EF-B9FE-9BAD0A386F13}" type="datetime1">
              <a:rPr lang="en-US" smtClean="0"/>
              <a:t>4/19/2013</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sl-SI"/>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2"/>
          <p:cNvSpPr>
            <a:spLocks noGrp="1" noChangeArrowheads="1"/>
          </p:cNvSpPr>
          <p:nvPr>
            <p:ph type="ftr" sz="quarter" idx="10"/>
          </p:nvPr>
        </p:nvSpPr>
        <p:spPr>
          <a:ln/>
        </p:spPr>
        <p:txBody>
          <a:bodyPr/>
          <a:lstStyle>
            <a:lvl1pPr>
              <a:defRPr/>
            </a:lvl1pPr>
          </a:lstStyle>
          <a:p>
            <a:r>
              <a:rPr lang="en-GB" smtClean="0"/>
              <a:t>G. Kramberger, Radiation effects on position sensitive semiconductor detectors, 5th Legnaro School</a:t>
            </a:r>
            <a:endParaRPr lang="en-US"/>
          </a:p>
        </p:txBody>
      </p:sp>
      <p:sp>
        <p:nvSpPr>
          <p:cNvPr id="6" name="Rectangle 3"/>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2A46E23C-A57F-4E6E-9C71-E82E4015C60C}" type="datetime1">
              <a:rPr lang="en-US" smtClean="0"/>
              <a:t>4/19/2013</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0" y="0"/>
            <a:ext cx="9144000" cy="404664"/>
          </a:xfrm>
          <a:solidFill>
            <a:schemeClr val="accent1">
              <a:lumMod val="20000"/>
              <a:lumOff val="80000"/>
              <a:alpha val="73000"/>
            </a:schemeClr>
          </a:solidFill>
        </p:spPr>
        <p:txBody>
          <a:bodyPr/>
          <a:lstStyle>
            <a:lvl1pPr>
              <a:buNone/>
              <a:defRPr sz="2400" b="1" i="0" baseline="0">
                <a:solidFill>
                  <a:schemeClr val="accent2">
                    <a:lumMod val="75000"/>
                  </a:schemeClr>
                </a:solidFill>
              </a:defRPr>
            </a:lvl1pPr>
          </a:lstStyle>
          <a:p>
            <a:pPr lvl="0"/>
            <a:r>
              <a:rPr lang="sl-SI" dirty="0" smtClean="0"/>
              <a:t>                                  </a:t>
            </a: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a:xfrm>
            <a:off x="179512" y="6381328"/>
            <a:ext cx="946448" cy="365125"/>
          </a:xfrm>
        </p:spPr>
        <p:txBody>
          <a:bodyPr/>
          <a:lstStyle/>
          <a:p>
            <a:fld id="{4CEE7A56-AEDD-41B4-9EB7-E91E7CB5B8C1}" type="datetime1">
              <a:rPr lang="en-US" smtClean="0"/>
              <a:t>4/19/2013</a:t>
            </a:fld>
            <a:endParaRPr lang="en-US" dirty="0"/>
          </a:p>
        </p:txBody>
      </p:sp>
      <p:sp>
        <p:nvSpPr>
          <p:cNvPr id="3" name="Footer Placeholder 2"/>
          <p:cNvSpPr>
            <a:spLocks noGrp="1"/>
          </p:cNvSpPr>
          <p:nvPr>
            <p:ph type="ftr" sz="quarter" idx="11"/>
          </p:nvPr>
        </p:nvSpPr>
        <p:spPr>
          <a:xfrm>
            <a:off x="0" y="6636891"/>
            <a:ext cx="9144000" cy="221109"/>
          </a:xfrm>
          <a:solidFill>
            <a:schemeClr val="accent1">
              <a:lumMod val="20000"/>
              <a:lumOff val="80000"/>
            </a:schemeClr>
          </a:solidFill>
        </p:spPr>
        <p:txBody>
          <a:bodyPr/>
          <a:lstStyle>
            <a:lvl1pPr>
              <a:defRPr sz="1100" baseline="0">
                <a:solidFill>
                  <a:schemeClr val="tx1"/>
                </a:solidFill>
              </a:defRPr>
            </a:lvl1pPr>
          </a:lstStyle>
          <a:p>
            <a:r>
              <a:rPr lang="en-GB" smtClean="0"/>
              <a:t>G. Kramberger, Radiation effects on position sensitive semiconductor detectors, 5th Legnaro School</a:t>
            </a:r>
            <a:endParaRPr lang="en-US" dirty="0"/>
          </a:p>
        </p:txBody>
      </p:sp>
      <p:sp>
        <p:nvSpPr>
          <p:cNvPr id="4" name="Slide Number Placeholder 3"/>
          <p:cNvSpPr>
            <a:spLocks noGrp="1"/>
          </p:cNvSpPr>
          <p:nvPr>
            <p:ph type="sldNum" sz="quarter" idx="12"/>
          </p:nvPr>
        </p:nvSpPr>
        <p:spPr>
          <a:xfrm>
            <a:off x="8532440" y="6589861"/>
            <a:ext cx="370384" cy="268139"/>
          </a:xfrm>
        </p:spPr>
        <p:txBody>
          <a:bodyPr/>
          <a:lstStyle>
            <a:lvl1pPr>
              <a:defRPr sz="1200" baseline="0">
                <a:solidFill>
                  <a:schemeClr val="tx1"/>
                </a:solidFill>
              </a:defRPr>
            </a:lvl1pPr>
          </a:lstStyle>
          <a:p>
            <a:fld id="{16EB2DA9-D763-4FFF-BC12-9536660A8D9E}" type="slidenum">
              <a:rPr lang="en-US" smtClean="0"/>
              <a:pPr/>
              <a:t>‹#›</a:t>
            </a:fld>
            <a:endParaRPr lang="en-US" dirty="0"/>
          </a:p>
        </p:txBody>
      </p:sp>
      <p:pic>
        <p:nvPicPr>
          <p:cNvPr id="7" name="Picture 9"/>
          <p:cNvPicPr>
            <a:picLocks noChangeAspect="1" noChangeArrowheads="1"/>
          </p:cNvPicPr>
          <p:nvPr userDrawn="1"/>
        </p:nvPicPr>
        <p:blipFill>
          <a:blip r:embed="rId2" cstate="print"/>
          <a:srcRect/>
          <a:stretch>
            <a:fillRect/>
          </a:stretch>
        </p:blipFill>
        <p:spPr bwMode="auto">
          <a:xfrm>
            <a:off x="8676456" y="44624"/>
            <a:ext cx="288032" cy="307233"/>
          </a:xfrm>
          <a:prstGeom prst="rect">
            <a:avLst/>
          </a:prstGeom>
          <a:noFill/>
          <a:ln w="9525">
            <a:noFill/>
            <a:miter lim="800000"/>
            <a:headEnd/>
            <a:tailEnd/>
          </a:ln>
        </p:spPr>
      </p:pic>
    </p:spTree>
    <p:extLst>
      <p:ext uri="{BB962C8B-B14F-4D97-AF65-F5344CB8AC3E}">
        <p14:creationId xmlns:p14="http://schemas.microsoft.com/office/powerpoint/2010/main" val="46032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2"/>
          <p:cNvSpPr>
            <a:spLocks noGrp="1" noChangeArrowheads="1"/>
          </p:cNvSpPr>
          <p:nvPr>
            <p:ph type="ftr" sz="quarter" idx="10"/>
          </p:nvPr>
        </p:nvSpPr>
        <p:spPr/>
        <p:txBody>
          <a:bodyPr/>
          <a:lstStyle>
            <a:lvl1pPr>
              <a:defRPr sz="1000" dirty="0" smtClean="0"/>
            </a:lvl1pPr>
          </a:lstStyle>
          <a:p>
            <a:r>
              <a:rPr lang="en-GB" smtClean="0"/>
              <a:t>G. Kramberger, Radiation effects on position sensitive semiconductor detectors, 5th Legnaro School</a:t>
            </a:r>
            <a:endParaRPr lang="en-US"/>
          </a:p>
        </p:txBody>
      </p:sp>
      <p:sp>
        <p:nvSpPr>
          <p:cNvPr id="5" name="Rectangle 3"/>
          <p:cNvSpPr>
            <a:spLocks noGrp="1" noChangeArrowheads="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Rectangle 16"/>
          <p:cNvSpPr>
            <a:spLocks noGrp="1" noChangeArrowheads="1"/>
          </p:cNvSpPr>
          <p:nvPr>
            <p:ph type="dt" sz="half" idx="12"/>
          </p:nvPr>
        </p:nvSpPr>
        <p:spPr/>
        <p:txBody>
          <a:bodyPr/>
          <a:lstStyle>
            <a:lvl1pPr>
              <a:defRPr/>
            </a:lvl1pPr>
          </a:lstStyle>
          <a:p>
            <a:fld id="{FEB4A1C9-EA27-46D8-B30B-F7B519F68DA6}" type="datetime1">
              <a:rPr lang="en-US" smtClean="0"/>
              <a:t>4/19/2013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r>
              <a:rPr lang="en-GB" smtClean="0"/>
              <a:t>G. Kramberger, Radiation effects on position sensitive semiconductor detectors, 5th Legnaro School</a:t>
            </a:r>
            <a:endParaRPr lang="en-US"/>
          </a:p>
        </p:txBody>
      </p:sp>
      <p:sp>
        <p:nvSpPr>
          <p:cNvPr id="5" name="Rectangle 3"/>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3BD8FA80-8334-40A1-8700-2F5BA1C740EE}" type="datetime1">
              <a:rPr lang="en-US" smtClean="0"/>
              <a:t>4/19/2013</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2"/>
          <p:cNvSpPr>
            <a:spLocks noGrp="1" noChangeArrowheads="1"/>
          </p:cNvSpPr>
          <p:nvPr>
            <p:ph type="ftr" sz="quarter" idx="10"/>
          </p:nvPr>
        </p:nvSpPr>
        <p:spPr>
          <a:ln/>
        </p:spPr>
        <p:txBody>
          <a:bodyPr/>
          <a:lstStyle>
            <a:lvl1pPr>
              <a:defRPr/>
            </a:lvl1pPr>
          </a:lstStyle>
          <a:p>
            <a:r>
              <a:rPr lang="en-GB" smtClean="0"/>
              <a:t>G. Kramberger, Radiation effects on position sensitive semiconductor detectors, 5th Legnaro School</a:t>
            </a:r>
            <a:endParaRPr lang="en-US"/>
          </a:p>
        </p:txBody>
      </p:sp>
      <p:sp>
        <p:nvSpPr>
          <p:cNvPr id="6" name="Rectangle 3"/>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14BE02E0-8374-482A-BFF2-DCBEC1C98DEC}" type="datetime1">
              <a:rPr lang="en-US" smtClean="0"/>
              <a:t>4/19/2013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2"/>
          <p:cNvSpPr>
            <a:spLocks noGrp="1" noChangeArrowheads="1"/>
          </p:cNvSpPr>
          <p:nvPr>
            <p:ph type="ftr" sz="quarter" idx="10"/>
          </p:nvPr>
        </p:nvSpPr>
        <p:spPr/>
        <p:txBody>
          <a:bodyPr/>
          <a:lstStyle>
            <a:lvl1pPr>
              <a:defRPr/>
            </a:lvl1pPr>
          </a:lstStyle>
          <a:p>
            <a:r>
              <a:rPr lang="en-GB" smtClean="0"/>
              <a:t>G. Kramberger, Radiation effects on position sensitive semiconductor detectors, 5th Legnaro School</a:t>
            </a:r>
            <a:endParaRPr lang="en-US"/>
          </a:p>
        </p:txBody>
      </p:sp>
      <p:sp>
        <p:nvSpPr>
          <p:cNvPr id="8" name="Rectangle 3"/>
          <p:cNvSpPr>
            <a:spLocks noGrp="1" noChangeArrowheads="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Rectangle 16"/>
          <p:cNvSpPr>
            <a:spLocks noGrp="1" noChangeArrowheads="1"/>
          </p:cNvSpPr>
          <p:nvPr>
            <p:ph type="dt" sz="half" idx="12"/>
          </p:nvPr>
        </p:nvSpPr>
        <p:spPr/>
        <p:txBody>
          <a:bodyPr/>
          <a:lstStyle>
            <a:lvl1pPr>
              <a:defRPr/>
            </a:lvl1pPr>
          </a:lstStyle>
          <a:p>
            <a:fld id="{E6E306BB-34E6-4883-9AB8-51D0E24E0CC9}" type="datetime1">
              <a:rPr lang="en-US" smtClean="0"/>
              <a:t>4/19/2013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2"/>
          <p:cNvSpPr>
            <a:spLocks noGrp="1" noChangeArrowheads="1"/>
          </p:cNvSpPr>
          <p:nvPr>
            <p:ph type="ftr" sz="quarter" idx="10"/>
          </p:nvPr>
        </p:nvSpPr>
        <p:spPr/>
        <p:txBody>
          <a:bodyPr/>
          <a:lstStyle>
            <a:lvl1pPr>
              <a:defRPr/>
            </a:lvl1pPr>
          </a:lstStyle>
          <a:p>
            <a:r>
              <a:rPr lang="en-GB" smtClean="0"/>
              <a:t>G. Kramberger, Radiation effects on position sensitive semiconductor detectors, 5th Legnaro School</a:t>
            </a:r>
            <a:endParaRPr lang="en-US"/>
          </a:p>
        </p:txBody>
      </p:sp>
      <p:sp>
        <p:nvSpPr>
          <p:cNvPr id="4" name="Rectangle 3"/>
          <p:cNvSpPr>
            <a:spLocks noGrp="1" noChangeArrowheads="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Rectangle 16"/>
          <p:cNvSpPr>
            <a:spLocks noGrp="1" noChangeArrowheads="1"/>
          </p:cNvSpPr>
          <p:nvPr>
            <p:ph type="dt" sz="half" idx="12"/>
          </p:nvPr>
        </p:nvSpPr>
        <p:spPr/>
        <p:txBody>
          <a:bodyPr/>
          <a:lstStyle>
            <a:lvl1pPr>
              <a:defRPr/>
            </a:lvl1pPr>
          </a:lstStyle>
          <a:p>
            <a:fld id="{4996AECB-8C34-40C1-AFA6-7B3CC87B8C3B}" type="datetime1">
              <a:rPr lang="en-US" smtClean="0"/>
              <a:t>4/19/2013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r>
              <a:rPr lang="en-GB" smtClean="0"/>
              <a:t>G. Kramberger, Radiation effects on position sensitive semiconductor detectors, 5th Legnaro School</a:t>
            </a:r>
            <a:endParaRPr lang="en-US"/>
          </a:p>
        </p:txBody>
      </p:sp>
      <p:sp>
        <p:nvSpPr>
          <p:cNvPr id="3" name="Rectangle 3"/>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4" name="Rectangle 16"/>
          <p:cNvSpPr>
            <a:spLocks noGrp="1" noChangeArrowheads="1"/>
          </p:cNvSpPr>
          <p:nvPr>
            <p:ph type="dt" sz="half" idx="12"/>
          </p:nvPr>
        </p:nvSpPr>
        <p:spPr>
          <a:ln/>
        </p:spPr>
        <p:txBody>
          <a:bodyPr/>
          <a:lstStyle>
            <a:lvl1pPr>
              <a:defRPr/>
            </a:lvl1pPr>
          </a:lstStyle>
          <a:p>
            <a:fld id="{1DBFBCA7-0A4C-4EDD-AF00-6CDAD4304EF1}" type="datetime1">
              <a:rPr lang="en-US" smtClean="0"/>
              <a:t>4/19/2013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r>
              <a:rPr lang="en-GB" smtClean="0"/>
              <a:t>G. Kramberger, Radiation effects on position sensitive semiconductor detectors, 5th Legnaro School</a:t>
            </a:r>
            <a:endParaRPr lang="en-US"/>
          </a:p>
        </p:txBody>
      </p:sp>
      <p:sp>
        <p:nvSpPr>
          <p:cNvPr id="6" name="Rectangle 3"/>
          <p:cNvSpPr>
            <a:spLocks noGrp="1" noChangeArrowheads="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Rectangle 16"/>
          <p:cNvSpPr>
            <a:spLocks noGrp="1" noChangeArrowheads="1"/>
          </p:cNvSpPr>
          <p:nvPr>
            <p:ph type="dt" sz="half" idx="12"/>
          </p:nvPr>
        </p:nvSpPr>
        <p:spPr/>
        <p:txBody>
          <a:bodyPr/>
          <a:lstStyle>
            <a:lvl1pPr>
              <a:defRPr/>
            </a:lvl1pPr>
          </a:lstStyle>
          <a:p>
            <a:fld id="{AB390E8D-58C4-4704-BC78-45BB626207FE}" type="datetime1">
              <a:rPr lang="en-US" smtClean="0"/>
              <a:t>4/19/2013</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r>
              <a:rPr lang="en-GB" smtClean="0"/>
              <a:t>G. Kramberger, Radiation effects on position sensitive semiconductor detectors, 5th Legnaro School</a:t>
            </a:r>
            <a:endParaRPr lang="en-US"/>
          </a:p>
        </p:txBody>
      </p:sp>
      <p:sp>
        <p:nvSpPr>
          <p:cNvPr id="6" name="Rectangle 3"/>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8D1E7E9F-8EB1-45B6-99E7-BB9F02F6B407}" type="datetime1">
              <a:rPr lang="en-US" smtClean="0"/>
              <a:t>4/19/2013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ftr" sz="quarter" idx="3"/>
          </p:nvPr>
        </p:nvSpPr>
        <p:spPr bwMode="auto">
          <a:xfrm>
            <a:off x="1116013" y="6524625"/>
            <a:ext cx="7559675"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50" dirty="0" smtClean="0">
                <a:cs typeface="+mn-cs"/>
              </a:defRPr>
            </a:lvl1pPr>
          </a:lstStyle>
          <a:p>
            <a:r>
              <a:rPr lang="en-GB" smtClean="0"/>
              <a:t>G. Kramberger, Radiation effects on position sensitive semiconductor detectors, 5th Legnaro School</a:t>
            </a:r>
            <a:endParaRPr lang="en-US"/>
          </a:p>
        </p:txBody>
      </p:sp>
      <p:sp>
        <p:nvSpPr>
          <p:cNvPr id="43011" name="Rectangle 3"/>
          <p:cNvSpPr>
            <a:spLocks noGrp="1" noChangeArrowheads="1"/>
          </p:cNvSpPr>
          <p:nvPr>
            <p:ph type="sldNum" sz="quarter" idx="4"/>
          </p:nvPr>
        </p:nvSpPr>
        <p:spPr bwMode="auto">
          <a:xfrm>
            <a:off x="8675688" y="6524625"/>
            <a:ext cx="468312"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mn-cs"/>
              </a:defRPr>
            </a:lvl1pPr>
          </a:lstStyle>
          <a:p>
            <a:fld id="{B6F15528-21DE-4FAA-801E-634DDDAF4B2B}" type="slidenum">
              <a:rPr lang="en-US" smtClean="0"/>
              <a:pPr/>
              <a:t>‹#›</a:t>
            </a:fld>
            <a:endParaRPr lang="en-US"/>
          </a:p>
        </p:txBody>
      </p:sp>
      <p:grpSp>
        <p:nvGrpSpPr>
          <p:cNvPr id="19460" name="Group 4"/>
          <p:cNvGrpSpPr>
            <a:grpSpLocks/>
          </p:cNvGrpSpPr>
          <p:nvPr/>
        </p:nvGrpSpPr>
        <p:grpSpPr bwMode="auto">
          <a:xfrm>
            <a:off x="0" y="0"/>
            <a:ext cx="9144000" cy="546100"/>
            <a:chOff x="0" y="0"/>
            <a:chExt cx="5760" cy="344"/>
          </a:xfrm>
        </p:grpSpPr>
        <p:sp>
          <p:nvSpPr>
            <p:cNvPr id="430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sl-SI" sz="2400">
                <a:latin typeface="Times New Roman" pitchFamily="18" charset="0"/>
                <a:cs typeface="+mn-cs"/>
              </a:endParaRPr>
            </a:p>
          </p:txBody>
        </p:sp>
        <p:sp>
          <p:nvSpPr>
            <p:cNvPr id="430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sl-SI" sz="2400">
                <a:latin typeface="Times New Roman" pitchFamily="18" charset="0"/>
                <a:cs typeface="+mn-cs"/>
              </a:endParaRPr>
            </a:p>
          </p:txBody>
        </p:sp>
        <p:sp>
          <p:nvSpPr>
            <p:cNvPr id="4301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sl-SI">
                <a:solidFill>
                  <a:schemeClr val="hlink"/>
                </a:solidFill>
                <a:cs typeface="+mn-cs"/>
              </a:endParaRPr>
            </a:p>
          </p:txBody>
        </p:sp>
        <p:sp>
          <p:nvSpPr>
            <p:cNvPr id="4301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sl-SI">
                <a:solidFill>
                  <a:schemeClr val="hlink"/>
                </a:solidFill>
                <a:cs typeface="+mn-cs"/>
              </a:endParaRPr>
            </a:p>
          </p:txBody>
        </p:sp>
        <p:sp>
          <p:nvSpPr>
            <p:cNvPr id="4301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sl-SI">
                <a:solidFill>
                  <a:schemeClr val="accent2"/>
                </a:solidFill>
                <a:cs typeface="+mn-cs"/>
              </a:endParaRPr>
            </a:p>
          </p:txBody>
        </p:sp>
        <p:sp>
          <p:nvSpPr>
            <p:cNvPr id="4301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sl-SI">
                <a:solidFill>
                  <a:schemeClr val="hlink"/>
                </a:solidFill>
                <a:cs typeface="+mn-cs"/>
              </a:endParaRPr>
            </a:p>
          </p:txBody>
        </p:sp>
        <p:sp>
          <p:nvSpPr>
            <p:cNvPr id="4301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sl-SI" sz="2400">
                <a:latin typeface="Times New Roman" pitchFamily="18" charset="0"/>
                <a:cs typeface="+mn-cs"/>
              </a:endParaRPr>
            </a:p>
          </p:txBody>
        </p:sp>
        <p:sp>
          <p:nvSpPr>
            <p:cNvPr id="4302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sl-SI">
                <a:solidFill>
                  <a:schemeClr val="accent2"/>
                </a:solidFill>
                <a:cs typeface="+mn-cs"/>
              </a:endParaRPr>
            </a:p>
          </p:txBody>
        </p:sp>
        <p:sp>
          <p:nvSpPr>
            <p:cNvPr id="4302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sl-SI">
                <a:solidFill>
                  <a:schemeClr val="accent2"/>
                </a:solidFill>
                <a:cs typeface="+mn-cs"/>
              </a:endParaRPr>
            </a:p>
          </p:txBody>
        </p:sp>
      </p:grpSp>
      <p:sp>
        <p:nvSpPr>
          <p:cNvPr id="1946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24" name="Rectangle 16"/>
          <p:cNvSpPr>
            <a:spLocks noGrp="1" noChangeArrowheads="1"/>
          </p:cNvSpPr>
          <p:nvPr>
            <p:ph type="dt" sz="half" idx="2"/>
          </p:nvPr>
        </p:nvSpPr>
        <p:spPr bwMode="auto">
          <a:xfrm>
            <a:off x="0" y="6524625"/>
            <a:ext cx="1116013"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100" smtClean="0">
                <a:cs typeface="+mn-cs"/>
              </a:defRPr>
            </a:lvl1pPr>
          </a:lstStyle>
          <a:p>
            <a:fld id="{EC2B54A5-673A-4001-9A98-44322A2CB2F4}" type="datetime1">
              <a:rPr lang="en-US" smtClean="0"/>
              <a:t>4/19/2013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image" Target="../media/image18.png"/><Relationship Id="rId5" Type="http://schemas.openxmlformats.org/officeDocument/2006/relationships/oleObject" Target="../embeddings/oleObject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6.bin"/><Relationship Id="rId10" Type="http://schemas.openxmlformats.org/officeDocument/2006/relationships/image" Target="../media/image21.png"/><Relationship Id="rId4" Type="http://schemas.openxmlformats.org/officeDocument/2006/relationships/image" Target="../media/image14.wmf"/><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8.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9.bin"/><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9.png"/><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png"/><Relationship Id="rId5" Type="http://schemas.openxmlformats.org/officeDocument/2006/relationships/image" Target="../media/image30.wmf"/><Relationship Id="rId4" Type="http://schemas.openxmlformats.org/officeDocument/2006/relationships/oleObject" Target="../embeddings/oleObject12.bin"/><Relationship Id="rId9"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8.pn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44.pn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0.png"/></Relationships>
</file>

<file path=ppt/slides/_rels/slide38.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18.bin"/><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6.wmf"/><Relationship Id="rId4" Type="http://schemas.openxmlformats.org/officeDocument/2006/relationships/oleObject" Target="../embeddings/oleObject20.bin"/></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8.wmf"/><Relationship Id="rId4"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6.wmf"/><Relationship Id="rId4"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9.emf"/></Relationships>
</file>

<file path=ppt/slides/_rels/slide44.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1.wmf"/><Relationship Id="rId5" Type="http://schemas.openxmlformats.org/officeDocument/2006/relationships/oleObject" Target="../embeddings/oleObject25.bin"/><Relationship Id="rId10" Type="http://schemas.openxmlformats.org/officeDocument/2006/relationships/image" Target="../media/image62.png"/><Relationship Id="rId4" Type="http://schemas.openxmlformats.org/officeDocument/2006/relationships/image" Target="../media/image60.wmf"/><Relationship Id="rId9"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69.gif"/><Relationship Id="rId4" Type="http://schemas.openxmlformats.org/officeDocument/2006/relationships/image" Target="../media/image68.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72.wmf"/><Relationship Id="rId3" Type="http://schemas.openxmlformats.org/officeDocument/2006/relationships/notesSlide" Target="../notesSlides/notesSlide12.xml"/><Relationship Id="rId7" Type="http://schemas.openxmlformats.org/officeDocument/2006/relationships/image" Target="../media/image76.png"/><Relationship Id="rId12"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75.png"/><Relationship Id="rId11" Type="http://schemas.openxmlformats.org/officeDocument/2006/relationships/image" Target="../media/image71.wmf"/><Relationship Id="rId5" Type="http://schemas.openxmlformats.org/officeDocument/2006/relationships/image" Target="../media/image74.png"/><Relationship Id="rId10" Type="http://schemas.openxmlformats.org/officeDocument/2006/relationships/oleObject" Target="../embeddings/oleObject30.bin"/><Relationship Id="rId4" Type="http://schemas.openxmlformats.org/officeDocument/2006/relationships/image" Target="../media/image73.png"/><Relationship Id="rId9" Type="http://schemas.openxmlformats.org/officeDocument/2006/relationships/image" Target="../media/image70.wmf"/></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8.emf"/><Relationship Id="rId5" Type="http://schemas.openxmlformats.org/officeDocument/2006/relationships/oleObject" Target="../embeddings/oleObject33.bin"/><Relationship Id="rId10" Type="http://schemas.openxmlformats.org/officeDocument/2006/relationships/image" Target="../media/image80.wmf"/><Relationship Id="rId4" Type="http://schemas.openxmlformats.org/officeDocument/2006/relationships/image" Target="../media/image77.emf"/><Relationship Id="rId9" Type="http://schemas.openxmlformats.org/officeDocument/2006/relationships/oleObject" Target="../embeddings/oleObject35.bin"/></Relationships>
</file>

<file path=ppt/slides/_rels/slide5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9.emf"/><Relationship Id="rId5" Type="http://schemas.openxmlformats.org/officeDocument/2006/relationships/oleObject" Target="../embeddings/oleObject37.bin"/><Relationship Id="rId4" Type="http://schemas.openxmlformats.org/officeDocument/2006/relationships/image" Target="../media/image88.emf"/></Relationships>
</file>

<file path=ppt/slides/_rels/slide6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2.xml"/><Relationship Id="rId5" Type="http://schemas.openxmlformats.org/officeDocument/2006/relationships/image" Target="../media/image910.png"/><Relationship Id="rId4" Type="http://schemas.openxmlformats.org/officeDocument/2006/relationships/image" Target="../media/image98.png"/></Relationships>
</file>

<file path=ppt/slides/_rels/slide6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image" Target="../media/image103.png"/><Relationship Id="rId4" Type="http://schemas.openxmlformats.org/officeDocument/2006/relationships/image" Target="../media/image102.png"/></Relationships>
</file>

<file path=ppt/slides/_rels/slide68.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4.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0.bin"/><Relationship Id="rId5" Type="http://schemas.openxmlformats.org/officeDocument/2006/relationships/image" Target="../media/image103.png"/><Relationship Id="rId4" Type="http://schemas.openxmlformats.org/officeDocument/2006/relationships/image" Target="../media/image102.png"/></Relationships>
</file>

<file path=ppt/slides/_rels/slide6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05.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07.wmf"/><Relationship Id="rId5" Type="http://schemas.openxmlformats.org/officeDocument/2006/relationships/oleObject" Target="../embeddings/oleObject41.bin"/><Relationship Id="rId4" Type="http://schemas.openxmlformats.org/officeDocument/2006/relationships/image" Target="../media/image103.png"/></Relationships>
</file>

<file path=ppt/slides/_rels/slide71.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slideLayout" Target="../slideLayouts/slideLayout2.xml"/><Relationship Id="rId5" Type="http://schemas.openxmlformats.org/officeDocument/2006/relationships/image" Target="../media/image112.emf"/><Relationship Id="rId4" Type="http://schemas.openxmlformats.org/officeDocument/2006/relationships/image" Target="../media/image111.png"/></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15.png"/><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3.png"/></Relationships>
</file>

<file path=ppt/slides/_rels/slide7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133600"/>
            <a:ext cx="6019800" cy="2057400"/>
          </a:xfrm>
        </p:spPr>
        <p:txBody>
          <a:bodyPr>
            <a:noAutofit/>
          </a:bodyPr>
          <a:lstStyle/>
          <a:p>
            <a:r>
              <a:rPr lang="en-GB" sz="4000" b="1" i="1" dirty="0">
                <a:solidFill>
                  <a:srgbClr val="FF0000"/>
                </a:solidFill>
                <a:effectLst>
                  <a:outerShdw blurRad="38100" dist="38100" dir="2700000" algn="tl">
                    <a:srgbClr val="000000">
                      <a:alpha val="43137"/>
                    </a:srgbClr>
                  </a:outerShdw>
                </a:effectLst>
              </a:rPr>
              <a:t>Radiation effects on </a:t>
            </a:r>
            <a:r>
              <a:rPr lang="en-GB" sz="4000" b="1" i="1" dirty="0" smtClean="0">
                <a:solidFill>
                  <a:srgbClr val="FF0000"/>
                </a:solidFill>
                <a:effectLst>
                  <a:outerShdw blurRad="38100" dist="38100" dir="2700000" algn="tl">
                    <a:srgbClr val="000000">
                      <a:alpha val="43137"/>
                    </a:srgbClr>
                  </a:outerShdw>
                </a:effectLst>
              </a:rPr>
              <a:t>position sensitive semiconductor detectors</a:t>
            </a:r>
            <a:r>
              <a:rPr lang="en-GB" sz="4000" b="1" i="1" dirty="0">
                <a:solidFill>
                  <a:srgbClr val="FF0000"/>
                </a:solidFill>
                <a:effectLst>
                  <a:outerShdw blurRad="38100" dist="38100" dir="2700000" algn="tl">
                    <a:srgbClr val="000000">
                      <a:alpha val="43137"/>
                    </a:srgbClr>
                  </a:outerShdw>
                </a:effectLst>
              </a:rPr>
              <a:t/>
            </a:r>
            <a:br>
              <a:rPr lang="en-GB" sz="4000" b="1" i="1" dirty="0">
                <a:solidFill>
                  <a:srgbClr val="FF0000"/>
                </a:solidFill>
                <a:effectLst>
                  <a:outerShdw blurRad="38100" dist="38100" dir="2700000" algn="tl">
                    <a:srgbClr val="000000">
                      <a:alpha val="43137"/>
                    </a:srgbClr>
                  </a:outerShdw>
                </a:effectLst>
              </a:rPr>
            </a:br>
            <a:endParaRPr lang="en-GB" sz="4000" b="1"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95600" y="4267200"/>
            <a:ext cx="5943600" cy="1752600"/>
          </a:xfrm>
        </p:spPr>
        <p:txBody>
          <a:bodyPr/>
          <a:lstStyle/>
          <a:p>
            <a:r>
              <a:rPr lang="en-US" i="1" dirty="0" smtClean="0"/>
              <a:t>G</a:t>
            </a:r>
            <a:r>
              <a:rPr lang="sl-SI" i="1" dirty="0" smtClean="0"/>
              <a:t>regor</a:t>
            </a:r>
            <a:r>
              <a:rPr lang="en-US" i="1" dirty="0" smtClean="0"/>
              <a:t> Kramberger</a:t>
            </a:r>
          </a:p>
          <a:p>
            <a:r>
              <a:rPr lang="en-US" sz="2400" dirty="0" smtClean="0"/>
              <a:t>Jo</a:t>
            </a:r>
            <a:r>
              <a:rPr lang="sl-SI" sz="2400" dirty="0" smtClean="0"/>
              <a:t>žef Stefan Institute</a:t>
            </a:r>
          </a:p>
          <a:p>
            <a:r>
              <a:rPr lang="sl-SI" sz="2400" dirty="0" smtClean="0"/>
              <a:t>Ljubljana, Slovenia</a:t>
            </a:r>
            <a:endParaRPr lang="en-GB" sz="24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Date Placeholder 6"/>
          <p:cNvSpPr>
            <a:spLocks noGrp="1"/>
          </p:cNvSpPr>
          <p:nvPr>
            <p:ph type="dt" sz="half" idx="10"/>
          </p:nvPr>
        </p:nvSpPr>
        <p:spPr/>
        <p:txBody>
          <a:bodyPr/>
          <a:lstStyle/>
          <a:p>
            <a:fld id="{5E66BD8B-7214-47BA-8B98-D0566D89DCE2}" type="datetime1">
              <a:rPr lang="en-US" smtClean="0"/>
              <a:t>4/19/2013</a:t>
            </a:fld>
            <a:endParaRPr lang="en-US"/>
          </a:p>
        </p:txBody>
      </p:sp>
      <p:sp>
        <p:nvSpPr>
          <p:cNvPr id="8" name="Footer Placeholder 7"/>
          <p:cNvSpPr>
            <a:spLocks noGrp="1"/>
          </p:cNvSpPr>
          <p:nvPr>
            <p:ph type="ftr" sz="quarter" idx="11"/>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420525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00"/>
            <a:ext cx="7543800" cy="1371600"/>
          </a:xfrm>
        </p:spPr>
        <p:txBody>
          <a:bodyPr/>
          <a:lstStyle/>
          <a:p>
            <a:pPr>
              <a:lnSpc>
                <a:spcPct val="90000"/>
              </a:lnSpc>
              <a:tabLst>
                <a:tab pos="3043238" algn="l"/>
              </a:tabLst>
            </a:pPr>
            <a:r>
              <a:rPr lang="en-US" sz="7200" dirty="0" smtClean="0"/>
              <a:t>PART 2</a:t>
            </a:r>
            <a:br>
              <a:rPr lang="en-US" sz="7200" dirty="0" smtClean="0"/>
            </a:br>
            <a:r>
              <a:rPr lang="en-US" sz="3200" dirty="0">
                <a:solidFill>
                  <a:srgbClr val="00B050"/>
                </a:solidFill>
              </a:rPr>
              <a:t>Radiation </a:t>
            </a:r>
            <a:r>
              <a:rPr lang="en-US" sz="3200" dirty="0" smtClean="0">
                <a:solidFill>
                  <a:srgbClr val="00B050"/>
                </a:solidFill>
              </a:rPr>
              <a:t>damage and its impact</a:t>
            </a:r>
            <a:endParaRPr lang="en-US" sz="3200" dirty="0">
              <a:solidFill>
                <a:srgbClr val="00B050"/>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10</a:t>
            </a:fld>
            <a:endParaRPr lang="en-US"/>
          </a:p>
        </p:txBody>
      </p:sp>
      <p:sp>
        <p:nvSpPr>
          <p:cNvPr id="3" name="Date Placeholder 2"/>
          <p:cNvSpPr>
            <a:spLocks noGrp="1"/>
          </p:cNvSpPr>
          <p:nvPr>
            <p:ph type="dt" sz="half" idx="12"/>
          </p:nvPr>
        </p:nvSpPr>
        <p:spPr/>
        <p:txBody>
          <a:bodyPr/>
          <a:lstStyle/>
          <a:p>
            <a:fld id="{518E4CE6-076F-4D63-87C6-572744EA4185}"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766009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60" name="Rectangle 3"/>
          <p:cNvSpPr>
            <a:spLocks noGrp="1" noChangeArrowheads="1"/>
          </p:cNvSpPr>
          <p:nvPr>
            <p:ph type="title"/>
          </p:nvPr>
        </p:nvSpPr>
        <p:spPr>
          <a:xfrm>
            <a:off x="388257" y="381000"/>
            <a:ext cx="8229600" cy="304800"/>
          </a:xfrm>
        </p:spPr>
        <p:txBody>
          <a:bodyPr/>
          <a:lstStyle/>
          <a:p>
            <a:r>
              <a:rPr lang="en-GB" sz="2400" b="1" dirty="0">
                <a:solidFill>
                  <a:srgbClr val="00B050"/>
                </a:solidFill>
              </a:rPr>
              <a:t>Silicon Growth Processes</a:t>
            </a:r>
          </a:p>
        </p:txBody>
      </p:sp>
      <p:sp>
        <p:nvSpPr>
          <p:cNvPr id="810001" name="Rectangle 17"/>
          <p:cNvSpPr>
            <a:spLocks noChangeArrowheads="1"/>
          </p:cNvSpPr>
          <p:nvPr/>
        </p:nvSpPr>
        <p:spPr bwMode="auto">
          <a:xfrm>
            <a:off x="4122895" y="5397833"/>
            <a:ext cx="45910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lgn="l">
              <a:spcBef>
                <a:spcPct val="20000"/>
              </a:spcBef>
              <a:buClr>
                <a:schemeClr val="tx1"/>
              </a:buClr>
              <a:buFont typeface="Symbol" pitchFamily="18" charset="2"/>
              <a:buChar char="·"/>
            </a:pPr>
            <a:r>
              <a:rPr lang="en-US" sz="1400" dirty="0">
                <a:solidFill>
                  <a:schemeClr val="tx1"/>
                </a:solidFill>
              </a:rPr>
              <a:t>Chemical-Vapor Deposition (CVD) of Si</a:t>
            </a:r>
          </a:p>
          <a:p>
            <a:pPr marL="185738" indent="-185738" algn="l">
              <a:spcBef>
                <a:spcPct val="20000"/>
              </a:spcBef>
              <a:buClr>
                <a:schemeClr val="tx1"/>
              </a:buClr>
              <a:buFont typeface="Symbol" pitchFamily="18" charset="2"/>
              <a:buChar char="·"/>
            </a:pPr>
            <a:r>
              <a:rPr lang="en-GB" sz="1400" dirty="0">
                <a:solidFill>
                  <a:schemeClr val="tx1"/>
                </a:solidFill>
              </a:rPr>
              <a:t>up to 150 </a:t>
            </a:r>
            <a:r>
              <a:rPr lang="en-GB" sz="1400" dirty="0">
                <a:solidFill>
                  <a:schemeClr val="tx1"/>
                </a:solidFill>
                <a:latin typeface="Symbol" pitchFamily="18" charset="2"/>
              </a:rPr>
              <a:t>m</a:t>
            </a:r>
            <a:r>
              <a:rPr lang="en-GB" sz="1400" dirty="0">
                <a:solidFill>
                  <a:schemeClr val="tx1"/>
                </a:solidFill>
              </a:rPr>
              <a:t>m thick layers produced</a:t>
            </a:r>
          </a:p>
          <a:p>
            <a:pPr marL="185738" indent="-185738" algn="l">
              <a:spcBef>
                <a:spcPct val="20000"/>
              </a:spcBef>
              <a:buClr>
                <a:schemeClr val="tx1"/>
              </a:buClr>
              <a:buFont typeface="Symbol" pitchFamily="18" charset="2"/>
              <a:buChar char="·"/>
            </a:pPr>
            <a:r>
              <a:rPr lang="en-GB" sz="1400" dirty="0">
                <a:solidFill>
                  <a:schemeClr val="tx1"/>
                </a:solidFill>
              </a:rPr>
              <a:t>growth rate about 1</a:t>
            </a:r>
            <a:r>
              <a:rPr lang="en-GB" sz="1400" dirty="0">
                <a:solidFill>
                  <a:schemeClr val="tx1"/>
                </a:solidFill>
                <a:latin typeface="Symbol" pitchFamily="18" charset="2"/>
              </a:rPr>
              <a:t>m</a:t>
            </a:r>
            <a:r>
              <a:rPr lang="en-GB" sz="1400" dirty="0">
                <a:solidFill>
                  <a:schemeClr val="tx1"/>
                </a:solidFill>
              </a:rPr>
              <a:t>m/min</a:t>
            </a:r>
          </a:p>
          <a:p>
            <a:pPr marL="185738" indent="-185738" algn="l">
              <a:spcBef>
                <a:spcPct val="20000"/>
              </a:spcBef>
              <a:buClr>
                <a:schemeClr val="tx1"/>
              </a:buClr>
              <a:buFont typeface="Symbol" pitchFamily="18" charset="2"/>
              <a:buChar char="·"/>
            </a:pPr>
            <a:endParaRPr lang="en-US" sz="1800" dirty="0">
              <a:solidFill>
                <a:schemeClr val="tx1"/>
              </a:solidFill>
            </a:endParaRPr>
          </a:p>
          <a:p>
            <a:pPr marL="185738" indent="-185738" algn="l">
              <a:spcBef>
                <a:spcPct val="20000"/>
              </a:spcBef>
              <a:buClr>
                <a:schemeClr val="tx1"/>
              </a:buClr>
              <a:buFont typeface="Symbol" pitchFamily="18" charset="2"/>
              <a:buChar char="·"/>
            </a:pPr>
            <a:endParaRPr lang="en-US" sz="1800" dirty="0">
              <a:solidFill>
                <a:srgbClr val="0000FF"/>
              </a:solidFill>
            </a:endParaRPr>
          </a:p>
        </p:txBody>
      </p:sp>
      <p:pic>
        <p:nvPicPr>
          <p:cNvPr id="809986" name="Picture 2" descr="crys_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1459" y="895890"/>
            <a:ext cx="237331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9862" name="Picture 5" descr="Fig. 3 - The Float-zone crystal growth process is used by Topsil Semiconductor Materials, for their specialized low-cost PV-FZTM wafer product dedicated the very high efficiency solar cell 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59" y="1302290"/>
            <a:ext cx="2640012"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9863" name="Text Box 6"/>
          <p:cNvSpPr txBox="1">
            <a:spLocks noChangeArrowheads="1"/>
          </p:cNvSpPr>
          <p:nvPr/>
        </p:nvSpPr>
        <p:spPr bwMode="auto">
          <a:xfrm>
            <a:off x="912971" y="3983578"/>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a:latin typeface="Verdana" pitchFamily="34" charset="0"/>
              </a:rPr>
              <a:t>Single crystal silicon</a:t>
            </a:r>
          </a:p>
        </p:txBody>
      </p:sp>
      <p:sp>
        <p:nvSpPr>
          <p:cNvPr id="889864" name="Text Box 7"/>
          <p:cNvSpPr txBox="1">
            <a:spLocks noChangeArrowheads="1"/>
          </p:cNvSpPr>
          <p:nvPr/>
        </p:nvSpPr>
        <p:spPr bwMode="auto">
          <a:xfrm>
            <a:off x="1182846" y="215319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200">
                <a:solidFill>
                  <a:schemeClr val="bg1"/>
                </a:solidFill>
                <a:latin typeface="Verdana" pitchFamily="34" charset="0"/>
              </a:rPr>
              <a:t>Poly silicon</a:t>
            </a:r>
          </a:p>
        </p:txBody>
      </p:sp>
      <p:sp>
        <p:nvSpPr>
          <p:cNvPr id="889865" name="Text Box 8"/>
          <p:cNvSpPr txBox="1">
            <a:spLocks noChangeArrowheads="1"/>
          </p:cNvSpPr>
          <p:nvPr/>
        </p:nvSpPr>
        <p:spPr bwMode="auto">
          <a:xfrm>
            <a:off x="1106646" y="3597815"/>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000">
                <a:latin typeface="Verdana" pitchFamily="34" charset="0"/>
              </a:rPr>
              <a:t>RF Heating coil</a:t>
            </a:r>
          </a:p>
        </p:txBody>
      </p:sp>
      <p:sp>
        <p:nvSpPr>
          <p:cNvPr id="889866" name="Text Box 9"/>
          <p:cNvSpPr txBox="1">
            <a:spLocks noChangeArrowheads="1"/>
          </p:cNvSpPr>
          <p:nvPr/>
        </p:nvSpPr>
        <p:spPr bwMode="auto">
          <a:xfrm>
            <a:off x="701834" y="476780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200">
                <a:solidFill>
                  <a:schemeClr val="bg1"/>
                </a:solidFill>
                <a:latin typeface="Verdana" pitchFamily="34" charset="0"/>
              </a:rPr>
              <a:t>Float Zone Growth</a:t>
            </a:r>
          </a:p>
        </p:txBody>
      </p:sp>
      <p:sp>
        <p:nvSpPr>
          <p:cNvPr id="809995" name="Rectangle 11"/>
          <p:cNvSpPr>
            <a:spLocks noChangeArrowheads="1"/>
          </p:cNvSpPr>
          <p:nvPr/>
        </p:nvSpPr>
        <p:spPr bwMode="auto">
          <a:xfrm>
            <a:off x="3853021" y="806990"/>
            <a:ext cx="38258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lgn="l">
              <a:spcBef>
                <a:spcPct val="20000"/>
              </a:spcBef>
              <a:buClr>
                <a:srgbClr val="FF0000"/>
              </a:buClr>
              <a:buFont typeface="Symbol" pitchFamily="18" charset="2"/>
              <a:buChar char="·"/>
            </a:pPr>
            <a:r>
              <a:rPr lang="en-GB" b="1" dirty="0" err="1">
                <a:solidFill>
                  <a:srgbClr val="0000FF"/>
                </a:solidFill>
                <a:latin typeface="+mj-lt"/>
                <a:cs typeface="Times New Roman" pitchFamily="18" charset="0"/>
              </a:rPr>
              <a:t>Czochralski</a:t>
            </a:r>
            <a:r>
              <a:rPr lang="en-GB" b="1" dirty="0">
                <a:solidFill>
                  <a:srgbClr val="0000FF"/>
                </a:solidFill>
                <a:latin typeface="+mj-lt"/>
                <a:cs typeface="Times New Roman" pitchFamily="18" charset="0"/>
              </a:rPr>
              <a:t> Silicon (CZ)</a:t>
            </a:r>
          </a:p>
        </p:txBody>
      </p:sp>
      <p:pic>
        <p:nvPicPr>
          <p:cNvPr id="809996" name="Picture 12" descr="03-CZ-pulling"/>
          <p:cNvPicPr>
            <a:picLocks noChangeAspect="1" noChangeArrowheads="1"/>
          </p:cNvPicPr>
          <p:nvPr/>
        </p:nvPicPr>
        <p:blipFill>
          <a:blip r:embed="rId4">
            <a:lum bright="6000"/>
            <a:extLst>
              <a:ext uri="{28A0092B-C50C-407E-A947-70E740481C1C}">
                <a14:useLocalDpi xmlns:a14="http://schemas.microsoft.com/office/drawing/2010/main" val="0"/>
              </a:ext>
            </a:extLst>
          </a:blip>
          <a:srcRect l="10446"/>
          <a:stretch>
            <a:fillRect/>
          </a:stretch>
        </p:blipFill>
        <p:spPr bwMode="auto">
          <a:xfrm>
            <a:off x="4167346" y="2651665"/>
            <a:ext cx="22955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997" name="Text Box 13"/>
          <p:cNvSpPr txBox="1">
            <a:spLocks noChangeArrowheads="1"/>
          </p:cNvSpPr>
          <p:nvPr/>
        </p:nvSpPr>
        <p:spPr bwMode="auto">
          <a:xfrm>
            <a:off x="4302284" y="4316953"/>
            <a:ext cx="2474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200">
                <a:solidFill>
                  <a:schemeClr val="bg1"/>
                </a:solidFill>
                <a:latin typeface="Verdana" pitchFamily="34" charset="0"/>
              </a:rPr>
              <a:t>Czochralski Growth</a:t>
            </a:r>
          </a:p>
        </p:txBody>
      </p:sp>
      <p:sp>
        <p:nvSpPr>
          <p:cNvPr id="889871" name="Rectangle 14"/>
          <p:cNvSpPr>
            <a:spLocks noChangeArrowheads="1"/>
          </p:cNvSpPr>
          <p:nvPr/>
        </p:nvSpPr>
        <p:spPr bwMode="auto">
          <a:xfrm>
            <a:off x="-17721" y="5397833"/>
            <a:ext cx="3961229"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spcBef>
                <a:spcPct val="20000"/>
              </a:spcBef>
              <a:buClr>
                <a:schemeClr val="tx1"/>
              </a:buClr>
              <a:buFont typeface="Symbol" pitchFamily="18" charset="2"/>
              <a:buChar char="·"/>
            </a:pPr>
            <a:r>
              <a:rPr lang="en-GB" sz="1400" dirty="0">
                <a:solidFill>
                  <a:schemeClr val="tx1"/>
                </a:solidFill>
              </a:rPr>
              <a:t>Basically all silicon tracking detectors </a:t>
            </a:r>
            <a:r>
              <a:rPr lang="en-GB" sz="1400" dirty="0" smtClean="0">
                <a:solidFill>
                  <a:schemeClr val="tx1"/>
                </a:solidFill>
              </a:rPr>
              <a:t/>
            </a:r>
            <a:br>
              <a:rPr lang="en-GB" sz="1400" dirty="0" smtClean="0">
                <a:solidFill>
                  <a:schemeClr val="tx1"/>
                </a:solidFill>
              </a:rPr>
            </a:br>
            <a:r>
              <a:rPr lang="en-GB" sz="1400" dirty="0" smtClean="0">
                <a:solidFill>
                  <a:schemeClr val="tx1"/>
                </a:solidFill>
              </a:rPr>
              <a:t>made out </a:t>
            </a:r>
            <a:r>
              <a:rPr lang="en-GB" sz="1400" dirty="0">
                <a:solidFill>
                  <a:schemeClr val="tx1"/>
                </a:solidFill>
              </a:rPr>
              <a:t>of </a:t>
            </a:r>
            <a:r>
              <a:rPr lang="en-GB" sz="1400" b="1" dirty="0">
                <a:solidFill>
                  <a:schemeClr val="tx1"/>
                </a:solidFill>
              </a:rPr>
              <a:t>FZ</a:t>
            </a:r>
            <a:r>
              <a:rPr lang="en-GB" sz="1400" dirty="0">
                <a:solidFill>
                  <a:schemeClr val="tx1"/>
                </a:solidFill>
              </a:rPr>
              <a:t> </a:t>
            </a:r>
            <a:r>
              <a:rPr lang="en-GB" sz="1400" dirty="0" smtClean="0">
                <a:solidFill>
                  <a:schemeClr val="tx1"/>
                </a:solidFill>
              </a:rPr>
              <a:t>silicon [</a:t>
            </a:r>
            <a:r>
              <a:rPr lang="en-GB" sz="1400" dirty="0" err="1" smtClean="0">
                <a:solidFill>
                  <a:schemeClr val="tx1"/>
                </a:solidFill>
              </a:rPr>
              <a:t>O</a:t>
            </a:r>
            <a:r>
              <a:rPr lang="en-GB" sz="1400" baseline="-25000" dirty="0" err="1" smtClean="0">
                <a:solidFill>
                  <a:schemeClr val="tx1"/>
                </a:solidFill>
              </a:rPr>
              <a:t>i</a:t>
            </a:r>
            <a:r>
              <a:rPr lang="en-GB" sz="1400" baseline="-25000" dirty="0" smtClean="0">
                <a:solidFill>
                  <a:schemeClr val="tx1"/>
                </a:solidFill>
              </a:rPr>
              <a:t> </a:t>
            </a:r>
            <a:r>
              <a:rPr lang="en-GB" sz="1400" dirty="0" smtClean="0">
                <a:solidFill>
                  <a:schemeClr val="tx1"/>
                </a:solidFill>
              </a:rPr>
              <a:t>]</a:t>
            </a:r>
            <a:r>
              <a:rPr lang="en-US" sz="1400" dirty="0" smtClean="0"/>
              <a:t>&lt; 5</a:t>
            </a:r>
            <a:r>
              <a:rPr lang="en-US" sz="1400" dirty="0">
                <a:sym typeface="Symbol" pitchFamily="18" charset="2"/>
              </a:rPr>
              <a:t>  </a:t>
            </a:r>
            <a:r>
              <a:rPr lang="en-US" sz="1400" dirty="0" smtClean="0"/>
              <a:t>10</a:t>
            </a:r>
            <a:r>
              <a:rPr lang="en-US" sz="1400" baseline="30000" dirty="0" smtClean="0"/>
              <a:t>16</a:t>
            </a:r>
            <a:r>
              <a:rPr lang="en-US" sz="1400" dirty="0" smtClean="0"/>
              <a:t> cm</a:t>
            </a:r>
            <a:r>
              <a:rPr lang="en-US" sz="1400" baseline="30000" dirty="0" smtClean="0"/>
              <a:t>-3</a:t>
            </a:r>
            <a:endParaRPr lang="en-GB" sz="1400" dirty="0">
              <a:solidFill>
                <a:schemeClr val="tx1"/>
              </a:solidFill>
            </a:endParaRPr>
          </a:p>
          <a:p>
            <a:pPr marL="185738" indent="-185738">
              <a:spcBef>
                <a:spcPct val="20000"/>
              </a:spcBef>
              <a:buClr>
                <a:schemeClr val="tx1"/>
              </a:buClr>
              <a:buFont typeface="Symbol" pitchFamily="18" charset="2"/>
              <a:buChar char="·"/>
            </a:pPr>
            <a:r>
              <a:rPr lang="en-GB" sz="1400" dirty="0">
                <a:solidFill>
                  <a:schemeClr val="tx1"/>
                </a:solidFill>
              </a:rPr>
              <a:t>Some pixel </a:t>
            </a:r>
            <a:r>
              <a:rPr lang="en-GB" sz="1400" dirty="0" smtClean="0">
                <a:solidFill>
                  <a:schemeClr val="tx1"/>
                </a:solidFill>
              </a:rPr>
              <a:t>sensors: Diffusion </a:t>
            </a:r>
            <a:r>
              <a:rPr lang="en-GB" sz="1400" dirty="0">
                <a:solidFill>
                  <a:schemeClr val="tx1"/>
                </a:solidFill>
              </a:rPr>
              <a:t>Oxygenated FZ </a:t>
            </a:r>
            <a:r>
              <a:rPr lang="en-GB" sz="1400" dirty="0" smtClean="0">
                <a:solidFill>
                  <a:schemeClr val="tx1"/>
                </a:solidFill>
              </a:rPr>
              <a:t>(</a:t>
            </a:r>
            <a:r>
              <a:rPr lang="en-GB" sz="1400" b="1" dirty="0" smtClean="0">
                <a:solidFill>
                  <a:schemeClr val="tx1"/>
                </a:solidFill>
              </a:rPr>
              <a:t>DOFZ</a:t>
            </a:r>
            <a:r>
              <a:rPr lang="en-GB" sz="1400" dirty="0" smtClean="0">
                <a:solidFill>
                  <a:schemeClr val="tx1"/>
                </a:solidFill>
              </a:rPr>
              <a:t>)silicon </a:t>
            </a:r>
            <a:r>
              <a:rPr lang="en-GB" sz="1400" dirty="0"/>
              <a:t>[</a:t>
            </a:r>
            <a:r>
              <a:rPr lang="en-GB" sz="1400" dirty="0" err="1"/>
              <a:t>O</a:t>
            </a:r>
            <a:r>
              <a:rPr lang="en-GB" sz="1400" baseline="-25000" dirty="0" err="1"/>
              <a:t>i</a:t>
            </a:r>
            <a:r>
              <a:rPr lang="en-GB" sz="1400" baseline="-25000" dirty="0"/>
              <a:t> </a:t>
            </a:r>
            <a:r>
              <a:rPr lang="en-GB" sz="1400" dirty="0" smtClean="0"/>
              <a:t>]</a:t>
            </a:r>
            <a:r>
              <a:rPr lang="en-US" sz="1400" b="1" dirty="0" smtClean="0">
                <a:latin typeface="Times New Roman" pitchFamily="18" charset="0"/>
              </a:rPr>
              <a:t>~</a:t>
            </a:r>
            <a:r>
              <a:rPr lang="en-US" sz="1400" b="1" dirty="0" smtClean="0">
                <a:solidFill>
                  <a:srgbClr val="0000FF"/>
                </a:solidFill>
                <a:latin typeface="Times New Roman" pitchFamily="18" charset="0"/>
              </a:rPr>
              <a:t> </a:t>
            </a:r>
            <a:r>
              <a:rPr lang="en-GB" sz="1400" dirty="0" smtClean="0"/>
              <a:t>1-2</a:t>
            </a:r>
            <a:r>
              <a:rPr lang="en-US" sz="1400" dirty="0" smtClean="0"/>
              <a:t> </a:t>
            </a:r>
            <a:r>
              <a:rPr lang="en-US" sz="1400" dirty="0">
                <a:sym typeface="Symbol" pitchFamily="18" charset="2"/>
              </a:rPr>
              <a:t> </a:t>
            </a:r>
            <a:r>
              <a:rPr lang="en-US" sz="1400" dirty="0"/>
              <a:t>10</a:t>
            </a:r>
            <a:r>
              <a:rPr lang="en-US" sz="1400" baseline="30000" dirty="0"/>
              <a:t>17</a:t>
            </a:r>
            <a:r>
              <a:rPr lang="en-US" sz="1400" dirty="0"/>
              <a:t> </a:t>
            </a:r>
            <a:r>
              <a:rPr lang="en-US" sz="1400" dirty="0" smtClean="0"/>
              <a:t>cm</a:t>
            </a:r>
            <a:r>
              <a:rPr lang="en-US" sz="1400" baseline="30000" dirty="0" smtClean="0"/>
              <a:t>-3</a:t>
            </a:r>
            <a:endParaRPr lang="en-GB" sz="1400" dirty="0">
              <a:solidFill>
                <a:schemeClr val="tx1"/>
              </a:solidFill>
            </a:endParaRPr>
          </a:p>
        </p:txBody>
      </p:sp>
      <p:sp>
        <p:nvSpPr>
          <p:cNvPr id="809999" name="Rectangle 15"/>
          <p:cNvSpPr>
            <a:spLocks noChangeArrowheads="1"/>
          </p:cNvSpPr>
          <p:nvPr/>
        </p:nvSpPr>
        <p:spPr bwMode="auto">
          <a:xfrm>
            <a:off x="3943509" y="4901153"/>
            <a:ext cx="38258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lgn="l">
              <a:spcBef>
                <a:spcPct val="20000"/>
              </a:spcBef>
              <a:buClr>
                <a:srgbClr val="FF0000"/>
              </a:buClr>
              <a:buFont typeface="Symbol" pitchFamily="18" charset="2"/>
              <a:buChar char="·"/>
            </a:pPr>
            <a:r>
              <a:rPr lang="en-GB" b="1" dirty="0">
                <a:solidFill>
                  <a:srgbClr val="0000FF"/>
                </a:solidFill>
                <a:latin typeface="+mj-lt"/>
                <a:cs typeface="Times New Roman" pitchFamily="18" charset="0"/>
              </a:rPr>
              <a:t>Epitaxial Silicon (EPI)</a:t>
            </a:r>
          </a:p>
        </p:txBody>
      </p:sp>
      <p:sp>
        <p:nvSpPr>
          <p:cNvPr id="810000" name="Rectangle 16"/>
          <p:cNvSpPr>
            <a:spLocks noChangeArrowheads="1"/>
          </p:cNvSpPr>
          <p:nvPr/>
        </p:nvSpPr>
        <p:spPr bwMode="auto">
          <a:xfrm>
            <a:off x="4078447" y="1167145"/>
            <a:ext cx="2698750" cy="148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lgn="l">
              <a:spcBef>
                <a:spcPct val="20000"/>
              </a:spcBef>
              <a:buClr>
                <a:schemeClr val="tx1"/>
              </a:buClr>
              <a:buFont typeface="Symbol" pitchFamily="18" charset="2"/>
              <a:buChar char="·"/>
            </a:pPr>
            <a:r>
              <a:rPr lang="en-US" sz="1400" dirty="0">
                <a:solidFill>
                  <a:schemeClr val="tx1"/>
                </a:solidFill>
              </a:rPr>
              <a:t>The growth method </a:t>
            </a:r>
            <a:br>
              <a:rPr lang="en-US" sz="1400" dirty="0">
                <a:solidFill>
                  <a:schemeClr val="tx1"/>
                </a:solidFill>
              </a:rPr>
            </a:br>
            <a:r>
              <a:rPr lang="en-US" sz="1400" dirty="0">
                <a:solidFill>
                  <a:schemeClr val="tx1"/>
                </a:solidFill>
              </a:rPr>
              <a:t>used by the IC industry.</a:t>
            </a:r>
          </a:p>
          <a:p>
            <a:pPr marL="185738" indent="-185738" algn="l">
              <a:spcBef>
                <a:spcPct val="20000"/>
              </a:spcBef>
              <a:buClr>
                <a:schemeClr val="tx1"/>
              </a:buClr>
              <a:buFont typeface="Symbol" pitchFamily="18" charset="2"/>
              <a:buChar char="·"/>
            </a:pPr>
            <a:r>
              <a:rPr lang="en-US" sz="1400" dirty="0">
                <a:solidFill>
                  <a:schemeClr val="tx1"/>
                </a:solidFill>
              </a:rPr>
              <a:t>Difficult to produce</a:t>
            </a:r>
            <a:br>
              <a:rPr lang="en-US" sz="1400" dirty="0">
                <a:solidFill>
                  <a:schemeClr val="tx1"/>
                </a:solidFill>
              </a:rPr>
            </a:br>
            <a:r>
              <a:rPr lang="en-US" sz="1400" dirty="0">
                <a:solidFill>
                  <a:schemeClr val="tx1"/>
                </a:solidFill>
              </a:rPr>
              <a:t>very high resistivity</a:t>
            </a:r>
            <a:r>
              <a:rPr lang="en-US" sz="1400" dirty="0">
                <a:solidFill>
                  <a:srgbClr val="0000FF"/>
                </a:solidFill>
              </a:rPr>
              <a:t> </a:t>
            </a:r>
            <a:endParaRPr lang="en-US" sz="1400" dirty="0" smtClean="0">
              <a:solidFill>
                <a:srgbClr val="0000FF"/>
              </a:solidFill>
            </a:endParaRPr>
          </a:p>
          <a:p>
            <a:pPr marL="185738" indent="-185738">
              <a:spcBef>
                <a:spcPct val="20000"/>
              </a:spcBef>
              <a:buClr>
                <a:schemeClr val="tx1"/>
              </a:buClr>
              <a:buFont typeface="Symbol" pitchFamily="18" charset="2"/>
              <a:buChar char="·"/>
            </a:pPr>
            <a:r>
              <a:rPr lang="en-US" sz="1400" dirty="0"/>
              <a:t> </a:t>
            </a:r>
            <a:r>
              <a:rPr lang="en-GB" sz="1400" dirty="0"/>
              <a:t>[</a:t>
            </a:r>
            <a:r>
              <a:rPr lang="en-GB" sz="1400" dirty="0" err="1"/>
              <a:t>O</a:t>
            </a:r>
            <a:r>
              <a:rPr lang="en-GB" sz="1400" baseline="-25000" dirty="0" err="1"/>
              <a:t>i</a:t>
            </a:r>
            <a:r>
              <a:rPr lang="en-GB" sz="1400" dirty="0"/>
              <a:t> </a:t>
            </a:r>
            <a:r>
              <a:rPr lang="en-GB" sz="1400" dirty="0" smtClean="0"/>
              <a:t>]</a:t>
            </a:r>
            <a:r>
              <a:rPr lang="en-US" sz="1400" b="1" dirty="0">
                <a:latin typeface="Times New Roman" pitchFamily="18" charset="0"/>
              </a:rPr>
              <a:t> ~</a:t>
            </a:r>
            <a:r>
              <a:rPr lang="en-US" sz="1400" dirty="0" smtClean="0"/>
              <a:t> </a:t>
            </a:r>
            <a:r>
              <a:rPr lang="en-GB" sz="1400" dirty="0"/>
              <a:t>5</a:t>
            </a:r>
            <a:r>
              <a:rPr lang="en-US" sz="1400" dirty="0"/>
              <a:t> </a:t>
            </a:r>
            <a:r>
              <a:rPr lang="en-US" sz="1400" dirty="0">
                <a:sym typeface="Symbol" pitchFamily="18" charset="2"/>
              </a:rPr>
              <a:t> </a:t>
            </a:r>
            <a:r>
              <a:rPr lang="en-US" sz="1400" dirty="0"/>
              <a:t>10</a:t>
            </a:r>
            <a:r>
              <a:rPr lang="en-US" sz="1400" baseline="30000" dirty="0"/>
              <a:t>17</a:t>
            </a:r>
            <a:r>
              <a:rPr lang="en-US" sz="1400" dirty="0"/>
              <a:t> cm</a:t>
            </a:r>
            <a:r>
              <a:rPr lang="en-US" sz="1400" baseline="30000" dirty="0"/>
              <a:t>-3</a:t>
            </a:r>
            <a:endParaRPr lang="en-GB" sz="1400" dirty="0"/>
          </a:p>
        </p:txBody>
      </p:sp>
      <p:sp>
        <p:nvSpPr>
          <p:cNvPr id="20" name="Rectangle 11"/>
          <p:cNvSpPr>
            <a:spLocks noChangeArrowheads="1"/>
          </p:cNvSpPr>
          <p:nvPr/>
        </p:nvSpPr>
        <p:spPr bwMode="auto">
          <a:xfrm>
            <a:off x="297020" y="941720"/>
            <a:ext cx="38258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lgn="l">
              <a:spcBef>
                <a:spcPct val="20000"/>
              </a:spcBef>
              <a:buClr>
                <a:srgbClr val="FF0000"/>
              </a:buClr>
              <a:buFont typeface="Symbol" pitchFamily="18" charset="2"/>
              <a:buChar char="·"/>
            </a:pPr>
            <a:r>
              <a:rPr lang="en-GB" b="1" dirty="0" smtClean="0">
                <a:solidFill>
                  <a:srgbClr val="0000FF"/>
                </a:solidFill>
                <a:latin typeface="+mj-lt"/>
                <a:cs typeface="Times New Roman" pitchFamily="18" charset="0"/>
              </a:rPr>
              <a:t>Float zone </a:t>
            </a:r>
            <a:r>
              <a:rPr lang="en-GB" b="1" dirty="0">
                <a:solidFill>
                  <a:srgbClr val="0000FF"/>
                </a:solidFill>
                <a:latin typeface="+mj-lt"/>
                <a:cs typeface="Times New Roman" pitchFamily="18" charset="0"/>
              </a:rPr>
              <a:t>Silicon </a:t>
            </a:r>
            <a:r>
              <a:rPr lang="en-GB" b="1" dirty="0" smtClean="0">
                <a:solidFill>
                  <a:srgbClr val="0000FF"/>
                </a:solidFill>
                <a:latin typeface="+mj-lt"/>
                <a:cs typeface="Times New Roman" pitchFamily="18" charset="0"/>
              </a:rPr>
              <a:t>(FZ</a:t>
            </a:r>
            <a:r>
              <a:rPr lang="en-GB" b="1" dirty="0">
                <a:solidFill>
                  <a:srgbClr val="0000FF"/>
                </a:solidFill>
                <a:latin typeface="+mj-lt"/>
                <a:cs typeface="Times New Roman" pitchFamily="18" charset="0"/>
              </a:rPr>
              <a:t>)</a:t>
            </a:r>
          </a:p>
        </p:txBody>
      </p:sp>
      <p:sp>
        <p:nvSpPr>
          <p:cNvPr id="5" name="Slide Number Placeholder 4"/>
          <p:cNvSpPr>
            <a:spLocks noGrp="1"/>
          </p:cNvSpPr>
          <p:nvPr>
            <p:ph type="sldNum" sz="quarter" idx="11"/>
          </p:nvPr>
        </p:nvSpPr>
        <p:spPr/>
        <p:txBody>
          <a:bodyPr/>
          <a:lstStyle/>
          <a:p>
            <a:fld id="{B6F15528-21DE-4FAA-801E-634DDDAF4B2B}" type="slidenum">
              <a:rPr lang="en-US" smtClean="0"/>
              <a:pPr/>
              <a:t>11</a:t>
            </a:fld>
            <a:endParaRPr lang="en-US"/>
          </a:p>
        </p:txBody>
      </p:sp>
      <p:sp>
        <p:nvSpPr>
          <p:cNvPr id="6" name="Date Placeholder 5"/>
          <p:cNvSpPr>
            <a:spLocks noGrp="1"/>
          </p:cNvSpPr>
          <p:nvPr>
            <p:ph type="dt" sz="half" idx="12"/>
          </p:nvPr>
        </p:nvSpPr>
        <p:spPr/>
        <p:txBody>
          <a:bodyPr/>
          <a:lstStyle/>
          <a:p>
            <a:fld id="{D5D37578-5709-4861-8585-3E58B74FD981}"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620902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995"/>
                                        </p:tgtEl>
                                        <p:attrNameLst>
                                          <p:attrName>style.visibility</p:attrName>
                                        </p:attrNameLst>
                                      </p:cBhvr>
                                      <p:to>
                                        <p:strVal val="visible"/>
                                      </p:to>
                                    </p:set>
                                    <p:animEffect transition="in" filter="blinds(horizontal)">
                                      <p:cBhvr>
                                        <p:cTn id="7" dur="500"/>
                                        <p:tgtEl>
                                          <p:spTgt spid="8099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0000"/>
                                        </p:tgtEl>
                                        <p:attrNameLst>
                                          <p:attrName>style.visibility</p:attrName>
                                        </p:attrNameLst>
                                      </p:cBhvr>
                                      <p:to>
                                        <p:strVal val="visible"/>
                                      </p:to>
                                    </p:set>
                                    <p:animEffect transition="in" filter="blinds(horizontal)">
                                      <p:cBhvr>
                                        <p:cTn id="10" dur="500"/>
                                        <p:tgtEl>
                                          <p:spTgt spid="810000"/>
                                        </p:tgtEl>
                                      </p:cBhvr>
                                    </p:animEffect>
                                  </p:childTnLst>
                                </p:cTn>
                              </p:par>
                              <p:par>
                                <p:cTn id="11" presetID="3" presetClass="entr" presetSubtype="10" fill="hold" nodeType="withEffect">
                                  <p:stCondLst>
                                    <p:cond delay="0"/>
                                  </p:stCondLst>
                                  <p:childTnLst>
                                    <p:set>
                                      <p:cBhvr>
                                        <p:cTn id="12" dur="1" fill="hold">
                                          <p:stCondLst>
                                            <p:cond delay="0"/>
                                          </p:stCondLst>
                                        </p:cTn>
                                        <p:tgtEl>
                                          <p:spTgt spid="809986"/>
                                        </p:tgtEl>
                                        <p:attrNameLst>
                                          <p:attrName>style.visibility</p:attrName>
                                        </p:attrNameLst>
                                      </p:cBhvr>
                                      <p:to>
                                        <p:strVal val="visible"/>
                                      </p:to>
                                    </p:set>
                                    <p:animEffect transition="in" filter="blinds(horizontal)">
                                      <p:cBhvr>
                                        <p:cTn id="13" dur="500"/>
                                        <p:tgtEl>
                                          <p:spTgt spid="809986"/>
                                        </p:tgtEl>
                                      </p:cBhvr>
                                    </p:animEffect>
                                  </p:childTnLst>
                                </p:cTn>
                              </p:par>
                              <p:par>
                                <p:cTn id="14" presetID="3" presetClass="entr" presetSubtype="10" fill="hold" nodeType="withEffect">
                                  <p:stCondLst>
                                    <p:cond delay="0"/>
                                  </p:stCondLst>
                                  <p:childTnLst>
                                    <p:set>
                                      <p:cBhvr>
                                        <p:cTn id="15" dur="1" fill="hold">
                                          <p:stCondLst>
                                            <p:cond delay="0"/>
                                          </p:stCondLst>
                                        </p:cTn>
                                        <p:tgtEl>
                                          <p:spTgt spid="809996"/>
                                        </p:tgtEl>
                                        <p:attrNameLst>
                                          <p:attrName>style.visibility</p:attrName>
                                        </p:attrNameLst>
                                      </p:cBhvr>
                                      <p:to>
                                        <p:strVal val="visible"/>
                                      </p:to>
                                    </p:set>
                                    <p:animEffect transition="in" filter="blinds(horizontal)">
                                      <p:cBhvr>
                                        <p:cTn id="16" dur="500"/>
                                        <p:tgtEl>
                                          <p:spTgt spid="80999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09997"/>
                                        </p:tgtEl>
                                        <p:attrNameLst>
                                          <p:attrName>style.visibility</p:attrName>
                                        </p:attrNameLst>
                                      </p:cBhvr>
                                      <p:to>
                                        <p:strVal val="visible"/>
                                      </p:to>
                                    </p:set>
                                    <p:animEffect transition="in" filter="blinds(horizontal)">
                                      <p:cBhvr>
                                        <p:cTn id="19" dur="500"/>
                                        <p:tgtEl>
                                          <p:spTgt spid="8099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09999"/>
                                        </p:tgtEl>
                                        <p:attrNameLst>
                                          <p:attrName>style.visibility</p:attrName>
                                        </p:attrNameLst>
                                      </p:cBhvr>
                                      <p:to>
                                        <p:strVal val="visible"/>
                                      </p:to>
                                    </p:set>
                                    <p:animEffect transition="in" filter="blinds(horizontal)">
                                      <p:cBhvr>
                                        <p:cTn id="24" dur="500"/>
                                        <p:tgtEl>
                                          <p:spTgt spid="80999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10001"/>
                                        </p:tgtEl>
                                        <p:attrNameLst>
                                          <p:attrName>style.visibility</p:attrName>
                                        </p:attrNameLst>
                                      </p:cBhvr>
                                      <p:to>
                                        <p:strVal val="visible"/>
                                      </p:to>
                                    </p:set>
                                    <p:animEffect transition="in" filter="blinds(horizontal)">
                                      <p:cBhvr>
                                        <p:cTn id="27" dur="500"/>
                                        <p:tgtEl>
                                          <p:spTgt spid="8100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001" grpId="0"/>
      <p:bldP spid="809995" grpId="0"/>
      <p:bldP spid="809997" grpId="0"/>
      <p:bldP spid="809999" grpId="0"/>
      <p:bldP spid="810000"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544B371-BB19-42EF-9C19-4C0F8FD92EED}" type="slidenum">
              <a:rPr lang="en-US"/>
              <a:pPr/>
              <a:t>12</a:t>
            </a:fld>
            <a:endParaRPr lang="en-US"/>
          </a:p>
        </p:txBody>
      </p:sp>
      <p:sp>
        <p:nvSpPr>
          <p:cNvPr id="24580" name="Rectangle 4"/>
          <p:cNvSpPr>
            <a:spLocks noChangeArrowheads="1"/>
          </p:cNvSpPr>
          <p:nvPr/>
        </p:nvSpPr>
        <p:spPr bwMode="auto">
          <a:xfrm>
            <a:off x="250825" y="1052513"/>
            <a:ext cx="8709025" cy="44958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449263" indent="-449263" eaLnBrk="1" hangingPunct="1">
              <a:lnSpc>
                <a:spcPct val="90000"/>
              </a:lnSpc>
              <a:spcBef>
                <a:spcPct val="20000"/>
              </a:spcBef>
              <a:buClr>
                <a:srgbClr val="FA320D"/>
              </a:buClr>
              <a:buSzPct val="70000"/>
              <a:buFont typeface="Wingdings" pitchFamily="2" charset="2"/>
              <a:buNone/>
            </a:pPr>
            <a:r>
              <a:rPr lang="en-US" sz="2000" b="1" dirty="0">
                <a:cs typeface="Times New Roman" pitchFamily="18" charset="0"/>
              </a:rPr>
              <a:t>Two types of radiation damage in detector materials:</a:t>
            </a:r>
          </a:p>
          <a:p>
            <a:pPr marL="449263" indent="-449263" eaLnBrk="1" hangingPunct="1">
              <a:lnSpc>
                <a:spcPct val="90000"/>
              </a:lnSpc>
              <a:spcBef>
                <a:spcPct val="20000"/>
              </a:spcBef>
              <a:buClr>
                <a:srgbClr val="FA320D"/>
              </a:buClr>
              <a:buSzPct val="70000"/>
              <a:buFont typeface="Wingdings" pitchFamily="2" charset="2"/>
              <a:buNone/>
            </a:pPr>
            <a:r>
              <a:rPr lang="en-US" sz="2000" b="1" dirty="0">
                <a:latin typeface="Times New Roman" pitchFamily="18" charset="0"/>
                <a:cs typeface="Times New Roman" pitchFamily="18" charset="0"/>
              </a:rPr>
              <a:t>  </a:t>
            </a:r>
            <a:r>
              <a:rPr lang="en-US" sz="2500" b="1" dirty="0">
                <a:solidFill>
                  <a:srgbClr val="FA320D"/>
                </a:solidFill>
                <a:latin typeface="Times New Roman" pitchFamily="18" charset="0"/>
                <a:cs typeface="Times New Roman" pitchFamily="18" charset="0"/>
                <a:sym typeface="Symbol" pitchFamily="18" charset="2"/>
              </a:rPr>
              <a:t></a:t>
            </a:r>
            <a:r>
              <a:rPr lang="en-US" sz="2500" b="1" dirty="0">
                <a:latin typeface="Times New Roman" pitchFamily="18" charset="0"/>
                <a:cs typeface="Times New Roman" pitchFamily="18" charset="0"/>
              </a:rPr>
              <a:t> </a:t>
            </a:r>
            <a:r>
              <a:rPr lang="en-US" b="1" u="sng" dirty="0">
                <a:cs typeface="Times New Roman" pitchFamily="18" charset="0"/>
              </a:rPr>
              <a:t>Bulk (Crystal) damage </a:t>
            </a:r>
            <a:r>
              <a:rPr lang="en-US" u="sng" dirty="0">
                <a:cs typeface="Times New Roman" pitchFamily="18" charset="0"/>
              </a:rPr>
              <a:t>due to </a:t>
            </a:r>
            <a:r>
              <a:rPr lang="en-US" b="1" u="sng" dirty="0">
                <a:cs typeface="Times New Roman" pitchFamily="18" charset="0"/>
              </a:rPr>
              <a:t>Non Ionizing Energy Loss</a:t>
            </a:r>
            <a:r>
              <a:rPr lang="en-US" b="1" dirty="0">
                <a:cs typeface="Times New Roman" pitchFamily="18" charset="0"/>
              </a:rPr>
              <a:t> (</a:t>
            </a:r>
            <a:r>
              <a:rPr lang="en-US" b="1" u="sng" dirty="0">
                <a:cs typeface="Times New Roman" pitchFamily="18" charset="0"/>
              </a:rPr>
              <a:t>NIEL)</a:t>
            </a:r>
            <a:endParaRPr lang="en-US" b="1" dirty="0">
              <a:cs typeface="Times New Roman" pitchFamily="18" charset="0"/>
            </a:endParaRPr>
          </a:p>
          <a:p>
            <a:pPr marL="449263" indent="-449263" eaLnBrk="1" hangingPunct="1">
              <a:lnSpc>
                <a:spcPct val="90000"/>
              </a:lnSpc>
              <a:spcBef>
                <a:spcPct val="20000"/>
              </a:spcBef>
              <a:buClr>
                <a:srgbClr val="FA320D"/>
              </a:buClr>
              <a:buSzPct val="70000"/>
              <a:buFont typeface="Wingdings" pitchFamily="2" charset="2"/>
              <a:buNone/>
            </a:pPr>
            <a:r>
              <a:rPr lang="en-US" sz="1600" dirty="0">
                <a:cs typeface="Times New Roman" pitchFamily="18" charset="0"/>
              </a:rPr>
              <a:t>		</a:t>
            </a:r>
            <a:r>
              <a:rPr lang="en-US" sz="1600" dirty="0" smtClean="0">
                <a:cs typeface="Times New Roman" pitchFamily="18" charset="0"/>
              </a:rPr>
              <a:t>- </a:t>
            </a:r>
            <a:r>
              <a:rPr lang="en-US" sz="1600" dirty="0">
                <a:cs typeface="Times New Roman" pitchFamily="18" charset="0"/>
              </a:rPr>
              <a:t>displacement damage, built up of crystal defects – </a:t>
            </a:r>
            <a:endParaRPr lang="en-GB" sz="1600" b="1" dirty="0">
              <a:solidFill>
                <a:srgbClr val="3333FF"/>
              </a:solidFill>
              <a:cs typeface="Times New Roman" pitchFamily="18" charset="0"/>
            </a:endParaRPr>
          </a:p>
          <a:p>
            <a:pPr marL="449263" indent="-449263" eaLnBrk="1" hangingPunct="1">
              <a:lnSpc>
                <a:spcPct val="90000"/>
              </a:lnSpc>
              <a:spcBef>
                <a:spcPct val="20000"/>
              </a:spcBef>
              <a:buClr>
                <a:srgbClr val="3333FF"/>
              </a:buClr>
              <a:buSzPct val="70000"/>
            </a:pPr>
            <a:r>
              <a:rPr lang="en-US" sz="2900" b="1" dirty="0">
                <a:solidFill>
                  <a:srgbClr val="FA320D"/>
                </a:solidFill>
                <a:cs typeface="Times New Roman" pitchFamily="18" charset="0"/>
                <a:sym typeface="Symbol" pitchFamily="18" charset="2"/>
              </a:rPr>
              <a:t> </a:t>
            </a:r>
            <a:r>
              <a:rPr lang="en-US" sz="2900" b="1" dirty="0" smtClean="0">
                <a:solidFill>
                  <a:srgbClr val="FA320D"/>
                </a:solidFill>
                <a:cs typeface="Times New Roman" pitchFamily="18" charset="0"/>
                <a:sym typeface="Symbol" pitchFamily="18" charset="2"/>
              </a:rPr>
              <a:t></a:t>
            </a:r>
            <a:r>
              <a:rPr lang="en-GB" b="1" u="sng" dirty="0" smtClean="0">
                <a:cs typeface="Times New Roman" pitchFamily="18" charset="0"/>
              </a:rPr>
              <a:t>Surface </a:t>
            </a:r>
            <a:r>
              <a:rPr lang="en-GB" b="1" u="sng" dirty="0">
                <a:cs typeface="Times New Roman" pitchFamily="18" charset="0"/>
              </a:rPr>
              <a:t>damage </a:t>
            </a:r>
            <a:r>
              <a:rPr lang="en-GB" u="sng" dirty="0">
                <a:cs typeface="Times New Roman" pitchFamily="18" charset="0"/>
              </a:rPr>
              <a:t>due to </a:t>
            </a:r>
            <a:r>
              <a:rPr lang="en-GB" b="1" u="sng" dirty="0">
                <a:cs typeface="Times New Roman" pitchFamily="18" charset="0"/>
              </a:rPr>
              <a:t>Ionizing Energy Loss</a:t>
            </a:r>
            <a:r>
              <a:rPr lang="en-GB" b="1" dirty="0">
                <a:cs typeface="Times New Roman" pitchFamily="18" charset="0"/>
              </a:rPr>
              <a:t> (</a:t>
            </a:r>
            <a:r>
              <a:rPr lang="en-GB" b="1" u="sng" dirty="0">
                <a:cs typeface="Times New Roman" pitchFamily="18" charset="0"/>
              </a:rPr>
              <a:t>IEL</a:t>
            </a:r>
            <a:r>
              <a:rPr lang="en-GB" b="1" dirty="0">
                <a:cs typeface="Times New Roman" pitchFamily="18" charset="0"/>
              </a:rPr>
              <a:t>)</a:t>
            </a:r>
            <a:r>
              <a:rPr lang="en-US" b="1" dirty="0">
                <a:sym typeface="Symbol" pitchFamily="18" charset="2"/>
              </a:rPr>
              <a:t/>
            </a:r>
            <a:br>
              <a:rPr lang="en-US" b="1" dirty="0">
                <a:sym typeface="Symbol" pitchFamily="18" charset="2"/>
              </a:rPr>
            </a:br>
            <a:r>
              <a:rPr lang="en-US" sz="1600" b="1" dirty="0">
                <a:sym typeface="Symbol" pitchFamily="18" charset="2"/>
              </a:rPr>
              <a:t>     </a:t>
            </a:r>
            <a:r>
              <a:rPr lang="en-GB" sz="2000" dirty="0">
                <a:cs typeface="Times New Roman" pitchFamily="18" charset="0"/>
              </a:rPr>
              <a:t> 	</a:t>
            </a:r>
            <a:r>
              <a:rPr lang="en-GB" sz="1600" dirty="0">
                <a:cs typeface="Times New Roman" pitchFamily="18" charset="0"/>
              </a:rPr>
              <a:t>- accumulation of </a:t>
            </a:r>
            <a:r>
              <a:rPr lang="en-US" sz="1600" dirty="0"/>
              <a:t>charge in the oxide (</a:t>
            </a:r>
            <a:r>
              <a:rPr lang="en-US" sz="1600" dirty="0" smtClean="0"/>
              <a:t>SiO</a:t>
            </a:r>
            <a:r>
              <a:rPr lang="en-US" sz="1600" baseline="-25000" dirty="0" smtClean="0"/>
              <a:t>2</a:t>
            </a:r>
            <a:r>
              <a:rPr lang="en-US" sz="1600" dirty="0" smtClean="0"/>
              <a:t>), traps at Si/SiO</a:t>
            </a:r>
            <a:r>
              <a:rPr lang="en-US" sz="1600" baseline="-25000" dirty="0" smtClean="0"/>
              <a:t>2</a:t>
            </a:r>
            <a:r>
              <a:rPr lang="en-US" sz="1600" dirty="0" smtClean="0"/>
              <a:t> </a:t>
            </a:r>
            <a:r>
              <a:rPr lang="en-US" sz="1600" dirty="0"/>
              <a:t>interface –</a:t>
            </a:r>
            <a:r>
              <a:rPr lang="en-US" sz="2000" dirty="0"/>
              <a:t/>
            </a:r>
            <a:br>
              <a:rPr lang="en-US" sz="2000" dirty="0"/>
            </a:br>
            <a:r>
              <a:rPr lang="en-US" sz="2000" dirty="0" smtClean="0"/>
              <a:t>      	</a:t>
            </a:r>
            <a:endParaRPr lang="en-GB" sz="2000" dirty="0">
              <a:cs typeface="Times New Roman" pitchFamily="18" charset="0"/>
            </a:endParaRPr>
          </a:p>
        </p:txBody>
      </p:sp>
      <p:sp>
        <p:nvSpPr>
          <p:cNvPr id="24582" name="Rectangle 6"/>
          <p:cNvSpPr>
            <a:spLocks noGrp="1" noRot="1" noChangeArrowheads="1"/>
          </p:cNvSpPr>
          <p:nvPr>
            <p:ph type="title"/>
          </p:nvPr>
        </p:nvSpPr>
        <p:spPr>
          <a:xfrm>
            <a:off x="395288" y="0"/>
            <a:ext cx="8229600" cy="1143000"/>
          </a:xfrm>
          <a:noFill/>
          <a:ln/>
        </p:spPr>
        <p:txBody>
          <a:bodyPr/>
          <a:lstStyle/>
          <a:p>
            <a:r>
              <a:rPr lang="en-US" sz="3200" b="1" dirty="0" smtClean="0">
                <a:solidFill>
                  <a:srgbClr val="00B050"/>
                </a:solidFill>
              </a:rPr>
              <a:t>Types of </a:t>
            </a:r>
            <a:r>
              <a:rPr lang="en-US" sz="3200" b="1" dirty="0">
                <a:solidFill>
                  <a:srgbClr val="00B050"/>
                </a:solidFill>
              </a:rPr>
              <a:t>r</a:t>
            </a:r>
            <a:r>
              <a:rPr lang="en-US" sz="3200" b="1" dirty="0" smtClean="0">
                <a:solidFill>
                  <a:srgbClr val="00B050"/>
                </a:solidFill>
              </a:rPr>
              <a:t>adiation </a:t>
            </a:r>
            <a:r>
              <a:rPr lang="en-US" sz="3200" b="1" dirty="0">
                <a:solidFill>
                  <a:srgbClr val="00B050"/>
                </a:solidFill>
              </a:rPr>
              <a:t>damage</a:t>
            </a:r>
          </a:p>
        </p:txBody>
      </p:sp>
      <p:sp>
        <p:nvSpPr>
          <p:cNvPr id="9" name="Rectangle 8"/>
          <p:cNvSpPr/>
          <p:nvPr/>
        </p:nvSpPr>
        <p:spPr bwMode="auto">
          <a:xfrm>
            <a:off x="1219200" y="4384624"/>
            <a:ext cx="3048000" cy="1295400"/>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smtClean="0">
              <a:latin typeface="Arial" charset="0"/>
            </a:endParaRPr>
          </a:p>
          <a:p>
            <a:pPr eaLnBrk="0" fontAlgn="base" hangingPunct="0">
              <a:spcBef>
                <a:spcPct val="0"/>
              </a:spcBef>
              <a:spcAft>
                <a:spcPct val="0"/>
              </a:spcAft>
            </a:pPr>
            <a:endParaRPr lang="en-US" dirty="0">
              <a:latin typeface="Arial" charset="0"/>
            </a:endParaRPr>
          </a:p>
          <a:p>
            <a:pPr eaLnBrk="0" fontAlgn="base" hangingPunct="0">
              <a:spcBef>
                <a:spcPct val="0"/>
              </a:spcBef>
              <a:spcAft>
                <a:spcPct val="0"/>
              </a:spcAft>
            </a:pPr>
            <a:r>
              <a:rPr lang="en-US" dirty="0" smtClean="0">
                <a:latin typeface="Arial" charset="0"/>
              </a:rPr>
              <a:t>Si</a:t>
            </a:r>
            <a:endParaRPr lang="en-GB" baseline="-25000" dirty="0">
              <a:latin typeface="Arial" charset="0"/>
            </a:endParaRPr>
          </a:p>
        </p:txBody>
      </p:sp>
      <p:sp>
        <p:nvSpPr>
          <p:cNvPr id="16" name="Rectangle 15"/>
          <p:cNvSpPr/>
          <p:nvPr/>
        </p:nvSpPr>
        <p:spPr bwMode="auto">
          <a:xfrm>
            <a:off x="1219200" y="4003624"/>
            <a:ext cx="3048000" cy="381000"/>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SiO</a:t>
            </a:r>
            <a:r>
              <a:rPr kumimoji="0" lang="en-US" sz="1800" b="0" i="0" u="none" strike="noStrike" cap="none" normalizeH="0" baseline="-25000" dirty="0" smtClean="0">
                <a:ln>
                  <a:noFill/>
                </a:ln>
                <a:solidFill>
                  <a:schemeClr val="tx1"/>
                </a:solidFill>
                <a:effectLst/>
                <a:latin typeface="Arial" charset="0"/>
              </a:rPr>
              <a:t>2</a:t>
            </a:r>
            <a:endParaRPr kumimoji="0" lang="en-GB" sz="1800" b="0" i="0" u="none" strike="noStrike" cap="none" normalizeH="0" baseline="-25000" dirty="0" smtClean="0">
              <a:ln>
                <a:noFill/>
              </a:ln>
              <a:solidFill>
                <a:schemeClr val="tx1"/>
              </a:solidFill>
              <a:effectLst/>
              <a:latin typeface="Arial" charset="0"/>
            </a:endParaRPr>
          </a:p>
        </p:txBody>
      </p:sp>
      <p:sp>
        <p:nvSpPr>
          <p:cNvPr id="14" name="Rectangle 13"/>
          <p:cNvSpPr/>
          <p:nvPr/>
        </p:nvSpPr>
        <p:spPr bwMode="auto">
          <a:xfrm>
            <a:off x="1219200" y="4003624"/>
            <a:ext cx="3048000" cy="457200"/>
          </a:xfrm>
          <a:prstGeom prst="rect">
            <a:avLst/>
          </a:prstGeom>
          <a:noFill/>
          <a:ln w="222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8" name="Straight Arrow Connector 17"/>
          <p:cNvCxnSpPr/>
          <p:nvPr/>
        </p:nvCxnSpPr>
        <p:spPr bwMode="auto">
          <a:xfrm flipH="1">
            <a:off x="2895600" y="3748830"/>
            <a:ext cx="1981200" cy="17859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0" name="TextBox 19"/>
          <p:cNvSpPr txBox="1"/>
          <p:nvPr/>
        </p:nvSpPr>
        <p:spPr>
          <a:xfrm>
            <a:off x="4953000" y="3464032"/>
            <a:ext cx="3657600" cy="646331"/>
          </a:xfrm>
          <a:prstGeom prst="rect">
            <a:avLst/>
          </a:prstGeom>
          <a:noFill/>
        </p:spPr>
        <p:txBody>
          <a:bodyPr wrap="square" rtlCol="0">
            <a:spAutoFit/>
          </a:bodyPr>
          <a:lstStyle/>
          <a:p>
            <a:r>
              <a:rPr lang="en-US" dirty="0" smtClean="0"/>
              <a:t>Region affected by ionizing energy loss  - surface damage</a:t>
            </a:r>
            <a:endParaRPr lang="en-GB" dirty="0"/>
          </a:p>
        </p:txBody>
      </p:sp>
      <p:sp>
        <p:nvSpPr>
          <p:cNvPr id="24" name="Rectangle 23"/>
          <p:cNvSpPr/>
          <p:nvPr/>
        </p:nvSpPr>
        <p:spPr bwMode="auto">
          <a:xfrm>
            <a:off x="1228725" y="4470348"/>
            <a:ext cx="3048000" cy="1209675"/>
          </a:xfrm>
          <a:prstGeom prst="rect">
            <a:avLst/>
          </a:prstGeom>
          <a:noFill/>
          <a:ln w="222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25" name="Straight Arrow Connector 24"/>
          <p:cNvCxnSpPr/>
          <p:nvPr/>
        </p:nvCxnSpPr>
        <p:spPr bwMode="auto">
          <a:xfrm flipH="1">
            <a:off x="3286125" y="4918024"/>
            <a:ext cx="1590675" cy="328611"/>
          </a:xfrm>
          <a:prstGeom prst="straightConnector1">
            <a:avLst/>
          </a:prstGeom>
          <a:solidFill>
            <a:schemeClr val="accent1"/>
          </a:solidFill>
          <a:ln w="9525" cap="flat" cmpd="sng" algn="ctr">
            <a:solidFill>
              <a:srgbClr val="00B050"/>
            </a:solidFill>
            <a:prstDash val="solid"/>
            <a:round/>
            <a:headEnd type="none" w="med" len="med"/>
            <a:tailEnd type="arrow"/>
          </a:ln>
          <a:effectLst/>
        </p:spPr>
      </p:cxnSp>
      <p:sp>
        <p:nvSpPr>
          <p:cNvPr id="26" name="TextBox 25"/>
          <p:cNvSpPr txBox="1"/>
          <p:nvPr/>
        </p:nvSpPr>
        <p:spPr>
          <a:xfrm>
            <a:off x="4953000" y="4523865"/>
            <a:ext cx="3657600" cy="646331"/>
          </a:xfrm>
          <a:prstGeom prst="rect">
            <a:avLst/>
          </a:prstGeom>
          <a:noFill/>
        </p:spPr>
        <p:txBody>
          <a:bodyPr wrap="square" rtlCol="0">
            <a:spAutoFit/>
          </a:bodyPr>
          <a:lstStyle/>
          <a:p>
            <a:r>
              <a:rPr lang="en-US" dirty="0" smtClean="0"/>
              <a:t>Region affected by non-ionizing energy loss  - bulk damage</a:t>
            </a:r>
            <a:endParaRPr lang="en-GB" dirty="0"/>
          </a:p>
        </p:txBody>
      </p:sp>
      <p:sp>
        <p:nvSpPr>
          <p:cNvPr id="4" name="Date Placeholder 3"/>
          <p:cNvSpPr>
            <a:spLocks noGrp="1"/>
          </p:cNvSpPr>
          <p:nvPr>
            <p:ph type="dt" sz="half" idx="12"/>
          </p:nvPr>
        </p:nvSpPr>
        <p:spPr/>
        <p:txBody>
          <a:bodyPr/>
          <a:lstStyle/>
          <a:p>
            <a:fld id="{21ABBABC-6018-450B-9590-747C6B2EE4FA}" type="datetime1">
              <a:rPr lang="en-US" smtClean="0"/>
              <a:t>4/19/2013</a:t>
            </a:fld>
            <a:endParaRPr lang="en-US"/>
          </a:p>
        </p:txBody>
      </p:sp>
      <p:sp>
        <p:nvSpPr>
          <p:cNvPr id="6" name="Footer Placeholder 5"/>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650035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45" y="304800"/>
            <a:ext cx="8229600" cy="609600"/>
          </a:xfrm>
        </p:spPr>
        <p:txBody>
          <a:bodyPr/>
          <a:lstStyle/>
          <a:p>
            <a:r>
              <a:rPr lang="en-US" sz="2800" b="1" dirty="0" smtClean="0">
                <a:solidFill>
                  <a:srgbClr val="00B050"/>
                </a:solidFill>
              </a:rPr>
              <a:t>Generation of bulk damage (I)</a:t>
            </a:r>
            <a:endParaRPr lang="en-GB" sz="2800" b="1" dirty="0">
              <a:solidFill>
                <a:srgbClr val="00B050"/>
              </a:solidFill>
            </a:endParaRPr>
          </a:p>
        </p:txBody>
      </p:sp>
      <p:sp>
        <p:nvSpPr>
          <p:cNvPr id="3" name="Content Placeholder 2"/>
          <p:cNvSpPr>
            <a:spLocks noGrp="1"/>
          </p:cNvSpPr>
          <p:nvPr>
            <p:ph idx="1"/>
          </p:nvPr>
        </p:nvSpPr>
        <p:spPr>
          <a:xfrm>
            <a:off x="381000" y="1066800"/>
            <a:ext cx="8458200" cy="685800"/>
          </a:xfrm>
        </p:spPr>
        <p:txBody>
          <a:bodyPr/>
          <a:lstStyle/>
          <a:p>
            <a:pPr marL="0" indent="0">
              <a:buNone/>
            </a:pPr>
            <a:r>
              <a:rPr lang="en-US" sz="1800" dirty="0" smtClean="0"/>
              <a:t>Imping particle hits the lattice atom and knocks it out of the lattice site.</a:t>
            </a:r>
          </a:p>
          <a:p>
            <a:r>
              <a:rPr lang="en-US" sz="1800" dirty="0" smtClean="0"/>
              <a:t>energy of </a:t>
            </a:r>
            <a:r>
              <a:rPr lang="en-US" sz="1800" i="1" dirty="0" err="1" smtClean="0"/>
              <a:t>E</a:t>
            </a:r>
            <a:r>
              <a:rPr lang="en-US" sz="1800" i="1" baseline="-25000" dirty="0" err="1" smtClean="0"/>
              <a:t>k</a:t>
            </a:r>
            <a:r>
              <a:rPr lang="en-US" sz="1800" dirty="0" smtClean="0"/>
              <a:t>&gt;25 </a:t>
            </a:r>
            <a:r>
              <a:rPr lang="en-US" sz="1800" dirty="0" err="1" smtClean="0"/>
              <a:t>eV</a:t>
            </a:r>
            <a:r>
              <a:rPr lang="en-US" sz="1800" dirty="0" smtClean="0"/>
              <a:t> is required  for formation of a </a:t>
            </a:r>
            <a:r>
              <a:rPr lang="en-US" sz="1800" dirty="0" err="1" smtClean="0"/>
              <a:t>Frenkel</a:t>
            </a:r>
            <a:r>
              <a:rPr lang="en-US" sz="1800" dirty="0" smtClean="0"/>
              <a:t> pair (point defects)</a:t>
            </a:r>
          </a:p>
          <a:p>
            <a:r>
              <a:rPr lang="en-US" sz="1800" dirty="0" smtClean="0"/>
              <a:t>for </a:t>
            </a:r>
            <a:r>
              <a:rPr lang="en-US" sz="1800" i="1" dirty="0" err="1" smtClean="0"/>
              <a:t>E</a:t>
            </a:r>
            <a:r>
              <a:rPr lang="en-US" sz="1800" i="1" baseline="-25000" dirty="0" err="1" smtClean="0"/>
              <a:t>k</a:t>
            </a:r>
            <a:r>
              <a:rPr lang="en-US" sz="1800" dirty="0" smtClean="0"/>
              <a:t>&gt;5 </a:t>
            </a:r>
            <a:r>
              <a:rPr lang="en-US" sz="1800" dirty="0" err="1" smtClean="0"/>
              <a:t>keV</a:t>
            </a:r>
            <a:r>
              <a:rPr lang="en-US" sz="1800" dirty="0" smtClean="0"/>
              <a:t> than knocked off atom displaces further lattice atoms (cluster defects)</a:t>
            </a:r>
            <a:endParaRPr lang="en-GB" sz="18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13</a:t>
            </a:fld>
            <a:endParaRPr lang="en-US"/>
          </a:p>
        </p:txBody>
      </p:sp>
      <p:pic>
        <p:nvPicPr>
          <p:cNvPr id="7" name="Picture 9" descr="50_keV_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281" y="2496058"/>
            <a:ext cx="3581402" cy="292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1763845" y="3081848"/>
            <a:ext cx="2128838" cy="1573212"/>
            <a:chOff x="1833562" y="3684588"/>
            <a:chExt cx="885825" cy="692150"/>
          </a:xfrm>
        </p:grpSpPr>
        <p:sp>
          <p:nvSpPr>
            <p:cNvPr id="8" name="Line 17"/>
            <p:cNvSpPr>
              <a:spLocks noChangeShapeType="1"/>
            </p:cNvSpPr>
            <p:nvPr/>
          </p:nvSpPr>
          <p:spPr bwMode="auto">
            <a:xfrm>
              <a:off x="1908175" y="3684588"/>
              <a:ext cx="0" cy="69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18"/>
            <p:cNvSpPr>
              <a:spLocks noChangeShapeType="1"/>
            </p:cNvSpPr>
            <p:nvPr/>
          </p:nvSpPr>
          <p:spPr bwMode="auto">
            <a:xfrm>
              <a:off x="2276475" y="3684588"/>
              <a:ext cx="0" cy="69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19"/>
            <p:cNvSpPr>
              <a:spLocks noChangeShapeType="1"/>
            </p:cNvSpPr>
            <p:nvPr/>
          </p:nvSpPr>
          <p:spPr bwMode="auto">
            <a:xfrm>
              <a:off x="2646362" y="3684588"/>
              <a:ext cx="0" cy="69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20"/>
            <p:cNvSpPr>
              <a:spLocks noChangeShapeType="1"/>
            </p:cNvSpPr>
            <p:nvPr/>
          </p:nvSpPr>
          <p:spPr bwMode="auto">
            <a:xfrm>
              <a:off x="1833562" y="4318000"/>
              <a:ext cx="885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21"/>
            <p:cNvSpPr>
              <a:spLocks noChangeShapeType="1"/>
            </p:cNvSpPr>
            <p:nvPr/>
          </p:nvSpPr>
          <p:spPr bwMode="auto">
            <a:xfrm>
              <a:off x="1833562" y="4030663"/>
              <a:ext cx="885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22"/>
            <p:cNvSpPr>
              <a:spLocks noChangeShapeType="1"/>
            </p:cNvSpPr>
            <p:nvPr/>
          </p:nvSpPr>
          <p:spPr bwMode="auto">
            <a:xfrm>
              <a:off x="1833562" y="3741738"/>
              <a:ext cx="885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Oval 23"/>
            <p:cNvSpPr>
              <a:spLocks noChangeArrowheads="1"/>
            </p:cNvSpPr>
            <p:nvPr/>
          </p:nvSpPr>
          <p:spPr bwMode="auto">
            <a:xfrm>
              <a:off x="2424112" y="4144963"/>
              <a:ext cx="74613" cy="587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Oval 24"/>
            <p:cNvSpPr>
              <a:spLocks noChangeArrowheads="1"/>
            </p:cNvSpPr>
            <p:nvPr/>
          </p:nvSpPr>
          <p:spPr bwMode="auto">
            <a:xfrm>
              <a:off x="2236787" y="4289425"/>
              <a:ext cx="73025"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Oval 25"/>
            <p:cNvSpPr>
              <a:spLocks noChangeArrowheads="1"/>
            </p:cNvSpPr>
            <p:nvPr/>
          </p:nvSpPr>
          <p:spPr bwMode="auto">
            <a:xfrm>
              <a:off x="2236787" y="3714750"/>
              <a:ext cx="73025"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Oval 26"/>
            <p:cNvSpPr>
              <a:spLocks noChangeArrowheads="1"/>
            </p:cNvSpPr>
            <p:nvPr/>
          </p:nvSpPr>
          <p:spPr bwMode="auto">
            <a:xfrm>
              <a:off x="2605087" y="3714750"/>
              <a:ext cx="74613"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Oval 27"/>
            <p:cNvSpPr>
              <a:spLocks noChangeArrowheads="1"/>
            </p:cNvSpPr>
            <p:nvPr/>
          </p:nvSpPr>
          <p:spPr bwMode="auto">
            <a:xfrm>
              <a:off x="1865312" y="3714750"/>
              <a:ext cx="74613"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Oval 28"/>
            <p:cNvSpPr>
              <a:spLocks noChangeArrowheads="1"/>
            </p:cNvSpPr>
            <p:nvPr/>
          </p:nvSpPr>
          <p:spPr bwMode="auto">
            <a:xfrm>
              <a:off x="2619375" y="4002088"/>
              <a:ext cx="74612" cy="587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Oval 29"/>
            <p:cNvSpPr>
              <a:spLocks noChangeArrowheads="1"/>
            </p:cNvSpPr>
            <p:nvPr/>
          </p:nvSpPr>
          <p:spPr bwMode="auto">
            <a:xfrm>
              <a:off x="1865312" y="4000500"/>
              <a:ext cx="74613"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Oval 30"/>
            <p:cNvSpPr>
              <a:spLocks noChangeArrowheads="1"/>
            </p:cNvSpPr>
            <p:nvPr/>
          </p:nvSpPr>
          <p:spPr bwMode="auto">
            <a:xfrm>
              <a:off x="2608262" y="4289425"/>
              <a:ext cx="74613"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Oval 31"/>
            <p:cNvSpPr>
              <a:spLocks noChangeArrowheads="1"/>
            </p:cNvSpPr>
            <p:nvPr/>
          </p:nvSpPr>
          <p:spPr bwMode="auto">
            <a:xfrm>
              <a:off x="1865312" y="4289425"/>
              <a:ext cx="74613" cy="571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reeform 32"/>
            <p:cNvSpPr>
              <a:spLocks/>
            </p:cNvSpPr>
            <p:nvPr/>
          </p:nvSpPr>
          <p:spPr bwMode="auto">
            <a:xfrm>
              <a:off x="2295525" y="4037013"/>
              <a:ext cx="128587" cy="119062"/>
            </a:xfrm>
            <a:custGeom>
              <a:avLst/>
              <a:gdLst>
                <a:gd name="T0" fmla="*/ 0 w 84"/>
                <a:gd name="T1" fmla="*/ 0 h 99"/>
                <a:gd name="T2" fmla="*/ 18 w 84"/>
                <a:gd name="T3" fmla="*/ 48 h 99"/>
                <a:gd name="T4" fmla="*/ 84 w 84"/>
                <a:gd name="T5" fmla="*/ 96 h 99"/>
              </a:gdLst>
              <a:ahLst/>
              <a:cxnLst>
                <a:cxn ang="0">
                  <a:pos x="T0" y="T1"/>
                </a:cxn>
                <a:cxn ang="0">
                  <a:pos x="T2" y="T3"/>
                </a:cxn>
                <a:cxn ang="0">
                  <a:pos x="T4" y="T5"/>
                </a:cxn>
              </a:cxnLst>
              <a:rect l="0" t="0" r="r" b="b"/>
              <a:pathLst>
                <a:path w="84" h="99">
                  <a:moveTo>
                    <a:pt x="0" y="0"/>
                  </a:moveTo>
                  <a:cubicBezTo>
                    <a:pt x="48" y="10"/>
                    <a:pt x="31" y="8"/>
                    <a:pt x="18" y="48"/>
                  </a:cubicBezTo>
                  <a:cubicBezTo>
                    <a:pt x="35" y="99"/>
                    <a:pt x="84" y="39"/>
                    <a:pt x="84" y="96"/>
                  </a:cubicBezTo>
                </a:path>
              </a:pathLst>
            </a:custGeom>
            <a:noFill/>
            <a:ln w="9525">
              <a:solidFill>
                <a:schemeClr val="tx1"/>
              </a:solidFill>
              <a:round/>
              <a:headEn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Oval 33"/>
            <p:cNvSpPr>
              <a:spLocks noChangeArrowheads="1"/>
            </p:cNvSpPr>
            <p:nvPr/>
          </p:nvSpPr>
          <p:spPr bwMode="auto">
            <a:xfrm>
              <a:off x="2214562" y="3983038"/>
              <a:ext cx="107950" cy="857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Text Box 34"/>
            <p:cNvSpPr txBox="1">
              <a:spLocks noChangeArrowheads="1"/>
            </p:cNvSpPr>
            <p:nvPr/>
          </p:nvSpPr>
          <p:spPr bwMode="auto">
            <a:xfrm>
              <a:off x="2098244" y="3851550"/>
              <a:ext cx="199161" cy="14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latin typeface="Times New Roman" pitchFamily="18" charset="0"/>
                </a:rPr>
                <a:t>V</a:t>
              </a:r>
            </a:p>
          </p:txBody>
        </p:sp>
        <p:sp>
          <p:nvSpPr>
            <p:cNvPr id="26" name="Text Box 35"/>
            <p:cNvSpPr txBox="1">
              <a:spLocks noChangeArrowheads="1"/>
            </p:cNvSpPr>
            <p:nvPr/>
          </p:nvSpPr>
          <p:spPr bwMode="auto">
            <a:xfrm>
              <a:off x="2446337" y="4030663"/>
              <a:ext cx="110192" cy="14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latin typeface="Times New Roman" pitchFamily="18" charset="0"/>
                </a:rPr>
                <a:t>I</a:t>
              </a:r>
            </a:p>
          </p:txBody>
        </p:sp>
      </p:grpSp>
      <p:sp>
        <p:nvSpPr>
          <p:cNvPr id="28" name="Oval 27"/>
          <p:cNvSpPr/>
          <p:nvPr/>
        </p:nvSpPr>
        <p:spPr bwMode="auto">
          <a:xfrm>
            <a:off x="692283" y="3280302"/>
            <a:ext cx="152400" cy="15555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30" name="Straight Arrow Connector 29"/>
          <p:cNvCxnSpPr>
            <a:stCxn id="28" idx="2"/>
          </p:cNvCxnSpPr>
          <p:nvPr/>
        </p:nvCxnSpPr>
        <p:spPr bwMode="auto">
          <a:xfrm>
            <a:off x="692283" y="3358081"/>
            <a:ext cx="2181764" cy="4995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 Box 14"/>
          <p:cNvSpPr txBox="1">
            <a:spLocks noChangeArrowheads="1"/>
          </p:cNvSpPr>
          <p:nvPr/>
        </p:nvSpPr>
        <p:spPr bwMode="auto">
          <a:xfrm>
            <a:off x="2048673" y="2673860"/>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solidFill>
                  <a:schemeClr val="accent2"/>
                </a:solidFill>
                <a:latin typeface="Times New Roman" pitchFamily="18" charset="0"/>
              </a:rPr>
              <a:t>E</a:t>
            </a:r>
            <a:r>
              <a:rPr lang="en-US" sz="2000" b="1" baseline="-25000" dirty="0">
                <a:solidFill>
                  <a:schemeClr val="accent2"/>
                </a:solidFill>
                <a:latin typeface="Times New Roman" pitchFamily="18" charset="0"/>
              </a:rPr>
              <a:t>K</a:t>
            </a:r>
            <a:r>
              <a:rPr lang="en-US" sz="2000" b="1" dirty="0">
                <a:solidFill>
                  <a:schemeClr val="accent2"/>
                </a:solidFill>
                <a:latin typeface="Times New Roman" pitchFamily="18" charset="0"/>
              </a:rPr>
              <a:t> &gt; 25 </a:t>
            </a:r>
            <a:r>
              <a:rPr lang="en-US" sz="2000" b="1" dirty="0" err="1">
                <a:solidFill>
                  <a:schemeClr val="accent2"/>
                </a:solidFill>
                <a:latin typeface="Times New Roman" pitchFamily="18" charset="0"/>
              </a:rPr>
              <a:t>eV</a:t>
            </a:r>
            <a:endParaRPr lang="en-US" sz="2000" b="1" dirty="0">
              <a:solidFill>
                <a:schemeClr val="accent2"/>
              </a:solidFill>
              <a:latin typeface="Times New Roman" pitchFamily="18" charset="0"/>
            </a:endParaRPr>
          </a:p>
        </p:txBody>
      </p:sp>
      <p:sp>
        <p:nvSpPr>
          <p:cNvPr id="33" name="TextBox 32"/>
          <p:cNvSpPr txBox="1"/>
          <p:nvPr/>
        </p:nvSpPr>
        <p:spPr>
          <a:xfrm>
            <a:off x="443928" y="4879969"/>
            <a:ext cx="4194290" cy="369332"/>
          </a:xfrm>
          <a:prstGeom prst="rect">
            <a:avLst/>
          </a:prstGeom>
          <a:noFill/>
        </p:spPr>
        <p:txBody>
          <a:bodyPr wrap="none" rtlCol="0">
            <a:spAutoFit/>
          </a:bodyPr>
          <a:lstStyle/>
          <a:p>
            <a:r>
              <a:rPr lang="en-US" dirty="0" err="1" smtClean="0"/>
              <a:t>Frekel</a:t>
            </a:r>
            <a:r>
              <a:rPr lang="en-US" dirty="0" smtClean="0"/>
              <a:t> pair –  ( Vacancy-Interstitial pair)</a:t>
            </a:r>
            <a:endParaRPr lang="en-GB" dirty="0"/>
          </a:p>
        </p:txBody>
      </p:sp>
      <p:sp>
        <p:nvSpPr>
          <p:cNvPr id="34" name="Text Box 14"/>
          <p:cNvSpPr txBox="1">
            <a:spLocks noChangeArrowheads="1"/>
          </p:cNvSpPr>
          <p:nvPr/>
        </p:nvSpPr>
        <p:spPr bwMode="auto">
          <a:xfrm>
            <a:off x="5797683" y="2095949"/>
            <a:ext cx="13981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dirty="0">
                <a:solidFill>
                  <a:schemeClr val="accent2"/>
                </a:solidFill>
                <a:latin typeface="Times New Roman" pitchFamily="18" charset="0"/>
              </a:rPr>
              <a:t>E</a:t>
            </a:r>
            <a:r>
              <a:rPr lang="en-US" sz="2000" b="1" baseline="-25000" dirty="0">
                <a:solidFill>
                  <a:schemeClr val="accent2"/>
                </a:solidFill>
                <a:latin typeface="Times New Roman" pitchFamily="18" charset="0"/>
              </a:rPr>
              <a:t>K</a:t>
            </a:r>
            <a:r>
              <a:rPr lang="en-US" sz="2000" b="1" dirty="0">
                <a:solidFill>
                  <a:schemeClr val="accent2"/>
                </a:solidFill>
                <a:latin typeface="Times New Roman" pitchFamily="18" charset="0"/>
              </a:rPr>
              <a:t> &gt; </a:t>
            </a:r>
            <a:r>
              <a:rPr lang="en-US" sz="2000" b="1" dirty="0" smtClean="0">
                <a:solidFill>
                  <a:schemeClr val="accent2"/>
                </a:solidFill>
                <a:latin typeface="Times New Roman" pitchFamily="18" charset="0"/>
              </a:rPr>
              <a:t>5 </a:t>
            </a:r>
            <a:r>
              <a:rPr lang="en-US" sz="2000" b="1" dirty="0" err="1" smtClean="0">
                <a:solidFill>
                  <a:schemeClr val="accent2"/>
                </a:solidFill>
                <a:latin typeface="Times New Roman" pitchFamily="18" charset="0"/>
              </a:rPr>
              <a:t>keV</a:t>
            </a:r>
            <a:endParaRPr lang="en-US" sz="2000" b="1" dirty="0">
              <a:solidFill>
                <a:schemeClr val="accent2"/>
              </a:solidFill>
              <a:latin typeface="Times New Roman" pitchFamily="18" charset="0"/>
            </a:endParaRPr>
          </a:p>
        </p:txBody>
      </p:sp>
      <p:sp>
        <p:nvSpPr>
          <p:cNvPr id="29" name="TextBox 28"/>
          <p:cNvSpPr txBox="1"/>
          <p:nvPr/>
        </p:nvSpPr>
        <p:spPr>
          <a:xfrm>
            <a:off x="5513534" y="4718639"/>
            <a:ext cx="3262432" cy="369332"/>
          </a:xfrm>
          <a:prstGeom prst="rect">
            <a:avLst/>
          </a:prstGeom>
          <a:noFill/>
        </p:spPr>
        <p:txBody>
          <a:bodyPr wrap="none" rtlCol="0">
            <a:spAutoFit/>
          </a:bodyPr>
          <a:lstStyle/>
          <a:p>
            <a:r>
              <a:rPr lang="en-US" dirty="0" smtClean="0"/>
              <a:t>TRIM simulation of 50 </a:t>
            </a:r>
            <a:r>
              <a:rPr lang="en-US" dirty="0" err="1" smtClean="0"/>
              <a:t>keV</a:t>
            </a:r>
            <a:r>
              <a:rPr lang="en-US" dirty="0" smtClean="0"/>
              <a:t> ion</a:t>
            </a:r>
            <a:endParaRPr lang="en-GB" dirty="0"/>
          </a:p>
        </p:txBody>
      </p:sp>
      <p:sp>
        <p:nvSpPr>
          <p:cNvPr id="31" name="Oval 30"/>
          <p:cNvSpPr/>
          <p:nvPr/>
        </p:nvSpPr>
        <p:spPr bwMode="auto">
          <a:xfrm>
            <a:off x="7054981" y="3358081"/>
            <a:ext cx="479793" cy="524960"/>
          </a:xfrm>
          <a:prstGeom prst="ellipse">
            <a:avLst/>
          </a:prstGeom>
          <a:noFill/>
          <a:ln w="222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5797683" y="3955052"/>
            <a:ext cx="2812917" cy="646331"/>
          </a:xfrm>
          <a:prstGeom prst="rect">
            <a:avLst/>
          </a:prstGeom>
          <a:noFill/>
        </p:spPr>
        <p:txBody>
          <a:bodyPr wrap="square" rtlCol="0">
            <a:spAutoFit/>
          </a:bodyPr>
          <a:lstStyle/>
          <a:p>
            <a:r>
              <a:rPr lang="en-US" dirty="0" smtClean="0"/>
              <a:t>dense region of displacements - cluster</a:t>
            </a:r>
            <a:endParaRPr lang="en-GB" dirty="0"/>
          </a:p>
        </p:txBody>
      </p:sp>
      <p:sp>
        <p:nvSpPr>
          <p:cNvPr id="37" name="TextBox 36"/>
          <p:cNvSpPr txBox="1"/>
          <p:nvPr/>
        </p:nvSpPr>
        <p:spPr>
          <a:xfrm>
            <a:off x="180672" y="5720834"/>
            <a:ext cx="8812499" cy="369332"/>
          </a:xfrm>
          <a:prstGeom prst="rect">
            <a:avLst/>
          </a:prstGeom>
          <a:noFill/>
        </p:spPr>
        <p:txBody>
          <a:bodyPr wrap="square" rtlCol="0">
            <a:spAutoFit/>
          </a:bodyPr>
          <a:lstStyle/>
          <a:p>
            <a:r>
              <a:rPr lang="en-US" dirty="0" smtClean="0">
                <a:solidFill>
                  <a:srgbClr val="FF0000"/>
                </a:solidFill>
              </a:rPr>
              <a:t>Vacancies and Interstitial migrate in the crystal and react with other V,I or impurities.</a:t>
            </a:r>
            <a:endParaRPr lang="en-GB" dirty="0">
              <a:solidFill>
                <a:srgbClr val="FF0000"/>
              </a:solidFill>
            </a:endParaRPr>
          </a:p>
        </p:txBody>
      </p:sp>
      <p:sp>
        <p:nvSpPr>
          <p:cNvPr id="36" name="Date Placeholder 35"/>
          <p:cNvSpPr>
            <a:spLocks noGrp="1"/>
          </p:cNvSpPr>
          <p:nvPr>
            <p:ph type="dt" sz="half" idx="12"/>
          </p:nvPr>
        </p:nvSpPr>
        <p:spPr/>
        <p:txBody>
          <a:bodyPr/>
          <a:lstStyle/>
          <a:p>
            <a:fld id="{44FAC147-93E6-4CBA-98F1-63EAC9E05C54}" type="datetime1">
              <a:rPr lang="en-US" smtClean="0"/>
              <a:t>4/19/2013</a:t>
            </a:fld>
            <a:endParaRPr lang="en-US"/>
          </a:p>
        </p:txBody>
      </p:sp>
      <p:sp>
        <p:nvSpPr>
          <p:cNvPr id="38" name="Footer Placeholder 37"/>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184537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45" y="304800"/>
            <a:ext cx="8229600" cy="609600"/>
          </a:xfrm>
        </p:spPr>
        <p:txBody>
          <a:bodyPr/>
          <a:lstStyle/>
          <a:p>
            <a:r>
              <a:rPr lang="en-US" sz="2800" b="1" dirty="0" smtClean="0">
                <a:solidFill>
                  <a:srgbClr val="00B050"/>
                </a:solidFill>
              </a:rPr>
              <a:t>Generation of bulk damage (II)</a:t>
            </a:r>
            <a:endParaRPr lang="en-GB" sz="2800" b="1" dirty="0">
              <a:solidFill>
                <a:srgbClr val="00B050"/>
              </a:solidFill>
            </a:endParaRPr>
          </a:p>
        </p:txBody>
      </p:sp>
      <p:sp>
        <p:nvSpPr>
          <p:cNvPr id="3" name="Content Placeholder 2"/>
          <p:cNvSpPr>
            <a:spLocks noGrp="1"/>
          </p:cNvSpPr>
          <p:nvPr>
            <p:ph idx="1"/>
          </p:nvPr>
        </p:nvSpPr>
        <p:spPr>
          <a:xfrm>
            <a:off x="381000" y="1066800"/>
            <a:ext cx="8458200" cy="685800"/>
          </a:xfrm>
        </p:spPr>
        <p:txBody>
          <a:bodyPr/>
          <a:lstStyle/>
          <a:p>
            <a:pPr marL="0" indent="0">
              <a:buNone/>
            </a:pPr>
            <a:r>
              <a:rPr lang="en-US" sz="1800" dirty="0" smtClean="0"/>
              <a:t>How much clusters/point defects are produced by impinging particle depends on particle type and energy.</a:t>
            </a:r>
          </a:p>
          <a:p>
            <a:r>
              <a:rPr lang="en-US" sz="1800" dirty="0"/>
              <a:t>r</a:t>
            </a:r>
            <a:r>
              <a:rPr lang="en-US" sz="1800" dirty="0" smtClean="0"/>
              <a:t>eactor neutrons – more clusters , less point defects</a:t>
            </a:r>
          </a:p>
          <a:p>
            <a:r>
              <a:rPr lang="en-US" sz="1800" dirty="0" smtClean="0"/>
              <a:t>24 </a:t>
            </a:r>
            <a:r>
              <a:rPr lang="en-US" sz="1800" dirty="0" err="1" smtClean="0"/>
              <a:t>GeV</a:t>
            </a:r>
            <a:r>
              <a:rPr lang="en-US" sz="1800" dirty="0" smtClean="0"/>
              <a:t> protons – both in similar share</a:t>
            </a:r>
          </a:p>
          <a:p>
            <a:r>
              <a:rPr lang="en-US" sz="1800" dirty="0" smtClean="0"/>
              <a:t>10 MeV protons – more point defects less clusters</a:t>
            </a:r>
          </a:p>
          <a:p>
            <a:r>
              <a:rPr lang="en-US" sz="1800" dirty="0" smtClean="0">
                <a:latin typeface="Symbol" pitchFamily="18" charset="2"/>
              </a:rPr>
              <a:t>g</a:t>
            </a:r>
            <a:r>
              <a:rPr lang="en-US" sz="1800" dirty="0"/>
              <a:t> </a:t>
            </a:r>
            <a:r>
              <a:rPr lang="en-US" sz="1800" dirty="0" smtClean="0"/>
              <a:t>with &lt; 8 MeV – only point defects</a:t>
            </a:r>
          </a:p>
          <a:p>
            <a:endParaRPr lang="en-US" sz="1800" dirty="0" smtClean="0"/>
          </a:p>
        </p:txBody>
      </p:sp>
      <p:sp>
        <p:nvSpPr>
          <p:cNvPr id="5" name="Slide Number Placeholder 4"/>
          <p:cNvSpPr>
            <a:spLocks noGrp="1"/>
          </p:cNvSpPr>
          <p:nvPr>
            <p:ph type="sldNum" sz="quarter" idx="11"/>
          </p:nvPr>
        </p:nvSpPr>
        <p:spPr/>
        <p:txBody>
          <a:bodyPr/>
          <a:lstStyle/>
          <a:p>
            <a:fld id="{B6F15528-21DE-4FAA-801E-634DDDAF4B2B}" type="slidenum">
              <a:rPr lang="en-US" smtClean="0"/>
              <a:pPr/>
              <a:t>14</a:t>
            </a:fld>
            <a:endParaRPr lang="en-US"/>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3622436"/>
            <a:ext cx="5486400" cy="237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81200" y="3258789"/>
            <a:ext cx="1172116" cy="369332"/>
          </a:xfrm>
          <a:prstGeom prst="rect">
            <a:avLst/>
          </a:prstGeom>
          <a:noFill/>
        </p:spPr>
        <p:txBody>
          <a:bodyPr wrap="none" rtlCol="0">
            <a:spAutoFit/>
          </a:bodyPr>
          <a:lstStyle/>
          <a:p>
            <a:r>
              <a:rPr lang="en-US" dirty="0" smtClean="0"/>
              <a:t>10 MeV p</a:t>
            </a:r>
            <a:endParaRPr lang="en-GB" dirty="0"/>
          </a:p>
        </p:txBody>
      </p:sp>
      <p:sp>
        <p:nvSpPr>
          <p:cNvPr id="9" name="TextBox 8"/>
          <p:cNvSpPr txBox="1"/>
          <p:nvPr/>
        </p:nvSpPr>
        <p:spPr>
          <a:xfrm>
            <a:off x="3810000" y="3264015"/>
            <a:ext cx="1172116" cy="369332"/>
          </a:xfrm>
          <a:prstGeom prst="rect">
            <a:avLst/>
          </a:prstGeom>
          <a:noFill/>
        </p:spPr>
        <p:txBody>
          <a:bodyPr wrap="none" rtlCol="0">
            <a:spAutoFit/>
          </a:bodyPr>
          <a:lstStyle/>
          <a:p>
            <a:r>
              <a:rPr lang="en-US" dirty="0" smtClean="0"/>
              <a:t>24 </a:t>
            </a:r>
            <a:r>
              <a:rPr lang="en-US" dirty="0" err="1" smtClean="0"/>
              <a:t>GeV</a:t>
            </a:r>
            <a:r>
              <a:rPr lang="en-US" dirty="0" smtClean="0"/>
              <a:t> p</a:t>
            </a:r>
            <a:endParaRPr lang="en-GB" dirty="0"/>
          </a:p>
        </p:txBody>
      </p:sp>
      <p:sp>
        <p:nvSpPr>
          <p:cNvPr id="10" name="TextBox 9"/>
          <p:cNvSpPr txBox="1"/>
          <p:nvPr/>
        </p:nvSpPr>
        <p:spPr>
          <a:xfrm>
            <a:off x="5562600" y="3252924"/>
            <a:ext cx="1043876" cy="369332"/>
          </a:xfrm>
          <a:prstGeom prst="rect">
            <a:avLst/>
          </a:prstGeom>
          <a:noFill/>
        </p:spPr>
        <p:txBody>
          <a:bodyPr wrap="none" rtlCol="0">
            <a:spAutoFit/>
          </a:bodyPr>
          <a:lstStyle/>
          <a:p>
            <a:r>
              <a:rPr lang="en-US" dirty="0" smtClean="0"/>
              <a:t>1 MeV n</a:t>
            </a:r>
            <a:endParaRPr lang="en-GB" dirty="0"/>
          </a:p>
        </p:txBody>
      </p:sp>
      <p:sp>
        <p:nvSpPr>
          <p:cNvPr id="8" name="Date Placeholder 7"/>
          <p:cNvSpPr>
            <a:spLocks noGrp="1"/>
          </p:cNvSpPr>
          <p:nvPr>
            <p:ph type="dt" sz="half" idx="12"/>
          </p:nvPr>
        </p:nvSpPr>
        <p:spPr/>
        <p:txBody>
          <a:bodyPr/>
          <a:lstStyle/>
          <a:p>
            <a:fld id="{0350D354-6762-4BD8-B08D-39F1FBCD0482}" type="datetime1">
              <a:rPr lang="en-US" smtClean="0"/>
              <a:t>4/19/2013</a:t>
            </a:fld>
            <a:endParaRPr lang="en-US"/>
          </a:p>
        </p:txBody>
      </p:sp>
      <p:sp>
        <p:nvSpPr>
          <p:cNvPr id="11" name="Footer Placeholder 10"/>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745906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45" y="304800"/>
            <a:ext cx="8229600" cy="609600"/>
          </a:xfrm>
        </p:spPr>
        <p:txBody>
          <a:bodyPr/>
          <a:lstStyle/>
          <a:p>
            <a:r>
              <a:rPr lang="en-US" sz="2800" b="1" dirty="0" smtClean="0">
                <a:solidFill>
                  <a:srgbClr val="00B050"/>
                </a:solidFill>
              </a:rPr>
              <a:t>Generation of bulk damage (III)</a:t>
            </a:r>
            <a:endParaRPr lang="en-GB" sz="2800" b="1" dirty="0">
              <a:solidFill>
                <a:srgbClr val="00B050"/>
              </a:solidFill>
            </a:endParaRPr>
          </a:p>
        </p:txBody>
      </p:sp>
      <p:sp>
        <p:nvSpPr>
          <p:cNvPr id="3" name="Content Placeholder 2"/>
          <p:cNvSpPr>
            <a:spLocks noGrp="1"/>
          </p:cNvSpPr>
          <p:nvPr>
            <p:ph idx="1"/>
          </p:nvPr>
        </p:nvSpPr>
        <p:spPr>
          <a:xfrm>
            <a:off x="381000" y="1066800"/>
            <a:ext cx="8458200" cy="990600"/>
          </a:xfrm>
        </p:spPr>
        <p:txBody>
          <a:bodyPr/>
          <a:lstStyle/>
          <a:p>
            <a:pPr marL="0" indent="0">
              <a:buNone/>
            </a:pPr>
            <a:r>
              <a:rPr lang="en-US" sz="1800" dirty="0" smtClean="0"/>
              <a:t>How do we then compare the fluences of different particles?</a:t>
            </a:r>
          </a:p>
          <a:p>
            <a:pPr marL="0" indent="0">
              <a:buNone/>
            </a:pPr>
            <a:endParaRPr lang="en-US" sz="1800" b="1" dirty="0" smtClean="0"/>
          </a:p>
          <a:p>
            <a:pPr marL="0" indent="0">
              <a:buNone/>
            </a:pPr>
            <a:r>
              <a:rPr lang="en-US" sz="1600" b="1" dirty="0" smtClean="0"/>
              <a:t>NIEL hypothesis – the damage effects in silicon depend only on the non-ionizing energy loss regardless of the particle type and energy. </a:t>
            </a:r>
          </a:p>
          <a:p>
            <a:pPr marL="0" indent="0">
              <a:buNone/>
            </a:pPr>
            <a:endParaRPr lang="en-US" sz="1800" dirty="0" smtClean="0"/>
          </a:p>
          <a:p>
            <a:pPr marL="0" indent="0">
              <a:buNone/>
            </a:pPr>
            <a:r>
              <a:rPr lang="en-US" sz="1600" dirty="0"/>
              <a:t>I</a:t>
            </a:r>
            <a:r>
              <a:rPr lang="en-US" sz="1600" dirty="0" smtClean="0"/>
              <a:t>t is wrong (not extremely) for some radiation damage effects, but correct for leakage current. Still serves as a reference point.</a:t>
            </a:r>
          </a:p>
        </p:txBody>
      </p:sp>
      <p:sp>
        <p:nvSpPr>
          <p:cNvPr id="5" name="Slide Number Placeholder 4"/>
          <p:cNvSpPr>
            <a:spLocks noGrp="1"/>
          </p:cNvSpPr>
          <p:nvPr>
            <p:ph type="sldNum" sz="quarter" idx="11"/>
          </p:nvPr>
        </p:nvSpPr>
        <p:spPr/>
        <p:txBody>
          <a:bodyPr/>
          <a:lstStyle/>
          <a:p>
            <a:fld id="{B6F15528-21DE-4FAA-801E-634DDDAF4B2B}" type="slidenum">
              <a:rPr lang="en-US" smtClean="0"/>
              <a:pPr/>
              <a:t>15</a:t>
            </a:fld>
            <a:endParaRPr lang="en-US"/>
          </a:p>
        </p:txBody>
      </p:sp>
      <p:sp>
        <p:nvSpPr>
          <p:cNvPr id="7" name="TextBox 6"/>
          <p:cNvSpPr txBox="1"/>
          <p:nvPr/>
        </p:nvSpPr>
        <p:spPr>
          <a:xfrm>
            <a:off x="381000" y="3436585"/>
            <a:ext cx="7543800" cy="584775"/>
          </a:xfrm>
          <a:prstGeom prst="rect">
            <a:avLst/>
          </a:prstGeom>
          <a:noFill/>
        </p:spPr>
        <p:txBody>
          <a:bodyPr wrap="square" rtlCol="0">
            <a:spAutoFit/>
          </a:bodyPr>
          <a:lstStyle/>
          <a:p>
            <a:r>
              <a:rPr lang="en-US" sz="1600" dirty="0" smtClean="0"/>
              <a:t>One can normalize different particle fluences to the equivalent fluence of 1 MeV neutrons – equivalent fluence.</a:t>
            </a:r>
            <a:endParaRPr lang="en-GB" sz="1600" dirty="0"/>
          </a:p>
        </p:txBody>
      </p:sp>
      <mc:AlternateContent xmlns:mc="http://schemas.openxmlformats.org/markup-compatibility/2006" xmlns:a14="http://schemas.microsoft.com/office/drawing/2010/main">
        <mc:Choice Requires="a14">
          <p:sp>
            <p:nvSpPr>
              <p:cNvPr id="8" name="TextBox 7"/>
              <p:cNvSpPr txBox="1"/>
              <p:nvPr/>
            </p:nvSpPr>
            <p:spPr>
              <a:xfrm>
                <a:off x="3276600" y="3987208"/>
                <a:ext cx="1524000" cy="390748"/>
              </a:xfrm>
              <a:prstGeom prst="rect">
                <a:avLst/>
              </a:prstGeom>
              <a:noFill/>
            </p:spPr>
            <p:txBody>
              <a:bodyPr wrap="square" rtlCol="0">
                <a:spAutoFit/>
              </a:bodyPr>
              <a:lstStyle/>
              <a:p>
                <a14:m>
                  <m:oMath xmlns:m="http://schemas.openxmlformats.org/officeDocument/2006/math">
                    <m:sSub>
                      <m:sSubPr>
                        <m:ctrlPr>
                          <a:rPr lang="el-GR" i="1" smtClean="0">
                            <a:latin typeface="Cambria Math"/>
                            <a:ea typeface="Cambria Math"/>
                          </a:rPr>
                        </m:ctrlPr>
                      </m:sSubPr>
                      <m:e>
                        <m:r>
                          <m:rPr>
                            <m:sty m:val="p"/>
                          </m:rPr>
                          <a:rPr lang="el-GR" i="1">
                            <a:latin typeface="Cambria Math"/>
                            <a:ea typeface="Cambria Math"/>
                          </a:rPr>
                          <m:t>Φ</m:t>
                        </m:r>
                      </m:e>
                      <m:sub>
                        <m:r>
                          <a:rPr lang="en-US" b="0" i="1" smtClean="0">
                            <a:latin typeface="Cambria Math"/>
                            <a:ea typeface="Cambria Math"/>
                          </a:rPr>
                          <m:t>𝑒𝑞</m:t>
                        </m:r>
                      </m:sub>
                    </m:sSub>
                    <m:r>
                      <a:rPr lang="en-US" b="0" i="1" smtClean="0">
                        <a:latin typeface="Cambria Math"/>
                        <a:ea typeface="Cambria Math"/>
                      </a:rPr>
                      <m:t>=</m:t>
                    </m:r>
                  </m:oMath>
                </a14:m>
                <a:r>
                  <a:rPr lang="el-GR" dirty="0">
                    <a:ea typeface="Cambria Math"/>
                  </a:rPr>
                  <a:t> </a:t>
                </a:r>
                <a14:m>
                  <m:oMath xmlns:m="http://schemas.openxmlformats.org/officeDocument/2006/math">
                    <m:sSub>
                      <m:sSubPr>
                        <m:ctrlPr>
                          <a:rPr lang="el-GR" i="1">
                            <a:latin typeface="Cambria Math"/>
                            <a:ea typeface="Cambria Math"/>
                          </a:rPr>
                        </m:ctrlPr>
                      </m:sSubPr>
                      <m:e>
                        <m:sSub>
                          <m:sSubPr>
                            <m:ctrlPr>
                              <a:rPr lang="el-GR" i="1" smtClean="0">
                                <a:latin typeface="Cambria Math"/>
                                <a:ea typeface="Cambria Math"/>
                              </a:rPr>
                            </m:ctrlPr>
                          </m:sSubPr>
                          <m:e>
                            <m:r>
                              <a:rPr lang="el-GR" i="1">
                                <a:latin typeface="Cambria Math"/>
                                <a:ea typeface="Cambria Math"/>
                              </a:rPr>
                              <m:t>𝜅</m:t>
                            </m:r>
                          </m:e>
                          <m:sub>
                            <m:r>
                              <a:rPr lang="en-US" b="0" i="1" smtClean="0">
                                <a:latin typeface="Cambria Math"/>
                                <a:ea typeface="Cambria Math"/>
                              </a:rPr>
                              <m:t>𝑥</m:t>
                            </m:r>
                            <m:r>
                              <a:rPr lang="en-US" b="0" i="1" smtClean="0">
                                <a:latin typeface="Cambria Math"/>
                                <a:ea typeface="Cambria Math"/>
                              </a:rPr>
                              <m:t> </m:t>
                            </m:r>
                          </m:sub>
                        </m:sSub>
                        <m:r>
                          <m:rPr>
                            <m:sty m:val="p"/>
                          </m:rPr>
                          <a:rPr lang="el-GR" i="1">
                            <a:latin typeface="Cambria Math"/>
                            <a:ea typeface="Cambria Math"/>
                          </a:rPr>
                          <m:t>Φ</m:t>
                        </m:r>
                      </m:e>
                      <m:sub>
                        <m:r>
                          <a:rPr lang="en-US" b="0" i="1" smtClean="0">
                            <a:latin typeface="Cambria Math"/>
                            <a:ea typeface="Cambria Math"/>
                          </a:rPr>
                          <m:t>𝑥</m:t>
                        </m:r>
                      </m:sub>
                    </m:sSub>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276600" y="3987208"/>
                <a:ext cx="1524000" cy="390748"/>
              </a:xfrm>
              <a:prstGeom prst="rect">
                <a:avLst/>
              </a:prstGeom>
              <a:blipFill rotWithShape="1">
                <a:blip r:embed="rId2"/>
                <a:stretch>
                  <a:fillRect b="-3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133600" y="4495800"/>
                <a:ext cx="4419600" cy="1699953"/>
              </a:xfrm>
              <a:prstGeom prst="rect">
                <a:avLst/>
              </a:prstGeom>
              <a:noFill/>
            </p:spPr>
            <p:txBody>
              <a:bodyPr wrap="square" rtlCol="0">
                <a:spAutoFit/>
              </a:bodyPr>
              <a:lstStyle/>
              <a:p>
                <a14:m>
                  <m:oMath xmlns:m="http://schemas.openxmlformats.org/officeDocument/2006/math">
                    <m:sSub>
                      <m:sSubPr>
                        <m:ctrlPr>
                          <a:rPr lang="el-GR" sz="1600" i="1" smtClean="0">
                            <a:latin typeface="Cambria Math"/>
                            <a:ea typeface="Cambria Math"/>
                          </a:rPr>
                        </m:ctrlPr>
                      </m:sSubPr>
                      <m:e>
                        <m:r>
                          <a:rPr lang="el-GR" sz="1600" i="1">
                            <a:latin typeface="Cambria Math"/>
                            <a:ea typeface="Cambria Math"/>
                          </a:rPr>
                          <m:t>𝜅</m:t>
                        </m:r>
                      </m:e>
                      <m:sub>
                        <m:r>
                          <a:rPr lang="en-US" sz="1600" b="0" i="1" smtClean="0">
                            <a:latin typeface="Cambria Math"/>
                            <a:ea typeface="Cambria Math"/>
                          </a:rPr>
                          <m:t>𝑝</m:t>
                        </m:r>
                        <m:r>
                          <a:rPr lang="en-US" sz="1600" i="1">
                            <a:latin typeface="Cambria Math"/>
                            <a:ea typeface="Cambria Math"/>
                          </a:rPr>
                          <m:t> </m:t>
                        </m:r>
                      </m:sub>
                    </m:sSub>
                    <m:r>
                      <a:rPr lang="en-US" sz="1600" b="0" i="1" smtClean="0">
                        <a:latin typeface="Cambria Math"/>
                        <a:ea typeface="Cambria Math"/>
                      </a:rPr>
                      <m:t>=</m:t>
                    </m:r>
                  </m:oMath>
                </a14:m>
                <a:r>
                  <a:rPr lang="en-US" sz="1600" dirty="0" smtClean="0">
                    <a:ea typeface="Cambria Math"/>
                  </a:rPr>
                  <a:t> 0.62 (24 </a:t>
                </a:r>
                <a:r>
                  <a:rPr lang="en-US" sz="1600" dirty="0" err="1" smtClean="0">
                    <a:ea typeface="Cambria Math"/>
                  </a:rPr>
                  <a:t>GeV</a:t>
                </a:r>
                <a:r>
                  <a:rPr lang="en-US" sz="1600" dirty="0">
                    <a:ea typeface="Cambria Math"/>
                  </a:rPr>
                  <a:t> </a:t>
                </a:r>
                <a:r>
                  <a:rPr lang="en-US" sz="1600" dirty="0" smtClean="0">
                    <a:ea typeface="Cambria Math"/>
                  </a:rPr>
                  <a:t>protons)</a:t>
                </a:r>
              </a:p>
              <a:p>
                <a14:m>
                  <m:oMath xmlns:m="http://schemas.openxmlformats.org/officeDocument/2006/math">
                    <m:sSub>
                      <m:sSubPr>
                        <m:ctrlPr>
                          <a:rPr lang="el-GR" sz="1600" i="1">
                            <a:latin typeface="Cambria Math"/>
                            <a:ea typeface="Cambria Math"/>
                          </a:rPr>
                        </m:ctrlPr>
                      </m:sSubPr>
                      <m:e>
                        <m:r>
                          <a:rPr lang="el-GR" sz="1600" i="1">
                            <a:latin typeface="Cambria Math"/>
                            <a:ea typeface="Cambria Math"/>
                          </a:rPr>
                          <m:t>𝜅</m:t>
                        </m:r>
                      </m:e>
                      <m:sub>
                        <m:r>
                          <a:rPr lang="en-US" sz="1600" i="1">
                            <a:latin typeface="Cambria Math"/>
                            <a:ea typeface="Cambria Math"/>
                          </a:rPr>
                          <m:t>𝑝</m:t>
                        </m:r>
                        <m:r>
                          <a:rPr lang="en-US" sz="1600" i="1">
                            <a:latin typeface="Cambria Math"/>
                            <a:ea typeface="Cambria Math"/>
                          </a:rPr>
                          <m:t> </m:t>
                        </m:r>
                      </m:sub>
                    </m:sSub>
                    <m:r>
                      <a:rPr lang="en-US" sz="1600" i="1">
                        <a:latin typeface="Cambria Math"/>
                        <a:ea typeface="Cambria Math"/>
                      </a:rPr>
                      <m:t>=</m:t>
                    </m:r>
                  </m:oMath>
                </a14:m>
                <a:r>
                  <a:rPr lang="en-US" sz="1600" dirty="0">
                    <a:ea typeface="Cambria Math"/>
                  </a:rPr>
                  <a:t> </a:t>
                </a:r>
                <a:r>
                  <a:rPr lang="en-US" sz="1600" dirty="0" smtClean="0">
                    <a:ea typeface="Cambria Math"/>
                  </a:rPr>
                  <a:t>1.85 </a:t>
                </a:r>
                <a:r>
                  <a:rPr lang="en-US" sz="1600" dirty="0">
                    <a:ea typeface="Cambria Math"/>
                  </a:rPr>
                  <a:t>(</a:t>
                </a:r>
                <a:r>
                  <a:rPr lang="en-US" sz="1600" dirty="0" smtClean="0">
                    <a:ea typeface="Cambria Math"/>
                  </a:rPr>
                  <a:t>26 MeV </a:t>
                </a:r>
                <a:r>
                  <a:rPr lang="en-US" sz="1600" dirty="0">
                    <a:ea typeface="Cambria Math"/>
                  </a:rPr>
                  <a:t>protons</a:t>
                </a:r>
                <a:r>
                  <a:rPr lang="en-US" sz="1600" dirty="0" smtClean="0">
                    <a:ea typeface="Cambria Math"/>
                  </a:rPr>
                  <a:t>)</a:t>
                </a:r>
                <a:endParaRPr lang="en-US" sz="1600" i="1" dirty="0" smtClean="0">
                  <a:latin typeface="Cambria Math"/>
                  <a:ea typeface="Cambria Math"/>
                </a:endParaRPr>
              </a:p>
              <a:p>
                <a14:m>
                  <m:oMath xmlns:m="http://schemas.openxmlformats.org/officeDocument/2006/math">
                    <m:sSub>
                      <m:sSubPr>
                        <m:ctrlPr>
                          <a:rPr lang="el-GR" sz="1600" i="1">
                            <a:latin typeface="Cambria Math"/>
                            <a:ea typeface="Cambria Math"/>
                          </a:rPr>
                        </m:ctrlPr>
                      </m:sSubPr>
                      <m:e>
                        <m:r>
                          <a:rPr lang="el-GR" sz="1600" i="1">
                            <a:latin typeface="Cambria Math"/>
                            <a:ea typeface="Cambria Math"/>
                          </a:rPr>
                          <m:t>𝜅</m:t>
                        </m:r>
                      </m:e>
                      <m:sub>
                        <m:r>
                          <a:rPr lang="el-GR" sz="1600" i="1" smtClean="0">
                            <a:latin typeface="Cambria Math"/>
                            <a:ea typeface="Cambria Math"/>
                          </a:rPr>
                          <m:t>𝜋</m:t>
                        </m:r>
                        <m:r>
                          <a:rPr lang="en-US" sz="1600" i="1">
                            <a:latin typeface="Cambria Math"/>
                            <a:ea typeface="Cambria Math"/>
                          </a:rPr>
                          <m:t> </m:t>
                        </m:r>
                      </m:sub>
                    </m:sSub>
                    <m:r>
                      <a:rPr lang="en-US" sz="1600" i="1">
                        <a:latin typeface="Cambria Math"/>
                        <a:ea typeface="Cambria Math"/>
                      </a:rPr>
                      <m:t>=</m:t>
                    </m:r>
                  </m:oMath>
                </a14:m>
                <a:r>
                  <a:rPr lang="en-US" sz="1600" dirty="0">
                    <a:ea typeface="Cambria Math"/>
                  </a:rPr>
                  <a:t> </a:t>
                </a:r>
                <a:r>
                  <a:rPr lang="en-US" sz="1600" dirty="0" smtClean="0">
                    <a:ea typeface="Cambria Math"/>
                  </a:rPr>
                  <a:t>1.14 (300 MeV </a:t>
                </a:r>
                <a:r>
                  <a:rPr lang="en-US" sz="1600" dirty="0" err="1" smtClean="0">
                    <a:ea typeface="Cambria Math"/>
                  </a:rPr>
                  <a:t>pions</a:t>
                </a:r>
                <a:r>
                  <a:rPr lang="en-US" sz="1600" dirty="0" smtClean="0">
                    <a:ea typeface="Cambria Math"/>
                  </a:rPr>
                  <a:t>)</a:t>
                </a:r>
              </a:p>
              <a:p>
                <a14:m>
                  <m:oMath xmlns:m="http://schemas.openxmlformats.org/officeDocument/2006/math">
                    <m:sSub>
                      <m:sSubPr>
                        <m:ctrlPr>
                          <a:rPr lang="el-GR" sz="1600" i="1">
                            <a:latin typeface="Cambria Math"/>
                            <a:ea typeface="Cambria Math"/>
                          </a:rPr>
                        </m:ctrlPr>
                      </m:sSubPr>
                      <m:e>
                        <m:r>
                          <a:rPr lang="el-GR" sz="1600" i="1">
                            <a:latin typeface="Cambria Math"/>
                            <a:ea typeface="Cambria Math"/>
                          </a:rPr>
                          <m:t>𝜅</m:t>
                        </m:r>
                      </m:e>
                      <m:sub>
                        <m:r>
                          <a:rPr lang="en-US" sz="1600" b="0" i="1" smtClean="0">
                            <a:latin typeface="Cambria Math"/>
                            <a:ea typeface="Cambria Math"/>
                          </a:rPr>
                          <m:t>𝑛</m:t>
                        </m:r>
                        <m:r>
                          <a:rPr lang="en-US" sz="1600" i="1">
                            <a:latin typeface="Cambria Math"/>
                            <a:ea typeface="Cambria Math"/>
                          </a:rPr>
                          <m:t> </m:t>
                        </m:r>
                      </m:sub>
                    </m:sSub>
                    <m:r>
                      <a:rPr lang="en-US" sz="1600" i="1">
                        <a:latin typeface="Cambria Math"/>
                        <a:ea typeface="Cambria Math"/>
                      </a:rPr>
                      <m:t>=</m:t>
                    </m:r>
                  </m:oMath>
                </a14:m>
                <a:r>
                  <a:rPr lang="en-US" sz="1600" dirty="0">
                    <a:ea typeface="Cambria Math"/>
                  </a:rPr>
                  <a:t> </a:t>
                </a:r>
                <a:r>
                  <a:rPr lang="en-US" sz="1600" dirty="0" smtClean="0">
                    <a:ea typeface="Cambria Math"/>
                  </a:rPr>
                  <a:t>0.92 (reactor neutrons &gt;100 </a:t>
                </a:r>
                <a:r>
                  <a:rPr lang="en-US" sz="1600" dirty="0" err="1" smtClean="0">
                    <a:ea typeface="Cambria Math"/>
                  </a:rPr>
                  <a:t>keV</a:t>
                </a:r>
                <a:r>
                  <a:rPr lang="en-US" dirty="0" smtClean="0">
                    <a:ea typeface="Cambria Math"/>
                  </a:rPr>
                  <a:t>)</a:t>
                </a:r>
                <a:endParaRPr lang="en-US" dirty="0">
                  <a:ea typeface="Cambria Math"/>
                </a:endParaRPr>
              </a:p>
              <a:p>
                <a:endParaRPr lang="en-GB" dirty="0">
                  <a:ea typeface="Cambria Math"/>
                </a:endParaRPr>
              </a:p>
              <a:p>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133600" y="4495800"/>
                <a:ext cx="4419600" cy="1699953"/>
              </a:xfrm>
              <a:prstGeom prst="rect">
                <a:avLst/>
              </a:prstGeom>
              <a:blipFill rotWithShape="1">
                <a:blip r:embed="rId3"/>
                <a:stretch>
                  <a:fillRect t="-1079"/>
                </a:stretch>
              </a:blipFill>
            </p:spPr>
            <p:txBody>
              <a:bodyPr/>
              <a:lstStyle/>
              <a:p>
                <a:r>
                  <a:rPr lang="en-GB">
                    <a:noFill/>
                  </a:rPr>
                  <a:t> </a:t>
                </a:r>
              </a:p>
            </p:txBody>
          </p:sp>
        </mc:Fallback>
      </mc:AlternateContent>
      <p:sp>
        <p:nvSpPr>
          <p:cNvPr id="9" name="Date Placeholder 8"/>
          <p:cNvSpPr>
            <a:spLocks noGrp="1"/>
          </p:cNvSpPr>
          <p:nvPr>
            <p:ph type="dt" sz="half" idx="12"/>
          </p:nvPr>
        </p:nvSpPr>
        <p:spPr/>
        <p:txBody>
          <a:bodyPr/>
          <a:lstStyle/>
          <a:p>
            <a:fld id="{BCBC903F-A3C4-4DEE-9E8C-CA144A815149}" type="datetime1">
              <a:rPr lang="en-US" smtClean="0"/>
              <a:t>4/19/2013</a:t>
            </a:fld>
            <a:endParaRPr lang="en-US"/>
          </a:p>
        </p:txBody>
      </p:sp>
      <p:sp>
        <p:nvSpPr>
          <p:cNvPr id="11" name="Footer Placeholder 10"/>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448899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544B371-BB19-42EF-9C19-4C0F8FD92EED}" type="slidenum">
              <a:rPr lang="en-US"/>
              <a:pPr/>
              <a:t>16</a:t>
            </a:fld>
            <a:endParaRPr lang="en-US"/>
          </a:p>
        </p:txBody>
      </p:sp>
      <p:sp>
        <p:nvSpPr>
          <p:cNvPr id="24580" name="Rectangle 4"/>
          <p:cNvSpPr>
            <a:spLocks noChangeArrowheads="1"/>
          </p:cNvSpPr>
          <p:nvPr/>
        </p:nvSpPr>
        <p:spPr bwMode="auto">
          <a:xfrm>
            <a:off x="250825" y="1600200"/>
            <a:ext cx="8709025" cy="16906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449263" indent="-449263">
              <a:lnSpc>
                <a:spcPct val="90000"/>
              </a:lnSpc>
              <a:spcBef>
                <a:spcPct val="20000"/>
              </a:spcBef>
              <a:buClr>
                <a:srgbClr val="FA320D"/>
              </a:buClr>
              <a:buSzPct val="70000"/>
            </a:pPr>
            <a:r>
              <a:rPr lang="en-US" sz="2000" dirty="0">
                <a:latin typeface="Times New Roman" pitchFamily="18" charset="0"/>
                <a:sym typeface="Symbol" pitchFamily="18" charset="2"/>
              </a:rPr>
              <a:t>		</a:t>
            </a:r>
            <a:r>
              <a:rPr lang="en-US" sz="2000" dirty="0" smtClean="0">
                <a:latin typeface="Times New Roman" pitchFamily="18" charset="0"/>
              </a:rPr>
              <a:t>I.  </a:t>
            </a:r>
            <a:r>
              <a:rPr lang="en-US" sz="2000" dirty="0">
                <a:latin typeface="Times New Roman" pitchFamily="18" charset="0"/>
              </a:rPr>
              <a:t>Increase of </a:t>
            </a:r>
            <a:r>
              <a:rPr lang="en-US" sz="2000" b="1" dirty="0">
                <a:solidFill>
                  <a:srgbClr val="FF3300"/>
                </a:solidFill>
                <a:latin typeface="Times New Roman" pitchFamily="18" charset="0"/>
              </a:rPr>
              <a:t>leakage current</a:t>
            </a:r>
            <a:r>
              <a:rPr lang="en-US" sz="2000" dirty="0">
                <a:latin typeface="Times New Roman" pitchFamily="18" charset="0"/>
              </a:rPr>
              <a:t> (increase of shot noise, thermal runaway)</a:t>
            </a:r>
          </a:p>
          <a:p>
            <a:pPr marL="449263" indent="-449263" eaLnBrk="1" hangingPunct="1">
              <a:lnSpc>
                <a:spcPct val="90000"/>
              </a:lnSpc>
              <a:spcBef>
                <a:spcPct val="20000"/>
              </a:spcBef>
              <a:buClr>
                <a:srgbClr val="FA320D"/>
              </a:buClr>
              <a:buSzPct val="70000"/>
              <a:buFont typeface="Wingdings" pitchFamily="2" charset="2"/>
              <a:buNone/>
            </a:pPr>
            <a:r>
              <a:rPr lang="en-US" sz="2000" dirty="0">
                <a:latin typeface="Times New Roman" pitchFamily="18" charset="0"/>
                <a:sym typeface="Symbol" pitchFamily="18" charset="2"/>
              </a:rPr>
              <a:t>		</a:t>
            </a:r>
            <a:r>
              <a:rPr lang="en-US" sz="2000" dirty="0" smtClean="0">
                <a:latin typeface="Times New Roman" pitchFamily="18" charset="0"/>
                <a:sym typeface="Symbol" pitchFamily="18" charset="2"/>
              </a:rPr>
              <a:t>II.  </a:t>
            </a:r>
            <a:r>
              <a:rPr lang="en-US" sz="2000" dirty="0">
                <a:latin typeface="Times New Roman" pitchFamily="18" charset="0"/>
                <a:sym typeface="Symbol" pitchFamily="18" charset="2"/>
              </a:rPr>
              <a:t>Change of </a:t>
            </a:r>
            <a:r>
              <a:rPr lang="en-US" sz="2000" b="1" dirty="0">
                <a:solidFill>
                  <a:srgbClr val="FF3300"/>
                </a:solidFill>
                <a:latin typeface="Times New Roman" pitchFamily="18" charset="0"/>
                <a:sym typeface="Symbol" pitchFamily="18" charset="2"/>
              </a:rPr>
              <a:t>effective doping concentration</a:t>
            </a:r>
            <a:r>
              <a:rPr lang="en-US" sz="2000" dirty="0">
                <a:solidFill>
                  <a:srgbClr val="FF3300"/>
                </a:solidFill>
                <a:latin typeface="Times New Roman" pitchFamily="18" charset="0"/>
                <a:sym typeface="Symbol" pitchFamily="18" charset="2"/>
              </a:rPr>
              <a:t> </a:t>
            </a:r>
            <a:r>
              <a:rPr lang="en-US" dirty="0">
                <a:solidFill>
                  <a:srgbClr val="FF3300"/>
                </a:solidFill>
                <a:latin typeface="Times New Roman" pitchFamily="18" charset="0"/>
                <a:sym typeface="Symbol" pitchFamily="18" charset="2"/>
              </a:rPr>
              <a:t/>
            </a:r>
            <a:br>
              <a:rPr lang="en-US" dirty="0">
                <a:solidFill>
                  <a:srgbClr val="FF3300"/>
                </a:solidFill>
                <a:latin typeface="Times New Roman" pitchFamily="18" charset="0"/>
                <a:sym typeface="Symbol" pitchFamily="18" charset="2"/>
              </a:rPr>
            </a:br>
            <a:r>
              <a:rPr lang="en-US" dirty="0">
                <a:solidFill>
                  <a:srgbClr val="FF3300"/>
                </a:solidFill>
                <a:latin typeface="Times New Roman" pitchFamily="18" charset="0"/>
                <a:sym typeface="Symbol" pitchFamily="18" charset="2"/>
              </a:rPr>
              <a:t>		</a:t>
            </a:r>
            <a:r>
              <a:rPr lang="en-US" dirty="0">
                <a:latin typeface="Times New Roman" pitchFamily="18" charset="0"/>
                <a:sym typeface="Symbol" pitchFamily="18" charset="2"/>
              </a:rPr>
              <a:t>(higher depletion voltage, under- depletion)</a:t>
            </a:r>
          </a:p>
          <a:p>
            <a:pPr marL="449263" indent="-449263" eaLnBrk="1" hangingPunct="1">
              <a:lnSpc>
                <a:spcPct val="90000"/>
              </a:lnSpc>
              <a:spcBef>
                <a:spcPct val="20000"/>
              </a:spcBef>
              <a:buClr>
                <a:srgbClr val="FA320D"/>
              </a:buClr>
              <a:buSzPct val="70000"/>
              <a:buFont typeface="Wingdings" pitchFamily="2" charset="2"/>
              <a:buNone/>
            </a:pPr>
            <a:r>
              <a:rPr lang="en-US" sz="2000" dirty="0">
                <a:latin typeface="Times New Roman" pitchFamily="18" charset="0"/>
              </a:rPr>
              <a:t>		</a:t>
            </a:r>
            <a:r>
              <a:rPr lang="en-US" sz="2000" dirty="0" smtClean="0">
                <a:latin typeface="Times New Roman" pitchFamily="18" charset="0"/>
              </a:rPr>
              <a:t>III  </a:t>
            </a:r>
            <a:r>
              <a:rPr lang="en-US" sz="2000" dirty="0">
                <a:latin typeface="Times New Roman" pitchFamily="18" charset="0"/>
                <a:sym typeface="Symbol" pitchFamily="18" charset="2"/>
              </a:rPr>
              <a:t>Increase of </a:t>
            </a:r>
            <a:r>
              <a:rPr lang="en-US" sz="2000" dirty="0">
                <a:solidFill>
                  <a:srgbClr val="FF3300"/>
                </a:solidFill>
                <a:latin typeface="Times New Roman" pitchFamily="18" charset="0"/>
                <a:sym typeface="Symbol" pitchFamily="18" charset="2"/>
              </a:rPr>
              <a:t> </a:t>
            </a:r>
            <a:r>
              <a:rPr lang="en-US" sz="2000" b="1" dirty="0">
                <a:solidFill>
                  <a:srgbClr val="FF3300"/>
                </a:solidFill>
                <a:latin typeface="Times New Roman" pitchFamily="18" charset="0"/>
                <a:sym typeface="Symbol" pitchFamily="18" charset="2"/>
              </a:rPr>
              <a:t>charge carrier trapping</a:t>
            </a:r>
            <a:r>
              <a:rPr lang="en-US" sz="2000" dirty="0">
                <a:solidFill>
                  <a:srgbClr val="FF3300"/>
                </a:solidFill>
                <a:latin typeface="Times New Roman" pitchFamily="18" charset="0"/>
                <a:sym typeface="Symbol" pitchFamily="18" charset="2"/>
              </a:rPr>
              <a:t> </a:t>
            </a:r>
            <a:r>
              <a:rPr lang="en-US" sz="2000" dirty="0">
                <a:latin typeface="Times New Roman" pitchFamily="18" charset="0"/>
                <a:sym typeface="Symbol" pitchFamily="18" charset="2"/>
              </a:rPr>
              <a:t>(loss of charge</a:t>
            </a:r>
            <a:r>
              <a:rPr lang="en-US" sz="2000" dirty="0" smtClean="0">
                <a:latin typeface="Times New Roman" pitchFamily="18" charset="0"/>
                <a:sym typeface="Symbol" pitchFamily="18" charset="2"/>
              </a:rPr>
              <a:t>)</a:t>
            </a:r>
          </a:p>
          <a:p>
            <a:pPr marL="449263" indent="-449263">
              <a:lnSpc>
                <a:spcPct val="90000"/>
              </a:lnSpc>
              <a:spcBef>
                <a:spcPct val="20000"/>
              </a:spcBef>
              <a:buClr>
                <a:srgbClr val="FA320D"/>
              </a:buClr>
              <a:buSzPct val="70000"/>
            </a:pPr>
            <a:r>
              <a:rPr lang="en-US" sz="2000" dirty="0" smtClean="0">
                <a:latin typeface="Times New Roman" pitchFamily="18" charset="0"/>
                <a:sym typeface="Symbol" pitchFamily="18" charset="2"/>
              </a:rPr>
              <a:t>		IV. </a:t>
            </a:r>
            <a:r>
              <a:rPr lang="en-US" sz="2000" dirty="0" smtClean="0">
                <a:latin typeface="Times New Roman" pitchFamily="18" charset="0"/>
                <a:cs typeface="Times New Roman" pitchFamily="18" charset="0"/>
                <a:sym typeface="Symbol" pitchFamily="18" charset="2"/>
              </a:rPr>
              <a:t> </a:t>
            </a:r>
            <a:r>
              <a:rPr lang="en-US" sz="2000" dirty="0">
                <a:latin typeface="Times New Roman" pitchFamily="18" charset="0"/>
                <a:cs typeface="Times New Roman" pitchFamily="18" charset="0"/>
                <a:sym typeface="Symbol" pitchFamily="18" charset="2"/>
              </a:rPr>
              <a:t>Increase of silicon </a:t>
            </a:r>
            <a:r>
              <a:rPr lang="en-US" sz="2000" b="1" dirty="0">
                <a:solidFill>
                  <a:srgbClr val="FF0000"/>
                </a:solidFill>
                <a:latin typeface="Times New Roman" pitchFamily="18" charset="0"/>
                <a:cs typeface="Times New Roman" pitchFamily="18" charset="0"/>
                <a:sym typeface="Symbol" pitchFamily="18" charset="2"/>
              </a:rPr>
              <a:t>resistivity </a:t>
            </a:r>
            <a:endParaRPr lang="en-US" sz="2000" dirty="0">
              <a:latin typeface="Times New Roman" pitchFamily="18" charset="0"/>
              <a:sym typeface="Symbol" pitchFamily="18" charset="2"/>
            </a:endParaRPr>
          </a:p>
          <a:p>
            <a:pPr marL="449263" indent="-449263" eaLnBrk="1" hangingPunct="1">
              <a:lnSpc>
                <a:spcPct val="90000"/>
              </a:lnSpc>
              <a:spcBef>
                <a:spcPct val="20000"/>
              </a:spcBef>
              <a:buClr>
                <a:srgbClr val="FA320D"/>
              </a:buClr>
              <a:buSzPct val="70000"/>
              <a:buFont typeface="Wingdings" pitchFamily="2" charset="2"/>
              <a:buNone/>
            </a:pPr>
            <a:endParaRPr lang="en-US" sz="2000" dirty="0" smtClean="0">
              <a:latin typeface="Times New Roman" pitchFamily="18" charset="0"/>
              <a:sym typeface="Symbol" pitchFamily="18" charset="2"/>
            </a:endParaRPr>
          </a:p>
          <a:p>
            <a:pPr marL="449263" indent="-449263" eaLnBrk="1" hangingPunct="1">
              <a:lnSpc>
                <a:spcPct val="90000"/>
              </a:lnSpc>
              <a:spcBef>
                <a:spcPct val="20000"/>
              </a:spcBef>
              <a:buClr>
                <a:srgbClr val="FA320D"/>
              </a:buClr>
              <a:buSzPct val="70000"/>
              <a:buFont typeface="Wingdings" pitchFamily="2" charset="2"/>
              <a:buNone/>
            </a:pPr>
            <a:r>
              <a:rPr lang="en-US" sz="2000" b="1" dirty="0">
                <a:solidFill>
                  <a:srgbClr val="3333FF"/>
                </a:solidFill>
                <a:latin typeface="Times New Roman" pitchFamily="18" charset="0"/>
                <a:cs typeface="Times New Roman" pitchFamily="18" charset="0"/>
                <a:sym typeface="Symbol" pitchFamily="18" charset="2"/>
              </a:rPr>
              <a:t>	</a:t>
            </a:r>
            <a:endParaRPr lang="en-US" sz="2000" b="1" dirty="0">
              <a:solidFill>
                <a:srgbClr val="FF0000"/>
              </a:solidFill>
              <a:latin typeface="Times New Roman" pitchFamily="18" charset="0"/>
              <a:cs typeface="Times New Roman" pitchFamily="18" charset="0"/>
              <a:sym typeface="Symbol" pitchFamily="18" charset="2"/>
            </a:endParaRPr>
          </a:p>
        </p:txBody>
      </p:sp>
      <p:sp>
        <p:nvSpPr>
          <p:cNvPr id="24582" name="Rectangle 6"/>
          <p:cNvSpPr>
            <a:spLocks noGrp="1" noRot="1" noChangeArrowheads="1"/>
          </p:cNvSpPr>
          <p:nvPr>
            <p:ph type="title"/>
          </p:nvPr>
        </p:nvSpPr>
        <p:spPr>
          <a:xfrm>
            <a:off x="604837" y="19050"/>
            <a:ext cx="8001000" cy="1143000"/>
          </a:xfrm>
          <a:noFill/>
          <a:ln/>
        </p:spPr>
        <p:txBody>
          <a:bodyPr/>
          <a:lstStyle/>
          <a:p>
            <a:r>
              <a:rPr lang="en-US" sz="2800" b="1" dirty="0" smtClean="0">
                <a:solidFill>
                  <a:srgbClr val="00B050"/>
                </a:solidFill>
              </a:rPr>
              <a:t>Effects of </a:t>
            </a:r>
            <a:r>
              <a:rPr lang="en-US" sz="2800" b="1" dirty="0">
                <a:solidFill>
                  <a:srgbClr val="00B050"/>
                </a:solidFill>
              </a:rPr>
              <a:t>bulk </a:t>
            </a:r>
            <a:r>
              <a:rPr lang="en-US" sz="2800" b="1" dirty="0" smtClean="0">
                <a:solidFill>
                  <a:srgbClr val="00B050"/>
                </a:solidFill>
              </a:rPr>
              <a:t>damage to detector operation</a:t>
            </a:r>
            <a:endParaRPr lang="en-US" sz="2800" dirty="0">
              <a:solidFill>
                <a:schemeClr val="hlink"/>
              </a:solidFill>
            </a:endParaRPr>
          </a:p>
        </p:txBody>
      </p:sp>
      <p:sp>
        <p:nvSpPr>
          <p:cNvPr id="2" name="TextBox 1"/>
          <p:cNvSpPr txBox="1"/>
          <p:nvPr/>
        </p:nvSpPr>
        <p:spPr>
          <a:xfrm>
            <a:off x="279401" y="4375666"/>
            <a:ext cx="5445602" cy="1200329"/>
          </a:xfrm>
          <a:prstGeom prst="rect">
            <a:avLst/>
          </a:prstGeom>
          <a:noFill/>
        </p:spPr>
        <p:txBody>
          <a:bodyPr wrap="square" rtlCol="0">
            <a:spAutoFit/>
          </a:bodyPr>
          <a:lstStyle/>
          <a:p>
            <a:r>
              <a:rPr lang="en-US" dirty="0" smtClean="0"/>
              <a:t>The resistivity of silicon bulk increases with fluence </a:t>
            </a:r>
          </a:p>
          <a:p>
            <a:r>
              <a:rPr lang="en-US" dirty="0" smtClean="0"/>
              <a:t>-deep defects push Fermi level close to mid-gap and the material becomes highly resistive. The upper limit is set by intrinsic silicon.</a:t>
            </a:r>
            <a:endParaRPr lang="en-GB" dirty="0"/>
          </a:p>
        </p:txBody>
      </p:sp>
      <p:sp>
        <p:nvSpPr>
          <p:cNvPr id="3" name="Rectangle 2"/>
          <p:cNvSpPr/>
          <p:nvPr/>
        </p:nvSpPr>
        <p:spPr bwMode="auto">
          <a:xfrm>
            <a:off x="5963605" y="4579382"/>
            <a:ext cx="79056" cy="8498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39000" y="4579382"/>
            <a:ext cx="45719" cy="8498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6019799" y="4579382"/>
            <a:ext cx="1219201" cy="849868"/>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Irr</a:t>
            </a:r>
            <a:r>
              <a:rPr lang="en-US" dirty="0" smtClean="0">
                <a:latin typeface="Arial" charset="0"/>
              </a:rPr>
              <a:t>adiated</a:t>
            </a:r>
            <a:endParaRPr lang="en-US" dirty="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silicon</a:t>
            </a:r>
            <a:endParaRPr kumimoji="0" lang="en-GB" sz="1800" b="0" i="0" u="none" strike="noStrike" cap="none" normalizeH="0" baseline="0" dirty="0" smtClean="0">
              <a:ln>
                <a:noFill/>
              </a:ln>
              <a:solidFill>
                <a:schemeClr val="tx1"/>
              </a:solidFill>
              <a:effectLst/>
              <a:latin typeface="Arial" charset="0"/>
            </a:endParaRPr>
          </a:p>
        </p:txBody>
      </p:sp>
      <p:cxnSp>
        <p:nvCxnSpPr>
          <p:cNvPr id="9" name="Straight Connector 8"/>
          <p:cNvCxnSpPr/>
          <p:nvPr/>
        </p:nvCxnSpPr>
        <p:spPr bwMode="auto">
          <a:xfrm flipH="1">
            <a:off x="7284719" y="5004316"/>
            <a:ext cx="4772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5486400" y="4988957"/>
            <a:ext cx="4772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Date Placeholder 9"/>
          <p:cNvSpPr>
            <a:spLocks noGrp="1"/>
          </p:cNvSpPr>
          <p:nvPr>
            <p:ph type="dt" sz="half" idx="12"/>
          </p:nvPr>
        </p:nvSpPr>
        <p:spPr/>
        <p:txBody>
          <a:bodyPr/>
          <a:lstStyle/>
          <a:p>
            <a:fld id="{BC8C0C7D-F51F-4A9B-9684-EE9CE448D4EA}" type="datetime1">
              <a:rPr lang="en-US" smtClean="0"/>
              <a:t>4/19/2013</a:t>
            </a:fld>
            <a:endParaRPr lang="en-US"/>
          </a:p>
        </p:txBody>
      </p:sp>
      <p:sp>
        <p:nvSpPr>
          <p:cNvPr id="11" name="Footer Placeholder 10"/>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622967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4"/>
          <p:cNvSpPr>
            <a:spLocks noGrp="1"/>
          </p:cNvSpPr>
          <p:nvPr>
            <p:ph type="sldNum" sz="quarter" idx="11"/>
          </p:nvPr>
        </p:nvSpPr>
        <p:spPr/>
        <p:txBody>
          <a:bodyPr/>
          <a:lstStyle/>
          <a:p>
            <a:fld id="{0096F615-AFC1-422C-ADB6-A605AA5F1BF9}" type="slidenum">
              <a:rPr lang="en-US"/>
              <a:pPr/>
              <a:t>17</a:t>
            </a:fld>
            <a:endParaRPr lang="en-US"/>
          </a:p>
        </p:txBody>
      </p:sp>
      <p:sp>
        <p:nvSpPr>
          <p:cNvPr id="48130" name="Rectangle 2"/>
          <p:cNvSpPr>
            <a:spLocks noGrp="1" noChangeArrowheads="1"/>
          </p:cNvSpPr>
          <p:nvPr>
            <p:ph type="title"/>
          </p:nvPr>
        </p:nvSpPr>
        <p:spPr>
          <a:xfrm>
            <a:off x="76200" y="404813"/>
            <a:ext cx="8915399" cy="379412"/>
          </a:xfrm>
        </p:spPr>
        <p:txBody>
          <a:bodyPr/>
          <a:lstStyle/>
          <a:p>
            <a:r>
              <a:rPr lang="en-US" sz="2800" b="1" dirty="0">
                <a:solidFill>
                  <a:srgbClr val="00B050"/>
                </a:solidFill>
              </a:rPr>
              <a:t>Effects of bulk damage to detector operation</a:t>
            </a:r>
            <a:endParaRPr lang="en-US" sz="2800" i="1" dirty="0">
              <a:solidFill>
                <a:srgbClr val="CC00CC"/>
              </a:solidFill>
              <a:effectLst>
                <a:outerShdw blurRad="38100" dist="38100" dir="2700000" algn="tl">
                  <a:srgbClr val="C0C0C0"/>
                </a:outerShdw>
              </a:effectLst>
            </a:endParaRPr>
          </a:p>
        </p:txBody>
      </p:sp>
      <p:sp>
        <p:nvSpPr>
          <p:cNvPr id="48164" name="Freeform 36"/>
          <p:cNvSpPr>
            <a:spLocks/>
          </p:cNvSpPr>
          <p:nvPr/>
        </p:nvSpPr>
        <p:spPr bwMode="auto">
          <a:xfrm>
            <a:off x="1984375" y="3121025"/>
            <a:ext cx="6110288" cy="42863"/>
          </a:xfrm>
          <a:custGeom>
            <a:avLst/>
            <a:gdLst>
              <a:gd name="T0" fmla="*/ 0 w 18432"/>
              <a:gd name="T1" fmla="*/ 0 h 84"/>
              <a:gd name="T2" fmla="*/ 18432 w 18432"/>
              <a:gd name="T3" fmla="*/ 22 h 84"/>
              <a:gd name="T4" fmla="*/ 18432 w 18432"/>
              <a:gd name="T5" fmla="*/ 84 h 84"/>
              <a:gd name="T6" fmla="*/ 0 w 18432"/>
              <a:gd name="T7" fmla="*/ 63 h 84"/>
              <a:gd name="T8" fmla="*/ 0 w 18432"/>
              <a:gd name="T9" fmla="*/ 0 h 84"/>
            </a:gdLst>
            <a:ahLst/>
            <a:cxnLst>
              <a:cxn ang="0">
                <a:pos x="T0" y="T1"/>
              </a:cxn>
              <a:cxn ang="0">
                <a:pos x="T2" y="T3"/>
              </a:cxn>
              <a:cxn ang="0">
                <a:pos x="T4" y="T5"/>
              </a:cxn>
              <a:cxn ang="0">
                <a:pos x="T6" y="T7"/>
              </a:cxn>
              <a:cxn ang="0">
                <a:pos x="T8" y="T9"/>
              </a:cxn>
            </a:cxnLst>
            <a:rect l="0" t="0" r="r" b="b"/>
            <a:pathLst>
              <a:path w="18432" h="84">
                <a:moveTo>
                  <a:pt x="0" y="0"/>
                </a:moveTo>
                <a:lnTo>
                  <a:pt x="18432" y="22"/>
                </a:lnTo>
                <a:lnTo>
                  <a:pt x="18432" y="84"/>
                </a:lnTo>
                <a:lnTo>
                  <a:pt x="0" y="6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65" name="Freeform 37"/>
          <p:cNvSpPr>
            <a:spLocks/>
          </p:cNvSpPr>
          <p:nvPr/>
        </p:nvSpPr>
        <p:spPr bwMode="auto">
          <a:xfrm>
            <a:off x="1455738" y="2965450"/>
            <a:ext cx="201612" cy="198438"/>
          </a:xfrm>
          <a:custGeom>
            <a:avLst/>
            <a:gdLst>
              <a:gd name="T0" fmla="*/ 169 w 508"/>
              <a:gd name="T1" fmla="*/ 225 h 500"/>
              <a:gd name="T2" fmla="*/ 322 w 508"/>
              <a:gd name="T3" fmla="*/ 224 h 500"/>
              <a:gd name="T4" fmla="*/ 350 w 508"/>
              <a:gd name="T5" fmla="*/ 220 h 500"/>
              <a:gd name="T6" fmla="*/ 362 w 508"/>
              <a:gd name="T7" fmla="*/ 215 h 500"/>
              <a:gd name="T8" fmla="*/ 373 w 508"/>
              <a:gd name="T9" fmla="*/ 207 h 500"/>
              <a:gd name="T10" fmla="*/ 381 w 508"/>
              <a:gd name="T11" fmla="*/ 196 h 500"/>
              <a:gd name="T12" fmla="*/ 387 w 508"/>
              <a:gd name="T13" fmla="*/ 180 h 500"/>
              <a:gd name="T14" fmla="*/ 391 w 508"/>
              <a:gd name="T15" fmla="*/ 163 h 500"/>
              <a:gd name="T16" fmla="*/ 409 w 508"/>
              <a:gd name="T17" fmla="*/ 152 h 500"/>
              <a:gd name="T18" fmla="*/ 393 w 508"/>
              <a:gd name="T19" fmla="*/ 327 h 500"/>
              <a:gd name="T20" fmla="*/ 386 w 508"/>
              <a:gd name="T21" fmla="*/ 296 h 500"/>
              <a:gd name="T22" fmla="*/ 381 w 508"/>
              <a:gd name="T23" fmla="*/ 279 h 500"/>
              <a:gd name="T24" fmla="*/ 370 w 508"/>
              <a:gd name="T25" fmla="*/ 268 h 500"/>
              <a:gd name="T26" fmla="*/ 354 w 508"/>
              <a:gd name="T27" fmla="*/ 259 h 500"/>
              <a:gd name="T28" fmla="*/ 331 w 508"/>
              <a:gd name="T29" fmla="*/ 253 h 500"/>
              <a:gd name="T30" fmla="*/ 299 w 508"/>
              <a:gd name="T31" fmla="*/ 252 h 500"/>
              <a:gd name="T32" fmla="*/ 169 w 508"/>
              <a:gd name="T33" fmla="*/ 416 h 500"/>
              <a:gd name="T34" fmla="*/ 169 w 508"/>
              <a:gd name="T35" fmla="*/ 442 h 500"/>
              <a:gd name="T36" fmla="*/ 171 w 508"/>
              <a:gd name="T37" fmla="*/ 457 h 500"/>
              <a:gd name="T38" fmla="*/ 177 w 508"/>
              <a:gd name="T39" fmla="*/ 462 h 500"/>
              <a:gd name="T40" fmla="*/ 185 w 508"/>
              <a:gd name="T41" fmla="*/ 468 h 500"/>
              <a:gd name="T42" fmla="*/ 197 w 508"/>
              <a:gd name="T43" fmla="*/ 470 h 500"/>
              <a:gd name="T44" fmla="*/ 218 w 508"/>
              <a:gd name="T45" fmla="*/ 472 h 500"/>
              <a:gd name="T46" fmla="*/ 342 w 508"/>
              <a:gd name="T47" fmla="*/ 472 h 500"/>
              <a:gd name="T48" fmla="*/ 378 w 508"/>
              <a:gd name="T49" fmla="*/ 469 h 500"/>
              <a:gd name="T50" fmla="*/ 403 w 508"/>
              <a:gd name="T51" fmla="*/ 462 h 500"/>
              <a:gd name="T52" fmla="*/ 425 w 508"/>
              <a:gd name="T53" fmla="*/ 450 h 500"/>
              <a:gd name="T54" fmla="*/ 449 w 508"/>
              <a:gd name="T55" fmla="*/ 431 h 500"/>
              <a:gd name="T56" fmla="*/ 477 w 508"/>
              <a:gd name="T57" fmla="*/ 396 h 500"/>
              <a:gd name="T58" fmla="*/ 508 w 508"/>
              <a:gd name="T59" fmla="*/ 375 h 500"/>
              <a:gd name="T60" fmla="*/ 0 w 508"/>
              <a:gd name="T61" fmla="*/ 500 h 500"/>
              <a:gd name="T62" fmla="*/ 21 w 508"/>
              <a:gd name="T63" fmla="*/ 486 h 500"/>
              <a:gd name="T64" fmla="*/ 41 w 508"/>
              <a:gd name="T65" fmla="*/ 484 h 500"/>
              <a:gd name="T66" fmla="*/ 61 w 508"/>
              <a:gd name="T67" fmla="*/ 477 h 500"/>
              <a:gd name="T68" fmla="*/ 72 w 508"/>
              <a:gd name="T69" fmla="*/ 470 h 500"/>
              <a:gd name="T70" fmla="*/ 80 w 508"/>
              <a:gd name="T71" fmla="*/ 460 h 500"/>
              <a:gd name="T72" fmla="*/ 84 w 508"/>
              <a:gd name="T73" fmla="*/ 441 h 500"/>
              <a:gd name="T74" fmla="*/ 85 w 508"/>
              <a:gd name="T75" fmla="*/ 412 h 500"/>
              <a:gd name="T76" fmla="*/ 84 w 508"/>
              <a:gd name="T77" fmla="*/ 66 h 500"/>
              <a:gd name="T78" fmla="*/ 80 w 508"/>
              <a:gd name="T79" fmla="*/ 42 h 500"/>
              <a:gd name="T80" fmla="*/ 76 w 508"/>
              <a:gd name="T81" fmla="*/ 32 h 500"/>
              <a:gd name="T82" fmla="*/ 69 w 508"/>
              <a:gd name="T83" fmla="*/ 26 h 500"/>
              <a:gd name="T84" fmla="*/ 58 w 508"/>
              <a:gd name="T85" fmla="*/ 20 h 500"/>
              <a:gd name="T86" fmla="*/ 37 w 508"/>
              <a:gd name="T87" fmla="*/ 15 h 500"/>
              <a:gd name="T88" fmla="*/ 0 w 508"/>
              <a:gd name="T89" fmla="*/ 14 h 500"/>
              <a:gd name="T90" fmla="*/ 458 w 508"/>
              <a:gd name="T91" fmla="*/ 0 h 500"/>
              <a:gd name="T92" fmla="*/ 447 w 508"/>
              <a:gd name="T93" fmla="*/ 110 h 500"/>
              <a:gd name="T94" fmla="*/ 437 w 508"/>
              <a:gd name="T95" fmla="*/ 76 h 500"/>
              <a:gd name="T96" fmla="*/ 426 w 508"/>
              <a:gd name="T97" fmla="*/ 55 h 500"/>
              <a:gd name="T98" fmla="*/ 413 w 508"/>
              <a:gd name="T99" fmla="*/ 43 h 500"/>
              <a:gd name="T100" fmla="*/ 394 w 508"/>
              <a:gd name="T101" fmla="*/ 34 h 500"/>
              <a:gd name="T102" fmla="*/ 369 w 508"/>
              <a:gd name="T103" fmla="*/ 30 h 500"/>
              <a:gd name="T104" fmla="*/ 331 w 508"/>
              <a:gd name="T105" fmla="*/ 2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500">
                <a:moveTo>
                  <a:pt x="169" y="27"/>
                </a:moveTo>
                <a:lnTo>
                  <a:pt x="169" y="225"/>
                </a:lnTo>
                <a:lnTo>
                  <a:pt x="299" y="225"/>
                </a:lnTo>
                <a:lnTo>
                  <a:pt x="322" y="224"/>
                </a:lnTo>
                <a:lnTo>
                  <a:pt x="342" y="221"/>
                </a:lnTo>
                <a:lnTo>
                  <a:pt x="350" y="220"/>
                </a:lnTo>
                <a:lnTo>
                  <a:pt x="357" y="217"/>
                </a:lnTo>
                <a:lnTo>
                  <a:pt x="362" y="215"/>
                </a:lnTo>
                <a:lnTo>
                  <a:pt x="367" y="212"/>
                </a:lnTo>
                <a:lnTo>
                  <a:pt x="373" y="207"/>
                </a:lnTo>
                <a:lnTo>
                  <a:pt x="377" y="201"/>
                </a:lnTo>
                <a:lnTo>
                  <a:pt x="381" y="196"/>
                </a:lnTo>
                <a:lnTo>
                  <a:pt x="385" y="188"/>
                </a:lnTo>
                <a:lnTo>
                  <a:pt x="387" y="180"/>
                </a:lnTo>
                <a:lnTo>
                  <a:pt x="390" y="172"/>
                </a:lnTo>
                <a:lnTo>
                  <a:pt x="391" y="163"/>
                </a:lnTo>
                <a:lnTo>
                  <a:pt x="393" y="152"/>
                </a:lnTo>
                <a:lnTo>
                  <a:pt x="409" y="152"/>
                </a:lnTo>
                <a:lnTo>
                  <a:pt x="409" y="327"/>
                </a:lnTo>
                <a:lnTo>
                  <a:pt x="393" y="327"/>
                </a:lnTo>
                <a:lnTo>
                  <a:pt x="390" y="309"/>
                </a:lnTo>
                <a:lnTo>
                  <a:pt x="386" y="296"/>
                </a:lnTo>
                <a:lnTo>
                  <a:pt x="383" y="287"/>
                </a:lnTo>
                <a:lnTo>
                  <a:pt x="381" y="279"/>
                </a:lnTo>
                <a:lnTo>
                  <a:pt x="375" y="273"/>
                </a:lnTo>
                <a:lnTo>
                  <a:pt x="370" y="268"/>
                </a:lnTo>
                <a:lnTo>
                  <a:pt x="362" y="263"/>
                </a:lnTo>
                <a:lnTo>
                  <a:pt x="354" y="259"/>
                </a:lnTo>
                <a:lnTo>
                  <a:pt x="345" y="256"/>
                </a:lnTo>
                <a:lnTo>
                  <a:pt x="331" y="253"/>
                </a:lnTo>
                <a:lnTo>
                  <a:pt x="317" y="252"/>
                </a:lnTo>
                <a:lnTo>
                  <a:pt x="299" y="252"/>
                </a:lnTo>
                <a:lnTo>
                  <a:pt x="169" y="252"/>
                </a:lnTo>
                <a:lnTo>
                  <a:pt x="169" y="416"/>
                </a:lnTo>
                <a:lnTo>
                  <a:pt x="169" y="432"/>
                </a:lnTo>
                <a:lnTo>
                  <a:pt x="169" y="442"/>
                </a:lnTo>
                <a:lnTo>
                  <a:pt x="170" y="452"/>
                </a:lnTo>
                <a:lnTo>
                  <a:pt x="171" y="457"/>
                </a:lnTo>
                <a:lnTo>
                  <a:pt x="174" y="460"/>
                </a:lnTo>
                <a:lnTo>
                  <a:pt x="177" y="462"/>
                </a:lnTo>
                <a:lnTo>
                  <a:pt x="181" y="465"/>
                </a:lnTo>
                <a:lnTo>
                  <a:pt x="185" y="468"/>
                </a:lnTo>
                <a:lnTo>
                  <a:pt x="190" y="470"/>
                </a:lnTo>
                <a:lnTo>
                  <a:pt x="197" y="470"/>
                </a:lnTo>
                <a:lnTo>
                  <a:pt x="206" y="472"/>
                </a:lnTo>
                <a:lnTo>
                  <a:pt x="218" y="472"/>
                </a:lnTo>
                <a:lnTo>
                  <a:pt x="318" y="472"/>
                </a:lnTo>
                <a:lnTo>
                  <a:pt x="342" y="472"/>
                </a:lnTo>
                <a:lnTo>
                  <a:pt x="362" y="470"/>
                </a:lnTo>
                <a:lnTo>
                  <a:pt x="378" y="469"/>
                </a:lnTo>
                <a:lnTo>
                  <a:pt x="391" y="466"/>
                </a:lnTo>
                <a:lnTo>
                  <a:pt x="403" y="462"/>
                </a:lnTo>
                <a:lnTo>
                  <a:pt x="414" y="457"/>
                </a:lnTo>
                <a:lnTo>
                  <a:pt x="425" y="450"/>
                </a:lnTo>
                <a:lnTo>
                  <a:pt x="435" y="442"/>
                </a:lnTo>
                <a:lnTo>
                  <a:pt x="449" y="431"/>
                </a:lnTo>
                <a:lnTo>
                  <a:pt x="463" y="415"/>
                </a:lnTo>
                <a:lnTo>
                  <a:pt x="477" y="396"/>
                </a:lnTo>
                <a:lnTo>
                  <a:pt x="491" y="375"/>
                </a:lnTo>
                <a:lnTo>
                  <a:pt x="508" y="375"/>
                </a:lnTo>
                <a:lnTo>
                  <a:pt x="458" y="500"/>
                </a:lnTo>
                <a:lnTo>
                  <a:pt x="0" y="500"/>
                </a:lnTo>
                <a:lnTo>
                  <a:pt x="0" y="486"/>
                </a:lnTo>
                <a:lnTo>
                  <a:pt x="21" y="486"/>
                </a:lnTo>
                <a:lnTo>
                  <a:pt x="30" y="485"/>
                </a:lnTo>
                <a:lnTo>
                  <a:pt x="41" y="484"/>
                </a:lnTo>
                <a:lnTo>
                  <a:pt x="50" y="481"/>
                </a:lnTo>
                <a:lnTo>
                  <a:pt x="61" y="477"/>
                </a:lnTo>
                <a:lnTo>
                  <a:pt x="66" y="474"/>
                </a:lnTo>
                <a:lnTo>
                  <a:pt x="72" y="470"/>
                </a:lnTo>
                <a:lnTo>
                  <a:pt x="77" y="465"/>
                </a:lnTo>
                <a:lnTo>
                  <a:pt x="80" y="460"/>
                </a:lnTo>
                <a:lnTo>
                  <a:pt x="81" y="452"/>
                </a:lnTo>
                <a:lnTo>
                  <a:pt x="84" y="441"/>
                </a:lnTo>
                <a:lnTo>
                  <a:pt x="84" y="428"/>
                </a:lnTo>
                <a:lnTo>
                  <a:pt x="85" y="412"/>
                </a:lnTo>
                <a:lnTo>
                  <a:pt x="85" y="87"/>
                </a:lnTo>
                <a:lnTo>
                  <a:pt x="84" y="66"/>
                </a:lnTo>
                <a:lnTo>
                  <a:pt x="81" y="48"/>
                </a:lnTo>
                <a:lnTo>
                  <a:pt x="80" y="42"/>
                </a:lnTo>
                <a:lnTo>
                  <a:pt x="78" y="36"/>
                </a:lnTo>
                <a:lnTo>
                  <a:pt x="76" y="32"/>
                </a:lnTo>
                <a:lnTo>
                  <a:pt x="73" y="28"/>
                </a:lnTo>
                <a:lnTo>
                  <a:pt x="69" y="26"/>
                </a:lnTo>
                <a:lnTo>
                  <a:pt x="64" y="22"/>
                </a:lnTo>
                <a:lnTo>
                  <a:pt x="58" y="20"/>
                </a:lnTo>
                <a:lnTo>
                  <a:pt x="52" y="18"/>
                </a:lnTo>
                <a:lnTo>
                  <a:pt x="37" y="15"/>
                </a:lnTo>
                <a:lnTo>
                  <a:pt x="21" y="14"/>
                </a:lnTo>
                <a:lnTo>
                  <a:pt x="0" y="14"/>
                </a:lnTo>
                <a:lnTo>
                  <a:pt x="0" y="0"/>
                </a:lnTo>
                <a:lnTo>
                  <a:pt x="458" y="0"/>
                </a:lnTo>
                <a:lnTo>
                  <a:pt x="465" y="110"/>
                </a:lnTo>
                <a:lnTo>
                  <a:pt x="447" y="110"/>
                </a:lnTo>
                <a:lnTo>
                  <a:pt x="442" y="91"/>
                </a:lnTo>
                <a:lnTo>
                  <a:pt x="437" y="76"/>
                </a:lnTo>
                <a:lnTo>
                  <a:pt x="431" y="64"/>
                </a:lnTo>
                <a:lnTo>
                  <a:pt x="426" y="55"/>
                </a:lnTo>
                <a:lnTo>
                  <a:pt x="421" y="48"/>
                </a:lnTo>
                <a:lnTo>
                  <a:pt x="413" y="43"/>
                </a:lnTo>
                <a:lnTo>
                  <a:pt x="403" y="38"/>
                </a:lnTo>
                <a:lnTo>
                  <a:pt x="394" y="34"/>
                </a:lnTo>
                <a:lnTo>
                  <a:pt x="383" y="31"/>
                </a:lnTo>
                <a:lnTo>
                  <a:pt x="369" y="30"/>
                </a:lnTo>
                <a:lnTo>
                  <a:pt x="351" y="28"/>
                </a:lnTo>
                <a:lnTo>
                  <a:pt x="331" y="27"/>
                </a:lnTo>
                <a:lnTo>
                  <a:pt x="169" y="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66" name="Freeform 38"/>
          <p:cNvSpPr>
            <a:spLocks/>
          </p:cNvSpPr>
          <p:nvPr/>
        </p:nvSpPr>
        <p:spPr bwMode="auto">
          <a:xfrm>
            <a:off x="1671638" y="3122613"/>
            <a:ext cx="134937" cy="146050"/>
          </a:xfrm>
          <a:custGeom>
            <a:avLst/>
            <a:gdLst>
              <a:gd name="T0" fmla="*/ 260 w 266"/>
              <a:gd name="T1" fmla="*/ 85 h 261"/>
              <a:gd name="T2" fmla="*/ 246 w 266"/>
              <a:gd name="T3" fmla="*/ 67 h 261"/>
              <a:gd name="T4" fmla="*/ 232 w 266"/>
              <a:gd name="T5" fmla="*/ 45 h 261"/>
              <a:gd name="T6" fmla="*/ 221 w 266"/>
              <a:gd name="T7" fmla="*/ 34 h 261"/>
              <a:gd name="T8" fmla="*/ 201 w 266"/>
              <a:gd name="T9" fmla="*/ 22 h 261"/>
              <a:gd name="T10" fmla="*/ 172 w 266"/>
              <a:gd name="T11" fmla="*/ 14 h 261"/>
              <a:gd name="T12" fmla="*/ 140 w 266"/>
              <a:gd name="T13" fmla="*/ 14 h 261"/>
              <a:gd name="T14" fmla="*/ 113 w 266"/>
              <a:gd name="T15" fmla="*/ 20 h 261"/>
              <a:gd name="T16" fmla="*/ 89 w 266"/>
              <a:gd name="T17" fmla="*/ 33 h 261"/>
              <a:gd name="T18" fmla="*/ 70 w 266"/>
              <a:gd name="T19" fmla="*/ 53 h 261"/>
              <a:gd name="T20" fmla="*/ 57 w 266"/>
              <a:gd name="T21" fmla="*/ 81 h 261"/>
              <a:gd name="T22" fmla="*/ 50 w 266"/>
              <a:gd name="T23" fmla="*/ 115 h 261"/>
              <a:gd name="T24" fmla="*/ 50 w 266"/>
              <a:gd name="T25" fmla="*/ 151 h 261"/>
              <a:gd name="T26" fmla="*/ 57 w 266"/>
              <a:gd name="T27" fmla="*/ 181 h 261"/>
              <a:gd name="T28" fmla="*/ 69 w 266"/>
              <a:gd name="T29" fmla="*/ 205 h 261"/>
              <a:gd name="T30" fmla="*/ 89 w 266"/>
              <a:gd name="T31" fmla="*/ 223 h 261"/>
              <a:gd name="T32" fmla="*/ 114 w 266"/>
              <a:gd name="T33" fmla="*/ 237 h 261"/>
              <a:gd name="T34" fmla="*/ 144 w 266"/>
              <a:gd name="T35" fmla="*/ 243 h 261"/>
              <a:gd name="T36" fmla="*/ 174 w 266"/>
              <a:gd name="T37" fmla="*/ 243 h 261"/>
              <a:gd name="T38" fmla="*/ 200 w 266"/>
              <a:gd name="T39" fmla="*/ 239 h 261"/>
              <a:gd name="T40" fmla="*/ 222 w 266"/>
              <a:gd name="T41" fmla="*/ 227 h 261"/>
              <a:gd name="T42" fmla="*/ 248 w 266"/>
              <a:gd name="T43" fmla="*/ 207 h 261"/>
              <a:gd name="T44" fmla="*/ 266 w 266"/>
              <a:gd name="T45" fmla="*/ 197 h 261"/>
              <a:gd name="T46" fmla="*/ 242 w 266"/>
              <a:gd name="T47" fmla="*/ 226 h 261"/>
              <a:gd name="T48" fmla="*/ 214 w 266"/>
              <a:gd name="T49" fmla="*/ 245 h 261"/>
              <a:gd name="T50" fmla="*/ 182 w 266"/>
              <a:gd name="T51" fmla="*/ 257 h 261"/>
              <a:gd name="T52" fmla="*/ 144 w 266"/>
              <a:gd name="T53" fmla="*/ 261 h 261"/>
              <a:gd name="T54" fmla="*/ 109 w 266"/>
              <a:gd name="T55" fmla="*/ 258 h 261"/>
              <a:gd name="T56" fmla="*/ 78 w 266"/>
              <a:gd name="T57" fmla="*/ 249 h 261"/>
              <a:gd name="T58" fmla="*/ 52 w 266"/>
              <a:gd name="T59" fmla="*/ 235 h 261"/>
              <a:gd name="T60" fmla="*/ 29 w 266"/>
              <a:gd name="T61" fmla="*/ 215 h 261"/>
              <a:gd name="T62" fmla="*/ 16 w 266"/>
              <a:gd name="T63" fmla="*/ 197 h 261"/>
              <a:gd name="T64" fmla="*/ 6 w 266"/>
              <a:gd name="T65" fmla="*/ 178 h 261"/>
              <a:gd name="T66" fmla="*/ 1 w 266"/>
              <a:gd name="T67" fmla="*/ 157 h 261"/>
              <a:gd name="T68" fmla="*/ 0 w 266"/>
              <a:gd name="T69" fmla="*/ 134 h 261"/>
              <a:gd name="T70" fmla="*/ 4 w 266"/>
              <a:gd name="T71" fmla="*/ 98 h 261"/>
              <a:gd name="T72" fmla="*/ 20 w 266"/>
              <a:gd name="T73" fmla="*/ 65 h 261"/>
              <a:gd name="T74" fmla="*/ 42 w 266"/>
              <a:gd name="T75" fmla="*/ 38 h 261"/>
              <a:gd name="T76" fmla="*/ 74 w 266"/>
              <a:gd name="T77" fmla="*/ 17 h 261"/>
              <a:gd name="T78" fmla="*/ 110 w 266"/>
              <a:gd name="T79" fmla="*/ 4 h 261"/>
              <a:gd name="T80" fmla="*/ 150 w 266"/>
              <a:gd name="T81" fmla="*/ 0 h 261"/>
              <a:gd name="T82" fmla="*/ 182 w 266"/>
              <a:gd name="T83" fmla="*/ 4 h 261"/>
              <a:gd name="T84" fmla="*/ 214 w 266"/>
              <a:gd name="T85" fmla="*/ 13 h 261"/>
              <a:gd name="T86" fmla="*/ 228 w 266"/>
              <a:gd name="T87" fmla="*/ 17 h 261"/>
              <a:gd name="T88" fmla="*/ 237 w 266"/>
              <a:gd name="T89" fmla="*/ 14 h 261"/>
              <a:gd name="T90" fmla="*/ 245 w 266"/>
              <a:gd name="T9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261">
                <a:moveTo>
                  <a:pt x="253" y="0"/>
                </a:moveTo>
                <a:lnTo>
                  <a:pt x="260" y="85"/>
                </a:lnTo>
                <a:lnTo>
                  <a:pt x="253" y="85"/>
                </a:lnTo>
                <a:lnTo>
                  <a:pt x="246" y="67"/>
                </a:lnTo>
                <a:lnTo>
                  <a:pt x="237" y="51"/>
                </a:lnTo>
                <a:lnTo>
                  <a:pt x="232" y="45"/>
                </a:lnTo>
                <a:lnTo>
                  <a:pt x="226" y="40"/>
                </a:lnTo>
                <a:lnTo>
                  <a:pt x="221" y="34"/>
                </a:lnTo>
                <a:lnTo>
                  <a:pt x="214" y="30"/>
                </a:lnTo>
                <a:lnTo>
                  <a:pt x="201" y="22"/>
                </a:lnTo>
                <a:lnTo>
                  <a:pt x="186" y="17"/>
                </a:lnTo>
                <a:lnTo>
                  <a:pt x="172" y="14"/>
                </a:lnTo>
                <a:lnTo>
                  <a:pt x="154" y="13"/>
                </a:lnTo>
                <a:lnTo>
                  <a:pt x="140" y="14"/>
                </a:lnTo>
                <a:lnTo>
                  <a:pt x="126" y="17"/>
                </a:lnTo>
                <a:lnTo>
                  <a:pt x="113" y="20"/>
                </a:lnTo>
                <a:lnTo>
                  <a:pt x="101" y="26"/>
                </a:lnTo>
                <a:lnTo>
                  <a:pt x="89" y="33"/>
                </a:lnTo>
                <a:lnTo>
                  <a:pt x="80" y="42"/>
                </a:lnTo>
                <a:lnTo>
                  <a:pt x="70" y="53"/>
                </a:lnTo>
                <a:lnTo>
                  <a:pt x="62" y="66"/>
                </a:lnTo>
                <a:lnTo>
                  <a:pt x="57" y="81"/>
                </a:lnTo>
                <a:lnTo>
                  <a:pt x="53" y="97"/>
                </a:lnTo>
                <a:lnTo>
                  <a:pt x="50" y="115"/>
                </a:lnTo>
                <a:lnTo>
                  <a:pt x="49" y="134"/>
                </a:lnTo>
                <a:lnTo>
                  <a:pt x="50" y="151"/>
                </a:lnTo>
                <a:lnTo>
                  <a:pt x="53" y="166"/>
                </a:lnTo>
                <a:lnTo>
                  <a:pt x="57" y="181"/>
                </a:lnTo>
                <a:lnTo>
                  <a:pt x="62" y="193"/>
                </a:lnTo>
                <a:lnTo>
                  <a:pt x="69" y="205"/>
                </a:lnTo>
                <a:lnTo>
                  <a:pt x="78" y="215"/>
                </a:lnTo>
                <a:lnTo>
                  <a:pt x="89" y="223"/>
                </a:lnTo>
                <a:lnTo>
                  <a:pt x="101" y="231"/>
                </a:lnTo>
                <a:lnTo>
                  <a:pt x="114" y="237"/>
                </a:lnTo>
                <a:lnTo>
                  <a:pt x="129" y="241"/>
                </a:lnTo>
                <a:lnTo>
                  <a:pt x="144" y="243"/>
                </a:lnTo>
                <a:lnTo>
                  <a:pt x="160" y="245"/>
                </a:lnTo>
                <a:lnTo>
                  <a:pt x="174" y="243"/>
                </a:lnTo>
                <a:lnTo>
                  <a:pt x="188" y="242"/>
                </a:lnTo>
                <a:lnTo>
                  <a:pt x="200" y="239"/>
                </a:lnTo>
                <a:lnTo>
                  <a:pt x="212" y="234"/>
                </a:lnTo>
                <a:lnTo>
                  <a:pt x="222" y="227"/>
                </a:lnTo>
                <a:lnTo>
                  <a:pt x="234" y="218"/>
                </a:lnTo>
                <a:lnTo>
                  <a:pt x="248" y="207"/>
                </a:lnTo>
                <a:lnTo>
                  <a:pt x="260" y="193"/>
                </a:lnTo>
                <a:lnTo>
                  <a:pt x="266" y="197"/>
                </a:lnTo>
                <a:lnTo>
                  <a:pt x="256" y="213"/>
                </a:lnTo>
                <a:lnTo>
                  <a:pt x="242" y="226"/>
                </a:lnTo>
                <a:lnTo>
                  <a:pt x="229" y="237"/>
                </a:lnTo>
                <a:lnTo>
                  <a:pt x="214" y="245"/>
                </a:lnTo>
                <a:lnTo>
                  <a:pt x="200" y="253"/>
                </a:lnTo>
                <a:lnTo>
                  <a:pt x="182" y="257"/>
                </a:lnTo>
                <a:lnTo>
                  <a:pt x="164" y="259"/>
                </a:lnTo>
                <a:lnTo>
                  <a:pt x="144" y="261"/>
                </a:lnTo>
                <a:lnTo>
                  <a:pt x="126" y="261"/>
                </a:lnTo>
                <a:lnTo>
                  <a:pt x="109" y="258"/>
                </a:lnTo>
                <a:lnTo>
                  <a:pt x="93" y="254"/>
                </a:lnTo>
                <a:lnTo>
                  <a:pt x="78" y="249"/>
                </a:lnTo>
                <a:lnTo>
                  <a:pt x="65" y="243"/>
                </a:lnTo>
                <a:lnTo>
                  <a:pt x="52" y="235"/>
                </a:lnTo>
                <a:lnTo>
                  <a:pt x="40" y="226"/>
                </a:lnTo>
                <a:lnTo>
                  <a:pt x="29" y="215"/>
                </a:lnTo>
                <a:lnTo>
                  <a:pt x="22" y="206"/>
                </a:lnTo>
                <a:lnTo>
                  <a:pt x="16" y="197"/>
                </a:lnTo>
                <a:lnTo>
                  <a:pt x="10" y="187"/>
                </a:lnTo>
                <a:lnTo>
                  <a:pt x="6" y="178"/>
                </a:lnTo>
                <a:lnTo>
                  <a:pt x="4" y="167"/>
                </a:lnTo>
                <a:lnTo>
                  <a:pt x="1" y="157"/>
                </a:lnTo>
                <a:lnTo>
                  <a:pt x="0" y="146"/>
                </a:lnTo>
                <a:lnTo>
                  <a:pt x="0" y="134"/>
                </a:lnTo>
                <a:lnTo>
                  <a:pt x="1" y="115"/>
                </a:lnTo>
                <a:lnTo>
                  <a:pt x="4" y="98"/>
                </a:lnTo>
                <a:lnTo>
                  <a:pt x="10" y="82"/>
                </a:lnTo>
                <a:lnTo>
                  <a:pt x="20" y="65"/>
                </a:lnTo>
                <a:lnTo>
                  <a:pt x="30" y="50"/>
                </a:lnTo>
                <a:lnTo>
                  <a:pt x="42" y="38"/>
                </a:lnTo>
                <a:lnTo>
                  <a:pt x="57" y="26"/>
                </a:lnTo>
                <a:lnTo>
                  <a:pt x="74" y="17"/>
                </a:lnTo>
                <a:lnTo>
                  <a:pt x="92" y="9"/>
                </a:lnTo>
                <a:lnTo>
                  <a:pt x="110" y="4"/>
                </a:lnTo>
                <a:lnTo>
                  <a:pt x="130" y="1"/>
                </a:lnTo>
                <a:lnTo>
                  <a:pt x="150" y="0"/>
                </a:lnTo>
                <a:lnTo>
                  <a:pt x="166" y="1"/>
                </a:lnTo>
                <a:lnTo>
                  <a:pt x="182" y="4"/>
                </a:lnTo>
                <a:lnTo>
                  <a:pt x="198" y="8"/>
                </a:lnTo>
                <a:lnTo>
                  <a:pt x="214" y="13"/>
                </a:lnTo>
                <a:lnTo>
                  <a:pt x="222" y="16"/>
                </a:lnTo>
                <a:lnTo>
                  <a:pt x="228" y="17"/>
                </a:lnTo>
                <a:lnTo>
                  <a:pt x="233" y="17"/>
                </a:lnTo>
                <a:lnTo>
                  <a:pt x="237" y="14"/>
                </a:lnTo>
                <a:lnTo>
                  <a:pt x="242" y="8"/>
                </a:lnTo>
                <a:lnTo>
                  <a:pt x="245" y="0"/>
                </a:lnTo>
                <a:lnTo>
                  <a:pt x="25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67" name="Freeform 39"/>
          <p:cNvSpPr>
            <a:spLocks/>
          </p:cNvSpPr>
          <p:nvPr/>
        </p:nvSpPr>
        <p:spPr bwMode="auto">
          <a:xfrm>
            <a:off x="1455738" y="4367213"/>
            <a:ext cx="201612" cy="271462"/>
          </a:xfrm>
          <a:custGeom>
            <a:avLst/>
            <a:gdLst>
              <a:gd name="T0" fmla="*/ 169 w 508"/>
              <a:gd name="T1" fmla="*/ 224 h 498"/>
              <a:gd name="T2" fmla="*/ 322 w 508"/>
              <a:gd name="T3" fmla="*/ 224 h 498"/>
              <a:gd name="T4" fmla="*/ 350 w 508"/>
              <a:gd name="T5" fmla="*/ 219 h 498"/>
              <a:gd name="T6" fmla="*/ 362 w 508"/>
              <a:gd name="T7" fmla="*/ 215 h 498"/>
              <a:gd name="T8" fmla="*/ 373 w 508"/>
              <a:gd name="T9" fmla="*/ 207 h 498"/>
              <a:gd name="T10" fmla="*/ 381 w 508"/>
              <a:gd name="T11" fmla="*/ 195 h 498"/>
              <a:gd name="T12" fmla="*/ 387 w 508"/>
              <a:gd name="T13" fmla="*/ 180 h 498"/>
              <a:gd name="T14" fmla="*/ 391 w 508"/>
              <a:gd name="T15" fmla="*/ 161 h 498"/>
              <a:gd name="T16" fmla="*/ 409 w 508"/>
              <a:gd name="T17" fmla="*/ 152 h 498"/>
              <a:gd name="T18" fmla="*/ 393 w 508"/>
              <a:gd name="T19" fmla="*/ 325 h 498"/>
              <a:gd name="T20" fmla="*/ 386 w 508"/>
              <a:gd name="T21" fmla="*/ 296 h 498"/>
              <a:gd name="T22" fmla="*/ 381 w 508"/>
              <a:gd name="T23" fmla="*/ 279 h 498"/>
              <a:gd name="T24" fmla="*/ 370 w 508"/>
              <a:gd name="T25" fmla="*/ 267 h 498"/>
              <a:gd name="T26" fmla="*/ 354 w 508"/>
              <a:gd name="T27" fmla="*/ 259 h 498"/>
              <a:gd name="T28" fmla="*/ 331 w 508"/>
              <a:gd name="T29" fmla="*/ 253 h 498"/>
              <a:gd name="T30" fmla="*/ 299 w 508"/>
              <a:gd name="T31" fmla="*/ 251 h 498"/>
              <a:gd name="T32" fmla="*/ 169 w 508"/>
              <a:gd name="T33" fmla="*/ 416 h 498"/>
              <a:gd name="T34" fmla="*/ 169 w 508"/>
              <a:gd name="T35" fmla="*/ 442 h 498"/>
              <a:gd name="T36" fmla="*/ 171 w 508"/>
              <a:gd name="T37" fmla="*/ 456 h 498"/>
              <a:gd name="T38" fmla="*/ 177 w 508"/>
              <a:gd name="T39" fmla="*/ 462 h 498"/>
              <a:gd name="T40" fmla="*/ 185 w 508"/>
              <a:gd name="T41" fmla="*/ 468 h 498"/>
              <a:gd name="T42" fmla="*/ 197 w 508"/>
              <a:gd name="T43" fmla="*/ 470 h 498"/>
              <a:gd name="T44" fmla="*/ 218 w 508"/>
              <a:gd name="T45" fmla="*/ 472 h 498"/>
              <a:gd name="T46" fmla="*/ 342 w 508"/>
              <a:gd name="T47" fmla="*/ 472 h 498"/>
              <a:gd name="T48" fmla="*/ 378 w 508"/>
              <a:gd name="T49" fmla="*/ 468 h 498"/>
              <a:gd name="T50" fmla="*/ 403 w 508"/>
              <a:gd name="T51" fmla="*/ 462 h 498"/>
              <a:gd name="T52" fmla="*/ 425 w 508"/>
              <a:gd name="T53" fmla="*/ 450 h 498"/>
              <a:gd name="T54" fmla="*/ 449 w 508"/>
              <a:gd name="T55" fmla="*/ 429 h 498"/>
              <a:gd name="T56" fmla="*/ 477 w 508"/>
              <a:gd name="T57" fmla="*/ 396 h 498"/>
              <a:gd name="T58" fmla="*/ 508 w 508"/>
              <a:gd name="T59" fmla="*/ 373 h 498"/>
              <a:gd name="T60" fmla="*/ 0 w 508"/>
              <a:gd name="T61" fmla="*/ 498 h 498"/>
              <a:gd name="T62" fmla="*/ 21 w 508"/>
              <a:gd name="T63" fmla="*/ 485 h 498"/>
              <a:gd name="T64" fmla="*/ 41 w 508"/>
              <a:gd name="T65" fmla="*/ 484 h 498"/>
              <a:gd name="T66" fmla="*/ 61 w 508"/>
              <a:gd name="T67" fmla="*/ 477 h 498"/>
              <a:gd name="T68" fmla="*/ 72 w 508"/>
              <a:gd name="T69" fmla="*/ 469 h 498"/>
              <a:gd name="T70" fmla="*/ 80 w 508"/>
              <a:gd name="T71" fmla="*/ 460 h 498"/>
              <a:gd name="T72" fmla="*/ 84 w 508"/>
              <a:gd name="T73" fmla="*/ 441 h 498"/>
              <a:gd name="T74" fmla="*/ 85 w 508"/>
              <a:gd name="T75" fmla="*/ 410 h 498"/>
              <a:gd name="T76" fmla="*/ 84 w 508"/>
              <a:gd name="T77" fmla="*/ 66 h 498"/>
              <a:gd name="T78" fmla="*/ 80 w 508"/>
              <a:gd name="T79" fmla="*/ 42 h 498"/>
              <a:gd name="T80" fmla="*/ 76 w 508"/>
              <a:gd name="T81" fmla="*/ 31 h 498"/>
              <a:gd name="T82" fmla="*/ 69 w 508"/>
              <a:gd name="T83" fmla="*/ 24 h 498"/>
              <a:gd name="T84" fmla="*/ 58 w 508"/>
              <a:gd name="T85" fmla="*/ 19 h 498"/>
              <a:gd name="T86" fmla="*/ 37 w 508"/>
              <a:gd name="T87" fmla="*/ 15 h 498"/>
              <a:gd name="T88" fmla="*/ 0 w 508"/>
              <a:gd name="T89" fmla="*/ 14 h 498"/>
              <a:gd name="T90" fmla="*/ 458 w 508"/>
              <a:gd name="T91" fmla="*/ 0 h 498"/>
              <a:gd name="T92" fmla="*/ 447 w 508"/>
              <a:gd name="T93" fmla="*/ 109 h 498"/>
              <a:gd name="T94" fmla="*/ 437 w 508"/>
              <a:gd name="T95" fmla="*/ 76 h 498"/>
              <a:gd name="T96" fmla="*/ 426 w 508"/>
              <a:gd name="T97" fmla="*/ 55 h 498"/>
              <a:gd name="T98" fmla="*/ 413 w 508"/>
              <a:gd name="T99" fmla="*/ 42 h 498"/>
              <a:gd name="T100" fmla="*/ 394 w 508"/>
              <a:gd name="T101" fmla="*/ 32 h 498"/>
              <a:gd name="T102" fmla="*/ 369 w 508"/>
              <a:gd name="T103" fmla="*/ 28 h 498"/>
              <a:gd name="T104" fmla="*/ 331 w 508"/>
              <a:gd name="T105" fmla="*/ 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498">
                <a:moveTo>
                  <a:pt x="169" y="27"/>
                </a:moveTo>
                <a:lnTo>
                  <a:pt x="169" y="224"/>
                </a:lnTo>
                <a:lnTo>
                  <a:pt x="299" y="224"/>
                </a:lnTo>
                <a:lnTo>
                  <a:pt x="322" y="224"/>
                </a:lnTo>
                <a:lnTo>
                  <a:pt x="342" y="221"/>
                </a:lnTo>
                <a:lnTo>
                  <a:pt x="350" y="219"/>
                </a:lnTo>
                <a:lnTo>
                  <a:pt x="357" y="217"/>
                </a:lnTo>
                <a:lnTo>
                  <a:pt x="362" y="215"/>
                </a:lnTo>
                <a:lnTo>
                  <a:pt x="367" y="212"/>
                </a:lnTo>
                <a:lnTo>
                  <a:pt x="373" y="207"/>
                </a:lnTo>
                <a:lnTo>
                  <a:pt x="377" y="201"/>
                </a:lnTo>
                <a:lnTo>
                  <a:pt x="381" y="195"/>
                </a:lnTo>
                <a:lnTo>
                  <a:pt x="385" y="188"/>
                </a:lnTo>
                <a:lnTo>
                  <a:pt x="387" y="180"/>
                </a:lnTo>
                <a:lnTo>
                  <a:pt x="390" y="172"/>
                </a:lnTo>
                <a:lnTo>
                  <a:pt x="391" y="161"/>
                </a:lnTo>
                <a:lnTo>
                  <a:pt x="393" y="152"/>
                </a:lnTo>
                <a:lnTo>
                  <a:pt x="409" y="152"/>
                </a:lnTo>
                <a:lnTo>
                  <a:pt x="409" y="325"/>
                </a:lnTo>
                <a:lnTo>
                  <a:pt x="393" y="325"/>
                </a:lnTo>
                <a:lnTo>
                  <a:pt x="390" y="309"/>
                </a:lnTo>
                <a:lnTo>
                  <a:pt x="386" y="296"/>
                </a:lnTo>
                <a:lnTo>
                  <a:pt x="383" y="285"/>
                </a:lnTo>
                <a:lnTo>
                  <a:pt x="381" y="279"/>
                </a:lnTo>
                <a:lnTo>
                  <a:pt x="375" y="273"/>
                </a:lnTo>
                <a:lnTo>
                  <a:pt x="370" y="267"/>
                </a:lnTo>
                <a:lnTo>
                  <a:pt x="362" y="263"/>
                </a:lnTo>
                <a:lnTo>
                  <a:pt x="354" y="259"/>
                </a:lnTo>
                <a:lnTo>
                  <a:pt x="345" y="255"/>
                </a:lnTo>
                <a:lnTo>
                  <a:pt x="331" y="253"/>
                </a:lnTo>
                <a:lnTo>
                  <a:pt x="317" y="252"/>
                </a:lnTo>
                <a:lnTo>
                  <a:pt x="299" y="251"/>
                </a:lnTo>
                <a:lnTo>
                  <a:pt x="169" y="251"/>
                </a:lnTo>
                <a:lnTo>
                  <a:pt x="169" y="416"/>
                </a:lnTo>
                <a:lnTo>
                  <a:pt x="169" y="430"/>
                </a:lnTo>
                <a:lnTo>
                  <a:pt x="169" y="442"/>
                </a:lnTo>
                <a:lnTo>
                  <a:pt x="170" y="450"/>
                </a:lnTo>
                <a:lnTo>
                  <a:pt x="171" y="456"/>
                </a:lnTo>
                <a:lnTo>
                  <a:pt x="174" y="460"/>
                </a:lnTo>
                <a:lnTo>
                  <a:pt x="177" y="462"/>
                </a:lnTo>
                <a:lnTo>
                  <a:pt x="181" y="465"/>
                </a:lnTo>
                <a:lnTo>
                  <a:pt x="185" y="468"/>
                </a:lnTo>
                <a:lnTo>
                  <a:pt x="190" y="469"/>
                </a:lnTo>
                <a:lnTo>
                  <a:pt x="197" y="470"/>
                </a:lnTo>
                <a:lnTo>
                  <a:pt x="206" y="472"/>
                </a:lnTo>
                <a:lnTo>
                  <a:pt x="218" y="472"/>
                </a:lnTo>
                <a:lnTo>
                  <a:pt x="318" y="472"/>
                </a:lnTo>
                <a:lnTo>
                  <a:pt x="342" y="472"/>
                </a:lnTo>
                <a:lnTo>
                  <a:pt x="362" y="470"/>
                </a:lnTo>
                <a:lnTo>
                  <a:pt x="378" y="468"/>
                </a:lnTo>
                <a:lnTo>
                  <a:pt x="391" y="465"/>
                </a:lnTo>
                <a:lnTo>
                  <a:pt x="403" y="462"/>
                </a:lnTo>
                <a:lnTo>
                  <a:pt x="414" y="457"/>
                </a:lnTo>
                <a:lnTo>
                  <a:pt x="425" y="450"/>
                </a:lnTo>
                <a:lnTo>
                  <a:pt x="435" y="442"/>
                </a:lnTo>
                <a:lnTo>
                  <a:pt x="449" y="429"/>
                </a:lnTo>
                <a:lnTo>
                  <a:pt x="463" y="414"/>
                </a:lnTo>
                <a:lnTo>
                  <a:pt x="477" y="396"/>
                </a:lnTo>
                <a:lnTo>
                  <a:pt x="491" y="373"/>
                </a:lnTo>
                <a:lnTo>
                  <a:pt x="508" y="373"/>
                </a:lnTo>
                <a:lnTo>
                  <a:pt x="458" y="498"/>
                </a:lnTo>
                <a:lnTo>
                  <a:pt x="0" y="498"/>
                </a:lnTo>
                <a:lnTo>
                  <a:pt x="0" y="485"/>
                </a:lnTo>
                <a:lnTo>
                  <a:pt x="21" y="485"/>
                </a:lnTo>
                <a:lnTo>
                  <a:pt x="30" y="485"/>
                </a:lnTo>
                <a:lnTo>
                  <a:pt x="41" y="484"/>
                </a:lnTo>
                <a:lnTo>
                  <a:pt x="50" y="481"/>
                </a:lnTo>
                <a:lnTo>
                  <a:pt x="61" y="477"/>
                </a:lnTo>
                <a:lnTo>
                  <a:pt x="66" y="473"/>
                </a:lnTo>
                <a:lnTo>
                  <a:pt x="72" y="469"/>
                </a:lnTo>
                <a:lnTo>
                  <a:pt x="77" y="465"/>
                </a:lnTo>
                <a:lnTo>
                  <a:pt x="80" y="460"/>
                </a:lnTo>
                <a:lnTo>
                  <a:pt x="81" y="452"/>
                </a:lnTo>
                <a:lnTo>
                  <a:pt x="84" y="441"/>
                </a:lnTo>
                <a:lnTo>
                  <a:pt x="84" y="428"/>
                </a:lnTo>
                <a:lnTo>
                  <a:pt x="85" y="410"/>
                </a:lnTo>
                <a:lnTo>
                  <a:pt x="85" y="87"/>
                </a:lnTo>
                <a:lnTo>
                  <a:pt x="84" y="66"/>
                </a:lnTo>
                <a:lnTo>
                  <a:pt x="81" y="48"/>
                </a:lnTo>
                <a:lnTo>
                  <a:pt x="80" y="42"/>
                </a:lnTo>
                <a:lnTo>
                  <a:pt x="78" y="36"/>
                </a:lnTo>
                <a:lnTo>
                  <a:pt x="76" y="31"/>
                </a:lnTo>
                <a:lnTo>
                  <a:pt x="73" y="28"/>
                </a:lnTo>
                <a:lnTo>
                  <a:pt x="69" y="24"/>
                </a:lnTo>
                <a:lnTo>
                  <a:pt x="64" y="22"/>
                </a:lnTo>
                <a:lnTo>
                  <a:pt x="58" y="19"/>
                </a:lnTo>
                <a:lnTo>
                  <a:pt x="52" y="18"/>
                </a:lnTo>
                <a:lnTo>
                  <a:pt x="37" y="15"/>
                </a:lnTo>
                <a:lnTo>
                  <a:pt x="21" y="14"/>
                </a:lnTo>
                <a:lnTo>
                  <a:pt x="0" y="14"/>
                </a:lnTo>
                <a:lnTo>
                  <a:pt x="0" y="0"/>
                </a:lnTo>
                <a:lnTo>
                  <a:pt x="458" y="0"/>
                </a:lnTo>
                <a:lnTo>
                  <a:pt x="465" y="109"/>
                </a:lnTo>
                <a:lnTo>
                  <a:pt x="447" y="109"/>
                </a:lnTo>
                <a:lnTo>
                  <a:pt x="442" y="91"/>
                </a:lnTo>
                <a:lnTo>
                  <a:pt x="437" y="76"/>
                </a:lnTo>
                <a:lnTo>
                  <a:pt x="431" y="64"/>
                </a:lnTo>
                <a:lnTo>
                  <a:pt x="426" y="55"/>
                </a:lnTo>
                <a:lnTo>
                  <a:pt x="421" y="48"/>
                </a:lnTo>
                <a:lnTo>
                  <a:pt x="413" y="42"/>
                </a:lnTo>
                <a:lnTo>
                  <a:pt x="403" y="36"/>
                </a:lnTo>
                <a:lnTo>
                  <a:pt x="394" y="32"/>
                </a:lnTo>
                <a:lnTo>
                  <a:pt x="383" y="30"/>
                </a:lnTo>
                <a:lnTo>
                  <a:pt x="369" y="28"/>
                </a:lnTo>
                <a:lnTo>
                  <a:pt x="351" y="27"/>
                </a:lnTo>
                <a:lnTo>
                  <a:pt x="331" y="27"/>
                </a:lnTo>
                <a:lnTo>
                  <a:pt x="169" y="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68" name="Freeform 40"/>
          <p:cNvSpPr>
            <a:spLocks/>
          </p:cNvSpPr>
          <p:nvPr/>
        </p:nvSpPr>
        <p:spPr bwMode="auto">
          <a:xfrm>
            <a:off x="1651000" y="4584700"/>
            <a:ext cx="227013" cy="115888"/>
          </a:xfrm>
          <a:custGeom>
            <a:avLst/>
            <a:gdLst>
              <a:gd name="T0" fmla="*/ 316 w 316"/>
              <a:gd name="T1" fmla="*/ 0 h 256"/>
              <a:gd name="T2" fmla="*/ 316 w 316"/>
              <a:gd name="T3" fmla="*/ 6 h 256"/>
              <a:gd name="T4" fmla="*/ 308 w 316"/>
              <a:gd name="T5" fmla="*/ 8 h 256"/>
              <a:gd name="T6" fmla="*/ 301 w 316"/>
              <a:gd name="T7" fmla="*/ 10 h 256"/>
              <a:gd name="T8" fmla="*/ 296 w 316"/>
              <a:gd name="T9" fmla="*/ 12 h 256"/>
              <a:gd name="T10" fmla="*/ 292 w 316"/>
              <a:gd name="T11" fmla="*/ 16 h 256"/>
              <a:gd name="T12" fmla="*/ 285 w 316"/>
              <a:gd name="T13" fmla="*/ 20 h 256"/>
              <a:gd name="T14" fmla="*/ 280 w 316"/>
              <a:gd name="T15" fmla="*/ 26 h 256"/>
              <a:gd name="T16" fmla="*/ 276 w 316"/>
              <a:gd name="T17" fmla="*/ 34 h 256"/>
              <a:gd name="T18" fmla="*/ 271 w 316"/>
              <a:gd name="T19" fmla="*/ 42 h 256"/>
              <a:gd name="T20" fmla="*/ 167 w 316"/>
              <a:gd name="T21" fmla="*/ 256 h 256"/>
              <a:gd name="T22" fmla="*/ 159 w 316"/>
              <a:gd name="T23" fmla="*/ 256 h 256"/>
              <a:gd name="T24" fmla="*/ 48 w 316"/>
              <a:gd name="T25" fmla="*/ 40 h 256"/>
              <a:gd name="T26" fmla="*/ 40 w 316"/>
              <a:gd name="T27" fmla="*/ 26 h 256"/>
              <a:gd name="T28" fmla="*/ 36 w 316"/>
              <a:gd name="T29" fmla="*/ 20 h 256"/>
              <a:gd name="T30" fmla="*/ 30 w 316"/>
              <a:gd name="T31" fmla="*/ 14 h 256"/>
              <a:gd name="T32" fmla="*/ 23 w 316"/>
              <a:gd name="T33" fmla="*/ 10 h 256"/>
              <a:gd name="T34" fmla="*/ 14 w 316"/>
              <a:gd name="T35" fmla="*/ 8 h 256"/>
              <a:gd name="T36" fmla="*/ 0 w 316"/>
              <a:gd name="T37" fmla="*/ 6 h 256"/>
              <a:gd name="T38" fmla="*/ 0 w 316"/>
              <a:gd name="T39" fmla="*/ 0 h 256"/>
              <a:gd name="T40" fmla="*/ 123 w 316"/>
              <a:gd name="T41" fmla="*/ 0 h 256"/>
              <a:gd name="T42" fmla="*/ 123 w 316"/>
              <a:gd name="T43" fmla="*/ 6 h 256"/>
              <a:gd name="T44" fmla="*/ 112 w 316"/>
              <a:gd name="T45" fmla="*/ 8 h 256"/>
              <a:gd name="T46" fmla="*/ 106 w 316"/>
              <a:gd name="T47" fmla="*/ 9 h 256"/>
              <a:gd name="T48" fmla="*/ 99 w 316"/>
              <a:gd name="T49" fmla="*/ 10 h 256"/>
              <a:gd name="T50" fmla="*/ 95 w 316"/>
              <a:gd name="T51" fmla="*/ 13 h 256"/>
              <a:gd name="T52" fmla="*/ 92 w 316"/>
              <a:gd name="T53" fmla="*/ 14 h 256"/>
              <a:gd name="T54" fmla="*/ 91 w 316"/>
              <a:gd name="T55" fmla="*/ 17 h 256"/>
              <a:gd name="T56" fmla="*/ 90 w 316"/>
              <a:gd name="T57" fmla="*/ 20 h 256"/>
              <a:gd name="T58" fmla="*/ 90 w 316"/>
              <a:gd name="T59" fmla="*/ 24 h 256"/>
              <a:gd name="T60" fmla="*/ 90 w 316"/>
              <a:gd name="T61" fmla="*/ 29 h 256"/>
              <a:gd name="T62" fmla="*/ 92 w 316"/>
              <a:gd name="T63" fmla="*/ 36 h 256"/>
              <a:gd name="T64" fmla="*/ 95 w 316"/>
              <a:gd name="T65" fmla="*/ 42 h 256"/>
              <a:gd name="T66" fmla="*/ 99 w 316"/>
              <a:gd name="T67" fmla="*/ 52 h 256"/>
              <a:gd name="T68" fmla="*/ 175 w 316"/>
              <a:gd name="T69" fmla="*/ 198 h 256"/>
              <a:gd name="T70" fmla="*/ 246 w 316"/>
              <a:gd name="T71" fmla="*/ 54 h 256"/>
              <a:gd name="T72" fmla="*/ 250 w 316"/>
              <a:gd name="T73" fmla="*/ 44 h 256"/>
              <a:gd name="T74" fmla="*/ 254 w 316"/>
              <a:gd name="T75" fmla="*/ 36 h 256"/>
              <a:gd name="T76" fmla="*/ 255 w 316"/>
              <a:gd name="T77" fmla="*/ 29 h 256"/>
              <a:gd name="T78" fmla="*/ 256 w 316"/>
              <a:gd name="T79" fmla="*/ 24 h 256"/>
              <a:gd name="T80" fmla="*/ 255 w 316"/>
              <a:gd name="T81" fmla="*/ 21 h 256"/>
              <a:gd name="T82" fmla="*/ 254 w 316"/>
              <a:gd name="T83" fmla="*/ 20 h 256"/>
              <a:gd name="T84" fmla="*/ 252 w 316"/>
              <a:gd name="T85" fmla="*/ 17 h 256"/>
              <a:gd name="T86" fmla="*/ 250 w 316"/>
              <a:gd name="T87" fmla="*/ 14 h 256"/>
              <a:gd name="T88" fmla="*/ 246 w 316"/>
              <a:gd name="T89" fmla="*/ 12 h 256"/>
              <a:gd name="T90" fmla="*/ 240 w 316"/>
              <a:gd name="T91" fmla="*/ 10 h 256"/>
              <a:gd name="T92" fmla="*/ 235 w 316"/>
              <a:gd name="T93" fmla="*/ 8 h 256"/>
              <a:gd name="T94" fmla="*/ 228 w 316"/>
              <a:gd name="T95" fmla="*/ 8 h 256"/>
              <a:gd name="T96" fmla="*/ 227 w 316"/>
              <a:gd name="T97" fmla="*/ 6 h 256"/>
              <a:gd name="T98" fmla="*/ 224 w 316"/>
              <a:gd name="T99" fmla="*/ 6 h 256"/>
              <a:gd name="T100" fmla="*/ 224 w 316"/>
              <a:gd name="T101" fmla="*/ 0 h 256"/>
              <a:gd name="T102" fmla="*/ 316 w 316"/>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256">
                <a:moveTo>
                  <a:pt x="316" y="0"/>
                </a:moveTo>
                <a:lnTo>
                  <a:pt x="316" y="6"/>
                </a:lnTo>
                <a:lnTo>
                  <a:pt x="308" y="8"/>
                </a:lnTo>
                <a:lnTo>
                  <a:pt x="301" y="10"/>
                </a:lnTo>
                <a:lnTo>
                  <a:pt x="296" y="12"/>
                </a:lnTo>
                <a:lnTo>
                  <a:pt x="292" y="16"/>
                </a:lnTo>
                <a:lnTo>
                  <a:pt x="285" y="20"/>
                </a:lnTo>
                <a:lnTo>
                  <a:pt x="280" y="26"/>
                </a:lnTo>
                <a:lnTo>
                  <a:pt x="276" y="34"/>
                </a:lnTo>
                <a:lnTo>
                  <a:pt x="271" y="42"/>
                </a:lnTo>
                <a:lnTo>
                  <a:pt x="167" y="256"/>
                </a:lnTo>
                <a:lnTo>
                  <a:pt x="159" y="256"/>
                </a:lnTo>
                <a:lnTo>
                  <a:pt x="48" y="40"/>
                </a:lnTo>
                <a:lnTo>
                  <a:pt x="40" y="26"/>
                </a:lnTo>
                <a:lnTo>
                  <a:pt x="36" y="20"/>
                </a:lnTo>
                <a:lnTo>
                  <a:pt x="30" y="14"/>
                </a:lnTo>
                <a:lnTo>
                  <a:pt x="23" y="10"/>
                </a:lnTo>
                <a:lnTo>
                  <a:pt x="14" y="8"/>
                </a:lnTo>
                <a:lnTo>
                  <a:pt x="0" y="6"/>
                </a:lnTo>
                <a:lnTo>
                  <a:pt x="0" y="0"/>
                </a:lnTo>
                <a:lnTo>
                  <a:pt x="123" y="0"/>
                </a:lnTo>
                <a:lnTo>
                  <a:pt x="123" y="6"/>
                </a:lnTo>
                <a:lnTo>
                  <a:pt x="112" y="8"/>
                </a:lnTo>
                <a:lnTo>
                  <a:pt x="106" y="9"/>
                </a:lnTo>
                <a:lnTo>
                  <a:pt x="99" y="10"/>
                </a:lnTo>
                <a:lnTo>
                  <a:pt x="95" y="13"/>
                </a:lnTo>
                <a:lnTo>
                  <a:pt x="92" y="14"/>
                </a:lnTo>
                <a:lnTo>
                  <a:pt x="91" y="17"/>
                </a:lnTo>
                <a:lnTo>
                  <a:pt x="90" y="20"/>
                </a:lnTo>
                <a:lnTo>
                  <a:pt x="90" y="24"/>
                </a:lnTo>
                <a:lnTo>
                  <a:pt x="90" y="29"/>
                </a:lnTo>
                <a:lnTo>
                  <a:pt x="92" y="36"/>
                </a:lnTo>
                <a:lnTo>
                  <a:pt x="95" y="42"/>
                </a:lnTo>
                <a:lnTo>
                  <a:pt x="99" y="52"/>
                </a:lnTo>
                <a:lnTo>
                  <a:pt x="175" y="198"/>
                </a:lnTo>
                <a:lnTo>
                  <a:pt x="246" y="54"/>
                </a:lnTo>
                <a:lnTo>
                  <a:pt x="250" y="44"/>
                </a:lnTo>
                <a:lnTo>
                  <a:pt x="254" y="36"/>
                </a:lnTo>
                <a:lnTo>
                  <a:pt x="255" y="29"/>
                </a:lnTo>
                <a:lnTo>
                  <a:pt x="256" y="24"/>
                </a:lnTo>
                <a:lnTo>
                  <a:pt x="255" y="21"/>
                </a:lnTo>
                <a:lnTo>
                  <a:pt x="254" y="20"/>
                </a:lnTo>
                <a:lnTo>
                  <a:pt x="252" y="17"/>
                </a:lnTo>
                <a:lnTo>
                  <a:pt x="250" y="14"/>
                </a:lnTo>
                <a:lnTo>
                  <a:pt x="246" y="12"/>
                </a:lnTo>
                <a:lnTo>
                  <a:pt x="240" y="10"/>
                </a:lnTo>
                <a:lnTo>
                  <a:pt x="235" y="8"/>
                </a:lnTo>
                <a:lnTo>
                  <a:pt x="228" y="8"/>
                </a:lnTo>
                <a:lnTo>
                  <a:pt x="227" y="6"/>
                </a:lnTo>
                <a:lnTo>
                  <a:pt x="224" y="6"/>
                </a:lnTo>
                <a:lnTo>
                  <a:pt x="224" y="0"/>
                </a:lnTo>
                <a:lnTo>
                  <a:pt x="31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69" name="Rectangle 41"/>
          <p:cNvSpPr>
            <a:spLocks noChangeArrowheads="1"/>
          </p:cNvSpPr>
          <p:nvPr/>
        </p:nvSpPr>
        <p:spPr bwMode="auto">
          <a:xfrm>
            <a:off x="2351088" y="3486150"/>
            <a:ext cx="628650" cy="238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170" name="Rectangle 42"/>
          <p:cNvSpPr>
            <a:spLocks noChangeArrowheads="1"/>
          </p:cNvSpPr>
          <p:nvPr/>
        </p:nvSpPr>
        <p:spPr bwMode="auto">
          <a:xfrm>
            <a:off x="6194425" y="3741738"/>
            <a:ext cx="595313" cy="25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171" name="Rectangle 43"/>
          <p:cNvSpPr>
            <a:spLocks noChangeArrowheads="1"/>
          </p:cNvSpPr>
          <p:nvPr/>
        </p:nvSpPr>
        <p:spPr bwMode="auto">
          <a:xfrm>
            <a:off x="3900488" y="3567113"/>
            <a:ext cx="547687" cy="25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172" name="Rectangle 44"/>
          <p:cNvSpPr>
            <a:spLocks noChangeArrowheads="1"/>
          </p:cNvSpPr>
          <p:nvPr/>
        </p:nvSpPr>
        <p:spPr bwMode="auto">
          <a:xfrm>
            <a:off x="4314825" y="3971925"/>
            <a:ext cx="498475" cy="25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173" name="Rectangle 45"/>
          <p:cNvSpPr>
            <a:spLocks noChangeArrowheads="1"/>
          </p:cNvSpPr>
          <p:nvPr/>
        </p:nvSpPr>
        <p:spPr bwMode="auto">
          <a:xfrm>
            <a:off x="2722563" y="4229100"/>
            <a:ext cx="627062" cy="25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174" name="Freeform 46"/>
          <p:cNvSpPr>
            <a:spLocks/>
          </p:cNvSpPr>
          <p:nvPr/>
        </p:nvSpPr>
        <p:spPr bwMode="auto">
          <a:xfrm>
            <a:off x="3873500" y="3005138"/>
            <a:ext cx="282575" cy="450850"/>
          </a:xfrm>
          <a:custGeom>
            <a:avLst/>
            <a:gdLst>
              <a:gd name="T0" fmla="*/ 713 w 713"/>
              <a:gd name="T1" fmla="*/ 1106 h 1138"/>
              <a:gd name="T2" fmla="*/ 55 w 713"/>
              <a:gd name="T3" fmla="*/ 0 h 1138"/>
              <a:gd name="T4" fmla="*/ 0 w 713"/>
              <a:gd name="T5" fmla="*/ 32 h 1138"/>
              <a:gd name="T6" fmla="*/ 660 w 713"/>
              <a:gd name="T7" fmla="*/ 1138 h 1138"/>
              <a:gd name="T8" fmla="*/ 713 w 713"/>
              <a:gd name="T9" fmla="*/ 1106 h 1138"/>
            </a:gdLst>
            <a:ahLst/>
            <a:cxnLst>
              <a:cxn ang="0">
                <a:pos x="T0" y="T1"/>
              </a:cxn>
              <a:cxn ang="0">
                <a:pos x="T2" y="T3"/>
              </a:cxn>
              <a:cxn ang="0">
                <a:pos x="T4" y="T5"/>
              </a:cxn>
              <a:cxn ang="0">
                <a:pos x="T6" y="T7"/>
              </a:cxn>
              <a:cxn ang="0">
                <a:pos x="T8" y="T9"/>
              </a:cxn>
            </a:cxnLst>
            <a:rect l="0" t="0" r="r" b="b"/>
            <a:pathLst>
              <a:path w="713" h="1138">
                <a:moveTo>
                  <a:pt x="713" y="1106"/>
                </a:moveTo>
                <a:lnTo>
                  <a:pt x="55" y="0"/>
                </a:lnTo>
                <a:lnTo>
                  <a:pt x="0" y="32"/>
                </a:lnTo>
                <a:lnTo>
                  <a:pt x="660" y="1138"/>
                </a:lnTo>
                <a:lnTo>
                  <a:pt x="713" y="1106"/>
                </a:lnTo>
                <a:close/>
              </a:path>
            </a:pathLst>
          </a:custGeom>
          <a:solidFill>
            <a:srgbClr val="007C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75" name="Freeform 47"/>
          <p:cNvSpPr>
            <a:spLocks/>
          </p:cNvSpPr>
          <p:nvPr/>
        </p:nvSpPr>
        <p:spPr bwMode="auto">
          <a:xfrm>
            <a:off x="4037013" y="3336925"/>
            <a:ext cx="152400" cy="188913"/>
          </a:xfrm>
          <a:custGeom>
            <a:avLst/>
            <a:gdLst>
              <a:gd name="T0" fmla="*/ 322 w 385"/>
              <a:gd name="T1" fmla="*/ 0 h 472"/>
              <a:gd name="T2" fmla="*/ 320 w 385"/>
              <a:gd name="T3" fmla="*/ 5 h 472"/>
              <a:gd name="T4" fmla="*/ 312 w 385"/>
              <a:gd name="T5" fmla="*/ 16 h 472"/>
              <a:gd name="T6" fmla="*/ 304 w 385"/>
              <a:gd name="T7" fmla="*/ 26 h 472"/>
              <a:gd name="T8" fmla="*/ 297 w 385"/>
              <a:gd name="T9" fmla="*/ 37 h 472"/>
              <a:gd name="T10" fmla="*/ 289 w 385"/>
              <a:gd name="T11" fmla="*/ 46 h 472"/>
              <a:gd name="T12" fmla="*/ 281 w 385"/>
              <a:gd name="T13" fmla="*/ 56 h 472"/>
              <a:gd name="T14" fmla="*/ 273 w 385"/>
              <a:gd name="T15" fmla="*/ 65 h 472"/>
              <a:gd name="T16" fmla="*/ 264 w 385"/>
              <a:gd name="T17" fmla="*/ 74 h 472"/>
              <a:gd name="T18" fmla="*/ 256 w 385"/>
              <a:gd name="T19" fmla="*/ 82 h 472"/>
              <a:gd name="T20" fmla="*/ 247 w 385"/>
              <a:gd name="T21" fmla="*/ 90 h 472"/>
              <a:gd name="T22" fmla="*/ 239 w 385"/>
              <a:gd name="T23" fmla="*/ 98 h 472"/>
              <a:gd name="T24" fmla="*/ 229 w 385"/>
              <a:gd name="T25" fmla="*/ 106 h 472"/>
              <a:gd name="T26" fmla="*/ 220 w 385"/>
              <a:gd name="T27" fmla="*/ 113 h 472"/>
              <a:gd name="T28" fmla="*/ 211 w 385"/>
              <a:gd name="T29" fmla="*/ 121 h 472"/>
              <a:gd name="T30" fmla="*/ 200 w 385"/>
              <a:gd name="T31" fmla="*/ 127 h 472"/>
              <a:gd name="T32" fmla="*/ 191 w 385"/>
              <a:gd name="T33" fmla="*/ 133 h 472"/>
              <a:gd name="T34" fmla="*/ 180 w 385"/>
              <a:gd name="T35" fmla="*/ 139 h 472"/>
              <a:gd name="T36" fmla="*/ 171 w 385"/>
              <a:gd name="T37" fmla="*/ 145 h 472"/>
              <a:gd name="T38" fmla="*/ 160 w 385"/>
              <a:gd name="T39" fmla="*/ 150 h 472"/>
              <a:gd name="T40" fmla="*/ 149 w 385"/>
              <a:gd name="T41" fmla="*/ 155 h 472"/>
              <a:gd name="T42" fmla="*/ 139 w 385"/>
              <a:gd name="T43" fmla="*/ 159 h 472"/>
              <a:gd name="T44" fmla="*/ 128 w 385"/>
              <a:gd name="T45" fmla="*/ 165 h 472"/>
              <a:gd name="T46" fmla="*/ 116 w 385"/>
              <a:gd name="T47" fmla="*/ 169 h 472"/>
              <a:gd name="T48" fmla="*/ 105 w 385"/>
              <a:gd name="T49" fmla="*/ 173 h 472"/>
              <a:gd name="T50" fmla="*/ 93 w 385"/>
              <a:gd name="T51" fmla="*/ 175 h 472"/>
              <a:gd name="T52" fmla="*/ 81 w 385"/>
              <a:gd name="T53" fmla="*/ 179 h 472"/>
              <a:gd name="T54" fmla="*/ 69 w 385"/>
              <a:gd name="T55" fmla="*/ 182 h 472"/>
              <a:gd name="T56" fmla="*/ 57 w 385"/>
              <a:gd name="T57" fmla="*/ 185 h 472"/>
              <a:gd name="T58" fmla="*/ 45 w 385"/>
              <a:gd name="T59" fmla="*/ 186 h 472"/>
              <a:gd name="T60" fmla="*/ 32 w 385"/>
              <a:gd name="T61" fmla="*/ 189 h 472"/>
              <a:gd name="T62" fmla="*/ 20 w 385"/>
              <a:gd name="T63" fmla="*/ 190 h 472"/>
              <a:gd name="T64" fmla="*/ 7 w 385"/>
              <a:gd name="T65" fmla="*/ 191 h 472"/>
              <a:gd name="T66" fmla="*/ 385 w 385"/>
              <a:gd name="T67"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472">
                <a:moveTo>
                  <a:pt x="385" y="472"/>
                </a:moveTo>
                <a:lnTo>
                  <a:pt x="322" y="0"/>
                </a:lnTo>
                <a:lnTo>
                  <a:pt x="322" y="0"/>
                </a:lnTo>
                <a:lnTo>
                  <a:pt x="320" y="5"/>
                </a:lnTo>
                <a:lnTo>
                  <a:pt x="316" y="10"/>
                </a:lnTo>
                <a:lnTo>
                  <a:pt x="312" y="16"/>
                </a:lnTo>
                <a:lnTo>
                  <a:pt x="308" y="21"/>
                </a:lnTo>
                <a:lnTo>
                  <a:pt x="304" y="26"/>
                </a:lnTo>
                <a:lnTo>
                  <a:pt x="301" y="32"/>
                </a:lnTo>
                <a:lnTo>
                  <a:pt x="297" y="37"/>
                </a:lnTo>
                <a:lnTo>
                  <a:pt x="293" y="42"/>
                </a:lnTo>
                <a:lnTo>
                  <a:pt x="289" y="46"/>
                </a:lnTo>
                <a:lnTo>
                  <a:pt x="285" y="52"/>
                </a:lnTo>
                <a:lnTo>
                  <a:pt x="281" y="56"/>
                </a:lnTo>
                <a:lnTo>
                  <a:pt x="277" y="61"/>
                </a:lnTo>
                <a:lnTo>
                  <a:pt x="273" y="65"/>
                </a:lnTo>
                <a:lnTo>
                  <a:pt x="269" y="69"/>
                </a:lnTo>
                <a:lnTo>
                  <a:pt x="264" y="74"/>
                </a:lnTo>
                <a:lnTo>
                  <a:pt x="260" y="78"/>
                </a:lnTo>
                <a:lnTo>
                  <a:pt x="256" y="82"/>
                </a:lnTo>
                <a:lnTo>
                  <a:pt x="252" y="86"/>
                </a:lnTo>
                <a:lnTo>
                  <a:pt x="247" y="90"/>
                </a:lnTo>
                <a:lnTo>
                  <a:pt x="243" y="94"/>
                </a:lnTo>
                <a:lnTo>
                  <a:pt x="239" y="98"/>
                </a:lnTo>
                <a:lnTo>
                  <a:pt x="233" y="102"/>
                </a:lnTo>
                <a:lnTo>
                  <a:pt x="229" y="106"/>
                </a:lnTo>
                <a:lnTo>
                  <a:pt x="224" y="110"/>
                </a:lnTo>
                <a:lnTo>
                  <a:pt x="220" y="113"/>
                </a:lnTo>
                <a:lnTo>
                  <a:pt x="215" y="117"/>
                </a:lnTo>
                <a:lnTo>
                  <a:pt x="211" y="121"/>
                </a:lnTo>
                <a:lnTo>
                  <a:pt x="205" y="123"/>
                </a:lnTo>
                <a:lnTo>
                  <a:pt x="200" y="127"/>
                </a:lnTo>
                <a:lnTo>
                  <a:pt x="196" y="130"/>
                </a:lnTo>
                <a:lnTo>
                  <a:pt x="191" y="133"/>
                </a:lnTo>
                <a:lnTo>
                  <a:pt x="185" y="137"/>
                </a:lnTo>
                <a:lnTo>
                  <a:pt x="180" y="139"/>
                </a:lnTo>
                <a:lnTo>
                  <a:pt x="176" y="142"/>
                </a:lnTo>
                <a:lnTo>
                  <a:pt x="171" y="145"/>
                </a:lnTo>
                <a:lnTo>
                  <a:pt x="165" y="147"/>
                </a:lnTo>
                <a:lnTo>
                  <a:pt x="160" y="150"/>
                </a:lnTo>
                <a:lnTo>
                  <a:pt x="155" y="153"/>
                </a:lnTo>
                <a:lnTo>
                  <a:pt x="149" y="155"/>
                </a:lnTo>
                <a:lnTo>
                  <a:pt x="144" y="158"/>
                </a:lnTo>
                <a:lnTo>
                  <a:pt x="139" y="159"/>
                </a:lnTo>
                <a:lnTo>
                  <a:pt x="133" y="162"/>
                </a:lnTo>
                <a:lnTo>
                  <a:pt x="128" y="165"/>
                </a:lnTo>
                <a:lnTo>
                  <a:pt x="121" y="166"/>
                </a:lnTo>
                <a:lnTo>
                  <a:pt x="116" y="169"/>
                </a:lnTo>
                <a:lnTo>
                  <a:pt x="111" y="170"/>
                </a:lnTo>
                <a:lnTo>
                  <a:pt x="105" y="173"/>
                </a:lnTo>
                <a:lnTo>
                  <a:pt x="99" y="174"/>
                </a:lnTo>
                <a:lnTo>
                  <a:pt x="93" y="175"/>
                </a:lnTo>
                <a:lnTo>
                  <a:pt x="88" y="177"/>
                </a:lnTo>
                <a:lnTo>
                  <a:pt x="81" y="179"/>
                </a:lnTo>
                <a:lnTo>
                  <a:pt x="76" y="181"/>
                </a:lnTo>
                <a:lnTo>
                  <a:pt x="69" y="182"/>
                </a:lnTo>
                <a:lnTo>
                  <a:pt x="64" y="183"/>
                </a:lnTo>
                <a:lnTo>
                  <a:pt x="57" y="185"/>
                </a:lnTo>
                <a:lnTo>
                  <a:pt x="51" y="186"/>
                </a:lnTo>
                <a:lnTo>
                  <a:pt x="45" y="186"/>
                </a:lnTo>
                <a:lnTo>
                  <a:pt x="39" y="187"/>
                </a:lnTo>
                <a:lnTo>
                  <a:pt x="32" y="189"/>
                </a:lnTo>
                <a:lnTo>
                  <a:pt x="27" y="189"/>
                </a:lnTo>
                <a:lnTo>
                  <a:pt x="20" y="190"/>
                </a:lnTo>
                <a:lnTo>
                  <a:pt x="13" y="190"/>
                </a:lnTo>
                <a:lnTo>
                  <a:pt x="7" y="191"/>
                </a:lnTo>
                <a:lnTo>
                  <a:pt x="0" y="191"/>
                </a:lnTo>
                <a:lnTo>
                  <a:pt x="385" y="472"/>
                </a:lnTo>
                <a:lnTo>
                  <a:pt x="385" y="472"/>
                </a:lnTo>
                <a:close/>
              </a:path>
            </a:pathLst>
          </a:custGeom>
          <a:solidFill>
            <a:srgbClr val="007C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76" name="Freeform 48"/>
          <p:cNvSpPr>
            <a:spLocks/>
          </p:cNvSpPr>
          <p:nvPr/>
        </p:nvSpPr>
        <p:spPr bwMode="auto">
          <a:xfrm>
            <a:off x="4529138" y="4019550"/>
            <a:ext cx="377825" cy="601663"/>
          </a:xfrm>
          <a:custGeom>
            <a:avLst/>
            <a:gdLst>
              <a:gd name="T0" fmla="*/ 954 w 954"/>
              <a:gd name="T1" fmla="*/ 1483 h 1516"/>
              <a:gd name="T2" fmla="*/ 55 w 954"/>
              <a:gd name="T3" fmla="*/ 0 h 1516"/>
              <a:gd name="T4" fmla="*/ 0 w 954"/>
              <a:gd name="T5" fmla="*/ 34 h 1516"/>
              <a:gd name="T6" fmla="*/ 900 w 954"/>
              <a:gd name="T7" fmla="*/ 1516 h 1516"/>
              <a:gd name="T8" fmla="*/ 954 w 954"/>
              <a:gd name="T9" fmla="*/ 1483 h 1516"/>
            </a:gdLst>
            <a:ahLst/>
            <a:cxnLst>
              <a:cxn ang="0">
                <a:pos x="T0" y="T1"/>
              </a:cxn>
              <a:cxn ang="0">
                <a:pos x="T2" y="T3"/>
              </a:cxn>
              <a:cxn ang="0">
                <a:pos x="T4" y="T5"/>
              </a:cxn>
              <a:cxn ang="0">
                <a:pos x="T6" y="T7"/>
              </a:cxn>
              <a:cxn ang="0">
                <a:pos x="T8" y="T9"/>
              </a:cxn>
            </a:cxnLst>
            <a:rect l="0" t="0" r="r" b="b"/>
            <a:pathLst>
              <a:path w="954" h="1516">
                <a:moveTo>
                  <a:pt x="954" y="1483"/>
                </a:moveTo>
                <a:lnTo>
                  <a:pt x="55" y="0"/>
                </a:lnTo>
                <a:lnTo>
                  <a:pt x="0" y="34"/>
                </a:lnTo>
                <a:lnTo>
                  <a:pt x="900" y="1516"/>
                </a:lnTo>
                <a:lnTo>
                  <a:pt x="954" y="1483"/>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77" name="Freeform 49"/>
          <p:cNvSpPr>
            <a:spLocks/>
          </p:cNvSpPr>
          <p:nvPr/>
        </p:nvSpPr>
        <p:spPr bwMode="auto">
          <a:xfrm>
            <a:off x="4787900" y="4502150"/>
            <a:ext cx="153988" cy="185738"/>
          </a:xfrm>
          <a:custGeom>
            <a:avLst/>
            <a:gdLst>
              <a:gd name="T0" fmla="*/ 321 w 388"/>
              <a:gd name="T1" fmla="*/ 0 h 472"/>
              <a:gd name="T2" fmla="*/ 317 w 388"/>
              <a:gd name="T3" fmla="*/ 6 h 472"/>
              <a:gd name="T4" fmla="*/ 310 w 388"/>
              <a:gd name="T5" fmla="*/ 16 h 472"/>
              <a:gd name="T6" fmla="*/ 302 w 388"/>
              <a:gd name="T7" fmla="*/ 27 h 472"/>
              <a:gd name="T8" fmla="*/ 296 w 388"/>
              <a:gd name="T9" fmla="*/ 36 h 472"/>
              <a:gd name="T10" fmla="*/ 288 w 388"/>
              <a:gd name="T11" fmla="*/ 47 h 472"/>
              <a:gd name="T12" fmla="*/ 280 w 388"/>
              <a:gd name="T13" fmla="*/ 56 h 472"/>
              <a:gd name="T14" fmla="*/ 272 w 388"/>
              <a:gd name="T15" fmla="*/ 66 h 472"/>
              <a:gd name="T16" fmla="*/ 264 w 388"/>
              <a:gd name="T17" fmla="*/ 74 h 472"/>
              <a:gd name="T18" fmla="*/ 254 w 388"/>
              <a:gd name="T19" fmla="*/ 83 h 472"/>
              <a:gd name="T20" fmla="*/ 246 w 388"/>
              <a:gd name="T21" fmla="*/ 91 h 472"/>
              <a:gd name="T22" fmla="*/ 237 w 388"/>
              <a:gd name="T23" fmla="*/ 99 h 472"/>
              <a:gd name="T24" fmla="*/ 228 w 388"/>
              <a:gd name="T25" fmla="*/ 107 h 472"/>
              <a:gd name="T26" fmla="*/ 218 w 388"/>
              <a:gd name="T27" fmla="*/ 114 h 472"/>
              <a:gd name="T28" fmla="*/ 209 w 388"/>
              <a:gd name="T29" fmla="*/ 122 h 472"/>
              <a:gd name="T30" fmla="*/ 200 w 388"/>
              <a:gd name="T31" fmla="*/ 128 h 472"/>
              <a:gd name="T32" fmla="*/ 190 w 388"/>
              <a:gd name="T33" fmla="*/ 134 h 472"/>
              <a:gd name="T34" fmla="*/ 180 w 388"/>
              <a:gd name="T35" fmla="*/ 140 h 472"/>
              <a:gd name="T36" fmla="*/ 169 w 388"/>
              <a:gd name="T37" fmla="*/ 146 h 472"/>
              <a:gd name="T38" fmla="*/ 160 w 388"/>
              <a:gd name="T39" fmla="*/ 151 h 472"/>
              <a:gd name="T40" fmla="*/ 149 w 388"/>
              <a:gd name="T41" fmla="*/ 156 h 472"/>
              <a:gd name="T42" fmla="*/ 138 w 388"/>
              <a:gd name="T43" fmla="*/ 162 h 472"/>
              <a:gd name="T44" fmla="*/ 126 w 388"/>
              <a:gd name="T45" fmla="*/ 166 h 472"/>
              <a:gd name="T46" fmla="*/ 116 w 388"/>
              <a:gd name="T47" fmla="*/ 170 h 472"/>
              <a:gd name="T48" fmla="*/ 104 w 388"/>
              <a:gd name="T49" fmla="*/ 174 h 472"/>
              <a:gd name="T50" fmla="*/ 93 w 388"/>
              <a:gd name="T51" fmla="*/ 178 h 472"/>
              <a:gd name="T52" fmla="*/ 81 w 388"/>
              <a:gd name="T53" fmla="*/ 182 h 472"/>
              <a:gd name="T54" fmla="*/ 69 w 388"/>
              <a:gd name="T55" fmla="*/ 184 h 472"/>
              <a:gd name="T56" fmla="*/ 57 w 388"/>
              <a:gd name="T57" fmla="*/ 187 h 472"/>
              <a:gd name="T58" fmla="*/ 45 w 388"/>
              <a:gd name="T59" fmla="*/ 188 h 472"/>
              <a:gd name="T60" fmla="*/ 32 w 388"/>
              <a:gd name="T61" fmla="*/ 191 h 472"/>
              <a:gd name="T62" fmla="*/ 20 w 388"/>
              <a:gd name="T63" fmla="*/ 192 h 472"/>
              <a:gd name="T64" fmla="*/ 7 w 388"/>
              <a:gd name="T65" fmla="*/ 194 h 472"/>
              <a:gd name="T66" fmla="*/ 388 w 388"/>
              <a:gd name="T67"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472">
                <a:moveTo>
                  <a:pt x="388" y="472"/>
                </a:moveTo>
                <a:lnTo>
                  <a:pt x="321" y="0"/>
                </a:lnTo>
                <a:lnTo>
                  <a:pt x="321" y="0"/>
                </a:lnTo>
                <a:lnTo>
                  <a:pt x="317" y="6"/>
                </a:lnTo>
                <a:lnTo>
                  <a:pt x="314" y="11"/>
                </a:lnTo>
                <a:lnTo>
                  <a:pt x="310" y="16"/>
                </a:lnTo>
                <a:lnTo>
                  <a:pt x="306" y="22"/>
                </a:lnTo>
                <a:lnTo>
                  <a:pt x="302" y="27"/>
                </a:lnTo>
                <a:lnTo>
                  <a:pt x="300" y="31"/>
                </a:lnTo>
                <a:lnTo>
                  <a:pt x="296" y="36"/>
                </a:lnTo>
                <a:lnTo>
                  <a:pt x="292" y="42"/>
                </a:lnTo>
                <a:lnTo>
                  <a:pt x="288" y="47"/>
                </a:lnTo>
                <a:lnTo>
                  <a:pt x="284" y="51"/>
                </a:lnTo>
                <a:lnTo>
                  <a:pt x="280" y="56"/>
                </a:lnTo>
                <a:lnTo>
                  <a:pt x="276" y="60"/>
                </a:lnTo>
                <a:lnTo>
                  <a:pt x="272" y="66"/>
                </a:lnTo>
                <a:lnTo>
                  <a:pt x="268" y="70"/>
                </a:lnTo>
                <a:lnTo>
                  <a:pt x="264" y="74"/>
                </a:lnTo>
                <a:lnTo>
                  <a:pt x="258" y="79"/>
                </a:lnTo>
                <a:lnTo>
                  <a:pt x="254" y="83"/>
                </a:lnTo>
                <a:lnTo>
                  <a:pt x="250" y="87"/>
                </a:lnTo>
                <a:lnTo>
                  <a:pt x="246" y="91"/>
                </a:lnTo>
                <a:lnTo>
                  <a:pt x="241" y="95"/>
                </a:lnTo>
                <a:lnTo>
                  <a:pt x="237" y="99"/>
                </a:lnTo>
                <a:lnTo>
                  <a:pt x="233" y="103"/>
                </a:lnTo>
                <a:lnTo>
                  <a:pt x="228" y="107"/>
                </a:lnTo>
                <a:lnTo>
                  <a:pt x="224" y="111"/>
                </a:lnTo>
                <a:lnTo>
                  <a:pt x="218" y="114"/>
                </a:lnTo>
                <a:lnTo>
                  <a:pt x="214" y="118"/>
                </a:lnTo>
                <a:lnTo>
                  <a:pt x="209" y="122"/>
                </a:lnTo>
                <a:lnTo>
                  <a:pt x="205" y="124"/>
                </a:lnTo>
                <a:lnTo>
                  <a:pt x="200" y="128"/>
                </a:lnTo>
                <a:lnTo>
                  <a:pt x="194" y="131"/>
                </a:lnTo>
                <a:lnTo>
                  <a:pt x="190" y="134"/>
                </a:lnTo>
                <a:lnTo>
                  <a:pt x="185" y="138"/>
                </a:lnTo>
                <a:lnTo>
                  <a:pt x="180" y="140"/>
                </a:lnTo>
                <a:lnTo>
                  <a:pt x="174" y="143"/>
                </a:lnTo>
                <a:lnTo>
                  <a:pt x="169" y="146"/>
                </a:lnTo>
                <a:lnTo>
                  <a:pt x="164" y="148"/>
                </a:lnTo>
                <a:lnTo>
                  <a:pt x="160" y="151"/>
                </a:lnTo>
                <a:lnTo>
                  <a:pt x="154" y="154"/>
                </a:lnTo>
                <a:lnTo>
                  <a:pt x="149" y="156"/>
                </a:lnTo>
                <a:lnTo>
                  <a:pt x="144" y="159"/>
                </a:lnTo>
                <a:lnTo>
                  <a:pt x="138" y="162"/>
                </a:lnTo>
                <a:lnTo>
                  <a:pt x="132" y="164"/>
                </a:lnTo>
                <a:lnTo>
                  <a:pt x="126" y="166"/>
                </a:lnTo>
                <a:lnTo>
                  <a:pt x="121" y="168"/>
                </a:lnTo>
                <a:lnTo>
                  <a:pt x="116" y="170"/>
                </a:lnTo>
                <a:lnTo>
                  <a:pt x="110" y="172"/>
                </a:lnTo>
                <a:lnTo>
                  <a:pt x="104" y="174"/>
                </a:lnTo>
                <a:lnTo>
                  <a:pt x="98" y="176"/>
                </a:lnTo>
                <a:lnTo>
                  <a:pt x="93" y="178"/>
                </a:lnTo>
                <a:lnTo>
                  <a:pt x="86" y="179"/>
                </a:lnTo>
                <a:lnTo>
                  <a:pt x="81" y="182"/>
                </a:lnTo>
                <a:lnTo>
                  <a:pt x="75" y="183"/>
                </a:lnTo>
                <a:lnTo>
                  <a:pt x="69" y="184"/>
                </a:lnTo>
                <a:lnTo>
                  <a:pt x="63" y="186"/>
                </a:lnTo>
                <a:lnTo>
                  <a:pt x="57" y="187"/>
                </a:lnTo>
                <a:lnTo>
                  <a:pt x="51" y="188"/>
                </a:lnTo>
                <a:lnTo>
                  <a:pt x="45" y="188"/>
                </a:lnTo>
                <a:lnTo>
                  <a:pt x="39" y="190"/>
                </a:lnTo>
                <a:lnTo>
                  <a:pt x="32" y="191"/>
                </a:lnTo>
                <a:lnTo>
                  <a:pt x="25" y="192"/>
                </a:lnTo>
                <a:lnTo>
                  <a:pt x="20" y="192"/>
                </a:lnTo>
                <a:lnTo>
                  <a:pt x="13" y="194"/>
                </a:lnTo>
                <a:lnTo>
                  <a:pt x="7" y="194"/>
                </a:lnTo>
                <a:lnTo>
                  <a:pt x="0" y="195"/>
                </a:lnTo>
                <a:lnTo>
                  <a:pt x="388" y="472"/>
                </a:lnTo>
                <a:lnTo>
                  <a:pt x="388" y="47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78" name="Freeform 50"/>
          <p:cNvSpPr>
            <a:spLocks/>
          </p:cNvSpPr>
          <p:nvPr/>
        </p:nvSpPr>
        <p:spPr bwMode="auto">
          <a:xfrm>
            <a:off x="6424613" y="3108325"/>
            <a:ext cx="379412" cy="625475"/>
          </a:xfrm>
          <a:custGeom>
            <a:avLst/>
            <a:gdLst>
              <a:gd name="T0" fmla="*/ 902 w 956"/>
              <a:gd name="T1" fmla="*/ 0 h 1579"/>
              <a:gd name="T2" fmla="*/ 0 w 956"/>
              <a:gd name="T3" fmla="*/ 1548 h 1579"/>
              <a:gd name="T4" fmla="*/ 53 w 956"/>
              <a:gd name="T5" fmla="*/ 1579 h 1579"/>
              <a:gd name="T6" fmla="*/ 956 w 956"/>
              <a:gd name="T7" fmla="*/ 31 h 1579"/>
              <a:gd name="T8" fmla="*/ 902 w 956"/>
              <a:gd name="T9" fmla="*/ 0 h 1579"/>
            </a:gdLst>
            <a:ahLst/>
            <a:cxnLst>
              <a:cxn ang="0">
                <a:pos x="T0" y="T1"/>
              </a:cxn>
              <a:cxn ang="0">
                <a:pos x="T2" y="T3"/>
              </a:cxn>
              <a:cxn ang="0">
                <a:pos x="T4" y="T5"/>
              </a:cxn>
              <a:cxn ang="0">
                <a:pos x="T6" y="T7"/>
              </a:cxn>
              <a:cxn ang="0">
                <a:pos x="T8" y="T9"/>
              </a:cxn>
            </a:cxnLst>
            <a:rect l="0" t="0" r="r" b="b"/>
            <a:pathLst>
              <a:path w="956" h="1579">
                <a:moveTo>
                  <a:pt x="902" y="0"/>
                </a:moveTo>
                <a:lnTo>
                  <a:pt x="0" y="1548"/>
                </a:lnTo>
                <a:lnTo>
                  <a:pt x="53" y="1579"/>
                </a:lnTo>
                <a:lnTo>
                  <a:pt x="956" y="31"/>
                </a:lnTo>
                <a:lnTo>
                  <a:pt x="902" y="0"/>
                </a:lnTo>
                <a:close/>
              </a:path>
            </a:pathLst>
          </a:custGeom>
          <a:solidFill>
            <a:srgbClr val="007C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79" name="Freeform 51"/>
          <p:cNvSpPr>
            <a:spLocks/>
          </p:cNvSpPr>
          <p:nvPr/>
        </p:nvSpPr>
        <p:spPr bwMode="auto">
          <a:xfrm>
            <a:off x="6684963" y="3038475"/>
            <a:ext cx="152400" cy="187325"/>
          </a:xfrm>
          <a:custGeom>
            <a:avLst/>
            <a:gdLst>
              <a:gd name="T0" fmla="*/ 0 w 384"/>
              <a:gd name="T1" fmla="*/ 285 h 476"/>
              <a:gd name="T2" fmla="*/ 7 w 384"/>
              <a:gd name="T3" fmla="*/ 285 h 476"/>
              <a:gd name="T4" fmla="*/ 20 w 384"/>
              <a:gd name="T5" fmla="*/ 287 h 476"/>
              <a:gd name="T6" fmla="*/ 32 w 384"/>
              <a:gd name="T7" fmla="*/ 288 h 476"/>
              <a:gd name="T8" fmla="*/ 46 w 384"/>
              <a:gd name="T9" fmla="*/ 291 h 476"/>
              <a:gd name="T10" fmla="*/ 58 w 384"/>
              <a:gd name="T11" fmla="*/ 292 h 476"/>
              <a:gd name="T12" fmla="*/ 70 w 384"/>
              <a:gd name="T13" fmla="*/ 295 h 476"/>
              <a:gd name="T14" fmla="*/ 82 w 384"/>
              <a:gd name="T15" fmla="*/ 297 h 476"/>
              <a:gd name="T16" fmla="*/ 94 w 384"/>
              <a:gd name="T17" fmla="*/ 300 h 476"/>
              <a:gd name="T18" fmla="*/ 106 w 384"/>
              <a:gd name="T19" fmla="*/ 304 h 476"/>
              <a:gd name="T20" fmla="*/ 116 w 384"/>
              <a:gd name="T21" fmla="*/ 308 h 476"/>
              <a:gd name="T22" fmla="*/ 128 w 384"/>
              <a:gd name="T23" fmla="*/ 312 h 476"/>
              <a:gd name="T24" fmla="*/ 139 w 384"/>
              <a:gd name="T25" fmla="*/ 316 h 476"/>
              <a:gd name="T26" fmla="*/ 150 w 384"/>
              <a:gd name="T27" fmla="*/ 321 h 476"/>
              <a:gd name="T28" fmla="*/ 160 w 384"/>
              <a:gd name="T29" fmla="*/ 325 h 476"/>
              <a:gd name="T30" fmla="*/ 171 w 384"/>
              <a:gd name="T31" fmla="*/ 331 h 476"/>
              <a:gd name="T32" fmla="*/ 182 w 384"/>
              <a:gd name="T33" fmla="*/ 337 h 476"/>
              <a:gd name="T34" fmla="*/ 192 w 384"/>
              <a:gd name="T35" fmla="*/ 343 h 476"/>
              <a:gd name="T36" fmla="*/ 202 w 384"/>
              <a:gd name="T37" fmla="*/ 349 h 476"/>
              <a:gd name="T38" fmla="*/ 212 w 384"/>
              <a:gd name="T39" fmla="*/ 356 h 476"/>
              <a:gd name="T40" fmla="*/ 222 w 384"/>
              <a:gd name="T41" fmla="*/ 363 h 476"/>
              <a:gd name="T42" fmla="*/ 231 w 384"/>
              <a:gd name="T43" fmla="*/ 369 h 476"/>
              <a:gd name="T44" fmla="*/ 240 w 384"/>
              <a:gd name="T45" fmla="*/ 377 h 476"/>
              <a:gd name="T46" fmla="*/ 250 w 384"/>
              <a:gd name="T47" fmla="*/ 385 h 476"/>
              <a:gd name="T48" fmla="*/ 258 w 384"/>
              <a:gd name="T49" fmla="*/ 393 h 476"/>
              <a:gd name="T50" fmla="*/ 267 w 384"/>
              <a:gd name="T51" fmla="*/ 401 h 476"/>
              <a:gd name="T52" fmla="*/ 275 w 384"/>
              <a:gd name="T53" fmla="*/ 411 h 476"/>
              <a:gd name="T54" fmla="*/ 283 w 384"/>
              <a:gd name="T55" fmla="*/ 420 h 476"/>
              <a:gd name="T56" fmla="*/ 292 w 384"/>
              <a:gd name="T57" fmla="*/ 429 h 476"/>
              <a:gd name="T58" fmla="*/ 299 w 384"/>
              <a:gd name="T59" fmla="*/ 439 h 476"/>
              <a:gd name="T60" fmla="*/ 307 w 384"/>
              <a:gd name="T61" fmla="*/ 449 h 476"/>
              <a:gd name="T62" fmla="*/ 315 w 384"/>
              <a:gd name="T63" fmla="*/ 459 h 476"/>
              <a:gd name="T64" fmla="*/ 323 w 384"/>
              <a:gd name="T65" fmla="*/ 469 h 476"/>
              <a:gd name="T66" fmla="*/ 384 w 384"/>
              <a:gd name="T6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476">
                <a:moveTo>
                  <a:pt x="384" y="0"/>
                </a:moveTo>
                <a:lnTo>
                  <a:pt x="0" y="285"/>
                </a:lnTo>
                <a:lnTo>
                  <a:pt x="0" y="285"/>
                </a:lnTo>
                <a:lnTo>
                  <a:pt x="7" y="285"/>
                </a:lnTo>
                <a:lnTo>
                  <a:pt x="14" y="287"/>
                </a:lnTo>
                <a:lnTo>
                  <a:pt x="20" y="287"/>
                </a:lnTo>
                <a:lnTo>
                  <a:pt x="26" y="288"/>
                </a:lnTo>
                <a:lnTo>
                  <a:pt x="32" y="288"/>
                </a:lnTo>
                <a:lnTo>
                  <a:pt x="39" y="289"/>
                </a:lnTo>
                <a:lnTo>
                  <a:pt x="46" y="291"/>
                </a:lnTo>
                <a:lnTo>
                  <a:pt x="51" y="291"/>
                </a:lnTo>
                <a:lnTo>
                  <a:pt x="58" y="292"/>
                </a:lnTo>
                <a:lnTo>
                  <a:pt x="64" y="293"/>
                </a:lnTo>
                <a:lnTo>
                  <a:pt x="70" y="295"/>
                </a:lnTo>
                <a:lnTo>
                  <a:pt x="76" y="296"/>
                </a:lnTo>
                <a:lnTo>
                  <a:pt x="82" y="297"/>
                </a:lnTo>
                <a:lnTo>
                  <a:pt x="88" y="299"/>
                </a:lnTo>
                <a:lnTo>
                  <a:pt x="94" y="300"/>
                </a:lnTo>
                <a:lnTo>
                  <a:pt x="99" y="303"/>
                </a:lnTo>
                <a:lnTo>
                  <a:pt x="106" y="304"/>
                </a:lnTo>
                <a:lnTo>
                  <a:pt x="111" y="305"/>
                </a:lnTo>
                <a:lnTo>
                  <a:pt x="116" y="308"/>
                </a:lnTo>
                <a:lnTo>
                  <a:pt x="123" y="309"/>
                </a:lnTo>
                <a:lnTo>
                  <a:pt x="128" y="312"/>
                </a:lnTo>
                <a:lnTo>
                  <a:pt x="134" y="313"/>
                </a:lnTo>
                <a:lnTo>
                  <a:pt x="139" y="316"/>
                </a:lnTo>
                <a:lnTo>
                  <a:pt x="144" y="319"/>
                </a:lnTo>
                <a:lnTo>
                  <a:pt x="150" y="321"/>
                </a:lnTo>
                <a:lnTo>
                  <a:pt x="155" y="323"/>
                </a:lnTo>
                <a:lnTo>
                  <a:pt x="160" y="325"/>
                </a:lnTo>
                <a:lnTo>
                  <a:pt x="166" y="328"/>
                </a:lnTo>
                <a:lnTo>
                  <a:pt x="171" y="331"/>
                </a:lnTo>
                <a:lnTo>
                  <a:pt x="176" y="333"/>
                </a:lnTo>
                <a:lnTo>
                  <a:pt x="182" y="337"/>
                </a:lnTo>
                <a:lnTo>
                  <a:pt x="187" y="340"/>
                </a:lnTo>
                <a:lnTo>
                  <a:pt x="192" y="343"/>
                </a:lnTo>
                <a:lnTo>
                  <a:pt x="196" y="345"/>
                </a:lnTo>
                <a:lnTo>
                  <a:pt x="202" y="349"/>
                </a:lnTo>
                <a:lnTo>
                  <a:pt x="207" y="352"/>
                </a:lnTo>
                <a:lnTo>
                  <a:pt x="212" y="356"/>
                </a:lnTo>
                <a:lnTo>
                  <a:pt x="216" y="359"/>
                </a:lnTo>
                <a:lnTo>
                  <a:pt x="222" y="363"/>
                </a:lnTo>
                <a:lnTo>
                  <a:pt x="226" y="365"/>
                </a:lnTo>
                <a:lnTo>
                  <a:pt x="231" y="369"/>
                </a:lnTo>
                <a:lnTo>
                  <a:pt x="235" y="373"/>
                </a:lnTo>
                <a:lnTo>
                  <a:pt x="240" y="377"/>
                </a:lnTo>
                <a:lnTo>
                  <a:pt x="244" y="381"/>
                </a:lnTo>
                <a:lnTo>
                  <a:pt x="250" y="385"/>
                </a:lnTo>
                <a:lnTo>
                  <a:pt x="254" y="389"/>
                </a:lnTo>
                <a:lnTo>
                  <a:pt x="258" y="393"/>
                </a:lnTo>
                <a:lnTo>
                  <a:pt x="263" y="397"/>
                </a:lnTo>
                <a:lnTo>
                  <a:pt x="267" y="401"/>
                </a:lnTo>
                <a:lnTo>
                  <a:pt x="271" y="405"/>
                </a:lnTo>
                <a:lnTo>
                  <a:pt x="275" y="411"/>
                </a:lnTo>
                <a:lnTo>
                  <a:pt x="279" y="415"/>
                </a:lnTo>
                <a:lnTo>
                  <a:pt x="283" y="420"/>
                </a:lnTo>
                <a:lnTo>
                  <a:pt x="287" y="424"/>
                </a:lnTo>
                <a:lnTo>
                  <a:pt x="292" y="429"/>
                </a:lnTo>
                <a:lnTo>
                  <a:pt x="296" y="433"/>
                </a:lnTo>
                <a:lnTo>
                  <a:pt x="299" y="439"/>
                </a:lnTo>
                <a:lnTo>
                  <a:pt x="303" y="444"/>
                </a:lnTo>
                <a:lnTo>
                  <a:pt x="307" y="449"/>
                </a:lnTo>
                <a:lnTo>
                  <a:pt x="311" y="453"/>
                </a:lnTo>
                <a:lnTo>
                  <a:pt x="315" y="459"/>
                </a:lnTo>
                <a:lnTo>
                  <a:pt x="319" y="464"/>
                </a:lnTo>
                <a:lnTo>
                  <a:pt x="323" y="469"/>
                </a:lnTo>
                <a:lnTo>
                  <a:pt x="325" y="476"/>
                </a:lnTo>
                <a:lnTo>
                  <a:pt x="384" y="0"/>
                </a:lnTo>
                <a:lnTo>
                  <a:pt x="384" y="0"/>
                </a:lnTo>
                <a:close/>
              </a:path>
            </a:pathLst>
          </a:custGeom>
          <a:solidFill>
            <a:srgbClr val="007C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80" name="Freeform 52"/>
          <p:cNvSpPr>
            <a:spLocks/>
          </p:cNvSpPr>
          <p:nvPr/>
        </p:nvSpPr>
        <p:spPr bwMode="auto">
          <a:xfrm>
            <a:off x="4278313" y="3094038"/>
            <a:ext cx="409575" cy="439737"/>
          </a:xfrm>
          <a:custGeom>
            <a:avLst/>
            <a:gdLst>
              <a:gd name="T0" fmla="*/ 987 w 1032"/>
              <a:gd name="T1" fmla="*/ 0 h 1108"/>
              <a:gd name="T2" fmla="*/ 0 w 1032"/>
              <a:gd name="T3" fmla="*/ 1067 h 1108"/>
              <a:gd name="T4" fmla="*/ 45 w 1032"/>
              <a:gd name="T5" fmla="*/ 1108 h 1108"/>
              <a:gd name="T6" fmla="*/ 1032 w 1032"/>
              <a:gd name="T7" fmla="*/ 43 h 1108"/>
              <a:gd name="T8" fmla="*/ 987 w 1032"/>
              <a:gd name="T9" fmla="*/ 0 h 1108"/>
            </a:gdLst>
            <a:ahLst/>
            <a:cxnLst>
              <a:cxn ang="0">
                <a:pos x="T0" y="T1"/>
              </a:cxn>
              <a:cxn ang="0">
                <a:pos x="T2" y="T3"/>
              </a:cxn>
              <a:cxn ang="0">
                <a:pos x="T4" y="T5"/>
              </a:cxn>
              <a:cxn ang="0">
                <a:pos x="T6" y="T7"/>
              </a:cxn>
              <a:cxn ang="0">
                <a:pos x="T8" y="T9"/>
              </a:cxn>
            </a:cxnLst>
            <a:rect l="0" t="0" r="r" b="b"/>
            <a:pathLst>
              <a:path w="1032" h="1108">
                <a:moveTo>
                  <a:pt x="987" y="0"/>
                </a:moveTo>
                <a:lnTo>
                  <a:pt x="0" y="1067"/>
                </a:lnTo>
                <a:lnTo>
                  <a:pt x="45" y="1108"/>
                </a:lnTo>
                <a:lnTo>
                  <a:pt x="1032" y="43"/>
                </a:lnTo>
                <a:lnTo>
                  <a:pt x="987" y="0"/>
                </a:lnTo>
                <a:close/>
              </a:path>
            </a:pathLst>
          </a:custGeom>
          <a:solidFill>
            <a:srgbClr val="007C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81" name="Freeform 53"/>
          <p:cNvSpPr>
            <a:spLocks/>
          </p:cNvSpPr>
          <p:nvPr/>
        </p:nvSpPr>
        <p:spPr bwMode="auto">
          <a:xfrm>
            <a:off x="4565650" y="3038475"/>
            <a:ext cx="171450" cy="177800"/>
          </a:xfrm>
          <a:custGeom>
            <a:avLst/>
            <a:gdLst>
              <a:gd name="T0" fmla="*/ 0 w 434"/>
              <a:gd name="T1" fmla="*/ 195 h 449"/>
              <a:gd name="T2" fmla="*/ 5 w 434"/>
              <a:gd name="T3" fmla="*/ 196 h 449"/>
              <a:gd name="T4" fmla="*/ 17 w 434"/>
              <a:gd name="T5" fmla="*/ 200 h 449"/>
              <a:gd name="T6" fmla="*/ 30 w 434"/>
              <a:gd name="T7" fmla="*/ 204 h 449"/>
              <a:gd name="T8" fmla="*/ 41 w 434"/>
              <a:gd name="T9" fmla="*/ 208 h 449"/>
              <a:gd name="T10" fmla="*/ 53 w 434"/>
              <a:gd name="T11" fmla="*/ 214 h 449"/>
              <a:gd name="T12" fmla="*/ 65 w 434"/>
              <a:gd name="T13" fmla="*/ 219 h 449"/>
              <a:gd name="T14" fmla="*/ 76 w 434"/>
              <a:gd name="T15" fmla="*/ 224 h 449"/>
              <a:gd name="T16" fmla="*/ 86 w 434"/>
              <a:gd name="T17" fmla="*/ 230 h 449"/>
              <a:gd name="T18" fmla="*/ 97 w 434"/>
              <a:gd name="T19" fmla="*/ 235 h 449"/>
              <a:gd name="T20" fmla="*/ 108 w 434"/>
              <a:gd name="T21" fmla="*/ 242 h 449"/>
              <a:gd name="T22" fmla="*/ 117 w 434"/>
              <a:gd name="T23" fmla="*/ 248 h 449"/>
              <a:gd name="T24" fmla="*/ 128 w 434"/>
              <a:gd name="T25" fmla="*/ 255 h 449"/>
              <a:gd name="T26" fmla="*/ 137 w 434"/>
              <a:gd name="T27" fmla="*/ 261 h 449"/>
              <a:gd name="T28" fmla="*/ 146 w 434"/>
              <a:gd name="T29" fmla="*/ 268 h 449"/>
              <a:gd name="T30" fmla="*/ 156 w 434"/>
              <a:gd name="T31" fmla="*/ 276 h 449"/>
              <a:gd name="T32" fmla="*/ 164 w 434"/>
              <a:gd name="T33" fmla="*/ 283 h 449"/>
              <a:gd name="T34" fmla="*/ 173 w 434"/>
              <a:gd name="T35" fmla="*/ 291 h 449"/>
              <a:gd name="T36" fmla="*/ 181 w 434"/>
              <a:gd name="T37" fmla="*/ 300 h 449"/>
              <a:gd name="T38" fmla="*/ 189 w 434"/>
              <a:gd name="T39" fmla="*/ 308 h 449"/>
              <a:gd name="T40" fmla="*/ 197 w 434"/>
              <a:gd name="T41" fmla="*/ 317 h 449"/>
              <a:gd name="T42" fmla="*/ 205 w 434"/>
              <a:gd name="T43" fmla="*/ 325 h 449"/>
              <a:gd name="T44" fmla="*/ 212 w 434"/>
              <a:gd name="T45" fmla="*/ 335 h 449"/>
              <a:gd name="T46" fmla="*/ 220 w 434"/>
              <a:gd name="T47" fmla="*/ 345 h 449"/>
              <a:gd name="T48" fmla="*/ 226 w 434"/>
              <a:gd name="T49" fmla="*/ 355 h 449"/>
              <a:gd name="T50" fmla="*/ 233 w 434"/>
              <a:gd name="T51" fmla="*/ 365 h 449"/>
              <a:gd name="T52" fmla="*/ 240 w 434"/>
              <a:gd name="T53" fmla="*/ 375 h 449"/>
              <a:gd name="T54" fmla="*/ 245 w 434"/>
              <a:gd name="T55" fmla="*/ 385 h 449"/>
              <a:gd name="T56" fmla="*/ 252 w 434"/>
              <a:gd name="T57" fmla="*/ 397 h 449"/>
              <a:gd name="T58" fmla="*/ 257 w 434"/>
              <a:gd name="T59" fmla="*/ 408 h 449"/>
              <a:gd name="T60" fmla="*/ 262 w 434"/>
              <a:gd name="T61" fmla="*/ 420 h 449"/>
              <a:gd name="T62" fmla="*/ 268 w 434"/>
              <a:gd name="T63" fmla="*/ 431 h 449"/>
              <a:gd name="T64" fmla="*/ 272 w 434"/>
              <a:gd name="T65" fmla="*/ 443 h 449"/>
              <a:gd name="T66" fmla="*/ 434 w 434"/>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4" h="449">
                <a:moveTo>
                  <a:pt x="434" y="0"/>
                </a:moveTo>
                <a:lnTo>
                  <a:pt x="0" y="195"/>
                </a:lnTo>
                <a:lnTo>
                  <a:pt x="0" y="195"/>
                </a:lnTo>
                <a:lnTo>
                  <a:pt x="5" y="196"/>
                </a:lnTo>
                <a:lnTo>
                  <a:pt x="12" y="198"/>
                </a:lnTo>
                <a:lnTo>
                  <a:pt x="17" y="200"/>
                </a:lnTo>
                <a:lnTo>
                  <a:pt x="24" y="203"/>
                </a:lnTo>
                <a:lnTo>
                  <a:pt x="30" y="204"/>
                </a:lnTo>
                <a:lnTo>
                  <a:pt x="36" y="207"/>
                </a:lnTo>
                <a:lnTo>
                  <a:pt x="41" y="208"/>
                </a:lnTo>
                <a:lnTo>
                  <a:pt x="48" y="211"/>
                </a:lnTo>
                <a:lnTo>
                  <a:pt x="53" y="214"/>
                </a:lnTo>
                <a:lnTo>
                  <a:pt x="58" y="216"/>
                </a:lnTo>
                <a:lnTo>
                  <a:pt x="65" y="219"/>
                </a:lnTo>
                <a:lnTo>
                  <a:pt x="70" y="222"/>
                </a:lnTo>
                <a:lnTo>
                  <a:pt x="76" y="224"/>
                </a:lnTo>
                <a:lnTo>
                  <a:pt x="81" y="227"/>
                </a:lnTo>
                <a:lnTo>
                  <a:pt x="86" y="230"/>
                </a:lnTo>
                <a:lnTo>
                  <a:pt x="92" y="232"/>
                </a:lnTo>
                <a:lnTo>
                  <a:pt x="97" y="235"/>
                </a:lnTo>
                <a:lnTo>
                  <a:pt x="102" y="239"/>
                </a:lnTo>
                <a:lnTo>
                  <a:pt x="108" y="242"/>
                </a:lnTo>
                <a:lnTo>
                  <a:pt x="113" y="244"/>
                </a:lnTo>
                <a:lnTo>
                  <a:pt x="117" y="248"/>
                </a:lnTo>
                <a:lnTo>
                  <a:pt x="122" y="251"/>
                </a:lnTo>
                <a:lnTo>
                  <a:pt x="128" y="255"/>
                </a:lnTo>
                <a:lnTo>
                  <a:pt x="132" y="257"/>
                </a:lnTo>
                <a:lnTo>
                  <a:pt x="137" y="261"/>
                </a:lnTo>
                <a:lnTo>
                  <a:pt x="142" y="264"/>
                </a:lnTo>
                <a:lnTo>
                  <a:pt x="146" y="268"/>
                </a:lnTo>
                <a:lnTo>
                  <a:pt x="150" y="272"/>
                </a:lnTo>
                <a:lnTo>
                  <a:pt x="156" y="276"/>
                </a:lnTo>
                <a:lnTo>
                  <a:pt x="160" y="280"/>
                </a:lnTo>
                <a:lnTo>
                  <a:pt x="164" y="283"/>
                </a:lnTo>
                <a:lnTo>
                  <a:pt x="169" y="287"/>
                </a:lnTo>
                <a:lnTo>
                  <a:pt x="173" y="291"/>
                </a:lnTo>
                <a:lnTo>
                  <a:pt x="177" y="296"/>
                </a:lnTo>
                <a:lnTo>
                  <a:pt x="181" y="300"/>
                </a:lnTo>
                <a:lnTo>
                  <a:pt x="185" y="304"/>
                </a:lnTo>
                <a:lnTo>
                  <a:pt x="189" y="308"/>
                </a:lnTo>
                <a:lnTo>
                  <a:pt x="193" y="312"/>
                </a:lnTo>
                <a:lnTo>
                  <a:pt x="197" y="317"/>
                </a:lnTo>
                <a:lnTo>
                  <a:pt x="201" y="321"/>
                </a:lnTo>
                <a:lnTo>
                  <a:pt x="205" y="325"/>
                </a:lnTo>
                <a:lnTo>
                  <a:pt x="209" y="331"/>
                </a:lnTo>
                <a:lnTo>
                  <a:pt x="212" y="335"/>
                </a:lnTo>
                <a:lnTo>
                  <a:pt x="216" y="340"/>
                </a:lnTo>
                <a:lnTo>
                  <a:pt x="220" y="345"/>
                </a:lnTo>
                <a:lnTo>
                  <a:pt x="222" y="349"/>
                </a:lnTo>
                <a:lnTo>
                  <a:pt x="226" y="355"/>
                </a:lnTo>
                <a:lnTo>
                  <a:pt x="229" y="360"/>
                </a:lnTo>
                <a:lnTo>
                  <a:pt x="233" y="365"/>
                </a:lnTo>
                <a:lnTo>
                  <a:pt x="236" y="369"/>
                </a:lnTo>
                <a:lnTo>
                  <a:pt x="240" y="375"/>
                </a:lnTo>
                <a:lnTo>
                  <a:pt x="242" y="380"/>
                </a:lnTo>
                <a:lnTo>
                  <a:pt x="245" y="385"/>
                </a:lnTo>
                <a:lnTo>
                  <a:pt x="248" y="391"/>
                </a:lnTo>
                <a:lnTo>
                  <a:pt x="252" y="397"/>
                </a:lnTo>
                <a:lnTo>
                  <a:pt x="254" y="403"/>
                </a:lnTo>
                <a:lnTo>
                  <a:pt x="257" y="408"/>
                </a:lnTo>
                <a:lnTo>
                  <a:pt x="260" y="413"/>
                </a:lnTo>
                <a:lnTo>
                  <a:pt x="262" y="420"/>
                </a:lnTo>
                <a:lnTo>
                  <a:pt x="265" y="425"/>
                </a:lnTo>
                <a:lnTo>
                  <a:pt x="268" y="431"/>
                </a:lnTo>
                <a:lnTo>
                  <a:pt x="270" y="437"/>
                </a:lnTo>
                <a:lnTo>
                  <a:pt x="272" y="443"/>
                </a:lnTo>
                <a:lnTo>
                  <a:pt x="274" y="449"/>
                </a:lnTo>
                <a:lnTo>
                  <a:pt x="434" y="0"/>
                </a:lnTo>
                <a:lnTo>
                  <a:pt x="434" y="0"/>
                </a:lnTo>
                <a:close/>
              </a:path>
            </a:pathLst>
          </a:custGeom>
          <a:solidFill>
            <a:srgbClr val="007C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82" name="Freeform 54"/>
          <p:cNvSpPr>
            <a:spLocks/>
          </p:cNvSpPr>
          <p:nvPr/>
        </p:nvSpPr>
        <p:spPr bwMode="auto">
          <a:xfrm>
            <a:off x="3917950" y="4081463"/>
            <a:ext cx="539750" cy="587375"/>
          </a:xfrm>
          <a:custGeom>
            <a:avLst/>
            <a:gdLst>
              <a:gd name="T0" fmla="*/ 1312 w 1357"/>
              <a:gd name="T1" fmla="*/ 0 h 1481"/>
              <a:gd name="T2" fmla="*/ 0 w 1357"/>
              <a:gd name="T3" fmla="*/ 1438 h 1481"/>
              <a:gd name="T4" fmla="*/ 45 w 1357"/>
              <a:gd name="T5" fmla="*/ 1481 h 1481"/>
              <a:gd name="T6" fmla="*/ 1357 w 1357"/>
              <a:gd name="T7" fmla="*/ 43 h 1481"/>
              <a:gd name="T8" fmla="*/ 1312 w 1357"/>
              <a:gd name="T9" fmla="*/ 0 h 1481"/>
            </a:gdLst>
            <a:ahLst/>
            <a:cxnLst>
              <a:cxn ang="0">
                <a:pos x="T0" y="T1"/>
              </a:cxn>
              <a:cxn ang="0">
                <a:pos x="T2" y="T3"/>
              </a:cxn>
              <a:cxn ang="0">
                <a:pos x="T4" y="T5"/>
              </a:cxn>
              <a:cxn ang="0">
                <a:pos x="T6" y="T7"/>
              </a:cxn>
              <a:cxn ang="0">
                <a:pos x="T8" y="T9"/>
              </a:cxn>
            </a:cxnLst>
            <a:rect l="0" t="0" r="r" b="b"/>
            <a:pathLst>
              <a:path w="1357" h="1481">
                <a:moveTo>
                  <a:pt x="1312" y="0"/>
                </a:moveTo>
                <a:lnTo>
                  <a:pt x="0" y="1438"/>
                </a:lnTo>
                <a:lnTo>
                  <a:pt x="45" y="1481"/>
                </a:lnTo>
                <a:lnTo>
                  <a:pt x="1357" y="43"/>
                </a:lnTo>
                <a:lnTo>
                  <a:pt x="1312"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83" name="Freeform 55"/>
          <p:cNvSpPr>
            <a:spLocks/>
          </p:cNvSpPr>
          <p:nvPr/>
        </p:nvSpPr>
        <p:spPr bwMode="auto">
          <a:xfrm>
            <a:off x="4335463" y="4025900"/>
            <a:ext cx="171450" cy="177800"/>
          </a:xfrm>
          <a:custGeom>
            <a:avLst/>
            <a:gdLst>
              <a:gd name="T0" fmla="*/ 0 w 436"/>
              <a:gd name="T1" fmla="*/ 199 h 452"/>
              <a:gd name="T2" fmla="*/ 7 w 436"/>
              <a:gd name="T3" fmla="*/ 200 h 452"/>
              <a:gd name="T4" fmla="*/ 19 w 436"/>
              <a:gd name="T5" fmla="*/ 204 h 452"/>
              <a:gd name="T6" fmla="*/ 31 w 436"/>
              <a:gd name="T7" fmla="*/ 208 h 452"/>
              <a:gd name="T8" fmla="*/ 43 w 436"/>
              <a:gd name="T9" fmla="*/ 214 h 452"/>
              <a:gd name="T10" fmla="*/ 55 w 436"/>
              <a:gd name="T11" fmla="*/ 218 h 452"/>
              <a:gd name="T12" fmla="*/ 67 w 436"/>
              <a:gd name="T13" fmla="*/ 223 h 452"/>
              <a:gd name="T14" fmla="*/ 77 w 436"/>
              <a:gd name="T15" fmla="*/ 228 h 452"/>
              <a:gd name="T16" fmla="*/ 88 w 436"/>
              <a:gd name="T17" fmla="*/ 233 h 452"/>
              <a:gd name="T18" fmla="*/ 99 w 436"/>
              <a:gd name="T19" fmla="*/ 239 h 452"/>
              <a:gd name="T20" fmla="*/ 109 w 436"/>
              <a:gd name="T21" fmla="*/ 245 h 452"/>
              <a:gd name="T22" fmla="*/ 120 w 436"/>
              <a:gd name="T23" fmla="*/ 251 h 452"/>
              <a:gd name="T24" fmla="*/ 129 w 436"/>
              <a:gd name="T25" fmla="*/ 257 h 452"/>
              <a:gd name="T26" fmla="*/ 139 w 436"/>
              <a:gd name="T27" fmla="*/ 264 h 452"/>
              <a:gd name="T28" fmla="*/ 148 w 436"/>
              <a:gd name="T29" fmla="*/ 272 h 452"/>
              <a:gd name="T30" fmla="*/ 157 w 436"/>
              <a:gd name="T31" fmla="*/ 279 h 452"/>
              <a:gd name="T32" fmla="*/ 167 w 436"/>
              <a:gd name="T33" fmla="*/ 287 h 452"/>
              <a:gd name="T34" fmla="*/ 176 w 436"/>
              <a:gd name="T35" fmla="*/ 295 h 452"/>
              <a:gd name="T36" fmla="*/ 184 w 436"/>
              <a:gd name="T37" fmla="*/ 303 h 452"/>
              <a:gd name="T38" fmla="*/ 192 w 436"/>
              <a:gd name="T39" fmla="*/ 311 h 452"/>
              <a:gd name="T40" fmla="*/ 200 w 436"/>
              <a:gd name="T41" fmla="*/ 320 h 452"/>
              <a:gd name="T42" fmla="*/ 208 w 436"/>
              <a:gd name="T43" fmla="*/ 329 h 452"/>
              <a:gd name="T44" fmla="*/ 215 w 436"/>
              <a:gd name="T45" fmla="*/ 339 h 452"/>
              <a:gd name="T46" fmla="*/ 222 w 436"/>
              <a:gd name="T47" fmla="*/ 348 h 452"/>
              <a:gd name="T48" fmla="*/ 229 w 436"/>
              <a:gd name="T49" fmla="*/ 357 h 452"/>
              <a:gd name="T50" fmla="*/ 236 w 436"/>
              <a:gd name="T51" fmla="*/ 368 h 452"/>
              <a:gd name="T52" fmla="*/ 242 w 436"/>
              <a:gd name="T53" fmla="*/ 379 h 452"/>
              <a:gd name="T54" fmla="*/ 249 w 436"/>
              <a:gd name="T55" fmla="*/ 389 h 452"/>
              <a:gd name="T56" fmla="*/ 254 w 436"/>
              <a:gd name="T57" fmla="*/ 400 h 452"/>
              <a:gd name="T58" fmla="*/ 260 w 436"/>
              <a:gd name="T59" fmla="*/ 411 h 452"/>
              <a:gd name="T60" fmla="*/ 266 w 436"/>
              <a:gd name="T61" fmla="*/ 423 h 452"/>
              <a:gd name="T62" fmla="*/ 270 w 436"/>
              <a:gd name="T63" fmla="*/ 435 h 452"/>
              <a:gd name="T64" fmla="*/ 276 w 436"/>
              <a:gd name="T65" fmla="*/ 447 h 452"/>
              <a:gd name="T66" fmla="*/ 436 w 436"/>
              <a:gd name="T67"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 h="452">
                <a:moveTo>
                  <a:pt x="436" y="0"/>
                </a:moveTo>
                <a:lnTo>
                  <a:pt x="0" y="199"/>
                </a:lnTo>
                <a:lnTo>
                  <a:pt x="0" y="199"/>
                </a:lnTo>
                <a:lnTo>
                  <a:pt x="7" y="200"/>
                </a:lnTo>
                <a:lnTo>
                  <a:pt x="13" y="203"/>
                </a:lnTo>
                <a:lnTo>
                  <a:pt x="19" y="204"/>
                </a:lnTo>
                <a:lnTo>
                  <a:pt x="25" y="207"/>
                </a:lnTo>
                <a:lnTo>
                  <a:pt x="31" y="208"/>
                </a:lnTo>
                <a:lnTo>
                  <a:pt x="37" y="211"/>
                </a:lnTo>
                <a:lnTo>
                  <a:pt x="43" y="214"/>
                </a:lnTo>
                <a:lnTo>
                  <a:pt x="49" y="215"/>
                </a:lnTo>
                <a:lnTo>
                  <a:pt x="55" y="218"/>
                </a:lnTo>
                <a:lnTo>
                  <a:pt x="60" y="220"/>
                </a:lnTo>
                <a:lnTo>
                  <a:pt x="67" y="223"/>
                </a:lnTo>
                <a:lnTo>
                  <a:pt x="72" y="225"/>
                </a:lnTo>
                <a:lnTo>
                  <a:pt x="77" y="228"/>
                </a:lnTo>
                <a:lnTo>
                  <a:pt x="83" y="231"/>
                </a:lnTo>
                <a:lnTo>
                  <a:pt x="88" y="233"/>
                </a:lnTo>
                <a:lnTo>
                  <a:pt x="93" y="236"/>
                </a:lnTo>
                <a:lnTo>
                  <a:pt x="99" y="239"/>
                </a:lnTo>
                <a:lnTo>
                  <a:pt x="104" y="241"/>
                </a:lnTo>
                <a:lnTo>
                  <a:pt x="109" y="245"/>
                </a:lnTo>
                <a:lnTo>
                  <a:pt x="115" y="248"/>
                </a:lnTo>
                <a:lnTo>
                  <a:pt x="120" y="251"/>
                </a:lnTo>
                <a:lnTo>
                  <a:pt x="124" y="255"/>
                </a:lnTo>
                <a:lnTo>
                  <a:pt x="129" y="257"/>
                </a:lnTo>
                <a:lnTo>
                  <a:pt x="135" y="261"/>
                </a:lnTo>
                <a:lnTo>
                  <a:pt x="139" y="264"/>
                </a:lnTo>
                <a:lnTo>
                  <a:pt x="144" y="268"/>
                </a:lnTo>
                <a:lnTo>
                  <a:pt x="148" y="272"/>
                </a:lnTo>
                <a:lnTo>
                  <a:pt x="153" y="275"/>
                </a:lnTo>
                <a:lnTo>
                  <a:pt x="157" y="279"/>
                </a:lnTo>
                <a:lnTo>
                  <a:pt x="163" y="283"/>
                </a:lnTo>
                <a:lnTo>
                  <a:pt x="167" y="287"/>
                </a:lnTo>
                <a:lnTo>
                  <a:pt x="171" y="291"/>
                </a:lnTo>
                <a:lnTo>
                  <a:pt x="176" y="295"/>
                </a:lnTo>
                <a:lnTo>
                  <a:pt x="180" y="299"/>
                </a:lnTo>
                <a:lnTo>
                  <a:pt x="184" y="303"/>
                </a:lnTo>
                <a:lnTo>
                  <a:pt x="188" y="307"/>
                </a:lnTo>
                <a:lnTo>
                  <a:pt x="192" y="311"/>
                </a:lnTo>
                <a:lnTo>
                  <a:pt x="196" y="316"/>
                </a:lnTo>
                <a:lnTo>
                  <a:pt x="200" y="320"/>
                </a:lnTo>
                <a:lnTo>
                  <a:pt x="204" y="324"/>
                </a:lnTo>
                <a:lnTo>
                  <a:pt x="208" y="329"/>
                </a:lnTo>
                <a:lnTo>
                  <a:pt x="212" y="333"/>
                </a:lnTo>
                <a:lnTo>
                  <a:pt x="215" y="339"/>
                </a:lnTo>
                <a:lnTo>
                  <a:pt x="219" y="343"/>
                </a:lnTo>
                <a:lnTo>
                  <a:pt x="222" y="348"/>
                </a:lnTo>
                <a:lnTo>
                  <a:pt x="225" y="353"/>
                </a:lnTo>
                <a:lnTo>
                  <a:pt x="229" y="357"/>
                </a:lnTo>
                <a:lnTo>
                  <a:pt x="233" y="363"/>
                </a:lnTo>
                <a:lnTo>
                  <a:pt x="236" y="368"/>
                </a:lnTo>
                <a:lnTo>
                  <a:pt x="240" y="373"/>
                </a:lnTo>
                <a:lnTo>
                  <a:pt x="242" y="379"/>
                </a:lnTo>
                <a:lnTo>
                  <a:pt x="245" y="384"/>
                </a:lnTo>
                <a:lnTo>
                  <a:pt x="249" y="389"/>
                </a:lnTo>
                <a:lnTo>
                  <a:pt x="252" y="395"/>
                </a:lnTo>
                <a:lnTo>
                  <a:pt x="254" y="400"/>
                </a:lnTo>
                <a:lnTo>
                  <a:pt x="257" y="405"/>
                </a:lnTo>
                <a:lnTo>
                  <a:pt x="260" y="411"/>
                </a:lnTo>
                <a:lnTo>
                  <a:pt x="262" y="416"/>
                </a:lnTo>
                <a:lnTo>
                  <a:pt x="266" y="423"/>
                </a:lnTo>
                <a:lnTo>
                  <a:pt x="268" y="428"/>
                </a:lnTo>
                <a:lnTo>
                  <a:pt x="270" y="435"/>
                </a:lnTo>
                <a:lnTo>
                  <a:pt x="273" y="440"/>
                </a:lnTo>
                <a:lnTo>
                  <a:pt x="276" y="447"/>
                </a:lnTo>
                <a:lnTo>
                  <a:pt x="278" y="452"/>
                </a:lnTo>
                <a:lnTo>
                  <a:pt x="436" y="0"/>
                </a:lnTo>
                <a:lnTo>
                  <a:pt x="436"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84" name="Freeform 56"/>
          <p:cNvSpPr>
            <a:spLocks/>
          </p:cNvSpPr>
          <p:nvPr/>
        </p:nvSpPr>
        <p:spPr bwMode="auto">
          <a:xfrm>
            <a:off x="6407150" y="3805238"/>
            <a:ext cx="301625" cy="804862"/>
          </a:xfrm>
          <a:custGeom>
            <a:avLst/>
            <a:gdLst>
              <a:gd name="T0" fmla="*/ 758 w 758"/>
              <a:gd name="T1" fmla="*/ 2008 h 2028"/>
              <a:gd name="T2" fmla="*/ 60 w 758"/>
              <a:gd name="T3" fmla="*/ 0 h 2028"/>
              <a:gd name="T4" fmla="*/ 0 w 758"/>
              <a:gd name="T5" fmla="*/ 21 h 2028"/>
              <a:gd name="T6" fmla="*/ 699 w 758"/>
              <a:gd name="T7" fmla="*/ 2028 h 2028"/>
              <a:gd name="T8" fmla="*/ 758 w 758"/>
              <a:gd name="T9" fmla="*/ 2008 h 2028"/>
            </a:gdLst>
            <a:ahLst/>
            <a:cxnLst>
              <a:cxn ang="0">
                <a:pos x="T0" y="T1"/>
              </a:cxn>
              <a:cxn ang="0">
                <a:pos x="T2" y="T3"/>
              </a:cxn>
              <a:cxn ang="0">
                <a:pos x="T4" y="T5"/>
              </a:cxn>
              <a:cxn ang="0">
                <a:pos x="T6" y="T7"/>
              </a:cxn>
              <a:cxn ang="0">
                <a:pos x="T8" y="T9"/>
              </a:cxn>
            </a:cxnLst>
            <a:rect l="0" t="0" r="r" b="b"/>
            <a:pathLst>
              <a:path w="758" h="2028">
                <a:moveTo>
                  <a:pt x="758" y="2008"/>
                </a:moveTo>
                <a:lnTo>
                  <a:pt x="60" y="0"/>
                </a:lnTo>
                <a:lnTo>
                  <a:pt x="0" y="21"/>
                </a:lnTo>
                <a:lnTo>
                  <a:pt x="699" y="2028"/>
                </a:lnTo>
                <a:lnTo>
                  <a:pt x="758" y="200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85" name="Freeform 57"/>
          <p:cNvSpPr>
            <a:spLocks/>
          </p:cNvSpPr>
          <p:nvPr/>
        </p:nvSpPr>
        <p:spPr bwMode="auto">
          <a:xfrm>
            <a:off x="6597650" y="4498975"/>
            <a:ext cx="141288" cy="188913"/>
          </a:xfrm>
          <a:custGeom>
            <a:avLst/>
            <a:gdLst>
              <a:gd name="T0" fmla="*/ 355 w 355"/>
              <a:gd name="T1" fmla="*/ 0 h 477"/>
              <a:gd name="T2" fmla="*/ 351 w 355"/>
              <a:gd name="T3" fmla="*/ 5 h 477"/>
              <a:gd name="T4" fmla="*/ 341 w 355"/>
              <a:gd name="T5" fmla="*/ 15 h 477"/>
              <a:gd name="T6" fmla="*/ 332 w 355"/>
              <a:gd name="T7" fmla="*/ 23 h 477"/>
              <a:gd name="T8" fmla="*/ 323 w 355"/>
              <a:gd name="T9" fmla="*/ 31 h 477"/>
              <a:gd name="T10" fmla="*/ 312 w 355"/>
              <a:gd name="T11" fmla="*/ 39 h 477"/>
              <a:gd name="T12" fmla="*/ 303 w 355"/>
              <a:gd name="T13" fmla="*/ 47 h 477"/>
              <a:gd name="T14" fmla="*/ 293 w 355"/>
              <a:gd name="T15" fmla="*/ 55 h 477"/>
              <a:gd name="T16" fmla="*/ 283 w 355"/>
              <a:gd name="T17" fmla="*/ 61 h 477"/>
              <a:gd name="T18" fmla="*/ 273 w 355"/>
              <a:gd name="T19" fmla="*/ 68 h 477"/>
              <a:gd name="T20" fmla="*/ 263 w 355"/>
              <a:gd name="T21" fmla="*/ 75 h 477"/>
              <a:gd name="T22" fmla="*/ 252 w 355"/>
              <a:gd name="T23" fmla="*/ 80 h 477"/>
              <a:gd name="T24" fmla="*/ 241 w 355"/>
              <a:gd name="T25" fmla="*/ 85 h 477"/>
              <a:gd name="T26" fmla="*/ 231 w 355"/>
              <a:gd name="T27" fmla="*/ 91 h 477"/>
              <a:gd name="T28" fmla="*/ 220 w 355"/>
              <a:gd name="T29" fmla="*/ 96 h 477"/>
              <a:gd name="T30" fmla="*/ 209 w 355"/>
              <a:gd name="T31" fmla="*/ 100 h 477"/>
              <a:gd name="T32" fmla="*/ 199 w 355"/>
              <a:gd name="T33" fmla="*/ 105 h 477"/>
              <a:gd name="T34" fmla="*/ 187 w 355"/>
              <a:gd name="T35" fmla="*/ 108 h 477"/>
              <a:gd name="T36" fmla="*/ 176 w 355"/>
              <a:gd name="T37" fmla="*/ 112 h 477"/>
              <a:gd name="T38" fmla="*/ 166 w 355"/>
              <a:gd name="T39" fmla="*/ 115 h 477"/>
              <a:gd name="T40" fmla="*/ 154 w 355"/>
              <a:gd name="T41" fmla="*/ 119 h 477"/>
              <a:gd name="T42" fmla="*/ 142 w 355"/>
              <a:gd name="T43" fmla="*/ 120 h 477"/>
              <a:gd name="T44" fmla="*/ 130 w 355"/>
              <a:gd name="T45" fmla="*/ 123 h 477"/>
              <a:gd name="T46" fmla="*/ 119 w 355"/>
              <a:gd name="T47" fmla="*/ 124 h 477"/>
              <a:gd name="T48" fmla="*/ 107 w 355"/>
              <a:gd name="T49" fmla="*/ 125 h 477"/>
              <a:gd name="T50" fmla="*/ 95 w 355"/>
              <a:gd name="T51" fmla="*/ 127 h 477"/>
              <a:gd name="T52" fmla="*/ 82 w 355"/>
              <a:gd name="T53" fmla="*/ 128 h 477"/>
              <a:gd name="T54" fmla="*/ 70 w 355"/>
              <a:gd name="T55" fmla="*/ 128 h 477"/>
              <a:gd name="T56" fmla="*/ 58 w 355"/>
              <a:gd name="T57" fmla="*/ 128 h 477"/>
              <a:gd name="T58" fmla="*/ 44 w 355"/>
              <a:gd name="T59" fmla="*/ 128 h 477"/>
              <a:gd name="T60" fmla="*/ 32 w 355"/>
              <a:gd name="T61" fmla="*/ 127 h 477"/>
              <a:gd name="T62" fmla="*/ 19 w 355"/>
              <a:gd name="T63" fmla="*/ 127 h 477"/>
              <a:gd name="T64" fmla="*/ 7 w 355"/>
              <a:gd name="T65" fmla="*/ 125 h 477"/>
              <a:gd name="T66" fmla="*/ 321 w 355"/>
              <a:gd name="T6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77">
                <a:moveTo>
                  <a:pt x="321" y="477"/>
                </a:moveTo>
                <a:lnTo>
                  <a:pt x="355" y="0"/>
                </a:lnTo>
                <a:lnTo>
                  <a:pt x="355" y="0"/>
                </a:lnTo>
                <a:lnTo>
                  <a:pt x="351" y="5"/>
                </a:lnTo>
                <a:lnTo>
                  <a:pt x="345" y="9"/>
                </a:lnTo>
                <a:lnTo>
                  <a:pt x="341" y="15"/>
                </a:lnTo>
                <a:lnTo>
                  <a:pt x="336" y="19"/>
                </a:lnTo>
                <a:lnTo>
                  <a:pt x="332" y="23"/>
                </a:lnTo>
                <a:lnTo>
                  <a:pt x="327" y="27"/>
                </a:lnTo>
                <a:lnTo>
                  <a:pt x="323" y="31"/>
                </a:lnTo>
                <a:lnTo>
                  <a:pt x="317" y="35"/>
                </a:lnTo>
                <a:lnTo>
                  <a:pt x="312" y="39"/>
                </a:lnTo>
                <a:lnTo>
                  <a:pt x="308" y="43"/>
                </a:lnTo>
                <a:lnTo>
                  <a:pt x="303" y="47"/>
                </a:lnTo>
                <a:lnTo>
                  <a:pt x="297" y="51"/>
                </a:lnTo>
                <a:lnTo>
                  <a:pt x="293" y="55"/>
                </a:lnTo>
                <a:lnTo>
                  <a:pt x="288" y="57"/>
                </a:lnTo>
                <a:lnTo>
                  <a:pt x="283" y="61"/>
                </a:lnTo>
                <a:lnTo>
                  <a:pt x="277" y="64"/>
                </a:lnTo>
                <a:lnTo>
                  <a:pt x="273" y="68"/>
                </a:lnTo>
                <a:lnTo>
                  <a:pt x="268" y="71"/>
                </a:lnTo>
                <a:lnTo>
                  <a:pt x="263" y="75"/>
                </a:lnTo>
                <a:lnTo>
                  <a:pt x="257" y="77"/>
                </a:lnTo>
                <a:lnTo>
                  <a:pt x="252" y="80"/>
                </a:lnTo>
                <a:lnTo>
                  <a:pt x="247" y="83"/>
                </a:lnTo>
                <a:lnTo>
                  <a:pt x="241" y="85"/>
                </a:lnTo>
                <a:lnTo>
                  <a:pt x="236" y="88"/>
                </a:lnTo>
                <a:lnTo>
                  <a:pt x="231" y="91"/>
                </a:lnTo>
                <a:lnTo>
                  <a:pt x="225" y="93"/>
                </a:lnTo>
                <a:lnTo>
                  <a:pt x="220" y="96"/>
                </a:lnTo>
                <a:lnTo>
                  <a:pt x="215" y="99"/>
                </a:lnTo>
                <a:lnTo>
                  <a:pt x="209" y="100"/>
                </a:lnTo>
                <a:lnTo>
                  <a:pt x="204" y="103"/>
                </a:lnTo>
                <a:lnTo>
                  <a:pt x="199" y="105"/>
                </a:lnTo>
                <a:lnTo>
                  <a:pt x="193" y="107"/>
                </a:lnTo>
                <a:lnTo>
                  <a:pt x="187" y="108"/>
                </a:lnTo>
                <a:lnTo>
                  <a:pt x="181" y="111"/>
                </a:lnTo>
                <a:lnTo>
                  <a:pt x="176" y="112"/>
                </a:lnTo>
                <a:lnTo>
                  <a:pt x="171" y="113"/>
                </a:lnTo>
                <a:lnTo>
                  <a:pt x="166" y="115"/>
                </a:lnTo>
                <a:lnTo>
                  <a:pt x="159" y="117"/>
                </a:lnTo>
                <a:lnTo>
                  <a:pt x="154" y="119"/>
                </a:lnTo>
                <a:lnTo>
                  <a:pt x="148" y="120"/>
                </a:lnTo>
                <a:lnTo>
                  <a:pt x="142" y="120"/>
                </a:lnTo>
                <a:lnTo>
                  <a:pt x="136" y="121"/>
                </a:lnTo>
                <a:lnTo>
                  <a:pt x="130" y="123"/>
                </a:lnTo>
                <a:lnTo>
                  <a:pt x="124" y="124"/>
                </a:lnTo>
                <a:lnTo>
                  <a:pt x="119" y="124"/>
                </a:lnTo>
                <a:lnTo>
                  <a:pt x="112" y="125"/>
                </a:lnTo>
                <a:lnTo>
                  <a:pt x="107" y="125"/>
                </a:lnTo>
                <a:lnTo>
                  <a:pt x="100" y="127"/>
                </a:lnTo>
                <a:lnTo>
                  <a:pt x="95" y="127"/>
                </a:lnTo>
                <a:lnTo>
                  <a:pt x="88" y="128"/>
                </a:lnTo>
                <a:lnTo>
                  <a:pt x="82" y="128"/>
                </a:lnTo>
                <a:lnTo>
                  <a:pt x="76" y="128"/>
                </a:lnTo>
                <a:lnTo>
                  <a:pt x="70" y="128"/>
                </a:lnTo>
                <a:lnTo>
                  <a:pt x="64" y="128"/>
                </a:lnTo>
                <a:lnTo>
                  <a:pt x="58" y="128"/>
                </a:lnTo>
                <a:lnTo>
                  <a:pt x="51" y="128"/>
                </a:lnTo>
                <a:lnTo>
                  <a:pt x="44" y="128"/>
                </a:lnTo>
                <a:lnTo>
                  <a:pt x="39" y="128"/>
                </a:lnTo>
                <a:lnTo>
                  <a:pt x="32" y="127"/>
                </a:lnTo>
                <a:lnTo>
                  <a:pt x="26" y="127"/>
                </a:lnTo>
                <a:lnTo>
                  <a:pt x="19" y="127"/>
                </a:lnTo>
                <a:lnTo>
                  <a:pt x="14" y="125"/>
                </a:lnTo>
                <a:lnTo>
                  <a:pt x="7" y="125"/>
                </a:lnTo>
                <a:lnTo>
                  <a:pt x="0" y="124"/>
                </a:lnTo>
                <a:lnTo>
                  <a:pt x="321" y="477"/>
                </a:lnTo>
                <a:lnTo>
                  <a:pt x="321" y="47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86" name="Freeform 58"/>
          <p:cNvSpPr>
            <a:spLocks/>
          </p:cNvSpPr>
          <p:nvPr/>
        </p:nvSpPr>
        <p:spPr bwMode="auto">
          <a:xfrm>
            <a:off x="6661150" y="4110038"/>
            <a:ext cx="144463" cy="173037"/>
          </a:xfrm>
          <a:custGeom>
            <a:avLst/>
            <a:gdLst>
              <a:gd name="T0" fmla="*/ 117 w 364"/>
              <a:gd name="T1" fmla="*/ 207 h 437"/>
              <a:gd name="T2" fmla="*/ 153 w 364"/>
              <a:gd name="T3" fmla="*/ 176 h 437"/>
              <a:gd name="T4" fmla="*/ 181 w 364"/>
              <a:gd name="T5" fmla="*/ 159 h 437"/>
              <a:gd name="T6" fmla="*/ 205 w 364"/>
              <a:gd name="T7" fmla="*/ 151 h 437"/>
              <a:gd name="T8" fmla="*/ 228 w 364"/>
              <a:gd name="T9" fmla="*/ 148 h 437"/>
              <a:gd name="T10" fmla="*/ 255 w 364"/>
              <a:gd name="T11" fmla="*/ 151 h 437"/>
              <a:gd name="T12" fmla="*/ 277 w 364"/>
              <a:gd name="T13" fmla="*/ 160 h 437"/>
              <a:gd name="T14" fmla="*/ 296 w 364"/>
              <a:gd name="T15" fmla="*/ 177 h 437"/>
              <a:gd name="T16" fmla="*/ 308 w 364"/>
              <a:gd name="T17" fmla="*/ 203 h 437"/>
              <a:gd name="T18" fmla="*/ 313 w 364"/>
              <a:gd name="T19" fmla="*/ 229 h 437"/>
              <a:gd name="T20" fmla="*/ 315 w 364"/>
              <a:gd name="T21" fmla="*/ 273 h 437"/>
              <a:gd name="T22" fmla="*/ 315 w 364"/>
              <a:gd name="T23" fmla="*/ 385 h 437"/>
              <a:gd name="T24" fmla="*/ 317 w 364"/>
              <a:gd name="T25" fmla="*/ 404 h 437"/>
              <a:gd name="T26" fmla="*/ 323 w 364"/>
              <a:gd name="T27" fmla="*/ 413 h 437"/>
              <a:gd name="T28" fmla="*/ 328 w 364"/>
              <a:gd name="T29" fmla="*/ 418 h 437"/>
              <a:gd name="T30" fmla="*/ 337 w 364"/>
              <a:gd name="T31" fmla="*/ 424 h 437"/>
              <a:gd name="T32" fmla="*/ 353 w 364"/>
              <a:gd name="T33" fmla="*/ 425 h 437"/>
              <a:gd name="T34" fmla="*/ 364 w 364"/>
              <a:gd name="T35" fmla="*/ 437 h 437"/>
              <a:gd name="T36" fmla="*/ 200 w 364"/>
              <a:gd name="T37" fmla="*/ 425 h 437"/>
              <a:gd name="T38" fmla="*/ 219 w 364"/>
              <a:gd name="T39" fmla="*/ 425 h 437"/>
              <a:gd name="T40" fmla="*/ 235 w 364"/>
              <a:gd name="T41" fmla="*/ 422 h 437"/>
              <a:gd name="T42" fmla="*/ 244 w 364"/>
              <a:gd name="T43" fmla="*/ 416 h 437"/>
              <a:gd name="T44" fmla="*/ 251 w 364"/>
              <a:gd name="T45" fmla="*/ 408 h 437"/>
              <a:gd name="T46" fmla="*/ 253 w 364"/>
              <a:gd name="T47" fmla="*/ 392 h 437"/>
              <a:gd name="T48" fmla="*/ 255 w 364"/>
              <a:gd name="T49" fmla="*/ 273 h 437"/>
              <a:gd name="T50" fmla="*/ 253 w 364"/>
              <a:gd name="T51" fmla="*/ 236 h 437"/>
              <a:gd name="T52" fmla="*/ 248 w 364"/>
              <a:gd name="T53" fmla="*/ 213 h 437"/>
              <a:gd name="T54" fmla="*/ 241 w 364"/>
              <a:gd name="T55" fmla="*/ 201 h 437"/>
              <a:gd name="T56" fmla="*/ 231 w 364"/>
              <a:gd name="T57" fmla="*/ 192 h 437"/>
              <a:gd name="T58" fmla="*/ 217 w 364"/>
              <a:gd name="T59" fmla="*/ 187 h 437"/>
              <a:gd name="T60" fmla="*/ 200 w 364"/>
              <a:gd name="T61" fmla="*/ 184 h 437"/>
              <a:gd name="T62" fmla="*/ 183 w 364"/>
              <a:gd name="T63" fmla="*/ 187 h 437"/>
              <a:gd name="T64" fmla="*/ 163 w 364"/>
              <a:gd name="T65" fmla="*/ 192 h 437"/>
              <a:gd name="T66" fmla="*/ 141 w 364"/>
              <a:gd name="T67" fmla="*/ 204 h 437"/>
              <a:gd name="T68" fmla="*/ 117 w 364"/>
              <a:gd name="T69" fmla="*/ 225 h 437"/>
              <a:gd name="T70" fmla="*/ 117 w 364"/>
              <a:gd name="T71" fmla="*/ 386 h 437"/>
              <a:gd name="T72" fmla="*/ 119 w 364"/>
              <a:gd name="T73" fmla="*/ 404 h 437"/>
              <a:gd name="T74" fmla="*/ 123 w 364"/>
              <a:gd name="T75" fmla="*/ 413 h 437"/>
              <a:gd name="T76" fmla="*/ 131 w 364"/>
              <a:gd name="T77" fmla="*/ 418 h 437"/>
              <a:gd name="T78" fmla="*/ 141 w 364"/>
              <a:gd name="T79" fmla="*/ 422 h 437"/>
              <a:gd name="T80" fmla="*/ 159 w 364"/>
              <a:gd name="T81" fmla="*/ 425 h 437"/>
              <a:gd name="T82" fmla="*/ 171 w 364"/>
              <a:gd name="T83" fmla="*/ 437 h 437"/>
              <a:gd name="T84" fmla="*/ 6 w 364"/>
              <a:gd name="T85" fmla="*/ 425 h 437"/>
              <a:gd name="T86" fmla="*/ 25 w 364"/>
              <a:gd name="T87" fmla="*/ 424 h 437"/>
              <a:gd name="T88" fmla="*/ 40 w 364"/>
              <a:gd name="T89" fmla="*/ 420 h 437"/>
              <a:gd name="T90" fmla="*/ 47 w 364"/>
              <a:gd name="T91" fmla="*/ 416 h 437"/>
              <a:gd name="T92" fmla="*/ 52 w 364"/>
              <a:gd name="T93" fmla="*/ 408 h 437"/>
              <a:gd name="T94" fmla="*/ 55 w 364"/>
              <a:gd name="T95" fmla="*/ 396 h 437"/>
              <a:gd name="T96" fmla="*/ 56 w 364"/>
              <a:gd name="T97" fmla="*/ 373 h 437"/>
              <a:gd name="T98" fmla="*/ 56 w 364"/>
              <a:gd name="T99" fmla="*/ 97 h 437"/>
              <a:gd name="T100" fmla="*/ 55 w 364"/>
              <a:gd name="T101" fmla="*/ 68 h 437"/>
              <a:gd name="T102" fmla="*/ 52 w 364"/>
              <a:gd name="T103" fmla="*/ 55 h 437"/>
              <a:gd name="T104" fmla="*/ 48 w 364"/>
              <a:gd name="T105" fmla="*/ 47 h 437"/>
              <a:gd name="T106" fmla="*/ 39 w 364"/>
              <a:gd name="T107" fmla="*/ 41 h 437"/>
              <a:gd name="T108" fmla="*/ 20 w 364"/>
              <a:gd name="T109" fmla="*/ 41 h 437"/>
              <a:gd name="T110" fmla="*/ 0 w 364"/>
              <a:gd name="T111" fmla="*/ 35 h 437"/>
              <a:gd name="T112" fmla="*/ 117 w 364"/>
              <a:gd name="T113"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4" h="437">
                <a:moveTo>
                  <a:pt x="117" y="0"/>
                </a:moveTo>
                <a:lnTo>
                  <a:pt x="117" y="207"/>
                </a:lnTo>
                <a:lnTo>
                  <a:pt x="136" y="189"/>
                </a:lnTo>
                <a:lnTo>
                  <a:pt x="153" y="176"/>
                </a:lnTo>
                <a:lnTo>
                  <a:pt x="168" y="165"/>
                </a:lnTo>
                <a:lnTo>
                  <a:pt x="181" y="159"/>
                </a:lnTo>
                <a:lnTo>
                  <a:pt x="193" y="153"/>
                </a:lnTo>
                <a:lnTo>
                  <a:pt x="205" y="151"/>
                </a:lnTo>
                <a:lnTo>
                  <a:pt x="217" y="148"/>
                </a:lnTo>
                <a:lnTo>
                  <a:pt x="228" y="148"/>
                </a:lnTo>
                <a:lnTo>
                  <a:pt x="243" y="148"/>
                </a:lnTo>
                <a:lnTo>
                  <a:pt x="255" y="151"/>
                </a:lnTo>
                <a:lnTo>
                  <a:pt x="267" y="155"/>
                </a:lnTo>
                <a:lnTo>
                  <a:pt x="277" y="160"/>
                </a:lnTo>
                <a:lnTo>
                  <a:pt x="287" y="168"/>
                </a:lnTo>
                <a:lnTo>
                  <a:pt x="296" y="177"/>
                </a:lnTo>
                <a:lnTo>
                  <a:pt x="303" y="189"/>
                </a:lnTo>
                <a:lnTo>
                  <a:pt x="308" y="203"/>
                </a:lnTo>
                <a:lnTo>
                  <a:pt x="311" y="213"/>
                </a:lnTo>
                <a:lnTo>
                  <a:pt x="313" y="229"/>
                </a:lnTo>
                <a:lnTo>
                  <a:pt x="315" y="249"/>
                </a:lnTo>
                <a:lnTo>
                  <a:pt x="315" y="273"/>
                </a:lnTo>
                <a:lnTo>
                  <a:pt x="315" y="373"/>
                </a:lnTo>
                <a:lnTo>
                  <a:pt x="315" y="385"/>
                </a:lnTo>
                <a:lnTo>
                  <a:pt x="316" y="396"/>
                </a:lnTo>
                <a:lnTo>
                  <a:pt x="317" y="404"/>
                </a:lnTo>
                <a:lnTo>
                  <a:pt x="320" y="409"/>
                </a:lnTo>
                <a:lnTo>
                  <a:pt x="323" y="413"/>
                </a:lnTo>
                <a:lnTo>
                  <a:pt x="325" y="416"/>
                </a:lnTo>
                <a:lnTo>
                  <a:pt x="328" y="418"/>
                </a:lnTo>
                <a:lnTo>
                  <a:pt x="332" y="421"/>
                </a:lnTo>
                <a:lnTo>
                  <a:pt x="337" y="424"/>
                </a:lnTo>
                <a:lnTo>
                  <a:pt x="345" y="425"/>
                </a:lnTo>
                <a:lnTo>
                  <a:pt x="353" y="425"/>
                </a:lnTo>
                <a:lnTo>
                  <a:pt x="364" y="425"/>
                </a:lnTo>
                <a:lnTo>
                  <a:pt x="364" y="437"/>
                </a:lnTo>
                <a:lnTo>
                  <a:pt x="200" y="437"/>
                </a:lnTo>
                <a:lnTo>
                  <a:pt x="200" y="425"/>
                </a:lnTo>
                <a:lnTo>
                  <a:pt x="208" y="425"/>
                </a:lnTo>
                <a:lnTo>
                  <a:pt x="219" y="425"/>
                </a:lnTo>
                <a:lnTo>
                  <a:pt x="228" y="424"/>
                </a:lnTo>
                <a:lnTo>
                  <a:pt x="235" y="422"/>
                </a:lnTo>
                <a:lnTo>
                  <a:pt x="240" y="420"/>
                </a:lnTo>
                <a:lnTo>
                  <a:pt x="244" y="416"/>
                </a:lnTo>
                <a:lnTo>
                  <a:pt x="248" y="412"/>
                </a:lnTo>
                <a:lnTo>
                  <a:pt x="251" y="408"/>
                </a:lnTo>
                <a:lnTo>
                  <a:pt x="253" y="402"/>
                </a:lnTo>
                <a:lnTo>
                  <a:pt x="253" y="392"/>
                </a:lnTo>
                <a:lnTo>
                  <a:pt x="255" y="373"/>
                </a:lnTo>
                <a:lnTo>
                  <a:pt x="255" y="273"/>
                </a:lnTo>
                <a:lnTo>
                  <a:pt x="253" y="253"/>
                </a:lnTo>
                <a:lnTo>
                  <a:pt x="253" y="236"/>
                </a:lnTo>
                <a:lnTo>
                  <a:pt x="251" y="223"/>
                </a:lnTo>
                <a:lnTo>
                  <a:pt x="248" y="213"/>
                </a:lnTo>
                <a:lnTo>
                  <a:pt x="245" y="207"/>
                </a:lnTo>
                <a:lnTo>
                  <a:pt x="241" y="201"/>
                </a:lnTo>
                <a:lnTo>
                  <a:pt x="236" y="196"/>
                </a:lnTo>
                <a:lnTo>
                  <a:pt x="231" y="192"/>
                </a:lnTo>
                <a:lnTo>
                  <a:pt x="224" y="189"/>
                </a:lnTo>
                <a:lnTo>
                  <a:pt x="217" y="187"/>
                </a:lnTo>
                <a:lnTo>
                  <a:pt x="209" y="185"/>
                </a:lnTo>
                <a:lnTo>
                  <a:pt x="200" y="184"/>
                </a:lnTo>
                <a:lnTo>
                  <a:pt x="192" y="185"/>
                </a:lnTo>
                <a:lnTo>
                  <a:pt x="183" y="187"/>
                </a:lnTo>
                <a:lnTo>
                  <a:pt x="173" y="189"/>
                </a:lnTo>
                <a:lnTo>
                  <a:pt x="163" y="192"/>
                </a:lnTo>
                <a:lnTo>
                  <a:pt x="153" y="197"/>
                </a:lnTo>
                <a:lnTo>
                  <a:pt x="141" y="204"/>
                </a:lnTo>
                <a:lnTo>
                  <a:pt x="129" y="213"/>
                </a:lnTo>
                <a:lnTo>
                  <a:pt x="117" y="225"/>
                </a:lnTo>
                <a:lnTo>
                  <a:pt x="117" y="373"/>
                </a:lnTo>
                <a:lnTo>
                  <a:pt x="117" y="386"/>
                </a:lnTo>
                <a:lnTo>
                  <a:pt x="117" y="397"/>
                </a:lnTo>
                <a:lnTo>
                  <a:pt x="119" y="404"/>
                </a:lnTo>
                <a:lnTo>
                  <a:pt x="120" y="409"/>
                </a:lnTo>
                <a:lnTo>
                  <a:pt x="123" y="413"/>
                </a:lnTo>
                <a:lnTo>
                  <a:pt x="127" y="416"/>
                </a:lnTo>
                <a:lnTo>
                  <a:pt x="131" y="418"/>
                </a:lnTo>
                <a:lnTo>
                  <a:pt x="135" y="421"/>
                </a:lnTo>
                <a:lnTo>
                  <a:pt x="141" y="422"/>
                </a:lnTo>
                <a:lnTo>
                  <a:pt x="149" y="425"/>
                </a:lnTo>
                <a:lnTo>
                  <a:pt x="159" y="425"/>
                </a:lnTo>
                <a:lnTo>
                  <a:pt x="171" y="425"/>
                </a:lnTo>
                <a:lnTo>
                  <a:pt x="171" y="437"/>
                </a:lnTo>
                <a:lnTo>
                  <a:pt x="6" y="437"/>
                </a:lnTo>
                <a:lnTo>
                  <a:pt x="6" y="425"/>
                </a:lnTo>
                <a:lnTo>
                  <a:pt x="16" y="425"/>
                </a:lnTo>
                <a:lnTo>
                  <a:pt x="25" y="424"/>
                </a:lnTo>
                <a:lnTo>
                  <a:pt x="33" y="422"/>
                </a:lnTo>
                <a:lnTo>
                  <a:pt x="40" y="420"/>
                </a:lnTo>
                <a:lnTo>
                  <a:pt x="44" y="418"/>
                </a:lnTo>
                <a:lnTo>
                  <a:pt x="47" y="416"/>
                </a:lnTo>
                <a:lnTo>
                  <a:pt x="49" y="412"/>
                </a:lnTo>
                <a:lnTo>
                  <a:pt x="52" y="408"/>
                </a:lnTo>
                <a:lnTo>
                  <a:pt x="53" y="402"/>
                </a:lnTo>
                <a:lnTo>
                  <a:pt x="55" y="396"/>
                </a:lnTo>
                <a:lnTo>
                  <a:pt x="56" y="385"/>
                </a:lnTo>
                <a:lnTo>
                  <a:pt x="56" y="373"/>
                </a:lnTo>
                <a:lnTo>
                  <a:pt x="56" y="119"/>
                </a:lnTo>
                <a:lnTo>
                  <a:pt x="56" y="97"/>
                </a:lnTo>
                <a:lnTo>
                  <a:pt x="56" y="80"/>
                </a:lnTo>
                <a:lnTo>
                  <a:pt x="55" y="68"/>
                </a:lnTo>
                <a:lnTo>
                  <a:pt x="53" y="60"/>
                </a:lnTo>
                <a:lnTo>
                  <a:pt x="52" y="55"/>
                </a:lnTo>
                <a:lnTo>
                  <a:pt x="49" y="51"/>
                </a:lnTo>
                <a:lnTo>
                  <a:pt x="48" y="47"/>
                </a:lnTo>
                <a:lnTo>
                  <a:pt x="45" y="44"/>
                </a:lnTo>
                <a:lnTo>
                  <a:pt x="39" y="41"/>
                </a:lnTo>
                <a:lnTo>
                  <a:pt x="29" y="40"/>
                </a:lnTo>
                <a:lnTo>
                  <a:pt x="20" y="41"/>
                </a:lnTo>
                <a:lnTo>
                  <a:pt x="6" y="45"/>
                </a:lnTo>
                <a:lnTo>
                  <a:pt x="0" y="35"/>
                </a:lnTo>
                <a:lnTo>
                  <a:pt x="100" y="0"/>
                </a:lnTo>
                <a:lnTo>
                  <a:pt x="117"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87" name="Freeform 59"/>
          <p:cNvSpPr>
            <a:spLocks noEditPoints="1"/>
          </p:cNvSpPr>
          <p:nvPr/>
        </p:nvSpPr>
        <p:spPr bwMode="auto">
          <a:xfrm>
            <a:off x="6818313" y="4168775"/>
            <a:ext cx="127000" cy="117475"/>
          </a:xfrm>
          <a:custGeom>
            <a:avLst/>
            <a:gdLst>
              <a:gd name="T0" fmla="*/ 198 w 323"/>
              <a:gd name="T1" fmla="*/ 3 h 297"/>
              <a:gd name="T2" fmla="*/ 246 w 323"/>
              <a:gd name="T3" fmla="*/ 19 h 297"/>
              <a:gd name="T4" fmla="*/ 284 w 323"/>
              <a:gd name="T5" fmla="*/ 48 h 297"/>
              <a:gd name="T6" fmla="*/ 308 w 323"/>
              <a:gd name="T7" fmla="*/ 81 h 297"/>
              <a:gd name="T8" fmla="*/ 320 w 323"/>
              <a:gd name="T9" fmla="*/ 117 h 297"/>
              <a:gd name="T10" fmla="*/ 321 w 323"/>
              <a:gd name="T11" fmla="*/ 163 h 297"/>
              <a:gd name="T12" fmla="*/ 301 w 323"/>
              <a:gd name="T13" fmla="*/ 220 h 297"/>
              <a:gd name="T14" fmla="*/ 283 w 323"/>
              <a:gd name="T15" fmla="*/ 245 h 297"/>
              <a:gd name="T16" fmla="*/ 260 w 323"/>
              <a:gd name="T17" fmla="*/ 266 h 297"/>
              <a:gd name="T18" fmla="*/ 232 w 323"/>
              <a:gd name="T19" fmla="*/ 282 h 297"/>
              <a:gd name="T20" fmla="*/ 203 w 323"/>
              <a:gd name="T21" fmla="*/ 293 h 297"/>
              <a:gd name="T22" fmla="*/ 139 w 323"/>
              <a:gd name="T23" fmla="*/ 297 h 297"/>
              <a:gd name="T24" fmla="*/ 90 w 323"/>
              <a:gd name="T25" fmla="*/ 285 h 297"/>
              <a:gd name="T26" fmla="*/ 50 w 323"/>
              <a:gd name="T27" fmla="*/ 258 h 297"/>
              <a:gd name="T28" fmla="*/ 22 w 323"/>
              <a:gd name="T29" fmla="*/ 225 h 297"/>
              <a:gd name="T30" fmla="*/ 6 w 323"/>
              <a:gd name="T31" fmla="*/ 189 h 297"/>
              <a:gd name="T32" fmla="*/ 0 w 323"/>
              <a:gd name="T33" fmla="*/ 151 h 297"/>
              <a:gd name="T34" fmla="*/ 3 w 323"/>
              <a:gd name="T35" fmla="*/ 123 h 297"/>
              <a:gd name="T36" fmla="*/ 23 w 323"/>
              <a:gd name="T37" fmla="*/ 75 h 297"/>
              <a:gd name="T38" fmla="*/ 42 w 323"/>
              <a:gd name="T39" fmla="*/ 48 h 297"/>
              <a:gd name="T40" fmla="*/ 66 w 323"/>
              <a:gd name="T41" fmla="*/ 28 h 297"/>
              <a:gd name="T42" fmla="*/ 102 w 323"/>
              <a:gd name="T43" fmla="*/ 9 h 297"/>
              <a:gd name="T44" fmla="*/ 162 w 323"/>
              <a:gd name="T45" fmla="*/ 0 h 297"/>
              <a:gd name="T46" fmla="*/ 131 w 323"/>
              <a:gd name="T47" fmla="*/ 21 h 297"/>
              <a:gd name="T48" fmla="*/ 103 w 323"/>
              <a:gd name="T49" fmla="*/ 35 h 297"/>
              <a:gd name="T50" fmla="*/ 80 w 323"/>
              <a:gd name="T51" fmla="*/ 63 h 297"/>
              <a:gd name="T52" fmla="*/ 68 w 323"/>
              <a:gd name="T53" fmla="*/ 107 h 297"/>
              <a:gd name="T54" fmla="*/ 70 w 323"/>
              <a:gd name="T55" fmla="*/ 155 h 297"/>
              <a:gd name="T56" fmla="*/ 79 w 323"/>
              <a:gd name="T57" fmla="*/ 196 h 297"/>
              <a:gd name="T58" fmla="*/ 98 w 323"/>
              <a:gd name="T59" fmla="*/ 230 h 297"/>
              <a:gd name="T60" fmla="*/ 122 w 323"/>
              <a:gd name="T61" fmla="*/ 258 h 297"/>
              <a:gd name="T62" fmla="*/ 151 w 323"/>
              <a:gd name="T63" fmla="*/ 273 h 297"/>
              <a:gd name="T64" fmla="*/ 183 w 323"/>
              <a:gd name="T65" fmla="*/ 276 h 297"/>
              <a:gd name="T66" fmla="*/ 206 w 323"/>
              <a:gd name="T67" fmla="*/ 269 h 297"/>
              <a:gd name="T68" fmla="*/ 226 w 323"/>
              <a:gd name="T69" fmla="*/ 257 h 297"/>
              <a:gd name="T70" fmla="*/ 243 w 323"/>
              <a:gd name="T71" fmla="*/ 237 h 297"/>
              <a:gd name="T72" fmla="*/ 252 w 323"/>
              <a:gd name="T73" fmla="*/ 206 h 297"/>
              <a:gd name="T74" fmla="*/ 255 w 323"/>
              <a:gd name="T75" fmla="*/ 167 h 297"/>
              <a:gd name="T76" fmla="*/ 250 w 323"/>
              <a:gd name="T77" fmla="*/ 115 h 297"/>
              <a:gd name="T78" fmla="*/ 234 w 323"/>
              <a:gd name="T79" fmla="*/ 72 h 297"/>
              <a:gd name="T80" fmla="*/ 210 w 323"/>
              <a:gd name="T81" fmla="*/ 41 h 297"/>
              <a:gd name="T82" fmla="*/ 187 w 323"/>
              <a:gd name="T83" fmla="*/ 27 h 297"/>
              <a:gd name="T84" fmla="*/ 160 w 323"/>
              <a:gd name="T85" fmla="*/ 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3" h="297">
                <a:moveTo>
                  <a:pt x="162" y="0"/>
                </a:moveTo>
                <a:lnTo>
                  <a:pt x="180" y="0"/>
                </a:lnTo>
                <a:lnTo>
                  <a:pt x="198" y="3"/>
                </a:lnTo>
                <a:lnTo>
                  <a:pt x="215" y="7"/>
                </a:lnTo>
                <a:lnTo>
                  <a:pt x="231" y="12"/>
                </a:lnTo>
                <a:lnTo>
                  <a:pt x="246" y="19"/>
                </a:lnTo>
                <a:lnTo>
                  <a:pt x="259" y="27"/>
                </a:lnTo>
                <a:lnTo>
                  <a:pt x="272" y="36"/>
                </a:lnTo>
                <a:lnTo>
                  <a:pt x="284" y="48"/>
                </a:lnTo>
                <a:lnTo>
                  <a:pt x="293" y="59"/>
                </a:lnTo>
                <a:lnTo>
                  <a:pt x="301" y="69"/>
                </a:lnTo>
                <a:lnTo>
                  <a:pt x="308" y="81"/>
                </a:lnTo>
                <a:lnTo>
                  <a:pt x="313" y="92"/>
                </a:lnTo>
                <a:lnTo>
                  <a:pt x="317" y="104"/>
                </a:lnTo>
                <a:lnTo>
                  <a:pt x="320" y="117"/>
                </a:lnTo>
                <a:lnTo>
                  <a:pt x="323" y="129"/>
                </a:lnTo>
                <a:lnTo>
                  <a:pt x="323" y="143"/>
                </a:lnTo>
                <a:lnTo>
                  <a:pt x="321" y="163"/>
                </a:lnTo>
                <a:lnTo>
                  <a:pt x="317" y="181"/>
                </a:lnTo>
                <a:lnTo>
                  <a:pt x="311" y="200"/>
                </a:lnTo>
                <a:lnTo>
                  <a:pt x="301" y="220"/>
                </a:lnTo>
                <a:lnTo>
                  <a:pt x="296" y="229"/>
                </a:lnTo>
                <a:lnTo>
                  <a:pt x="290" y="237"/>
                </a:lnTo>
                <a:lnTo>
                  <a:pt x="283" y="245"/>
                </a:lnTo>
                <a:lnTo>
                  <a:pt x="276" y="253"/>
                </a:lnTo>
                <a:lnTo>
                  <a:pt x="268" y="260"/>
                </a:lnTo>
                <a:lnTo>
                  <a:pt x="260" y="266"/>
                </a:lnTo>
                <a:lnTo>
                  <a:pt x="251" y="273"/>
                </a:lnTo>
                <a:lnTo>
                  <a:pt x="242" y="277"/>
                </a:lnTo>
                <a:lnTo>
                  <a:pt x="232" y="282"/>
                </a:lnTo>
                <a:lnTo>
                  <a:pt x="223" y="286"/>
                </a:lnTo>
                <a:lnTo>
                  <a:pt x="212" y="289"/>
                </a:lnTo>
                <a:lnTo>
                  <a:pt x="203" y="293"/>
                </a:lnTo>
                <a:lnTo>
                  <a:pt x="180" y="296"/>
                </a:lnTo>
                <a:lnTo>
                  <a:pt x="158" y="297"/>
                </a:lnTo>
                <a:lnTo>
                  <a:pt x="139" y="297"/>
                </a:lnTo>
                <a:lnTo>
                  <a:pt x="122" y="294"/>
                </a:lnTo>
                <a:lnTo>
                  <a:pt x="106" y="290"/>
                </a:lnTo>
                <a:lnTo>
                  <a:pt x="90" y="285"/>
                </a:lnTo>
                <a:lnTo>
                  <a:pt x="75" y="277"/>
                </a:lnTo>
                <a:lnTo>
                  <a:pt x="62" y="269"/>
                </a:lnTo>
                <a:lnTo>
                  <a:pt x="50" y="258"/>
                </a:lnTo>
                <a:lnTo>
                  <a:pt x="38" y="246"/>
                </a:lnTo>
                <a:lnTo>
                  <a:pt x="30" y="236"/>
                </a:lnTo>
                <a:lnTo>
                  <a:pt x="22" y="225"/>
                </a:lnTo>
                <a:lnTo>
                  <a:pt x="15" y="213"/>
                </a:lnTo>
                <a:lnTo>
                  <a:pt x="10" y="201"/>
                </a:lnTo>
                <a:lnTo>
                  <a:pt x="6" y="189"/>
                </a:lnTo>
                <a:lnTo>
                  <a:pt x="3" y="177"/>
                </a:lnTo>
                <a:lnTo>
                  <a:pt x="0" y="164"/>
                </a:lnTo>
                <a:lnTo>
                  <a:pt x="0" y="151"/>
                </a:lnTo>
                <a:lnTo>
                  <a:pt x="0" y="141"/>
                </a:lnTo>
                <a:lnTo>
                  <a:pt x="2" y="132"/>
                </a:lnTo>
                <a:lnTo>
                  <a:pt x="3" y="123"/>
                </a:lnTo>
                <a:lnTo>
                  <a:pt x="6" y="112"/>
                </a:lnTo>
                <a:lnTo>
                  <a:pt x="14" y="93"/>
                </a:lnTo>
                <a:lnTo>
                  <a:pt x="23" y="75"/>
                </a:lnTo>
                <a:lnTo>
                  <a:pt x="28" y="65"/>
                </a:lnTo>
                <a:lnTo>
                  <a:pt x="35" y="56"/>
                </a:lnTo>
                <a:lnTo>
                  <a:pt x="42" y="48"/>
                </a:lnTo>
                <a:lnTo>
                  <a:pt x="50" y="41"/>
                </a:lnTo>
                <a:lnTo>
                  <a:pt x="58" y="35"/>
                </a:lnTo>
                <a:lnTo>
                  <a:pt x="66" y="28"/>
                </a:lnTo>
                <a:lnTo>
                  <a:pt x="74" y="23"/>
                </a:lnTo>
                <a:lnTo>
                  <a:pt x="83" y="17"/>
                </a:lnTo>
                <a:lnTo>
                  <a:pt x="102" y="9"/>
                </a:lnTo>
                <a:lnTo>
                  <a:pt x="122" y="4"/>
                </a:lnTo>
                <a:lnTo>
                  <a:pt x="142" y="0"/>
                </a:lnTo>
                <a:lnTo>
                  <a:pt x="162" y="0"/>
                </a:lnTo>
                <a:close/>
                <a:moveTo>
                  <a:pt x="151" y="20"/>
                </a:moveTo>
                <a:lnTo>
                  <a:pt x="142" y="20"/>
                </a:lnTo>
                <a:lnTo>
                  <a:pt x="131" y="21"/>
                </a:lnTo>
                <a:lnTo>
                  <a:pt x="122" y="25"/>
                </a:lnTo>
                <a:lnTo>
                  <a:pt x="112" y="29"/>
                </a:lnTo>
                <a:lnTo>
                  <a:pt x="103" y="35"/>
                </a:lnTo>
                <a:lnTo>
                  <a:pt x="94" y="43"/>
                </a:lnTo>
                <a:lnTo>
                  <a:pt x="87" y="52"/>
                </a:lnTo>
                <a:lnTo>
                  <a:pt x="80" y="63"/>
                </a:lnTo>
                <a:lnTo>
                  <a:pt x="75" y="76"/>
                </a:lnTo>
                <a:lnTo>
                  <a:pt x="71" y="91"/>
                </a:lnTo>
                <a:lnTo>
                  <a:pt x="68" y="107"/>
                </a:lnTo>
                <a:lnTo>
                  <a:pt x="68" y="125"/>
                </a:lnTo>
                <a:lnTo>
                  <a:pt x="68" y="140"/>
                </a:lnTo>
                <a:lnTo>
                  <a:pt x="70" y="155"/>
                </a:lnTo>
                <a:lnTo>
                  <a:pt x="72" y="169"/>
                </a:lnTo>
                <a:lnTo>
                  <a:pt x="75" y="182"/>
                </a:lnTo>
                <a:lnTo>
                  <a:pt x="79" y="196"/>
                </a:lnTo>
                <a:lnTo>
                  <a:pt x="84" y="208"/>
                </a:lnTo>
                <a:lnTo>
                  <a:pt x="91" y="220"/>
                </a:lnTo>
                <a:lnTo>
                  <a:pt x="98" y="230"/>
                </a:lnTo>
                <a:lnTo>
                  <a:pt x="104" y="241"/>
                </a:lnTo>
                <a:lnTo>
                  <a:pt x="112" y="250"/>
                </a:lnTo>
                <a:lnTo>
                  <a:pt x="122" y="258"/>
                </a:lnTo>
                <a:lnTo>
                  <a:pt x="131" y="264"/>
                </a:lnTo>
                <a:lnTo>
                  <a:pt x="140" y="269"/>
                </a:lnTo>
                <a:lnTo>
                  <a:pt x="151" y="273"/>
                </a:lnTo>
                <a:lnTo>
                  <a:pt x="162" y="274"/>
                </a:lnTo>
                <a:lnTo>
                  <a:pt x="174" y="276"/>
                </a:lnTo>
                <a:lnTo>
                  <a:pt x="183" y="276"/>
                </a:lnTo>
                <a:lnTo>
                  <a:pt x="191" y="274"/>
                </a:lnTo>
                <a:lnTo>
                  <a:pt x="199" y="272"/>
                </a:lnTo>
                <a:lnTo>
                  <a:pt x="206" y="269"/>
                </a:lnTo>
                <a:lnTo>
                  <a:pt x="214" y="266"/>
                </a:lnTo>
                <a:lnTo>
                  <a:pt x="220" y="261"/>
                </a:lnTo>
                <a:lnTo>
                  <a:pt x="226" y="257"/>
                </a:lnTo>
                <a:lnTo>
                  <a:pt x="232" y="250"/>
                </a:lnTo>
                <a:lnTo>
                  <a:pt x="238" y="244"/>
                </a:lnTo>
                <a:lnTo>
                  <a:pt x="243" y="237"/>
                </a:lnTo>
                <a:lnTo>
                  <a:pt x="246" y="228"/>
                </a:lnTo>
                <a:lnTo>
                  <a:pt x="250" y="217"/>
                </a:lnTo>
                <a:lnTo>
                  <a:pt x="252" y="206"/>
                </a:lnTo>
                <a:lnTo>
                  <a:pt x="254" y="194"/>
                </a:lnTo>
                <a:lnTo>
                  <a:pt x="255" y="181"/>
                </a:lnTo>
                <a:lnTo>
                  <a:pt x="255" y="167"/>
                </a:lnTo>
                <a:lnTo>
                  <a:pt x="255" y="148"/>
                </a:lnTo>
                <a:lnTo>
                  <a:pt x="252" y="131"/>
                </a:lnTo>
                <a:lnTo>
                  <a:pt x="250" y="115"/>
                </a:lnTo>
                <a:lnTo>
                  <a:pt x="246" y="100"/>
                </a:lnTo>
                <a:lnTo>
                  <a:pt x="240" y="85"/>
                </a:lnTo>
                <a:lnTo>
                  <a:pt x="234" y="72"/>
                </a:lnTo>
                <a:lnTo>
                  <a:pt x="226" y="60"/>
                </a:lnTo>
                <a:lnTo>
                  <a:pt x="216" y="49"/>
                </a:lnTo>
                <a:lnTo>
                  <a:pt x="210" y="41"/>
                </a:lnTo>
                <a:lnTo>
                  <a:pt x="203" y="36"/>
                </a:lnTo>
                <a:lnTo>
                  <a:pt x="195" y="31"/>
                </a:lnTo>
                <a:lnTo>
                  <a:pt x="187" y="27"/>
                </a:lnTo>
                <a:lnTo>
                  <a:pt x="179" y="24"/>
                </a:lnTo>
                <a:lnTo>
                  <a:pt x="170" y="21"/>
                </a:lnTo>
                <a:lnTo>
                  <a:pt x="160" y="20"/>
                </a:lnTo>
                <a:lnTo>
                  <a:pt x="151" y="2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88" name="Freeform 60"/>
          <p:cNvSpPr>
            <a:spLocks/>
          </p:cNvSpPr>
          <p:nvPr/>
        </p:nvSpPr>
        <p:spPr bwMode="auto">
          <a:xfrm>
            <a:off x="6964363" y="4110038"/>
            <a:ext cx="68262" cy="173037"/>
          </a:xfrm>
          <a:custGeom>
            <a:avLst/>
            <a:gdLst>
              <a:gd name="T0" fmla="*/ 116 w 170"/>
              <a:gd name="T1" fmla="*/ 0 h 437"/>
              <a:gd name="T2" fmla="*/ 116 w 170"/>
              <a:gd name="T3" fmla="*/ 373 h 437"/>
              <a:gd name="T4" fmla="*/ 117 w 170"/>
              <a:gd name="T5" fmla="*/ 385 h 437"/>
              <a:gd name="T6" fmla="*/ 117 w 170"/>
              <a:gd name="T7" fmla="*/ 396 h 437"/>
              <a:gd name="T8" fmla="*/ 118 w 170"/>
              <a:gd name="T9" fmla="*/ 402 h 437"/>
              <a:gd name="T10" fmla="*/ 121 w 170"/>
              <a:gd name="T11" fmla="*/ 408 h 437"/>
              <a:gd name="T12" fmla="*/ 124 w 170"/>
              <a:gd name="T13" fmla="*/ 412 h 437"/>
              <a:gd name="T14" fmla="*/ 126 w 170"/>
              <a:gd name="T15" fmla="*/ 416 h 437"/>
              <a:gd name="T16" fmla="*/ 130 w 170"/>
              <a:gd name="T17" fmla="*/ 418 h 437"/>
              <a:gd name="T18" fmla="*/ 136 w 170"/>
              <a:gd name="T19" fmla="*/ 421 h 437"/>
              <a:gd name="T20" fmla="*/ 141 w 170"/>
              <a:gd name="T21" fmla="*/ 424 h 437"/>
              <a:gd name="T22" fmla="*/ 149 w 170"/>
              <a:gd name="T23" fmla="*/ 425 h 437"/>
              <a:gd name="T24" fmla="*/ 158 w 170"/>
              <a:gd name="T25" fmla="*/ 425 h 437"/>
              <a:gd name="T26" fmla="*/ 170 w 170"/>
              <a:gd name="T27" fmla="*/ 425 h 437"/>
              <a:gd name="T28" fmla="*/ 170 w 170"/>
              <a:gd name="T29" fmla="*/ 437 h 437"/>
              <a:gd name="T30" fmla="*/ 6 w 170"/>
              <a:gd name="T31" fmla="*/ 437 h 437"/>
              <a:gd name="T32" fmla="*/ 6 w 170"/>
              <a:gd name="T33" fmla="*/ 425 h 437"/>
              <a:gd name="T34" fmla="*/ 17 w 170"/>
              <a:gd name="T35" fmla="*/ 425 h 437"/>
              <a:gd name="T36" fmla="*/ 26 w 170"/>
              <a:gd name="T37" fmla="*/ 425 h 437"/>
              <a:gd name="T38" fmla="*/ 33 w 170"/>
              <a:gd name="T39" fmla="*/ 424 h 437"/>
              <a:gd name="T40" fmla="*/ 38 w 170"/>
              <a:gd name="T41" fmla="*/ 421 h 437"/>
              <a:gd name="T42" fmla="*/ 42 w 170"/>
              <a:gd name="T43" fmla="*/ 420 h 437"/>
              <a:gd name="T44" fmla="*/ 45 w 170"/>
              <a:gd name="T45" fmla="*/ 416 h 437"/>
              <a:gd name="T46" fmla="*/ 49 w 170"/>
              <a:gd name="T47" fmla="*/ 413 h 437"/>
              <a:gd name="T48" fmla="*/ 50 w 170"/>
              <a:gd name="T49" fmla="*/ 409 h 437"/>
              <a:gd name="T50" fmla="*/ 53 w 170"/>
              <a:gd name="T51" fmla="*/ 402 h 437"/>
              <a:gd name="T52" fmla="*/ 54 w 170"/>
              <a:gd name="T53" fmla="*/ 396 h 437"/>
              <a:gd name="T54" fmla="*/ 56 w 170"/>
              <a:gd name="T55" fmla="*/ 385 h 437"/>
              <a:gd name="T56" fmla="*/ 56 w 170"/>
              <a:gd name="T57" fmla="*/ 373 h 437"/>
              <a:gd name="T58" fmla="*/ 56 w 170"/>
              <a:gd name="T59" fmla="*/ 117 h 437"/>
              <a:gd name="T60" fmla="*/ 56 w 170"/>
              <a:gd name="T61" fmla="*/ 96 h 437"/>
              <a:gd name="T62" fmla="*/ 56 w 170"/>
              <a:gd name="T63" fmla="*/ 80 h 437"/>
              <a:gd name="T64" fmla="*/ 54 w 170"/>
              <a:gd name="T65" fmla="*/ 67 h 437"/>
              <a:gd name="T66" fmla="*/ 53 w 170"/>
              <a:gd name="T67" fmla="*/ 60 h 437"/>
              <a:gd name="T68" fmla="*/ 52 w 170"/>
              <a:gd name="T69" fmla="*/ 55 h 437"/>
              <a:gd name="T70" fmla="*/ 50 w 170"/>
              <a:gd name="T71" fmla="*/ 51 h 437"/>
              <a:gd name="T72" fmla="*/ 48 w 170"/>
              <a:gd name="T73" fmla="*/ 47 h 437"/>
              <a:gd name="T74" fmla="*/ 45 w 170"/>
              <a:gd name="T75" fmla="*/ 44 h 437"/>
              <a:gd name="T76" fmla="*/ 38 w 170"/>
              <a:gd name="T77" fmla="*/ 41 h 437"/>
              <a:gd name="T78" fmla="*/ 30 w 170"/>
              <a:gd name="T79" fmla="*/ 40 h 437"/>
              <a:gd name="T80" fmla="*/ 20 w 170"/>
              <a:gd name="T81" fmla="*/ 41 h 437"/>
              <a:gd name="T82" fmla="*/ 6 w 170"/>
              <a:gd name="T83" fmla="*/ 45 h 437"/>
              <a:gd name="T84" fmla="*/ 0 w 170"/>
              <a:gd name="T85" fmla="*/ 35 h 437"/>
              <a:gd name="T86" fmla="*/ 100 w 170"/>
              <a:gd name="T87" fmla="*/ 0 h 437"/>
              <a:gd name="T88" fmla="*/ 116 w 170"/>
              <a:gd name="T89"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437">
                <a:moveTo>
                  <a:pt x="116" y="0"/>
                </a:moveTo>
                <a:lnTo>
                  <a:pt x="116" y="373"/>
                </a:lnTo>
                <a:lnTo>
                  <a:pt x="117" y="385"/>
                </a:lnTo>
                <a:lnTo>
                  <a:pt x="117" y="396"/>
                </a:lnTo>
                <a:lnTo>
                  <a:pt x="118" y="402"/>
                </a:lnTo>
                <a:lnTo>
                  <a:pt x="121" y="408"/>
                </a:lnTo>
                <a:lnTo>
                  <a:pt x="124" y="412"/>
                </a:lnTo>
                <a:lnTo>
                  <a:pt x="126" y="416"/>
                </a:lnTo>
                <a:lnTo>
                  <a:pt x="130" y="418"/>
                </a:lnTo>
                <a:lnTo>
                  <a:pt x="136" y="421"/>
                </a:lnTo>
                <a:lnTo>
                  <a:pt x="141" y="424"/>
                </a:lnTo>
                <a:lnTo>
                  <a:pt x="149" y="425"/>
                </a:lnTo>
                <a:lnTo>
                  <a:pt x="158" y="425"/>
                </a:lnTo>
                <a:lnTo>
                  <a:pt x="170" y="425"/>
                </a:lnTo>
                <a:lnTo>
                  <a:pt x="170" y="437"/>
                </a:lnTo>
                <a:lnTo>
                  <a:pt x="6" y="437"/>
                </a:lnTo>
                <a:lnTo>
                  <a:pt x="6" y="425"/>
                </a:lnTo>
                <a:lnTo>
                  <a:pt x="17" y="425"/>
                </a:lnTo>
                <a:lnTo>
                  <a:pt x="26" y="425"/>
                </a:lnTo>
                <a:lnTo>
                  <a:pt x="33" y="424"/>
                </a:lnTo>
                <a:lnTo>
                  <a:pt x="38" y="421"/>
                </a:lnTo>
                <a:lnTo>
                  <a:pt x="42" y="420"/>
                </a:lnTo>
                <a:lnTo>
                  <a:pt x="45" y="416"/>
                </a:lnTo>
                <a:lnTo>
                  <a:pt x="49" y="413"/>
                </a:lnTo>
                <a:lnTo>
                  <a:pt x="50" y="409"/>
                </a:lnTo>
                <a:lnTo>
                  <a:pt x="53" y="402"/>
                </a:lnTo>
                <a:lnTo>
                  <a:pt x="54" y="396"/>
                </a:lnTo>
                <a:lnTo>
                  <a:pt x="56" y="385"/>
                </a:lnTo>
                <a:lnTo>
                  <a:pt x="56" y="373"/>
                </a:lnTo>
                <a:lnTo>
                  <a:pt x="56" y="117"/>
                </a:lnTo>
                <a:lnTo>
                  <a:pt x="56" y="96"/>
                </a:lnTo>
                <a:lnTo>
                  <a:pt x="56" y="80"/>
                </a:lnTo>
                <a:lnTo>
                  <a:pt x="54" y="67"/>
                </a:lnTo>
                <a:lnTo>
                  <a:pt x="53" y="60"/>
                </a:lnTo>
                <a:lnTo>
                  <a:pt x="52" y="55"/>
                </a:lnTo>
                <a:lnTo>
                  <a:pt x="50" y="51"/>
                </a:lnTo>
                <a:lnTo>
                  <a:pt x="48" y="47"/>
                </a:lnTo>
                <a:lnTo>
                  <a:pt x="45" y="44"/>
                </a:lnTo>
                <a:lnTo>
                  <a:pt x="38" y="41"/>
                </a:lnTo>
                <a:lnTo>
                  <a:pt x="30" y="40"/>
                </a:lnTo>
                <a:lnTo>
                  <a:pt x="20" y="41"/>
                </a:lnTo>
                <a:lnTo>
                  <a:pt x="6" y="45"/>
                </a:lnTo>
                <a:lnTo>
                  <a:pt x="0" y="35"/>
                </a:lnTo>
                <a:lnTo>
                  <a:pt x="100" y="0"/>
                </a:lnTo>
                <a:lnTo>
                  <a:pt x="116"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89" name="Freeform 61"/>
          <p:cNvSpPr>
            <a:spLocks noEditPoints="1"/>
          </p:cNvSpPr>
          <p:nvPr/>
        </p:nvSpPr>
        <p:spPr bwMode="auto">
          <a:xfrm>
            <a:off x="7048500" y="4167188"/>
            <a:ext cx="112713" cy="119062"/>
          </a:xfrm>
          <a:custGeom>
            <a:avLst/>
            <a:gdLst>
              <a:gd name="T0" fmla="*/ 53 w 284"/>
              <a:gd name="T1" fmla="*/ 130 h 298"/>
              <a:gd name="T2" fmla="*/ 57 w 284"/>
              <a:gd name="T3" fmla="*/ 158 h 298"/>
              <a:gd name="T4" fmla="*/ 66 w 284"/>
              <a:gd name="T5" fmla="*/ 182 h 298"/>
              <a:gd name="T6" fmla="*/ 80 w 284"/>
              <a:gd name="T7" fmla="*/ 203 h 298"/>
              <a:gd name="T8" fmla="*/ 97 w 284"/>
              <a:gd name="T9" fmla="*/ 221 h 298"/>
              <a:gd name="T10" fmla="*/ 117 w 284"/>
              <a:gd name="T11" fmla="*/ 234 h 298"/>
              <a:gd name="T12" fmla="*/ 140 w 284"/>
              <a:gd name="T13" fmla="*/ 243 h 298"/>
              <a:gd name="T14" fmla="*/ 162 w 284"/>
              <a:gd name="T15" fmla="*/ 247 h 298"/>
              <a:gd name="T16" fmla="*/ 190 w 284"/>
              <a:gd name="T17" fmla="*/ 247 h 298"/>
              <a:gd name="T18" fmla="*/ 218 w 284"/>
              <a:gd name="T19" fmla="*/ 239 h 298"/>
              <a:gd name="T20" fmla="*/ 237 w 284"/>
              <a:gd name="T21" fmla="*/ 229 h 298"/>
              <a:gd name="T22" fmla="*/ 249 w 284"/>
              <a:gd name="T23" fmla="*/ 218 h 298"/>
              <a:gd name="T24" fmla="*/ 264 w 284"/>
              <a:gd name="T25" fmla="*/ 198 h 298"/>
              <a:gd name="T26" fmla="*/ 284 w 284"/>
              <a:gd name="T27" fmla="*/ 187 h 298"/>
              <a:gd name="T28" fmla="*/ 278 w 284"/>
              <a:gd name="T29" fmla="*/ 207 h 298"/>
              <a:gd name="T30" fmla="*/ 269 w 284"/>
              <a:gd name="T31" fmla="*/ 227 h 298"/>
              <a:gd name="T32" fmla="*/ 256 w 284"/>
              <a:gd name="T33" fmla="*/ 246 h 298"/>
              <a:gd name="T34" fmla="*/ 238 w 284"/>
              <a:gd name="T35" fmla="*/ 263 h 298"/>
              <a:gd name="T36" fmla="*/ 220 w 284"/>
              <a:gd name="T37" fmla="*/ 279 h 298"/>
              <a:gd name="T38" fmla="*/ 197 w 284"/>
              <a:gd name="T39" fmla="*/ 290 h 298"/>
              <a:gd name="T40" fmla="*/ 173 w 284"/>
              <a:gd name="T41" fmla="*/ 297 h 298"/>
              <a:gd name="T42" fmla="*/ 146 w 284"/>
              <a:gd name="T43" fmla="*/ 298 h 298"/>
              <a:gd name="T44" fmla="*/ 117 w 284"/>
              <a:gd name="T45" fmla="*/ 295 h 298"/>
              <a:gd name="T46" fmla="*/ 90 w 284"/>
              <a:gd name="T47" fmla="*/ 289 h 298"/>
              <a:gd name="T48" fmla="*/ 66 w 284"/>
              <a:gd name="T49" fmla="*/ 277 h 298"/>
              <a:gd name="T50" fmla="*/ 44 w 284"/>
              <a:gd name="T51" fmla="*/ 259 h 298"/>
              <a:gd name="T52" fmla="*/ 25 w 284"/>
              <a:gd name="T53" fmla="*/ 238 h 298"/>
              <a:gd name="T54" fmla="*/ 11 w 284"/>
              <a:gd name="T55" fmla="*/ 213 h 298"/>
              <a:gd name="T56" fmla="*/ 3 w 284"/>
              <a:gd name="T57" fmla="*/ 185 h 298"/>
              <a:gd name="T58" fmla="*/ 0 w 284"/>
              <a:gd name="T59" fmla="*/ 153 h 298"/>
              <a:gd name="T60" fmla="*/ 4 w 284"/>
              <a:gd name="T61" fmla="*/ 118 h 298"/>
              <a:gd name="T62" fmla="*/ 12 w 284"/>
              <a:gd name="T63" fmla="*/ 89 h 298"/>
              <a:gd name="T64" fmla="*/ 25 w 284"/>
              <a:gd name="T65" fmla="*/ 62 h 298"/>
              <a:gd name="T66" fmla="*/ 44 w 284"/>
              <a:gd name="T67" fmla="*/ 41 h 298"/>
              <a:gd name="T68" fmla="*/ 68 w 284"/>
              <a:gd name="T69" fmla="*/ 22 h 298"/>
              <a:gd name="T70" fmla="*/ 94 w 284"/>
              <a:gd name="T71" fmla="*/ 10 h 298"/>
              <a:gd name="T72" fmla="*/ 122 w 284"/>
              <a:gd name="T73" fmla="*/ 2 h 298"/>
              <a:gd name="T74" fmla="*/ 154 w 284"/>
              <a:gd name="T75" fmla="*/ 0 h 298"/>
              <a:gd name="T76" fmla="*/ 182 w 284"/>
              <a:gd name="T77" fmla="*/ 2 h 298"/>
              <a:gd name="T78" fmla="*/ 206 w 284"/>
              <a:gd name="T79" fmla="*/ 8 h 298"/>
              <a:gd name="T80" fmla="*/ 228 w 284"/>
              <a:gd name="T81" fmla="*/ 18 h 298"/>
              <a:gd name="T82" fmla="*/ 248 w 284"/>
              <a:gd name="T83" fmla="*/ 32 h 298"/>
              <a:gd name="T84" fmla="*/ 264 w 284"/>
              <a:gd name="T85" fmla="*/ 48 h 298"/>
              <a:gd name="T86" fmla="*/ 274 w 284"/>
              <a:gd name="T87" fmla="*/ 68 h 298"/>
              <a:gd name="T88" fmla="*/ 281 w 284"/>
              <a:gd name="T89" fmla="*/ 90 h 298"/>
              <a:gd name="T90" fmla="*/ 284 w 284"/>
              <a:gd name="T91" fmla="*/ 114 h 298"/>
              <a:gd name="T92" fmla="*/ 52 w 284"/>
              <a:gd name="T93" fmla="*/ 97 h 298"/>
              <a:gd name="T94" fmla="*/ 206 w 284"/>
              <a:gd name="T95" fmla="*/ 85 h 298"/>
              <a:gd name="T96" fmla="*/ 202 w 284"/>
              <a:gd name="T97" fmla="*/ 65 h 298"/>
              <a:gd name="T98" fmla="*/ 194 w 284"/>
              <a:gd name="T99" fmla="*/ 50 h 298"/>
              <a:gd name="T100" fmla="*/ 181 w 284"/>
              <a:gd name="T101" fmla="*/ 37 h 298"/>
              <a:gd name="T102" fmla="*/ 164 w 284"/>
              <a:gd name="T103" fmla="*/ 28 h 298"/>
              <a:gd name="T104" fmla="*/ 144 w 284"/>
              <a:gd name="T105" fmla="*/ 22 h 298"/>
              <a:gd name="T106" fmla="*/ 120 w 284"/>
              <a:gd name="T107" fmla="*/ 24 h 298"/>
              <a:gd name="T108" fmla="*/ 93 w 284"/>
              <a:gd name="T109" fmla="*/ 33 h 298"/>
              <a:gd name="T110" fmla="*/ 74 w 284"/>
              <a:gd name="T111" fmla="*/ 46 h 298"/>
              <a:gd name="T112" fmla="*/ 65 w 284"/>
              <a:gd name="T113" fmla="*/ 58 h 298"/>
              <a:gd name="T114" fmla="*/ 58 w 284"/>
              <a:gd name="T115" fmla="*/ 73 h 298"/>
              <a:gd name="T116" fmla="*/ 53 w 284"/>
              <a:gd name="T117" fmla="*/ 8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298">
                <a:moveTo>
                  <a:pt x="52" y="114"/>
                </a:moveTo>
                <a:lnTo>
                  <a:pt x="53" y="130"/>
                </a:lnTo>
                <a:lnTo>
                  <a:pt x="54" y="144"/>
                </a:lnTo>
                <a:lnTo>
                  <a:pt x="57" y="158"/>
                </a:lnTo>
                <a:lnTo>
                  <a:pt x="61" y="170"/>
                </a:lnTo>
                <a:lnTo>
                  <a:pt x="66" y="182"/>
                </a:lnTo>
                <a:lnTo>
                  <a:pt x="73" y="193"/>
                </a:lnTo>
                <a:lnTo>
                  <a:pt x="80" y="203"/>
                </a:lnTo>
                <a:lnTo>
                  <a:pt x="89" y="213"/>
                </a:lnTo>
                <a:lnTo>
                  <a:pt x="97" y="221"/>
                </a:lnTo>
                <a:lnTo>
                  <a:pt x="108" y="229"/>
                </a:lnTo>
                <a:lnTo>
                  <a:pt x="117" y="234"/>
                </a:lnTo>
                <a:lnTo>
                  <a:pt x="128" y="239"/>
                </a:lnTo>
                <a:lnTo>
                  <a:pt x="140" y="243"/>
                </a:lnTo>
                <a:lnTo>
                  <a:pt x="150" y="246"/>
                </a:lnTo>
                <a:lnTo>
                  <a:pt x="162" y="247"/>
                </a:lnTo>
                <a:lnTo>
                  <a:pt x="174" y="249"/>
                </a:lnTo>
                <a:lnTo>
                  <a:pt x="190" y="247"/>
                </a:lnTo>
                <a:lnTo>
                  <a:pt x="205" y="245"/>
                </a:lnTo>
                <a:lnTo>
                  <a:pt x="218" y="239"/>
                </a:lnTo>
                <a:lnTo>
                  <a:pt x="232" y="233"/>
                </a:lnTo>
                <a:lnTo>
                  <a:pt x="237" y="229"/>
                </a:lnTo>
                <a:lnTo>
                  <a:pt x="244" y="225"/>
                </a:lnTo>
                <a:lnTo>
                  <a:pt x="249" y="218"/>
                </a:lnTo>
                <a:lnTo>
                  <a:pt x="254" y="213"/>
                </a:lnTo>
                <a:lnTo>
                  <a:pt x="264" y="198"/>
                </a:lnTo>
                <a:lnTo>
                  <a:pt x="272" y="181"/>
                </a:lnTo>
                <a:lnTo>
                  <a:pt x="284" y="187"/>
                </a:lnTo>
                <a:lnTo>
                  <a:pt x="281" y="198"/>
                </a:lnTo>
                <a:lnTo>
                  <a:pt x="278" y="207"/>
                </a:lnTo>
                <a:lnTo>
                  <a:pt x="273" y="218"/>
                </a:lnTo>
                <a:lnTo>
                  <a:pt x="269" y="227"/>
                </a:lnTo>
                <a:lnTo>
                  <a:pt x="262" y="237"/>
                </a:lnTo>
                <a:lnTo>
                  <a:pt x="256" y="246"/>
                </a:lnTo>
                <a:lnTo>
                  <a:pt x="248" y="255"/>
                </a:lnTo>
                <a:lnTo>
                  <a:pt x="238" y="263"/>
                </a:lnTo>
                <a:lnTo>
                  <a:pt x="229" y="271"/>
                </a:lnTo>
                <a:lnTo>
                  <a:pt x="220" y="279"/>
                </a:lnTo>
                <a:lnTo>
                  <a:pt x="209" y="285"/>
                </a:lnTo>
                <a:lnTo>
                  <a:pt x="197" y="290"/>
                </a:lnTo>
                <a:lnTo>
                  <a:pt x="185" y="294"/>
                </a:lnTo>
                <a:lnTo>
                  <a:pt x="173" y="297"/>
                </a:lnTo>
                <a:lnTo>
                  <a:pt x="160" y="298"/>
                </a:lnTo>
                <a:lnTo>
                  <a:pt x="146" y="298"/>
                </a:lnTo>
                <a:lnTo>
                  <a:pt x="132" y="298"/>
                </a:lnTo>
                <a:lnTo>
                  <a:pt x="117" y="295"/>
                </a:lnTo>
                <a:lnTo>
                  <a:pt x="104" y="293"/>
                </a:lnTo>
                <a:lnTo>
                  <a:pt x="90" y="289"/>
                </a:lnTo>
                <a:lnTo>
                  <a:pt x="78" y="283"/>
                </a:lnTo>
                <a:lnTo>
                  <a:pt x="66" y="277"/>
                </a:lnTo>
                <a:lnTo>
                  <a:pt x="54" y="269"/>
                </a:lnTo>
                <a:lnTo>
                  <a:pt x="44" y="259"/>
                </a:lnTo>
                <a:lnTo>
                  <a:pt x="33" y="249"/>
                </a:lnTo>
                <a:lnTo>
                  <a:pt x="25" y="238"/>
                </a:lnTo>
                <a:lnTo>
                  <a:pt x="17" y="226"/>
                </a:lnTo>
                <a:lnTo>
                  <a:pt x="11" y="213"/>
                </a:lnTo>
                <a:lnTo>
                  <a:pt x="7" y="199"/>
                </a:lnTo>
                <a:lnTo>
                  <a:pt x="3" y="185"/>
                </a:lnTo>
                <a:lnTo>
                  <a:pt x="1" y="169"/>
                </a:lnTo>
                <a:lnTo>
                  <a:pt x="0" y="153"/>
                </a:lnTo>
                <a:lnTo>
                  <a:pt x="1" y="136"/>
                </a:lnTo>
                <a:lnTo>
                  <a:pt x="4" y="118"/>
                </a:lnTo>
                <a:lnTo>
                  <a:pt x="7" y="104"/>
                </a:lnTo>
                <a:lnTo>
                  <a:pt x="12" y="89"/>
                </a:lnTo>
                <a:lnTo>
                  <a:pt x="17" y="76"/>
                </a:lnTo>
                <a:lnTo>
                  <a:pt x="25" y="62"/>
                </a:lnTo>
                <a:lnTo>
                  <a:pt x="35" y="52"/>
                </a:lnTo>
                <a:lnTo>
                  <a:pt x="44" y="41"/>
                </a:lnTo>
                <a:lnTo>
                  <a:pt x="56" y="32"/>
                </a:lnTo>
                <a:lnTo>
                  <a:pt x="68" y="22"/>
                </a:lnTo>
                <a:lnTo>
                  <a:pt x="81" y="16"/>
                </a:lnTo>
                <a:lnTo>
                  <a:pt x="94" y="10"/>
                </a:lnTo>
                <a:lnTo>
                  <a:pt x="108" y="6"/>
                </a:lnTo>
                <a:lnTo>
                  <a:pt x="122" y="2"/>
                </a:lnTo>
                <a:lnTo>
                  <a:pt x="138" y="1"/>
                </a:lnTo>
                <a:lnTo>
                  <a:pt x="154" y="0"/>
                </a:lnTo>
                <a:lnTo>
                  <a:pt x="169" y="1"/>
                </a:lnTo>
                <a:lnTo>
                  <a:pt x="182" y="2"/>
                </a:lnTo>
                <a:lnTo>
                  <a:pt x="194" y="5"/>
                </a:lnTo>
                <a:lnTo>
                  <a:pt x="206" y="8"/>
                </a:lnTo>
                <a:lnTo>
                  <a:pt x="217" y="12"/>
                </a:lnTo>
                <a:lnTo>
                  <a:pt x="228" y="18"/>
                </a:lnTo>
                <a:lnTo>
                  <a:pt x="238" y="24"/>
                </a:lnTo>
                <a:lnTo>
                  <a:pt x="248" y="32"/>
                </a:lnTo>
                <a:lnTo>
                  <a:pt x="256" y="40"/>
                </a:lnTo>
                <a:lnTo>
                  <a:pt x="264" y="48"/>
                </a:lnTo>
                <a:lnTo>
                  <a:pt x="269" y="57"/>
                </a:lnTo>
                <a:lnTo>
                  <a:pt x="274" y="68"/>
                </a:lnTo>
                <a:lnTo>
                  <a:pt x="278" y="78"/>
                </a:lnTo>
                <a:lnTo>
                  <a:pt x="281" y="90"/>
                </a:lnTo>
                <a:lnTo>
                  <a:pt x="282" y="102"/>
                </a:lnTo>
                <a:lnTo>
                  <a:pt x="284" y="114"/>
                </a:lnTo>
                <a:lnTo>
                  <a:pt x="52" y="114"/>
                </a:lnTo>
                <a:close/>
                <a:moveTo>
                  <a:pt x="52" y="97"/>
                </a:moveTo>
                <a:lnTo>
                  <a:pt x="208" y="97"/>
                </a:lnTo>
                <a:lnTo>
                  <a:pt x="206" y="85"/>
                </a:lnTo>
                <a:lnTo>
                  <a:pt x="204" y="74"/>
                </a:lnTo>
                <a:lnTo>
                  <a:pt x="202" y="65"/>
                </a:lnTo>
                <a:lnTo>
                  <a:pt x="200" y="58"/>
                </a:lnTo>
                <a:lnTo>
                  <a:pt x="194" y="50"/>
                </a:lnTo>
                <a:lnTo>
                  <a:pt x="188" y="44"/>
                </a:lnTo>
                <a:lnTo>
                  <a:pt x="181" y="37"/>
                </a:lnTo>
                <a:lnTo>
                  <a:pt x="172" y="32"/>
                </a:lnTo>
                <a:lnTo>
                  <a:pt x="164" y="28"/>
                </a:lnTo>
                <a:lnTo>
                  <a:pt x="153" y="25"/>
                </a:lnTo>
                <a:lnTo>
                  <a:pt x="144" y="22"/>
                </a:lnTo>
                <a:lnTo>
                  <a:pt x="134" y="22"/>
                </a:lnTo>
                <a:lnTo>
                  <a:pt x="120" y="24"/>
                </a:lnTo>
                <a:lnTo>
                  <a:pt x="105" y="26"/>
                </a:lnTo>
                <a:lnTo>
                  <a:pt x="93" y="33"/>
                </a:lnTo>
                <a:lnTo>
                  <a:pt x="80" y="42"/>
                </a:lnTo>
                <a:lnTo>
                  <a:pt x="74" y="46"/>
                </a:lnTo>
                <a:lnTo>
                  <a:pt x="69" y="53"/>
                </a:lnTo>
                <a:lnTo>
                  <a:pt x="65" y="58"/>
                </a:lnTo>
                <a:lnTo>
                  <a:pt x="61" y="65"/>
                </a:lnTo>
                <a:lnTo>
                  <a:pt x="58" y="73"/>
                </a:lnTo>
                <a:lnTo>
                  <a:pt x="56" y="80"/>
                </a:lnTo>
                <a:lnTo>
                  <a:pt x="53" y="88"/>
                </a:lnTo>
                <a:lnTo>
                  <a:pt x="52" y="9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90" name="Freeform 62"/>
          <p:cNvSpPr>
            <a:spLocks/>
          </p:cNvSpPr>
          <p:nvPr/>
        </p:nvSpPr>
        <p:spPr bwMode="auto">
          <a:xfrm>
            <a:off x="7185025" y="4168775"/>
            <a:ext cx="90488" cy="117475"/>
          </a:xfrm>
          <a:custGeom>
            <a:avLst/>
            <a:gdLst>
              <a:gd name="T0" fmla="*/ 190 w 228"/>
              <a:gd name="T1" fmla="*/ 95 h 297"/>
              <a:gd name="T2" fmla="*/ 170 w 228"/>
              <a:gd name="T3" fmla="*/ 51 h 297"/>
              <a:gd name="T4" fmla="*/ 156 w 228"/>
              <a:gd name="T5" fmla="*/ 33 h 297"/>
              <a:gd name="T6" fmla="*/ 116 w 228"/>
              <a:gd name="T7" fmla="*/ 19 h 297"/>
              <a:gd name="T8" fmla="*/ 77 w 228"/>
              <a:gd name="T9" fmla="*/ 20 h 297"/>
              <a:gd name="T10" fmla="*/ 52 w 228"/>
              <a:gd name="T11" fmla="*/ 35 h 297"/>
              <a:gd name="T12" fmla="*/ 44 w 228"/>
              <a:gd name="T13" fmla="*/ 55 h 297"/>
              <a:gd name="T14" fmla="*/ 49 w 228"/>
              <a:gd name="T15" fmla="*/ 77 h 297"/>
              <a:gd name="T16" fmla="*/ 72 w 228"/>
              <a:gd name="T17" fmla="*/ 96 h 297"/>
              <a:gd name="T18" fmla="*/ 154 w 228"/>
              <a:gd name="T19" fmla="*/ 132 h 297"/>
              <a:gd name="T20" fmla="*/ 200 w 228"/>
              <a:gd name="T21" fmla="*/ 157 h 297"/>
              <a:gd name="T22" fmla="*/ 224 w 228"/>
              <a:gd name="T23" fmla="*/ 188 h 297"/>
              <a:gd name="T24" fmla="*/ 228 w 228"/>
              <a:gd name="T25" fmla="*/ 221 h 297"/>
              <a:gd name="T26" fmla="*/ 220 w 228"/>
              <a:gd name="T27" fmla="*/ 246 h 297"/>
              <a:gd name="T28" fmla="*/ 202 w 228"/>
              <a:gd name="T29" fmla="*/ 268 h 297"/>
              <a:gd name="T30" fmla="*/ 176 w 228"/>
              <a:gd name="T31" fmla="*/ 284 h 297"/>
              <a:gd name="T32" fmla="*/ 148 w 228"/>
              <a:gd name="T33" fmla="*/ 294 h 297"/>
              <a:gd name="T34" fmla="*/ 117 w 228"/>
              <a:gd name="T35" fmla="*/ 297 h 297"/>
              <a:gd name="T36" fmla="*/ 65 w 228"/>
              <a:gd name="T37" fmla="*/ 292 h 297"/>
              <a:gd name="T38" fmla="*/ 27 w 228"/>
              <a:gd name="T39" fmla="*/ 285 h 297"/>
              <a:gd name="T40" fmla="*/ 16 w 228"/>
              <a:gd name="T41" fmla="*/ 289 h 297"/>
              <a:gd name="T42" fmla="*/ 1 w 228"/>
              <a:gd name="T43" fmla="*/ 193 h 297"/>
              <a:gd name="T44" fmla="*/ 20 w 228"/>
              <a:gd name="T45" fmla="*/ 213 h 297"/>
              <a:gd name="T46" fmla="*/ 33 w 228"/>
              <a:gd name="T47" fmla="*/ 238 h 297"/>
              <a:gd name="T48" fmla="*/ 53 w 228"/>
              <a:gd name="T49" fmla="*/ 257 h 297"/>
              <a:gd name="T50" fmla="*/ 76 w 228"/>
              <a:gd name="T51" fmla="*/ 270 h 297"/>
              <a:gd name="T52" fmla="*/ 100 w 228"/>
              <a:gd name="T53" fmla="*/ 278 h 297"/>
              <a:gd name="T54" fmla="*/ 129 w 228"/>
              <a:gd name="T55" fmla="*/ 278 h 297"/>
              <a:gd name="T56" fmla="*/ 158 w 228"/>
              <a:gd name="T57" fmla="*/ 266 h 297"/>
              <a:gd name="T58" fmla="*/ 173 w 228"/>
              <a:gd name="T59" fmla="*/ 245 h 297"/>
              <a:gd name="T60" fmla="*/ 170 w 228"/>
              <a:gd name="T61" fmla="*/ 217 h 297"/>
              <a:gd name="T62" fmla="*/ 145 w 228"/>
              <a:gd name="T63" fmla="*/ 193 h 297"/>
              <a:gd name="T64" fmla="*/ 86 w 228"/>
              <a:gd name="T65" fmla="*/ 165 h 297"/>
              <a:gd name="T66" fmla="*/ 27 w 228"/>
              <a:gd name="T67" fmla="*/ 135 h 297"/>
              <a:gd name="T68" fmla="*/ 4 w 228"/>
              <a:gd name="T69" fmla="*/ 105 h 297"/>
              <a:gd name="T70" fmla="*/ 0 w 228"/>
              <a:gd name="T71" fmla="*/ 72 h 297"/>
              <a:gd name="T72" fmla="*/ 7 w 228"/>
              <a:gd name="T73" fmla="*/ 49 h 297"/>
              <a:gd name="T74" fmla="*/ 21 w 228"/>
              <a:gd name="T75" fmla="*/ 29 h 297"/>
              <a:gd name="T76" fmla="*/ 44 w 228"/>
              <a:gd name="T77" fmla="*/ 12 h 297"/>
              <a:gd name="T78" fmla="*/ 70 w 228"/>
              <a:gd name="T79" fmla="*/ 3 h 297"/>
              <a:gd name="T80" fmla="*/ 101 w 228"/>
              <a:gd name="T81" fmla="*/ 0 h 297"/>
              <a:gd name="T82" fmla="*/ 136 w 228"/>
              <a:gd name="T83" fmla="*/ 4 h 297"/>
              <a:gd name="T84" fmla="*/ 174 w 228"/>
              <a:gd name="T85" fmla="*/ 11 h 297"/>
              <a:gd name="T86" fmla="*/ 186 w 228"/>
              <a:gd name="T87" fmla="*/ 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8" h="297">
                <a:moveTo>
                  <a:pt x="204" y="0"/>
                </a:moveTo>
                <a:lnTo>
                  <a:pt x="204" y="95"/>
                </a:lnTo>
                <a:lnTo>
                  <a:pt x="190" y="95"/>
                </a:lnTo>
                <a:lnTo>
                  <a:pt x="184" y="75"/>
                </a:lnTo>
                <a:lnTo>
                  <a:pt x="176" y="57"/>
                </a:lnTo>
                <a:lnTo>
                  <a:pt x="170" y="51"/>
                </a:lnTo>
                <a:lnTo>
                  <a:pt x="166" y="44"/>
                </a:lnTo>
                <a:lnTo>
                  <a:pt x="161" y="39"/>
                </a:lnTo>
                <a:lnTo>
                  <a:pt x="156" y="33"/>
                </a:lnTo>
                <a:lnTo>
                  <a:pt x="144" y="27"/>
                </a:lnTo>
                <a:lnTo>
                  <a:pt x="130" y="21"/>
                </a:lnTo>
                <a:lnTo>
                  <a:pt x="116" y="19"/>
                </a:lnTo>
                <a:lnTo>
                  <a:pt x="100" y="17"/>
                </a:lnTo>
                <a:lnTo>
                  <a:pt x="88" y="19"/>
                </a:lnTo>
                <a:lnTo>
                  <a:pt x="77" y="20"/>
                </a:lnTo>
                <a:lnTo>
                  <a:pt x="68" y="24"/>
                </a:lnTo>
                <a:lnTo>
                  <a:pt x="58" y="29"/>
                </a:lnTo>
                <a:lnTo>
                  <a:pt x="52" y="35"/>
                </a:lnTo>
                <a:lnTo>
                  <a:pt x="46" y="41"/>
                </a:lnTo>
                <a:lnTo>
                  <a:pt x="44" y="48"/>
                </a:lnTo>
                <a:lnTo>
                  <a:pt x="44" y="55"/>
                </a:lnTo>
                <a:lnTo>
                  <a:pt x="44" y="63"/>
                </a:lnTo>
                <a:lnTo>
                  <a:pt x="46" y="71"/>
                </a:lnTo>
                <a:lnTo>
                  <a:pt x="49" y="77"/>
                </a:lnTo>
                <a:lnTo>
                  <a:pt x="54" y="84"/>
                </a:lnTo>
                <a:lnTo>
                  <a:pt x="62" y="89"/>
                </a:lnTo>
                <a:lnTo>
                  <a:pt x="72" y="96"/>
                </a:lnTo>
                <a:lnTo>
                  <a:pt x="85" y="104"/>
                </a:lnTo>
                <a:lnTo>
                  <a:pt x="101" y="111"/>
                </a:lnTo>
                <a:lnTo>
                  <a:pt x="154" y="132"/>
                </a:lnTo>
                <a:lnTo>
                  <a:pt x="172" y="140"/>
                </a:lnTo>
                <a:lnTo>
                  <a:pt x="186" y="148"/>
                </a:lnTo>
                <a:lnTo>
                  <a:pt x="200" y="157"/>
                </a:lnTo>
                <a:lnTo>
                  <a:pt x="210" y="167"/>
                </a:lnTo>
                <a:lnTo>
                  <a:pt x="218" y="177"/>
                </a:lnTo>
                <a:lnTo>
                  <a:pt x="224" y="188"/>
                </a:lnTo>
                <a:lnTo>
                  <a:pt x="228" y="200"/>
                </a:lnTo>
                <a:lnTo>
                  <a:pt x="228" y="212"/>
                </a:lnTo>
                <a:lnTo>
                  <a:pt x="228" y="221"/>
                </a:lnTo>
                <a:lnTo>
                  <a:pt x="226" y="230"/>
                </a:lnTo>
                <a:lnTo>
                  <a:pt x="224" y="238"/>
                </a:lnTo>
                <a:lnTo>
                  <a:pt x="220" y="246"/>
                </a:lnTo>
                <a:lnTo>
                  <a:pt x="214" y="254"/>
                </a:lnTo>
                <a:lnTo>
                  <a:pt x="209" y="261"/>
                </a:lnTo>
                <a:lnTo>
                  <a:pt x="202" y="268"/>
                </a:lnTo>
                <a:lnTo>
                  <a:pt x="194" y="274"/>
                </a:lnTo>
                <a:lnTo>
                  <a:pt x="185" y="280"/>
                </a:lnTo>
                <a:lnTo>
                  <a:pt x="176" y="284"/>
                </a:lnTo>
                <a:lnTo>
                  <a:pt x="166" y="288"/>
                </a:lnTo>
                <a:lnTo>
                  <a:pt x="157" y="292"/>
                </a:lnTo>
                <a:lnTo>
                  <a:pt x="148" y="294"/>
                </a:lnTo>
                <a:lnTo>
                  <a:pt x="137" y="296"/>
                </a:lnTo>
                <a:lnTo>
                  <a:pt x="128" y="297"/>
                </a:lnTo>
                <a:lnTo>
                  <a:pt x="117" y="297"/>
                </a:lnTo>
                <a:lnTo>
                  <a:pt x="101" y="297"/>
                </a:lnTo>
                <a:lnTo>
                  <a:pt x="84" y="294"/>
                </a:lnTo>
                <a:lnTo>
                  <a:pt x="65" y="292"/>
                </a:lnTo>
                <a:lnTo>
                  <a:pt x="46" y="288"/>
                </a:lnTo>
                <a:lnTo>
                  <a:pt x="36" y="286"/>
                </a:lnTo>
                <a:lnTo>
                  <a:pt x="27" y="285"/>
                </a:lnTo>
                <a:lnTo>
                  <a:pt x="23" y="285"/>
                </a:lnTo>
                <a:lnTo>
                  <a:pt x="20" y="286"/>
                </a:lnTo>
                <a:lnTo>
                  <a:pt x="16" y="289"/>
                </a:lnTo>
                <a:lnTo>
                  <a:pt x="13" y="293"/>
                </a:lnTo>
                <a:lnTo>
                  <a:pt x="1" y="293"/>
                </a:lnTo>
                <a:lnTo>
                  <a:pt x="1" y="193"/>
                </a:lnTo>
                <a:lnTo>
                  <a:pt x="13" y="193"/>
                </a:lnTo>
                <a:lnTo>
                  <a:pt x="16" y="202"/>
                </a:lnTo>
                <a:lnTo>
                  <a:pt x="20" y="213"/>
                </a:lnTo>
                <a:lnTo>
                  <a:pt x="24" y="222"/>
                </a:lnTo>
                <a:lnTo>
                  <a:pt x="28" y="230"/>
                </a:lnTo>
                <a:lnTo>
                  <a:pt x="33" y="238"/>
                </a:lnTo>
                <a:lnTo>
                  <a:pt x="40" y="245"/>
                </a:lnTo>
                <a:lnTo>
                  <a:pt x="45" y="252"/>
                </a:lnTo>
                <a:lnTo>
                  <a:pt x="53" y="257"/>
                </a:lnTo>
                <a:lnTo>
                  <a:pt x="60" y="262"/>
                </a:lnTo>
                <a:lnTo>
                  <a:pt x="68" y="266"/>
                </a:lnTo>
                <a:lnTo>
                  <a:pt x="76" y="270"/>
                </a:lnTo>
                <a:lnTo>
                  <a:pt x="84" y="274"/>
                </a:lnTo>
                <a:lnTo>
                  <a:pt x="92" y="276"/>
                </a:lnTo>
                <a:lnTo>
                  <a:pt x="100" y="278"/>
                </a:lnTo>
                <a:lnTo>
                  <a:pt x="108" y="278"/>
                </a:lnTo>
                <a:lnTo>
                  <a:pt x="117" y="280"/>
                </a:lnTo>
                <a:lnTo>
                  <a:pt x="129" y="278"/>
                </a:lnTo>
                <a:lnTo>
                  <a:pt x="140" y="276"/>
                </a:lnTo>
                <a:lnTo>
                  <a:pt x="150" y="272"/>
                </a:lnTo>
                <a:lnTo>
                  <a:pt x="158" y="266"/>
                </a:lnTo>
                <a:lnTo>
                  <a:pt x="165" y="260"/>
                </a:lnTo>
                <a:lnTo>
                  <a:pt x="170" y="253"/>
                </a:lnTo>
                <a:lnTo>
                  <a:pt x="173" y="245"/>
                </a:lnTo>
                <a:lnTo>
                  <a:pt x="174" y="237"/>
                </a:lnTo>
                <a:lnTo>
                  <a:pt x="173" y="226"/>
                </a:lnTo>
                <a:lnTo>
                  <a:pt x="170" y="217"/>
                </a:lnTo>
                <a:lnTo>
                  <a:pt x="164" y="209"/>
                </a:lnTo>
                <a:lnTo>
                  <a:pt x="157" y="201"/>
                </a:lnTo>
                <a:lnTo>
                  <a:pt x="145" y="193"/>
                </a:lnTo>
                <a:lnTo>
                  <a:pt x="130" y="185"/>
                </a:lnTo>
                <a:lnTo>
                  <a:pt x="110" y="176"/>
                </a:lnTo>
                <a:lnTo>
                  <a:pt x="86" y="165"/>
                </a:lnTo>
                <a:lnTo>
                  <a:pt x="61" y="155"/>
                </a:lnTo>
                <a:lnTo>
                  <a:pt x="42" y="144"/>
                </a:lnTo>
                <a:lnTo>
                  <a:pt x="27" y="135"/>
                </a:lnTo>
                <a:lnTo>
                  <a:pt x="17" y="125"/>
                </a:lnTo>
                <a:lnTo>
                  <a:pt x="9" y="116"/>
                </a:lnTo>
                <a:lnTo>
                  <a:pt x="4" y="105"/>
                </a:lnTo>
                <a:lnTo>
                  <a:pt x="1" y="93"/>
                </a:lnTo>
                <a:lnTo>
                  <a:pt x="0" y="81"/>
                </a:lnTo>
                <a:lnTo>
                  <a:pt x="0" y="72"/>
                </a:lnTo>
                <a:lnTo>
                  <a:pt x="1" y="64"/>
                </a:lnTo>
                <a:lnTo>
                  <a:pt x="4" y="56"/>
                </a:lnTo>
                <a:lnTo>
                  <a:pt x="7" y="49"/>
                </a:lnTo>
                <a:lnTo>
                  <a:pt x="11" y="41"/>
                </a:lnTo>
                <a:lnTo>
                  <a:pt x="16" y="35"/>
                </a:lnTo>
                <a:lnTo>
                  <a:pt x="21" y="29"/>
                </a:lnTo>
                <a:lnTo>
                  <a:pt x="28" y="23"/>
                </a:lnTo>
                <a:lnTo>
                  <a:pt x="36" y="17"/>
                </a:lnTo>
                <a:lnTo>
                  <a:pt x="44" y="12"/>
                </a:lnTo>
                <a:lnTo>
                  <a:pt x="52" y="8"/>
                </a:lnTo>
                <a:lnTo>
                  <a:pt x="61" y="5"/>
                </a:lnTo>
                <a:lnTo>
                  <a:pt x="70" y="3"/>
                </a:lnTo>
                <a:lnTo>
                  <a:pt x="80" y="1"/>
                </a:lnTo>
                <a:lnTo>
                  <a:pt x="90" y="0"/>
                </a:lnTo>
                <a:lnTo>
                  <a:pt x="101" y="0"/>
                </a:lnTo>
                <a:lnTo>
                  <a:pt x="112" y="0"/>
                </a:lnTo>
                <a:lnTo>
                  <a:pt x="124" y="1"/>
                </a:lnTo>
                <a:lnTo>
                  <a:pt x="136" y="4"/>
                </a:lnTo>
                <a:lnTo>
                  <a:pt x="149" y="7"/>
                </a:lnTo>
                <a:lnTo>
                  <a:pt x="165" y="11"/>
                </a:lnTo>
                <a:lnTo>
                  <a:pt x="174" y="11"/>
                </a:lnTo>
                <a:lnTo>
                  <a:pt x="180" y="11"/>
                </a:lnTo>
                <a:lnTo>
                  <a:pt x="184" y="9"/>
                </a:lnTo>
                <a:lnTo>
                  <a:pt x="186" y="5"/>
                </a:lnTo>
                <a:lnTo>
                  <a:pt x="190" y="0"/>
                </a:lnTo>
                <a:lnTo>
                  <a:pt x="204"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91" name="Freeform 63"/>
          <p:cNvSpPr>
            <a:spLocks/>
          </p:cNvSpPr>
          <p:nvPr/>
        </p:nvSpPr>
        <p:spPr bwMode="auto">
          <a:xfrm>
            <a:off x="6661150" y="4110038"/>
            <a:ext cx="144463" cy="173037"/>
          </a:xfrm>
          <a:custGeom>
            <a:avLst/>
            <a:gdLst>
              <a:gd name="T0" fmla="*/ 117 w 364"/>
              <a:gd name="T1" fmla="*/ 207 h 437"/>
              <a:gd name="T2" fmla="*/ 153 w 364"/>
              <a:gd name="T3" fmla="*/ 176 h 437"/>
              <a:gd name="T4" fmla="*/ 181 w 364"/>
              <a:gd name="T5" fmla="*/ 159 h 437"/>
              <a:gd name="T6" fmla="*/ 205 w 364"/>
              <a:gd name="T7" fmla="*/ 151 h 437"/>
              <a:gd name="T8" fmla="*/ 228 w 364"/>
              <a:gd name="T9" fmla="*/ 148 h 437"/>
              <a:gd name="T10" fmla="*/ 255 w 364"/>
              <a:gd name="T11" fmla="*/ 151 h 437"/>
              <a:gd name="T12" fmla="*/ 277 w 364"/>
              <a:gd name="T13" fmla="*/ 160 h 437"/>
              <a:gd name="T14" fmla="*/ 296 w 364"/>
              <a:gd name="T15" fmla="*/ 177 h 437"/>
              <a:gd name="T16" fmla="*/ 308 w 364"/>
              <a:gd name="T17" fmla="*/ 203 h 437"/>
              <a:gd name="T18" fmla="*/ 313 w 364"/>
              <a:gd name="T19" fmla="*/ 229 h 437"/>
              <a:gd name="T20" fmla="*/ 315 w 364"/>
              <a:gd name="T21" fmla="*/ 273 h 437"/>
              <a:gd name="T22" fmla="*/ 315 w 364"/>
              <a:gd name="T23" fmla="*/ 385 h 437"/>
              <a:gd name="T24" fmla="*/ 317 w 364"/>
              <a:gd name="T25" fmla="*/ 404 h 437"/>
              <a:gd name="T26" fmla="*/ 323 w 364"/>
              <a:gd name="T27" fmla="*/ 413 h 437"/>
              <a:gd name="T28" fmla="*/ 328 w 364"/>
              <a:gd name="T29" fmla="*/ 418 h 437"/>
              <a:gd name="T30" fmla="*/ 337 w 364"/>
              <a:gd name="T31" fmla="*/ 424 h 437"/>
              <a:gd name="T32" fmla="*/ 353 w 364"/>
              <a:gd name="T33" fmla="*/ 425 h 437"/>
              <a:gd name="T34" fmla="*/ 364 w 364"/>
              <a:gd name="T35" fmla="*/ 437 h 437"/>
              <a:gd name="T36" fmla="*/ 200 w 364"/>
              <a:gd name="T37" fmla="*/ 425 h 437"/>
              <a:gd name="T38" fmla="*/ 219 w 364"/>
              <a:gd name="T39" fmla="*/ 425 h 437"/>
              <a:gd name="T40" fmla="*/ 235 w 364"/>
              <a:gd name="T41" fmla="*/ 422 h 437"/>
              <a:gd name="T42" fmla="*/ 244 w 364"/>
              <a:gd name="T43" fmla="*/ 416 h 437"/>
              <a:gd name="T44" fmla="*/ 251 w 364"/>
              <a:gd name="T45" fmla="*/ 408 h 437"/>
              <a:gd name="T46" fmla="*/ 253 w 364"/>
              <a:gd name="T47" fmla="*/ 392 h 437"/>
              <a:gd name="T48" fmla="*/ 255 w 364"/>
              <a:gd name="T49" fmla="*/ 273 h 437"/>
              <a:gd name="T50" fmla="*/ 253 w 364"/>
              <a:gd name="T51" fmla="*/ 236 h 437"/>
              <a:gd name="T52" fmla="*/ 248 w 364"/>
              <a:gd name="T53" fmla="*/ 213 h 437"/>
              <a:gd name="T54" fmla="*/ 241 w 364"/>
              <a:gd name="T55" fmla="*/ 201 h 437"/>
              <a:gd name="T56" fmla="*/ 231 w 364"/>
              <a:gd name="T57" fmla="*/ 192 h 437"/>
              <a:gd name="T58" fmla="*/ 217 w 364"/>
              <a:gd name="T59" fmla="*/ 187 h 437"/>
              <a:gd name="T60" fmla="*/ 200 w 364"/>
              <a:gd name="T61" fmla="*/ 184 h 437"/>
              <a:gd name="T62" fmla="*/ 183 w 364"/>
              <a:gd name="T63" fmla="*/ 187 h 437"/>
              <a:gd name="T64" fmla="*/ 163 w 364"/>
              <a:gd name="T65" fmla="*/ 192 h 437"/>
              <a:gd name="T66" fmla="*/ 141 w 364"/>
              <a:gd name="T67" fmla="*/ 204 h 437"/>
              <a:gd name="T68" fmla="*/ 117 w 364"/>
              <a:gd name="T69" fmla="*/ 225 h 437"/>
              <a:gd name="T70" fmla="*/ 117 w 364"/>
              <a:gd name="T71" fmla="*/ 386 h 437"/>
              <a:gd name="T72" fmla="*/ 119 w 364"/>
              <a:gd name="T73" fmla="*/ 404 h 437"/>
              <a:gd name="T74" fmla="*/ 123 w 364"/>
              <a:gd name="T75" fmla="*/ 413 h 437"/>
              <a:gd name="T76" fmla="*/ 131 w 364"/>
              <a:gd name="T77" fmla="*/ 418 h 437"/>
              <a:gd name="T78" fmla="*/ 141 w 364"/>
              <a:gd name="T79" fmla="*/ 422 h 437"/>
              <a:gd name="T80" fmla="*/ 159 w 364"/>
              <a:gd name="T81" fmla="*/ 425 h 437"/>
              <a:gd name="T82" fmla="*/ 171 w 364"/>
              <a:gd name="T83" fmla="*/ 437 h 437"/>
              <a:gd name="T84" fmla="*/ 6 w 364"/>
              <a:gd name="T85" fmla="*/ 425 h 437"/>
              <a:gd name="T86" fmla="*/ 25 w 364"/>
              <a:gd name="T87" fmla="*/ 424 h 437"/>
              <a:gd name="T88" fmla="*/ 40 w 364"/>
              <a:gd name="T89" fmla="*/ 420 h 437"/>
              <a:gd name="T90" fmla="*/ 47 w 364"/>
              <a:gd name="T91" fmla="*/ 416 h 437"/>
              <a:gd name="T92" fmla="*/ 52 w 364"/>
              <a:gd name="T93" fmla="*/ 408 h 437"/>
              <a:gd name="T94" fmla="*/ 55 w 364"/>
              <a:gd name="T95" fmla="*/ 396 h 437"/>
              <a:gd name="T96" fmla="*/ 56 w 364"/>
              <a:gd name="T97" fmla="*/ 373 h 437"/>
              <a:gd name="T98" fmla="*/ 56 w 364"/>
              <a:gd name="T99" fmla="*/ 97 h 437"/>
              <a:gd name="T100" fmla="*/ 55 w 364"/>
              <a:gd name="T101" fmla="*/ 68 h 437"/>
              <a:gd name="T102" fmla="*/ 52 w 364"/>
              <a:gd name="T103" fmla="*/ 55 h 437"/>
              <a:gd name="T104" fmla="*/ 48 w 364"/>
              <a:gd name="T105" fmla="*/ 47 h 437"/>
              <a:gd name="T106" fmla="*/ 39 w 364"/>
              <a:gd name="T107" fmla="*/ 41 h 437"/>
              <a:gd name="T108" fmla="*/ 20 w 364"/>
              <a:gd name="T109" fmla="*/ 41 h 437"/>
              <a:gd name="T110" fmla="*/ 0 w 364"/>
              <a:gd name="T111" fmla="*/ 35 h 437"/>
              <a:gd name="T112" fmla="*/ 117 w 364"/>
              <a:gd name="T113"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4" h="437">
                <a:moveTo>
                  <a:pt x="117" y="0"/>
                </a:moveTo>
                <a:lnTo>
                  <a:pt x="117" y="207"/>
                </a:lnTo>
                <a:lnTo>
                  <a:pt x="136" y="189"/>
                </a:lnTo>
                <a:lnTo>
                  <a:pt x="153" y="176"/>
                </a:lnTo>
                <a:lnTo>
                  <a:pt x="168" y="165"/>
                </a:lnTo>
                <a:lnTo>
                  <a:pt x="181" y="159"/>
                </a:lnTo>
                <a:lnTo>
                  <a:pt x="193" y="153"/>
                </a:lnTo>
                <a:lnTo>
                  <a:pt x="205" y="151"/>
                </a:lnTo>
                <a:lnTo>
                  <a:pt x="217" y="148"/>
                </a:lnTo>
                <a:lnTo>
                  <a:pt x="228" y="148"/>
                </a:lnTo>
                <a:lnTo>
                  <a:pt x="243" y="148"/>
                </a:lnTo>
                <a:lnTo>
                  <a:pt x="255" y="151"/>
                </a:lnTo>
                <a:lnTo>
                  <a:pt x="267" y="155"/>
                </a:lnTo>
                <a:lnTo>
                  <a:pt x="277" y="160"/>
                </a:lnTo>
                <a:lnTo>
                  <a:pt x="287" y="168"/>
                </a:lnTo>
                <a:lnTo>
                  <a:pt x="296" y="177"/>
                </a:lnTo>
                <a:lnTo>
                  <a:pt x="303" y="189"/>
                </a:lnTo>
                <a:lnTo>
                  <a:pt x="308" y="203"/>
                </a:lnTo>
                <a:lnTo>
                  <a:pt x="311" y="213"/>
                </a:lnTo>
                <a:lnTo>
                  <a:pt x="313" y="229"/>
                </a:lnTo>
                <a:lnTo>
                  <a:pt x="315" y="249"/>
                </a:lnTo>
                <a:lnTo>
                  <a:pt x="315" y="273"/>
                </a:lnTo>
                <a:lnTo>
                  <a:pt x="315" y="373"/>
                </a:lnTo>
                <a:lnTo>
                  <a:pt x="315" y="385"/>
                </a:lnTo>
                <a:lnTo>
                  <a:pt x="316" y="396"/>
                </a:lnTo>
                <a:lnTo>
                  <a:pt x="317" y="404"/>
                </a:lnTo>
                <a:lnTo>
                  <a:pt x="320" y="409"/>
                </a:lnTo>
                <a:lnTo>
                  <a:pt x="323" y="413"/>
                </a:lnTo>
                <a:lnTo>
                  <a:pt x="325" y="416"/>
                </a:lnTo>
                <a:lnTo>
                  <a:pt x="328" y="418"/>
                </a:lnTo>
                <a:lnTo>
                  <a:pt x="332" y="421"/>
                </a:lnTo>
                <a:lnTo>
                  <a:pt x="337" y="424"/>
                </a:lnTo>
                <a:lnTo>
                  <a:pt x="345" y="425"/>
                </a:lnTo>
                <a:lnTo>
                  <a:pt x="353" y="425"/>
                </a:lnTo>
                <a:lnTo>
                  <a:pt x="364" y="425"/>
                </a:lnTo>
                <a:lnTo>
                  <a:pt x="364" y="437"/>
                </a:lnTo>
                <a:lnTo>
                  <a:pt x="200" y="437"/>
                </a:lnTo>
                <a:lnTo>
                  <a:pt x="200" y="425"/>
                </a:lnTo>
                <a:lnTo>
                  <a:pt x="208" y="425"/>
                </a:lnTo>
                <a:lnTo>
                  <a:pt x="219" y="425"/>
                </a:lnTo>
                <a:lnTo>
                  <a:pt x="228" y="424"/>
                </a:lnTo>
                <a:lnTo>
                  <a:pt x="235" y="422"/>
                </a:lnTo>
                <a:lnTo>
                  <a:pt x="240" y="420"/>
                </a:lnTo>
                <a:lnTo>
                  <a:pt x="244" y="416"/>
                </a:lnTo>
                <a:lnTo>
                  <a:pt x="248" y="412"/>
                </a:lnTo>
                <a:lnTo>
                  <a:pt x="251" y="408"/>
                </a:lnTo>
                <a:lnTo>
                  <a:pt x="253" y="402"/>
                </a:lnTo>
                <a:lnTo>
                  <a:pt x="253" y="392"/>
                </a:lnTo>
                <a:lnTo>
                  <a:pt x="255" y="373"/>
                </a:lnTo>
                <a:lnTo>
                  <a:pt x="255" y="273"/>
                </a:lnTo>
                <a:lnTo>
                  <a:pt x="253" y="253"/>
                </a:lnTo>
                <a:lnTo>
                  <a:pt x="253" y="236"/>
                </a:lnTo>
                <a:lnTo>
                  <a:pt x="251" y="223"/>
                </a:lnTo>
                <a:lnTo>
                  <a:pt x="248" y="213"/>
                </a:lnTo>
                <a:lnTo>
                  <a:pt x="245" y="207"/>
                </a:lnTo>
                <a:lnTo>
                  <a:pt x="241" y="201"/>
                </a:lnTo>
                <a:lnTo>
                  <a:pt x="236" y="196"/>
                </a:lnTo>
                <a:lnTo>
                  <a:pt x="231" y="192"/>
                </a:lnTo>
                <a:lnTo>
                  <a:pt x="224" y="189"/>
                </a:lnTo>
                <a:lnTo>
                  <a:pt x="217" y="187"/>
                </a:lnTo>
                <a:lnTo>
                  <a:pt x="209" y="185"/>
                </a:lnTo>
                <a:lnTo>
                  <a:pt x="200" y="184"/>
                </a:lnTo>
                <a:lnTo>
                  <a:pt x="192" y="185"/>
                </a:lnTo>
                <a:lnTo>
                  <a:pt x="183" y="187"/>
                </a:lnTo>
                <a:lnTo>
                  <a:pt x="173" y="189"/>
                </a:lnTo>
                <a:lnTo>
                  <a:pt x="163" y="192"/>
                </a:lnTo>
                <a:lnTo>
                  <a:pt x="153" y="197"/>
                </a:lnTo>
                <a:lnTo>
                  <a:pt x="141" y="204"/>
                </a:lnTo>
                <a:lnTo>
                  <a:pt x="129" y="213"/>
                </a:lnTo>
                <a:lnTo>
                  <a:pt x="117" y="225"/>
                </a:lnTo>
                <a:lnTo>
                  <a:pt x="117" y="373"/>
                </a:lnTo>
                <a:lnTo>
                  <a:pt x="117" y="386"/>
                </a:lnTo>
                <a:lnTo>
                  <a:pt x="117" y="397"/>
                </a:lnTo>
                <a:lnTo>
                  <a:pt x="119" y="404"/>
                </a:lnTo>
                <a:lnTo>
                  <a:pt x="120" y="409"/>
                </a:lnTo>
                <a:lnTo>
                  <a:pt x="123" y="413"/>
                </a:lnTo>
                <a:lnTo>
                  <a:pt x="127" y="416"/>
                </a:lnTo>
                <a:lnTo>
                  <a:pt x="131" y="418"/>
                </a:lnTo>
                <a:lnTo>
                  <a:pt x="135" y="421"/>
                </a:lnTo>
                <a:lnTo>
                  <a:pt x="141" y="422"/>
                </a:lnTo>
                <a:lnTo>
                  <a:pt x="149" y="425"/>
                </a:lnTo>
                <a:lnTo>
                  <a:pt x="159" y="425"/>
                </a:lnTo>
                <a:lnTo>
                  <a:pt x="171" y="425"/>
                </a:lnTo>
                <a:lnTo>
                  <a:pt x="171" y="437"/>
                </a:lnTo>
                <a:lnTo>
                  <a:pt x="6" y="437"/>
                </a:lnTo>
                <a:lnTo>
                  <a:pt x="6" y="425"/>
                </a:lnTo>
                <a:lnTo>
                  <a:pt x="16" y="425"/>
                </a:lnTo>
                <a:lnTo>
                  <a:pt x="25" y="424"/>
                </a:lnTo>
                <a:lnTo>
                  <a:pt x="33" y="422"/>
                </a:lnTo>
                <a:lnTo>
                  <a:pt x="40" y="420"/>
                </a:lnTo>
                <a:lnTo>
                  <a:pt x="44" y="418"/>
                </a:lnTo>
                <a:lnTo>
                  <a:pt x="47" y="416"/>
                </a:lnTo>
                <a:lnTo>
                  <a:pt x="49" y="412"/>
                </a:lnTo>
                <a:lnTo>
                  <a:pt x="52" y="408"/>
                </a:lnTo>
                <a:lnTo>
                  <a:pt x="53" y="402"/>
                </a:lnTo>
                <a:lnTo>
                  <a:pt x="55" y="396"/>
                </a:lnTo>
                <a:lnTo>
                  <a:pt x="56" y="385"/>
                </a:lnTo>
                <a:lnTo>
                  <a:pt x="56" y="373"/>
                </a:lnTo>
                <a:lnTo>
                  <a:pt x="56" y="119"/>
                </a:lnTo>
                <a:lnTo>
                  <a:pt x="56" y="97"/>
                </a:lnTo>
                <a:lnTo>
                  <a:pt x="56" y="80"/>
                </a:lnTo>
                <a:lnTo>
                  <a:pt x="55" y="68"/>
                </a:lnTo>
                <a:lnTo>
                  <a:pt x="53" y="60"/>
                </a:lnTo>
                <a:lnTo>
                  <a:pt x="52" y="55"/>
                </a:lnTo>
                <a:lnTo>
                  <a:pt x="49" y="51"/>
                </a:lnTo>
                <a:lnTo>
                  <a:pt x="48" y="47"/>
                </a:lnTo>
                <a:lnTo>
                  <a:pt x="45" y="44"/>
                </a:lnTo>
                <a:lnTo>
                  <a:pt x="39" y="41"/>
                </a:lnTo>
                <a:lnTo>
                  <a:pt x="29" y="40"/>
                </a:lnTo>
                <a:lnTo>
                  <a:pt x="20" y="41"/>
                </a:lnTo>
                <a:lnTo>
                  <a:pt x="6" y="45"/>
                </a:lnTo>
                <a:lnTo>
                  <a:pt x="0" y="35"/>
                </a:lnTo>
                <a:lnTo>
                  <a:pt x="100" y="0"/>
                </a:lnTo>
                <a:lnTo>
                  <a:pt x="117" y="0"/>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192" name="Freeform 64"/>
          <p:cNvSpPr>
            <a:spLocks/>
          </p:cNvSpPr>
          <p:nvPr/>
        </p:nvSpPr>
        <p:spPr bwMode="auto">
          <a:xfrm>
            <a:off x="6818313" y="4168775"/>
            <a:ext cx="127000" cy="117475"/>
          </a:xfrm>
          <a:custGeom>
            <a:avLst/>
            <a:gdLst>
              <a:gd name="T0" fmla="*/ 180 w 323"/>
              <a:gd name="T1" fmla="*/ 0 h 297"/>
              <a:gd name="T2" fmla="*/ 215 w 323"/>
              <a:gd name="T3" fmla="*/ 7 h 297"/>
              <a:gd name="T4" fmla="*/ 246 w 323"/>
              <a:gd name="T5" fmla="*/ 19 h 297"/>
              <a:gd name="T6" fmla="*/ 272 w 323"/>
              <a:gd name="T7" fmla="*/ 36 h 297"/>
              <a:gd name="T8" fmla="*/ 293 w 323"/>
              <a:gd name="T9" fmla="*/ 59 h 297"/>
              <a:gd name="T10" fmla="*/ 308 w 323"/>
              <a:gd name="T11" fmla="*/ 81 h 297"/>
              <a:gd name="T12" fmla="*/ 317 w 323"/>
              <a:gd name="T13" fmla="*/ 104 h 297"/>
              <a:gd name="T14" fmla="*/ 323 w 323"/>
              <a:gd name="T15" fmla="*/ 129 h 297"/>
              <a:gd name="T16" fmla="*/ 321 w 323"/>
              <a:gd name="T17" fmla="*/ 163 h 297"/>
              <a:gd name="T18" fmla="*/ 311 w 323"/>
              <a:gd name="T19" fmla="*/ 200 h 297"/>
              <a:gd name="T20" fmla="*/ 296 w 323"/>
              <a:gd name="T21" fmla="*/ 229 h 297"/>
              <a:gd name="T22" fmla="*/ 283 w 323"/>
              <a:gd name="T23" fmla="*/ 245 h 297"/>
              <a:gd name="T24" fmla="*/ 268 w 323"/>
              <a:gd name="T25" fmla="*/ 260 h 297"/>
              <a:gd name="T26" fmla="*/ 251 w 323"/>
              <a:gd name="T27" fmla="*/ 273 h 297"/>
              <a:gd name="T28" fmla="*/ 232 w 323"/>
              <a:gd name="T29" fmla="*/ 282 h 297"/>
              <a:gd name="T30" fmla="*/ 212 w 323"/>
              <a:gd name="T31" fmla="*/ 289 h 297"/>
              <a:gd name="T32" fmla="*/ 180 w 323"/>
              <a:gd name="T33" fmla="*/ 296 h 297"/>
              <a:gd name="T34" fmla="*/ 139 w 323"/>
              <a:gd name="T35" fmla="*/ 297 h 297"/>
              <a:gd name="T36" fmla="*/ 106 w 323"/>
              <a:gd name="T37" fmla="*/ 290 h 297"/>
              <a:gd name="T38" fmla="*/ 75 w 323"/>
              <a:gd name="T39" fmla="*/ 277 h 297"/>
              <a:gd name="T40" fmla="*/ 50 w 323"/>
              <a:gd name="T41" fmla="*/ 258 h 297"/>
              <a:gd name="T42" fmla="*/ 30 w 323"/>
              <a:gd name="T43" fmla="*/ 236 h 297"/>
              <a:gd name="T44" fmla="*/ 15 w 323"/>
              <a:gd name="T45" fmla="*/ 213 h 297"/>
              <a:gd name="T46" fmla="*/ 6 w 323"/>
              <a:gd name="T47" fmla="*/ 189 h 297"/>
              <a:gd name="T48" fmla="*/ 0 w 323"/>
              <a:gd name="T49" fmla="*/ 164 h 297"/>
              <a:gd name="T50" fmla="*/ 0 w 323"/>
              <a:gd name="T51" fmla="*/ 141 h 297"/>
              <a:gd name="T52" fmla="*/ 3 w 323"/>
              <a:gd name="T53" fmla="*/ 123 h 297"/>
              <a:gd name="T54" fmla="*/ 14 w 323"/>
              <a:gd name="T55" fmla="*/ 93 h 297"/>
              <a:gd name="T56" fmla="*/ 28 w 323"/>
              <a:gd name="T57" fmla="*/ 65 h 297"/>
              <a:gd name="T58" fmla="*/ 42 w 323"/>
              <a:gd name="T59" fmla="*/ 48 h 297"/>
              <a:gd name="T60" fmla="*/ 58 w 323"/>
              <a:gd name="T61" fmla="*/ 35 h 297"/>
              <a:gd name="T62" fmla="*/ 74 w 323"/>
              <a:gd name="T63" fmla="*/ 23 h 297"/>
              <a:gd name="T64" fmla="*/ 102 w 323"/>
              <a:gd name="T65" fmla="*/ 9 h 297"/>
              <a:gd name="T66" fmla="*/ 142 w 323"/>
              <a:gd name="T6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3" h="297">
                <a:moveTo>
                  <a:pt x="162" y="0"/>
                </a:moveTo>
                <a:lnTo>
                  <a:pt x="180" y="0"/>
                </a:lnTo>
                <a:lnTo>
                  <a:pt x="198" y="3"/>
                </a:lnTo>
                <a:lnTo>
                  <a:pt x="215" y="7"/>
                </a:lnTo>
                <a:lnTo>
                  <a:pt x="231" y="12"/>
                </a:lnTo>
                <a:lnTo>
                  <a:pt x="246" y="19"/>
                </a:lnTo>
                <a:lnTo>
                  <a:pt x="259" y="27"/>
                </a:lnTo>
                <a:lnTo>
                  <a:pt x="272" y="36"/>
                </a:lnTo>
                <a:lnTo>
                  <a:pt x="284" y="48"/>
                </a:lnTo>
                <a:lnTo>
                  <a:pt x="293" y="59"/>
                </a:lnTo>
                <a:lnTo>
                  <a:pt x="301" y="69"/>
                </a:lnTo>
                <a:lnTo>
                  <a:pt x="308" y="81"/>
                </a:lnTo>
                <a:lnTo>
                  <a:pt x="313" y="92"/>
                </a:lnTo>
                <a:lnTo>
                  <a:pt x="317" y="104"/>
                </a:lnTo>
                <a:lnTo>
                  <a:pt x="320" y="117"/>
                </a:lnTo>
                <a:lnTo>
                  <a:pt x="323" y="129"/>
                </a:lnTo>
                <a:lnTo>
                  <a:pt x="323" y="143"/>
                </a:lnTo>
                <a:lnTo>
                  <a:pt x="321" y="163"/>
                </a:lnTo>
                <a:lnTo>
                  <a:pt x="317" y="181"/>
                </a:lnTo>
                <a:lnTo>
                  <a:pt x="311" y="200"/>
                </a:lnTo>
                <a:lnTo>
                  <a:pt x="301" y="220"/>
                </a:lnTo>
                <a:lnTo>
                  <a:pt x="296" y="229"/>
                </a:lnTo>
                <a:lnTo>
                  <a:pt x="290" y="237"/>
                </a:lnTo>
                <a:lnTo>
                  <a:pt x="283" y="245"/>
                </a:lnTo>
                <a:lnTo>
                  <a:pt x="276" y="253"/>
                </a:lnTo>
                <a:lnTo>
                  <a:pt x="268" y="260"/>
                </a:lnTo>
                <a:lnTo>
                  <a:pt x="260" y="266"/>
                </a:lnTo>
                <a:lnTo>
                  <a:pt x="251" y="273"/>
                </a:lnTo>
                <a:lnTo>
                  <a:pt x="242" y="277"/>
                </a:lnTo>
                <a:lnTo>
                  <a:pt x="232" y="282"/>
                </a:lnTo>
                <a:lnTo>
                  <a:pt x="223" y="286"/>
                </a:lnTo>
                <a:lnTo>
                  <a:pt x="212" y="289"/>
                </a:lnTo>
                <a:lnTo>
                  <a:pt x="203" y="293"/>
                </a:lnTo>
                <a:lnTo>
                  <a:pt x="180" y="296"/>
                </a:lnTo>
                <a:lnTo>
                  <a:pt x="158" y="297"/>
                </a:lnTo>
                <a:lnTo>
                  <a:pt x="139" y="297"/>
                </a:lnTo>
                <a:lnTo>
                  <a:pt x="122" y="294"/>
                </a:lnTo>
                <a:lnTo>
                  <a:pt x="106" y="290"/>
                </a:lnTo>
                <a:lnTo>
                  <a:pt x="90" y="285"/>
                </a:lnTo>
                <a:lnTo>
                  <a:pt x="75" y="277"/>
                </a:lnTo>
                <a:lnTo>
                  <a:pt x="62" y="269"/>
                </a:lnTo>
                <a:lnTo>
                  <a:pt x="50" y="258"/>
                </a:lnTo>
                <a:lnTo>
                  <a:pt x="38" y="246"/>
                </a:lnTo>
                <a:lnTo>
                  <a:pt x="30" y="236"/>
                </a:lnTo>
                <a:lnTo>
                  <a:pt x="22" y="225"/>
                </a:lnTo>
                <a:lnTo>
                  <a:pt x="15" y="213"/>
                </a:lnTo>
                <a:lnTo>
                  <a:pt x="10" y="201"/>
                </a:lnTo>
                <a:lnTo>
                  <a:pt x="6" y="189"/>
                </a:lnTo>
                <a:lnTo>
                  <a:pt x="3" y="177"/>
                </a:lnTo>
                <a:lnTo>
                  <a:pt x="0" y="164"/>
                </a:lnTo>
                <a:lnTo>
                  <a:pt x="0" y="151"/>
                </a:lnTo>
                <a:lnTo>
                  <a:pt x="0" y="141"/>
                </a:lnTo>
                <a:lnTo>
                  <a:pt x="2" y="132"/>
                </a:lnTo>
                <a:lnTo>
                  <a:pt x="3" y="123"/>
                </a:lnTo>
                <a:lnTo>
                  <a:pt x="6" y="112"/>
                </a:lnTo>
                <a:lnTo>
                  <a:pt x="14" y="93"/>
                </a:lnTo>
                <a:lnTo>
                  <a:pt x="23" y="75"/>
                </a:lnTo>
                <a:lnTo>
                  <a:pt x="28" y="65"/>
                </a:lnTo>
                <a:lnTo>
                  <a:pt x="35" y="56"/>
                </a:lnTo>
                <a:lnTo>
                  <a:pt x="42" y="48"/>
                </a:lnTo>
                <a:lnTo>
                  <a:pt x="50" y="41"/>
                </a:lnTo>
                <a:lnTo>
                  <a:pt x="58" y="35"/>
                </a:lnTo>
                <a:lnTo>
                  <a:pt x="66" y="28"/>
                </a:lnTo>
                <a:lnTo>
                  <a:pt x="74" y="23"/>
                </a:lnTo>
                <a:lnTo>
                  <a:pt x="83" y="17"/>
                </a:lnTo>
                <a:lnTo>
                  <a:pt x="102" y="9"/>
                </a:lnTo>
                <a:lnTo>
                  <a:pt x="122" y="4"/>
                </a:lnTo>
                <a:lnTo>
                  <a:pt x="142" y="0"/>
                </a:lnTo>
                <a:lnTo>
                  <a:pt x="162" y="0"/>
                </a:lnTo>
                <a:close/>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193" name="Freeform 65"/>
          <p:cNvSpPr>
            <a:spLocks/>
          </p:cNvSpPr>
          <p:nvPr/>
        </p:nvSpPr>
        <p:spPr bwMode="auto">
          <a:xfrm>
            <a:off x="6845300" y="4175125"/>
            <a:ext cx="73025" cy="101600"/>
          </a:xfrm>
          <a:custGeom>
            <a:avLst/>
            <a:gdLst>
              <a:gd name="T0" fmla="*/ 83 w 187"/>
              <a:gd name="T1" fmla="*/ 0 h 256"/>
              <a:gd name="T2" fmla="*/ 74 w 187"/>
              <a:gd name="T3" fmla="*/ 0 h 256"/>
              <a:gd name="T4" fmla="*/ 63 w 187"/>
              <a:gd name="T5" fmla="*/ 1 h 256"/>
              <a:gd name="T6" fmla="*/ 54 w 187"/>
              <a:gd name="T7" fmla="*/ 5 h 256"/>
              <a:gd name="T8" fmla="*/ 44 w 187"/>
              <a:gd name="T9" fmla="*/ 9 h 256"/>
              <a:gd name="T10" fmla="*/ 35 w 187"/>
              <a:gd name="T11" fmla="*/ 15 h 256"/>
              <a:gd name="T12" fmla="*/ 26 w 187"/>
              <a:gd name="T13" fmla="*/ 23 h 256"/>
              <a:gd name="T14" fmla="*/ 19 w 187"/>
              <a:gd name="T15" fmla="*/ 32 h 256"/>
              <a:gd name="T16" fmla="*/ 12 w 187"/>
              <a:gd name="T17" fmla="*/ 43 h 256"/>
              <a:gd name="T18" fmla="*/ 7 w 187"/>
              <a:gd name="T19" fmla="*/ 56 h 256"/>
              <a:gd name="T20" fmla="*/ 3 w 187"/>
              <a:gd name="T21" fmla="*/ 71 h 256"/>
              <a:gd name="T22" fmla="*/ 0 w 187"/>
              <a:gd name="T23" fmla="*/ 87 h 256"/>
              <a:gd name="T24" fmla="*/ 0 w 187"/>
              <a:gd name="T25" fmla="*/ 105 h 256"/>
              <a:gd name="T26" fmla="*/ 0 w 187"/>
              <a:gd name="T27" fmla="*/ 120 h 256"/>
              <a:gd name="T28" fmla="*/ 2 w 187"/>
              <a:gd name="T29" fmla="*/ 135 h 256"/>
              <a:gd name="T30" fmla="*/ 4 w 187"/>
              <a:gd name="T31" fmla="*/ 149 h 256"/>
              <a:gd name="T32" fmla="*/ 7 w 187"/>
              <a:gd name="T33" fmla="*/ 162 h 256"/>
              <a:gd name="T34" fmla="*/ 11 w 187"/>
              <a:gd name="T35" fmla="*/ 176 h 256"/>
              <a:gd name="T36" fmla="*/ 16 w 187"/>
              <a:gd name="T37" fmla="*/ 188 h 256"/>
              <a:gd name="T38" fmla="*/ 23 w 187"/>
              <a:gd name="T39" fmla="*/ 200 h 256"/>
              <a:gd name="T40" fmla="*/ 30 w 187"/>
              <a:gd name="T41" fmla="*/ 210 h 256"/>
              <a:gd name="T42" fmla="*/ 36 w 187"/>
              <a:gd name="T43" fmla="*/ 221 h 256"/>
              <a:gd name="T44" fmla="*/ 44 w 187"/>
              <a:gd name="T45" fmla="*/ 230 h 256"/>
              <a:gd name="T46" fmla="*/ 54 w 187"/>
              <a:gd name="T47" fmla="*/ 238 h 256"/>
              <a:gd name="T48" fmla="*/ 63 w 187"/>
              <a:gd name="T49" fmla="*/ 244 h 256"/>
              <a:gd name="T50" fmla="*/ 72 w 187"/>
              <a:gd name="T51" fmla="*/ 249 h 256"/>
              <a:gd name="T52" fmla="*/ 83 w 187"/>
              <a:gd name="T53" fmla="*/ 253 h 256"/>
              <a:gd name="T54" fmla="*/ 94 w 187"/>
              <a:gd name="T55" fmla="*/ 254 h 256"/>
              <a:gd name="T56" fmla="*/ 106 w 187"/>
              <a:gd name="T57" fmla="*/ 256 h 256"/>
              <a:gd name="T58" fmla="*/ 115 w 187"/>
              <a:gd name="T59" fmla="*/ 256 h 256"/>
              <a:gd name="T60" fmla="*/ 123 w 187"/>
              <a:gd name="T61" fmla="*/ 254 h 256"/>
              <a:gd name="T62" fmla="*/ 131 w 187"/>
              <a:gd name="T63" fmla="*/ 252 h 256"/>
              <a:gd name="T64" fmla="*/ 138 w 187"/>
              <a:gd name="T65" fmla="*/ 249 h 256"/>
              <a:gd name="T66" fmla="*/ 146 w 187"/>
              <a:gd name="T67" fmla="*/ 246 h 256"/>
              <a:gd name="T68" fmla="*/ 152 w 187"/>
              <a:gd name="T69" fmla="*/ 241 h 256"/>
              <a:gd name="T70" fmla="*/ 158 w 187"/>
              <a:gd name="T71" fmla="*/ 237 h 256"/>
              <a:gd name="T72" fmla="*/ 164 w 187"/>
              <a:gd name="T73" fmla="*/ 230 h 256"/>
              <a:gd name="T74" fmla="*/ 170 w 187"/>
              <a:gd name="T75" fmla="*/ 224 h 256"/>
              <a:gd name="T76" fmla="*/ 175 w 187"/>
              <a:gd name="T77" fmla="*/ 217 h 256"/>
              <a:gd name="T78" fmla="*/ 178 w 187"/>
              <a:gd name="T79" fmla="*/ 208 h 256"/>
              <a:gd name="T80" fmla="*/ 182 w 187"/>
              <a:gd name="T81" fmla="*/ 197 h 256"/>
              <a:gd name="T82" fmla="*/ 184 w 187"/>
              <a:gd name="T83" fmla="*/ 186 h 256"/>
              <a:gd name="T84" fmla="*/ 186 w 187"/>
              <a:gd name="T85" fmla="*/ 174 h 256"/>
              <a:gd name="T86" fmla="*/ 187 w 187"/>
              <a:gd name="T87" fmla="*/ 161 h 256"/>
              <a:gd name="T88" fmla="*/ 187 w 187"/>
              <a:gd name="T89" fmla="*/ 147 h 256"/>
              <a:gd name="T90" fmla="*/ 187 w 187"/>
              <a:gd name="T91" fmla="*/ 128 h 256"/>
              <a:gd name="T92" fmla="*/ 184 w 187"/>
              <a:gd name="T93" fmla="*/ 111 h 256"/>
              <a:gd name="T94" fmla="*/ 182 w 187"/>
              <a:gd name="T95" fmla="*/ 95 h 256"/>
              <a:gd name="T96" fmla="*/ 178 w 187"/>
              <a:gd name="T97" fmla="*/ 80 h 256"/>
              <a:gd name="T98" fmla="*/ 172 w 187"/>
              <a:gd name="T99" fmla="*/ 65 h 256"/>
              <a:gd name="T100" fmla="*/ 166 w 187"/>
              <a:gd name="T101" fmla="*/ 52 h 256"/>
              <a:gd name="T102" fmla="*/ 158 w 187"/>
              <a:gd name="T103" fmla="*/ 40 h 256"/>
              <a:gd name="T104" fmla="*/ 148 w 187"/>
              <a:gd name="T105" fmla="*/ 29 h 256"/>
              <a:gd name="T106" fmla="*/ 142 w 187"/>
              <a:gd name="T107" fmla="*/ 21 h 256"/>
              <a:gd name="T108" fmla="*/ 135 w 187"/>
              <a:gd name="T109" fmla="*/ 16 h 256"/>
              <a:gd name="T110" fmla="*/ 127 w 187"/>
              <a:gd name="T111" fmla="*/ 11 h 256"/>
              <a:gd name="T112" fmla="*/ 119 w 187"/>
              <a:gd name="T113" fmla="*/ 7 h 256"/>
              <a:gd name="T114" fmla="*/ 111 w 187"/>
              <a:gd name="T115" fmla="*/ 4 h 256"/>
              <a:gd name="T116" fmla="*/ 102 w 187"/>
              <a:gd name="T117" fmla="*/ 1 h 256"/>
              <a:gd name="T118" fmla="*/ 92 w 187"/>
              <a:gd name="T119" fmla="*/ 0 h 256"/>
              <a:gd name="T120" fmla="*/ 83 w 187"/>
              <a:gd name="T1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256">
                <a:moveTo>
                  <a:pt x="83" y="0"/>
                </a:moveTo>
                <a:lnTo>
                  <a:pt x="74" y="0"/>
                </a:lnTo>
                <a:lnTo>
                  <a:pt x="63" y="1"/>
                </a:lnTo>
                <a:lnTo>
                  <a:pt x="54" y="5"/>
                </a:lnTo>
                <a:lnTo>
                  <a:pt x="44" y="9"/>
                </a:lnTo>
                <a:lnTo>
                  <a:pt x="35" y="15"/>
                </a:lnTo>
                <a:lnTo>
                  <a:pt x="26" y="23"/>
                </a:lnTo>
                <a:lnTo>
                  <a:pt x="19" y="32"/>
                </a:lnTo>
                <a:lnTo>
                  <a:pt x="12" y="43"/>
                </a:lnTo>
                <a:lnTo>
                  <a:pt x="7" y="56"/>
                </a:lnTo>
                <a:lnTo>
                  <a:pt x="3" y="71"/>
                </a:lnTo>
                <a:lnTo>
                  <a:pt x="0" y="87"/>
                </a:lnTo>
                <a:lnTo>
                  <a:pt x="0" y="105"/>
                </a:lnTo>
                <a:lnTo>
                  <a:pt x="0" y="120"/>
                </a:lnTo>
                <a:lnTo>
                  <a:pt x="2" y="135"/>
                </a:lnTo>
                <a:lnTo>
                  <a:pt x="4" y="149"/>
                </a:lnTo>
                <a:lnTo>
                  <a:pt x="7" y="162"/>
                </a:lnTo>
                <a:lnTo>
                  <a:pt x="11" y="176"/>
                </a:lnTo>
                <a:lnTo>
                  <a:pt x="16" y="188"/>
                </a:lnTo>
                <a:lnTo>
                  <a:pt x="23" y="200"/>
                </a:lnTo>
                <a:lnTo>
                  <a:pt x="30" y="210"/>
                </a:lnTo>
                <a:lnTo>
                  <a:pt x="36" y="221"/>
                </a:lnTo>
                <a:lnTo>
                  <a:pt x="44" y="230"/>
                </a:lnTo>
                <a:lnTo>
                  <a:pt x="54" y="238"/>
                </a:lnTo>
                <a:lnTo>
                  <a:pt x="63" y="244"/>
                </a:lnTo>
                <a:lnTo>
                  <a:pt x="72" y="249"/>
                </a:lnTo>
                <a:lnTo>
                  <a:pt x="83" y="253"/>
                </a:lnTo>
                <a:lnTo>
                  <a:pt x="94" y="254"/>
                </a:lnTo>
                <a:lnTo>
                  <a:pt x="106" y="256"/>
                </a:lnTo>
                <a:lnTo>
                  <a:pt x="115" y="256"/>
                </a:lnTo>
                <a:lnTo>
                  <a:pt x="123" y="254"/>
                </a:lnTo>
                <a:lnTo>
                  <a:pt x="131" y="252"/>
                </a:lnTo>
                <a:lnTo>
                  <a:pt x="138" y="249"/>
                </a:lnTo>
                <a:lnTo>
                  <a:pt x="146" y="246"/>
                </a:lnTo>
                <a:lnTo>
                  <a:pt x="152" y="241"/>
                </a:lnTo>
                <a:lnTo>
                  <a:pt x="158" y="237"/>
                </a:lnTo>
                <a:lnTo>
                  <a:pt x="164" y="230"/>
                </a:lnTo>
                <a:lnTo>
                  <a:pt x="170" y="224"/>
                </a:lnTo>
                <a:lnTo>
                  <a:pt x="175" y="217"/>
                </a:lnTo>
                <a:lnTo>
                  <a:pt x="178" y="208"/>
                </a:lnTo>
                <a:lnTo>
                  <a:pt x="182" y="197"/>
                </a:lnTo>
                <a:lnTo>
                  <a:pt x="184" y="186"/>
                </a:lnTo>
                <a:lnTo>
                  <a:pt x="186" y="174"/>
                </a:lnTo>
                <a:lnTo>
                  <a:pt x="187" y="161"/>
                </a:lnTo>
                <a:lnTo>
                  <a:pt x="187" y="147"/>
                </a:lnTo>
                <a:lnTo>
                  <a:pt x="187" y="128"/>
                </a:lnTo>
                <a:lnTo>
                  <a:pt x="184" y="111"/>
                </a:lnTo>
                <a:lnTo>
                  <a:pt x="182" y="95"/>
                </a:lnTo>
                <a:lnTo>
                  <a:pt x="178" y="80"/>
                </a:lnTo>
                <a:lnTo>
                  <a:pt x="172" y="65"/>
                </a:lnTo>
                <a:lnTo>
                  <a:pt x="166" y="52"/>
                </a:lnTo>
                <a:lnTo>
                  <a:pt x="158" y="40"/>
                </a:lnTo>
                <a:lnTo>
                  <a:pt x="148" y="29"/>
                </a:lnTo>
                <a:lnTo>
                  <a:pt x="142" y="21"/>
                </a:lnTo>
                <a:lnTo>
                  <a:pt x="135" y="16"/>
                </a:lnTo>
                <a:lnTo>
                  <a:pt x="127" y="11"/>
                </a:lnTo>
                <a:lnTo>
                  <a:pt x="119" y="7"/>
                </a:lnTo>
                <a:lnTo>
                  <a:pt x="111" y="4"/>
                </a:lnTo>
                <a:lnTo>
                  <a:pt x="102" y="1"/>
                </a:lnTo>
                <a:lnTo>
                  <a:pt x="92" y="0"/>
                </a:lnTo>
                <a:lnTo>
                  <a:pt x="83" y="0"/>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194" name="Freeform 66"/>
          <p:cNvSpPr>
            <a:spLocks/>
          </p:cNvSpPr>
          <p:nvPr/>
        </p:nvSpPr>
        <p:spPr bwMode="auto">
          <a:xfrm>
            <a:off x="6964363" y="4110038"/>
            <a:ext cx="68262" cy="173037"/>
          </a:xfrm>
          <a:custGeom>
            <a:avLst/>
            <a:gdLst>
              <a:gd name="T0" fmla="*/ 116 w 170"/>
              <a:gd name="T1" fmla="*/ 0 h 437"/>
              <a:gd name="T2" fmla="*/ 116 w 170"/>
              <a:gd name="T3" fmla="*/ 373 h 437"/>
              <a:gd name="T4" fmla="*/ 117 w 170"/>
              <a:gd name="T5" fmla="*/ 385 h 437"/>
              <a:gd name="T6" fmla="*/ 117 w 170"/>
              <a:gd name="T7" fmla="*/ 396 h 437"/>
              <a:gd name="T8" fmla="*/ 118 w 170"/>
              <a:gd name="T9" fmla="*/ 402 h 437"/>
              <a:gd name="T10" fmla="*/ 121 w 170"/>
              <a:gd name="T11" fmla="*/ 408 h 437"/>
              <a:gd name="T12" fmla="*/ 124 w 170"/>
              <a:gd name="T13" fmla="*/ 412 h 437"/>
              <a:gd name="T14" fmla="*/ 126 w 170"/>
              <a:gd name="T15" fmla="*/ 416 h 437"/>
              <a:gd name="T16" fmla="*/ 130 w 170"/>
              <a:gd name="T17" fmla="*/ 418 h 437"/>
              <a:gd name="T18" fmla="*/ 136 w 170"/>
              <a:gd name="T19" fmla="*/ 421 h 437"/>
              <a:gd name="T20" fmla="*/ 141 w 170"/>
              <a:gd name="T21" fmla="*/ 424 h 437"/>
              <a:gd name="T22" fmla="*/ 149 w 170"/>
              <a:gd name="T23" fmla="*/ 425 h 437"/>
              <a:gd name="T24" fmla="*/ 158 w 170"/>
              <a:gd name="T25" fmla="*/ 425 h 437"/>
              <a:gd name="T26" fmla="*/ 170 w 170"/>
              <a:gd name="T27" fmla="*/ 425 h 437"/>
              <a:gd name="T28" fmla="*/ 170 w 170"/>
              <a:gd name="T29" fmla="*/ 437 h 437"/>
              <a:gd name="T30" fmla="*/ 6 w 170"/>
              <a:gd name="T31" fmla="*/ 437 h 437"/>
              <a:gd name="T32" fmla="*/ 6 w 170"/>
              <a:gd name="T33" fmla="*/ 425 h 437"/>
              <a:gd name="T34" fmla="*/ 17 w 170"/>
              <a:gd name="T35" fmla="*/ 425 h 437"/>
              <a:gd name="T36" fmla="*/ 26 w 170"/>
              <a:gd name="T37" fmla="*/ 425 h 437"/>
              <a:gd name="T38" fmla="*/ 33 w 170"/>
              <a:gd name="T39" fmla="*/ 424 h 437"/>
              <a:gd name="T40" fmla="*/ 38 w 170"/>
              <a:gd name="T41" fmla="*/ 421 h 437"/>
              <a:gd name="T42" fmla="*/ 42 w 170"/>
              <a:gd name="T43" fmla="*/ 420 h 437"/>
              <a:gd name="T44" fmla="*/ 45 w 170"/>
              <a:gd name="T45" fmla="*/ 416 h 437"/>
              <a:gd name="T46" fmla="*/ 49 w 170"/>
              <a:gd name="T47" fmla="*/ 413 h 437"/>
              <a:gd name="T48" fmla="*/ 50 w 170"/>
              <a:gd name="T49" fmla="*/ 409 h 437"/>
              <a:gd name="T50" fmla="*/ 53 w 170"/>
              <a:gd name="T51" fmla="*/ 402 h 437"/>
              <a:gd name="T52" fmla="*/ 54 w 170"/>
              <a:gd name="T53" fmla="*/ 396 h 437"/>
              <a:gd name="T54" fmla="*/ 56 w 170"/>
              <a:gd name="T55" fmla="*/ 385 h 437"/>
              <a:gd name="T56" fmla="*/ 56 w 170"/>
              <a:gd name="T57" fmla="*/ 373 h 437"/>
              <a:gd name="T58" fmla="*/ 56 w 170"/>
              <a:gd name="T59" fmla="*/ 117 h 437"/>
              <a:gd name="T60" fmla="*/ 56 w 170"/>
              <a:gd name="T61" fmla="*/ 96 h 437"/>
              <a:gd name="T62" fmla="*/ 56 w 170"/>
              <a:gd name="T63" fmla="*/ 80 h 437"/>
              <a:gd name="T64" fmla="*/ 54 w 170"/>
              <a:gd name="T65" fmla="*/ 67 h 437"/>
              <a:gd name="T66" fmla="*/ 53 w 170"/>
              <a:gd name="T67" fmla="*/ 60 h 437"/>
              <a:gd name="T68" fmla="*/ 52 w 170"/>
              <a:gd name="T69" fmla="*/ 55 h 437"/>
              <a:gd name="T70" fmla="*/ 50 w 170"/>
              <a:gd name="T71" fmla="*/ 51 h 437"/>
              <a:gd name="T72" fmla="*/ 48 w 170"/>
              <a:gd name="T73" fmla="*/ 47 h 437"/>
              <a:gd name="T74" fmla="*/ 45 w 170"/>
              <a:gd name="T75" fmla="*/ 44 h 437"/>
              <a:gd name="T76" fmla="*/ 38 w 170"/>
              <a:gd name="T77" fmla="*/ 41 h 437"/>
              <a:gd name="T78" fmla="*/ 30 w 170"/>
              <a:gd name="T79" fmla="*/ 40 h 437"/>
              <a:gd name="T80" fmla="*/ 20 w 170"/>
              <a:gd name="T81" fmla="*/ 41 h 437"/>
              <a:gd name="T82" fmla="*/ 6 w 170"/>
              <a:gd name="T83" fmla="*/ 45 h 437"/>
              <a:gd name="T84" fmla="*/ 0 w 170"/>
              <a:gd name="T85" fmla="*/ 35 h 437"/>
              <a:gd name="T86" fmla="*/ 100 w 170"/>
              <a:gd name="T87" fmla="*/ 0 h 437"/>
              <a:gd name="T88" fmla="*/ 116 w 170"/>
              <a:gd name="T89"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437">
                <a:moveTo>
                  <a:pt x="116" y="0"/>
                </a:moveTo>
                <a:lnTo>
                  <a:pt x="116" y="373"/>
                </a:lnTo>
                <a:lnTo>
                  <a:pt x="117" y="385"/>
                </a:lnTo>
                <a:lnTo>
                  <a:pt x="117" y="396"/>
                </a:lnTo>
                <a:lnTo>
                  <a:pt x="118" y="402"/>
                </a:lnTo>
                <a:lnTo>
                  <a:pt x="121" y="408"/>
                </a:lnTo>
                <a:lnTo>
                  <a:pt x="124" y="412"/>
                </a:lnTo>
                <a:lnTo>
                  <a:pt x="126" y="416"/>
                </a:lnTo>
                <a:lnTo>
                  <a:pt x="130" y="418"/>
                </a:lnTo>
                <a:lnTo>
                  <a:pt x="136" y="421"/>
                </a:lnTo>
                <a:lnTo>
                  <a:pt x="141" y="424"/>
                </a:lnTo>
                <a:lnTo>
                  <a:pt x="149" y="425"/>
                </a:lnTo>
                <a:lnTo>
                  <a:pt x="158" y="425"/>
                </a:lnTo>
                <a:lnTo>
                  <a:pt x="170" y="425"/>
                </a:lnTo>
                <a:lnTo>
                  <a:pt x="170" y="437"/>
                </a:lnTo>
                <a:lnTo>
                  <a:pt x="6" y="437"/>
                </a:lnTo>
                <a:lnTo>
                  <a:pt x="6" y="425"/>
                </a:lnTo>
                <a:lnTo>
                  <a:pt x="17" y="425"/>
                </a:lnTo>
                <a:lnTo>
                  <a:pt x="26" y="425"/>
                </a:lnTo>
                <a:lnTo>
                  <a:pt x="33" y="424"/>
                </a:lnTo>
                <a:lnTo>
                  <a:pt x="38" y="421"/>
                </a:lnTo>
                <a:lnTo>
                  <a:pt x="42" y="420"/>
                </a:lnTo>
                <a:lnTo>
                  <a:pt x="45" y="416"/>
                </a:lnTo>
                <a:lnTo>
                  <a:pt x="49" y="413"/>
                </a:lnTo>
                <a:lnTo>
                  <a:pt x="50" y="409"/>
                </a:lnTo>
                <a:lnTo>
                  <a:pt x="53" y="402"/>
                </a:lnTo>
                <a:lnTo>
                  <a:pt x="54" y="396"/>
                </a:lnTo>
                <a:lnTo>
                  <a:pt x="56" y="385"/>
                </a:lnTo>
                <a:lnTo>
                  <a:pt x="56" y="373"/>
                </a:lnTo>
                <a:lnTo>
                  <a:pt x="56" y="117"/>
                </a:lnTo>
                <a:lnTo>
                  <a:pt x="56" y="96"/>
                </a:lnTo>
                <a:lnTo>
                  <a:pt x="56" y="80"/>
                </a:lnTo>
                <a:lnTo>
                  <a:pt x="54" y="67"/>
                </a:lnTo>
                <a:lnTo>
                  <a:pt x="53" y="60"/>
                </a:lnTo>
                <a:lnTo>
                  <a:pt x="52" y="55"/>
                </a:lnTo>
                <a:lnTo>
                  <a:pt x="50" y="51"/>
                </a:lnTo>
                <a:lnTo>
                  <a:pt x="48" y="47"/>
                </a:lnTo>
                <a:lnTo>
                  <a:pt x="45" y="44"/>
                </a:lnTo>
                <a:lnTo>
                  <a:pt x="38" y="41"/>
                </a:lnTo>
                <a:lnTo>
                  <a:pt x="30" y="40"/>
                </a:lnTo>
                <a:lnTo>
                  <a:pt x="20" y="41"/>
                </a:lnTo>
                <a:lnTo>
                  <a:pt x="6" y="45"/>
                </a:lnTo>
                <a:lnTo>
                  <a:pt x="0" y="35"/>
                </a:lnTo>
                <a:lnTo>
                  <a:pt x="100" y="0"/>
                </a:lnTo>
                <a:lnTo>
                  <a:pt x="116" y="0"/>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195" name="Freeform 67"/>
          <p:cNvSpPr>
            <a:spLocks/>
          </p:cNvSpPr>
          <p:nvPr/>
        </p:nvSpPr>
        <p:spPr bwMode="auto">
          <a:xfrm>
            <a:off x="7048500" y="4167188"/>
            <a:ext cx="112713" cy="119062"/>
          </a:xfrm>
          <a:custGeom>
            <a:avLst/>
            <a:gdLst>
              <a:gd name="T0" fmla="*/ 53 w 284"/>
              <a:gd name="T1" fmla="*/ 130 h 298"/>
              <a:gd name="T2" fmla="*/ 57 w 284"/>
              <a:gd name="T3" fmla="*/ 158 h 298"/>
              <a:gd name="T4" fmla="*/ 66 w 284"/>
              <a:gd name="T5" fmla="*/ 182 h 298"/>
              <a:gd name="T6" fmla="*/ 80 w 284"/>
              <a:gd name="T7" fmla="*/ 203 h 298"/>
              <a:gd name="T8" fmla="*/ 97 w 284"/>
              <a:gd name="T9" fmla="*/ 221 h 298"/>
              <a:gd name="T10" fmla="*/ 117 w 284"/>
              <a:gd name="T11" fmla="*/ 234 h 298"/>
              <a:gd name="T12" fmla="*/ 140 w 284"/>
              <a:gd name="T13" fmla="*/ 243 h 298"/>
              <a:gd name="T14" fmla="*/ 162 w 284"/>
              <a:gd name="T15" fmla="*/ 247 h 298"/>
              <a:gd name="T16" fmla="*/ 190 w 284"/>
              <a:gd name="T17" fmla="*/ 247 h 298"/>
              <a:gd name="T18" fmla="*/ 218 w 284"/>
              <a:gd name="T19" fmla="*/ 239 h 298"/>
              <a:gd name="T20" fmla="*/ 237 w 284"/>
              <a:gd name="T21" fmla="*/ 229 h 298"/>
              <a:gd name="T22" fmla="*/ 249 w 284"/>
              <a:gd name="T23" fmla="*/ 218 h 298"/>
              <a:gd name="T24" fmla="*/ 264 w 284"/>
              <a:gd name="T25" fmla="*/ 198 h 298"/>
              <a:gd name="T26" fmla="*/ 284 w 284"/>
              <a:gd name="T27" fmla="*/ 187 h 298"/>
              <a:gd name="T28" fmla="*/ 278 w 284"/>
              <a:gd name="T29" fmla="*/ 207 h 298"/>
              <a:gd name="T30" fmla="*/ 269 w 284"/>
              <a:gd name="T31" fmla="*/ 227 h 298"/>
              <a:gd name="T32" fmla="*/ 256 w 284"/>
              <a:gd name="T33" fmla="*/ 246 h 298"/>
              <a:gd name="T34" fmla="*/ 238 w 284"/>
              <a:gd name="T35" fmla="*/ 263 h 298"/>
              <a:gd name="T36" fmla="*/ 220 w 284"/>
              <a:gd name="T37" fmla="*/ 279 h 298"/>
              <a:gd name="T38" fmla="*/ 197 w 284"/>
              <a:gd name="T39" fmla="*/ 290 h 298"/>
              <a:gd name="T40" fmla="*/ 173 w 284"/>
              <a:gd name="T41" fmla="*/ 297 h 298"/>
              <a:gd name="T42" fmla="*/ 146 w 284"/>
              <a:gd name="T43" fmla="*/ 298 h 298"/>
              <a:gd name="T44" fmla="*/ 117 w 284"/>
              <a:gd name="T45" fmla="*/ 295 h 298"/>
              <a:gd name="T46" fmla="*/ 90 w 284"/>
              <a:gd name="T47" fmla="*/ 289 h 298"/>
              <a:gd name="T48" fmla="*/ 66 w 284"/>
              <a:gd name="T49" fmla="*/ 277 h 298"/>
              <a:gd name="T50" fmla="*/ 44 w 284"/>
              <a:gd name="T51" fmla="*/ 259 h 298"/>
              <a:gd name="T52" fmla="*/ 25 w 284"/>
              <a:gd name="T53" fmla="*/ 238 h 298"/>
              <a:gd name="T54" fmla="*/ 11 w 284"/>
              <a:gd name="T55" fmla="*/ 213 h 298"/>
              <a:gd name="T56" fmla="*/ 3 w 284"/>
              <a:gd name="T57" fmla="*/ 185 h 298"/>
              <a:gd name="T58" fmla="*/ 0 w 284"/>
              <a:gd name="T59" fmla="*/ 153 h 298"/>
              <a:gd name="T60" fmla="*/ 4 w 284"/>
              <a:gd name="T61" fmla="*/ 118 h 298"/>
              <a:gd name="T62" fmla="*/ 12 w 284"/>
              <a:gd name="T63" fmla="*/ 89 h 298"/>
              <a:gd name="T64" fmla="*/ 25 w 284"/>
              <a:gd name="T65" fmla="*/ 62 h 298"/>
              <a:gd name="T66" fmla="*/ 44 w 284"/>
              <a:gd name="T67" fmla="*/ 41 h 298"/>
              <a:gd name="T68" fmla="*/ 68 w 284"/>
              <a:gd name="T69" fmla="*/ 22 h 298"/>
              <a:gd name="T70" fmla="*/ 94 w 284"/>
              <a:gd name="T71" fmla="*/ 10 h 298"/>
              <a:gd name="T72" fmla="*/ 122 w 284"/>
              <a:gd name="T73" fmla="*/ 2 h 298"/>
              <a:gd name="T74" fmla="*/ 154 w 284"/>
              <a:gd name="T75" fmla="*/ 0 h 298"/>
              <a:gd name="T76" fmla="*/ 182 w 284"/>
              <a:gd name="T77" fmla="*/ 2 h 298"/>
              <a:gd name="T78" fmla="*/ 206 w 284"/>
              <a:gd name="T79" fmla="*/ 8 h 298"/>
              <a:gd name="T80" fmla="*/ 228 w 284"/>
              <a:gd name="T81" fmla="*/ 18 h 298"/>
              <a:gd name="T82" fmla="*/ 248 w 284"/>
              <a:gd name="T83" fmla="*/ 32 h 298"/>
              <a:gd name="T84" fmla="*/ 264 w 284"/>
              <a:gd name="T85" fmla="*/ 48 h 298"/>
              <a:gd name="T86" fmla="*/ 274 w 284"/>
              <a:gd name="T87" fmla="*/ 68 h 298"/>
              <a:gd name="T88" fmla="*/ 281 w 284"/>
              <a:gd name="T89" fmla="*/ 90 h 298"/>
              <a:gd name="T90" fmla="*/ 284 w 284"/>
              <a:gd name="T91" fmla="*/ 11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4" h="298">
                <a:moveTo>
                  <a:pt x="52" y="114"/>
                </a:moveTo>
                <a:lnTo>
                  <a:pt x="53" y="130"/>
                </a:lnTo>
                <a:lnTo>
                  <a:pt x="54" y="144"/>
                </a:lnTo>
                <a:lnTo>
                  <a:pt x="57" y="158"/>
                </a:lnTo>
                <a:lnTo>
                  <a:pt x="61" y="170"/>
                </a:lnTo>
                <a:lnTo>
                  <a:pt x="66" y="182"/>
                </a:lnTo>
                <a:lnTo>
                  <a:pt x="73" y="193"/>
                </a:lnTo>
                <a:lnTo>
                  <a:pt x="80" y="203"/>
                </a:lnTo>
                <a:lnTo>
                  <a:pt x="89" y="213"/>
                </a:lnTo>
                <a:lnTo>
                  <a:pt x="97" y="221"/>
                </a:lnTo>
                <a:lnTo>
                  <a:pt x="108" y="229"/>
                </a:lnTo>
                <a:lnTo>
                  <a:pt x="117" y="234"/>
                </a:lnTo>
                <a:lnTo>
                  <a:pt x="128" y="239"/>
                </a:lnTo>
                <a:lnTo>
                  <a:pt x="140" y="243"/>
                </a:lnTo>
                <a:lnTo>
                  <a:pt x="150" y="246"/>
                </a:lnTo>
                <a:lnTo>
                  <a:pt x="162" y="247"/>
                </a:lnTo>
                <a:lnTo>
                  <a:pt x="174" y="249"/>
                </a:lnTo>
                <a:lnTo>
                  <a:pt x="190" y="247"/>
                </a:lnTo>
                <a:lnTo>
                  <a:pt x="205" y="245"/>
                </a:lnTo>
                <a:lnTo>
                  <a:pt x="218" y="239"/>
                </a:lnTo>
                <a:lnTo>
                  <a:pt x="232" y="233"/>
                </a:lnTo>
                <a:lnTo>
                  <a:pt x="237" y="229"/>
                </a:lnTo>
                <a:lnTo>
                  <a:pt x="244" y="225"/>
                </a:lnTo>
                <a:lnTo>
                  <a:pt x="249" y="218"/>
                </a:lnTo>
                <a:lnTo>
                  <a:pt x="254" y="213"/>
                </a:lnTo>
                <a:lnTo>
                  <a:pt x="264" y="198"/>
                </a:lnTo>
                <a:lnTo>
                  <a:pt x="272" y="181"/>
                </a:lnTo>
                <a:lnTo>
                  <a:pt x="284" y="187"/>
                </a:lnTo>
                <a:lnTo>
                  <a:pt x="281" y="198"/>
                </a:lnTo>
                <a:lnTo>
                  <a:pt x="278" y="207"/>
                </a:lnTo>
                <a:lnTo>
                  <a:pt x="273" y="218"/>
                </a:lnTo>
                <a:lnTo>
                  <a:pt x="269" y="227"/>
                </a:lnTo>
                <a:lnTo>
                  <a:pt x="262" y="237"/>
                </a:lnTo>
                <a:lnTo>
                  <a:pt x="256" y="246"/>
                </a:lnTo>
                <a:lnTo>
                  <a:pt x="248" y="255"/>
                </a:lnTo>
                <a:lnTo>
                  <a:pt x="238" y="263"/>
                </a:lnTo>
                <a:lnTo>
                  <a:pt x="229" y="271"/>
                </a:lnTo>
                <a:lnTo>
                  <a:pt x="220" y="279"/>
                </a:lnTo>
                <a:lnTo>
                  <a:pt x="209" y="285"/>
                </a:lnTo>
                <a:lnTo>
                  <a:pt x="197" y="290"/>
                </a:lnTo>
                <a:lnTo>
                  <a:pt x="185" y="294"/>
                </a:lnTo>
                <a:lnTo>
                  <a:pt x="173" y="297"/>
                </a:lnTo>
                <a:lnTo>
                  <a:pt x="160" y="298"/>
                </a:lnTo>
                <a:lnTo>
                  <a:pt x="146" y="298"/>
                </a:lnTo>
                <a:lnTo>
                  <a:pt x="132" y="298"/>
                </a:lnTo>
                <a:lnTo>
                  <a:pt x="117" y="295"/>
                </a:lnTo>
                <a:lnTo>
                  <a:pt x="104" y="293"/>
                </a:lnTo>
                <a:lnTo>
                  <a:pt x="90" y="289"/>
                </a:lnTo>
                <a:lnTo>
                  <a:pt x="78" y="283"/>
                </a:lnTo>
                <a:lnTo>
                  <a:pt x="66" y="277"/>
                </a:lnTo>
                <a:lnTo>
                  <a:pt x="54" y="269"/>
                </a:lnTo>
                <a:lnTo>
                  <a:pt x="44" y="259"/>
                </a:lnTo>
                <a:lnTo>
                  <a:pt x="33" y="249"/>
                </a:lnTo>
                <a:lnTo>
                  <a:pt x="25" y="238"/>
                </a:lnTo>
                <a:lnTo>
                  <a:pt x="17" y="226"/>
                </a:lnTo>
                <a:lnTo>
                  <a:pt x="11" y="213"/>
                </a:lnTo>
                <a:lnTo>
                  <a:pt x="7" y="199"/>
                </a:lnTo>
                <a:lnTo>
                  <a:pt x="3" y="185"/>
                </a:lnTo>
                <a:lnTo>
                  <a:pt x="1" y="169"/>
                </a:lnTo>
                <a:lnTo>
                  <a:pt x="0" y="153"/>
                </a:lnTo>
                <a:lnTo>
                  <a:pt x="1" y="136"/>
                </a:lnTo>
                <a:lnTo>
                  <a:pt x="4" y="118"/>
                </a:lnTo>
                <a:lnTo>
                  <a:pt x="7" y="104"/>
                </a:lnTo>
                <a:lnTo>
                  <a:pt x="12" y="89"/>
                </a:lnTo>
                <a:lnTo>
                  <a:pt x="17" y="76"/>
                </a:lnTo>
                <a:lnTo>
                  <a:pt x="25" y="62"/>
                </a:lnTo>
                <a:lnTo>
                  <a:pt x="35" y="52"/>
                </a:lnTo>
                <a:lnTo>
                  <a:pt x="44" y="41"/>
                </a:lnTo>
                <a:lnTo>
                  <a:pt x="56" y="32"/>
                </a:lnTo>
                <a:lnTo>
                  <a:pt x="68" y="22"/>
                </a:lnTo>
                <a:lnTo>
                  <a:pt x="81" y="16"/>
                </a:lnTo>
                <a:lnTo>
                  <a:pt x="94" y="10"/>
                </a:lnTo>
                <a:lnTo>
                  <a:pt x="108" y="6"/>
                </a:lnTo>
                <a:lnTo>
                  <a:pt x="122" y="2"/>
                </a:lnTo>
                <a:lnTo>
                  <a:pt x="138" y="1"/>
                </a:lnTo>
                <a:lnTo>
                  <a:pt x="154" y="0"/>
                </a:lnTo>
                <a:lnTo>
                  <a:pt x="169" y="1"/>
                </a:lnTo>
                <a:lnTo>
                  <a:pt x="182" y="2"/>
                </a:lnTo>
                <a:lnTo>
                  <a:pt x="194" y="5"/>
                </a:lnTo>
                <a:lnTo>
                  <a:pt x="206" y="8"/>
                </a:lnTo>
                <a:lnTo>
                  <a:pt x="217" y="12"/>
                </a:lnTo>
                <a:lnTo>
                  <a:pt x="228" y="18"/>
                </a:lnTo>
                <a:lnTo>
                  <a:pt x="238" y="24"/>
                </a:lnTo>
                <a:lnTo>
                  <a:pt x="248" y="32"/>
                </a:lnTo>
                <a:lnTo>
                  <a:pt x="256" y="40"/>
                </a:lnTo>
                <a:lnTo>
                  <a:pt x="264" y="48"/>
                </a:lnTo>
                <a:lnTo>
                  <a:pt x="269" y="57"/>
                </a:lnTo>
                <a:lnTo>
                  <a:pt x="274" y="68"/>
                </a:lnTo>
                <a:lnTo>
                  <a:pt x="278" y="78"/>
                </a:lnTo>
                <a:lnTo>
                  <a:pt x="281" y="90"/>
                </a:lnTo>
                <a:lnTo>
                  <a:pt x="282" y="102"/>
                </a:lnTo>
                <a:lnTo>
                  <a:pt x="284" y="114"/>
                </a:lnTo>
                <a:lnTo>
                  <a:pt x="52" y="114"/>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196" name="Freeform 68"/>
          <p:cNvSpPr>
            <a:spLocks/>
          </p:cNvSpPr>
          <p:nvPr/>
        </p:nvSpPr>
        <p:spPr bwMode="auto">
          <a:xfrm>
            <a:off x="7069138" y="4176713"/>
            <a:ext cx="61912" cy="28575"/>
          </a:xfrm>
          <a:custGeom>
            <a:avLst/>
            <a:gdLst>
              <a:gd name="T0" fmla="*/ 0 w 156"/>
              <a:gd name="T1" fmla="*/ 75 h 75"/>
              <a:gd name="T2" fmla="*/ 156 w 156"/>
              <a:gd name="T3" fmla="*/ 75 h 75"/>
              <a:gd name="T4" fmla="*/ 154 w 156"/>
              <a:gd name="T5" fmla="*/ 63 h 75"/>
              <a:gd name="T6" fmla="*/ 152 w 156"/>
              <a:gd name="T7" fmla="*/ 52 h 75"/>
              <a:gd name="T8" fmla="*/ 150 w 156"/>
              <a:gd name="T9" fmla="*/ 43 h 75"/>
              <a:gd name="T10" fmla="*/ 148 w 156"/>
              <a:gd name="T11" fmla="*/ 36 h 75"/>
              <a:gd name="T12" fmla="*/ 142 w 156"/>
              <a:gd name="T13" fmla="*/ 28 h 75"/>
              <a:gd name="T14" fmla="*/ 136 w 156"/>
              <a:gd name="T15" fmla="*/ 22 h 75"/>
              <a:gd name="T16" fmla="*/ 129 w 156"/>
              <a:gd name="T17" fmla="*/ 15 h 75"/>
              <a:gd name="T18" fmla="*/ 120 w 156"/>
              <a:gd name="T19" fmla="*/ 10 h 75"/>
              <a:gd name="T20" fmla="*/ 112 w 156"/>
              <a:gd name="T21" fmla="*/ 6 h 75"/>
              <a:gd name="T22" fmla="*/ 101 w 156"/>
              <a:gd name="T23" fmla="*/ 3 h 75"/>
              <a:gd name="T24" fmla="*/ 92 w 156"/>
              <a:gd name="T25" fmla="*/ 0 h 75"/>
              <a:gd name="T26" fmla="*/ 82 w 156"/>
              <a:gd name="T27" fmla="*/ 0 h 75"/>
              <a:gd name="T28" fmla="*/ 68 w 156"/>
              <a:gd name="T29" fmla="*/ 2 h 75"/>
              <a:gd name="T30" fmla="*/ 53 w 156"/>
              <a:gd name="T31" fmla="*/ 4 h 75"/>
              <a:gd name="T32" fmla="*/ 41 w 156"/>
              <a:gd name="T33" fmla="*/ 11 h 75"/>
              <a:gd name="T34" fmla="*/ 28 w 156"/>
              <a:gd name="T35" fmla="*/ 20 h 75"/>
              <a:gd name="T36" fmla="*/ 22 w 156"/>
              <a:gd name="T37" fmla="*/ 24 h 75"/>
              <a:gd name="T38" fmla="*/ 17 w 156"/>
              <a:gd name="T39" fmla="*/ 31 h 75"/>
              <a:gd name="T40" fmla="*/ 13 w 156"/>
              <a:gd name="T41" fmla="*/ 36 h 75"/>
              <a:gd name="T42" fmla="*/ 9 w 156"/>
              <a:gd name="T43" fmla="*/ 43 h 75"/>
              <a:gd name="T44" fmla="*/ 6 w 156"/>
              <a:gd name="T45" fmla="*/ 51 h 75"/>
              <a:gd name="T46" fmla="*/ 4 w 156"/>
              <a:gd name="T47" fmla="*/ 58 h 75"/>
              <a:gd name="T48" fmla="*/ 1 w 156"/>
              <a:gd name="T49" fmla="*/ 66 h 75"/>
              <a:gd name="T50" fmla="*/ 0 w 156"/>
              <a:gd name="T5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75">
                <a:moveTo>
                  <a:pt x="0" y="75"/>
                </a:moveTo>
                <a:lnTo>
                  <a:pt x="156" y="75"/>
                </a:lnTo>
                <a:lnTo>
                  <a:pt x="154" y="63"/>
                </a:lnTo>
                <a:lnTo>
                  <a:pt x="152" y="52"/>
                </a:lnTo>
                <a:lnTo>
                  <a:pt x="150" y="43"/>
                </a:lnTo>
                <a:lnTo>
                  <a:pt x="148" y="36"/>
                </a:lnTo>
                <a:lnTo>
                  <a:pt x="142" y="28"/>
                </a:lnTo>
                <a:lnTo>
                  <a:pt x="136" y="22"/>
                </a:lnTo>
                <a:lnTo>
                  <a:pt x="129" y="15"/>
                </a:lnTo>
                <a:lnTo>
                  <a:pt x="120" y="10"/>
                </a:lnTo>
                <a:lnTo>
                  <a:pt x="112" y="6"/>
                </a:lnTo>
                <a:lnTo>
                  <a:pt x="101" y="3"/>
                </a:lnTo>
                <a:lnTo>
                  <a:pt x="92" y="0"/>
                </a:lnTo>
                <a:lnTo>
                  <a:pt x="82" y="0"/>
                </a:lnTo>
                <a:lnTo>
                  <a:pt x="68" y="2"/>
                </a:lnTo>
                <a:lnTo>
                  <a:pt x="53" y="4"/>
                </a:lnTo>
                <a:lnTo>
                  <a:pt x="41" y="11"/>
                </a:lnTo>
                <a:lnTo>
                  <a:pt x="28" y="20"/>
                </a:lnTo>
                <a:lnTo>
                  <a:pt x="22" y="24"/>
                </a:lnTo>
                <a:lnTo>
                  <a:pt x="17" y="31"/>
                </a:lnTo>
                <a:lnTo>
                  <a:pt x="13" y="36"/>
                </a:lnTo>
                <a:lnTo>
                  <a:pt x="9" y="43"/>
                </a:lnTo>
                <a:lnTo>
                  <a:pt x="6" y="51"/>
                </a:lnTo>
                <a:lnTo>
                  <a:pt x="4" y="58"/>
                </a:lnTo>
                <a:lnTo>
                  <a:pt x="1" y="66"/>
                </a:lnTo>
                <a:lnTo>
                  <a:pt x="0" y="75"/>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197" name="Freeform 69"/>
          <p:cNvSpPr>
            <a:spLocks/>
          </p:cNvSpPr>
          <p:nvPr/>
        </p:nvSpPr>
        <p:spPr bwMode="auto">
          <a:xfrm>
            <a:off x="7185025" y="4168775"/>
            <a:ext cx="90488" cy="117475"/>
          </a:xfrm>
          <a:custGeom>
            <a:avLst/>
            <a:gdLst>
              <a:gd name="T0" fmla="*/ 190 w 228"/>
              <a:gd name="T1" fmla="*/ 95 h 297"/>
              <a:gd name="T2" fmla="*/ 170 w 228"/>
              <a:gd name="T3" fmla="*/ 51 h 297"/>
              <a:gd name="T4" fmla="*/ 156 w 228"/>
              <a:gd name="T5" fmla="*/ 33 h 297"/>
              <a:gd name="T6" fmla="*/ 116 w 228"/>
              <a:gd name="T7" fmla="*/ 19 h 297"/>
              <a:gd name="T8" fmla="*/ 77 w 228"/>
              <a:gd name="T9" fmla="*/ 20 h 297"/>
              <a:gd name="T10" fmla="*/ 52 w 228"/>
              <a:gd name="T11" fmla="*/ 35 h 297"/>
              <a:gd name="T12" fmla="*/ 44 w 228"/>
              <a:gd name="T13" fmla="*/ 55 h 297"/>
              <a:gd name="T14" fmla="*/ 49 w 228"/>
              <a:gd name="T15" fmla="*/ 77 h 297"/>
              <a:gd name="T16" fmla="*/ 72 w 228"/>
              <a:gd name="T17" fmla="*/ 96 h 297"/>
              <a:gd name="T18" fmla="*/ 154 w 228"/>
              <a:gd name="T19" fmla="*/ 132 h 297"/>
              <a:gd name="T20" fmla="*/ 200 w 228"/>
              <a:gd name="T21" fmla="*/ 157 h 297"/>
              <a:gd name="T22" fmla="*/ 224 w 228"/>
              <a:gd name="T23" fmla="*/ 188 h 297"/>
              <a:gd name="T24" fmla="*/ 228 w 228"/>
              <a:gd name="T25" fmla="*/ 221 h 297"/>
              <a:gd name="T26" fmla="*/ 220 w 228"/>
              <a:gd name="T27" fmla="*/ 246 h 297"/>
              <a:gd name="T28" fmla="*/ 202 w 228"/>
              <a:gd name="T29" fmla="*/ 268 h 297"/>
              <a:gd name="T30" fmla="*/ 176 w 228"/>
              <a:gd name="T31" fmla="*/ 284 h 297"/>
              <a:gd name="T32" fmla="*/ 148 w 228"/>
              <a:gd name="T33" fmla="*/ 294 h 297"/>
              <a:gd name="T34" fmla="*/ 117 w 228"/>
              <a:gd name="T35" fmla="*/ 297 h 297"/>
              <a:gd name="T36" fmla="*/ 65 w 228"/>
              <a:gd name="T37" fmla="*/ 292 h 297"/>
              <a:gd name="T38" fmla="*/ 27 w 228"/>
              <a:gd name="T39" fmla="*/ 285 h 297"/>
              <a:gd name="T40" fmla="*/ 16 w 228"/>
              <a:gd name="T41" fmla="*/ 289 h 297"/>
              <a:gd name="T42" fmla="*/ 1 w 228"/>
              <a:gd name="T43" fmla="*/ 193 h 297"/>
              <a:gd name="T44" fmla="*/ 20 w 228"/>
              <a:gd name="T45" fmla="*/ 213 h 297"/>
              <a:gd name="T46" fmla="*/ 33 w 228"/>
              <a:gd name="T47" fmla="*/ 238 h 297"/>
              <a:gd name="T48" fmla="*/ 53 w 228"/>
              <a:gd name="T49" fmla="*/ 257 h 297"/>
              <a:gd name="T50" fmla="*/ 76 w 228"/>
              <a:gd name="T51" fmla="*/ 270 h 297"/>
              <a:gd name="T52" fmla="*/ 100 w 228"/>
              <a:gd name="T53" fmla="*/ 278 h 297"/>
              <a:gd name="T54" fmla="*/ 129 w 228"/>
              <a:gd name="T55" fmla="*/ 278 h 297"/>
              <a:gd name="T56" fmla="*/ 158 w 228"/>
              <a:gd name="T57" fmla="*/ 266 h 297"/>
              <a:gd name="T58" fmla="*/ 173 w 228"/>
              <a:gd name="T59" fmla="*/ 245 h 297"/>
              <a:gd name="T60" fmla="*/ 170 w 228"/>
              <a:gd name="T61" fmla="*/ 217 h 297"/>
              <a:gd name="T62" fmla="*/ 145 w 228"/>
              <a:gd name="T63" fmla="*/ 193 h 297"/>
              <a:gd name="T64" fmla="*/ 86 w 228"/>
              <a:gd name="T65" fmla="*/ 165 h 297"/>
              <a:gd name="T66" fmla="*/ 27 w 228"/>
              <a:gd name="T67" fmla="*/ 135 h 297"/>
              <a:gd name="T68" fmla="*/ 4 w 228"/>
              <a:gd name="T69" fmla="*/ 105 h 297"/>
              <a:gd name="T70" fmla="*/ 0 w 228"/>
              <a:gd name="T71" fmla="*/ 72 h 297"/>
              <a:gd name="T72" fmla="*/ 7 w 228"/>
              <a:gd name="T73" fmla="*/ 49 h 297"/>
              <a:gd name="T74" fmla="*/ 21 w 228"/>
              <a:gd name="T75" fmla="*/ 29 h 297"/>
              <a:gd name="T76" fmla="*/ 44 w 228"/>
              <a:gd name="T77" fmla="*/ 12 h 297"/>
              <a:gd name="T78" fmla="*/ 70 w 228"/>
              <a:gd name="T79" fmla="*/ 3 h 297"/>
              <a:gd name="T80" fmla="*/ 101 w 228"/>
              <a:gd name="T81" fmla="*/ 0 h 297"/>
              <a:gd name="T82" fmla="*/ 136 w 228"/>
              <a:gd name="T83" fmla="*/ 4 h 297"/>
              <a:gd name="T84" fmla="*/ 174 w 228"/>
              <a:gd name="T85" fmla="*/ 11 h 297"/>
              <a:gd name="T86" fmla="*/ 186 w 228"/>
              <a:gd name="T87" fmla="*/ 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8" h="297">
                <a:moveTo>
                  <a:pt x="204" y="0"/>
                </a:moveTo>
                <a:lnTo>
                  <a:pt x="204" y="95"/>
                </a:lnTo>
                <a:lnTo>
                  <a:pt x="190" y="95"/>
                </a:lnTo>
                <a:lnTo>
                  <a:pt x="184" y="75"/>
                </a:lnTo>
                <a:lnTo>
                  <a:pt x="176" y="57"/>
                </a:lnTo>
                <a:lnTo>
                  <a:pt x="170" y="51"/>
                </a:lnTo>
                <a:lnTo>
                  <a:pt x="166" y="44"/>
                </a:lnTo>
                <a:lnTo>
                  <a:pt x="161" y="39"/>
                </a:lnTo>
                <a:lnTo>
                  <a:pt x="156" y="33"/>
                </a:lnTo>
                <a:lnTo>
                  <a:pt x="144" y="27"/>
                </a:lnTo>
                <a:lnTo>
                  <a:pt x="130" y="21"/>
                </a:lnTo>
                <a:lnTo>
                  <a:pt x="116" y="19"/>
                </a:lnTo>
                <a:lnTo>
                  <a:pt x="100" y="17"/>
                </a:lnTo>
                <a:lnTo>
                  <a:pt x="88" y="19"/>
                </a:lnTo>
                <a:lnTo>
                  <a:pt x="77" y="20"/>
                </a:lnTo>
                <a:lnTo>
                  <a:pt x="68" y="24"/>
                </a:lnTo>
                <a:lnTo>
                  <a:pt x="58" y="29"/>
                </a:lnTo>
                <a:lnTo>
                  <a:pt x="52" y="35"/>
                </a:lnTo>
                <a:lnTo>
                  <a:pt x="46" y="41"/>
                </a:lnTo>
                <a:lnTo>
                  <a:pt x="44" y="48"/>
                </a:lnTo>
                <a:lnTo>
                  <a:pt x="44" y="55"/>
                </a:lnTo>
                <a:lnTo>
                  <a:pt x="44" y="63"/>
                </a:lnTo>
                <a:lnTo>
                  <a:pt x="46" y="71"/>
                </a:lnTo>
                <a:lnTo>
                  <a:pt x="49" y="77"/>
                </a:lnTo>
                <a:lnTo>
                  <a:pt x="54" y="84"/>
                </a:lnTo>
                <a:lnTo>
                  <a:pt x="62" y="89"/>
                </a:lnTo>
                <a:lnTo>
                  <a:pt x="72" y="96"/>
                </a:lnTo>
                <a:lnTo>
                  <a:pt x="85" y="104"/>
                </a:lnTo>
                <a:lnTo>
                  <a:pt x="101" y="111"/>
                </a:lnTo>
                <a:lnTo>
                  <a:pt x="154" y="132"/>
                </a:lnTo>
                <a:lnTo>
                  <a:pt x="172" y="140"/>
                </a:lnTo>
                <a:lnTo>
                  <a:pt x="186" y="148"/>
                </a:lnTo>
                <a:lnTo>
                  <a:pt x="200" y="157"/>
                </a:lnTo>
                <a:lnTo>
                  <a:pt x="210" y="167"/>
                </a:lnTo>
                <a:lnTo>
                  <a:pt x="218" y="177"/>
                </a:lnTo>
                <a:lnTo>
                  <a:pt x="224" y="188"/>
                </a:lnTo>
                <a:lnTo>
                  <a:pt x="228" y="200"/>
                </a:lnTo>
                <a:lnTo>
                  <a:pt x="228" y="212"/>
                </a:lnTo>
                <a:lnTo>
                  <a:pt x="228" y="221"/>
                </a:lnTo>
                <a:lnTo>
                  <a:pt x="226" y="230"/>
                </a:lnTo>
                <a:lnTo>
                  <a:pt x="224" y="238"/>
                </a:lnTo>
                <a:lnTo>
                  <a:pt x="220" y="246"/>
                </a:lnTo>
                <a:lnTo>
                  <a:pt x="214" y="254"/>
                </a:lnTo>
                <a:lnTo>
                  <a:pt x="209" y="261"/>
                </a:lnTo>
                <a:lnTo>
                  <a:pt x="202" y="268"/>
                </a:lnTo>
                <a:lnTo>
                  <a:pt x="194" y="274"/>
                </a:lnTo>
                <a:lnTo>
                  <a:pt x="185" y="280"/>
                </a:lnTo>
                <a:lnTo>
                  <a:pt x="176" y="284"/>
                </a:lnTo>
                <a:lnTo>
                  <a:pt x="166" y="288"/>
                </a:lnTo>
                <a:lnTo>
                  <a:pt x="157" y="292"/>
                </a:lnTo>
                <a:lnTo>
                  <a:pt x="148" y="294"/>
                </a:lnTo>
                <a:lnTo>
                  <a:pt x="137" y="296"/>
                </a:lnTo>
                <a:lnTo>
                  <a:pt x="128" y="297"/>
                </a:lnTo>
                <a:lnTo>
                  <a:pt x="117" y="297"/>
                </a:lnTo>
                <a:lnTo>
                  <a:pt x="101" y="297"/>
                </a:lnTo>
                <a:lnTo>
                  <a:pt x="84" y="294"/>
                </a:lnTo>
                <a:lnTo>
                  <a:pt x="65" y="292"/>
                </a:lnTo>
                <a:lnTo>
                  <a:pt x="46" y="288"/>
                </a:lnTo>
                <a:lnTo>
                  <a:pt x="36" y="286"/>
                </a:lnTo>
                <a:lnTo>
                  <a:pt x="27" y="285"/>
                </a:lnTo>
                <a:lnTo>
                  <a:pt x="23" y="285"/>
                </a:lnTo>
                <a:lnTo>
                  <a:pt x="20" y="286"/>
                </a:lnTo>
                <a:lnTo>
                  <a:pt x="16" y="289"/>
                </a:lnTo>
                <a:lnTo>
                  <a:pt x="13" y="293"/>
                </a:lnTo>
                <a:lnTo>
                  <a:pt x="1" y="293"/>
                </a:lnTo>
                <a:lnTo>
                  <a:pt x="1" y="193"/>
                </a:lnTo>
                <a:lnTo>
                  <a:pt x="13" y="193"/>
                </a:lnTo>
                <a:lnTo>
                  <a:pt x="16" y="202"/>
                </a:lnTo>
                <a:lnTo>
                  <a:pt x="20" y="213"/>
                </a:lnTo>
                <a:lnTo>
                  <a:pt x="24" y="222"/>
                </a:lnTo>
                <a:lnTo>
                  <a:pt x="28" y="230"/>
                </a:lnTo>
                <a:lnTo>
                  <a:pt x="33" y="238"/>
                </a:lnTo>
                <a:lnTo>
                  <a:pt x="40" y="245"/>
                </a:lnTo>
                <a:lnTo>
                  <a:pt x="45" y="252"/>
                </a:lnTo>
                <a:lnTo>
                  <a:pt x="53" y="257"/>
                </a:lnTo>
                <a:lnTo>
                  <a:pt x="60" y="262"/>
                </a:lnTo>
                <a:lnTo>
                  <a:pt x="68" y="266"/>
                </a:lnTo>
                <a:lnTo>
                  <a:pt x="76" y="270"/>
                </a:lnTo>
                <a:lnTo>
                  <a:pt x="84" y="274"/>
                </a:lnTo>
                <a:lnTo>
                  <a:pt x="92" y="276"/>
                </a:lnTo>
                <a:lnTo>
                  <a:pt x="100" y="278"/>
                </a:lnTo>
                <a:lnTo>
                  <a:pt x="108" y="278"/>
                </a:lnTo>
                <a:lnTo>
                  <a:pt x="117" y="280"/>
                </a:lnTo>
                <a:lnTo>
                  <a:pt x="129" y="278"/>
                </a:lnTo>
                <a:lnTo>
                  <a:pt x="140" y="276"/>
                </a:lnTo>
                <a:lnTo>
                  <a:pt x="150" y="272"/>
                </a:lnTo>
                <a:lnTo>
                  <a:pt x="158" y="266"/>
                </a:lnTo>
                <a:lnTo>
                  <a:pt x="165" y="260"/>
                </a:lnTo>
                <a:lnTo>
                  <a:pt x="170" y="253"/>
                </a:lnTo>
                <a:lnTo>
                  <a:pt x="173" y="245"/>
                </a:lnTo>
                <a:lnTo>
                  <a:pt x="174" y="237"/>
                </a:lnTo>
                <a:lnTo>
                  <a:pt x="173" y="226"/>
                </a:lnTo>
                <a:lnTo>
                  <a:pt x="170" y="217"/>
                </a:lnTo>
                <a:lnTo>
                  <a:pt x="164" y="209"/>
                </a:lnTo>
                <a:lnTo>
                  <a:pt x="157" y="201"/>
                </a:lnTo>
                <a:lnTo>
                  <a:pt x="145" y="193"/>
                </a:lnTo>
                <a:lnTo>
                  <a:pt x="130" y="185"/>
                </a:lnTo>
                <a:lnTo>
                  <a:pt x="110" y="176"/>
                </a:lnTo>
                <a:lnTo>
                  <a:pt x="86" y="165"/>
                </a:lnTo>
                <a:lnTo>
                  <a:pt x="61" y="155"/>
                </a:lnTo>
                <a:lnTo>
                  <a:pt x="42" y="144"/>
                </a:lnTo>
                <a:lnTo>
                  <a:pt x="27" y="135"/>
                </a:lnTo>
                <a:lnTo>
                  <a:pt x="17" y="125"/>
                </a:lnTo>
                <a:lnTo>
                  <a:pt x="9" y="116"/>
                </a:lnTo>
                <a:lnTo>
                  <a:pt x="4" y="105"/>
                </a:lnTo>
                <a:lnTo>
                  <a:pt x="1" y="93"/>
                </a:lnTo>
                <a:lnTo>
                  <a:pt x="0" y="81"/>
                </a:lnTo>
                <a:lnTo>
                  <a:pt x="0" y="72"/>
                </a:lnTo>
                <a:lnTo>
                  <a:pt x="1" y="64"/>
                </a:lnTo>
                <a:lnTo>
                  <a:pt x="4" y="56"/>
                </a:lnTo>
                <a:lnTo>
                  <a:pt x="7" y="49"/>
                </a:lnTo>
                <a:lnTo>
                  <a:pt x="11" y="41"/>
                </a:lnTo>
                <a:lnTo>
                  <a:pt x="16" y="35"/>
                </a:lnTo>
                <a:lnTo>
                  <a:pt x="21" y="29"/>
                </a:lnTo>
                <a:lnTo>
                  <a:pt x="28" y="23"/>
                </a:lnTo>
                <a:lnTo>
                  <a:pt x="36" y="17"/>
                </a:lnTo>
                <a:lnTo>
                  <a:pt x="44" y="12"/>
                </a:lnTo>
                <a:lnTo>
                  <a:pt x="52" y="8"/>
                </a:lnTo>
                <a:lnTo>
                  <a:pt x="61" y="5"/>
                </a:lnTo>
                <a:lnTo>
                  <a:pt x="70" y="3"/>
                </a:lnTo>
                <a:lnTo>
                  <a:pt x="80" y="1"/>
                </a:lnTo>
                <a:lnTo>
                  <a:pt x="90" y="0"/>
                </a:lnTo>
                <a:lnTo>
                  <a:pt x="101" y="0"/>
                </a:lnTo>
                <a:lnTo>
                  <a:pt x="112" y="0"/>
                </a:lnTo>
                <a:lnTo>
                  <a:pt x="124" y="1"/>
                </a:lnTo>
                <a:lnTo>
                  <a:pt x="136" y="4"/>
                </a:lnTo>
                <a:lnTo>
                  <a:pt x="149" y="7"/>
                </a:lnTo>
                <a:lnTo>
                  <a:pt x="165" y="11"/>
                </a:lnTo>
                <a:lnTo>
                  <a:pt x="174" y="11"/>
                </a:lnTo>
                <a:lnTo>
                  <a:pt x="180" y="11"/>
                </a:lnTo>
                <a:lnTo>
                  <a:pt x="184" y="9"/>
                </a:lnTo>
                <a:lnTo>
                  <a:pt x="186" y="5"/>
                </a:lnTo>
                <a:lnTo>
                  <a:pt x="190" y="0"/>
                </a:lnTo>
                <a:lnTo>
                  <a:pt x="204" y="0"/>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198" name="Freeform 70"/>
          <p:cNvSpPr>
            <a:spLocks noEditPoints="1"/>
          </p:cNvSpPr>
          <p:nvPr/>
        </p:nvSpPr>
        <p:spPr bwMode="auto">
          <a:xfrm>
            <a:off x="5462588" y="3370263"/>
            <a:ext cx="112712" cy="117475"/>
          </a:xfrm>
          <a:custGeom>
            <a:avLst/>
            <a:gdLst>
              <a:gd name="T0" fmla="*/ 53 w 284"/>
              <a:gd name="T1" fmla="*/ 129 h 297"/>
              <a:gd name="T2" fmla="*/ 57 w 284"/>
              <a:gd name="T3" fmla="*/ 157 h 297"/>
              <a:gd name="T4" fmla="*/ 67 w 284"/>
              <a:gd name="T5" fmla="*/ 181 h 297"/>
              <a:gd name="T6" fmla="*/ 80 w 284"/>
              <a:gd name="T7" fmla="*/ 203 h 297"/>
              <a:gd name="T8" fmla="*/ 99 w 284"/>
              <a:gd name="T9" fmla="*/ 220 h 297"/>
              <a:gd name="T10" fmla="*/ 117 w 284"/>
              <a:gd name="T11" fmla="*/ 233 h 297"/>
              <a:gd name="T12" fmla="*/ 140 w 284"/>
              <a:gd name="T13" fmla="*/ 243 h 297"/>
              <a:gd name="T14" fmla="*/ 163 w 284"/>
              <a:gd name="T15" fmla="*/ 247 h 297"/>
              <a:gd name="T16" fmla="*/ 191 w 284"/>
              <a:gd name="T17" fmla="*/ 247 h 297"/>
              <a:gd name="T18" fmla="*/ 219 w 284"/>
              <a:gd name="T19" fmla="*/ 239 h 297"/>
              <a:gd name="T20" fmla="*/ 237 w 284"/>
              <a:gd name="T21" fmla="*/ 228 h 297"/>
              <a:gd name="T22" fmla="*/ 249 w 284"/>
              <a:gd name="T23" fmla="*/ 219 h 297"/>
              <a:gd name="T24" fmla="*/ 264 w 284"/>
              <a:gd name="T25" fmla="*/ 197 h 297"/>
              <a:gd name="T26" fmla="*/ 284 w 284"/>
              <a:gd name="T27" fmla="*/ 187 h 297"/>
              <a:gd name="T28" fmla="*/ 279 w 284"/>
              <a:gd name="T29" fmla="*/ 207 h 297"/>
              <a:gd name="T30" fmla="*/ 269 w 284"/>
              <a:gd name="T31" fmla="*/ 227 h 297"/>
              <a:gd name="T32" fmla="*/ 256 w 284"/>
              <a:gd name="T33" fmla="*/ 245 h 297"/>
              <a:gd name="T34" fmla="*/ 239 w 284"/>
              <a:gd name="T35" fmla="*/ 263 h 297"/>
              <a:gd name="T36" fmla="*/ 220 w 284"/>
              <a:gd name="T37" fmla="*/ 279 h 297"/>
              <a:gd name="T38" fmla="*/ 197 w 284"/>
              <a:gd name="T39" fmla="*/ 289 h 297"/>
              <a:gd name="T40" fmla="*/ 173 w 284"/>
              <a:gd name="T41" fmla="*/ 296 h 297"/>
              <a:gd name="T42" fmla="*/ 147 w 284"/>
              <a:gd name="T43" fmla="*/ 297 h 297"/>
              <a:gd name="T44" fmla="*/ 117 w 284"/>
              <a:gd name="T45" fmla="*/ 296 h 297"/>
              <a:gd name="T46" fmla="*/ 91 w 284"/>
              <a:gd name="T47" fmla="*/ 288 h 297"/>
              <a:gd name="T48" fmla="*/ 67 w 284"/>
              <a:gd name="T49" fmla="*/ 276 h 297"/>
              <a:gd name="T50" fmla="*/ 44 w 284"/>
              <a:gd name="T51" fmla="*/ 259 h 297"/>
              <a:gd name="T52" fmla="*/ 26 w 284"/>
              <a:gd name="T53" fmla="*/ 237 h 297"/>
              <a:gd name="T54" fmla="*/ 11 w 284"/>
              <a:gd name="T55" fmla="*/ 212 h 297"/>
              <a:gd name="T56" fmla="*/ 3 w 284"/>
              <a:gd name="T57" fmla="*/ 184 h 297"/>
              <a:gd name="T58" fmla="*/ 0 w 284"/>
              <a:gd name="T59" fmla="*/ 152 h 297"/>
              <a:gd name="T60" fmla="*/ 4 w 284"/>
              <a:gd name="T61" fmla="*/ 119 h 297"/>
              <a:gd name="T62" fmla="*/ 12 w 284"/>
              <a:gd name="T63" fmla="*/ 88 h 297"/>
              <a:gd name="T64" fmla="*/ 26 w 284"/>
              <a:gd name="T65" fmla="*/ 61 h 297"/>
              <a:gd name="T66" fmla="*/ 44 w 284"/>
              <a:gd name="T67" fmla="*/ 40 h 297"/>
              <a:gd name="T68" fmla="*/ 68 w 284"/>
              <a:gd name="T69" fmla="*/ 23 h 297"/>
              <a:gd name="T70" fmla="*/ 95 w 284"/>
              <a:gd name="T71" fmla="*/ 10 h 297"/>
              <a:gd name="T72" fmla="*/ 123 w 284"/>
              <a:gd name="T73" fmla="*/ 2 h 297"/>
              <a:gd name="T74" fmla="*/ 155 w 284"/>
              <a:gd name="T75" fmla="*/ 0 h 297"/>
              <a:gd name="T76" fmla="*/ 183 w 284"/>
              <a:gd name="T77" fmla="*/ 2 h 297"/>
              <a:gd name="T78" fmla="*/ 207 w 284"/>
              <a:gd name="T79" fmla="*/ 7 h 297"/>
              <a:gd name="T80" fmla="*/ 228 w 284"/>
              <a:gd name="T81" fmla="*/ 18 h 297"/>
              <a:gd name="T82" fmla="*/ 248 w 284"/>
              <a:gd name="T83" fmla="*/ 31 h 297"/>
              <a:gd name="T84" fmla="*/ 264 w 284"/>
              <a:gd name="T85" fmla="*/ 48 h 297"/>
              <a:gd name="T86" fmla="*/ 275 w 284"/>
              <a:gd name="T87" fmla="*/ 67 h 297"/>
              <a:gd name="T88" fmla="*/ 281 w 284"/>
              <a:gd name="T89" fmla="*/ 89 h 297"/>
              <a:gd name="T90" fmla="*/ 284 w 284"/>
              <a:gd name="T91" fmla="*/ 113 h 297"/>
              <a:gd name="T92" fmla="*/ 52 w 284"/>
              <a:gd name="T93" fmla="*/ 96 h 297"/>
              <a:gd name="T94" fmla="*/ 207 w 284"/>
              <a:gd name="T95" fmla="*/ 84 h 297"/>
              <a:gd name="T96" fmla="*/ 203 w 284"/>
              <a:gd name="T97" fmla="*/ 64 h 297"/>
              <a:gd name="T98" fmla="*/ 195 w 284"/>
              <a:gd name="T99" fmla="*/ 49 h 297"/>
              <a:gd name="T100" fmla="*/ 181 w 284"/>
              <a:gd name="T101" fmla="*/ 36 h 297"/>
              <a:gd name="T102" fmla="*/ 164 w 284"/>
              <a:gd name="T103" fmla="*/ 27 h 297"/>
              <a:gd name="T104" fmla="*/ 144 w 284"/>
              <a:gd name="T105" fmla="*/ 22 h 297"/>
              <a:gd name="T106" fmla="*/ 120 w 284"/>
              <a:gd name="T107" fmla="*/ 23 h 297"/>
              <a:gd name="T108" fmla="*/ 93 w 284"/>
              <a:gd name="T109" fmla="*/ 32 h 297"/>
              <a:gd name="T110" fmla="*/ 75 w 284"/>
              <a:gd name="T111" fmla="*/ 47 h 297"/>
              <a:gd name="T112" fmla="*/ 65 w 284"/>
              <a:gd name="T113" fmla="*/ 59 h 297"/>
              <a:gd name="T114" fmla="*/ 59 w 284"/>
              <a:gd name="T115" fmla="*/ 72 h 297"/>
              <a:gd name="T116" fmla="*/ 53 w 284"/>
              <a:gd name="T117" fmla="*/ 8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297">
                <a:moveTo>
                  <a:pt x="52" y="113"/>
                </a:moveTo>
                <a:lnTo>
                  <a:pt x="53" y="129"/>
                </a:lnTo>
                <a:lnTo>
                  <a:pt x="55" y="144"/>
                </a:lnTo>
                <a:lnTo>
                  <a:pt x="57" y="157"/>
                </a:lnTo>
                <a:lnTo>
                  <a:pt x="61" y="169"/>
                </a:lnTo>
                <a:lnTo>
                  <a:pt x="67" y="181"/>
                </a:lnTo>
                <a:lnTo>
                  <a:pt x="73" y="193"/>
                </a:lnTo>
                <a:lnTo>
                  <a:pt x="80" y="203"/>
                </a:lnTo>
                <a:lnTo>
                  <a:pt x="89" y="212"/>
                </a:lnTo>
                <a:lnTo>
                  <a:pt x="99" y="220"/>
                </a:lnTo>
                <a:lnTo>
                  <a:pt x="108" y="228"/>
                </a:lnTo>
                <a:lnTo>
                  <a:pt x="117" y="233"/>
                </a:lnTo>
                <a:lnTo>
                  <a:pt x="128" y="239"/>
                </a:lnTo>
                <a:lnTo>
                  <a:pt x="140" y="243"/>
                </a:lnTo>
                <a:lnTo>
                  <a:pt x="151" y="245"/>
                </a:lnTo>
                <a:lnTo>
                  <a:pt x="163" y="247"/>
                </a:lnTo>
                <a:lnTo>
                  <a:pt x="175" y="248"/>
                </a:lnTo>
                <a:lnTo>
                  <a:pt x="191" y="247"/>
                </a:lnTo>
                <a:lnTo>
                  <a:pt x="205" y="244"/>
                </a:lnTo>
                <a:lnTo>
                  <a:pt x="219" y="239"/>
                </a:lnTo>
                <a:lnTo>
                  <a:pt x="232" y="232"/>
                </a:lnTo>
                <a:lnTo>
                  <a:pt x="237" y="228"/>
                </a:lnTo>
                <a:lnTo>
                  <a:pt x="244" y="224"/>
                </a:lnTo>
                <a:lnTo>
                  <a:pt x="249" y="219"/>
                </a:lnTo>
                <a:lnTo>
                  <a:pt x="255" y="212"/>
                </a:lnTo>
                <a:lnTo>
                  <a:pt x="264" y="197"/>
                </a:lnTo>
                <a:lnTo>
                  <a:pt x="272" y="180"/>
                </a:lnTo>
                <a:lnTo>
                  <a:pt x="284" y="187"/>
                </a:lnTo>
                <a:lnTo>
                  <a:pt x="281" y="197"/>
                </a:lnTo>
                <a:lnTo>
                  <a:pt x="279" y="207"/>
                </a:lnTo>
                <a:lnTo>
                  <a:pt x="273" y="217"/>
                </a:lnTo>
                <a:lnTo>
                  <a:pt x="269" y="227"/>
                </a:lnTo>
                <a:lnTo>
                  <a:pt x="263" y="236"/>
                </a:lnTo>
                <a:lnTo>
                  <a:pt x="256" y="245"/>
                </a:lnTo>
                <a:lnTo>
                  <a:pt x="248" y="255"/>
                </a:lnTo>
                <a:lnTo>
                  <a:pt x="239" y="263"/>
                </a:lnTo>
                <a:lnTo>
                  <a:pt x="229" y="272"/>
                </a:lnTo>
                <a:lnTo>
                  <a:pt x="220" y="279"/>
                </a:lnTo>
                <a:lnTo>
                  <a:pt x="209" y="284"/>
                </a:lnTo>
                <a:lnTo>
                  <a:pt x="197" y="289"/>
                </a:lnTo>
                <a:lnTo>
                  <a:pt x="185" y="293"/>
                </a:lnTo>
                <a:lnTo>
                  <a:pt x="173" y="296"/>
                </a:lnTo>
                <a:lnTo>
                  <a:pt x="160" y="297"/>
                </a:lnTo>
                <a:lnTo>
                  <a:pt x="147" y="297"/>
                </a:lnTo>
                <a:lnTo>
                  <a:pt x="132" y="297"/>
                </a:lnTo>
                <a:lnTo>
                  <a:pt x="117" y="296"/>
                </a:lnTo>
                <a:lnTo>
                  <a:pt x="104" y="292"/>
                </a:lnTo>
                <a:lnTo>
                  <a:pt x="91" y="288"/>
                </a:lnTo>
                <a:lnTo>
                  <a:pt x="79" y="283"/>
                </a:lnTo>
                <a:lnTo>
                  <a:pt x="67" y="276"/>
                </a:lnTo>
                <a:lnTo>
                  <a:pt x="55" y="268"/>
                </a:lnTo>
                <a:lnTo>
                  <a:pt x="44" y="259"/>
                </a:lnTo>
                <a:lnTo>
                  <a:pt x="34" y="248"/>
                </a:lnTo>
                <a:lnTo>
                  <a:pt x="26" y="237"/>
                </a:lnTo>
                <a:lnTo>
                  <a:pt x="18" y="225"/>
                </a:lnTo>
                <a:lnTo>
                  <a:pt x="11" y="212"/>
                </a:lnTo>
                <a:lnTo>
                  <a:pt x="7" y="199"/>
                </a:lnTo>
                <a:lnTo>
                  <a:pt x="3" y="184"/>
                </a:lnTo>
                <a:lnTo>
                  <a:pt x="2" y="168"/>
                </a:lnTo>
                <a:lnTo>
                  <a:pt x="0" y="152"/>
                </a:lnTo>
                <a:lnTo>
                  <a:pt x="2" y="135"/>
                </a:lnTo>
                <a:lnTo>
                  <a:pt x="4" y="119"/>
                </a:lnTo>
                <a:lnTo>
                  <a:pt x="7" y="103"/>
                </a:lnTo>
                <a:lnTo>
                  <a:pt x="12" y="88"/>
                </a:lnTo>
                <a:lnTo>
                  <a:pt x="18" y="75"/>
                </a:lnTo>
                <a:lnTo>
                  <a:pt x="26" y="61"/>
                </a:lnTo>
                <a:lnTo>
                  <a:pt x="35" y="51"/>
                </a:lnTo>
                <a:lnTo>
                  <a:pt x="44" y="40"/>
                </a:lnTo>
                <a:lnTo>
                  <a:pt x="56" y="31"/>
                </a:lnTo>
                <a:lnTo>
                  <a:pt x="68" y="23"/>
                </a:lnTo>
                <a:lnTo>
                  <a:pt x="81" y="15"/>
                </a:lnTo>
                <a:lnTo>
                  <a:pt x="95" y="10"/>
                </a:lnTo>
                <a:lnTo>
                  <a:pt x="108" y="6"/>
                </a:lnTo>
                <a:lnTo>
                  <a:pt x="123" y="2"/>
                </a:lnTo>
                <a:lnTo>
                  <a:pt x="139" y="0"/>
                </a:lnTo>
                <a:lnTo>
                  <a:pt x="155" y="0"/>
                </a:lnTo>
                <a:lnTo>
                  <a:pt x="169" y="0"/>
                </a:lnTo>
                <a:lnTo>
                  <a:pt x="183" y="2"/>
                </a:lnTo>
                <a:lnTo>
                  <a:pt x="195" y="4"/>
                </a:lnTo>
                <a:lnTo>
                  <a:pt x="207" y="7"/>
                </a:lnTo>
                <a:lnTo>
                  <a:pt x="217" y="12"/>
                </a:lnTo>
                <a:lnTo>
                  <a:pt x="228" y="18"/>
                </a:lnTo>
                <a:lnTo>
                  <a:pt x="239" y="23"/>
                </a:lnTo>
                <a:lnTo>
                  <a:pt x="248" y="31"/>
                </a:lnTo>
                <a:lnTo>
                  <a:pt x="256" y="39"/>
                </a:lnTo>
                <a:lnTo>
                  <a:pt x="264" y="48"/>
                </a:lnTo>
                <a:lnTo>
                  <a:pt x="269" y="57"/>
                </a:lnTo>
                <a:lnTo>
                  <a:pt x="275" y="67"/>
                </a:lnTo>
                <a:lnTo>
                  <a:pt x="279" y="77"/>
                </a:lnTo>
                <a:lnTo>
                  <a:pt x="281" y="89"/>
                </a:lnTo>
                <a:lnTo>
                  <a:pt x="283" y="101"/>
                </a:lnTo>
                <a:lnTo>
                  <a:pt x="284" y="113"/>
                </a:lnTo>
                <a:lnTo>
                  <a:pt x="52" y="113"/>
                </a:lnTo>
                <a:close/>
                <a:moveTo>
                  <a:pt x="52" y="96"/>
                </a:moveTo>
                <a:lnTo>
                  <a:pt x="208" y="96"/>
                </a:lnTo>
                <a:lnTo>
                  <a:pt x="207" y="84"/>
                </a:lnTo>
                <a:lnTo>
                  <a:pt x="204" y="73"/>
                </a:lnTo>
                <a:lnTo>
                  <a:pt x="203" y="64"/>
                </a:lnTo>
                <a:lnTo>
                  <a:pt x="200" y="59"/>
                </a:lnTo>
                <a:lnTo>
                  <a:pt x="195" y="49"/>
                </a:lnTo>
                <a:lnTo>
                  <a:pt x="188" y="43"/>
                </a:lnTo>
                <a:lnTo>
                  <a:pt x="181" y="36"/>
                </a:lnTo>
                <a:lnTo>
                  <a:pt x="172" y="31"/>
                </a:lnTo>
                <a:lnTo>
                  <a:pt x="164" y="27"/>
                </a:lnTo>
                <a:lnTo>
                  <a:pt x="153" y="24"/>
                </a:lnTo>
                <a:lnTo>
                  <a:pt x="144" y="22"/>
                </a:lnTo>
                <a:lnTo>
                  <a:pt x="135" y="22"/>
                </a:lnTo>
                <a:lnTo>
                  <a:pt x="120" y="23"/>
                </a:lnTo>
                <a:lnTo>
                  <a:pt x="105" y="27"/>
                </a:lnTo>
                <a:lnTo>
                  <a:pt x="93" y="32"/>
                </a:lnTo>
                <a:lnTo>
                  <a:pt x="80" y="41"/>
                </a:lnTo>
                <a:lnTo>
                  <a:pt x="75" y="47"/>
                </a:lnTo>
                <a:lnTo>
                  <a:pt x="69" y="52"/>
                </a:lnTo>
                <a:lnTo>
                  <a:pt x="65" y="59"/>
                </a:lnTo>
                <a:lnTo>
                  <a:pt x="61" y="65"/>
                </a:lnTo>
                <a:lnTo>
                  <a:pt x="59" y="72"/>
                </a:lnTo>
                <a:lnTo>
                  <a:pt x="56" y="80"/>
                </a:lnTo>
                <a:lnTo>
                  <a:pt x="53" y="88"/>
                </a:lnTo>
                <a:lnTo>
                  <a:pt x="52" y="96"/>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99" name="Freeform 71"/>
          <p:cNvSpPr>
            <a:spLocks/>
          </p:cNvSpPr>
          <p:nvPr/>
        </p:nvSpPr>
        <p:spPr bwMode="auto">
          <a:xfrm>
            <a:off x="5591175" y="3311525"/>
            <a:ext cx="68263" cy="173038"/>
          </a:xfrm>
          <a:custGeom>
            <a:avLst/>
            <a:gdLst>
              <a:gd name="T0" fmla="*/ 117 w 170"/>
              <a:gd name="T1" fmla="*/ 0 h 435"/>
              <a:gd name="T2" fmla="*/ 117 w 170"/>
              <a:gd name="T3" fmla="*/ 371 h 435"/>
              <a:gd name="T4" fmla="*/ 117 w 170"/>
              <a:gd name="T5" fmla="*/ 383 h 435"/>
              <a:gd name="T6" fmla="*/ 117 w 170"/>
              <a:gd name="T7" fmla="*/ 394 h 435"/>
              <a:gd name="T8" fmla="*/ 119 w 170"/>
              <a:gd name="T9" fmla="*/ 402 h 435"/>
              <a:gd name="T10" fmla="*/ 121 w 170"/>
              <a:gd name="T11" fmla="*/ 407 h 435"/>
              <a:gd name="T12" fmla="*/ 123 w 170"/>
              <a:gd name="T13" fmla="*/ 411 h 435"/>
              <a:gd name="T14" fmla="*/ 126 w 170"/>
              <a:gd name="T15" fmla="*/ 414 h 435"/>
              <a:gd name="T16" fmla="*/ 130 w 170"/>
              <a:gd name="T17" fmla="*/ 417 h 435"/>
              <a:gd name="T18" fmla="*/ 135 w 170"/>
              <a:gd name="T19" fmla="*/ 419 h 435"/>
              <a:gd name="T20" fmla="*/ 141 w 170"/>
              <a:gd name="T21" fmla="*/ 422 h 435"/>
              <a:gd name="T22" fmla="*/ 149 w 170"/>
              <a:gd name="T23" fmla="*/ 423 h 435"/>
              <a:gd name="T24" fmla="*/ 158 w 170"/>
              <a:gd name="T25" fmla="*/ 423 h 435"/>
              <a:gd name="T26" fmla="*/ 170 w 170"/>
              <a:gd name="T27" fmla="*/ 425 h 435"/>
              <a:gd name="T28" fmla="*/ 170 w 170"/>
              <a:gd name="T29" fmla="*/ 435 h 435"/>
              <a:gd name="T30" fmla="*/ 6 w 170"/>
              <a:gd name="T31" fmla="*/ 435 h 435"/>
              <a:gd name="T32" fmla="*/ 6 w 170"/>
              <a:gd name="T33" fmla="*/ 425 h 435"/>
              <a:gd name="T34" fmla="*/ 17 w 170"/>
              <a:gd name="T35" fmla="*/ 425 h 435"/>
              <a:gd name="T36" fmla="*/ 26 w 170"/>
              <a:gd name="T37" fmla="*/ 423 h 435"/>
              <a:gd name="T38" fmla="*/ 33 w 170"/>
              <a:gd name="T39" fmla="*/ 422 h 435"/>
              <a:gd name="T40" fmla="*/ 38 w 170"/>
              <a:gd name="T41" fmla="*/ 421 h 435"/>
              <a:gd name="T42" fmla="*/ 42 w 170"/>
              <a:gd name="T43" fmla="*/ 418 h 435"/>
              <a:gd name="T44" fmla="*/ 45 w 170"/>
              <a:gd name="T45" fmla="*/ 415 h 435"/>
              <a:gd name="T46" fmla="*/ 49 w 170"/>
              <a:gd name="T47" fmla="*/ 411 h 435"/>
              <a:gd name="T48" fmla="*/ 51 w 170"/>
              <a:gd name="T49" fmla="*/ 407 h 435"/>
              <a:gd name="T50" fmla="*/ 53 w 170"/>
              <a:gd name="T51" fmla="*/ 402 h 435"/>
              <a:gd name="T52" fmla="*/ 54 w 170"/>
              <a:gd name="T53" fmla="*/ 394 h 435"/>
              <a:gd name="T54" fmla="*/ 55 w 170"/>
              <a:gd name="T55" fmla="*/ 383 h 435"/>
              <a:gd name="T56" fmla="*/ 55 w 170"/>
              <a:gd name="T57" fmla="*/ 371 h 435"/>
              <a:gd name="T58" fmla="*/ 55 w 170"/>
              <a:gd name="T59" fmla="*/ 117 h 435"/>
              <a:gd name="T60" fmla="*/ 55 w 170"/>
              <a:gd name="T61" fmla="*/ 96 h 435"/>
              <a:gd name="T62" fmla="*/ 55 w 170"/>
              <a:gd name="T63" fmla="*/ 78 h 435"/>
              <a:gd name="T64" fmla="*/ 54 w 170"/>
              <a:gd name="T65" fmla="*/ 66 h 435"/>
              <a:gd name="T66" fmla="*/ 53 w 170"/>
              <a:gd name="T67" fmla="*/ 58 h 435"/>
              <a:gd name="T68" fmla="*/ 51 w 170"/>
              <a:gd name="T69" fmla="*/ 53 h 435"/>
              <a:gd name="T70" fmla="*/ 50 w 170"/>
              <a:gd name="T71" fmla="*/ 49 h 435"/>
              <a:gd name="T72" fmla="*/ 48 w 170"/>
              <a:gd name="T73" fmla="*/ 45 h 435"/>
              <a:gd name="T74" fmla="*/ 45 w 170"/>
              <a:gd name="T75" fmla="*/ 44 h 435"/>
              <a:gd name="T76" fmla="*/ 38 w 170"/>
              <a:gd name="T77" fmla="*/ 40 h 435"/>
              <a:gd name="T78" fmla="*/ 30 w 170"/>
              <a:gd name="T79" fmla="*/ 40 h 435"/>
              <a:gd name="T80" fmla="*/ 20 w 170"/>
              <a:gd name="T81" fmla="*/ 41 h 435"/>
              <a:gd name="T82" fmla="*/ 6 w 170"/>
              <a:gd name="T83" fmla="*/ 44 h 435"/>
              <a:gd name="T84" fmla="*/ 0 w 170"/>
              <a:gd name="T85" fmla="*/ 33 h 435"/>
              <a:gd name="T86" fmla="*/ 99 w 170"/>
              <a:gd name="T87" fmla="*/ 0 h 435"/>
              <a:gd name="T88" fmla="*/ 117 w 170"/>
              <a:gd name="T89"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435">
                <a:moveTo>
                  <a:pt x="117" y="0"/>
                </a:moveTo>
                <a:lnTo>
                  <a:pt x="117" y="371"/>
                </a:lnTo>
                <a:lnTo>
                  <a:pt x="117" y="383"/>
                </a:lnTo>
                <a:lnTo>
                  <a:pt x="117" y="394"/>
                </a:lnTo>
                <a:lnTo>
                  <a:pt x="119" y="402"/>
                </a:lnTo>
                <a:lnTo>
                  <a:pt x="121" y="407"/>
                </a:lnTo>
                <a:lnTo>
                  <a:pt x="123" y="411"/>
                </a:lnTo>
                <a:lnTo>
                  <a:pt x="126" y="414"/>
                </a:lnTo>
                <a:lnTo>
                  <a:pt x="130" y="417"/>
                </a:lnTo>
                <a:lnTo>
                  <a:pt x="135" y="419"/>
                </a:lnTo>
                <a:lnTo>
                  <a:pt x="141" y="422"/>
                </a:lnTo>
                <a:lnTo>
                  <a:pt x="149" y="423"/>
                </a:lnTo>
                <a:lnTo>
                  <a:pt x="158" y="423"/>
                </a:lnTo>
                <a:lnTo>
                  <a:pt x="170" y="425"/>
                </a:lnTo>
                <a:lnTo>
                  <a:pt x="170" y="435"/>
                </a:lnTo>
                <a:lnTo>
                  <a:pt x="6" y="435"/>
                </a:lnTo>
                <a:lnTo>
                  <a:pt x="6" y="425"/>
                </a:lnTo>
                <a:lnTo>
                  <a:pt x="17" y="425"/>
                </a:lnTo>
                <a:lnTo>
                  <a:pt x="26" y="423"/>
                </a:lnTo>
                <a:lnTo>
                  <a:pt x="33" y="422"/>
                </a:lnTo>
                <a:lnTo>
                  <a:pt x="38" y="421"/>
                </a:lnTo>
                <a:lnTo>
                  <a:pt x="42" y="418"/>
                </a:lnTo>
                <a:lnTo>
                  <a:pt x="45" y="415"/>
                </a:lnTo>
                <a:lnTo>
                  <a:pt x="49" y="411"/>
                </a:lnTo>
                <a:lnTo>
                  <a:pt x="51" y="407"/>
                </a:lnTo>
                <a:lnTo>
                  <a:pt x="53" y="402"/>
                </a:lnTo>
                <a:lnTo>
                  <a:pt x="54" y="394"/>
                </a:lnTo>
                <a:lnTo>
                  <a:pt x="55" y="383"/>
                </a:lnTo>
                <a:lnTo>
                  <a:pt x="55" y="371"/>
                </a:lnTo>
                <a:lnTo>
                  <a:pt x="55" y="117"/>
                </a:lnTo>
                <a:lnTo>
                  <a:pt x="55" y="96"/>
                </a:lnTo>
                <a:lnTo>
                  <a:pt x="55" y="78"/>
                </a:lnTo>
                <a:lnTo>
                  <a:pt x="54" y="66"/>
                </a:lnTo>
                <a:lnTo>
                  <a:pt x="53" y="58"/>
                </a:lnTo>
                <a:lnTo>
                  <a:pt x="51" y="53"/>
                </a:lnTo>
                <a:lnTo>
                  <a:pt x="50" y="49"/>
                </a:lnTo>
                <a:lnTo>
                  <a:pt x="48" y="45"/>
                </a:lnTo>
                <a:lnTo>
                  <a:pt x="45" y="44"/>
                </a:lnTo>
                <a:lnTo>
                  <a:pt x="38" y="40"/>
                </a:lnTo>
                <a:lnTo>
                  <a:pt x="30" y="40"/>
                </a:lnTo>
                <a:lnTo>
                  <a:pt x="20" y="41"/>
                </a:lnTo>
                <a:lnTo>
                  <a:pt x="6" y="44"/>
                </a:lnTo>
                <a:lnTo>
                  <a:pt x="0" y="33"/>
                </a:lnTo>
                <a:lnTo>
                  <a:pt x="99" y="0"/>
                </a:lnTo>
                <a:lnTo>
                  <a:pt x="117" y="0"/>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00" name="Freeform 72"/>
          <p:cNvSpPr>
            <a:spLocks noEditPoints="1"/>
          </p:cNvSpPr>
          <p:nvPr/>
        </p:nvSpPr>
        <p:spPr bwMode="auto">
          <a:xfrm>
            <a:off x="5676900" y="3370263"/>
            <a:ext cx="112713" cy="117475"/>
          </a:xfrm>
          <a:custGeom>
            <a:avLst/>
            <a:gdLst>
              <a:gd name="T0" fmla="*/ 52 w 282"/>
              <a:gd name="T1" fmla="*/ 129 h 297"/>
              <a:gd name="T2" fmla="*/ 56 w 282"/>
              <a:gd name="T3" fmla="*/ 157 h 297"/>
              <a:gd name="T4" fmla="*/ 65 w 282"/>
              <a:gd name="T5" fmla="*/ 181 h 297"/>
              <a:gd name="T6" fmla="*/ 79 w 282"/>
              <a:gd name="T7" fmla="*/ 203 h 297"/>
              <a:gd name="T8" fmla="*/ 97 w 282"/>
              <a:gd name="T9" fmla="*/ 220 h 297"/>
              <a:gd name="T10" fmla="*/ 117 w 282"/>
              <a:gd name="T11" fmla="*/ 233 h 297"/>
              <a:gd name="T12" fmla="*/ 139 w 282"/>
              <a:gd name="T13" fmla="*/ 243 h 297"/>
              <a:gd name="T14" fmla="*/ 161 w 282"/>
              <a:gd name="T15" fmla="*/ 247 h 297"/>
              <a:gd name="T16" fmla="*/ 189 w 282"/>
              <a:gd name="T17" fmla="*/ 247 h 297"/>
              <a:gd name="T18" fmla="*/ 217 w 282"/>
              <a:gd name="T19" fmla="*/ 239 h 297"/>
              <a:gd name="T20" fmla="*/ 236 w 282"/>
              <a:gd name="T21" fmla="*/ 228 h 297"/>
              <a:gd name="T22" fmla="*/ 248 w 282"/>
              <a:gd name="T23" fmla="*/ 219 h 297"/>
              <a:gd name="T24" fmla="*/ 262 w 282"/>
              <a:gd name="T25" fmla="*/ 197 h 297"/>
              <a:gd name="T26" fmla="*/ 282 w 282"/>
              <a:gd name="T27" fmla="*/ 187 h 297"/>
              <a:gd name="T28" fmla="*/ 277 w 282"/>
              <a:gd name="T29" fmla="*/ 207 h 297"/>
              <a:gd name="T30" fmla="*/ 268 w 282"/>
              <a:gd name="T31" fmla="*/ 227 h 297"/>
              <a:gd name="T32" fmla="*/ 254 w 282"/>
              <a:gd name="T33" fmla="*/ 245 h 297"/>
              <a:gd name="T34" fmla="*/ 238 w 282"/>
              <a:gd name="T35" fmla="*/ 263 h 297"/>
              <a:gd name="T36" fmla="*/ 218 w 282"/>
              <a:gd name="T37" fmla="*/ 279 h 297"/>
              <a:gd name="T38" fmla="*/ 196 w 282"/>
              <a:gd name="T39" fmla="*/ 289 h 297"/>
              <a:gd name="T40" fmla="*/ 172 w 282"/>
              <a:gd name="T41" fmla="*/ 296 h 297"/>
              <a:gd name="T42" fmla="*/ 145 w 282"/>
              <a:gd name="T43" fmla="*/ 297 h 297"/>
              <a:gd name="T44" fmla="*/ 116 w 282"/>
              <a:gd name="T45" fmla="*/ 296 h 297"/>
              <a:gd name="T46" fmla="*/ 89 w 282"/>
              <a:gd name="T47" fmla="*/ 288 h 297"/>
              <a:gd name="T48" fmla="*/ 65 w 282"/>
              <a:gd name="T49" fmla="*/ 276 h 297"/>
              <a:gd name="T50" fmla="*/ 43 w 282"/>
              <a:gd name="T51" fmla="*/ 259 h 297"/>
              <a:gd name="T52" fmla="*/ 24 w 282"/>
              <a:gd name="T53" fmla="*/ 237 h 297"/>
              <a:gd name="T54" fmla="*/ 11 w 282"/>
              <a:gd name="T55" fmla="*/ 212 h 297"/>
              <a:gd name="T56" fmla="*/ 3 w 282"/>
              <a:gd name="T57" fmla="*/ 184 h 297"/>
              <a:gd name="T58" fmla="*/ 0 w 282"/>
              <a:gd name="T59" fmla="*/ 152 h 297"/>
              <a:gd name="T60" fmla="*/ 3 w 282"/>
              <a:gd name="T61" fmla="*/ 119 h 297"/>
              <a:gd name="T62" fmla="*/ 11 w 282"/>
              <a:gd name="T63" fmla="*/ 88 h 297"/>
              <a:gd name="T64" fmla="*/ 24 w 282"/>
              <a:gd name="T65" fmla="*/ 61 h 297"/>
              <a:gd name="T66" fmla="*/ 44 w 282"/>
              <a:gd name="T67" fmla="*/ 40 h 297"/>
              <a:gd name="T68" fmla="*/ 67 w 282"/>
              <a:gd name="T69" fmla="*/ 23 h 297"/>
              <a:gd name="T70" fmla="*/ 93 w 282"/>
              <a:gd name="T71" fmla="*/ 10 h 297"/>
              <a:gd name="T72" fmla="*/ 123 w 282"/>
              <a:gd name="T73" fmla="*/ 2 h 297"/>
              <a:gd name="T74" fmla="*/ 153 w 282"/>
              <a:gd name="T75" fmla="*/ 0 h 297"/>
              <a:gd name="T76" fmla="*/ 181 w 282"/>
              <a:gd name="T77" fmla="*/ 2 h 297"/>
              <a:gd name="T78" fmla="*/ 205 w 282"/>
              <a:gd name="T79" fmla="*/ 7 h 297"/>
              <a:gd name="T80" fmla="*/ 226 w 282"/>
              <a:gd name="T81" fmla="*/ 18 h 297"/>
              <a:gd name="T82" fmla="*/ 246 w 282"/>
              <a:gd name="T83" fmla="*/ 31 h 297"/>
              <a:gd name="T84" fmla="*/ 262 w 282"/>
              <a:gd name="T85" fmla="*/ 48 h 297"/>
              <a:gd name="T86" fmla="*/ 273 w 282"/>
              <a:gd name="T87" fmla="*/ 67 h 297"/>
              <a:gd name="T88" fmla="*/ 280 w 282"/>
              <a:gd name="T89" fmla="*/ 89 h 297"/>
              <a:gd name="T90" fmla="*/ 282 w 282"/>
              <a:gd name="T91" fmla="*/ 113 h 297"/>
              <a:gd name="T92" fmla="*/ 51 w 282"/>
              <a:gd name="T93" fmla="*/ 96 h 297"/>
              <a:gd name="T94" fmla="*/ 205 w 282"/>
              <a:gd name="T95" fmla="*/ 84 h 297"/>
              <a:gd name="T96" fmla="*/ 201 w 282"/>
              <a:gd name="T97" fmla="*/ 64 h 297"/>
              <a:gd name="T98" fmla="*/ 193 w 282"/>
              <a:gd name="T99" fmla="*/ 49 h 297"/>
              <a:gd name="T100" fmla="*/ 180 w 282"/>
              <a:gd name="T101" fmla="*/ 36 h 297"/>
              <a:gd name="T102" fmla="*/ 163 w 282"/>
              <a:gd name="T103" fmla="*/ 27 h 297"/>
              <a:gd name="T104" fmla="*/ 143 w 282"/>
              <a:gd name="T105" fmla="*/ 22 h 297"/>
              <a:gd name="T106" fmla="*/ 119 w 282"/>
              <a:gd name="T107" fmla="*/ 23 h 297"/>
              <a:gd name="T108" fmla="*/ 92 w 282"/>
              <a:gd name="T109" fmla="*/ 32 h 297"/>
              <a:gd name="T110" fmla="*/ 73 w 282"/>
              <a:gd name="T111" fmla="*/ 47 h 297"/>
              <a:gd name="T112" fmla="*/ 64 w 282"/>
              <a:gd name="T113" fmla="*/ 59 h 297"/>
              <a:gd name="T114" fmla="*/ 57 w 282"/>
              <a:gd name="T115" fmla="*/ 72 h 297"/>
              <a:gd name="T116" fmla="*/ 52 w 282"/>
              <a:gd name="T117" fmla="*/ 8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2" h="297">
                <a:moveTo>
                  <a:pt x="51" y="113"/>
                </a:moveTo>
                <a:lnTo>
                  <a:pt x="52" y="129"/>
                </a:lnTo>
                <a:lnTo>
                  <a:pt x="53" y="144"/>
                </a:lnTo>
                <a:lnTo>
                  <a:pt x="56" y="157"/>
                </a:lnTo>
                <a:lnTo>
                  <a:pt x="60" y="169"/>
                </a:lnTo>
                <a:lnTo>
                  <a:pt x="65" y="181"/>
                </a:lnTo>
                <a:lnTo>
                  <a:pt x="72" y="193"/>
                </a:lnTo>
                <a:lnTo>
                  <a:pt x="79" y="203"/>
                </a:lnTo>
                <a:lnTo>
                  <a:pt x="88" y="212"/>
                </a:lnTo>
                <a:lnTo>
                  <a:pt x="97" y="220"/>
                </a:lnTo>
                <a:lnTo>
                  <a:pt x="107" y="228"/>
                </a:lnTo>
                <a:lnTo>
                  <a:pt x="117" y="233"/>
                </a:lnTo>
                <a:lnTo>
                  <a:pt x="127" y="239"/>
                </a:lnTo>
                <a:lnTo>
                  <a:pt x="139" y="243"/>
                </a:lnTo>
                <a:lnTo>
                  <a:pt x="149" y="245"/>
                </a:lnTo>
                <a:lnTo>
                  <a:pt x="161" y="247"/>
                </a:lnTo>
                <a:lnTo>
                  <a:pt x="173" y="248"/>
                </a:lnTo>
                <a:lnTo>
                  <a:pt x="189" y="247"/>
                </a:lnTo>
                <a:lnTo>
                  <a:pt x="204" y="244"/>
                </a:lnTo>
                <a:lnTo>
                  <a:pt x="217" y="239"/>
                </a:lnTo>
                <a:lnTo>
                  <a:pt x="230" y="232"/>
                </a:lnTo>
                <a:lnTo>
                  <a:pt x="236" y="228"/>
                </a:lnTo>
                <a:lnTo>
                  <a:pt x="242" y="224"/>
                </a:lnTo>
                <a:lnTo>
                  <a:pt x="248" y="219"/>
                </a:lnTo>
                <a:lnTo>
                  <a:pt x="253" y="212"/>
                </a:lnTo>
                <a:lnTo>
                  <a:pt x="262" y="197"/>
                </a:lnTo>
                <a:lnTo>
                  <a:pt x="270" y="180"/>
                </a:lnTo>
                <a:lnTo>
                  <a:pt x="282" y="187"/>
                </a:lnTo>
                <a:lnTo>
                  <a:pt x="280" y="197"/>
                </a:lnTo>
                <a:lnTo>
                  <a:pt x="277" y="207"/>
                </a:lnTo>
                <a:lnTo>
                  <a:pt x="273" y="217"/>
                </a:lnTo>
                <a:lnTo>
                  <a:pt x="268" y="227"/>
                </a:lnTo>
                <a:lnTo>
                  <a:pt x="261" y="236"/>
                </a:lnTo>
                <a:lnTo>
                  <a:pt x="254" y="245"/>
                </a:lnTo>
                <a:lnTo>
                  <a:pt x="246" y="255"/>
                </a:lnTo>
                <a:lnTo>
                  <a:pt x="238" y="263"/>
                </a:lnTo>
                <a:lnTo>
                  <a:pt x="228" y="272"/>
                </a:lnTo>
                <a:lnTo>
                  <a:pt x="218" y="279"/>
                </a:lnTo>
                <a:lnTo>
                  <a:pt x="208" y="284"/>
                </a:lnTo>
                <a:lnTo>
                  <a:pt x="196" y="289"/>
                </a:lnTo>
                <a:lnTo>
                  <a:pt x="184" y="293"/>
                </a:lnTo>
                <a:lnTo>
                  <a:pt x="172" y="296"/>
                </a:lnTo>
                <a:lnTo>
                  <a:pt x="159" y="297"/>
                </a:lnTo>
                <a:lnTo>
                  <a:pt x="145" y="297"/>
                </a:lnTo>
                <a:lnTo>
                  <a:pt x="131" y="297"/>
                </a:lnTo>
                <a:lnTo>
                  <a:pt x="116" y="296"/>
                </a:lnTo>
                <a:lnTo>
                  <a:pt x="103" y="292"/>
                </a:lnTo>
                <a:lnTo>
                  <a:pt x="89" y="288"/>
                </a:lnTo>
                <a:lnTo>
                  <a:pt x="77" y="283"/>
                </a:lnTo>
                <a:lnTo>
                  <a:pt x="65" y="276"/>
                </a:lnTo>
                <a:lnTo>
                  <a:pt x="53" y="268"/>
                </a:lnTo>
                <a:lnTo>
                  <a:pt x="43" y="259"/>
                </a:lnTo>
                <a:lnTo>
                  <a:pt x="32" y="248"/>
                </a:lnTo>
                <a:lnTo>
                  <a:pt x="24" y="237"/>
                </a:lnTo>
                <a:lnTo>
                  <a:pt x="16" y="225"/>
                </a:lnTo>
                <a:lnTo>
                  <a:pt x="11" y="212"/>
                </a:lnTo>
                <a:lnTo>
                  <a:pt x="5" y="199"/>
                </a:lnTo>
                <a:lnTo>
                  <a:pt x="3" y="184"/>
                </a:lnTo>
                <a:lnTo>
                  <a:pt x="0" y="168"/>
                </a:lnTo>
                <a:lnTo>
                  <a:pt x="0" y="152"/>
                </a:lnTo>
                <a:lnTo>
                  <a:pt x="0" y="135"/>
                </a:lnTo>
                <a:lnTo>
                  <a:pt x="3" y="119"/>
                </a:lnTo>
                <a:lnTo>
                  <a:pt x="5" y="103"/>
                </a:lnTo>
                <a:lnTo>
                  <a:pt x="11" y="88"/>
                </a:lnTo>
                <a:lnTo>
                  <a:pt x="16" y="75"/>
                </a:lnTo>
                <a:lnTo>
                  <a:pt x="24" y="61"/>
                </a:lnTo>
                <a:lnTo>
                  <a:pt x="33" y="51"/>
                </a:lnTo>
                <a:lnTo>
                  <a:pt x="44" y="40"/>
                </a:lnTo>
                <a:lnTo>
                  <a:pt x="55" y="31"/>
                </a:lnTo>
                <a:lnTo>
                  <a:pt x="67" y="23"/>
                </a:lnTo>
                <a:lnTo>
                  <a:pt x="80" y="15"/>
                </a:lnTo>
                <a:lnTo>
                  <a:pt x="93" y="10"/>
                </a:lnTo>
                <a:lnTo>
                  <a:pt x="107" y="6"/>
                </a:lnTo>
                <a:lnTo>
                  <a:pt x="123" y="2"/>
                </a:lnTo>
                <a:lnTo>
                  <a:pt x="137" y="0"/>
                </a:lnTo>
                <a:lnTo>
                  <a:pt x="153" y="0"/>
                </a:lnTo>
                <a:lnTo>
                  <a:pt x="168" y="0"/>
                </a:lnTo>
                <a:lnTo>
                  <a:pt x="181" y="2"/>
                </a:lnTo>
                <a:lnTo>
                  <a:pt x="193" y="4"/>
                </a:lnTo>
                <a:lnTo>
                  <a:pt x="205" y="7"/>
                </a:lnTo>
                <a:lnTo>
                  <a:pt x="216" y="12"/>
                </a:lnTo>
                <a:lnTo>
                  <a:pt x="226" y="18"/>
                </a:lnTo>
                <a:lnTo>
                  <a:pt x="237" y="23"/>
                </a:lnTo>
                <a:lnTo>
                  <a:pt x="246" y="31"/>
                </a:lnTo>
                <a:lnTo>
                  <a:pt x="254" y="39"/>
                </a:lnTo>
                <a:lnTo>
                  <a:pt x="262" y="48"/>
                </a:lnTo>
                <a:lnTo>
                  <a:pt x="268" y="57"/>
                </a:lnTo>
                <a:lnTo>
                  <a:pt x="273" y="67"/>
                </a:lnTo>
                <a:lnTo>
                  <a:pt x="277" y="77"/>
                </a:lnTo>
                <a:lnTo>
                  <a:pt x="280" y="89"/>
                </a:lnTo>
                <a:lnTo>
                  <a:pt x="281" y="101"/>
                </a:lnTo>
                <a:lnTo>
                  <a:pt x="282" y="113"/>
                </a:lnTo>
                <a:lnTo>
                  <a:pt x="51" y="113"/>
                </a:lnTo>
                <a:close/>
                <a:moveTo>
                  <a:pt x="51" y="96"/>
                </a:moveTo>
                <a:lnTo>
                  <a:pt x="206" y="96"/>
                </a:lnTo>
                <a:lnTo>
                  <a:pt x="205" y="84"/>
                </a:lnTo>
                <a:lnTo>
                  <a:pt x="204" y="73"/>
                </a:lnTo>
                <a:lnTo>
                  <a:pt x="201" y="64"/>
                </a:lnTo>
                <a:lnTo>
                  <a:pt x="198" y="59"/>
                </a:lnTo>
                <a:lnTo>
                  <a:pt x="193" y="49"/>
                </a:lnTo>
                <a:lnTo>
                  <a:pt x="186" y="43"/>
                </a:lnTo>
                <a:lnTo>
                  <a:pt x="180" y="36"/>
                </a:lnTo>
                <a:lnTo>
                  <a:pt x="170" y="31"/>
                </a:lnTo>
                <a:lnTo>
                  <a:pt x="163" y="27"/>
                </a:lnTo>
                <a:lnTo>
                  <a:pt x="153" y="24"/>
                </a:lnTo>
                <a:lnTo>
                  <a:pt x="143" y="22"/>
                </a:lnTo>
                <a:lnTo>
                  <a:pt x="133" y="22"/>
                </a:lnTo>
                <a:lnTo>
                  <a:pt x="119" y="23"/>
                </a:lnTo>
                <a:lnTo>
                  <a:pt x="105" y="27"/>
                </a:lnTo>
                <a:lnTo>
                  <a:pt x="92" y="32"/>
                </a:lnTo>
                <a:lnTo>
                  <a:pt x="79" y="41"/>
                </a:lnTo>
                <a:lnTo>
                  <a:pt x="73" y="47"/>
                </a:lnTo>
                <a:lnTo>
                  <a:pt x="68" y="52"/>
                </a:lnTo>
                <a:lnTo>
                  <a:pt x="64" y="59"/>
                </a:lnTo>
                <a:lnTo>
                  <a:pt x="60" y="65"/>
                </a:lnTo>
                <a:lnTo>
                  <a:pt x="57" y="72"/>
                </a:lnTo>
                <a:lnTo>
                  <a:pt x="55" y="80"/>
                </a:lnTo>
                <a:lnTo>
                  <a:pt x="52" y="88"/>
                </a:lnTo>
                <a:lnTo>
                  <a:pt x="51" y="96"/>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01" name="Freeform 73"/>
          <p:cNvSpPr>
            <a:spLocks/>
          </p:cNvSpPr>
          <p:nvPr/>
        </p:nvSpPr>
        <p:spPr bwMode="auto">
          <a:xfrm>
            <a:off x="5807075" y="3370263"/>
            <a:ext cx="112713" cy="117475"/>
          </a:xfrm>
          <a:custGeom>
            <a:avLst/>
            <a:gdLst>
              <a:gd name="T0" fmla="*/ 273 w 282"/>
              <a:gd name="T1" fmla="*/ 208 h 297"/>
              <a:gd name="T2" fmla="*/ 254 w 282"/>
              <a:gd name="T3" fmla="*/ 241 h 297"/>
              <a:gd name="T4" fmla="*/ 229 w 282"/>
              <a:gd name="T5" fmla="*/ 268 h 297"/>
              <a:gd name="T6" fmla="*/ 198 w 282"/>
              <a:gd name="T7" fmla="*/ 287 h 297"/>
              <a:gd name="T8" fmla="*/ 165 w 282"/>
              <a:gd name="T9" fmla="*/ 296 h 297"/>
              <a:gd name="T10" fmla="*/ 128 w 282"/>
              <a:gd name="T11" fmla="*/ 297 h 297"/>
              <a:gd name="T12" fmla="*/ 88 w 282"/>
              <a:gd name="T13" fmla="*/ 288 h 297"/>
              <a:gd name="T14" fmla="*/ 53 w 282"/>
              <a:gd name="T15" fmla="*/ 267 h 297"/>
              <a:gd name="T16" fmla="*/ 24 w 282"/>
              <a:gd name="T17" fmla="*/ 236 h 297"/>
              <a:gd name="T18" fmla="*/ 5 w 282"/>
              <a:gd name="T19" fmla="*/ 196 h 297"/>
              <a:gd name="T20" fmla="*/ 0 w 282"/>
              <a:gd name="T21" fmla="*/ 149 h 297"/>
              <a:gd name="T22" fmla="*/ 7 w 282"/>
              <a:gd name="T23" fmla="*/ 103 h 297"/>
              <a:gd name="T24" fmla="*/ 27 w 282"/>
              <a:gd name="T25" fmla="*/ 64 h 297"/>
              <a:gd name="T26" fmla="*/ 59 w 282"/>
              <a:gd name="T27" fmla="*/ 32 h 297"/>
              <a:gd name="T28" fmla="*/ 99 w 282"/>
              <a:gd name="T29" fmla="*/ 11 h 297"/>
              <a:gd name="T30" fmla="*/ 144 w 282"/>
              <a:gd name="T31" fmla="*/ 0 h 297"/>
              <a:gd name="T32" fmla="*/ 182 w 282"/>
              <a:gd name="T33" fmla="*/ 2 h 297"/>
              <a:gd name="T34" fmla="*/ 214 w 282"/>
              <a:gd name="T35" fmla="*/ 8 h 297"/>
              <a:gd name="T36" fmla="*/ 241 w 282"/>
              <a:gd name="T37" fmla="*/ 22 h 297"/>
              <a:gd name="T38" fmla="*/ 260 w 282"/>
              <a:gd name="T39" fmla="*/ 39 h 297"/>
              <a:gd name="T40" fmla="*/ 270 w 282"/>
              <a:gd name="T41" fmla="*/ 56 h 297"/>
              <a:gd name="T42" fmla="*/ 272 w 282"/>
              <a:gd name="T43" fmla="*/ 73 h 297"/>
              <a:gd name="T44" fmla="*/ 264 w 282"/>
              <a:gd name="T45" fmla="*/ 87 h 297"/>
              <a:gd name="T46" fmla="*/ 246 w 282"/>
              <a:gd name="T47" fmla="*/ 93 h 297"/>
              <a:gd name="T48" fmla="*/ 220 w 282"/>
              <a:gd name="T49" fmla="*/ 91 h 297"/>
              <a:gd name="T50" fmla="*/ 202 w 282"/>
              <a:gd name="T51" fmla="*/ 77 h 297"/>
              <a:gd name="T52" fmla="*/ 197 w 282"/>
              <a:gd name="T53" fmla="*/ 57 h 297"/>
              <a:gd name="T54" fmla="*/ 189 w 282"/>
              <a:gd name="T55" fmla="*/ 35 h 297"/>
              <a:gd name="T56" fmla="*/ 168 w 282"/>
              <a:gd name="T57" fmla="*/ 23 h 297"/>
              <a:gd name="T58" fmla="*/ 139 w 282"/>
              <a:gd name="T59" fmla="*/ 22 h 297"/>
              <a:gd name="T60" fmla="*/ 115 w 282"/>
              <a:gd name="T61" fmla="*/ 27 h 297"/>
              <a:gd name="T62" fmla="*/ 95 w 282"/>
              <a:gd name="T63" fmla="*/ 37 h 297"/>
              <a:gd name="T64" fmla="*/ 76 w 282"/>
              <a:gd name="T65" fmla="*/ 59 h 297"/>
              <a:gd name="T66" fmla="*/ 64 w 282"/>
              <a:gd name="T67" fmla="*/ 88 h 297"/>
              <a:gd name="T68" fmla="*/ 59 w 282"/>
              <a:gd name="T69" fmla="*/ 123 h 297"/>
              <a:gd name="T70" fmla="*/ 64 w 282"/>
              <a:gd name="T71" fmla="*/ 159 h 297"/>
              <a:gd name="T72" fmla="*/ 76 w 282"/>
              <a:gd name="T73" fmla="*/ 192 h 297"/>
              <a:gd name="T74" fmla="*/ 96 w 282"/>
              <a:gd name="T75" fmla="*/ 220 h 297"/>
              <a:gd name="T76" fmla="*/ 123 w 282"/>
              <a:gd name="T77" fmla="*/ 240 h 297"/>
              <a:gd name="T78" fmla="*/ 156 w 282"/>
              <a:gd name="T79" fmla="*/ 249 h 297"/>
              <a:gd name="T80" fmla="*/ 185 w 282"/>
              <a:gd name="T81" fmla="*/ 249 h 297"/>
              <a:gd name="T82" fmla="*/ 210 w 282"/>
              <a:gd name="T83" fmla="*/ 241 h 297"/>
              <a:gd name="T84" fmla="*/ 232 w 282"/>
              <a:gd name="T85" fmla="*/ 229 h 297"/>
              <a:gd name="T86" fmla="*/ 261 w 282"/>
              <a:gd name="T87" fmla="*/ 1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 h="297">
                <a:moveTo>
                  <a:pt x="282" y="183"/>
                </a:moveTo>
                <a:lnTo>
                  <a:pt x="278" y="196"/>
                </a:lnTo>
                <a:lnTo>
                  <a:pt x="273" y="208"/>
                </a:lnTo>
                <a:lnTo>
                  <a:pt x="268" y="220"/>
                </a:lnTo>
                <a:lnTo>
                  <a:pt x="262" y="232"/>
                </a:lnTo>
                <a:lnTo>
                  <a:pt x="254" y="241"/>
                </a:lnTo>
                <a:lnTo>
                  <a:pt x="246" y="252"/>
                </a:lnTo>
                <a:lnTo>
                  <a:pt x="238" y="260"/>
                </a:lnTo>
                <a:lnTo>
                  <a:pt x="229" y="268"/>
                </a:lnTo>
                <a:lnTo>
                  <a:pt x="218" y="275"/>
                </a:lnTo>
                <a:lnTo>
                  <a:pt x="209" y="281"/>
                </a:lnTo>
                <a:lnTo>
                  <a:pt x="198" y="287"/>
                </a:lnTo>
                <a:lnTo>
                  <a:pt x="188" y="291"/>
                </a:lnTo>
                <a:lnTo>
                  <a:pt x="176" y="293"/>
                </a:lnTo>
                <a:lnTo>
                  <a:pt x="165" y="296"/>
                </a:lnTo>
                <a:lnTo>
                  <a:pt x="153" y="297"/>
                </a:lnTo>
                <a:lnTo>
                  <a:pt x="141" y="297"/>
                </a:lnTo>
                <a:lnTo>
                  <a:pt x="128" y="297"/>
                </a:lnTo>
                <a:lnTo>
                  <a:pt x="115" y="296"/>
                </a:lnTo>
                <a:lnTo>
                  <a:pt x="101" y="292"/>
                </a:lnTo>
                <a:lnTo>
                  <a:pt x="88" y="288"/>
                </a:lnTo>
                <a:lnTo>
                  <a:pt x="76" y="283"/>
                </a:lnTo>
                <a:lnTo>
                  <a:pt x="64" y="275"/>
                </a:lnTo>
                <a:lnTo>
                  <a:pt x="53" y="267"/>
                </a:lnTo>
                <a:lnTo>
                  <a:pt x="43" y="257"/>
                </a:lnTo>
                <a:lnTo>
                  <a:pt x="32" y="247"/>
                </a:lnTo>
                <a:lnTo>
                  <a:pt x="24" y="236"/>
                </a:lnTo>
                <a:lnTo>
                  <a:pt x="16" y="224"/>
                </a:lnTo>
                <a:lnTo>
                  <a:pt x="11" y="211"/>
                </a:lnTo>
                <a:lnTo>
                  <a:pt x="5" y="196"/>
                </a:lnTo>
                <a:lnTo>
                  <a:pt x="3" y="181"/>
                </a:lnTo>
                <a:lnTo>
                  <a:pt x="1" y="165"/>
                </a:lnTo>
                <a:lnTo>
                  <a:pt x="0" y="149"/>
                </a:lnTo>
                <a:lnTo>
                  <a:pt x="1" y="133"/>
                </a:lnTo>
                <a:lnTo>
                  <a:pt x="3" y="117"/>
                </a:lnTo>
                <a:lnTo>
                  <a:pt x="7" y="103"/>
                </a:lnTo>
                <a:lnTo>
                  <a:pt x="12" y="89"/>
                </a:lnTo>
                <a:lnTo>
                  <a:pt x="19" y="76"/>
                </a:lnTo>
                <a:lnTo>
                  <a:pt x="27" y="64"/>
                </a:lnTo>
                <a:lnTo>
                  <a:pt x="36" y="52"/>
                </a:lnTo>
                <a:lnTo>
                  <a:pt x="47" y="41"/>
                </a:lnTo>
                <a:lnTo>
                  <a:pt x="59" y="32"/>
                </a:lnTo>
                <a:lnTo>
                  <a:pt x="72" y="23"/>
                </a:lnTo>
                <a:lnTo>
                  <a:pt x="85" y="16"/>
                </a:lnTo>
                <a:lnTo>
                  <a:pt x="99" y="11"/>
                </a:lnTo>
                <a:lnTo>
                  <a:pt x="113" y="6"/>
                </a:lnTo>
                <a:lnTo>
                  <a:pt x="128" y="3"/>
                </a:lnTo>
                <a:lnTo>
                  <a:pt x="144" y="0"/>
                </a:lnTo>
                <a:lnTo>
                  <a:pt x="160" y="0"/>
                </a:lnTo>
                <a:lnTo>
                  <a:pt x="172" y="0"/>
                </a:lnTo>
                <a:lnTo>
                  <a:pt x="182" y="2"/>
                </a:lnTo>
                <a:lnTo>
                  <a:pt x="194" y="3"/>
                </a:lnTo>
                <a:lnTo>
                  <a:pt x="205" y="6"/>
                </a:lnTo>
                <a:lnTo>
                  <a:pt x="214" y="8"/>
                </a:lnTo>
                <a:lnTo>
                  <a:pt x="224" y="12"/>
                </a:lnTo>
                <a:lnTo>
                  <a:pt x="232" y="16"/>
                </a:lnTo>
                <a:lnTo>
                  <a:pt x="241" y="22"/>
                </a:lnTo>
                <a:lnTo>
                  <a:pt x="248" y="27"/>
                </a:lnTo>
                <a:lnTo>
                  <a:pt x="254" y="33"/>
                </a:lnTo>
                <a:lnTo>
                  <a:pt x="260" y="39"/>
                </a:lnTo>
                <a:lnTo>
                  <a:pt x="265" y="44"/>
                </a:lnTo>
                <a:lnTo>
                  <a:pt x="268" y="49"/>
                </a:lnTo>
                <a:lnTo>
                  <a:pt x="270" y="56"/>
                </a:lnTo>
                <a:lnTo>
                  <a:pt x="272" y="61"/>
                </a:lnTo>
                <a:lnTo>
                  <a:pt x="273" y="67"/>
                </a:lnTo>
                <a:lnTo>
                  <a:pt x="272" y="73"/>
                </a:lnTo>
                <a:lnTo>
                  <a:pt x="270" y="77"/>
                </a:lnTo>
                <a:lnTo>
                  <a:pt x="268" y="83"/>
                </a:lnTo>
                <a:lnTo>
                  <a:pt x="264" y="87"/>
                </a:lnTo>
                <a:lnTo>
                  <a:pt x="258" y="89"/>
                </a:lnTo>
                <a:lnTo>
                  <a:pt x="253" y="92"/>
                </a:lnTo>
                <a:lnTo>
                  <a:pt x="246" y="93"/>
                </a:lnTo>
                <a:lnTo>
                  <a:pt x="238" y="93"/>
                </a:lnTo>
                <a:lnTo>
                  <a:pt x="228" y="93"/>
                </a:lnTo>
                <a:lnTo>
                  <a:pt x="220" y="91"/>
                </a:lnTo>
                <a:lnTo>
                  <a:pt x="212" y="87"/>
                </a:lnTo>
                <a:lnTo>
                  <a:pt x="206" y="81"/>
                </a:lnTo>
                <a:lnTo>
                  <a:pt x="202" y="77"/>
                </a:lnTo>
                <a:lnTo>
                  <a:pt x="201" y="72"/>
                </a:lnTo>
                <a:lnTo>
                  <a:pt x="198" y="65"/>
                </a:lnTo>
                <a:lnTo>
                  <a:pt x="197" y="57"/>
                </a:lnTo>
                <a:lnTo>
                  <a:pt x="196" y="48"/>
                </a:lnTo>
                <a:lnTo>
                  <a:pt x="193" y="41"/>
                </a:lnTo>
                <a:lnTo>
                  <a:pt x="189" y="35"/>
                </a:lnTo>
                <a:lnTo>
                  <a:pt x="182" y="30"/>
                </a:lnTo>
                <a:lnTo>
                  <a:pt x="176" y="26"/>
                </a:lnTo>
                <a:lnTo>
                  <a:pt x="168" y="23"/>
                </a:lnTo>
                <a:lnTo>
                  <a:pt x="159" y="22"/>
                </a:lnTo>
                <a:lnTo>
                  <a:pt x="148" y="20"/>
                </a:lnTo>
                <a:lnTo>
                  <a:pt x="139" y="22"/>
                </a:lnTo>
                <a:lnTo>
                  <a:pt x="131" y="22"/>
                </a:lnTo>
                <a:lnTo>
                  <a:pt x="123" y="24"/>
                </a:lnTo>
                <a:lnTo>
                  <a:pt x="115" y="27"/>
                </a:lnTo>
                <a:lnTo>
                  <a:pt x="108" y="30"/>
                </a:lnTo>
                <a:lnTo>
                  <a:pt x="101" y="33"/>
                </a:lnTo>
                <a:lnTo>
                  <a:pt x="95" y="37"/>
                </a:lnTo>
                <a:lnTo>
                  <a:pt x="89" y="43"/>
                </a:lnTo>
                <a:lnTo>
                  <a:pt x="81" y="51"/>
                </a:lnTo>
                <a:lnTo>
                  <a:pt x="76" y="59"/>
                </a:lnTo>
                <a:lnTo>
                  <a:pt x="71" y="68"/>
                </a:lnTo>
                <a:lnTo>
                  <a:pt x="67" y="77"/>
                </a:lnTo>
                <a:lnTo>
                  <a:pt x="64" y="88"/>
                </a:lnTo>
                <a:lnTo>
                  <a:pt x="61" y="99"/>
                </a:lnTo>
                <a:lnTo>
                  <a:pt x="60" y="111"/>
                </a:lnTo>
                <a:lnTo>
                  <a:pt x="59" y="123"/>
                </a:lnTo>
                <a:lnTo>
                  <a:pt x="60" y="135"/>
                </a:lnTo>
                <a:lnTo>
                  <a:pt x="61" y="147"/>
                </a:lnTo>
                <a:lnTo>
                  <a:pt x="64" y="159"/>
                </a:lnTo>
                <a:lnTo>
                  <a:pt x="67" y="169"/>
                </a:lnTo>
                <a:lnTo>
                  <a:pt x="71" y="181"/>
                </a:lnTo>
                <a:lnTo>
                  <a:pt x="76" y="192"/>
                </a:lnTo>
                <a:lnTo>
                  <a:pt x="81" y="201"/>
                </a:lnTo>
                <a:lnTo>
                  <a:pt x="89" y="212"/>
                </a:lnTo>
                <a:lnTo>
                  <a:pt x="96" y="220"/>
                </a:lnTo>
                <a:lnTo>
                  <a:pt x="105" y="228"/>
                </a:lnTo>
                <a:lnTo>
                  <a:pt x="113" y="235"/>
                </a:lnTo>
                <a:lnTo>
                  <a:pt x="123" y="240"/>
                </a:lnTo>
                <a:lnTo>
                  <a:pt x="133" y="244"/>
                </a:lnTo>
                <a:lnTo>
                  <a:pt x="144" y="248"/>
                </a:lnTo>
                <a:lnTo>
                  <a:pt x="156" y="249"/>
                </a:lnTo>
                <a:lnTo>
                  <a:pt x="168" y="249"/>
                </a:lnTo>
                <a:lnTo>
                  <a:pt x="177" y="249"/>
                </a:lnTo>
                <a:lnTo>
                  <a:pt x="185" y="249"/>
                </a:lnTo>
                <a:lnTo>
                  <a:pt x="193" y="247"/>
                </a:lnTo>
                <a:lnTo>
                  <a:pt x="202" y="245"/>
                </a:lnTo>
                <a:lnTo>
                  <a:pt x="210" y="241"/>
                </a:lnTo>
                <a:lnTo>
                  <a:pt x="217" y="239"/>
                </a:lnTo>
                <a:lnTo>
                  <a:pt x="225" y="235"/>
                </a:lnTo>
                <a:lnTo>
                  <a:pt x="232" y="229"/>
                </a:lnTo>
                <a:lnTo>
                  <a:pt x="242" y="221"/>
                </a:lnTo>
                <a:lnTo>
                  <a:pt x="252" y="209"/>
                </a:lnTo>
                <a:lnTo>
                  <a:pt x="261" y="195"/>
                </a:lnTo>
                <a:lnTo>
                  <a:pt x="272" y="179"/>
                </a:lnTo>
                <a:lnTo>
                  <a:pt x="282" y="183"/>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02" name="Freeform 74"/>
          <p:cNvSpPr>
            <a:spLocks/>
          </p:cNvSpPr>
          <p:nvPr/>
        </p:nvSpPr>
        <p:spPr bwMode="auto">
          <a:xfrm>
            <a:off x="5932488" y="3336925"/>
            <a:ext cx="79375" cy="149225"/>
          </a:xfrm>
          <a:custGeom>
            <a:avLst/>
            <a:gdLst>
              <a:gd name="T0" fmla="*/ 112 w 201"/>
              <a:gd name="T1" fmla="*/ 0 h 377"/>
              <a:gd name="T2" fmla="*/ 112 w 201"/>
              <a:gd name="T3" fmla="*/ 92 h 377"/>
              <a:gd name="T4" fmla="*/ 191 w 201"/>
              <a:gd name="T5" fmla="*/ 92 h 377"/>
              <a:gd name="T6" fmla="*/ 191 w 201"/>
              <a:gd name="T7" fmla="*/ 114 h 377"/>
              <a:gd name="T8" fmla="*/ 112 w 201"/>
              <a:gd name="T9" fmla="*/ 114 h 377"/>
              <a:gd name="T10" fmla="*/ 112 w 201"/>
              <a:gd name="T11" fmla="*/ 296 h 377"/>
              <a:gd name="T12" fmla="*/ 114 w 201"/>
              <a:gd name="T13" fmla="*/ 308 h 377"/>
              <a:gd name="T14" fmla="*/ 115 w 201"/>
              <a:gd name="T15" fmla="*/ 319 h 377"/>
              <a:gd name="T16" fmla="*/ 118 w 201"/>
              <a:gd name="T17" fmla="*/ 327 h 377"/>
              <a:gd name="T18" fmla="*/ 122 w 201"/>
              <a:gd name="T19" fmla="*/ 333 h 377"/>
              <a:gd name="T20" fmla="*/ 127 w 201"/>
              <a:gd name="T21" fmla="*/ 337 h 377"/>
              <a:gd name="T22" fmla="*/ 132 w 201"/>
              <a:gd name="T23" fmla="*/ 340 h 377"/>
              <a:gd name="T24" fmla="*/ 139 w 201"/>
              <a:gd name="T25" fmla="*/ 341 h 377"/>
              <a:gd name="T26" fmla="*/ 146 w 201"/>
              <a:gd name="T27" fmla="*/ 343 h 377"/>
              <a:gd name="T28" fmla="*/ 152 w 201"/>
              <a:gd name="T29" fmla="*/ 341 h 377"/>
              <a:gd name="T30" fmla="*/ 158 w 201"/>
              <a:gd name="T31" fmla="*/ 341 h 377"/>
              <a:gd name="T32" fmla="*/ 164 w 201"/>
              <a:gd name="T33" fmla="*/ 339 h 377"/>
              <a:gd name="T34" fmla="*/ 170 w 201"/>
              <a:gd name="T35" fmla="*/ 336 h 377"/>
              <a:gd name="T36" fmla="*/ 175 w 201"/>
              <a:gd name="T37" fmla="*/ 332 h 377"/>
              <a:gd name="T38" fmla="*/ 179 w 201"/>
              <a:gd name="T39" fmla="*/ 328 h 377"/>
              <a:gd name="T40" fmla="*/ 183 w 201"/>
              <a:gd name="T41" fmla="*/ 323 h 377"/>
              <a:gd name="T42" fmla="*/ 187 w 201"/>
              <a:gd name="T43" fmla="*/ 317 h 377"/>
              <a:gd name="T44" fmla="*/ 201 w 201"/>
              <a:gd name="T45" fmla="*/ 317 h 377"/>
              <a:gd name="T46" fmla="*/ 193 w 201"/>
              <a:gd name="T47" fmla="*/ 332 h 377"/>
              <a:gd name="T48" fmla="*/ 186 w 201"/>
              <a:gd name="T49" fmla="*/ 344 h 377"/>
              <a:gd name="T50" fmla="*/ 176 w 201"/>
              <a:gd name="T51" fmla="*/ 355 h 377"/>
              <a:gd name="T52" fmla="*/ 166 w 201"/>
              <a:gd name="T53" fmla="*/ 363 h 377"/>
              <a:gd name="T54" fmla="*/ 154 w 201"/>
              <a:gd name="T55" fmla="*/ 369 h 377"/>
              <a:gd name="T56" fmla="*/ 142 w 201"/>
              <a:gd name="T57" fmla="*/ 375 h 377"/>
              <a:gd name="T58" fmla="*/ 130 w 201"/>
              <a:gd name="T59" fmla="*/ 377 h 377"/>
              <a:gd name="T60" fmla="*/ 116 w 201"/>
              <a:gd name="T61" fmla="*/ 377 h 377"/>
              <a:gd name="T62" fmla="*/ 108 w 201"/>
              <a:gd name="T63" fmla="*/ 377 h 377"/>
              <a:gd name="T64" fmla="*/ 100 w 201"/>
              <a:gd name="T65" fmla="*/ 376 h 377"/>
              <a:gd name="T66" fmla="*/ 92 w 201"/>
              <a:gd name="T67" fmla="*/ 373 h 377"/>
              <a:gd name="T68" fmla="*/ 84 w 201"/>
              <a:gd name="T69" fmla="*/ 371 h 377"/>
              <a:gd name="T70" fmla="*/ 76 w 201"/>
              <a:gd name="T71" fmla="*/ 365 h 377"/>
              <a:gd name="T72" fmla="*/ 70 w 201"/>
              <a:gd name="T73" fmla="*/ 360 h 377"/>
              <a:gd name="T74" fmla="*/ 64 w 201"/>
              <a:gd name="T75" fmla="*/ 355 h 377"/>
              <a:gd name="T76" fmla="*/ 60 w 201"/>
              <a:gd name="T77" fmla="*/ 348 h 377"/>
              <a:gd name="T78" fmla="*/ 56 w 201"/>
              <a:gd name="T79" fmla="*/ 340 h 377"/>
              <a:gd name="T80" fmla="*/ 55 w 201"/>
              <a:gd name="T81" fmla="*/ 329 h 377"/>
              <a:gd name="T82" fmla="*/ 54 w 201"/>
              <a:gd name="T83" fmla="*/ 317 h 377"/>
              <a:gd name="T84" fmla="*/ 52 w 201"/>
              <a:gd name="T85" fmla="*/ 303 h 377"/>
              <a:gd name="T86" fmla="*/ 52 w 201"/>
              <a:gd name="T87" fmla="*/ 114 h 377"/>
              <a:gd name="T88" fmla="*/ 0 w 201"/>
              <a:gd name="T89" fmla="*/ 114 h 377"/>
              <a:gd name="T90" fmla="*/ 0 w 201"/>
              <a:gd name="T91" fmla="*/ 104 h 377"/>
              <a:gd name="T92" fmla="*/ 10 w 201"/>
              <a:gd name="T93" fmla="*/ 100 h 377"/>
              <a:gd name="T94" fmla="*/ 20 w 201"/>
              <a:gd name="T95" fmla="*/ 95 h 377"/>
              <a:gd name="T96" fmla="*/ 30 w 201"/>
              <a:gd name="T97" fmla="*/ 88 h 377"/>
              <a:gd name="T98" fmla="*/ 40 w 201"/>
              <a:gd name="T99" fmla="*/ 80 h 377"/>
              <a:gd name="T100" fmla="*/ 51 w 201"/>
              <a:gd name="T101" fmla="*/ 72 h 377"/>
              <a:gd name="T102" fmla="*/ 60 w 201"/>
              <a:gd name="T103" fmla="*/ 63 h 377"/>
              <a:gd name="T104" fmla="*/ 70 w 201"/>
              <a:gd name="T105" fmla="*/ 54 h 377"/>
              <a:gd name="T106" fmla="*/ 78 w 201"/>
              <a:gd name="T107" fmla="*/ 43 h 377"/>
              <a:gd name="T108" fmla="*/ 83 w 201"/>
              <a:gd name="T109" fmla="*/ 35 h 377"/>
              <a:gd name="T110" fmla="*/ 88 w 201"/>
              <a:gd name="T111" fmla="*/ 26 h 377"/>
              <a:gd name="T112" fmla="*/ 95 w 201"/>
              <a:gd name="T113" fmla="*/ 14 h 377"/>
              <a:gd name="T114" fmla="*/ 102 w 201"/>
              <a:gd name="T115" fmla="*/ 0 h 377"/>
              <a:gd name="T116" fmla="*/ 112 w 201"/>
              <a:gd name="T117"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 h="377">
                <a:moveTo>
                  <a:pt x="112" y="0"/>
                </a:moveTo>
                <a:lnTo>
                  <a:pt x="112" y="92"/>
                </a:lnTo>
                <a:lnTo>
                  <a:pt x="191" y="92"/>
                </a:lnTo>
                <a:lnTo>
                  <a:pt x="191" y="114"/>
                </a:lnTo>
                <a:lnTo>
                  <a:pt x="112" y="114"/>
                </a:lnTo>
                <a:lnTo>
                  <a:pt x="112" y="296"/>
                </a:lnTo>
                <a:lnTo>
                  <a:pt x="114" y="308"/>
                </a:lnTo>
                <a:lnTo>
                  <a:pt x="115" y="319"/>
                </a:lnTo>
                <a:lnTo>
                  <a:pt x="118" y="327"/>
                </a:lnTo>
                <a:lnTo>
                  <a:pt x="122" y="333"/>
                </a:lnTo>
                <a:lnTo>
                  <a:pt x="127" y="337"/>
                </a:lnTo>
                <a:lnTo>
                  <a:pt x="132" y="340"/>
                </a:lnTo>
                <a:lnTo>
                  <a:pt x="139" y="341"/>
                </a:lnTo>
                <a:lnTo>
                  <a:pt x="146" y="343"/>
                </a:lnTo>
                <a:lnTo>
                  <a:pt x="152" y="341"/>
                </a:lnTo>
                <a:lnTo>
                  <a:pt x="158" y="341"/>
                </a:lnTo>
                <a:lnTo>
                  <a:pt x="164" y="339"/>
                </a:lnTo>
                <a:lnTo>
                  <a:pt x="170" y="336"/>
                </a:lnTo>
                <a:lnTo>
                  <a:pt x="175" y="332"/>
                </a:lnTo>
                <a:lnTo>
                  <a:pt x="179" y="328"/>
                </a:lnTo>
                <a:lnTo>
                  <a:pt x="183" y="323"/>
                </a:lnTo>
                <a:lnTo>
                  <a:pt x="187" y="317"/>
                </a:lnTo>
                <a:lnTo>
                  <a:pt x="201" y="317"/>
                </a:lnTo>
                <a:lnTo>
                  <a:pt x="193" y="332"/>
                </a:lnTo>
                <a:lnTo>
                  <a:pt x="186" y="344"/>
                </a:lnTo>
                <a:lnTo>
                  <a:pt x="176" y="355"/>
                </a:lnTo>
                <a:lnTo>
                  <a:pt x="166" y="363"/>
                </a:lnTo>
                <a:lnTo>
                  <a:pt x="154" y="369"/>
                </a:lnTo>
                <a:lnTo>
                  <a:pt x="142" y="375"/>
                </a:lnTo>
                <a:lnTo>
                  <a:pt x="130" y="377"/>
                </a:lnTo>
                <a:lnTo>
                  <a:pt x="116" y="377"/>
                </a:lnTo>
                <a:lnTo>
                  <a:pt x="108" y="377"/>
                </a:lnTo>
                <a:lnTo>
                  <a:pt x="100" y="376"/>
                </a:lnTo>
                <a:lnTo>
                  <a:pt x="92" y="373"/>
                </a:lnTo>
                <a:lnTo>
                  <a:pt x="84" y="371"/>
                </a:lnTo>
                <a:lnTo>
                  <a:pt x="76" y="365"/>
                </a:lnTo>
                <a:lnTo>
                  <a:pt x="70" y="360"/>
                </a:lnTo>
                <a:lnTo>
                  <a:pt x="64" y="355"/>
                </a:lnTo>
                <a:lnTo>
                  <a:pt x="60" y="348"/>
                </a:lnTo>
                <a:lnTo>
                  <a:pt x="56" y="340"/>
                </a:lnTo>
                <a:lnTo>
                  <a:pt x="55" y="329"/>
                </a:lnTo>
                <a:lnTo>
                  <a:pt x="54" y="317"/>
                </a:lnTo>
                <a:lnTo>
                  <a:pt x="52" y="303"/>
                </a:lnTo>
                <a:lnTo>
                  <a:pt x="52" y="114"/>
                </a:lnTo>
                <a:lnTo>
                  <a:pt x="0" y="114"/>
                </a:lnTo>
                <a:lnTo>
                  <a:pt x="0" y="104"/>
                </a:lnTo>
                <a:lnTo>
                  <a:pt x="10" y="100"/>
                </a:lnTo>
                <a:lnTo>
                  <a:pt x="20" y="95"/>
                </a:lnTo>
                <a:lnTo>
                  <a:pt x="30" y="88"/>
                </a:lnTo>
                <a:lnTo>
                  <a:pt x="40" y="80"/>
                </a:lnTo>
                <a:lnTo>
                  <a:pt x="51" y="72"/>
                </a:lnTo>
                <a:lnTo>
                  <a:pt x="60" y="63"/>
                </a:lnTo>
                <a:lnTo>
                  <a:pt x="70" y="54"/>
                </a:lnTo>
                <a:lnTo>
                  <a:pt x="78" y="43"/>
                </a:lnTo>
                <a:lnTo>
                  <a:pt x="83" y="35"/>
                </a:lnTo>
                <a:lnTo>
                  <a:pt x="88" y="26"/>
                </a:lnTo>
                <a:lnTo>
                  <a:pt x="95" y="14"/>
                </a:lnTo>
                <a:lnTo>
                  <a:pt x="102" y="0"/>
                </a:lnTo>
                <a:lnTo>
                  <a:pt x="112" y="0"/>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03" name="Freeform 75"/>
          <p:cNvSpPr>
            <a:spLocks/>
          </p:cNvSpPr>
          <p:nvPr/>
        </p:nvSpPr>
        <p:spPr bwMode="auto">
          <a:xfrm>
            <a:off x="6013450" y="3370263"/>
            <a:ext cx="98425" cy="114300"/>
          </a:xfrm>
          <a:custGeom>
            <a:avLst/>
            <a:gdLst>
              <a:gd name="T0" fmla="*/ 117 w 249"/>
              <a:gd name="T1" fmla="*/ 63 h 289"/>
              <a:gd name="T2" fmla="*/ 139 w 249"/>
              <a:gd name="T3" fmla="*/ 35 h 289"/>
              <a:gd name="T4" fmla="*/ 160 w 249"/>
              <a:gd name="T5" fmla="*/ 16 h 289"/>
              <a:gd name="T6" fmla="*/ 181 w 249"/>
              <a:gd name="T7" fmla="*/ 4 h 289"/>
              <a:gd name="T8" fmla="*/ 204 w 249"/>
              <a:gd name="T9" fmla="*/ 0 h 289"/>
              <a:gd name="T10" fmla="*/ 221 w 249"/>
              <a:gd name="T11" fmla="*/ 3 h 289"/>
              <a:gd name="T12" fmla="*/ 237 w 249"/>
              <a:gd name="T13" fmla="*/ 10 h 289"/>
              <a:gd name="T14" fmla="*/ 247 w 249"/>
              <a:gd name="T15" fmla="*/ 22 h 289"/>
              <a:gd name="T16" fmla="*/ 249 w 249"/>
              <a:gd name="T17" fmla="*/ 33 h 289"/>
              <a:gd name="T18" fmla="*/ 248 w 249"/>
              <a:gd name="T19" fmla="*/ 45 h 289"/>
              <a:gd name="T20" fmla="*/ 240 w 249"/>
              <a:gd name="T21" fmla="*/ 55 h 289"/>
              <a:gd name="T22" fmla="*/ 229 w 249"/>
              <a:gd name="T23" fmla="*/ 60 h 289"/>
              <a:gd name="T24" fmla="*/ 217 w 249"/>
              <a:gd name="T25" fmla="*/ 63 h 289"/>
              <a:gd name="T26" fmla="*/ 204 w 249"/>
              <a:gd name="T27" fmla="*/ 60 h 289"/>
              <a:gd name="T28" fmla="*/ 189 w 249"/>
              <a:gd name="T29" fmla="*/ 52 h 289"/>
              <a:gd name="T30" fmla="*/ 175 w 249"/>
              <a:gd name="T31" fmla="*/ 44 h 289"/>
              <a:gd name="T32" fmla="*/ 165 w 249"/>
              <a:gd name="T33" fmla="*/ 41 h 289"/>
              <a:gd name="T34" fmla="*/ 151 w 249"/>
              <a:gd name="T35" fmla="*/ 47 h 289"/>
              <a:gd name="T36" fmla="*/ 135 w 249"/>
              <a:gd name="T37" fmla="*/ 64 h 289"/>
              <a:gd name="T38" fmla="*/ 117 w 249"/>
              <a:gd name="T39" fmla="*/ 89 h 289"/>
              <a:gd name="T40" fmla="*/ 117 w 249"/>
              <a:gd name="T41" fmla="*/ 235 h 289"/>
              <a:gd name="T42" fmla="*/ 121 w 249"/>
              <a:gd name="T43" fmla="*/ 252 h 289"/>
              <a:gd name="T44" fmla="*/ 127 w 249"/>
              <a:gd name="T45" fmla="*/ 263 h 289"/>
              <a:gd name="T46" fmla="*/ 136 w 249"/>
              <a:gd name="T47" fmla="*/ 269 h 289"/>
              <a:gd name="T48" fmla="*/ 148 w 249"/>
              <a:gd name="T49" fmla="*/ 275 h 289"/>
              <a:gd name="T50" fmla="*/ 165 w 249"/>
              <a:gd name="T51" fmla="*/ 277 h 289"/>
              <a:gd name="T52" fmla="*/ 176 w 249"/>
              <a:gd name="T53" fmla="*/ 289 h 289"/>
              <a:gd name="T54" fmla="*/ 4 w 249"/>
              <a:gd name="T55" fmla="*/ 279 h 289"/>
              <a:gd name="T56" fmla="*/ 27 w 249"/>
              <a:gd name="T57" fmla="*/ 276 h 289"/>
              <a:gd name="T58" fmla="*/ 43 w 249"/>
              <a:gd name="T59" fmla="*/ 272 h 289"/>
              <a:gd name="T60" fmla="*/ 51 w 249"/>
              <a:gd name="T61" fmla="*/ 265 h 289"/>
              <a:gd name="T62" fmla="*/ 55 w 249"/>
              <a:gd name="T63" fmla="*/ 256 h 289"/>
              <a:gd name="T64" fmla="*/ 57 w 249"/>
              <a:gd name="T65" fmla="*/ 225 h 289"/>
              <a:gd name="T66" fmla="*/ 57 w 249"/>
              <a:gd name="T67" fmla="*/ 95 h 289"/>
              <a:gd name="T68" fmla="*/ 56 w 249"/>
              <a:gd name="T69" fmla="*/ 65 h 289"/>
              <a:gd name="T70" fmla="*/ 53 w 249"/>
              <a:gd name="T71" fmla="*/ 55 h 289"/>
              <a:gd name="T72" fmla="*/ 49 w 249"/>
              <a:gd name="T73" fmla="*/ 48 h 289"/>
              <a:gd name="T74" fmla="*/ 39 w 249"/>
              <a:gd name="T75" fmla="*/ 41 h 289"/>
              <a:gd name="T76" fmla="*/ 17 w 249"/>
              <a:gd name="T77" fmla="*/ 41 h 289"/>
              <a:gd name="T78" fmla="*/ 0 w 249"/>
              <a:gd name="T79" fmla="*/ 35 h 289"/>
              <a:gd name="T80" fmla="*/ 117 w 249"/>
              <a:gd name="T8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289">
                <a:moveTo>
                  <a:pt x="117" y="0"/>
                </a:moveTo>
                <a:lnTo>
                  <a:pt x="117" y="63"/>
                </a:lnTo>
                <a:lnTo>
                  <a:pt x="128" y="48"/>
                </a:lnTo>
                <a:lnTo>
                  <a:pt x="139" y="35"/>
                </a:lnTo>
                <a:lnTo>
                  <a:pt x="149" y="24"/>
                </a:lnTo>
                <a:lnTo>
                  <a:pt x="160" y="16"/>
                </a:lnTo>
                <a:lnTo>
                  <a:pt x="171" y="8"/>
                </a:lnTo>
                <a:lnTo>
                  <a:pt x="181" y="4"/>
                </a:lnTo>
                <a:lnTo>
                  <a:pt x="192" y="2"/>
                </a:lnTo>
                <a:lnTo>
                  <a:pt x="204" y="0"/>
                </a:lnTo>
                <a:lnTo>
                  <a:pt x="213" y="0"/>
                </a:lnTo>
                <a:lnTo>
                  <a:pt x="221" y="3"/>
                </a:lnTo>
                <a:lnTo>
                  <a:pt x="229" y="6"/>
                </a:lnTo>
                <a:lnTo>
                  <a:pt x="237" y="10"/>
                </a:lnTo>
                <a:lnTo>
                  <a:pt x="243" y="16"/>
                </a:lnTo>
                <a:lnTo>
                  <a:pt x="247" y="22"/>
                </a:lnTo>
                <a:lnTo>
                  <a:pt x="249" y="27"/>
                </a:lnTo>
                <a:lnTo>
                  <a:pt x="249" y="33"/>
                </a:lnTo>
                <a:lnTo>
                  <a:pt x="249" y="40"/>
                </a:lnTo>
                <a:lnTo>
                  <a:pt x="248" y="45"/>
                </a:lnTo>
                <a:lnTo>
                  <a:pt x="244" y="49"/>
                </a:lnTo>
                <a:lnTo>
                  <a:pt x="240" y="55"/>
                </a:lnTo>
                <a:lnTo>
                  <a:pt x="236" y="57"/>
                </a:lnTo>
                <a:lnTo>
                  <a:pt x="229" y="60"/>
                </a:lnTo>
                <a:lnTo>
                  <a:pt x="224" y="61"/>
                </a:lnTo>
                <a:lnTo>
                  <a:pt x="217" y="63"/>
                </a:lnTo>
                <a:lnTo>
                  <a:pt x="211" y="61"/>
                </a:lnTo>
                <a:lnTo>
                  <a:pt x="204" y="60"/>
                </a:lnTo>
                <a:lnTo>
                  <a:pt x="197" y="56"/>
                </a:lnTo>
                <a:lnTo>
                  <a:pt x="189" y="52"/>
                </a:lnTo>
                <a:lnTo>
                  <a:pt x="181" y="47"/>
                </a:lnTo>
                <a:lnTo>
                  <a:pt x="175" y="44"/>
                </a:lnTo>
                <a:lnTo>
                  <a:pt x="169" y="41"/>
                </a:lnTo>
                <a:lnTo>
                  <a:pt x="165" y="41"/>
                </a:lnTo>
                <a:lnTo>
                  <a:pt x="159" y="43"/>
                </a:lnTo>
                <a:lnTo>
                  <a:pt x="151" y="47"/>
                </a:lnTo>
                <a:lnTo>
                  <a:pt x="143" y="55"/>
                </a:lnTo>
                <a:lnTo>
                  <a:pt x="135" y="64"/>
                </a:lnTo>
                <a:lnTo>
                  <a:pt x="125" y="76"/>
                </a:lnTo>
                <a:lnTo>
                  <a:pt x="117" y="89"/>
                </a:lnTo>
                <a:lnTo>
                  <a:pt x="117" y="224"/>
                </a:lnTo>
                <a:lnTo>
                  <a:pt x="117" y="235"/>
                </a:lnTo>
                <a:lnTo>
                  <a:pt x="119" y="244"/>
                </a:lnTo>
                <a:lnTo>
                  <a:pt x="121" y="252"/>
                </a:lnTo>
                <a:lnTo>
                  <a:pt x="124" y="259"/>
                </a:lnTo>
                <a:lnTo>
                  <a:pt x="127" y="263"/>
                </a:lnTo>
                <a:lnTo>
                  <a:pt x="131" y="267"/>
                </a:lnTo>
                <a:lnTo>
                  <a:pt x="136" y="269"/>
                </a:lnTo>
                <a:lnTo>
                  <a:pt x="141" y="273"/>
                </a:lnTo>
                <a:lnTo>
                  <a:pt x="148" y="275"/>
                </a:lnTo>
                <a:lnTo>
                  <a:pt x="156" y="277"/>
                </a:lnTo>
                <a:lnTo>
                  <a:pt x="165" y="277"/>
                </a:lnTo>
                <a:lnTo>
                  <a:pt x="176" y="279"/>
                </a:lnTo>
                <a:lnTo>
                  <a:pt x="176" y="289"/>
                </a:lnTo>
                <a:lnTo>
                  <a:pt x="4" y="289"/>
                </a:lnTo>
                <a:lnTo>
                  <a:pt x="4" y="279"/>
                </a:lnTo>
                <a:lnTo>
                  <a:pt x="16" y="277"/>
                </a:lnTo>
                <a:lnTo>
                  <a:pt x="27" y="276"/>
                </a:lnTo>
                <a:lnTo>
                  <a:pt x="35" y="275"/>
                </a:lnTo>
                <a:lnTo>
                  <a:pt x="43" y="272"/>
                </a:lnTo>
                <a:lnTo>
                  <a:pt x="47" y="268"/>
                </a:lnTo>
                <a:lnTo>
                  <a:pt x="51" y="265"/>
                </a:lnTo>
                <a:lnTo>
                  <a:pt x="53" y="261"/>
                </a:lnTo>
                <a:lnTo>
                  <a:pt x="55" y="256"/>
                </a:lnTo>
                <a:lnTo>
                  <a:pt x="56" y="245"/>
                </a:lnTo>
                <a:lnTo>
                  <a:pt x="57" y="225"/>
                </a:lnTo>
                <a:lnTo>
                  <a:pt x="57" y="117"/>
                </a:lnTo>
                <a:lnTo>
                  <a:pt x="57" y="95"/>
                </a:lnTo>
                <a:lnTo>
                  <a:pt x="56" y="77"/>
                </a:lnTo>
                <a:lnTo>
                  <a:pt x="56" y="65"/>
                </a:lnTo>
                <a:lnTo>
                  <a:pt x="55" y="59"/>
                </a:lnTo>
                <a:lnTo>
                  <a:pt x="53" y="55"/>
                </a:lnTo>
                <a:lnTo>
                  <a:pt x="51" y="51"/>
                </a:lnTo>
                <a:lnTo>
                  <a:pt x="49" y="48"/>
                </a:lnTo>
                <a:lnTo>
                  <a:pt x="45" y="45"/>
                </a:lnTo>
                <a:lnTo>
                  <a:pt x="39" y="41"/>
                </a:lnTo>
                <a:lnTo>
                  <a:pt x="29" y="40"/>
                </a:lnTo>
                <a:lnTo>
                  <a:pt x="17" y="41"/>
                </a:lnTo>
                <a:lnTo>
                  <a:pt x="4" y="45"/>
                </a:lnTo>
                <a:lnTo>
                  <a:pt x="0" y="35"/>
                </a:lnTo>
                <a:lnTo>
                  <a:pt x="101" y="0"/>
                </a:lnTo>
                <a:lnTo>
                  <a:pt x="117" y="0"/>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04" name="Freeform 76"/>
          <p:cNvSpPr>
            <a:spLocks noEditPoints="1"/>
          </p:cNvSpPr>
          <p:nvPr/>
        </p:nvSpPr>
        <p:spPr bwMode="auto">
          <a:xfrm>
            <a:off x="6119813" y="3370263"/>
            <a:ext cx="128587" cy="117475"/>
          </a:xfrm>
          <a:custGeom>
            <a:avLst/>
            <a:gdLst>
              <a:gd name="T0" fmla="*/ 197 w 322"/>
              <a:gd name="T1" fmla="*/ 3 h 297"/>
              <a:gd name="T2" fmla="*/ 245 w 322"/>
              <a:gd name="T3" fmla="*/ 19 h 297"/>
              <a:gd name="T4" fmla="*/ 283 w 322"/>
              <a:gd name="T5" fmla="*/ 48 h 297"/>
              <a:gd name="T6" fmla="*/ 307 w 322"/>
              <a:gd name="T7" fmla="*/ 81 h 297"/>
              <a:gd name="T8" fmla="*/ 319 w 322"/>
              <a:gd name="T9" fmla="*/ 117 h 297"/>
              <a:gd name="T10" fmla="*/ 321 w 322"/>
              <a:gd name="T11" fmla="*/ 163 h 297"/>
              <a:gd name="T12" fmla="*/ 301 w 322"/>
              <a:gd name="T13" fmla="*/ 220 h 297"/>
              <a:gd name="T14" fmla="*/ 282 w 322"/>
              <a:gd name="T15" fmla="*/ 247 h 297"/>
              <a:gd name="T16" fmla="*/ 259 w 322"/>
              <a:gd name="T17" fmla="*/ 267 h 297"/>
              <a:gd name="T18" fmla="*/ 231 w 322"/>
              <a:gd name="T19" fmla="*/ 283 h 297"/>
              <a:gd name="T20" fmla="*/ 201 w 322"/>
              <a:gd name="T21" fmla="*/ 293 h 297"/>
              <a:gd name="T22" fmla="*/ 138 w 322"/>
              <a:gd name="T23" fmla="*/ 297 h 297"/>
              <a:gd name="T24" fmla="*/ 89 w 322"/>
              <a:gd name="T25" fmla="*/ 285 h 297"/>
              <a:gd name="T26" fmla="*/ 49 w 322"/>
              <a:gd name="T27" fmla="*/ 259 h 297"/>
              <a:gd name="T28" fmla="*/ 21 w 322"/>
              <a:gd name="T29" fmla="*/ 225 h 297"/>
              <a:gd name="T30" fmla="*/ 5 w 322"/>
              <a:gd name="T31" fmla="*/ 189 h 297"/>
              <a:gd name="T32" fmla="*/ 0 w 322"/>
              <a:gd name="T33" fmla="*/ 152 h 297"/>
              <a:gd name="T34" fmla="*/ 2 w 322"/>
              <a:gd name="T35" fmla="*/ 123 h 297"/>
              <a:gd name="T36" fmla="*/ 22 w 322"/>
              <a:gd name="T37" fmla="*/ 75 h 297"/>
              <a:gd name="T38" fmla="*/ 41 w 322"/>
              <a:gd name="T39" fmla="*/ 49 h 297"/>
              <a:gd name="T40" fmla="*/ 65 w 322"/>
              <a:gd name="T41" fmla="*/ 28 h 297"/>
              <a:gd name="T42" fmla="*/ 101 w 322"/>
              <a:gd name="T43" fmla="*/ 11 h 297"/>
              <a:gd name="T44" fmla="*/ 161 w 322"/>
              <a:gd name="T45" fmla="*/ 0 h 297"/>
              <a:gd name="T46" fmla="*/ 130 w 322"/>
              <a:gd name="T47" fmla="*/ 23 h 297"/>
              <a:gd name="T48" fmla="*/ 102 w 322"/>
              <a:gd name="T49" fmla="*/ 35 h 297"/>
              <a:gd name="T50" fmla="*/ 79 w 322"/>
              <a:gd name="T51" fmla="*/ 63 h 297"/>
              <a:gd name="T52" fmla="*/ 67 w 322"/>
              <a:gd name="T53" fmla="*/ 108 h 297"/>
              <a:gd name="T54" fmla="*/ 69 w 322"/>
              <a:gd name="T55" fmla="*/ 155 h 297"/>
              <a:gd name="T56" fmla="*/ 78 w 322"/>
              <a:gd name="T57" fmla="*/ 196 h 297"/>
              <a:gd name="T58" fmla="*/ 97 w 322"/>
              <a:gd name="T59" fmla="*/ 232 h 297"/>
              <a:gd name="T60" fmla="*/ 121 w 322"/>
              <a:gd name="T61" fmla="*/ 259 h 297"/>
              <a:gd name="T62" fmla="*/ 150 w 322"/>
              <a:gd name="T63" fmla="*/ 273 h 297"/>
              <a:gd name="T64" fmla="*/ 181 w 322"/>
              <a:gd name="T65" fmla="*/ 276 h 297"/>
              <a:gd name="T66" fmla="*/ 205 w 322"/>
              <a:gd name="T67" fmla="*/ 269 h 297"/>
              <a:gd name="T68" fmla="*/ 225 w 322"/>
              <a:gd name="T69" fmla="*/ 257 h 297"/>
              <a:gd name="T70" fmla="*/ 241 w 322"/>
              <a:gd name="T71" fmla="*/ 237 h 297"/>
              <a:gd name="T72" fmla="*/ 251 w 322"/>
              <a:gd name="T73" fmla="*/ 207 h 297"/>
              <a:gd name="T74" fmla="*/ 254 w 322"/>
              <a:gd name="T75" fmla="*/ 167 h 297"/>
              <a:gd name="T76" fmla="*/ 249 w 322"/>
              <a:gd name="T77" fmla="*/ 116 h 297"/>
              <a:gd name="T78" fmla="*/ 233 w 322"/>
              <a:gd name="T79" fmla="*/ 72 h 297"/>
              <a:gd name="T80" fmla="*/ 209 w 322"/>
              <a:gd name="T81" fmla="*/ 43 h 297"/>
              <a:gd name="T82" fmla="*/ 186 w 322"/>
              <a:gd name="T83" fmla="*/ 27 h 297"/>
              <a:gd name="T84" fmla="*/ 159 w 322"/>
              <a:gd name="T85" fmla="*/ 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2" h="297">
                <a:moveTo>
                  <a:pt x="161" y="0"/>
                </a:moveTo>
                <a:lnTo>
                  <a:pt x="179" y="0"/>
                </a:lnTo>
                <a:lnTo>
                  <a:pt x="197" y="3"/>
                </a:lnTo>
                <a:lnTo>
                  <a:pt x="214" y="7"/>
                </a:lnTo>
                <a:lnTo>
                  <a:pt x="230" y="12"/>
                </a:lnTo>
                <a:lnTo>
                  <a:pt x="245" y="19"/>
                </a:lnTo>
                <a:lnTo>
                  <a:pt x="258" y="27"/>
                </a:lnTo>
                <a:lnTo>
                  <a:pt x="271" y="37"/>
                </a:lnTo>
                <a:lnTo>
                  <a:pt x="283" y="48"/>
                </a:lnTo>
                <a:lnTo>
                  <a:pt x="293" y="59"/>
                </a:lnTo>
                <a:lnTo>
                  <a:pt x="301" y="69"/>
                </a:lnTo>
                <a:lnTo>
                  <a:pt x="307" y="81"/>
                </a:lnTo>
                <a:lnTo>
                  <a:pt x="313" y="93"/>
                </a:lnTo>
                <a:lnTo>
                  <a:pt x="317" y="105"/>
                </a:lnTo>
                <a:lnTo>
                  <a:pt x="319" y="117"/>
                </a:lnTo>
                <a:lnTo>
                  <a:pt x="322" y="131"/>
                </a:lnTo>
                <a:lnTo>
                  <a:pt x="322" y="144"/>
                </a:lnTo>
                <a:lnTo>
                  <a:pt x="321" y="163"/>
                </a:lnTo>
                <a:lnTo>
                  <a:pt x="317" y="181"/>
                </a:lnTo>
                <a:lnTo>
                  <a:pt x="310" y="200"/>
                </a:lnTo>
                <a:lnTo>
                  <a:pt x="301" y="220"/>
                </a:lnTo>
                <a:lnTo>
                  <a:pt x="295" y="229"/>
                </a:lnTo>
                <a:lnTo>
                  <a:pt x="289" y="239"/>
                </a:lnTo>
                <a:lnTo>
                  <a:pt x="282" y="247"/>
                </a:lnTo>
                <a:lnTo>
                  <a:pt x="275" y="253"/>
                </a:lnTo>
                <a:lnTo>
                  <a:pt x="267" y="261"/>
                </a:lnTo>
                <a:lnTo>
                  <a:pt x="259" y="267"/>
                </a:lnTo>
                <a:lnTo>
                  <a:pt x="250" y="273"/>
                </a:lnTo>
                <a:lnTo>
                  <a:pt x="241" y="279"/>
                </a:lnTo>
                <a:lnTo>
                  <a:pt x="231" y="283"/>
                </a:lnTo>
                <a:lnTo>
                  <a:pt x="222" y="287"/>
                </a:lnTo>
                <a:lnTo>
                  <a:pt x="211" y="291"/>
                </a:lnTo>
                <a:lnTo>
                  <a:pt x="201" y="293"/>
                </a:lnTo>
                <a:lnTo>
                  <a:pt x="179" y="296"/>
                </a:lnTo>
                <a:lnTo>
                  <a:pt x="157" y="297"/>
                </a:lnTo>
                <a:lnTo>
                  <a:pt x="138" y="297"/>
                </a:lnTo>
                <a:lnTo>
                  <a:pt x="121" y="295"/>
                </a:lnTo>
                <a:lnTo>
                  <a:pt x="105" y="291"/>
                </a:lnTo>
                <a:lnTo>
                  <a:pt x="89" y="285"/>
                </a:lnTo>
                <a:lnTo>
                  <a:pt x="74" y="279"/>
                </a:lnTo>
                <a:lnTo>
                  <a:pt x="61" y="269"/>
                </a:lnTo>
                <a:lnTo>
                  <a:pt x="49" y="259"/>
                </a:lnTo>
                <a:lnTo>
                  <a:pt x="37" y="247"/>
                </a:lnTo>
                <a:lnTo>
                  <a:pt x="28" y="236"/>
                </a:lnTo>
                <a:lnTo>
                  <a:pt x="21" y="225"/>
                </a:lnTo>
                <a:lnTo>
                  <a:pt x="14" y="213"/>
                </a:lnTo>
                <a:lnTo>
                  <a:pt x="9" y="201"/>
                </a:lnTo>
                <a:lnTo>
                  <a:pt x="5" y="189"/>
                </a:lnTo>
                <a:lnTo>
                  <a:pt x="2" y="177"/>
                </a:lnTo>
                <a:lnTo>
                  <a:pt x="0" y="164"/>
                </a:lnTo>
                <a:lnTo>
                  <a:pt x="0" y="152"/>
                </a:lnTo>
                <a:lnTo>
                  <a:pt x="0" y="141"/>
                </a:lnTo>
                <a:lnTo>
                  <a:pt x="1" y="132"/>
                </a:lnTo>
                <a:lnTo>
                  <a:pt x="2" y="123"/>
                </a:lnTo>
                <a:lnTo>
                  <a:pt x="5" y="113"/>
                </a:lnTo>
                <a:lnTo>
                  <a:pt x="12" y="93"/>
                </a:lnTo>
                <a:lnTo>
                  <a:pt x="22" y="75"/>
                </a:lnTo>
                <a:lnTo>
                  <a:pt x="28" y="65"/>
                </a:lnTo>
                <a:lnTo>
                  <a:pt x="34" y="57"/>
                </a:lnTo>
                <a:lnTo>
                  <a:pt x="41" y="49"/>
                </a:lnTo>
                <a:lnTo>
                  <a:pt x="49" y="41"/>
                </a:lnTo>
                <a:lnTo>
                  <a:pt x="57" y="35"/>
                </a:lnTo>
                <a:lnTo>
                  <a:pt x="65" y="28"/>
                </a:lnTo>
                <a:lnTo>
                  <a:pt x="73" y="23"/>
                </a:lnTo>
                <a:lnTo>
                  <a:pt x="82" y="19"/>
                </a:lnTo>
                <a:lnTo>
                  <a:pt x="101" y="11"/>
                </a:lnTo>
                <a:lnTo>
                  <a:pt x="121" y="4"/>
                </a:lnTo>
                <a:lnTo>
                  <a:pt x="141" y="2"/>
                </a:lnTo>
                <a:lnTo>
                  <a:pt x="161" y="0"/>
                </a:lnTo>
                <a:close/>
                <a:moveTo>
                  <a:pt x="150" y="20"/>
                </a:moveTo>
                <a:lnTo>
                  <a:pt x="139" y="20"/>
                </a:lnTo>
                <a:lnTo>
                  <a:pt x="130" y="23"/>
                </a:lnTo>
                <a:lnTo>
                  <a:pt x="121" y="26"/>
                </a:lnTo>
                <a:lnTo>
                  <a:pt x="110" y="30"/>
                </a:lnTo>
                <a:lnTo>
                  <a:pt x="102" y="35"/>
                </a:lnTo>
                <a:lnTo>
                  <a:pt x="93" y="43"/>
                </a:lnTo>
                <a:lnTo>
                  <a:pt x="86" y="52"/>
                </a:lnTo>
                <a:lnTo>
                  <a:pt x="79" y="63"/>
                </a:lnTo>
                <a:lnTo>
                  <a:pt x="74" y="76"/>
                </a:lnTo>
                <a:lnTo>
                  <a:pt x="70" y="91"/>
                </a:lnTo>
                <a:lnTo>
                  <a:pt x="67" y="108"/>
                </a:lnTo>
                <a:lnTo>
                  <a:pt x="67" y="125"/>
                </a:lnTo>
                <a:lnTo>
                  <a:pt x="67" y="141"/>
                </a:lnTo>
                <a:lnTo>
                  <a:pt x="69" y="155"/>
                </a:lnTo>
                <a:lnTo>
                  <a:pt x="71" y="169"/>
                </a:lnTo>
                <a:lnTo>
                  <a:pt x="74" y="183"/>
                </a:lnTo>
                <a:lnTo>
                  <a:pt x="78" y="196"/>
                </a:lnTo>
                <a:lnTo>
                  <a:pt x="83" y="208"/>
                </a:lnTo>
                <a:lnTo>
                  <a:pt x="89" y="220"/>
                </a:lnTo>
                <a:lnTo>
                  <a:pt x="97" y="232"/>
                </a:lnTo>
                <a:lnTo>
                  <a:pt x="103" y="241"/>
                </a:lnTo>
                <a:lnTo>
                  <a:pt x="111" y="251"/>
                </a:lnTo>
                <a:lnTo>
                  <a:pt x="121" y="259"/>
                </a:lnTo>
                <a:lnTo>
                  <a:pt x="130" y="265"/>
                </a:lnTo>
                <a:lnTo>
                  <a:pt x="139" y="269"/>
                </a:lnTo>
                <a:lnTo>
                  <a:pt x="150" y="273"/>
                </a:lnTo>
                <a:lnTo>
                  <a:pt x="161" y="276"/>
                </a:lnTo>
                <a:lnTo>
                  <a:pt x="173" y="276"/>
                </a:lnTo>
                <a:lnTo>
                  <a:pt x="181" y="276"/>
                </a:lnTo>
                <a:lnTo>
                  <a:pt x="190" y="275"/>
                </a:lnTo>
                <a:lnTo>
                  <a:pt x="198" y="272"/>
                </a:lnTo>
                <a:lnTo>
                  <a:pt x="205" y="269"/>
                </a:lnTo>
                <a:lnTo>
                  <a:pt x="213" y="267"/>
                </a:lnTo>
                <a:lnTo>
                  <a:pt x="219" y="263"/>
                </a:lnTo>
                <a:lnTo>
                  <a:pt x="225" y="257"/>
                </a:lnTo>
                <a:lnTo>
                  <a:pt x="231" y="252"/>
                </a:lnTo>
                <a:lnTo>
                  <a:pt x="237" y="245"/>
                </a:lnTo>
                <a:lnTo>
                  <a:pt x="241" y="237"/>
                </a:lnTo>
                <a:lnTo>
                  <a:pt x="245" y="228"/>
                </a:lnTo>
                <a:lnTo>
                  <a:pt x="249" y="219"/>
                </a:lnTo>
                <a:lnTo>
                  <a:pt x="251" y="207"/>
                </a:lnTo>
                <a:lnTo>
                  <a:pt x="253" y="195"/>
                </a:lnTo>
                <a:lnTo>
                  <a:pt x="254" y="181"/>
                </a:lnTo>
                <a:lnTo>
                  <a:pt x="254" y="167"/>
                </a:lnTo>
                <a:lnTo>
                  <a:pt x="254" y="149"/>
                </a:lnTo>
                <a:lnTo>
                  <a:pt x="251" y="132"/>
                </a:lnTo>
                <a:lnTo>
                  <a:pt x="249" y="116"/>
                </a:lnTo>
                <a:lnTo>
                  <a:pt x="245" y="100"/>
                </a:lnTo>
                <a:lnTo>
                  <a:pt x="239" y="85"/>
                </a:lnTo>
                <a:lnTo>
                  <a:pt x="233" y="72"/>
                </a:lnTo>
                <a:lnTo>
                  <a:pt x="225" y="60"/>
                </a:lnTo>
                <a:lnTo>
                  <a:pt x="215" y="49"/>
                </a:lnTo>
                <a:lnTo>
                  <a:pt x="209" y="43"/>
                </a:lnTo>
                <a:lnTo>
                  <a:pt x="202" y="36"/>
                </a:lnTo>
                <a:lnTo>
                  <a:pt x="194" y="31"/>
                </a:lnTo>
                <a:lnTo>
                  <a:pt x="186" y="27"/>
                </a:lnTo>
                <a:lnTo>
                  <a:pt x="178" y="24"/>
                </a:lnTo>
                <a:lnTo>
                  <a:pt x="169" y="22"/>
                </a:lnTo>
                <a:lnTo>
                  <a:pt x="159" y="20"/>
                </a:lnTo>
                <a:lnTo>
                  <a:pt x="150" y="20"/>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05" name="Freeform 77"/>
          <p:cNvSpPr>
            <a:spLocks/>
          </p:cNvSpPr>
          <p:nvPr/>
        </p:nvSpPr>
        <p:spPr bwMode="auto">
          <a:xfrm>
            <a:off x="6261100" y="3370263"/>
            <a:ext cx="144463" cy="114300"/>
          </a:xfrm>
          <a:custGeom>
            <a:avLst/>
            <a:gdLst>
              <a:gd name="T0" fmla="*/ 130 w 366"/>
              <a:gd name="T1" fmla="*/ 45 h 289"/>
              <a:gd name="T2" fmla="*/ 159 w 366"/>
              <a:gd name="T3" fmla="*/ 23 h 289"/>
              <a:gd name="T4" fmla="*/ 187 w 366"/>
              <a:gd name="T5" fmla="*/ 8 h 289"/>
              <a:gd name="T6" fmla="*/ 214 w 366"/>
              <a:gd name="T7" fmla="*/ 0 h 289"/>
              <a:gd name="T8" fmla="*/ 241 w 366"/>
              <a:gd name="T9" fmla="*/ 0 h 289"/>
              <a:gd name="T10" fmla="*/ 265 w 366"/>
              <a:gd name="T11" fmla="*/ 7 h 289"/>
              <a:gd name="T12" fmla="*/ 285 w 366"/>
              <a:gd name="T13" fmla="*/ 18 h 289"/>
              <a:gd name="T14" fmla="*/ 301 w 366"/>
              <a:gd name="T15" fmla="*/ 37 h 289"/>
              <a:gd name="T16" fmla="*/ 310 w 366"/>
              <a:gd name="T17" fmla="*/ 60 h 289"/>
              <a:gd name="T18" fmla="*/ 314 w 366"/>
              <a:gd name="T19" fmla="*/ 88 h 289"/>
              <a:gd name="T20" fmla="*/ 314 w 366"/>
              <a:gd name="T21" fmla="*/ 225 h 289"/>
              <a:gd name="T22" fmla="*/ 315 w 366"/>
              <a:gd name="T23" fmla="*/ 248 h 289"/>
              <a:gd name="T24" fmla="*/ 319 w 366"/>
              <a:gd name="T25" fmla="*/ 261 h 289"/>
              <a:gd name="T26" fmla="*/ 325 w 366"/>
              <a:gd name="T27" fmla="*/ 269 h 289"/>
              <a:gd name="T28" fmla="*/ 333 w 366"/>
              <a:gd name="T29" fmla="*/ 273 h 289"/>
              <a:gd name="T30" fmla="*/ 345 w 366"/>
              <a:gd name="T31" fmla="*/ 277 h 289"/>
              <a:gd name="T32" fmla="*/ 366 w 366"/>
              <a:gd name="T33" fmla="*/ 279 h 289"/>
              <a:gd name="T34" fmla="*/ 201 w 366"/>
              <a:gd name="T35" fmla="*/ 289 h 289"/>
              <a:gd name="T36" fmla="*/ 207 w 366"/>
              <a:gd name="T37" fmla="*/ 279 h 289"/>
              <a:gd name="T38" fmla="*/ 227 w 366"/>
              <a:gd name="T39" fmla="*/ 277 h 289"/>
              <a:gd name="T40" fmla="*/ 239 w 366"/>
              <a:gd name="T41" fmla="*/ 272 h 289"/>
              <a:gd name="T42" fmla="*/ 247 w 366"/>
              <a:gd name="T43" fmla="*/ 265 h 289"/>
              <a:gd name="T44" fmla="*/ 253 w 366"/>
              <a:gd name="T45" fmla="*/ 255 h 289"/>
              <a:gd name="T46" fmla="*/ 254 w 366"/>
              <a:gd name="T47" fmla="*/ 225 h 289"/>
              <a:gd name="T48" fmla="*/ 254 w 366"/>
              <a:gd name="T49" fmla="*/ 93 h 289"/>
              <a:gd name="T50" fmla="*/ 247 w 366"/>
              <a:gd name="T51" fmla="*/ 65 h 289"/>
              <a:gd name="T52" fmla="*/ 239 w 366"/>
              <a:gd name="T53" fmla="*/ 51 h 289"/>
              <a:gd name="T54" fmla="*/ 231 w 366"/>
              <a:gd name="T55" fmla="*/ 44 h 289"/>
              <a:gd name="T56" fmla="*/ 215 w 366"/>
              <a:gd name="T57" fmla="*/ 39 h 289"/>
              <a:gd name="T58" fmla="*/ 191 w 366"/>
              <a:gd name="T59" fmla="*/ 39 h 289"/>
              <a:gd name="T60" fmla="*/ 170 w 366"/>
              <a:gd name="T61" fmla="*/ 43 h 289"/>
              <a:gd name="T62" fmla="*/ 149 w 366"/>
              <a:gd name="T63" fmla="*/ 53 h 289"/>
              <a:gd name="T64" fmla="*/ 126 w 366"/>
              <a:gd name="T65" fmla="*/ 68 h 289"/>
              <a:gd name="T66" fmla="*/ 115 w 366"/>
              <a:gd name="T67" fmla="*/ 225 h 289"/>
              <a:gd name="T68" fmla="*/ 117 w 366"/>
              <a:gd name="T69" fmla="*/ 249 h 289"/>
              <a:gd name="T70" fmla="*/ 119 w 366"/>
              <a:gd name="T71" fmla="*/ 261 h 289"/>
              <a:gd name="T72" fmla="*/ 126 w 366"/>
              <a:gd name="T73" fmla="*/ 269 h 289"/>
              <a:gd name="T74" fmla="*/ 134 w 366"/>
              <a:gd name="T75" fmla="*/ 275 h 289"/>
              <a:gd name="T76" fmla="*/ 147 w 366"/>
              <a:gd name="T77" fmla="*/ 277 h 289"/>
              <a:gd name="T78" fmla="*/ 170 w 366"/>
              <a:gd name="T79" fmla="*/ 279 h 289"/>
              <a:gd name="T80" fmla="*/ 5 w 366"/>
              <a:gd name="T81" fmla="*/ 289 h 289"/>
              <a:gd name="T82" fmla="*/ 12 w 366"/>
              <a:gd name="T83" fmla="*/ 279 h 289"/>
              <a:gd name="T84" fmla="*/ 33 w 366"/>
              <a:gd name="T85" fmla="*/ 276 h 289"/>
              <a:gd name="T86" fmla="*/ 46 w 366"/>
              <a:gd name="T87" fmla="*/ 268 h 289"/>
              <a:gd name="T88" fmla="*/ 53 w 366"/>
              <a:gd name="T89" fmla="*/ 252 h 289"/>
              <a:gd name="T90" fmla="*/ 55 w 366"/>
              <a:gd name="T91" fmla="*/ 225 h 289"/>
              <a:gd name="T92" fmla="*/ 55 w 366"/>
              <a:gd name="T93" fmla="*/ 99 h 289"/>
              <a:gd name="T94" fmla="*/ 54 w 366"/>
              <a:gd name="T95" fmla="*/ 68 h 289"/>
              <a:gd name="T96" fmla="*/ 51 w 366"/>
              <a:gd name="T97" fmla="*/ 55 h 289"/>
              <a:gd name="T98" fmla="*/ 47 w 366"/>
              <a:gd name="T99" fmla="*/ 47 h 289"/>
              <a:gd name="T100" fmla="*/ 38 w 366"/>
              <a:gd name="T101" fmla="*/ 41 h 289"/>
              <a:gd name="T102" fmla="*/ 18 w 366"/>
              <a:gd name="T103" fmla="*/ 41 h 289"/>
              <a:gd name="T104" fmla="*/ 0 w 366"/>
              <a:gd name="T105" fmla="*/ 35 h 289"/>
              <a:gd name="T106" fmla="*/ 115 w 366"/>
              <a:gd name="T10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6" h="289">
                <a:moveTo>
                  <a:pt x="115" y="60"/>
                </a:moveTo>
                <a:lnTo>
                  <a:pt x="130" y="45"/>
                </a:lnTo>
                <a:lnTo>
                  <a:pt x="145" y="33"/>
                </a:lnTo>
                <a:lnTo>
                  <a:pt x="159" y="23"/>
                </a:lnTo>
                <a:lnTo>
                  <a:pt x="173" y="15"/>
                </a:lnTo>
                <a:lnTo>
                  <a:pt x="187" y="8"/>
                </a:lnTo>
                <a:lnTo>
                  <a:pt x="201" y="4"/>
                </a:lnTo>
                <a:lnTo>
                  <a:pt x="214" y="0"/>
                </a:lnTo>
                <a:lnTo>
                  <a:pt x="227" y="0"/>
                </a:lnTo>
                <a:lnTo>
                  <a:pt x="241" y="0"/>
                </a:lnTo>
                <a:lnTo>
                  <a:pt x="254" y="3"/>
                </a:lnTo>
                <a:lnTo>
                  <a:pt x="265" y="7"/>
                </a:lnTo>
                <a:lnTo>
                  <a:pt x="275" y="11"/>
                </a:lnTo>
                <a:lnTo>
                  <a:pt x="285" y="18"/>
                </a:lnTo>
                <a:lnTo>
                  <a:pt x="293" y="27"/>
                </a:lnTo>
                <a:lnTo>
                  <a:pt x="301" y="37"/>
                </a:lnTo>
                <a:lnTo>
                  <a:pt x="306" y="49"/>
                </a:lnTo>
                <a:lnTo>
                  <a:pt x="310" y="60"/>
                </a:lnTo>
                <a:lnTo>
                  <a:pt x="313" y="72"/>
                </a:lnTo>
                <a:lnTo>
                  <a:pt x="314" y="88"/>
                </a:lnTo>
                <a:lnTo>
                  <a:pt x="314" y="105"/>
                </a:lnTo>
                <a:lnTo>
                  <a:pt x="314" y="225"/>
                </a:lnTo>
                <a:lnTo>
                  <a:pt x="315" y="239"/>
                </a:lnTo>
                <a:lnTo>
                  <a:pt x="315" y="248"/>
                </a:lnTo>
                <a:lnTo>
                  <a:pt x="318" y="256"/>
                </a:lnTo>
                <a:lnTo>
                  <a:pt x="319" y="261"/>
                </a:lnTo>
                <a:lnTo>
                  <a:pt x="322" y="265"/>
                </a:lnTo>
                <a:lnTo>
                  <a:pt x="325" y="269"/>
                </a:lnTo>
                <a:lnTo>
                  <a:pt x="329" y="272"/>
                </a:lnTo>
                <a:lnTo>
                  <a:pt x="333" y="273"/>
                </a:lnTo>
                <a:lnTo>
                  <a:pt x="338" y="276"/>
                </a:lnTo>
                <a:lnTo>
                  <a:pt x="345" y="277"/>
                </a:lnTo>
                <a:lnTo>
                  <a:pt x="354" y="277"/>
                </a:lnTo>
                <a:lnTo>
                  <a:pt x="366" y="279"/>
                </a:lnTo>
                <a:lnTo>
                  <a:pt x="366" y="289"/>
                </a:lnTo>
                <a:lnTo>
                  <a:pt x="201" y="289"/>
                </a:lnTo>
                <a:lnTo>
                  <a:pt x="201" y="279"/>
                </a:lnTo>
                <a:lnTo>
                  <a:pt x="207" y="279"/>
                </a:lnTo>
                <a:lnTo>
                  <a:pt x="218" y="277"/>
                </a:lnTo>
                <a:lnTo>
                  <a:pt x="227" y="277"/>
                </a:lnTo>
                <a:lnTo>
                  <a:pt x="234" y="275"/>
                </a:lnTo>
                <a:lnTo>
                  <a:pt x="239" y="272"/>
                </a:lnTo>
                <a:lnTo>
                  <a:pt x="243" y="269"/>
                </a:lnTo>
                <a:lnTo>
                  <a:pt x="247" y="265"/>
                </a:lnTo>
                <a:lnTo>
                  <a:pt x="250" y="260"/>
                </a:lnTo>
                <a:lnTo>
                  <a:pt x="253" y="255"/>
                </a:lnTo>
                <a:lnTo>
                  <a:pt x="254" y="245"/>
                </a:lnTo>
                <a:lnTo>
                  <a:pt x="254" y="225"/>
                </a:lnTo>
                <a:lnTo>
                  <a:pt x="254" y="111"/>
                </a:lnTo>
                <a:lnTo>
                  <a:pt x="254" y="93"/>
                </a:lnTo>
                <a:lnTo>
                  <a:pt x="251" y="77"/>
                </a:lnTo>
                <a:lnTo>
                  <a:pt x="247" y="65"/>
                </a:lnTo>
                <a:lnTo>
                  <a:pt x="242" y="55"/>
                </a:lnTo>
                <a:lnTo>
                  <a:pt x="239" y="51"/>
                </a:lnTo>
                <a:lnTo>
                  <a:pt x="235" y="47"/>
                </a:lnTo>
                <a:lnTo>
                  <a:pt x="231" y="44"/>
                </a:lnTo>
                <a:lnTo>
                  <a:pt x="226" y="41"/>
                </a:lnTo>
                <a:lnTo>
                  <a:pt x="215" y="39"/>
                </a:lnTo>
                <a:lnTo>
                  <a:pt x="202" y="37"/>
                </a:lnTo>
                <a:lnTo>
                  <a:pt x="191" y="39"/>
                </a:lnTo>
                <a:lnTo>
                  <a:pt x="181" y="40"/>
                </a:lnTo>
                <a:lnTo>
                  <a:pt x="170" y="43"/>
                </a:lnTo>
                <a:lnTo>
                  <a:pt x="159" y="48"/>
                </a:lnTo>
                <a:lnTo>
                  <a:pt x="149" y="53"/>
                </a:lnTo>
                <a:lnTo>
                  <a:pt x="137" y="60"/>
                </a:lnTo>
                <a:lnTo>
                  <a:pt x="126" y="68"/>
                </a:lnTo>
                <a:lnTo>
                  <a:pt x="115" y="77"/>
                </a:lnTo>
                <a:lnTo>
                  <a:pt x="115" y="225"/>
                </a:lnTo>
                <a:lnTo>
                  <a:pt x="115" y="239"/>
                </a:lnTo>
                <a:lnTo>
                  <a:pt x="117" y="249"/>
                </a:lnTo>
                <a:lnTo>
                  <a:pt x="118" y="256"/>
                </a:lnTo>
                <a:lnTo>
                  <a:pt x="119" y="261"/>
                </a:lnTo>
                <a:lnTo>
                  <a:pt x="122" y="265"/>
                </a:lnTo>
                <a:lnTo>
                  <a:pt x="126" y="269"/>
                </a:lnTo>
                <a:lnTo>
                  <a:pt x="130" y="272"/>
                </a:lnTo>
                <a:lnTo>
                  <a:pt x="134" y="275"/>
                </a:lnTo>
                <a:lnTo>
                  <a:pt x="139" y="276"/>
                </a:lnTo>
                <a:lnTo>
                  <a:pt x="147" y="277"/>
                </a:lnTo>
                <a:lnTo>
                  <a:pt x="158" y="277"/>
                </a:lnTo>
                <a:lnTo>
                  <a:pt x="170" y="279"/>
                </a:lnTo>
                <a:lnTo>
                  <a:pt x="170" y="289"/>
                </a:lnTo>
                <a:lnTo>
                  <a:pt x="5" y="289"/>
                </a:lnTo>
                <a:lnTo>
                  <a:pt x="5" y="279"/>
                </a:lnTo>
                <a:lnTo>
                  <a:pt x="12" y="279"/>
                </a:lnTo>
                <a:lnTo>
                  <a:pt x="24" y="277"/>
                </a:lnTo>
                <a:lnTo>
                  <a:pt x="33" y="276"/>
                </a:lnTo>
                <a:lnTo>
                  <a:pt x="41" y="272"/>
                </a:lnTo>
                <a:lnTo>
                  <a:pt x="46" y="268"/>
                </a:lnTo>
                <a:lnTo>
                  <a:pt x="50" y="260"/>
                </a:lnTo>
                <a:lnTo>
                  <a:pt x="53" y="252"/>
                </a:lnTo>
                <a:lnTo>
                  <a:pt x="55" y="240"/>
                </a:lnTo>
                <a:lnTo>
                  <a:pt x="55" y="225"/>
                </a:lnTo>
                <a:lnTo>
                  <a:pt x="55" y="121"/>
                </a:lnTo>
                <a:lnTo>
                  <a:pt x="55" y="99"/>
                </a:lnTo>
                <a:lnTo>
                  <a:pt x="54" y="80"/>
                </a:lnTo>
                <a:lnTo>
                  <a:pt x="54" y="68"/>
                </a:lnTo>
                <a:lnTo>
                  <a:pt x="53" y="60"/>
                </a:lnTo>
                <a:lnTo>
                  <a:pt x="51" y="55"/>
                </a:lnTo>
                <a:lnTo>
                  <a:pt x="49" y="51"/>
                </a:lnTo>
                <a:lnTo>
                  <a:pt x="47" y="47"/>
                </a:lnTo>
                <a:lnTo>
                  <a:pt x="45" y="44"/>
                </a:lnTo>
                <a:lnTo>
                  <a:pt x="38" y="41"/>
                </a:lnTo>
                <a:lnTo>
                  <a:pt x="29" y="40"/>
                </a:lnTo>
                <a:lnTo>
                  <a:pt x="18" y="41"/>
                </a:lnTo>
                <a:lnTo>
                  <a:pt x="5" y="45"/>
                </a:lnTo>
                <a:lnTo>
                  <a:pt x="0" y="35"/>
                </a:lnTo>
                <a:lnTo>
                  <a:pt x="99" y="0"/>
                </a:lnTo>
                <a:lnTo>
                  <a:pt x="115" y="0"/>
                </a:lnTo>
                <a:lnTo>
                  <a:pt x="115" y="60"/>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06" name="Freeform 78"/>
          <p:cNvSpPr>
            <a:spLocks/>
          </p:cNvSpPr>
          <p:nvPr/>
        </p:nvSpPr>
        <p:spPr bwMode="auto">
          <a:xfrm>
            <a:off x="6421438" y="3370263"/>
            <a:ext cx="90487" cy="117475"/>
          </a:xfrm>
          <a:custGeom>
            <a:avLst/>
            <a:gdLst>
              <a:gd name="T0" fmla="*/ 190 w 228"/>
              <a:gd name="T1" fmla="*/ 96 h 297"/>
              <a:gd name="T2" fmla="*/ 170 w 228"/>
              <a:gd name="T3" fmla="*/ 51 h 297"/>
              <a:gd name="T4" fmla="*/ 154 w 228"/>
              <a:gd name="T5" fmla="*/ 35 h 297"/>
              <a:gd name="T6" fmla="*/ 116 w 228"/>
              <a:gd name="T7" fmla="*/ 19 h 297"/>
              <a:gd name="T8" fmla="*/ 76 w 228"/>
              <a:gd name="T9" fmla="*/ 22 h 297"/>
              <a:gd name="T10" fmla="*/ 52 w 228"/>
              <a:gd name="T11" fmla="*/ 35 h 297"/>
              <a:gd name="T12" fmla="*/ 42 w 228"/>
              <a:gd name="T13" fmla="*/ 55 h 297"/>
              <a:gd name="T14" fmla="*/ 49 w 228"/>
              <a:gd name="T15" fmla="*/ 77 h 297"/>
              <a:gd name="T16" fmla="*/ 72 w 228"/>
              <a:gd name="T17" fmla="*/ 97 h 297"/>
              <a:gd name="T18" fmla="*/ 153 w 228"/>
              <a:gd name="T19" fmla="*/ 132 h 297"/>
              <a:gd name="T20" fmla="*/ 198 w 228"/>
              <a:gd name="T21" fmla="*/ 157 h 297"/>
              <a:gd name="T22" fmla="*/ 222 w 228"/>
              <a:gd name="T23" fmla="*/ 189 h 297"/>
              <a:gd name="T24" fmla="*/ 226 w 228"/>
              <a:gd name="T25" fmla="*/ 221 h 297"/>
              <a:gd name="T26" fmla="*/ 218 w 228"/>
              <a:gd name="T27" fmla="*/ 247 h 297"/>
              <a:gd name="T28" fmla="*/ 201 w 228"/>
              <a:gd name="T29" fmla="*/ 268 h 297"/>
              <a:gd name="T30" fmla="*/ 176 w 228"/>
              <a:gd name="T31" fmla="*/ 284 h 297"/>
              <a:gd name="T32" fmla="*/ 146 w 228"/>
              <a:gd name="T33" fmla="*/ 295 h 297"/>
              <a:gd name="T34" fmla="*/ 116 w 228"/>
              <a:gd name="T35" fmla="*/ 297 h 297"/>
              <a:gd name="T36" fmla="*/ 65 w 228"/>
              <a:gd name="T37" fmla="*/ 293 h 297"/>
              <a:gd name="T38" fmla="*/ 26 w 228"/>
              <a:gd name="T39" fmla="*/ 285 h 297"/>
              <a:gd name="T40" fmla="*/ 16 w 228"/>
              <a:gd name="T41" fmla="*/ 291 h 297"/>
              <a:gd name="T42" fmla="*/ 1 w 228"/>
              <a:gd name="T43" fmla="*/ 193 h 297"/>
              <a:gd name="T44" fmla="*/ 18 w 228"/>
              <a:gd name="T45" fmla="*/ 213 h 297"/>
              <a:gd name="T46" fmla="*/ 33 w 228"/>
              <a:gd name="T47" fmla="*/ 239 h 297"/>
              <a:gd name="T48" fmla="*/ 52 w 228"/>
              <a:gd name="T49" fmla="*/ 257 h 297"/>
              <a:gd name="T50" fmla="*/ 74 w 228"/>
              <a:gd name="T51" fmla="*/ 271 h 297"/>
              <a:gd name="T52" fmla="*/ 98 w 228"/>
              <a:gd name="T53" fmla="*/ 279 h 297"/>
              <a:gd name="T54" fmla="*/ 129 w 228"/>
              <a:gd name="T55" fmla="*/ 279 h 297"/>
              <a:gd name="T56" fmla="*/ 157 w 228"/>
              <a:gd name="T57" fmla="*/ 268 h 297"/>
              <a:gd name="T58" fmla="*/ 173 w 228"/>
              <a:gd name="T59" fmla="*/ 245 h 297"/>
              <a:gd name="T60" fmla="*/ 169 w 228"/>
              <a:gd name="T61" fmla="*/ 217 h 297"/>
              <a:gd name="T62" fmla="*/ 145 w 228"/>
              <a:gd name="T63" fmla="*/ 195 h 297"/>
              <a:gd name="T64" fmla="*/ 85 w 228"/>
              <a:gd name="T65" fmla="*/ 165 h 297"/>
              <a:gd name="T66" fmla="*/ 26 w 228"/>
              <a:gd name="T67" fmla="*/ 135 h 297"/>
              <a:gd name="T68" fmla="*/ 4 w 228"/>
              <a:gd name="T69" fmla="*/ 105 h 297"/>
              <a:gd name="T70" fmla="*/ 0 w 228"/>
              <a:gd name="T71" fmla="*/ 72 h 297"/>
              <a:gd name="T72" fmla="*/ 6 w 228"/>
              <a:gd name="T73" fmla="*/ 49 h 297"/>
              <a:gd name="T74" fmla="*/ 21 w 228"/>
              <a:gd name="T75" fmla="*/ 30 h 297"/>
              <a:gd name="T76" fmla="*/ 42 w 228"/>
              <a:gd name="T77" fmla="*/ 14 h 297"/>
              <a:gd name="T78" fmla="*/ 69 w 228"/>
              <a:gd name="T79" fmla="*/ 3 h 297"/>
              <a:gd name="T80" fmla="*/ 101 w 228"/>
              <a:gd name="T81" fmla="*/ 0 h 297"/>
              <a:gd name="T82" fmla="*/ 136 w 228"/>
              <a:gd name="T83" fmla="*/ 4 h 297"/>
              <a:gd name="T84" fmla="*/ 173 w 228"/>
              <a:gd name="T85" fmla="*/ 12 h 297"/>
              <a:gd name="T86" fmla="*/ 186 w 228"/>
              <a:gd name="T87" fmla="*/ 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8" h="297">
                <a:moveTo>
                  <a:pt x="202" y="0"/>
                </a:moveTo>
                <a:lnTo>
                  <a:pt x="202" y="96"/>
                </a:lnTo>
                <a:lnTo>
                  <a:pt x="190" y="96"/>
                </a:lnTo>
                <a:lnTo>
                  <a:pt x="182" y="75"/>
                </a:lnTo>
                <a:lnTo>
                  <a:pt x="174" y="57"/>
                </a:lnTo>
                <a:lnTo>
                  <a:pt x="170" y="51"/>
                </a:lnTo>
                <a:lnTo>
                  <a:pt x="165" y="44"/>
                </a:lnTo>
                <a:lnTo>
                  <a:pt x="160" y="39"/>
                </a:lnTo>
                <a:lnTo>
                  <a:pt x="154" y="35"/>
                </a:lnTo>
                <a:lnTo>
                  <a:pt x="144" y="27"/>
                </a:lnTo>
                <a:lnTo>
                  <a:pt x="130" y="22"/>
                </a:lnTo>
                <a:lnTo>
                  <a:pt x="116" y="19"/>
                </a:lnTo>
                <a:lnTo>
                  <a:pt x="100" y="18"/>
                </a:lnTo>
                <a:lnTo>
                  <a:pt x="88" y="19"/>
                </a:lnTo>
                <a:lnTo>
                  <a:pt x="76" y="22"/>
                </a:lnTo>
                <a:lnTo>
                  <a:pt x="66" y="24"/>
                </a:lnTo>
                <a:lnTo>
                  <a:pt x="58" y="30"/>
                </a:lnTo>
                <a:lnTo>
                  <a:pt x="52" y="35"/>
                </a:lnTo>
                <a:lnTo>
                  <a:pt x="46" y="41"/>
                </a:lnTo>
                <a:lnTo>
                  <a:pt x="44" y="48"/>
                </a:lnTo>
                <a:lnTo>
                  <a:pt x="42" y="55"/>
                </a:lnTo>
                <a:lnTo>
                  <a:pt x="44" y="63"/>
                </a:lnTo>
                <a:lnTo>
                  <a:pt x="45" y="71"/>
                </a:lnTo>
                <a:lnTo>
                  <a:pt x="49" y="77"/>
                </a:lnTo>
                <a:lnTo>
                  <a:pt x="54" y="84"/>
                </a:lnTo>
                <a:lnTo>
                  <a:pt x="61" y="91"/>
                </a:lnTo>
                <a:lnTo>
                  <a:pt x="72" y="97"/>
                </a:lnTo>
                <a:lnTo>
                  <a:pt x="84" y="104"/>
                </a:lnTo>
                <a:lnTo>
                  <a:pt x="100" y="111"/>
                </a:lnTo>
                <a:lnTo>
                  <a:pt x="153" y="132"/>
                </a:lnTo>
                <a:lnTo>
                  <a:pt x="170" y="140"/>
                </a:lnTo>
                <a:lnTo>
                  <a:pt x="186" y="149"/>
                </a:lnTo>
                <a:lnTo>
                  <a:pt x="198" y="157"/>
                </a:lnTo>
                <a:lnTo>
                  <a:pt x="209" y="168"/>
                </a:lnTo>
                <a:lnTo>
                  <a:pt x="217" y="177"/>
                </a:lnTo>
                <a:lnTo>
                  <a:pt x="222" y="189"/>
                </a:lnTo>
                <a:lnTo>
                  <a:pt x="226" y="200"/>
                </a:lnTo>
                <a:lnTo>
                  <a:pt x="228" y="212"/>
                </a:lnTo>
                <a:lnTo>
                  <a:pt x="226" y="221"/>
                </a:lnTo>
                <a:lnTo>
                  <a:pt x="225" y="231"/>
                </a:lnTo>
                <a:lnTo>
                  <a:pt x="222" y="239"/>
                </a:lnTo>
                <a:lnTo>
                  <a:pt x="218" y="247"/>
                </a:lnTo>
                <a:lnTo>
                  <a:pt x="214" y="255"/>
                </a:lnTo>
                <a:lnTo>
                  <a:pt x="208" y="261"/>
                </a:lnTo>
                <a:lnTo>
                  <a:pt x="201" y="268"/>
                </a:lnTo>
                <a:lnTo>
                  <a:pt x="193" y="275"/>
                </a:lnTo>
                <a:lnTo>
                  <a:pt x="184" y="280"/>
                </a:lnTo>
                <a:lnTo>
                  <a:pt x="176" y="284"/>
                </a:lnTo>
                <a:lnTo>
                  <a:pt x="166" y="289"/>
                </a:lnTo>
                <a:lnTo>
                  <a:pt x="157" y="292"/>
                </a:lnTo>
                <a:lnTo>
                  <a:pt x="146" y="295"/>
                </a:lnTo>
                <a:lnTo>
                  <a:pt x="137" y="296"/>
                </a:lnTo>
                <a:lnTo>
                  <a:pt x="126" y="297"/>
                </a:lnTo>
                <a:lnTo>
                  <a:pt x="116" y="297"/>
                </a:lnTo>
                <a:lnTo>
                  <a:pt x="100" y="297"/>
                </a:lnTo>
                <a:lnTo>
                  <a:pt x="82" y="296"/>
                </a:lnTo>
                <a:lnTo>
                  <a:pt x="65" y="293"/>
                </a:lnTo>
                <a:lnTo>
                  <a:pt x="45" y="288"/>
                </a:lnTo>
                <a:lnTo>
                  <a:pt x="34" y="287"/>
                </a:lnTo>
                <a:lnTo>
                  <a:pt x="26" y="285"/>
                </a:lnTo>
                <a:lnTo>
                  <a:pt x="22" y="287"/>
                </a:lnTo>
                <a:lnTo>
                  <a:pt x="18" y="288"/>
                </a:lnTo>
                <a:lnTo>
                  <a:pt x="16" y="291"/>
                </a:lnTo>
                <a:lnTo>
                  <a:pt x="13" y="293"/>
                </a:lnTo>
                <a:lnTo>
                  <a:pt x="1" y="293"/>
                </a:lnTo>
                <a:lnTo>
                  <a:pt x="1" y="193"/>
                </a:lnTo>
                <a:lnTo>
                  <a:pt x="13" y="193"/>
                </a:lnTo>
                <a:lnTo>
                  <a:pt x="16" y="204"/>
                </a:lnTo>
                <a:lnTo>
                  <a:pt x="18" y="213"/>
                </a:lnTo>
                <a:lnTo>
                  <a:pt x="22" y="223"/>
                </a:lnTo>
                <a:lnTo>
                  <a:pt x="28" y="231"/>
                </a:lnTo>
                <a:lnTo>
                  <a:pt x="33" y="239"/>
                </a:lnTo>
                <a:lnTo>
                  <a:pt x="38" y="245"/>
                </a:lnTo>
                <a:lnTo>
                  <a:pt x="45" y="252"/>
                </a:lnTo>
                <a:lnTo>
                  <a:pt x="52" y="257"/>
                </a:lnTo>
                <a:lnTo>
                  <a:pt x="60" y="263"/>
                </a:lnTo>
                <a:lnTo>
                  <a:pt x="66" y="268"/>
                </a:lnTo>
                <a:lnTo>
                  <a:pt x="74" y="271"/>
                </a:lnTo>
                <a:lnTo>
                  <a:pt x="82" y="275"/>
                </a:lnTo>
                <a:lnTo>
                  <a:pt x="90" y="277"/>
                </a:lnTo>
                <a:lnTo>
                  <a:pt x="98" y="279"/>
                </a:lnTo>
                <a:lnTo>
                  <a:pt x="108" y="280"/>
                </a:lnTo>
                <a:lnTo>
                  <a:pt x="117" y="280"/>
                </a:lnTo>
                <a:lnTo>
                  <a:pt x="129" y="279"/>
                </a:lnTo>
                <a:lnTo>
                  <a:pt x="140" y="276"/>
                </a:lnTo>
                <a:lnTo>
                  <a:pt x="149" y="273"/>
                </a:lnTo>
                <a:lnTo>
                  <a:pt x="157" y="268"/>
                </a:lnTo>
                <a:lnTo>
                  <a:pt x="165" y="261"/>
                </a:lnTo>
                <a:lnTo>
                  <a:pt x="169" y="253"/>
                </a:lnTo>
                <a:lnTo>
                  <a:pt x="173" y="245"/>
                </a:lnTo>
                <a:lnTo>
                  <a:pt x="173" y="237"/>
                </a:lnTo>
                <a:lnTo>
                  <a:pt x="172" y="227"/>
                </a:lnTo>
                <a:lnTo>
                  <a:pt x="169" y="217"/>
                </a:lnTo>
                <a:lnTo>
                  <a:pt x="164" y="209"/>
                </a:lnTo>
                <a:lnTo>
                  <a:pt x="156" y="201"/>
                </a:lnTo>
                <a:lnTo>
                  <a:pt x="145" y="195"/>
                </a:lnTo>
                <a:lnTo>
                  <a:pt x="129" y="185"/>
                </a:lnTo>
                <a:lnTo>
                  <a:pt x="109" y="176"/>
                </a:lnTo>
                <a:lnTo>
                  <a:pt x="85" y="165"/>
                </a:lnTo>
                <a:lnTo>
                  <a:pt x="61" y="155"/>
                </a:lnTo>
                <a:lnTo>
                  <a:pt x="41" y="144"/>
                </a:lnTo>
                <a:lnTo>
                  <a:pt x="26" y="135"/>
                </a:lnTo>
                <a:lnTo>
                  <a:pt x="16" y="125"/>
                </a:lnTo>
                <a:lnTo>
                  <a:pt x="9" y="116"/>
                </a:lnTo>
                <a:lnTo>
                  <a:pt x="4" y="105"/>
                </a:lnTo>
                <a:lnTo>
                  <a:pt x="0" y="93"/>
                </a:lnTo>
                <a:lnTo>
                  <a:pt x="0" y="81"/>
                </a:lnTo>
                <a:lnTo>
                  <a:pt x="0" y="72"/>
                </a:lnTo>
                <a:lnTo>
                  <a:pt x="1" y="64"/>
                </a:lnTo>
                <a:lnTo>
                  <a:pt x="4" y="57"/>
                </a:lnTo>
                <a:lnTo>
                  <a:pt x="6" y="49"/>
                </a:lnTo>
                <a:lnTo>
                  <a:pt x="10" y="43"/>
                </a:lnTo>
                <a:lnTo>
                  <a:pt x="16" y="36"/>
                </a:lnTo>
                <a:lnTo>
                  <a:pt x="21" y="30"/>
                </a:lnTo>
                <a:lnTo>
                  <a:pt x="28" y="23"/>
                </a:lnTo>
                <a:lnTo>
                  <a:pt x="34" y="18"/>
                </a:lnTo>
                <a:lnTo>
                  <a:pt x="42" y="14"/>
                </a:lnTo>
                <a:lnTo>
                  <a:pt x="52" y="10"/>
                </a:lnTo>
                <a:lnTo>
                  <a:pt x="60" y="6"/>
                </a:lnTo>
                <a:lnTo>
                  <a:pt x="69" y="3"/>
                </a:lnTo>
                <a:lnTo>
                  <a:pt x="80" y="2"/>
                </a:lnTo>
                <a:lnTo>
                  <a:pt x="90" y="0"/>
                </a:lnTo>
                <a:lnTo>
                  <a:pt x="101" y="0"/>
                </a:lnTo>
                <a:lnTo>
                  <a:pt x="112" y="0"/>
                </a:lnTo>
                <a:lnTo>
                  <a:pt x="122" y="2"/>
                </a:lnTo>
                <a:lnTo>
                  <a:pt x="136" y="4"/>
                </a:lnTo>
                <a:lnTo>
                  <a:pt x="149" y="7"/>
                </a:lnTo>
                <a:lnTo>
                  <a:pt x="164" y="11"/>
                </a:lnTo>
                <a:lnTo>
                  <a:pt x="173" y="12"/>
                </a:lnTo>
                <a:lnTo>
                  <a:pt x="178" y="11"/>
                </a:lnTo>
                <a:lnTo>
                  <a:pt x="182" y="10"/>
                </a:lnTo>
                <a:lnTo>
                  <a:pt x="186" y="6"/>
                </a:lnTo>
                <a:lnTo>
                  <a:pt x="190" y="0"/>
                </a:lnTo>
                <a:lnTo>
                  <a:pt x="202" y="0"/>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07" name="Freeform 79"/>
          <p:cNvSpPr>
            <a:spLocks/>
          </p:cNvSpPr>
          <p:nvPr/>
        </p:nvSpPr>
        <p:spPr bwMode="auto">
          <a:xfrm>
            <a:off x="5462588" y="3370263"/>
            <a:ext cx="112712" cy="117475"/>
          </a:xfrm>
          <a:custGeom>
            <a:avLst/>
            <a:gdLst>
              <a:gd name="T0" fmla="*/ 53 w 284"/>
              <a:gd name="T1" fmla="*/ 129 h 297"/>
              <a:gd name="T2" fmla="*/ 57 w 284"/>
              <a:gd name="T3" fmla="*/ 157 h 297"/>
              <a:gd name="T4" fmla="*/ 67 w 284"/>
              <a:gd name="T5" fmla="*/ 181 h 297"/>
              <a:gd name="T6" fmla="*/ 80 w 284"/>
              <a:gd name="T7" fmla="*/ 203 h 297"/>
              <a:gd name="T8" fmla="*/ 99 w 284"/>
              <a:gd name="T9" fmla="*/ 220 h 297"/>
              <a:gd name="T10" fmla="*/ 117 w 284"/>
              <a:gd name="T11" fmla="*/ 233 h 297"/>
              <a:gd name="T12" fmla="*/ 140 w 284"/>
              <a:gd name="T13" fmla="*/ 243 h 297"/>
              <a:gd name="T14" fmla="*/ 163 w 284"/>
              <a:gd name="T15" fmla="*/ 247 h 297"/>
              <a:gd name="T16" fmla="*/ 191 w 284"/>
              <a:gd name="T17" fmla="*/ 247 h 297"/>
              <a:gd name="T18" fmla="*/ 219 w 284"/>
              <a:gd name="T19" fmla="*/ 239 h 297"/>
              <a:gd name="T20" fmla="*/ 237 w 284"/>
              <a:gd name="T21" fmla="*/ 228 h 297"/>
              <a:gd name="T22" fmla="*/ 249 w 284"/>
              <a:gd name="T23" fmla="*/ 219 h 297"/>
              <a:gd name="T24" fmla="*/ 264 w 284"/>
              <a:gd name="T25" fmla="*/ 197 h 297"/>
              <a:gd name="T26" fmla="*/ 284 w 284"/>
              <a:gd name="T27" fmla="*/ 187 h 297"/>
              <a:gd name="T28" fmla="*/ 279 w 284"/>
              <a:gd name="T29" fmla="*/ 207 h 297"/>
              <a:gd name="T30" fmla="*/ 269 w 284"/>
              <a:gd name="T31" fmla="*/ 227 h 297"/>
              <a:gd name="T32" fmla="*/ 256 w 284"/>
              <a:gd name="T33" fmla="*/ 245 h 297"/>
              <a:gd name="T34" fmla="*/ 239 w 284"/>
              <a:gd name="T35" fmla="*/ 263 h 297"/>
              <a:gd name="T36" fmla="*/ 220 w 284"/>
              <a:gd name="T37" fmla="*/ 279 h 297"/>
              <a:gd name="T38" fmla="*/ 197 w 284"/>
              <a:gd name="T39" fmla="*/ 289 h 297"/>
              <a:gd name="T40" fmla="*/ 173 w 284"/>
              <a:gd name="T41" fmla="*/ 296 h 297"/>
              <a:gd name="T42" fmla="*/ 147 w 284"/>
              <a:gd name="T43" fmla="*/ 297 h 297"/>
              <a:gd name="T44" fmla="*/ 117 w 284"/>
              <a:gd name="T45" fmla="*/ 296 h 297"/>
              <a:gd name="T46" fmla="*/ 91 w 284"/>
              <a:gd name="T47" fmla="*/ 288 h 297"/>
              <a:gd name="T48" fmla="*/ 67 w 284"/>
              <a:gd name="T49" fmla="*/ 276 h 297"/>
              <a:gd name="T50" fmla="*/ 44 w 284"/>
              <a:gd name="T51" fmla="*/ 259 h 297"/>
              <a:gd name="T52" fmla="*/ 26 w 284"/>
              <a:gd name="T53" fmla="*/ 237 h 297"/>
              <a:gd name="T54" fmla="*/ 11 w 284"/>
              <a:gd name="T55" fmla="*/ 212 h 297"/>
              <a:gd name="T56" fmla="*/ 3 w 284"/>
              <a:gd name="T57" fmla="*/ 184 h 297"/>
              <a:gd name="T58" fmla="*/ 0 w 284"/>
              <a:gd name="T59" fmla="*/ 152 h 297"/>
              <a:gd name="T60" fmla="*/ 4 w 284"/>
              <a:gd name="T61" fmla="*/ 119 h 297"/>
              <a:gd name="T62" fmla="*/ 12 w 284"/>
              <a:gd name="T63" fmla="*/ 88 h 297"/>
              <a:gd name="T64" fmla="*/ 26 w 284"/>
              <a:gd name="T65" fmla="*/ 61 h 297"/>
              <a:gd name="T66" fmla="*/ 44 w 284"/>
              <a:gd name="T67" fmla="*/ 40 h 297"/>
              <a:gd name="T68" fmla="*/ 68 w 284"/>
              <a:gd name="T69" fmla="*/ 23 h 297"/>
              <a:gd name="T70" fmla="*/ 95 w 284"/>
              <a:gd name="T71" fmla="*/ 10 h 297"/>
              <a:gd name="T72" fmla="*/ 123 w 284"/>
              <a:gd name="T73" fmla="*/ 2 h 297"/>
              <a:gd name="T74" fmla="*/ 155 w 284"/>
              <a:gd name="T75" fmla="*/ 0 h 297"/>
              <a:gd name="T76" fmla="*/ 183 w 284"/>
              <a:gd name="T77" fmla="*/ 2 h 297"/>
              <a:gd name="T78" fmla="*/ 207 w 284"/>
              <a:gd name="T79" fmla="*/ 7 h 297"/>
              <a:gd name="T80" fmla="*/ 228 w 284"/>
              <a:gd name="T81" fmla="*/ 18 h 297"/>
              <a:gd name="T82" fmla="*/ 248 w 284"/>
              <a:gd name="T83" fmla="*/ 31 h 297"/>
              <a:gd name="T84" fmla="*/ 264 w 284"/>
              <a:gd name="T85" fmla="*/ 48 h 297"/>
              <a:gd name="T86" fmla="*/ 275 w 284"/>
              <a:gd name="T87" fmla="*/ 67 h 297"/>
              <a:gd name="T88" fmla="*/ 281 w 284"/>
              <a:gd name="T89" fmla="*/ 89 h 297"/>
              <a:gd name="T90" fmla="*/ 284 w 284"/>
              <a:gd name="T91" fmla="*/ 1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4" h="297">
                <a:moveTo>
                  <a:pt x="52" y="113"/>
                </a:moveTo>
                <a:lnTo>
                  <a:pt x="53" y="129"/>
                </a:lnTo>
                <a:lnTo>
                  <a:pt x="55" y="144"/>
                </a:lnTo>
                <a:lnTo>
                  <a:pt x="57" y="157"/>
                </a:lnTo>
                <a:lnTo>
                  <a:pt x="61" y="169"/>
                </a:lnTo>
                <a:lnTo>
                  <a:pt x="67" y="181"/>
                </a:lnTo>
                <a:lnTo>
                  <a:pt x="73" y="193"/>
                </a:lnTo>
                <a:lnTo>
                  <a:pt x="80" y="203"/>
                </a:lnTo>
                <a:lnTo>
                  <a:pt x="89" y="212"/>
                </a:lnTo>
                <a:lnTo>
                  <a:pt x="99" y="220"/>
                </a:lnTo>
                <a:lnTo>
                  <a:pt x="108" y="228"/>
                </a:lnTo>
                <a:lnTo>
                  <a:pt x="117" y="233"/>
                </a:lnTo>
                <a:lnTo>
                  <a:pt x="128" y="239"/>
                </a:lnTo>
                <a:lnTo>
                  <a:pt x="140" y="243"/>
                </a:lnTo>
                <a:lnTo>
                  <a:pt x="151" y="245"/>
                </a:lnTo>
                <a:lnTo>
                  <a:pt x="163" y="247"/>
                </a:lnTo>
                <a:lnTo>
                  <a:pt x="175" y="248"/>
                </a:lnTo>
                <a:lnTo>
                  <a:pt x="191" y="247"/>
                </a:lnTo>
                <a:lnTo>
                  <a:pt x="205" y="244"/>
                </a:lnTo>
                <a:lnTo>
                  <a:pt x="219" y="239"/>
                </a:lnTo>
                <a:lnTo>
                  <a:pt x="232" y="232"/>
                </a:lnTo>
                <a:lnTo>
                  <a:pt x="237" y="228"/>
                </a:lnTo>
                <a:lnTo>
                  <a:pt x="244" y="224"/>
                </a:lnTo>
                <a:lnTo>
                  <a:pt x="249" y="219"/>
                </a:lnTo>
                <a:lnTo>
                  <a:pt x="255" y="212"/>
                </a:lnTo>
                <a:lnTo>
                  <a:pt x="264" y="197"/>
                </a:lnTo>
                <a:lnTo>
                  <a:pt x="272" y="180"/>
                </a:lnTo>
                <a:lnTo>
                  <a:pt x="284" y="187"/>
                </a:lnTo>
                <a:lnTo>
                  <a:pt x="281" y="197"/>
                </a:lnTo>
                <a:lnTo>
                  <a:pt x="279" y="207"/>
                </a:lnTo>
                <a:lnTo>
                  <a:pt x="273" y="217"/>
                </a:lnTo>
                <a:lnTo>
                  <a:pt x="269" y="227"/>
                </a:lnTo>
                <a:lnTo>
                  <a:pt x="263" y="236"/>
                </a:lnTo>
                <a:lnTo>
                  <a:pt x="256" y="245"/>
                </a:lnTo>
                <a:lnTo>
                  <a:pt x="248" y="255"/>
                </a:lnTo>
                <a:lnTo>
                  <a:pt x="239" y="263"/>
                </a:lnTo>
                <a:lnTo>
                  <a:pt x="229" y="272"/>
                </a:lnTo>
                <a:lnTo>
                  <a:pt x="220" y="279"/>
                </a:lnTo>
                <a:lnTo>
                  <a:pt x="209" y="284"/>
                </a:lnTo>
                <a:lnTo>
                  <a:pt x="197" y="289"/>
                </a:lnTo>
                <a:lnTo>
                  <a:pt x="185" y="293"/>
                </a:lnTo>
                <a:lnTo>
                  <a:pt x="173" y="296"/>
                </a:lnTo>
                <a:lnTo>
                  <a:pt x="160" y="297"/>
                </a:lnTo>
                <a:lnTo>
                  <a:pt x="147" y="297"/>
                </a:lnTo>
                <a:lnTo>
                  <a:pt x="132" y="297"/>
                </a:lnTo>
                <a:lnTo>
                  <a:pt x="117" y="296"/>
                </a:lnTo>
                <a:lnTo>
                  <a:pt x="104" y="292"/>
                </a:lnTo>
                <a:lnTo>
                  <a:pt x="91" y="288"/>
                </a:lnTo>
                <a:lnTo>
                  <a:pt x="79" y="283"/>
                </a:lnTo>
                <a:lnTo>
                  <a:pt x="67" y="276"/>
                </a:lnTo>
                <a:lnTo>
                  <a:pt x="55" y="268"/>
                </a:lnTo>
                <a:lnTo>
                  <a:pt x="44" y="259"/>
                </a:lnTo>
                <a:lnTo>
                  <a:pt x="34" y="248"/>
                </a:lnTo>
                <a:lnTo>
                  <a:pt x="26" y="237"/>
                </a:lnTo>
                <a:lnTo>
                  <a:pt x="18" y="225"/>
                </a:lnTo>
                <a:lnTo>
                  <a:pt x="11" y="212"/>
                </a:lnTo>
                <a:lnTo>
                  <a:pt x="7" y="199"/>
                </a:lnTo>
                <a:lnTo>
                  <a:pt x="3" y="184"/>
                </a:lnTo>
                <a:lnTo>
                  <a:pt x="2" y="168"/>
                </a:lnTo>
                <a:lnTo>
                  <a:pt x="0" y="152"/>
                </a:lnTo>
                <a:lnTo>
                  <a:pt x="2" y="135"/>
                </a:lnTo>
                <a:lnTo>
                  <a:pt x="4" y="119"/>
                </a:lnTo>
                <a:lnTo>
                  <a:pt x="7" y="103"/>
                </a:lnTo>
                <a:lnTo>
                  <a:pt x="12" y="88"/>
                </a:lnTo>
                <a:lnTo>
                  <a:pt x="18" y="75"/>
                </a:lnTo>
                <a:lnTo>
                  <a:pt x="26" y="61"/>
                </a:lnTo>
                <a:lnTo>
                  <a:pt x="35" y="51"/>
                </a:lnTo>
                <a:lnTo>
                  <a:pt x="44" y="40"/>
                </a:lnTo>
                <a:lnTo>
                  <a:pt x="56" y="31"/>
                </a:lnTo>
                <a:lnTo>
                  <a:pt x="68" y="23"/>
                </a:lnTo>
                <a:lnTo>
                  <a:pt x="81" y="15"/>
                </a:lnTo>
                <a:lnTo>
                  <a:pt x="95" y="10"/>
                </a:lnTo>
                <a:lnTo>
                  <a:pt x="108" y="6"/>
                </a:lnTo>
                <a:lnTo>
                  <a:pt x="123" y="2"/>
                </a:lnTo>
                <a:lnTo>
                  <a:pt x="139" y="0"/>
                </a:lnTo>
                <a:lnTo>
                  <a:pt x="155" y="0"/>
                </a:lnTo>
                <a:lnTo>
                  <a:pt x="169" y="0"/>
                </a:lnTo>
                <a:lnTo>
                  <a:pt x="183" y="2"/>
                </a:lnTo>
                <a:lnTo>
                  <a:pt x="195" y="4"/>
                </a:lnTo>
                <a:lnTo>
                  <a:pt x="207" y="7"/>
                </a:lnTo>
                <a:lnTo>
                  <a:pt x="217" y="12"/>
                </a:lnTo>
                <a:lnTo>
                  <a:pt x="228" y="18"/>
                </a:lnTo>
                <a:lnTo>
                  <a:pt x="239" y="23"/>
                </a:lnTo>
                <a:lnTo>
                  <a:pt x="248" y="31"/>
                </a:lnTo>
                <a:lnTo>
                  <a:pt x="256" y="39"/>
                </a:lnTo>
                <a:lnTo>
                  <a:pt x="264" y="48"/>
                </a:lnTo>
                <a:lnTo>
                  <a:pt x="269" y="57"/>
                </a:lnTo>
                <a:lnTo>
                  <a:pt x="275" y="67"/>
                </a:lnTo>
                <a:lnTo>
                  <a:pt x="279" y="77"/>
                </a:lnTo>
                <a:lnTo>
                  <a:pt x="281" y="89"/>
                </a:lnTo>
                <a:lnTo>
                  <a:pt x="283" y="101"/>
                </a:lnTo>
                <a:lnTo>
                  <a:pt x="284" y="113"/>
                </a:lnTo>
                <a:lnTo>
                  <a:pt x="52" y="113"/>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08" name="Freeform 80"/>
          <p:cNvSpPr>
            <a:spLocks/>
          </p:cNvSpPr>
          <p:nvPr/>
        </p:nvSpPr>
        <p:spPr bwMode="auto">
          <a:xfrm>
            <a:off x="5483225" y="3378200"/>
            <a:ext cx="61913" cy="30163"/>
          </a:xfrm>
          <a:custGeom>
            <a:avLst/>
            <a:gdLst>
              <a:gd name="T0" fmla="*/ 0 w 156"/>
              <a:gd name="T1" fmla="*/ 74 h 74"/>
              <a:gd name="T2" fmla="*/ 156 w 156"/>
              <a:gd name="T3" fmla="*/ 74 h 74"/>
              <a:gd name="T4" fmla="*/ 155 w 156"/>
              <a:gd name="T5" fmla="*/ 62 h 74"/>
              <a:gd name="T6" fmla="*/ 152 w 156"/>
              <a:gd name="T7" fmla="*/ 51 h 74"/>
              <a:gd name="T8" fmla="*/ 151 w 156"/>
              <a:gd name="T9" fmla="*/ 42 h 74"/>
              <a:gd name="T10" fmla="*/ 148 w 156"/>
              <a:gd name="T11" fmla="*/ 37 h 74"/>
              <a:gd name="T12" fmla="*/ 143 w 156"/>
              <a:gd name="T13" fmla="*/ 27 h 74"/>
              <a:gd name="T14" fmla="*/ 136 w 156"/>
              <a:gd name="T15" fmla="*/ 21 h 74"/>
              <a:gd name="T16" fmla="*/ 129 w 156"/>
              <a:gd name="T17" fmla="*/ 14 h 74"/>
              <a:gd name="T18" fmla="*/ 120 w 156"/>
              <a:gd name="T19" fmla="*/ 9 h 74"/>
              <a:gd name="T20" fmla="*/ 112 w 156"/>
              <a:gd name="T21" fmla="*/ 5 h 74"/>
              <a:gd name="T22" fmla="*/ 101 w 156"/>
              <a:gd name="T23" fmla="*/ 2 h 74"/>
              <a:gd name="T24" fmla="*/ 92 w 156"/>
              <a:gd name="T25" fmla="*/ 0 h 74"/>
              <a:gd name="T26" fmla="*/ 83 w 156"/>
              <a:gd name="T27" fmla="*/ 0 h 74"/>
              <a:gd name="T28" fmla="*/ 68 w 156"/>
              <a:gd name="T29" fmla="*/ 1 h 74"/>
              <a:gd name="T30" fmla="*/ 53 w 156"/>
              <a:gd name="T31" fmla="*/ 5 h 74"/>
              <a:gd name="T32" fmla="*/ 41 w 156"/>
              <a:gd name="T33" fmla="*/ 10 h 74"/>
              <a:gd name="T34" fmla="*/ 28 w 156"/>
              <a:gd name="T35" fmla="*/ 19 h 74"/>
              <a:gd name="T36" fmla="*/ 23 w 156"/>
              <a:gd name="T37" fmla="*/ 25 h 74"/>
              <a:gd name="T38" fmla="*/ 17 w 156"/>
              <a:gd name="T39" fmla="*/ 30 h 74"/>
              <a:gd name="T40" fmla="*/ 13 w 156"/>
              <a:gd name="T41" fmla="*/ 37 h 74"/>
              <a:gd name="T42" fmla="*/ 9 w 156"/>
              <a:gd name="T43" fmla="*/ 43 h 74"/>
              <a:gd name="T44" fmla="*/ 7 w 156"/>
              <a:gd name="T45" fmla="*/ 50 h 74"/>
              <a:gd name="T46" fmla="*/ 4 w 156"/>
              <a:gd name="T47" fmla="*/ 58 h 74"/>
              <a:gd name="T48" fmla="*/ 1 w 156"/>
              <a:gd name="T49" fmla="*/ 66 h 74"/>
              <a:gd name="T50" fmla="*/ 0 w 156"/>
              <a:gd name="T5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74">
                <a:moveTo>
                  <a:pt x="0" y="74"/>
                </a:moveTo>
                <a:lnTo>
                  <a:pt x="156" y="74"/>
                </a:lnTo>
                <a:lnTo>
                  <a:pt x="155" y="62"/>
                </a:lnTo>
                <a:lnTo>
                  <a:pt x="152" y="51"/>
                </a:lnTo>
                <a:lnTo>
                  <a:pt x="151" y="42"/>
                </a:lnTo>
                <a:lnTo>
                  <a:pt x="148" y="37"/>
                </a:lnTo>
                <a:lnTo>
                  <a:pt x="143" y="27"/>
                </a:lnTo>
                <a:lnTo>
                  <a:pt x="136" y="21"/>
                </a:lnTo>
                <a:lnTo>
                  <a:pt x="129" y="14"/>
                </a:lnTo>
                <a:lnTo>
                  <a:pt x="120" y="9"/>
                </a:lnTo>
                <a:lnTo>
                  <a:pt x="112" y="5"/>
                </a:lnTo>
                <a:lnTo>
                  <a:pt x="101" y="2"/>
                </a:lnTo>
                <a:lnTo>
                  <a:pt x="92" y="0"/>
                </a:lnTo>
                <a:lnTo>
                  <a:pt x="83" y="0"/>
                </a:lnTo>
                <a:lnTo>
                  <a:pt x="68" y="1"/>
                </a:lnTo>
                <a:lnTo>
                  <a:pt x="53" y="5"/>
                </a:lnTo>
                <a:lnTo>
                  <a:pt x="41" y="10"/>
                </a:lnTo>
                <a:lnTo>
                  <a:pt x="28" y="19"/>
                </a:lnTo>
                <a:lnTo>
                  <a:pt x="23" y="25"/>
                </a:lnTo>
                <a:lnTo>
                  <a:pt x="17" y="30"/>
                </a:lnTo>
                <a:lnTo>
                  <a:pt x="13" y="37"/>
                </a:lnTo>
                <a:lnTo>
                  <a:pt x="9" y="43"/>
                </a:lnTo>
                <a:lnTo>
                  <a:pt x="7" y="50"/>
                </a:lnTo>
                <a:lnTo>
                  <a:pt x="4" y="58"/>
                </a:lnTo>
                <a:lnTo>
                  <a:pt x="1" y="66"/>
                </a:lnTo>
                <a:lnTo>
                  <a:pt x="0" y="74"/>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09" name="Freeform 81"/>
          <p:cNvSpPr>
            <a:spLocks/>
          </p:cNvSpPr>
          <p:nvPr/>
        </p:nvSpPr>
        <p:spPr bwMode="auto">
          <a:xfrm>
            <a:off x="5591175" y="3311525"/>
            <a:ext cx="68263" cy="173038"/>
          </a:xfrm>
          <a:custGeom>
            <a:avLst/>
            <a:gdLst>
              <a:gd name="T0" fmla="*/ 117 w 170"/>
              <a:gd name="T1" fmla="*/ 0 h 435"/>
              <a:gd name="T2" fmla="*/ 117 w 170"/>
              <a:gd name="T3" fmla="*/ 371 h 435"/>
              <a:gd name="T4" fmla="*/ 117 w 170"/>
              <a:gd name="T5" fmla="*/ 383 h 435"/>
              <a:gd name="T6" fmla="*/ 117 w 170"/>
              <a:gd name="T7" fmla="*/ 394 h 435"/>
              <a:gd name="T8" fmla="*/ 119 w 170"/>
              <a:gd name="T9" fmla="*/ 402 h 435"/>
              <a:gd name="T10" fmla="*/ 121 w 170"/>
              <a:gd name="T11" fmla="*/ 407 h 435"/>
              <a:gd name="T12" fmla="*/ 123 w 170"/>
              <a:gd name="T13" fmla="*/ 411 h 435"/>
              <a:gd name="T14" fmla="*/ 126 w 170"/>
              <a:gd name="T15" fmla="*/ 414 h 435"/>
              <a:gd name="T16" fmla="*/ 130 w 170"/>
              <a:gd name="T17" fmla="*/ 417 h 435"/>
              <a:gd name="T18" fmla="*/ 135 w 170"/>
              <a:gd name="T19" fmla="*/ 419 h 435"/>
              <a:gd name="T20" fmla="*/ 141 w 170"/>
              <a:gd name="T21" fmla="*/ 422 h 435"/>
              <a:gd name="T22" fmla="*/ 149 w 170"/>
              <a:gd name="T23" fmla="*/ 423 h 435"/>
              <a:gd name="T24" fmla="*/ 158 w 170"/>
              <a:gd name="T25" fmla="*/ 423 h 435"/>
              <a:gd name="T26" fmla="*/ 170 w 170"/>
              <a:gd name="T27" fmla="*/ 425 h 435"/>
              <a:gd name="T28" fmla="*/ 170 w 170"/>
              <a:gd name="T29" fmla="*/ 435 h 435"/>
              <a:gd name="T30" fmla="*/ 6 w 170"/>
              <a:gd name="T31" fmla="*/ 435 h 435"/>
              <a:gd name="T32" fmla="*/ 6 w 170"/>
              <a:gd name="T33" fmla="*/ 425 h 435"/>
              <a:gd name="T34" fmla="*/ 17 w 170"/>
              <a:gd name="T35" fmla="*/ 425 h 435"/>
              <a:gd name="T36" fmla="*/ 26 w 170"/>
              <a:gd name="T37" fmla="*/ 423 h 435"/>
              <a:gd name="T38" fmla="*/ 33 w 170"/>
              <a:gd name="T39" fmla="*/ 422 h 435"/>
              <a:gd name="T40" fmla="*/ 38 w 170"/>
              <a:gd name="T41" fmla="*/ 421 h 435"/>
              <a:gd name="T42" fmla="*/ 42 w 170"/>
              <a:gd name="T43" fmla="*/ 418 h 435"/>
              <a:gd name="T44" fmla="*/ 45 w 170"/>
              <a:gd name="T45" fmla="*/ 415 h 435"/>
              <a:gd name="T46" fmla="*/ 49 w 170"/>
              <a:gd name="T47" fmla="*/ 411 h 435"/>
              <a:gd name="T48" fmla="*/ 51 w 170"/>
              <a:gd name="T49" fmla="*/ 407 h 435"/>
              <a:gd name="T50" fmla="*/ 53 w 170"/>
              <a:gd name="T51" fmla="*/ 402 h 435"/>
              <a:gd name="T52" fmla="*/ 54 w 170"/>
              <a:gd name="T53" fmla="*/ 394 h 435"/>
              <a:gd name="T54" fmla="*/ 55 w 170"/>
              <a:gd name="T55" fmla="*/ 383 h 435"/>
              <a:gd name="T56" fmla="*/ 55 w 170"/>
              <a:gd name="T57" fmla="*/ 371 h 435"/>
              <a:gd name="T58" fmla="*/ 55 w 170"/>
              <a:gd name="T59" fmla="*/ 117 h 435"/>
              <a:gd name="T60" fmla="*/ 55 w 170"/>
              <a:gd name="T61" fmla="*/ 96 h 435"/>
              <a:gd name="T62" fmla="*/ 55 w 170"/>
              <a:gd name="T63" fmla="*/ 78 h 435"/>
              <a:gd name="T64" fmla="*/ 54 w 170"/>
              <a:gd name="T65" fmla="*/ 66 h 435"/>
              <a:gd name="T66" fmla="*/ 53 w 170"/>
              <a:gd name="T67" fmla="*/ 58 h 435"/>
              <a:gd name="T68" fmla="*/ 51 w 170"/>
              <a:gd name="T69" fmla="*/ 53 h 435"/>
              <a:gd name="T70" fmla="*/ 50 w 170"/>
              <a:gd name="T71" fmla="*/ 49 h 435"/>
              <a:gd name="T72" fmla="*/ 48 w 170"/>
              <a:gd name="T73" fmla="*/ 45 h 435"/>
              <a:gd name="T74" fmla="*/ 45 w 170"/>
              <a:gd name="T75" fmla="*/ 44 h 435"/>
              <a:gd name="T76" fmla="*/ 38 w 170"/>
              <a:gd name="T77" fmla="*/ 40 h 435"/>
              <a:gd name="T78" fmla="*/ 30 w 170"/>
              <a:gd name="T79" fmla="*/ 40 h 435"/>
              <a:gd name="T80" fmla="*/ 20 w 170"/>
              <a:gd name="T81" fmla="*/ 41 h 435"/>
              <a:gd name="T82" fmla="*/ 6 w 170"/>
              <a:gd name="T83" fmla="*/ 44 h 435"/>
              <a:gd name="T84" fmla="*/ 0 w 170"/>
              <a:gd name="T85" fmla="*/ 33 h 435"/>
              <a:gd name="T86" fmla="*/ 99 w 170"/>
              <a:gd name="T87" fmla="*/ 0 h 435"/>
              <a:gd name="T88" fmla="*/ 117 w 170"/>
              <a:gd name="T89"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435">
                <a:moveTo>
                  <a:pt x="117" y="0"/>
                </a:moveTo>
                <a:lnTo>
                  <a:pt x="117" y="371"/>
                </a:lnTo>
                <a:lnTo>
                  <a:pt x="117" y="383"/>
                </a:lnTo>
                <a:lnTo>
                  <a:pt x="117" y="394"/>
                </a:lnTo>
                <a:lnTo>
                  <a:pt x="119" y="402"/>
                </a:lnTo>
                <a:lnTo>
                  <a:pt x="121" y="407"/>
                </a:lnTo>
                <a:lnTo>
                  <a:pt x="123" y="411"/>
                </a:lnTo>
                <a:lnTo>
                  <a:pt x="126" y="414"/>
                </a:lnTo>
                <a:lnTo>
                  <a:pt x="130" y="417"/>
                </a:lnTo>
                <a:lnTo>
                  <a:pt x="135" y="419"/>
                </a:lnTo>
                <a:lnTo>
                  <a:pt x="141" y="422"/>
                </a:lnTo>
                <a:lnTo>
                  <a:pt x="149" y="423"/>
                </a:lnTo>
                <a:lnTo>
                  <a:pt x="158" y="423"/>
                </a:lnTo>
                <a:lnTo>
                  <a:pt x="170" y="425"/>
                </a:lnTo>
                <a:lnTo>
                  <a:pt x="170" y="435"/>
                </a:lnTo>
                <a:lnTo>
                  <a:pt x="6" y="435"/>
                </a:lnTo>
                <a:lnTo>
                  <a:pt x="6" y="425"/>
                </a:lnTo>
                <a:lnTo>
                  <a:pt x="17" y="425"/>
                </a:lnTo>
                <a:lnTo>
                  <a:pt x="26" y="423"/>
                </a:lnTo>
                <a:lnTo>
                  <a:pt x="33" y="422"/>
                </a:lnTo>
                <a:lnTo>
                  <a:pt x="38" y="421"/>
                </a:lnTo>
                <a:lnTo>
                  <a:pt x="42" y="418"/>
                </a:lnTo>
                <a:lnTo>
                  <a:pt x="45" y="415"/>
                </a:lnTo>
                <a:lnTo>
                  <a:pt x="49" y="411"/>
                </a:lnTo>
                <a:lnTo>
                  <a:pt x="51" y="407"/>
                </a:lnTo>
                <a:lnTo>
                  <a:pt x="53" y="402"/>
                </a:lnTo>
                <a:lnTo>
                  <a:pt x="54" y="394"/>
                </a:lnTo>
                <a:lnTo>
                  <a:pt x="55" y="383"/>
                </a:lnTo>
                <a:lnTo>
                  <a:pt x="55" y="371"/>
                </a:lnTo>
                <a:lnTo>
                  <a:pt x="55" y="117"/>
                </a:lnTo>
                <a:lnTo>
                  <a:pt x="55" y="96"/>
                </a:lnTo>
                <a:lnTo>
                  <a:pt x="55" y="78"/>
                </a:lnTo>
                <a:lnTo>
                  <a:pt x="54" y="66"/>
                </a:lnTo>
                <a:lnTo>
                  <a:pt x="53" y="58"/>
                </a:lnTo>
                <a:lnTo>
                  <a:pt x="51" y="53"/>
                </a:lnTo>
                <a:lnTo>
                  <a:pt x="50" y="49"/>
                </a:lnTo>
                <a:lnTo>
                  <a:pt x="48" y="45"/>
                </a:lnTo>
                <a:lnTo>
                  <a:pt x="45" y="44"/>
                </a:lnTo>
                <a:lnTo>
                  <a:pt x="38" y="40"/>
                </a:lnTo>
                <a:lnTo>
                  <a:pt x="30" y="40"/>
                </a:lnTo>
                <a:lnTo>
                  <a:pt x="20" y="41"/>
                </a:lnTo>
                <a:lnTo>
                  <a:pt x="6" y="44"/>
                </a:lnTo>
                <a:lnTo>
                  <a:pt x="0" y="33"/>
                </a:lnTo>
                <a:lnTo>
                  <a:pt x="99" y="0"/>
                </a:lnTo>
                <a:lnTo>
                  <a:pt x="117" y="0"/>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10" name="Freeform 82"/>
          <p:cNvSpPr>
            <a:spLocks/>
          </p:cNvSpPr>
          <p:nvPr/>
        </p:nvSpPr>
        <p:spPr bwMode="auto">
          <a:xfrm>
            <a:off x="5676900" y="3370263"/>
            <a:ext cx="112713" cy="117475"/>
          </a:xfrm>
          <a:custGeom>
            <a:avLst/>
            <a:gdLst>
              <a:gd name="T0" fmla="*/ 52 w 282"/>
              <a:gd name="T1" fmla="*/ 129 h 297"/>
              <a:gd name="T2" fmla="*/ 56 w 282"/>
              <a:gd name="T3" fmla="*/ 157 h 297"/>
              <a:gd name="T4" fmla="*/ 65 w 282"/>
              <a:gd name="T5" fmla="*/ 181 h 297"/>
              <a:gd name="T6" fmla="*/ 79 w 282"/>
              <a:gd name="T7" fmla="*/ 203 h 297"/>
              <a:gd name="T8" fmla="*/ 97 w 282"/>
              <a:gd name="T9" fmla="*/ 220 h 297"/>
              <a:gd name="T10" fmla="*/ 117 w 282"/>
              <a:gd name="T11" fmla="*/ 233 h 297"/>
              <a:gd name="T12" fmla="*/ 139 w 282"/>
              <a:gd name="T13" fmla="*/ 243 h 297"/>
              <a:gd name="T14" fmla="*/ 161 w 282"/>
              <a:gd name="T15" fmla="*/ 247 h 297"/>
              <a:gd name="T16" fmla="*/ 189 w 282"/>
              <a:gd name="T17" fmla="*/ 247 h 297"/>
              <a:gd name="T18" fmla="*/ 217 w 282"/>
              <a:gd name="T19" fmla="*/ 239 h 297"/>
              <a:gd name="T20" fmla="*/ 236 w 282"/>
              <a:gd name="T21" fmla="*/ 228 h 297"/>
              <a:gd name="T22" fmla="*/ 248 w 282"/>
              <a:gd name="T23" fmla="*/ 219 h 297"/>
              <a:gd name="T24" fmla="*/ 262 w 282"/>
              <a:gd name="T25" fmla="*/ 197 h 297"/>
              <a:gd name="T26" fmla="*/ 282 w 282"/>
              <a:gd name="T27" fmla="*/ 187 h 297"/>
              <a:gd name="T28" fmla="*/ 277 w 282"/>
              <a:gd name="T29" fmla="*/ 207 h 297"/>
              <a:gd name="T30" fmla="*/ 268 w 282"/>
              <a:gd name="T31" fmla="*/ 227 h 297"/>
              <a:gd name="T32" fmla="*/ 254 w 282"/>
              <a:gd name="T33" fmla="*/ 245 h 297"/>
              <a:gd name="T34" fmla="*/ 238 w 282"/>
              <a:gd name="T35" fmla="*/ 263 h 297"/>
              <a:gd name="T36" fmla="*/ 218 w 282"/>
              <a:gd name="T37" fmla="*/ 279 h 297"/>
              <a:gd name="T38" fmla="*/ 196 w 282"/>
              <a:gd name="T39" fmla="*/ 289 h 297"/>
              <a:gd name="T40" fmla="*/ 172 w 282"/>
              <a:gd name="T41" fmla="*/ 296 h 297"/>
              <a:gd name="T42" fmla="*/ 145 w 282"/>
              <a:gd name="T43" fmla="*/ 297 h 297"/>
              <a:gd name="T44" fmla="*/ 116 w 282"/>
              <a:gd name="T45" fmla="*/ 296 h 297"/>
              <a:gd name="T46" fmla="*/ 89 w 282"/>
              <a:gd name="T47" fmla="*/ 288 h 297"/>
              <a:gd name="T48" fmla="*/ 65 w 282"/>
              <a:gd name="T49" fmla="*/ 276 h 297"/>
              <a:gd name="T50" fmla="*/ 43 w 282"/>
              <a:gd name="T51" fmla="*/ 259 h 297"/>
              <a:gd name="T52" fmla="*/ 24 w 282"/>
              <a:gd name="T53" fmla="*/ 237 h 297"/>
              <a:gd name="T54" fmla="*/ 11 w 282"/>
              <a:gd name="T55" fmla="*/ 212 h 297"/>
              <a:gd name="T56" fmla="*/ 3 w 282"/>
              <a:gd name="T57" fmla="*/ 184 h 297"/>
              <a:gd name="T58" fmla="*/ 0 w 282"/>
              <a:gd name="T59" fmla="*/ 152 h 297"/>
              <a:gd name="T60" fmla="*/ 3 w 282"/>
              <a:gd name="T61" fmla="*/ 119 h 297"/>
              <a:gd name="T62" fmla="*/ 11 w 282"/>
              <a:gd name="T63" fmla="*/ 88 h 297"/>
              <a:gd name="T64" fmla="*/ 24 w 282"/>
              <a:gd name="T65" fmla="*/ 61 h 297"/>
              <a:gd name="T66" fmla="*/ 44 w 282"/>
              <a:gd name="T67" fmla="*/ 40 h 297"/>
              <a:gd name="T68" fmla="*/ 67 w 282"/>
              <a:gd name="T69" fmla="*/ 23 h 297"/>
              <a:gd name="T70" fmla="*/ 93 w 282"/>
              <a:gd name="T71" fmla="*/ 10 h 297"/>
              <a:gd name="T72" fmla="*/ 123 w 282"/>
              <a:gd name="T73" fmla="*/ 2 h 297"/>
              <a:gd name="T74" fmla="*/ 153 w 282"/>
              <a:gd name="T75" fmla="*/ 0 h 297"/>
              <a:gd name="T76" fmla="*/ 181 w 282"/>
              <a:gd name="T77" fmla="*/ 2 h 297"/>
              <a:gd name="T78" fmla="*/ 205 w 282"/>
              <a:gd name="T79" fmla="*/ 7 h 297"/>
              <a:gd name="T80" fmla="*/ 226 w 282"/>
              <a:gd name="T81" fmla="*/ 18 h 297"/>
              <a:gd name="T82" fmla="*/ 246 w 282"/>
              <a:gd name="T83" fmla="*/ 31 h 297"/>
              <a:gd name="T84" fmla="*/ 262 w 282"/>
              <a:gd name="T85" fmla="*/ 48 h 297"/>
              <a:gd name="T86" fmla="*/ 273 w 282"/>
              <a:gd name="T87" fmla="*/ 67 h 297"/>
              <a:gd name="T88" fmla="*/ 280 w 282"/>
              <a:gd name="T89" fmla="*/ 89 h 297"/>
              <a:gd name="T90" fmla="*/ 282 w 282"/>
              <a:gd name="T91" fmla="*/ 1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297">
                <a:moveTo>
                  <a:pt x="51" y="113"/>
                </a:moveTo>
                <a:lnTo>
                  <a:pt x="52" y="129"/>
                </a:lnTo>
                <a:lnTo>
                  <a:pt x="53" y="144"/>
                </a:lnTo>
                <a:lnTo>
                  <a:pt x="56" y="157"/>
                </a:lnTo>
                <a:lnTo>
                  <a:pt x="60" y="169"/>
                </a:lnTo>
                <a:lnTo>
                  <a:pt x="65" y="181"/>
                </a:lnTo>
                <a:lnTo>
                  <a:pt x="72" y="193"/>
                </a:lnTo>
                <a:lnTo>
                  <a:pt x="79" y="203"/>
                </a:lnTo>
                <a:lnTo>
                  <a:pt x="88" y="212"/>
                </a:lnTo>
                <a:lnTo>
                  <a:pt x="97" y="220"/>
                </a:lnTo>
                <a:lnTo>
                  <a:pt x="107" y="228"/>
                </a:lnTo>
                <a:lnTo>
                  <a:pt x="117" y="233"/>
                </a:lnTo>
                <a:lnTo>
                  <a:pt x="127" y="239"/>
                </a:lnTo>
                <a:lnTo>
                  <a:pt x="139" y="243"/>
                </a:lnTo>
                <a:lnTo>
                  <a:pt x="149" y="245"/>
                </a:lnTo>
                <a:lnTo>
                  <a:pt x="161" y="247"/>
                </a:lnTo>
                <a:lnTo>
                  <a:pt x="173" y="248"/>
                </a:lnTo>
                <a:lnTo>
                  <a:pt x="189" y="247"/>
                </a:lnTo>
                <a:lnTo>
                  <a:pt x="204" y="244"/>
                </a:lnTo>
                <a:lnTo>
                  <a:pt x="217" y="239"/>
                </a:lnTo>
                <a:lnTo>
                  <a:pt x="230" y="232"/>
                </a:lnTo>
                <a:lnTo>
                  <a:pt x="236" y="228"/>
                </a:lnTo>
                <a:lnTo>
                  <a:pt x="242" y="224"/>
                </a:lnTo>
                <a:lnTo>
                  <a:pt x="248" y="219"/>
                </a:lnTo>
                <a:lnTo>
                  <a:pt x="253" y="212"/>
                </a:lnTo>
                <a:lnTo>
                  <a:pt x="262" y="197"/>
                </a:lnTo>
                <a:lnTo>
                  <a:pt x="270" y="180"/>
                </a:lnTo>
                <a:lnTo>
                  <a:pt x="282" y="187"/>
                </a:lnTo>
                <a:lnTo>
                  <a:pt x="280" y="197"/>
                </a:lnTo>
                <a:lnTo>
                  <a:pt x="277" y="207"/>
                </a:lnTo>
                <a:lnTo>
                  <a:pt x="273" y="217"/>
                </a:lnTo>
                <a:lnTo>
                  <a:pt x="268" y="227"/>
                </a:lnTo>
                <a:lnTo>
                  <a:pt x="261" y="236"/>
                </a:lnTo>
                <a:lnTo>
                  <a:pt x="254" y="245"/>
                </a:lnTo>
                <a:lnTo>
                  <a:pt x="246" y="255"/>
                </a:lnTo>
                <a:lnTo>
                  <a:pt x="238" y="263"/>
                </a:lnTo>
                <a:lnTo>
                  <a:pt x="228" y="272"/>
                </a:lnTo>
                <a:lnTo>
                  <a:pt x="218" y="279"/>
                </a:lnTo>
                <a:lnTo>
                  <a:pt x="208" y="284"/>
                </a:lnTo>
                <a:lnTo>
                  <a:pt x="196" y="289"/>
                </a:lnTo>
                <a:lnTo>
                  <a:pt x="184" y="293"/>
                </a:lnTo>
                <a:lnTo>
                  <a:pt x="172" y="296"/>
                </a:lnTo>
                <a:lnTo>
                  <a:pt x="159" y="297"/>
                </a:lnTo>
                <a:lnTo>
                  <a:pt x="145" y="297"/>
                </a:lnTo>
                <a:lnTo>
                  <a:pt x="131" y="297"/>
                </a:lnTo>
                <a:lnTo>
                  <a:pt x="116" y="296"/>
                </a:lnTo>
                <a:lnTo>
                  <a:pt x="103" y="292"/>
                </a:lnTo>
                <a:lnTo>
                  <a:pt x="89" y="288"/>
                </a:lnTo>
                <a:lnTo>
                  <a:pt x="77" y="283"/>
                </a:lnTo>
                <a:lnTo>
                  <a:pt x="65" y="276"/>
                </a:lnTo>
                <a:lnTo>
                  <a:pt x="53" y="268"/>
                </a:lnTo>
                <a:lnTo>
                  <a:pt x="43" y="259"/>
                </a:lnTo>
                <a:lnTo>
                  <a:pt x="32" y="248"/>
                </a:lnTo>
                <a:lnTo>
                  <a:pt x="24" y="237"/>
                </a:lnTo>
                <a:lnTo>
                  <a:pt x="16" y="225"/>
                </a:lnTo>
                <a:lnTo>
                  <a:pt x="11" y="212"/>
                </a:lnTo>
                <a:lnTo>
                  <a:pt x="5" y="199"/>
                </a:lnTo>
                <a:lnTo>
                  <a:pt x="3" y="184"/>
                </a:lnTo>
                <a:lnTo>
                  <a:pt x="0" y="168"/>
                </a:lnTo>
                <a:lnTo>
                  <a:pt x="0" y="152"/>
                </a:lnTo>
                <a:lnTo>
                  <a:pt x="0" y="135"/>
                </a:lnTo>
                <a:lnTo>
                  <a:pt x="3" y="119"/>
                </a:lnTo>
                <a:lnTo>
                  <a:pt x="5" y="103"/>
                </a:lnTo>
                <a:lnTo>
                  <a:pt x="11" y="88"/>
                </a:lnTo>
                <a:lnTo>
                  <a:pt x="16" y="75"/>
                </a:lnTo>
                <a:lnTo>
                  <a:pt x="24" y="61"/>
                </a:lnTo>
                <a:lnTo>
                  <a:pt x="33" y="51"/>
                </a:lnTo>
                <a:lnTo>
                  <a:pt x="44" y="40"/>
                </a:lnTo>
                <a:lnTo>
                  <a:pt x="55" y="31"/>
                </a:lnTo>
                <a:lnTo>
                  <a:pt x="67" y="23"/>
                </a:lnTo>
                <a:lnTo>
                  <a:pt x="80" y="15"/>
                </a:lnTo>
                <a:lnTo>
                  <a:pt x="93" y="10"/>
                </a:lnTo>
                <a:lnTo>
                  <a:pt x="107" y="6"/>
                </a:lnTo>
                <a:lnTo>
                  <a:pt x="123" y="2"/>
                </a:lnTo>
                <a:lnTo>
                  <a:pt x="137" y="0"/>
                </a:lnTo>
                <a:lnTo>
                  <a:pt x="153" y="0"/>
                </a:lnTo>
                <a:lnTo>
                  <a:pt x="168" y="0"/>
                </a:lnTo>
                <a:lnTo>
                  <a:pt x="181" y="2"/>
                </a:lnTo>
                <a:lnTo>
                  <a:pt x="193" y="4"/>
                </a:lnTo>
                <a:lnTo>
                  <a:pt x="205" y="7"/>
                </a:lnTo>
                <a:lnTo>
                  <a:pt x="216" y="12"/>
                </a:lnTo>
                <a:lnTo>
                  <a:pt x="226" y="18"/>
                </a:lnTo>
                <a:lnTo>
                  <a:pt x="237" y="23"/>
                </a:lnTo>
                <a:lnTo>
                  <a:pt x="246" y="31"/>
                </a:lnTo>
                <a:lnTo>
                  <a:pt x="254" y="39"/>
                </a:lnTo>
                <a:lnTo>
                  <a:pt x="262" y="48"/>
                </a:lnTo>
                <a:lnTo>
                  <a:pt x="268" y="57"/>
                </a:lnTo>
                <a:lnTo>
                  <a:pt x="273" y="67"/>
                </a:lnTo>
                <a:lnTo>
                  <a:pt x="277" y="77"/>
                </a:lnTo>
                <a:lnTo>
                  <a:pt x="280" y="89"/>
                </a:lnTo>
                <a:lnTo>
                  <a:pt x="281" y="101"/>
                </a:lnTo>
                <a:lnTo>
                  <a:pt x="282" y="113"/>
                </a:lnTo>
                <a:lnTo>
                  <a:pt x="51" y="113"/>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11" name="Freeform 83"/>
          <p:cNvSpPr>
            <a:spLocks/>
          </p:cNvSpPr>
          <p:nvPr/>
        </p:nvSpPr>
        <p:spPr bwMode="auto">
          <a:xfrm>
            <a:off x="5697538" y="3378200"/>
            <a:ext cx="61912" cy="30163"/>
          </a:xfrm>
          <a:custGeom>
            <a:avLst/>
            <a:gdLst>
              <a:gd name="T0" fmla="*/ 0 w 155"/>
              <a:gd name="T1" fmla="*/ 74 h 74"/>
              <a:gd name="T2" fmla="*/ 155 w 155"/>
              <a:gd name="T3" fmla="*/ 74 h 74"/>
              <a:gd name="T4" fmla="*/ 154 w 155"/>
              <a:gd name="T5" fmla="*/ 62 h 74"/>
              <a:gd name="T6" fmla="*/ 153 w 155"/>
              <a:gd name="T7" fmla="*/ 51 h 74"/>
              <a:gd name="T8" fmla="*/ 150 w 155"/>
              <a:gd name="T9" fmla="*/ 42 h 74"/>
              <a:gd name="T10" fmla="*/ 147 w 155"/>
              <a:gd name="T11" fmla="*/ 37 h 74"/>
              <a:gd name="T12" fmla="*/ 142 w 155"/>
              <a:gd name="T13" fmla="*/ 27 h 74"/>
              <a:gd name="T14" fmla="*/ 135 w 155"/>
              <a:gd name="T15" fmla="*/ 21 h 74"/>
              <a:gd name="T16" fmla="*/ 129 w 155"/>
              <a:gd name="T17" fmla="*/ 14 h 74"/>
              <a:gd name="T18" fmla="*/ 119 w 155"/>
              <a:gd name="T19" fmla="*/ 9 h 74"/>
              <a:gd name="T20" fmla="*/ 112 w 155"/>
              <a:gd name="T21" fmla="*/ 5 h 74"/>
              <a:gd name="T22" fmla="*/ 102 w 155"/>
              <a:gd name="T23" fmla="*/ 2 h 74"/>
              <a:gd name="T24" fmla="*/ 92 w 155"/>
              <a:gd name="T25" fmla="*/ 0 h 74"/>
              <a:gd name="T26" fmla="*/ 82 w 155"/>
              <a:gd name="T27" fmla="*/ 0 h 74"/>
              <a:gd name="T28" fmla="*/ 68 w 155"/>
              <a:gd name="T29" fmla="*/ 1 h 74"/>
              <a:gd name="T30" fmla="*/ 54 w 155"/>
              <a:gd name="T31" fmla="*/ 5 h 74"/>
              <a:gd name="T32" fmla="*/ 41 w 155"/>
              <a:gd name="T33" fmla="*/ 10 h 74"/>
              <a:gd name="T34" fmla="*/ 28 w 155"/>
              <a:gd name="T35" fmla="*/ 19 h 74"/>
              <a:gd name="T36" fmla="*/ 22 w 155"/>
              <a:gd name="T37" fmla="*/ 25 h 74"/>
              <a:gd name="T38" fmla="*/ 17 w 155"/>
              <a:gd name="T39" fmla="*/ 30 h 74"/>
              <a:gd name="T40" fmla="*/ 13 w 155"/>
              <a:gd name="T41" fmla="*/ 37 h 74"/>
              <a:gd name="T42" fmla="*/ 9 w 155"/>
              <a:gd name="T43" fmla="*/ 43 h 74"/>
              <a:gd name="T44" fmla="*/ 6 w 155"/>
              <a:gd name="T45" fmla="*/ 50 h 74"/>
              <a:gd name="T46" fmla="*/ 4 w 155"/>
              <a:gd name="T47" fmla="*/ 58 h 74"/>
              <a:gd name="T48" fmla="*/ 1 w 155"/>
              <a:gd name="T49" fmla="*/ 66 h 74"/>
              <a:gd name="T50" fmla="*/ 0 w 155"/>
              <a:gd name="T5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5" h="74">
                <a:moveTo>
                  <a:pt x="0" y="74"/>
                </a:moveTo>
                <a:lnTo>
                  <a:pt x="155" y="74"/>
                </a:lnTo>
                <a:lnTo>
                  <a:pt x="154" y="62"/>
                </a:lnTo>
                <a:lnTo>
                  <a:pt x="153" y="51"/>
                </a:lnTo>
                <a:lnTo>
                  <a:pt x="150" y="42"/>
                </a:lnTo>
                <a:lnTo>
                  <a:pt x="147" y="37"/>
                </a:lnTo>
                <a:lnTo>
                  <a:pt x="142" y="27"/>
                </a:lnTo>
                <a:lnTo>
                  <a:pt x="135" y="21"/>
                </a:lnTo>
                <a:lnTo>
                  <a:pt x="129" y="14"/>
                </a:lnTo>
                <a:lnTo>
                  <a:pt x="119" y="9"/>
                </a:lnTo>
                <a:lnTo>
                  <a:pt x="112" y="5"/>
                </a:lnTo>
                <a:lnTo>
                  <a:pt x="102" y="2"/>
                </a:lnTo>
                <a:lnTo>
                  <a:pt x="92" y="0"/>
                </a:lnTo>
                <a:lnTo>
                  <a:pt x="82" y="0"/>
                </a:lnTo>
                <a:lnTo>
                  <a:pt x="68" y="1"/>
                </a:lnTo>
                <a:lnTo>
                  <a:pt x="54" y="5"/>
                </a:lnTo>
                <a:lnTo>
                  <a:pt x="41" y="10"/>
                </a:lnTo>
                <a:lnTo>
                  <a:pt x="28" y="19"/>
                </a:lnTo>
                <a:lnTo>
                  <a:pt x="22" y="25"/>
                </a:lnTo>
                <a:lnTo>
                  <a:pt x="17" y="30"/>
                </a:lnTo>
                <a:lnTo>
                  <a:pt x="13" y="37"/>
                </a:lnTo>
                <a:lnTo>
                  <a:pt x="9" y="43"/>
                </a:lnTo>
                <a:lnTo>
                  <a:pt x="6" y="50"/>
                </a:lnTo>
                <a:lnTo>
                  <a:pt x="4" y="58"/>
                </a:lnTo>
                <a:lnTo>
                  <a:pt x="1" y="66"/>
                </a:lnTo>
                <a:lnTo>
                  <a:pt x="0" y="74"/>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12" name="Freeform 84"/>
          <p:cNvSpPr>
            <a:spLocks/>
          </p:cNvSpPr>
          <p:nvPr/>
        </p:nvSpPr>
        <p:spPr bwMode="auto">
          <a:xfrm>
            <a:off x="5807075" y="3370263"/>
            <a:ext cx="112713" cy="117475"/>
          </a:xfrm>
          <a:custGeom>
            <a:avLst/>
            <a:gdLst>
              <a:gd name="T0" fmla="*/ 273 w 282"/>
              <a:gd name="T1" fmla="*/ 208 h 297"/>
              <a:gd name="T2" fmla="*/ 254 w 282"/>
              <a:gd name="T3" fmla="*/ 241 h 297"/>
              <a:gd name="T4" fmla="*/ 229 w 282"/>
              <a:gd name="T5" fmla="*/ 268 h 297"/>
              <a:gd name="T6" fmla="*/ 198 w 282"/>
              <a:gd name="T7" fmla="*/ 287 h 297"/>
              <a:gd name="T8" fmla="*/ 165 w 282"/>
              <a:gd name="T9" fmla="*/ 296 h 297"/>
              <a:gd name="T10" fmla="*/ 128 w 282"/>
              <a:gd name="T11" fmla="*/ 297 h 297"/>
              <a:gd name="T12" fmla="*/ 88 w 282"/>
              <a:gd name="T13" fmla="*/ 288 h 297"/>
              <a:gd name="T14" fmla="*/ 53 w 282"/>
              <a:gd name="T15" fmla="*/ 267 h 297"/>
              <a:gd name="T16" fmla="*/ 24 w 282"/>
              <a:gd name="T17" fmla="*/ 236 h 297"/>
              <a:gd name="T18" fmla="*/ 5 w 282"/>
              <a:gd name="T19" fmla="*/ 196 h 297"/>
              <a:gd name="T20" fmla="*/ 0 w 282"/>
              <a:gd name="T21" fmla="*/ 149 h 297"/>
              <a:gd name="T22" fmla="*/ 7 w 282"/>
              <a:gd name="T23" fmla="*/ 103 h 297"/>
              <a:gd name="T24" fmla="*/ 27 w 282"/>
              <a:gd name="T25" fmla="*/ 64 h 297"/>
              <a:gd name="T26" fmla="*/ 59 w 282"/>
              <a:gd name="T27" fmla="*/ 32 h 297"/>
              <a:gd name="T28" fmla="*/ 99 w 282"/>
              <a:gd name="T29" fmla="*/ 11 h 297"/>
              <a:gd name="T30" fmla="*/ 144 w 282"/>
              <a:gd name="T31" fmla="*/ 0 h 297"/>
              <a:gd name="T32" fmla="*/ 182 w 282"/>
              <a:gd name="T33" fmla="*/ 2 h 297"/>
              <a:gd name="T34" fmla="*/ 214 w 282"/>
              <a:gd name="T35" fmla="*/ 8 h 297"/>
              <a:gd name="T36" fmla="*/ 241 w 282"/>
              <a:gd name="T37" fmla="*/ 22 h 297"/>
              <a:gd name="T38" fmla="*/ 260 w 282"/>
              <a:gd name="T39" fmla="*/ 39 h 297"/>
              <a:gd name="T40" fmla="*/ 270 w 282"/>
              <a:gd name="T41" fmla="*/ 56 h 297"/>
              <a:gd name="T42" fmla="*/ 272 w 282"/>
              <a:gd name="T43" fmla="*/ 73 h 297"/>
              <a:gd name="T44" fmla="*/ 264 w 282"/>
              <a:gd name="T45" fmla="*/ 87 h 297"/>
              <a:gd name="T46" fmla="*/ 246 w 282"/>
              <a:gd name="T47" fmla="*/ 93 h 297"/>
              <a:gd name="T48" fmla="*/ 220 w 282"/>
              <a:gd name="T49" fmla="*/ 91 h 297"/>
              <a:gd name="T50" fmla="*/ 202 w 282"/>
              <a:gd name="T51" fmla="*/ 77 h 297"/>
              <a:gd name="T52" fmla="*/ 197 w 282"/>
              <a:gd name="T53" fmla="*/ 57 h 297"/>
              <a:gd name="T54" fmla="*/ 189 w 282"/>
              <a:gd name="T55" fmla="*/ 35 h 297"/>
              <a:gd name="T56" fmla="*/ 168 w 282"/>
              <a:gd name="T57" fmla="*/ 23 h 297"/>
              <a:gd name="T58" fmla="*/ 139 w 282"/>
              <a:gd name="T59" fmla="*/ 22 h 297"/>
              <a:gd name="T60" fmla="*/ 115 w 282"/>
              <a:gd name="T61" fmla="*/ 27 h 297"/>
              <a:gd name="T62" fmla="*/ 95 w 282"/>
              <a:gd name="T63" fmla="*/ 37 h 297"/>
              <a:gd name="T64" fmla="*/ 76 w 282"/>
              <a:gd name="T65" fmla="*/ 59 h 297"/>
              <a:gd name="T66" fmla="*/ 64 w 282"/>
              <a:gd name="T67" fmla="*/ 88 h 297"/>
              <a:gd name="T68" fmla="*/ 59 w 282"/>
              <a:gd name="T69" fmla="*/ 123 h 297"/>
              <a:gd name="T70" fmla="*/ 64 w 282"/>
              <a:gd name="T71" fmla="*/ 159 h 297"/>
              <a:gd name="T72" fmla="*/ 76 w 282"/>
              <a:gd name="T73" fmla="*/ 192 h 297"/>
              <a:gd name="T74" fmla="*/ 96 w 282"/>
              <a:gd name="T75" fmla="*/ 220 h 297"/>
              <a:gd name="T76" fmla="*/ 123 w 282"/>
              <a:gd name="T77" fmla="*/ 240 h 297"/>
              <a:gd name="T78" fmla="*/ 156 w 282"/>
              <a:gd name="T79" fmla="*/ 249 h 297"/>
              <a:gd name="T80" fmla="*/ 185 w 282"/>
              <a:gd name="T81" fmla="*/ 249 h 297"/>
              <a:gd name="T82" fmla="*/ 210 w 282"/>
              <a:gd name="T83" fmla="*/ 241 h 297"/>
              <a:gd name="T84" fmla="*/ 232 w 282"/>
              <a:gd name="T85" fmla="*/ 229 h 297"/>
              <a:gd name="T86" fmla="*/ 261 w 282"/>
              <a:gd name="T87" fmla="*/ 1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 h="297">
                <a:moveTo>
                  <a:pt x="282" y="183"/>
                </a:moveTo>
                <a:lnTo>
                  <a:pt x="278" y="196"/>
                </a:lnTo>
                <a:lnTo>
                  <a:pt x="273" y="208"/>
                </a:lnTo>
                <a:lnTo>
                  <a:pt x="268" y="220"/>
                </a:lnTo>
                <a:lnTo>
                  <a:pt x="262" y="232"/>
                </a:lnTo>
                <a:lnTo>
                  <a:pt x="254" y="241"/>
                </a:lnTo>
                <a:lnTo>
                  <a:pt x="246" y="252"/>
                </a:lnTo>
                <a:lnTo>
                  <a:pt x="238" y="260"/>
                </a:lnTo>
                <a:lnTo>
                  <a:pt x="229" y="268"/>
                </a:lnTo>
                <a:lnTo>
                  <a:pt x="218" y="275"/>
                </a:lnTo>
                <a:lnTo>
                  <a:pt x="209" y="281"/>
                </a:lnTo>
                <a:lnTo>
                  <a:pt x="198" y="287"/>
                </a:lnTo>
                <a:lnTo>
                  <a:pt x="188" y="291"/>
                </a:lnTo>
                <a:lnTo>
                  <a:pt x="176" y="293"/>
                </a:lnTo>
                <a:lnTo>
                  <a:pt x="165" y="296"/>
                </a:lnTo>
                <a:lnTo>
                  <a:pt x="153" y="297"/>
                </a:lnTo>
                <a:lnTo>
                  <a:pt x="141" y="297"/>
                </a:lnTo>
                <a:lnTo>
                  <a:pt x="128" y="297"/>
                </a:lnTo>
                <a:lnTo>
                  <a:pt x="115" y="296"/>
                </a:lnTo>
                <a:lnTo>
                  <a:pt x="101" y="292"/>
                </a:lnTo>
                <a:lnTo>
                  <a:pt x="88" y="288"/>
                </a:lnTo>
                <a:lnTo>
                  <a:pt x="76" y="283"/>
                </a:lnTo>
                <a:lnTo>
                  <a:pt x="64" y="275"/>
                </a:lnTo>
                <a:lnTo>
                  <a:pt x="53" y="267"/>
                </a:lnTo>
                <a:lnTo>
                  <a:pt x="43" y="257"/>
                </a:lnTo>
                <a:lnTo>
                  <a:pt x="32" y="247"/>
                </a:lnTo>
                <a:lnTo>
                  <a:pt x="24" y="236"/>
                </a:lnTo>
                <a:lnTo>
                  <a:pt x="16" y="224"/>
                </a:lnTo>
                <a:lnTo>
                  <a:pt x="11" y="211"/>
                </a:lnTo>
                <a:lnTo>
                  <a:pt x="5" y="196"/>
                </a:lnTo>
                <a:lnTo>
                  <a:pt x="3" y="181"/>
                </a:lnTo>
                <a:lnTo>
                  <a:pt x="1" y="165"/>
                </a:lnTo>
                <a:lnTo>
                  <a:pt x="0" y="149"/>
                </a:lnTo>
                <a:lnTo>
                  <a:pt x="1" y="133"/>
                </a:lnTo>
                <a:lnTo>
                  <a:pt x="3" y="117"/>
                </a:lnTo>
                <a:lnTo>
                  <a:pt x="7" y="103"/>
                </a:lnTo>
                <a:lnTo>
                  <a:pt x="12" y="89"/>
                </a:lnTo>
                <a:lnTo>
                  <a:pt x="19" y="76"/>
                </a:lnTo>
                <a:lnTo>
                  <a:pt x="27" y="64"/>
                </a:lnTo>
                <a:lnTo>
                  <a:pt x="36" y="52"/>
                </a:lnTo>
                <a:lnTo>
                  <a:pt x="47" y="41"/>
                </a:lnTo>
                <a:lnTo>
                  <a:pt x="59" y="32"/>
                </a:lnTo>
                <a:lnTo>
                  <a:pt x="72" y="23"/>
                </a:lnTo>
                <a:lnTo>
                  <a:pt x="85" y="16"/>
                </a:lnTo>
                <a:lnTo>
                  <a:pt x="99" y="11"/>
                </a:lnTo>
                <a:lnTo>
                  <a:pt x="113" y="6"/>
                </a:lnTo>
                <a:lnTo>
                  <a:pt x="128" y="3"/>
                </a:lnTo>
                <a:lnTo>
                  <a:pt x="144" y="0"/>
                </a:lnTo>
                <a:lnTo>
                  <a:pt x="160" y="0"/>
                </a:lnTo>
                <a:lnTo>
                  <a:pt x="172" y="0"/>
                </a:lnTo>
                <a:lnTo>
                  <a:pt x="182" y="2"/>
                </a:lnTo>
                <a:lnTo>
                  <a:pt x="194" y="3"/>
                </a:lnTo>
                <a:lnTo>
                  <a:pt x="205" y="6"/>
                </a:lnTo>
                <a:lnTo>
                  <a:pt x="214" y="8"/>
                </a:lnTo>
                <a:lnTo>
                  <a:pt x="224" y="12"/>
                </a:lnTo>
                <a:lnTo>
                  <a:pt x="232" y="16"/>
                </a:lnTo>
                <a:lnTo>
                  <a:pt x="241" y="22"/>
                </a:lnTo>
                <a:lnTo>
                  <a:pt x="248" y="27"/>
                </a:lnTo>
                <a:lnTo>
                  <a:pt x="254" y="33"/>
                </a:lnTo>
                <a:lnTo>
                  <a:pt x="260" y="39"/>
                </a:lnTo>
                <a:lnTo>
                  <a:pt x="265" y="44"/>
                </a:lnTo>
                <a:lnTo>
                  <a:pt x="268" y="49"/>
                </a:lnTo>
                <a:lnTo>
                  <a:pt x="270" y="56"/>
                </a:lnTo>
                <a:lnTo>
                  <a:pt x="272" y="61"/>
                </a:lnTo>
                <a:lnTo>
                  <a:pt x="273" y="67"/>
                </a:lnTo>
                <a:lnTo>
                  <a:pt x="272" y="73"/>
                </a:lnTo>
                <a:lnTo>
                  <a:pt x="270" y="77"/>
                </a:lnTo>
                <a:lnTo>
                  <a:pt x="268" y="83"/>
                </a:lnTo>
                <a:lnTo>
                  <a:pt x="264" y="87"/>
                </a:lnTo>
                <a:lnTo>
                  <a:pt x="258" y="89"/>
                </a:lnTo>
                <a:lnTo>
                  <a:pt x="253" y="92"/>
                </a:lnTo>
                <a:lnTo>
                  <a:pt x="246" y="93"/>
                </a:lnTo>
                <a:lnTo>
                  <a:pt x="238" y="93"/>
                </a:lnTo>
                <a:lnTo>
                  <a:pt x="228" y="93"/>
                </a:lnTo>
                <a:lnTo>
                  <a:pt x="220" y="91"/>
                </a:lnTo>
                <a:lnTo>
                  <a:pt x="212" y="87"/>
                </a:lnTo>
                <a:lnTo>
                  <a:pt x="206" y="81"/>
                </a:lnTo>
                <a:lnTo>
                  <a:pt x="202" y="77"/>
                </a:lnTo>
                <a:lnTo>
                  <a:pt x="201" y="72"/>
                </a:lnTo>
                <a:lnTo>
                  <a:pt x="198" y="65"/>
                </a:lnTo>
                <a:lnTo>
                  <a:pt x="197" y="57"/>
                </a:lnTo>
                <a:lnTo>
                  <a:pt x="196" y="48"/>
                </a:lnTo>
                <a:lnTo>
                  <a:pt x="193" y="41"/>
                </a:lnTo>
                <a:lnTo>
                  <a:pt x="189" y="35"/>
                </a:lnTo>
                <a:lnTo>
                  <a:pt x="182" y="30"/>
                </a:lnTo>
                <a:lnTo>
                  <a:pt x="176" y="26"/>
                </a:lnTo>
                <a:lnTo>
                  <a:pt x="168" y="23"/>
                </a:lnTo>
                <a:lnTo>
                  <a:pt x="159" y="22"/>
                </a:lnTo>
                <a:lnTo>
                  <a:pt x="148" y="20"/>
                </a:lnTo>
                <a:lnTo>
                  <a:pt x="139" y="22"/>
                </a:lnTo>
                <a:lnTo>
                  <a:pt x="131" y="22"/>
                </a:lnTo>
                <a:lnTo>
                  <a:pt x="123" y="24"/>
                </a:lnTo>
                <a:lnTo>
                  <a:pt x="115" y="27"/>
                </a:lnTo>
                <a:lnTo>
                  <a:pt x="108" y="30"/>
                </a:lnTo>
                <a:lnTo>
                  <a:pt x="101" y="33"/>
                </a:lnTo>
                <a:lnTo>
                  <a:pt x="95" y="37"/>
                </a:lnTo>
                <a:lnTo>
                  <a:pt x="89" y="43"/>
                </a:lnTo>
                <a:lnTo>
                  <a:pt x="81" y="51"/>
                </a:lnTo>
                <a:lnTo>
                  <a:pt x="76" y="59"/>
                </a:lnTo>
                <a:lnTo>
                  <a:pt x="71" y="68"/>
                </a:lnTo>
                <a:lnTo>
                  <a:pt x="67" y="77"/>
                </a:lnTo>
                <a:lnTo>
                  <a:pt x="64" y="88"/>
                </a:lnTo>
                <a:lnTo>
                  <a:pt x="61" y="99"/>
                </a:lnTo>
                <a:lnTo>
                  <a:pt x="60" y="111"/>
                </a:lnTo>
                <a:lnTo>
                  <a:pt x="59" y="123"/>
                </a:lnTo>
                <a:lnTo>
                  <a:pt x="60" y="135"/>
                </a:lnTo>
                <a:lnTo>
                  <a:pt x="61" y="147"/>
                </a:lnTo>
                <a:lnTo>
                  <a:pt x="64" y="159"/>
                </a:lnTo>
                <a:lnTo>
                  <a:pt x="67" y="169"/>
                </a:lnTo>
                <a:lnTo>
                  <a:pt x="71" y="181"/>
                </a:lnTo>
                <a:lnTo>
                  <a:pt x="76" y="192"/>
                </a:lnTo>
                <a:lnTo>
                  <a:pt x="81" y="201"/>
                </a:lnTo>
                <a:lnTo>
                  <a:pt x="89" y="212"/>
                </a:lnTo>
                <a:lnTo>
                  <a:pt x="96" y="220"/>
                </a:lnTo>
                <a:lnTo>
                  <a:pt x="105" y="228"/>
                </a:lnTo>
                <a:lnTo>
                  <a:pt x="113" y="235"/>
                </a:lnTo>
                <a:lnTo>
                  <a:pt x="123" y="240"/>
                </a:lnTo>
                <a:lnTo>
                  <a:pt x="133" y="244"/>
                </a:lnTo>
                <a:lnTo>
                  <a:pt x="144" y="248"/>
                </a:lnTo>
                <a:lnTo>
                  <a:pt x="156" y="249"/>
                </a:lnTo>
                <a:lnTo>
                  <a:pt x="168" y="249"/>
                </a:lnTo>
                <a:lnTo>
                  <a:pt x="177" y="249"/>
                </a:lnTo>
                <a:lnTo>
                  <a:pt x="185" y="249"/>
                </a:lnTo>
                <a:lnTo>
                  <a:pt x="193" y="247"/>
                </a:lnTo>
                <a:lnTo>
                  <a:pt x="202" y="245"/>
                </a:lnTo>
                <a:lnTo>
                  <a:pt x="210" y="241"/>
                </a:lnTo>
                <a:lnTo>
                  <a:pt x="217" y="239"/>
                </a:lnTo>
                <a:lnTo>
                  <a:pt x="225" y="235"/>
                </a:lnTo>
                <a:lnTo>
                  <a:pt x="232" y="229"/>
                </a:lnTo>
                <a:lnTo>
                  <a:pt x="242" y="221"/>
                </a:lnTo>
                <a:lnTo>
                  <a:pt x="252" y="209"/>
                </a:lnTo>
                <a:lnTo>
                  <a:pt x="261" y="195"/>
                </a:lnTo>
                <a:lnTo>
                  <a:pt x="272" y="179"/>
                </a:lnTo>
                <a:lnTo>
                  <a:pt x="282" y="183"/>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13" name="Freeform 85"/>
          <p:cNvSpPr>
            <a:spLocks/>
          </p:cNvSpPr>
          <p:nvPr/>
        </p:nvSpPr>
        <p:spPr bwMode="auto">
          <a:xfrm>
            <a:off x="5932488" y="3336925"/>
            <a:ext cx="79375" cy="149225"/>
          </a:xfrm>
          <a:custGeom>
            <a:avLst/>
            <a:gdLst>
              <a:gd name="T0" fmla="*/ 112 w 201"/>
              <a:gd name="T1" fmla="*/ 0 h 377"/>
              <a:gd name="T2" fmla="*/ 112 w 201"/>
              <a:gd name="T3" fmla="*/ 92 h 377"/>
              <a:gd name="T4" fmla="*/ 191 w 201"/>
              <a:gd name="T5" fmla="*/ 92 h 377"/>
              <a:gd name="T6" fmla="*/ 191 w 201"/>
              <a:gd name="T7" fmla="*/ 114 h 377"/>
              <a:gd name="T8" fmla="*/ 112 w 201"/>
              <a:gd name="T9" fmla="*/ 114 h 377"/>
              <a:gd name="T10" fmla="*/ 112 w 201"/>
              <a:gd name="T11" fmla="*/ 296 h 377"/>
              <a:gd name="T12" fmla="*/ 114 w 201"/>
              <a:gd name="T13" fmla="*/ 308 h 377"/>
              <a:gd name="T14" fmla="*/ 115 w 201"/>
              <a:gd name="T15" fmla="*/ 319 h 377"/>
              <a:gd name="T16" fmla="*/ 118 w 201"/>
              <a:gd name="T17" fmla="*/ 327 h 377"/>
              <a:gd name="T18" fmla="*/ 122 w 201"/>
              <a:gd name="T19" fmla="*/ 333 h 377"/>
              <a:gd name="T20" fmla="*/ 127 w 201"/>
              <a:gd name="T21" fmla="*/ 337 h 377"/>
              <a:gd name="T22" fmla="*/ 132 w 201"/>
              <a:gd name="T23" fmla="*/ 340 h 377"/>
              <a:gd name="T24" fmla="*/ 139 w 201"/>
              <a:gd name="T25" fmla="*/ 341 h 377"/>
              <a:gd name="T26" fmla="*/ 146 w 201"/>
              <a:gd name="T27" fmla="*/ 343 h 377"/>
              <a:gd name="T28" fmla="*/ 152 w 201"/>
              <a:gd name="T29" fmla="*/ 341 h 377"/>
              <a:gd name="T30" fmla="*/ 158 w 201"/>
              <a:gd name="T31" fmla="*/ 341 h 377"/>
              <a:gd name="T32" fmla="*/ 164 w 201"/>
              <a:gd name="T33" fmla="*/ 339 h 377"/>
              <a:gd name="T34" fmla="*/ 170 w 201"/>
              <a:gd name="T35" fmla="*/ 336 h 377"/>
              <a:gd name="T36" fmla="*/ 175 w 201"/>
              <a:gd name="T37" fmla="*/ 332 h 377"/>
              <a:gd name="T38" fmla="*/ 179 w 201"/>
              <a:gd name="T39" fmla="*/ 328 h 377"/>
              <a:gd name="T40" fmla="*/ 183 w 201"/>
              <a:gd name="T41" fmla="*/ 323 h 377"/>
              <a:gd name="T42" fmla="*/ 187 w 201"/>
              <a:gd name="T43" fmla="*/ 317 h 377"/>
              <a:gd name="T44" fmla="*/ 201 w 201"/>
              <a:gd name="T45" fmla="*/ 317 h 377"/>
              <a:gd name="T46" fmla="*/ 193 w 201"/>
              <a:gd name="T47" fmla="*/ 332 h 377"/>
              <a:gd name="T48" fmla="*/ 186 w 201"/>
              <a:gd name="T49" fmla="*/ 344 h 377"/>
              <a:gd name="T50" fmla="*/ 176 w 201"/>
              <a:gd name="T51" fmla="*/ 355 h 377"/>
              <a:gd name="T52" fmla="*/ 166 w 201"/>
              <a:gd name="T53" fmla="*/ 363 h 377"/>
              <a:gd name="T54" fmla="*/ 154 w 201"/>
              <a:gd name="T55" fmla="*/ 369 h 377"/>
              <a:gd name="T56" fmla="*/ 142 w 201"/>
              <a:gd name="T57" fmla="*/ 375 h 377"/>
              <a:gd name="T58" fmla="*/ 130 w 201"/>
              <a:gd name="T59" fmla="*/ 377 h 377"/>
              <a:gd name="T60" fmla="*/ 116 w 201"/>
              <a:gd name="T61" fmla="*/ 377 h 377"/>
              <a:gd name="T62" fmla="*/ 108 w 201"/>
              <a:gd name="T63" fmla="*/ 377 h 377"/>
              <a:gd name="T64" fmla="*/ 100 w 201"/>
              <a:gd name="T65" fmla="*/ 376 h 377"/>
              <a:gd name="T66" fmla="*/ 92 w 201"/>
              <a:gd name="T67" fmla="*/ 373 h 377"/>
              <a:gd name="T68" fmla="*/ 84 w 201"/>
              <a:gd name="T69" fmla="*/ 371 h 377"/>
              <a:gd name="T70" fmla="*/ 76 w 201"/>
              <a:gd name="T71" fmla="*/ 365 h 377"/>
              <a:gd name="T72" fmla="*/ 70 w 201"/>
              <a:gd name="T73" fmla="*/ 360 h 377"/>
              <a:gd name="T74" fmla="*/ 64 w 201"/>
              <a:gd name="T75" fmla="*/ 355 h 377"/>
              <a:gd name="T76" fmla="*/ 60 w 201"/>
              <a:gd name="T77" fmla="*/ 348 h 377"/>
              <a:gd name="T78" fmla="*/ 56 w 201"/>
              <a:gd name="T79" fmla="*/ 340 h 377"/>
              <a:gd name="T80" fmla="*/ 55 w 201"/>
              <a:gd name="T81" fmla="*/ 329 h 377"/>
              <a:gd name="T82" fmla="*/ 54 w 201"/>
              <a:gd name="T83" fmla="*/ 317 h 377"/>
              <a:gd name="T84" fmla="*/ 52 w 201"/>
              <a:gd name="T85" fmla="*/ 303 h 377"/>
              <a:gd name="T86" fmla="*/ 52 w 201"/>
              <a:gd name="T87" fmla="*/ 114 h 377"/>
              <a:gd name="T88" fmla="*/ 0 w 201"/>
              <a:gd name="T89" fmla="*/ 114 h 377"/>
              <a:gd name="T90" fmla="*/ 0 w 201"/>
              <a:gd name="T91" fmla="*/ 104 h 377"/>
              <a:gd name="T92" fmla="*/ 10 w 201"/>
              <a:gd name="T93" fmla="*/ 100 h 377"/>
              <a:gd name="T94" fmla="*/ 20 w 201"/>
              <a:gd name="T95" fmla="*/ 95 h 377"/>
              <a:gd name="T96" fmla="*/ 30 w 201"/>
              <a:gd name="T97" fmla="*/ 88 h 377"/>
              <a:gd name="T98" fmla="*/ 40 w 201"/>
              <a:gd name="T99" fmla="*/ 80 h 377"/>
              <a:gd name="T100" fmla="*/ 51 w 201"/>
              <a:gd name="T101" fmla="*/ 72 h 377"/>
              <a:gd name="T102" fmla="*/ 60 w 201"/>
              <a:gd name="T103" fmla="*/ 63 h 377"/>
              <a:gd name="T104" fmla="*/ 70 w 201"/>
              <a:gd name="T105" fmla="*/ 54 h 377"/>
              <a:gd name="T106" fmla="*/ 78 w 201"/>
              <a:gd name="T107" fmla="*/ 43 h 377"/>
              <a:gd name="T108" fmla="*/ 83 w 201"/>
              <a:gd name="T109" fmla="*/ 35 h 377"/>
              <a:gd name="T110" fmla="*/ 88 w 201"/>
              <a:gd name="T111" fmla="*/ 26 h 377"/>
              <a:gd name="T112" fmla="*/ 95 w 201"/>
              <a:gd name="T113" fmla="*/ 14 h 377"/>
              <a:gd name="T114" fmla="*/ 102 w 201"/>
              <a:gd name="T115" fmla="*/ 0 h 377"/>
              <a:gd name="T116" fmla="*/ 112 w 201"/>
              <a:gd name="T117"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 h="377">
                <a:moveTo>
                  <a:pt x="112" y="0"/>
                </a:moveTo>
                <a:lnTo>
                  <a:pt x="112" y="92"/>
                </a:lnTo>
                <a:lnTo>
                  <a:pt x="191" y="92"/>
                </a:lnTo>
                <a:lnTo>
                  <a:pt x="191" y="114"/>
                </a:lnTo>
                <a:lnTo>
                  <a:pt x="112" y="114"/>
                </a:lnTo>
                <a:lnTo>
                  <a:pt x="112" y="296"/>
                </a:lnTo>
                <a:lnTo>
                  <a:pt x="114" y="308"/>
                </a:lnTo>
                <a:lnTo>
                  <a:pt x="115" y="319"/>
                </a:lnTo>
                <a:lnTo>
                  <a:pt x="118" y="327"/>
                </a:lnTo>
                <a:lnTo>
                  <a:pt x="122" y="333"/>
                </a:lnTo>
                <a:lnTo>
                  <a:pt x="127" y="337"/>
                </a:lnTo>
                <a:lnTo>
                  <a:pt x="132" y="340"/>
                </a:lnTo>
                <a:lnTo>
                  <a:pt x="139" y="341"/>
                </a:lnTo>
                <a:lnTo>
                  <a:pt x="146" y="343"/>
                </a:lnTo>
                <a:lnTo>
                  <a:pt x="152" y="341"/>
                </a:lnTo>
                <a:lnTo>
                  <a:pt x="158" y="341"/>
                </a:lnTo>
                <a:lnTo>
                  <a:pt x="164" y="339"/>
                </a:lnTo>
                <a:lnTo>
                  <a:pt x="170" y="336"/>
                </a:lnTo>
                <a:lnTo>
                  <a:pt x="175" y="332"/>
                </a:lnTo>
                <a:lnTo>
                  <a:pt x="179" y="328"/>
                </a:lnTo>
                <a:lnTo>
                  <a:pt x="183" y="323"/>
                </a:lnTo>
                <a:lnTo>
                  <a:pt x="187" y="317"/>
                </a:lnTo>
                <a:lnTo>
                  <a:pt x="201" y="317"/>
                </a:lnTo>
                <a:lnTo>
                  <a:pt x="193" y="332"/>
                </a:lnTo>
                <a:lnTo>
                  <a:pt x="186" y="344"/>
                </a:lnTo>
                <a:lnTo>
                  <a:pt x="176" y="355"/>
                </a:lnTo>
                <a:lnTo>
                  <a:pt x="166" y="363"/>
                </a:lnTo>
                <a:lnTo>
                  <a:pt x="154" y="369"/>
                </a:lnTo>
                <a:lnTo>
                  <a:pt x="142" y="375"/>
                </a:lnTo>
                <a:lnTo>
                  <a:pt x="130" y="377"/>
                </a:lnTo>
                <a:lnTo>
                  <a:pt x="116" y="377"/>
                </a:lnTo>
                <a:lnTo>
                  <a:pt x="108" y="377"/>
                </a:lnTo>
                <a:lnTo>
                  <a:pt x="100" y="376"/>
                </a:lnTo>
                <a:lnTo>
                  <a:pt x="92" y="373"/>
                </a:lnTo>
                <a:lnTo>
                  <a:pt x="84" y="371"/>
                </a:lnTo>
                <a:lnTo>
                  <a:pt x="76" y="365"/>
                </a:lnTo>
                <a:lnTo>
                  <a:pt x="70" y="360"/>
                </a:lnTo>
                <a:lnTo>
                  <a:pt x="64" y="355"/>
                </a:lnTo>
                <a:lnTo>
                  <a:pt x="60" y="348"/>
                </a:lnTo>
                <a:lnTo>
                  <a:pt x="56" y="340"/>
                </a:lnTo>
                <a:lnTo>
                  <a:pt x="55" y="329"/>
                </a:lnTo>
                <a:lnTo>
                  <a:pt x="54" y="317"/>
                </a:lnTo>
                <a:lnTo>
                  <a:pt x="52" y="303"/>
                </a:lnTo>
                <a:lnTo>
                  <a:pt x="52" y="114"/>
                </a:lnTo>
                <a:lnTo>
                  <a:pt x="0" y="114"/>
                </a:lnTo>
                <a:lnTo>
                  <a:pt x="0" y="104"/>
                </a:lnTo>
                <a:lnTo>
                  <a:pt x="10" y="100"/>
                </a:lnTo>
                <a:lnTo>
                  <a:pt x="20" y="95"/>
                </a:lnTo>
                <a:lnTo>
                  <a:pt x="30" y="88"/>
                </a:lnTo>
                <a:lnTo>
                  <a:pt x="40" y="80"/>
                </a:lnTo>
                <a:lnTo>
                  <a:pt x="51" y="72"/>
                </a:lnTo>
                <a:lnTo>
                  <a:pt x="60" y="63"/>
                </a:lnTo>
                <a:lnTo>
                  <a:pt x="70" y="54"/>
                </a:lnTo>
                <a:lnTo>
                  <a:pt x="78" y="43"/>
                </a:lnTo>
                <a:lnTo>
                  <a:pt x="83" y="35"/>
                </a:lnTo>
                <a:lnTo>
                  <a:pt x="88" y="26"/>
                </a:lnTo>
                <a:lnTo>
                  <a:pt x="95" y="14"/>
                </a:lnTo>
                <a:lnTo>
                  <a:pt x="102" y="0"/>
                </a:lnTo>
                <a:lnTo>
                  <a:pt x="112" y="0"/>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14" name="Freeform 86"/>
          <p:cNvSpPr>
            <a:spLocks/>
          </p:cNvSpPr>
          <p:nvPr/>
        </p:nvSpPr>
        <p:spPr bwMode="auto">
          <a:xfrm>
            <a:off x="6013450" y="3370263"/>
            <a:ext cx="98425" cy="114300"/>
          </a:xfrm>
          <a:custGeom>
            <a:avLst/>
            <a:gdLst>
              <a:gd name="T0" fmla="*/ 117 w 249"/>
              <a:gd name="T1" fmla="*/ 63 h 289"/>
              <a:gd name="T2" fmla="*/ 139 w 249"/>
              <a:gd name="T3" fmla="*/ 35 h 289"/>
              <a:gd name="T4" fmla="*/ 160 w 249"/>
              <a:gd name="T5" fmla="*/ 16 h 289"/>
              <a:gd name="T6" fmla="*/ 181 w 249"/>
              <a:gd name="T7" fmla="*/ 4 h 289"/>
              <a:gd name="T8" fmla="*/ 204 w 249"/>
              <a:gd name="T9" fmla="*/ 0 h 289"/>
              <a:gd name="T10" fmla="*/ 221 w 249"/>
              <a:gd name="T11" fmla="*/ 3 h 289"/>
              <a:gd name="T12" fmla="*/ 237 w 249"/>
              <a:gd name="T13" fmla="*/ 10 h 289"/>
              <a:gd name="T14" fmla="*/ 247 w 249"/>
              <a:gd name="T15" fmla="*/ 22 h 289"/>
              <a:gd name="T16" fmla="*/ 249 w 249"/>
              <a:gd name="T17" fmla="*/ 33 h 289"/>
              <a:gd name="T18" fmla="*/ 248 w 249"/>
              <a:gd name="T19" fmla="*/ 45 h 289"/>
              <a:gd name="T20" fmla="*/ 240 w 249"/>
              <a:gd name="T21" fmla="*/ 55 h 289"/>
              <a:gd name="T22" fmla="*/ 229 w 249"/>
              <a:gd name="T23" fmla="*/ 60 h 289"/>
              <a:gd name="T24" fmla="*/ 217 w 249"/>
              <a:gd name="T25" fmla="*/ 63 h 289"/>
              <a:gd name="T26" fmla="*/ 204 w 249"/>
              <a:gd name="T27" fmla="*/ 60 h 289"/>
              <a:gd name="T28" fmla="*/ 189 w 249"/>
              <a:gd name="T29" fmla="*/ 52 h 289"/>
              <a:gd name="T30" fmla="*/ 175 w 249"/>
              <a:gd name="T31" fmla="*/ 44 h 289"/>
              <a:gd name="T32" fmla="*/ 165 w 249"/>
              <a:gd name="T33" fmla="*/ 41 h 289"/>
              <a:gd name="T34" fmla="*/ 151 w 249"/>
              <a:gd name="T35" fmla="*/ 47 h 289"/>
              <a:gd name="T36" fmla="*/ 135 w 249"/>
              <a:gd name="T37" fmla="*/ 64 h 289"/>
              <a:gd name="T38" fmla="*/ 117 w 249"/>
              <a:gd name="T39" fmla="*/ 89 h 289"/>
              <a:gd name="T40" fmla="*/ 117 w 249"/>
              <a:gd name="T41" fmla="*/ 235 h 289"/>
              <a:gd name="T42" fmla="*/ 121 w 249"/>
              <a:gd name="T43" fmla="*/ 252 h 289"/>
              <a:gd name="T44" fmla="*/ 127 w 249"/>
              <a:gd name="T45" fmla="*/ 263 h 289"/>
              <a:gd name="T46" fmla="*/ 136 w 249"/>
              <a:gd name="T47" fmla="*/ 269 h 289"/>
              <a:gd name="T48" fmla="*/ 148 w 249"/>
              <a:gd name="T49" fmla="*/ 275 h 289"/>
              <a:gd name="T50" fmla="*/ 165 w 249"/>
              <a:gd name="T51" fmla="*/ 277 h 289"/>
              <a:gd name="T52" fmla="*/ 176 w 249"/>
              <a:gd name="T53" fmla="*/ 289 h 289"/>
              <a:gd name="T54" fmla="*/ 4 w 249"/>
              <a:gd name="T55" fmla="*/ 279 h 289"/>
              <a:gd name="T56" fmla="*/ 27 w 249"/>
              <a:gd name="T57" fmla="*/ 276 h 289"/>
              <a:gd name="T58" fmla="*/ 43 w 249"/>
              <a:gd name="T59" fmla="*/ 272 h 289"/>
              <a:gd name="T60" fmla="*/ 51 w 249"/>
              <a:gd name="T61" fmla="*/ 265 h 289"/>
              <a:gd name="T62" fmla="*/ 55 w 249"/>
              <a:gd name="T63" fmla="*/ 256 h 289"/>
              <a:gd name="T64" fmla="*/ 57 w 249"/>
              <a:gd name="T65" fmla="*/ 225 h 289"/>
              <a:gd name="T66" fmla="*/ 57 w 249"/>
              <a:gd name="T67" fmla="*/ 95 h 289"/>
              <a:gd name="T68" fmla="*/ 56 w 249"/>
              <a:gd name="T69" fmla="*/ 65 h 289"/>
              <a:gd name="T70" fmla="*/ 53 w 249"/>
              <a:gd name="T71" fmla="*/ 55 h 289"/>
              <a:gd name="T72" fmla="*/ 49 w 249"/>
              <a:gd name="T73" fmla="*/ 48 h 289"/>
              <a:gd name="T74" fmla="*/ 39 w 249"/>
              <a:gd name="T75" fmla="*/ 41 h 289"/>
              <a:gd name="T76" fmla="*/ 17 w 249"/>
              <a:gd name="T77" fmla="*/ 41 h 289"/>
              <a:gd name="T78" fmla="*/ 0 w 249"/>
              <a:gd name="T79" fmla="*/ 35 h 289"/>
              <a:gd name="T80" fmla="*/ 117 w 249"/>
              <a:gd name="T8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289">
                <a:moveTo>
                  <a:pt x="117" y="0"/>
                </a:moveTo>
                <a:lnTo>
                  <a:pt x="117" y="63"/>
                </a:lnTo>
                <a:lnTo>
                  <a:pt x="128" y="48"/>
                </a:lnTo>
                <a:lnTo>
                  <a:pt x="139" y="35"/>
                </a:lnTo>
                <a:lnTo>
                  <a:pt x="149" y="24"/>
                </a:lnTo>
                <a:lnTo>
                  <a:pt x="160" y="16"/>
                </a:lnTo>
                <a:lnTo>
                  <a:pt x="171" y="8"/>
                </a:lnTo>
                <a:lnTo>
                  <a:pt x="181" y="4"/>
                </a:lnTo>
                <a:lnTo>
                  <a:pt x="192" y="2"/>
                </a:lnTo>
                <a:lnTo>
                  <a:pt x="204" y="0"/>
                </a:lnTo>
                <a:lnTo>
                  <a:pt x="213" y="0"/>
                </a:lnTo>
                <a:lnTo>
                  <a:pt x="221" y="3"/>
                </a:lnTo>
                <a:lnTo>
                  <a:pt x="229" y="6"/>
                </a:lnTo>
                <a:lnTo>
                  <a:pt x="237" y="10"/>
                </a:lnTo>
                <a:lnTo>
                  <a:pt x="243" y="16"/>
                </a:lnTo>
                <a:lnTo>
                  <a:pt x="247" y="22"/>
                </a:lnTo>
                <a:lnTo>
                  <a:pt x="249" y="27"/>
                </a:lnTo>
                <a:lnTo>
                  <a:pt x="249" y="33"/>
                </a:lnTo>
                <a:lnTo>
                  <a:pt x="249" y="40"/>
                </a:lnTo>
                <a:lnTo>
                  <a:pt x="248" y="45"/>
                </a:lnTo>
                <a:lnTo>
                  <a:pt x="244" y="49"/>
                </a:lnTo>
                <a:lnTo>
                  <a:pt x="240" y="55"/>
                </a:lnTo>
                <a:lnTo>
                  <a:pt x="236" y="57"/>
                </a:lnTo>
                <a:lnTo>
                  <a:pt x="229" y="60"/>
                </a:lnTo>
                <a:lnTo>
                  <a:pt x="224" y="61"/>
                </a:lnTo>
                <a:lnTo>
                  <a:pt x="217" y="63"/>
                </a:lnTo>
                <a:lnTo>
                  <a:pt x="211" y="61"/>
                </a:lnTo>
                <a:lnTo>
                  <a:pt x="204" y="60"/>
                </a:lnTo>
                <a:lnTo>
                  <a:pt x="197" y="56"/>
                </a:lnTo>
                <a:lnTo>
                  <a:pt x="189" y="52"/>
                </a:lnTo>
                <a:lnTo>
                  <a:pt x="181" y="47"/>
                </a:lnTo>
                <a:lnTo>
                  <a:pt x="175" y="44"/>
                </a:lnTo>
                <a:lnTo>
                  <a:pt x="169" y="41"/>
                </a:lnTo>
                <a:lnTo>
                  <a:pt x="165" y="41"/>
                </a:lnTo>
                <a:lnTo>
                  <a:pt x="159" y="43"/>
                </a:lnTo>
                <a:lnTo>
                  <a:pt x="151" y="47"/>
                </a:lnTo>
                <a:lnTo>
                  <a:pt x="143" y="55"/>
                </a:lnTo>
                <a:lnTo>
                  <a:pt x="135" y="64"/>
                </a:lnTo>
                <a:lnTo>
                  <a:pt x="125" y="76"/>
                </a:lnTo>
                <a:lnTo>
                  <a:pt x="117" y="89"/>
                </a:lnTo>
                <a:lnTo>
                  <a:pt x="117" y="224"/>
                </a:lnTo>
                <a:lnTo>
                  <a:pt x="117" y="235"/>
                </a:lnTo>
                <a:lnTo>
                  <a:pt x="119" y="244"/>
                </a:lnTo>
                <a:lnTo>
                  <a:pt x="121" y="252"/>
                </a:lnTo>
                <a:lnTo>
                  <a:pt x="124" y="259"/>
                </a:lnTo>
                <a:lnTo>
                  <a:pt x="127" y="263"/>
                </a:lnTo>
                <a:lnTo>
                  <a:pt x="131" y="267"/>
                </a:lnTo>
                <a:lnTo>
                  <a:pt x="136" y="269"/>
                </a:lnTo>
                <a:lnTo>
                  <a:pt x="141" y="273"/>
                </a:lnTo>
                <a:lnTo>
                  <a:pt x="148" y="275"/>
                </a:lnTo>
                <a:lnTo>
                  <a:pt x="156" y="277"/>
                </a:lnTo>
                <a:lnTo>
                  <a:pt x="165" y="277"/>
                </a:lnTo>
                <a:lnTo>
                  <a:pt x="176" y="279"/>
                </a:lnTo>
                <a:lnTo>
                  <a:pt x="176" y="289"/>
                </a:lnTo>
                <a:lnTo>
                  <a:pt x="4" y="289"/>
                </a:lnTo>
                <a:lnTo>
                  <a:pt x="4" y="279"/>
                </a:lnTo>
                <a:lnTo>
                  <a:pt x="16" y="277"/>
                </a:lnTo>
                <a:lnTo>
                  <a:pt x="27" y="276"/>
                </a:lnTo>
                <a:lnTo>
                  <a:pt x="35" y="275"/>
                </a:lnTo>
                <a:lnTo>
                  <a:pt x="43" y="272"/>
                </a:lnTo>
                <a:lnTo>
                  <a:pt x="47" y="268"/>
                </a:lnTo>
                <a:lnTo>
                  <a:pt x="51" y="265"/>
                </a:lnTo>
                <a:lnTo>
                  <a:pt x="53" y="261"/>
                </a:lnTo>
                <a:lnTo>
                  <a:pt x="55" y="256"/>
                </a:lnTo>
                <a:lnTo>
                  <a:pt x="56" y="245"/>
                </a:lnTo>
                <a:lnTo>
                  <a:pt x="57" y="225"/>
                </a:lnTo>
                <a:lnTo>
                  <a:pt x="57" y="117"/>
                </a:lnTo>
                <a:lnTo>
                  <a:pt x="57" y="95"/>
                </a:lnTo>
                <a:lnTo>
                  <a:pt x="56" y="77"/>
                </a:lnTo>
                <a:lnTo>
                  <a:pt x="56" y="65"/>
                </a:lnTo>
                <a:lnTo>
                  <a:pt x="55" y="59"/>
                </a:lnTo>
                <a:lnTo>
                  <a:pt x="53" y="55"/>
                </a:lnTo>
                <a:lnTo>
                  <a:pt x="51" y="51"/>
                </a:lnTo>
                <a:lnTo>
                  <a:pt x="49" y="48"/>
                </a:lnTo>
                <a:lnTo>
                  <a:pt x="45" y="45"/>
                </a:lnTo>
                <a:lnTo>
                  <a:pt x="39" y="41"/>
                </a:lnTo>
                <a:lnTo>
                  <a:pt x="29" y="40"/>
                </a:lnTo>
                <a:lnTo>
                  <a:pt x="17" y="41"/>
                </a:lnTo>
                <a:lnTo>
                  <a:pt x="4" y="45"/>
                </a:lnTo>
                <a:lnTo>
                  <a:pt x="0" y="35"/>
                </a:lnTo>
                <a:lnTo>
                  <a:pt x="101" y="0"/>
                </a:lnTo>
                <a:lnTo>
                  <a:pt x="117" y="0"/>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15" name="Freeform 87"/>
          <p:cNvSpPr>
            <a:spLocks/>
          </p:cNvSpPr>
          <p:nvPr/>
        </p:nvSpPr>
        <p:spPr bwMode="auto">
          <a:xfrm>
            <a:off x="6119813" y="3370263"/>
            <a:ext cx="128587" cy="117475"/>
          </a:xfrm>
          <a:custGeom>
            <a:avLst/>
            <a:gdLst>
              <a:gd name="T0" fmla="*/ 179 w 322"/>
              <a:gd name="T1" fmla="*/ 0 h 297"/>
              <a:gd name="T2" fmla="*/ 214 w 322"/>
              <a:gd name="T3" fmla="*/ 7 h 297"/>
              <a:gd name="T4" fmla="*/ 245 w 322"/>
              <a:gd name="T5" fmla="*/ 19 h 297"/>
              <a:gd name="T6" fmla="*/ 271 w 322"/>
              <a:gd name="T7" fmla="*/ 37 h 297"/>
              <a:gd name="T8" fmla="*/ 293 w 322"/>
              <a:gd name="T9" fmla="*/ 59 h 297"/>
              <a:gd name="T10" fmla="*/ 307 w 322"/>
              <a:gd name="T11" fmla="*/ 81 h 297"/>
              <a:gd name="T12" fmla="*/ 317 w 322"/>
              <a:gd name="T13" fmla="*/ 105 h 297"/>
              <a:gd name="T14" fmla="*/ 322 w 322"/>
              <a:gd name="T15" fmla="*/ 131 h 297"/>
              <a:gd name="T16" fmla="*/ 321 w 322"/>
              <a:gd name="T17" fmla="*/ 163 h 297"/>
              <a:gd name="T18" fmla="*/ 310 w 322"/>
              <a:gd name="T19" fmla="*/ 200 h 297"/>
              <a:gd name="T20" fmla="*/ 295 w 322"/>
              <a:gd name="T21" fmla="*/ 229 h 297"/>
              <a:gd name="T22" fmla="*/ 282 w 322"/>
              <a:gd name="T23" fmla="*/ 247 h 297"/>
              <a:gd name="T24" fmla="*/ 267 w 322"/>
              <a:gd name="T25" fmla="*/ 261 h 297"/>
              <a:gd name="T26" fmla="*/ 250 w 322"/>
              <a:gd name="T27" fmla="*/ 273 h 297"/>
              <a:gd name="T28" fmla="*/ 231 w 322"/>
              <a:gd name="T29" fmla="*/ 283 h 297"/>
              <a:gd name="T30" fmla="*/ 211 w 322"/>
              <a:gd name="T31" fmla="*/ 291 h 297"/>
              <a:gd name="T32" fmla="*/ 179 w 322"/>
              <a:gd name="T33" fmla="*/ 296 h 297"/>
              <a:gd name="T34" fmla="*/ 138 w 322"/>
              <a:gd name="T35" fmla="*/ 297 h 297"/>
              <a:gd name="T36" fmla="*/ 105 w 322"/>
              <a:gd name="T37" fmla="*/ 291 h 297"/>
              <a:gd name="T38" fmla="*/ 74 w 322"/>
              <a:gd name="T39" fmla="*/ 279 h 297"/>
              <a:gd name="T40" fmla="*/ 49 w 322"/>
              <a:gd name="T41" fmla="*/ 259 h 297"/>
              <a:gd name="T42" fmla="*/ 28 w 322"/>
              <a:gd name="T43" fmla="*/ 236 h 297"/>
              <a:gd name="T44" fmla="*/ 14 w 322"/>
              <a:gd name="T45" fmla="*/ 213 h 297"/>
              <a:gd name="T46" fmla="*/ 5 w 322"/>
              <a:gd name="T47" fmla="*/ 189 h 297"/>
              <a:gd name="T48" fmla="*/ 0 w 322"/>
              <a:gd name="T49" fmla="*/ 164 h 297"/>
              <a:gd name="T50" fmla="*/ 0 w 322"/>
              <a:gd name="T51" fmla="*/ 141 h 297"/>
              <a:gd name="T52" fmla="*/ 2 w 322"/>
              <a:gd name="T53" fmla="*/ 123 h 297"/>
              <a:gd name="T54" fmla="*/ 12 w 322"/>
              <a:gd name="T55" fmla="*/ 93 h 297"/>
              <a:gd name="T56" fmla="*/ 28 w 322"/>
              <a:gd name="T57" fmla="*/ 65 h 297"/>
              <a:gd name="T58" fmla="*/ 41 w 322"/>
              <a:gd name="T59" fmla="*/ 49 h 297"/>
              <a:gd name="T60" fmla="*/ 57 w 322"/>
              <a:gd name="T61" fmla="*/ 35 h 297"/>
              <a:gd name="T62" fmla="*/ 73 w 322"/>
              <a:gd name="T63" fmla="*/ 23 h 297"/>
              <a:gd name="T64" fmla="*/ 101 w 322"/>
              <a:gd name="T65" fmla="*/ 11 h 297"/>
              <a:gd name="T66" fmla="*/ 141 w 322"/>
              <a:gd name="T67" fmla="*/ 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297">
                <a:moveTo>
                  <a:pt x="161" y="0"/>
                </a:moveTo>
                <a:lnTo>
                  <a:pt x="179" y="0"/>
                </a:lnTo>
                <a:lnTo>
                  <a:pt x="197" y="3"/>
                </a:lnTo>
                <a:lnTo>
                  <a:pt x="214" y="7"/>
                </a:lnTo>
                <a:lnTo>
                  <a:pt x="230" y="12"/>
                </a:lnTo>
                <a:lnTo>
                  <a:pt x="245" y="19"/>
                </a:lnTo>
                <a:lnTo>
                  <a:pt x="258" y="27"/>
                </a:lnTo>
                <a:lnTo>
                  <a:pt x="271" y="37"/>
                </a:lnTo>
                <a:lnTo>
                  <a:pt x="283" y="48"/>
                </a:lnTo>
                <a:lnTo>
                  <a:pt x="293" y="59"/>
                </a:lnTo>
                <a:lnTo>
                  <a:pt x="301" y="69"/>
                </a:lnTo>
                <a:lnTo>
                  <a:pt x="307" y="81"/>
                </a:lnTo>
                <a:lnTo>
                  <a:pt x="313" y="93"/>
                </a:lnTo>
                <a:lnTo>
                  <a:pt x="317" y="105"/>
                </a:lnTo>
                <a:lnTo>
                  <a:pt x="319" y="117"/>
                </a:lnTo>
                <a:lnTo>
                  <a:pt x="322" y="131"/>
                </a:lnTo>
                <a:lnTo>
                  <a:pt x="322" y="144"/>
                </a:lnTo>
                <a:lnTo>
                  <a:pt x="321" y="163"/>
                </a:lnTo>
                <a:lnTo>
                  <a:pt x="317" y="181"/>
                </a:lnTo>
                <a:lnTo>
                  <a:pt x="310" y="200"/>
                </a:lnTo>
                <a:lnTo>
                  <a:pt x="301" y="220"/>
                </a:lnTo>
                <a:lnTo>
                  <a:pt x="295" y="229"/>
                </a:lnTo>
                <a:lnTo>
                  <a:pt x="289" y="239"/>
                </a:lnTo>
                <a:lnTo>
                  <a:pt x="282" y="247"/>
                </a:lnTo>
                <a:lnTo>
                  <a:pt x="275" y="253"/>
                </a:lnTo>
                <a:lnTo>
                  <a:pt x="267" y="261"/>
                </a:lnTo>
                <a:lnTo>
                  <a:pt x="259" y="267"/>
                </a:lnTo>
                <a:lnTo>
                  <a:pt x="250" y="273"/>
                </a:lnTo>
                <a:lnTo>
                  <a:pt x="241" y="279"/>
                </a:lnTo>
                <a:lnTo>
                  <a:pt x="231" y="283"/>
                </a:lnTo>
                <a:lnTo>
                  <a:pt x="222" y="287"/>
                </a:lnTo>
                <a:lnTo>
                  <a:pt x="211" y="291"/>
                </a:lnTo>
                <a:lnTo>
                  <a:pt x="201" y="293"/>
                </a:lnTo>
                <a:lnTo>
                  <a:pt x="179" y="296"/>
                </a:lnTo>
                <a:lnTo>
                  <a:pt x="157" y="297"/>
                </a:lnTo>
                <a:lnTo>
                  <a:pt x="138" y="297"/>
                </a:lnTo>
                <a:lnTo>
                  <a:pt x="121" y="295"/>
                </a:lnTo>
                <a:lnTo>
                  <a:pt x="105" y="291"/>
                </a:lnTo>
                <a:lnTo>
                  <a:pt x="89" y="285"/>
                </a:lnTo>
                <a:lnTo>
                  <a:pt x="74" y="279"/>
                </a:lnTo>
                <a:lnTo>
                  <a:pt x="61" y="269"/>
                </a:lnTo>
                <a:lnTo>
                  <a:pt x="49" y="259"/>
                </a:lnTo>
                <a:lnTo>
                  <a:pt x="37" y="247"/>
                </a:lnTo>
                <a:lnTo>
                  <a:pt x="28" y="236"/>
                </a:lnTo>
                <a:lnTo>
                  <a:pt x="21" y="225"/>
                </a:lnTo>
                <a:lnTo>
                  <a:pt x="14" y="213"/>
                </a:lnTo>
                <a:lnTo>
                  <a:pt x="9" y="201"/>
                </a:lnTo>
                <a:lnTo>
                  <a:pt x="5" y="189"/>
                </a:lnTo>
                <a:lnTo>
                  <a:pt x="2" y="177"/>
                </a:lnTo>
                <a:lnTo>
                  <a:pt x="0" y="164"/>
                </a:lnTo>
                <a:lnTo>
                  <a:pt x="0" y="152"/>
                </a:lnTo>
                <a:lnTo>
                  <a:pt x="0" y="141"/>
                </a:lnTo>
                <a:lnTo>
                  <a:pt x="1" y="132"/>
                </a:lnTo>
                <a:lnTo>
                  <a:pt x="2" y="123"/>
                </a:lnTo>
                <a:lnTo>
                  <a:pt x="5" y="113"/>
                </a:lnTo>
                <a:lnTo>
                  <a:pt x="12" y="93"/>
                </a:lnTo>
                <a:lnTo>
                  <a:pt x="22" y="75"/>
                </a:lnTo>
                <a:lnTo>
                  <a:pt x="28" y="65"/>
                </a:lnTo>
                <a:lnTo>
                  <a:pt x="34" y="57"/>
                </a:lnTo>
                <a:lnTo>
                  <a:pt x="41" y="49"/>
                </a:lnTo>
                <a:lnTo>
                  <a:pt x="49" y="41"/>
                </a:lnTo>
                <a:lnTo>
                  <a:pt x="57" y="35"/>
                </a:lnTo>
                <a:lnTo>
                  <a:pt x="65" y="28"/>
                </a:lnTo>
                <a:lnTo>
                  <a:pt x="73" y="23"/>
                </a:lnTo>
                <a:lnTo>
                  <a:pt x="82" y="19"/>
                </a:lnTo>
                <a:lnTo>
                  <a:pt x="101" y="11"/>
                </a:lnTo>
                <a:lnTo>
                  <a:pt x="121" y="4"/>
                </a:lnTo>
                <a:lnTo>
                  <a:pt x="141" y="2"/>
                </a:lnTo>
                <a:lnTo>
                  <a:pt x="161" y="0"/>
                </a:lnTo>
                <a:close/>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16" name="Freeform 88"/>
          <p:cNvSpPr>
            <a:spLocks/>
          </p:cNvSpPr>
          <p:nvPr/>
        </p:nvSpPr>
        <p:spPr bwMode="auto">
          <a:xfrm>
            <a:off x="6146800" y="3378200"/>
            <a:ext cx="74613" cy="101600"/>
          </a:xfrm>
          <a:custGeom>
            <a:avLst/>
            <a:gdLst>
              <a:gd name="T0" fmla="*/ 83 w 187"/>
              <a:gd name="T1" fmla="*/ 0 h 256"/>
              <a:gd name="T2" fmla="*/ 72 w 187"/>
              <a:gd name="T3" fmla="*/ 0 h 256"/>
              <a:gd name="T4" fmla="*/ 63 w 187"/>
              <a:gd name="T5" fmla="*/ 3 h 256"/>
              <a:gd name="T6" fmla="*/ 54 w 187"/>
              <a:gd name="T7" fmla="*/ 6 h 256"/>
              <a:gd name="T8" fmla="*/ 43 w 187"/>
              <a:gd name="T9" fmla="*/ 10 h 256"/>
              <a:gd name="T10" fmla="*/ 35 w 187"/>
              <a:gd name="T11" fmla="*/ 15 h 256"/>
              <a:gd name="T12" fmla="*/ 26 w 187"/>
              <a:gd name="T13" fmla="*/ 23 h 256"/>
              <a:gd name="T14" fmla="*/ 19 w 187"/>
              <a:gd name="T15" fmla="*/ 32 h 256"/>
              <a:gd name="T16" fmla="*/ 12 w 187"/>
              <a:gd name="T17" fmla="*/ 43 h 256"/>
              <a:gd name="T18" fmla="*/ 7 w 187"/>
              <a:gd name="T19" fmla="*/ 56 h 256"/>
              <a:gd name="T20" fmla="*/ 3 w 187"/>
              <a:gd name="T21" fmla="*/ 71 h 256"/>
              <a:gd name="T22" fmla="*/ 0 w 187"/>
              <a:gd name="T23" fmla="*/ 88 h 256"/>
              <a:gd name="T24" fmla="*/ 0 w 187"/>
              <a:gd name="T25" fmla="*/ 105 h 256"/>
              <a:gd name="T26" fmla="*/ 0 w 187"/>
              <a:gd name="T27" fmla="*/ 121 h 256"/>
              <a:gd name="T28" fmla="*/ 2 w 187"/>
              <a:gd name="T29" fmla="*/ 135 h 256"/>
              <a:gd name="T30" fmla="*/ 4 w 187"/>
              <a:gd name="T31" fmla="*/ 149 h 256"/>
              <a:gd name="T32" fmla="*/ 7 w 187"/>
              <a:gd name="T33" fmla="*/ 163 h 256"/>
              <a:gd name="T34" fmla="*/ 11 w 187"/>
              <a:gd name="T35" fmla="*/ 176 h 256"/>
              <a:gd name="T36" fmla="*/ 16 w 187"/>
              <a:gd name="T37" fmla="*/ 188 h 256"/>
              <a:gd name="T38" fmla="*/ 22 w 187"/>
              <a:gd name="T39" fmla="*/ 200 h 256"/>
              <a:gd name="T40" fmla="*/ 30 w 187"/>
              <a:gd name="T41" fmla="*/ 212 h 256"/>
              <a:gd name="T42" fmla="*/ 36 w 187"/>
              <a:gd name="T43" fmla="*/ 221 h 256"/>
              <a:gd name="T44" fmla="*/ 44 w 187"/>
              <a:gd name="T45" fmla="*/ 231 h 256"/>
              <a:gd name="T46" fmla="*/ 54 w 187"/>
              <a:gd name="T47" fmla="*/ 239 h 256"/>
              <a:gd name="T48" fmla="*/ 63 w 187"/>
              <a:gd name="T49" fmla="*/ 245 h 256"/>
              <a:gd name="T50" fmla="*/ 72 w 187"/>
              <a:gd name="T51" fmla="*/ 249 h 256"/>
              <a:gd name="T52" fmla="*/ 83 w 187"/>
              <a:gd name="T53" fmla="*/ 253 h 256"/>
              <a:gd name="T54" fmla="*/ 94 w 187"/>
              <a:gd name="T55" fmla="*/ 256 h 256"/>
              <a:gd name="T56" fmla="*/ 106 w 187"/>
              <a:gd name="T57" fmla="*/ 256 h 256"/>
              <a:gd name="T58" fmla="*/ 114 w 187"/>
              <a:gd name="T59" fmla="*/ 256 h 256"/>
              <a:gd name="T60" fmla="*/ 123 w 187"/>
              <a:gd name="T61" fmla="*/ 255 h 256"/>
              <a:gd name="T62" fmla="*/ 131 w 187"/>
              <a:gd name="T63" fmla="*/ 252 h 256"/>
              <a:gd name="T64" fmla="*/ 138 w 187"/>
              <a:gd name="T65" fmla="*/ 249 h 256"/>
              <a:gd name="T66" fmla="*/ 146 w 187"/>
              <a:gd name="T67" fmla="*/ 247 h 256"/>
              <a:gd name="T68" fmla="*/ 152 w 187"/>
              <a:gd name="T69" fmla="*/ 243 h 256"/>
              <a:gd name="T70" fmla="*/ 158 w 187"/>
              <a:gd name="T71" fmla="*/ 237 h 256"/>
              <a:gd name="T72" fmla="*/ 164 w 187"/>
              <a:gd name="T73" fmla="*/ 232 h 256"/>
              <a:gd name="T74" fmla="*/ 170 w 187"/>
              <a:gd name="T75" fmla="*/ 225 h 256"/>
              <a:gd name="T76" fmla="*/ 174 w 187"/>
              <a:gd name="T77" fmla="*/ 217 h 256"/>
              <a:gd name="T78" fmla="*/ 178 w 187"/>
              <a:gd name="T79" fmla="*/ 208 h 256"/>
              <a:gd name="T80" fmla="*/ 182 w 187"/>
              <a:gd name="T81" fmla="*/ 199 h 256"/>
              <a:gd name="T82" fmla="*/ 184 w 187"/>
              <a:gd name="T83" fmla="*/ 187 h 256"/>
              <a:gd name="T84" fmla="*/ 186 w 187"/>
              <a:gd name="T85" fmla="*/ 175 h 256"/>
              <a:gd name="T86" fmla="*/ 187 w 187"/>
              <a:gd name="T87" fmla="*/ 161 h 256"/>
              <a:gd name="T88" fmla="*/ 187 w 187"/>
              <a:gd name="T89" fmla="*/ 147 h 256"/>
              <a:gd name="T90" fmla="*/ 187 w 187"/>
              <a:gd name="T91" fmla="*/ 129 h 256"/>
              <a:gd name="T92" fmla="*/ 184 w 187"/>
              <a:gd name="T93" fmla="*/ 112 h 256"/>
              <a:gd name="T94" fmla="*/ 182 w 187"/>
              <a:gd name="T95" fmla="*/ 96 h 256"/>
              <a:gd name="T96" fmla="*/ 178 w 187"/>
              <a:gd name="T97" fmla="*/ 80 h 256"/>
              <a:gd name="T98" fmla="*/ 172 w 187"/>
              <a:gd name="T99" fmla="*/ 65 h 256"/>
              <a:gd name="T100" fmla="*/ 166 w 187"/>
              <a:gd name="T101" fmla="*/ 52 h 256"/>
              <a:gd name="T102" fmla="*/ 158 w 187"/>
              <a:gd name="T103" fmla="*/ 40 h 256"/>
              <a:gd name="T104" fmla="*/ 148 w 187"/>
              <a:gd name="T105" fmla="*/ 29 h 256"/>
              <a:gd name="T106" fmla="*/ 142 w 187"/>
              <a:gd name="T107" fmla="*/ 23 h 256"/>
              <a:gd name="T108" fmla="*/ 135 w 187"/>
              <a:gd name="T109" fmla="*/ 16 h 256"/>
              <a:gd name="T110" fmla="*/ 127 w 187"/>
              <a:gd name="T111" fmla="*/ 11 h 256"/>
              <a:gd name="T112" fmla="*/ 119 w 187"/>
              <a:gd name="T113" fmla="*/ 7 h 256"/>
              <a:gd name="T114" fmla="*/ 111 w 187"/>
              <a:gd name="T115" fmla="*/ 4 h 256"/>
              <a:gd name="T116" fmla="*/ 102 w 187"/>
              <a:gd name="T117" fmla="*/ 2 h 256"/>
              <a:gd name="T118" fmla="*/ 92 w 187"/>
              <a:gd name="T119" fmla="*/ 0 h 256"/>
              <a:gd name="T120" fmla="*/ 83 w 187"/>
              <a:gd name="T1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256">
                <a:moveTo>
                  <a:pt x="83" y="0"/>
                </a:moveTo>
                <a:lnTo>
                  <a:pt x="72" y="0"/>
                </a:lnTo>
                <a:lnTo>
                  <a:pt x="63" y="3"/>
                </a:lnTo>
                <a:lnTo>
                  <a:pt x="54" y="6"/>
                </a:lnTo>
                <a:lnTo>
                  <a:pt x="43" y="10"/>
                </a:lnTo>
                <a:lnTo>
                  <a:pt x="35" y="15"/>
                </a:lnTo>
                <a:lnTo>
                  <a:pt x="26" y="23"/>
                </a:lnTo>
                <a:lnTo>
                  <a:pt x="19" y="32"/>
                </a:lnTo>
                <a:lnTo>
                  <a:pt x="12" y="43"/>
                </a:lnTo>
                <a:lnTo>
                  <a:pt x="7" y="56"/>
                </a:lnTo>
                <a:lnTo>
                  <a:pt x="3" y="71"/>
                </a:lnTo>
                <a:lnTo>
                  <a:pt x="0" y="88"/>
                </a:lnTo>
                <a:lnTo>
                  <a:pt x="0" y="105"/>
                </a:lnTo>
                <a:lnTo>
                  <a:pt x="0" y="121"/>
                </a:lnTo>
                <a:lnTo>
                  <a:pt x="2" y="135"/>
                </a:lnTo>
                <a:lnTo>
                  <a:pt x="4" y="149"/>
                </a:lnTo>
                <a:lnTo>
                  <a:pt x="7" y="163"/>
                </a:lnTo>
                <a:lnTo>
                  <a:pt x="11" y="176"/>
                </a:lnTo>
                <a:lnTo>
                  <a:pt x="16" y="188"/>
                </a:lnTo>
                <a:lnTo>
                  <a:pt x="22" y="200"/>
                </a:lnTo>
                <a:lnTo>
                  <a:pt x="30" y="212"/>
                </a:lnTo>
                <a:lnTo>
                  <a:pt x="36" y="221"/>
                </a:lnTo>
                <a:lnTo>
                  <a:pt x="44" y="231"/>
                </a:lnTo>
                <a:lnTo>
                  <a:pt x="54" y="239"/>
                </a:lnTo>
                <a:lnTo>
                  <a:pt x="63" y="245"/>
                </a:lnTo>
                <a:lnTo>
                  <a:pt x="72" y="249"/>
                </a:lnTo>
                <a:lnTo>
                  <a:pt x="83" y="253"/>
                </a:lnTo>
                <a:lnTo>
                  <a:pt x="94" y="256"/>
                </a:lnTo>
                <a:lnTo>
                  <a:pt x="106" y="256"/>
                </a:lnTo>
                <a:lnTo>
                  <a:pt x="114" y="256"/>
                </a:lnTo>
                <a:lnTo>
                  <a:pt x="123" y="255"/>
                </a:lnTo>
                <a:lnTo>
                  <a:pt x="131" y="252"/>
                </a:lnTo>
                <a:lnTo>
                  <a:pt x="138" y="249"/>
                </a:lnTo>
                <a:lnTo>
                  <a:pt x="146" y="247"/>
                </a:lnTo>
                <a:lnTo>
                  <a:pt x="152" y="243"/>
                </a:lnTo>
                <a:lnTo>
                  <a:pt x="158" y="237"/>
                </a:lnTo>
                <a:lnTo>
                  <a:pt x="164" y="232"/>
                </a:lnTo>
                <a:lnTo>
                  <a:pt x="170" y="225"/>
                </a:lnTo>
                <a:lnTo>
                  <a:pt x="174" y="217"/>
                </a:lnTo>
                <a:lnTo>
                  <a:pt x="178" y="208"/>
                </a:lnTo>
                <a:lnTo>
                  <a:pt x="182" y="199"/>
                </a:lnTo>
                <a:lnTo>
                  <a:pt x="184" y="187"/>
                </a:lnTo>
                <a:lnTo>
                  <a:pt x="186" y="175"/>
                </a:lnTo>
                <a:lnTo>
                  <a:pt x="187" y="161"/>
                </a:lnTo>
                <a:lnTo>
                  <a:pt x="187" y="147"/>
                </a:lnTo>
                <a:lnTo>
                  <a:pt x="187" y="129"/>
                </a:lnTo>
                <a:lnTo>
                  <a:pt x="184" y="112"/>
                </a:lnTo>
                <a:lnTo>
                  <a:pt x="182" y="96"/>
                </a:lnTo>
                <a:lnTo>
                  <a:pt x="178" y="80"/>
                </a:lnTo>
                <a:lnTo>
                  <a:pt x="172" y="65"/>
                </a:lnTo>
                <a:lnTo>
                  <a:pt x="166" y="52"/>
                </a:lnTo>
                <a:lnTo>
                  <a:pt x="158" y="40"/>
                </a:lnTo>
                <a:lnTo>
                  <a:pt x="148" y="29"/>
                </a:lnTo>
                <a:lnTo>
                  <a:pt x="142" y="23"/>
                </a:lnTo>
                <a:lnTo>
                  <a:pt x="135" y="16"/>
                </a:lnTo>
                <a:lnTo>
                  <a:pt x="127" y="11"/>
                </a:lnTo>
                <a:lnTo>
                  <a:pt x="119" y="7"/>
                </a:lnTo>
                <a:lnTo>
                  <a:pt x="111" y="4"/>
                </a:lnTo>
                <a:lnTo>
                  <a:pt x="102" y="2"/>
                </a:lnTo>
                <a:lnTo>
                  <a:pt x="92" y="0"/>
                </a:lnTo>
                <a:lnTo>
                  <a:pt x="83" y="0"/>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17" name="Freeform 89"/>
          <p:cNvSpPr>
            <a:spLocks/>
          </p:cNvSpPr>
          <p:nvPr/>
        </p:nvSpPr>
        <p:spPr bwMode="auto">
          <a:xfrm>
            <a:off x="6261100" y="3370263"/>
            <a:ext cx="144463" cy="114300"/>
          </a:xfrm>
          <a:custGeom>
            <a:avLst/>
            <a:gdLst>
              <a:gd name="T0" fmla="*/ 130 w 366"/>
              <a:gd name="T1" fmla="*/ 45 h 289"/>
              <a:gd name="T2" fmla="*/ 159 w 366"/>
              <a:gd name="T3" fmla="*/ 23 h 289"/>
              <a:gd name="T4" fmla="*/ 187 w 366"/>
              <a:gd name="T5" fmla="*/ 8 h 289"/>
              <a:gd name="T6" fmla="*/ 214 w 366"/>
              <a:gd name="T7" fmla="*/ 0 h 289"/>
              <a:gd name="T8" fmla="*/ 241 w 366"/>
              <a:gd name="T9" fmla="*/ 0 h 289"/>
              <a:gd name="T10" fmla="*/ 265 w 366"/>
              <a:gd name="T11" fmla="*/ 7 h 289"/>
              <a:gd name="T12" fmla="*/ 285 w 366"/>
              <a:gd name="T13" fmla="*/ 18 h 289"/>
              <a:gd name="T14" fmla="*/ 301 w 366"/>
              <a:gd name="T15" fmla="*/ 37 h 289"/>
              <a:gd name="T16" fmla="*/ 310 w 366"/>
              <a:gd name="T17" fmla="*/ 60 h 289"/>
              <a:gd name="T18" fmla="*/ 314 w 366"/>
              <a:gd name="T19" fmla="*/ 88 h 289"/>
              <a:gd name="T20" fmla="*/ 314 w 366"/>
              <a:gd name="T21" fmla="*/ 225 h 289"/>
              <a:gd name="T22" fmla="*/ 315 w 366"/>
              <a:gd name="T23" fmla="*/ 248 h 289"/>
              <a:gd name="T24" fmla="*/ 319 w 366"/>
              <a:gd name="T25" fmla="*/ 261 h 289"/>
              <a:gd name="T26" fmla="*/ 325 w 366"/>
              <a:gd name="T27" fmla="*/ 269 h 289"/>
              <a:gd name="T28" fmla="*/ 333 w 366"/>
              <a:gd name="T29" fmla="*/ 273 h 289"/>
              <a:gd name="T30" fmla="*/ 345 w 366"/>
              <a:gd name="T31" fmla="*/ 277 h 289"/>
              <a:gd name="T32" fmla="*/ 366 w 366"/>
              <a:gd name="T33" fmla="*/ 279 h 289"/>
              <a:gd name="T34" fmla="*/ 201 w 366"/>
              <a:gd name="T35" fmla="*/ 289 h 289"/>
              <a:gd name="T36" fmla="*/ 207 w 366"/>
              <a:gd name="T37" fmla="*/ 279 h 289"/>
              <a:gd name="T38" fmla="*/ 227 w 366"/>
              <a:gd name="T39" fmla="*/ 277 h 289"/>
              <a:gd name="T40" fmla="*/ 239 w 366"/>
              <a:gd name="T41" fmla="*/ 272 h 289"/>
              <a:gd name="T42" fmla="*/ 247 w 366"/>
              <a:gd name="T43" fmla="*/ 265 h 289"/>
              <a:gd name="T44" fmla="*/ 253 w 366"/>
              <a:gd name="T45" fmla="*/ 255 h 289"/>
              <a:gd name="T46" fmla="*/ 254 w 366"/>
              <a:gd name="T47" fmla="*/ 225 h 289"/>
              <a:gd name="T48" fmla="*/ 254 w 366"/>
              <a:gd name="T49" fmla="*/ 93 h 289"/>
              <a:gd name="T50" fmla="*/ 247 w 366"/>
              <a:gd name="T51" fmla="*/ 65 h 289"/>
              <a:gd name="T52" fmla="*/ 239 w 366"/>
              <a:gd name="T53" fmla="*/ 51 h 289"/>
              <a:gd name="T54" fmla="*/ 231 w 366"/>
              <a:gd name="T55" fmla="*/ 44 h 289"/>
              <a:gd name="T56" fmla="*/ 215 w 366"/>
              <a:gd name="T57" fmla="*/ 39 h 289"/>
              <a:gd name="T58" fmla="*/ 191 w 366"/>
              <a:gd name="T59" fmla="*/ 39 h 289"/>
              <a:gd name="T60" fmla="*/ 170 w 366"/>
              <a:gd name="T61" fmla="*/ 43 h 289"/>
              <a:gd name="T62" fmla="*/ 149 w 366"/>
              <a:gd name="T63" fmla="*/ 53 h 289"/>
              <a:gd name="T64" fmla="*/ 126 w 366"/>
              <a:gd name="T65" fmla="*/ 68 h 289"/>
              <a:gd name="T66" fmla="*/ 115 w 366"/>
              <a:gd name="T67" fmla="*/ 225 h 289"/>
              <a:gd name="T68" fmla="*/ 117 w 366"/>
              <a:gd name="T69" fmla="*/ 249 h 289"/>
              <a:gd name="T70" fmla="*/ 119 w 366"/>
              <a:gd name="T71" fmla="*/ 261 h 289"/>
              <a:gd name="T72" fmla="*/ 126 w 366"/>
              <a:gd name="T73" fmla="*/ 269 h 289"/>
              <a:gd name="T74" fmla="*/ 134 w 366"/>
              <a:gd name="T75" fmla="*/ 275 h 289"/>
              <a:gd name="T76" fmla="*/ 147 w 366"/>
              <a:gd name="T77" fmla="*/ 277 h 289"/>
              <a:gd name="T78" fmla="*/ 170 w 366"/>
              <a:gd name="T79" fmla="*/ 279 h 289"/>
              <a:gd name="T80" fmla="*/ 5 w 366"/>
              <a:gd name="T81" fmla="*/ 289 h 289"/>
              <a:gd name="T82" fmla="*/ 12 w 366"/>
              <a:gd name="T83" fmla="*/ 279 h 289"/>
              <a:gd name="T84" fmla="*/ 33 w 366"/>
              <a:gd name="T85" fmla="*/ 276 h 289"/>
              <a:gd name="T86" fmla="*/ 46 w 366"/>
              <a:gd name="T87" fmla="*/ 268 h 289"/>
              <a:gd name="T88" fmla="*/ 53 w 366"/>
              <a:gd name="T89" fmla="*/ 252 h 289"/>
              <a:gd name="T90" fmla="*/ 55 w 366"/>
              <a:gd name="T91" fmla="*/ 225 h 289"/>
              <a:gd name="T92" fmla="*/ 55 w 366"/>
              <a:gd name="T93" fmla="*/ 99 h 289"/>
              <a:gd name="T94" fmla="*/ 54 w 366"/>
              <a:gd name="T95" fmla="*/ 68 h 289"/>
              <a:gd name="T96" fmla="*/ 51 w 366"/>
              <a:gd name="T97" fmla="*/ 55 h 289"/>
              <a:gd name="T98" fmla="*/ 47 w 366"/>
              <a:gd name="T99" fmla="*/ 47 h 289"/>
              <a:gd name="T100" fmla="*/ 38 w 366"/>
              <a:gd name="T101" fmla="*/ 41 h 289"/>
              <a:gd name="T102" fmla="*/ 18 w 366"/>
              <a:gd name="T103" fmla="*/ 41 h 289"/>
              <a:gd name="T104" fmla="*/ 0 w 366"/>
              <a:gd name="T105" fmla="*/ 35 h 289"/>
              <a:gd name="T106" fmla="*/ 115 w 366"/>
              <a:gd name="T10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6" h="289">
                <a:moveTo>
                  <a:pt x="115" y="60"/>
                </a:moveTo>
                <a:lnTo>
                  <a:pt x="130" y="45"/>
                </a:lnTo>
                <a:lnTo>
                  <a:pt x="145" y="33"/>
                </a:lnTo>
                <a:lnTo>
                  <a:pt x="159" y="23"/>
                </a:lnTo>
                <a:lnTo>
                  <a:pt x="173" y="15"/>
                </a:lnTo>
                <a:lnTo>
                  <a:pt x="187" y="8"/>
                </a:lnTo>
                <a:lnTo>
                  <a:pt x="201" y="4"/>
                </a:lnTo>
                <a:lnTo>
                  <a:pt x="214" y="0"/>
                </a:lnTo>
                <a:lnTo>
                  <a:pt x="227" y="0"/>
                </a:lnTo>
                <a:lnTo>
                  <a:pt x="241" y="0"/>
                </a:lnTo>
                <a:lnTo>
                  <a:pt x="254" y="3"/>
                </a:lnTo>
                <a:lnTo>
                  <a:pt x="265" y="7"/>
                </a:lnTo>
                <a:lnTo>
                  <a:pt x="275" y="11"/>
                </a:lnTo>
                <a:lnTo>
                  <a:pt x="285" y="18"/>
                </a:lnTo>
                <a:lnTo>
                  <a:pt x="293" y="27"/>
                </a:lnTo>
                <a:lnTo>
                  <a:pt x="301" y="37"/>
                </a:lnTo>
                <a:lnTo>
                  <a:pt x="306" y="49"/>
                </a:lnTo>
                <a:lnTo>
                  <a:pt x="310" y="60"/>
                </a:lnTo>
                <a:lnTo>
                  <a:pt x="313" y="72"/>
                </a:lnTo>
                <a:lnTo>
                  <a:pt x="314" y="88"/>
                </a:lnTo>
                <a:lnTo>
                  <a:pt x="314" y="105"/>
                </a:lnTo>
                <a:lnTo>
                  <a:pt x="314" y="225"/>
                </a:lnTo>
                <a:lnTo>
                  <a:pt x="315" y="239"/>
                </a:lnTo>
                <a:lnTo>
                  <a:pt x="315" y="248"/>
                </a:lnTo>
                <a:lnTo>
                  <a:pt x="318" y="256"/>
                </a:lnTo>
                <a:lnTo>
                  <a:pt x="319" y="261"/>
                </a:lnTo>
                <a:lnTo>
                  <a:pt x="322" y="265"/>
                </a:lnTo>
                <a:lnTo>
                  <a:pt x="325" y="269"/>
                </a:lnTo>
                <a:lnTo>
                  <a:pt x="329" y="272"/>
                </a:lnTo>
                <a:lnTo>
                  <a:pt x="333" y="273"/>
                </a:lnTo>
                <a:lnTo>
                  <a:pt x="338" y="276"/>
                </a:lnTo>
                <a:lnTo>
                  <a:pt x="345" y="277"/>
                </a:lnTo>
                <a:lnTo>
                  <a:pt x="354" y="277"/>
                </a:lnTo>
                <a:lnTo>
                  <a:pt x="366" y="279"/>
                </a:lnTo>
                <a:lnTo>
                  <a:pt x="366" y="289"/>
                </a:lnTo>
                <a:lnTo>
                  <a:pt x="201" y="289"/>
                </a:lnTo>
                <a:lnTo>
                  <a:pt x="201" y="279"/>
                </a:lnTo>
                <a:lnTo>
                  <a:pt x="207" y="279"/>
                </a:lnTo>
                <a:lnTo>
                  <a:pt x="218" y="277"/>
                </a:lnTo>
                <a:lnTo>
                  <a:pt x="227" y="277"/>
                </a:lnTo>
                <a:lnTo>
                  <a:pt x="234" y="275"/>
                </a:lnTo>
                <a:lnTo>
                  <a:pt x="239" y="272"/>
                </a:lnTo>
                <a:lnTo>
                  <a:pt x="243" y="269"/>
                </a:lnTo>
                <a:lnTo>
                  <a:pt x="247" y="265"/>
                </a:lnTo>
                <a:lnTo>
                  <a:pt x="250" y="260"/>
                </a:lnTo>
                <a:lnTo>
                  <a:pt x="253" y="255"/>
                </a:lnTo>
                <a:lnTo>
                  <a:pt x="254" y="245"/>
                </a:lnTo>
                <a:lnTo>
                  <a:pt x="254" y="225"/>
                </a:lnTo>
                <a:lnTo>
                  <a:pt x="254" y="111"/>
                </a:lnTo>
                <a:lnTo>
                  <a:pt x="254" y="93"/>
                </a:lnTo>
                <a:lnTo>
                  <a:pt x="251" y="77"/>
                </a:lnTo>
                <a:lnTo>
                  <a:pt x="247" y="65"/>
                </a:lnTo>
                <a:lnTo>
                  <a:pt x="242" y="55"/>
                </a:lnTo>
                <a:lnTo>
                  <a:pt x="239" y="51"/>
                </a:lnTo>
                <a:lnTo>
                  <a:pt x="235" y="47"/>
                </a:lnTo>
                <a:lnTo>
                  <a:pt x="231" y="44"/>
                </a:lnTo>
                <a:lnTo>
                  <a:pt x="226" y="41"/>
                </a:lnTo>
                <a:lnTo>
                  <a:pt x="215" y="39"/>
                </a:lnTo>
                <a:lnTo>
                  <a:pt x="202" y="37"/>
                </a:lnTo>
                <a:lnTo>
                  <a:pt x="191" y="39"/>
                </a:lnTo>
                <a:lnTo>
                  <a:pt x="181" y="40"/>
                </a:lnTo>
                <a:lnTo>
                  <a:pt x="170" y="43"/>
                </a:lnTo>
                <a:lnTo>
                  <a:pt x="159" y="48"/>
                </a:lnTo>
                <a:lnTo>
                  <a:pt x="149" y="53"/>
                </a:lnTo>
                <a:lnTo>
                  <a:pt x="137" y="60"/>
                </a:lnTo>
                <a:lnTo>
                  <a:pt x="126" y="68"/>
                </a:lnTo>
                <a:lnTo>
                  <a:pt x="115" y="77"/>
                </a:lnTo>
                <a:lnTo>
                  <a:pt x="115" y="225"/>
                </a:lnTo>
                <a:lnTo>
                  <a:pt x="115" y="239"/>
                </a:lnTo>
                <a:lnTo>
                  <a:pt x="117" y="249"/>
                </a:lnTo>
                <a:lnTo>
                  <a:pt x="118" y="256"/>
                </a:lnTo>
                <a:lnTo>
                  <a:pt x="119" y="261"/>
                </a:lnTo>
                <a:lnTo>
                  <a:pt x="122" y="265"/>
                </a:lnTo>
                <a:lnTo>
                  <a:pt x="126" y="269"/>
                </a:lnTo>
                <a:lnTo>
                  <a:pt x="130" y="272"/>
                </a:lnTo>
                <a:lnTo>
                  <a:pt x="134" y="275"/>
                </a:lnTo>
                <a:lnTo>
                  <a:pt x="139" y="276"/>
                </a:lnTo>
                <a:lnTo>
                  <a:pt x="147" y="277"/>
                </a:lnTo>
                <a:lnTo>
                  <a:pt x="158" y="277"/>
                </a:lnTo>
                <a:lnTo>
                  <a:pt x="170" y="279"/>
                </a:lnTo>
                <a:lnTo>
                  <a:pt x="170" y="289"/>
                </a:lnTo>
                <a:lnTo>
                  <a:pt x="5" y="289"/>
                </a:lnTo>
                <a:lnTo>
                  <a:pt x="5" y="279"/>
                </a:lnTo>
                <a:lnTo>
                  <a:pt x="12" y="279"/>
                </a:lnTo>
                <a:lnTo>
                  <a:pt x="24" y="277"/>
                </a:lnTo>
                <a:lnTo>
                  <a:pt x="33" y="276"/>
                </a:lnTo>
                <a:lnTo>
                  <a:pt x="41" y="272"/>
                </a:lnTo>
                <a:lnTo>
                  <a:pt x="46" y="268"/>
                </a:lnTo>
                <a:lnTo>
                  <a:pt x="50" y="260"/>
                </a:lnTo>
                <a:lnTo>
                  <a:pt x="53" y="252"/>
                </a:lnTo>
                <a:lnTo>
                  <a:pt x="55" y="240"/>
                </a:lnTo>
                <a:lnTo>
                  <a:pt x="55" y="225"/>
                </a:lnTo>
                <a:lnTo>
                  <a:pt x="55" y="121"/>
                </a:lnTo>
                <a:lnTo>
                  <a:pt x="55" y="99"/>
                </a:lnTo>
                <a:lnTo>
                  <a:pt x="54" y="80"/>
                </a:lnTo>
                <a:lnTo>
                  <a:pt x="54" y="68"/>
                </a:lnTo>
                <a:lnTo>
                  <a:pt x="53" y="60"/>
                </a:lnTo>
                <a:lnTo>
                  <a:pt x="51" y="55"/>
                </a:lnTo>
                <a:lnTo>
                  <a:pt x="49" y="51"/>
                </a:lnTo>
                <a:lnTo>
                  <a:pt x="47" y="47"/>
                </a:lnTo>
                <a:lnTo>
                  <a:pt x="45" y="44"/>
                </a:lnTo>
                <a:lnTo>
                  <a:pt x="38" y="41"/>
                </a:lnTo>
                <a:lnTo>
                  <a:pt x="29" y="40"/>
                </a:lnTo>
                <a:lnTo>
                  <a:pt x="18" y="41"/>
                </a:lnTo>
                <a:lnTo>
                  <a:pt x="5" y="45"/>
                </a:lnTo>
                <a:lnTo>
                  <a:pt x="0" y="35"/>
                </a:lnTo>
                <a:lnTo>
                  <a:pt x="99" y="0"/>
                </a:lnTo>
                <a:lnTo>
                  <a:pt x="115" y="0"/>
                </a:lnTo>
                <a:lnTo>
                  <a:pt x="115" y="60"/>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18" name="Freeform 90"/>
          <p:cNvSpPr>
            <a:spLocks/>
          </p:cNvSpPr>
          <p:nvPr/>
        </p:nvSpPr>
        <p:spPr bwMode="auto">
          <a:xfrm>
            <a:off x="6421438" y="3370263"/>
            <a:ext cx="90487" cy="117475"/>
          </a:xfrm>
          <a:custGeom>
            <a:avLst/>
            <a:gdLst>
              <a:gd name="T0" fmla="*/ 190 w 228"/>
              <a:gd name="T1" fmla="*/ 96 h 297"/>
              <a:gd name="T2" fmla="*/ 170 w 228"/>
              <a:gd name="T3" fmla="*/ 51 h 297"/>
              <a:gd name="T4" fmla="*/ 154 w 228"/>
              <a:gd name="T5" fmla="*/ 35 h 297"/>
              <a:gd name="T6" fmla="*/ 116 w 228"/>
              <a:gd name="T7" fmla="*/ 19 h 297"/>
              <a:gd name="T8" fmla="*/ 76 w 228"/>
              <a:gd name="T9" fmla="*/ 22 h 297"/>
              <a:gd name="T10" fmla="*/ 52 w 228"/>
              <a:gd name="T11" fmla="*/ 35 h 297"/>
              <a:gd name="T12" fmla="*/ 42 w 228"/>
              <a:gd name="T13" fmla="*/ 55 h 297"/>
              <a:gd name="T14" fmla="*/ 49 w 228"/>
              <a:gd name="T15" fmla="*/ 77 h 297"/>
              <a:gd name="T16" fmla="*/ 72 w 228"/>
              <a:gd name="T17" fmla="*/ 97 h 297"/>
              <a:gd name="T18" fmla="*/ 153 w 228"/>
              <a:gd name="T19" fmla="*/ 132 h 297"/>
              <a:gd name="T20" fmla="*/ 198 w 228"/>
              <a:gd name="T21" fmla="*/ 157 h 297"/>
              <a:gd name="T22" fmla="*/ 222 w 228"/>
              <a:gd name="T23" fmla="*/ 189 h 297"/>
              <a:gd name="T24" fmla="*/ 226 w 228"/>
              <a:gd name="T25" fmla="*/ 221 h 297"/>
              <a:gd name="T26" fmla="*/ 218 w 228"/>
              <a:gd name="T27" fmla="*/ 247 h 297"/>
              <a:gd name="T28" fmla="*/ 201 w 228"/>
              <a:gd name="T29" fmla="*/ 268 h 297"/>
              <a:gd name="T30" fmla="*/ 176 w 228"/>
              <a:gd name="T31" fmla="*/ 284 h 297"/>
              <a:gd name="T32" fmla="*/ 146 w 228"/>
              <a:gd name="T33" fmla="*/ 295 h 297"/>
              <a:gd name="T34" fmla="*/ 116 w 228"/>
              <a:gd name="T35" fmla="*/ 297 h 297"/>
              <a:gd name="T36" fmla="*/ 65 w 228"/>
              <a:gd name="T37" fmla="*/ 293 h 297"/>
              <a:gd name="T38" fmla="*/ 26 w 228"/>
              <a:gd name="T39" fmla="*/ 285 h 297"/>
              <a:gd name="T40" fmla="*/ 16 w 228"/>
              <a:gd name="T41" fmla="*/ 291 h 297"/>
              <a:gd name="T42" fmla="*/ 1 w 228"/>
              <a:gd name="T43" fmla="*/ 193 h 297"/>
              <a:gd name="T44" fmla="*/ 18 w 228"/>
              <a:gd name="T45" fmla="*/ 213 h 297"/>
              <a:gd name="T46" fmla="*/ 33 w 228"/>
              <a:gd name="T47" fmla="*/ 239 h 297"/>
              <a:gd name="T48" fmla="*/ 52 w 228"/>
              <a:gd name="T49" fmla="*/ 257 h 297"/>
              <a:gd name="T50" fmla="*/ 74 w 228"/>
              <a:gd name="T51" fmla="*/ 271 h 297"/>
              <a:gd name="T52" fmla="*/ 98 w 228"/>
              <a:gd name="T53" fmla="*/ 279 h 297"/>
              <a:gd name="T54" fmla="*/ 129 w 228"/>
              <a:gd name="T55" fmla="*/ 279 h 297"/>
              <a:gd name="T56" fmla="*/ 157 w 228"/>
              <a:gd name="T57" fmla="*/ 268 h 297"/>
              <a:gd name="T58" fmla="*/ 173 w 228"/>
              <a:gd name="T59" fmla="*/ 245 h 297"/>
              <a:gd name="T60" fmla="*/ 169 w 228"/>
              <a:gd name="T61" fmla="*/ 217 h 297"/>
              <a:gd name="T62" fmla="*/ 145 w 228"/>
              <a:gd name="T63" fmla="*/ 195 h 297"/>
              <a:gd name="T64" fmla="*/ 85 w 228"/>
              <a:gd name="T65" fmla="*/ 165 h 297"/>
              <a:gd name="T66" fmla="*/ 26 w 228"/>
              <a:gd name="T67" fmla="*/ 135 h 297"/>
              <a:gd name="T68" fmla="*/ 4 w 228"/>
              <a:gd name="T69" fmla="*/ 105 h 297"/>
              <a:gd name="T70" fmla="*/ 0 w 228"/>
              <a:gd name="T71" fmla="*/ 72 h 297"/>
              <a:gd name="T72" fmla="*/ 6 w 228"/>
              <a:gd name="T73" fmla="*/ 49 h 297"/>
              <a:gd name="T74" fmla="*/ 21 w 228"/>
              <a:gd name="T75" fmla="*/ 30 h 297"/>
              <a:gd name="T76" fmla="*/ 42 w 228"/>
              <a:gd name="T77" fmla="*/ 14 h 297"/>
              <a:gd name="T78" fmla="*/ 69 w 228"/>
              <a:gd name="T79" fmla="*/ 3 h 297"/>
              <a:gd name="T80" fmla="*/ 101 w 228"/>
              <a:gd name="T81" fmla="*/ 0 h 297"/>
              <a:gd name="T82" fmla="*/ 136 w 228"/>
              <a:gd name="T83" fmla="*/ 4 h 297"/>
              <a:gd name="T84" fmla="*/ 173 w 228"/>
              <a:gd name="T85" fmla="*/ 12 h 297"/>
              <a:gd name="T86" fmla="*/ 186 w 228"/>
              <a:gd name="T87" fmla="*/ 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8" h="297">
                <a:moveTo>
                  <a:pt x="202" y="0"/>
                </a:moveTo>
                <a:lnTo>
                  <a:pt x="202" y="96"/>
                </a:lnTo>
                <a:lnTo>
                  <a:pt x="190" y="96"/>
                </a:lnTo>
                <a:lnTo>
                  <a:pt x="182" y="75"/>
                </a:lnTo>
                <a:lnTo>
                  <a:pt x="174" y="57"/>
                </a:lnTo>
                <a:lnTo>
                  <a:pt x="170" y="51"/>
                </a:lnTo>
                <a:lnTo>
                  <a:pt x="165" y="44"/>
                </a:lnTo>
                <a:lnTo>
                  <a:pt x="160" y="39"/>
                </a:lnTo>
                <a:lnTo>
                  <a:pt x="154" y="35"/>
                </a:lnTo>
                <a:lnTo>
                  <a:pt x="144" y="27"/>
                </a:lnTo>
                <a:lnTo>
                  <a:pt x="130" y="22"/>
                </a:lnTo>
                <a:lnTo>
                  <a:pt x="116" y="19"/>
                </a:lnTo>
                <a:lnTo>
                  <a:pt x="100" y="18"/>
                </a:lnTo>
                <a:lnTo>
                  <a:pt x="88" y="19"/>
                </a:lnTo>
                <a:lnTo>
                  <a:pt x="76" y="22"/>
                </a:lnTo>
                <a:lnTo>
                  <a:pt x="66" y="24"/>
                </a:lnTo>
                <a:lnTo>
                  <a:pt x="58" y="30"/>
                </a:lnTo>
                <a:lnTo>
                  <a:pt x="52" y="35"/>
                </a:lnTo>
                <a:lnTo>
                  <a:pt x="46" y="41"/>
                </a:lnTo>
                <a:lnTo>
                  <a:pt x="44" y="48"/>
                </a:lnTo>
                <a:lnTo>
                  <a:pt x="42" y="55"/>
                </a:lnTo>
                <a:lnTo>
                  <a:pt x="44" y="63"/>
                </a:lnTo>
                <a:lnTo>
                  <a:pt x="45" y="71"/>
                </a:lnTo>
                <a:lnTo>
                  <a:pt x="49" y="77"/>
                </a:lnTo>
                <a:lnTo>
                  <a:pt x="54" y="84"/>
                </a:lnTo>
                <a:lnTo>
                  <a:pt x="61" y="91"/>
                </a:lnTo>
                <a:lnTo>
                  <a:pt x="72" y="97"/>
                </a:lnTo>
                <a:lnTo>
                  <a:pt x="84" y="104"/>
                </a:lnTo>
                <a:lnTo>
                  <a:pt x="100" y="111"/>
                </a:lnTo>
                <a:lnTo>
                  <a:pt x="153" y="132"/>
                </a:lnTo>
                <a:lnTo>
                  <a:pt x="170" y="140"/>
                </a:lnTo>
                <a:lnTo>
                  <a:pt x="186" y="149"/>
                </a:lnTo>
                <a:lnTo>
                  <a:pt x="198" y="157"/>
                </a:lnTo>
                <a:lnTo>
                  <a:pt x="209" y="168"/>
                </a:lnTo>
                <a:lnTo>
                  <a:pt x="217" y="177"/>
                </a:lnTo>
                <a:lnTo>
                  <a:pt x="222" y="189"/>
                </a:lnTo>
                <a:lnTo>
                  <a:pt x="226" y="200"/>
                </a:lnTo>
                <a:lnTo>
                  <a:pt x="228" y="212"/>
                </a:lnTo>
                <a:lnTo>
                  <a:pt x="226" y="221"/>
                </a:lnTo>
                <a:lnTo>
                  <a:pt x="225" y="231"/>
                </a:lnTo>
                <a:lnTo>
                  <a:pt x="222" y="239"/>
                </a:lnTo>
                <a:lnTo>
                  <a:pt x="218" y="247"/>
                </a:lnTo>
                <a:lnTo>
                  <a:pt x="214" y="255"/>
                </a:lnTo>
                <a:lnTo>
                  <a:pt x="208" y="261"/>
                </a:lnTo>
                <a:lnTo>
                  <a:pt x="201" y="268"/>
                </a:lnTo>
                <a:lnTo>
                  <a:pt x="193" y="275"/>
                </a:lnTo>
                <a:lnTo>
                  <a:pt x="184" y="280"/>
                </a:lnTo>
                <a:lnTo>
                  <a:pt x="176" y="284"/>
                </a:lnTo>
                <a:lnTo>
                  <a:pt x="166" y="289"/>
                </a:lnTo>
                <a:lnTo>
                  <a:pt x="157" y="292"/>
                </a:lnTo>
                <a:lnTo>
                  <a:pt x="146" y="295"/>
                </a:lnTo>
                <a:lnTo>
                  <a:pt x="137" y="296"/>
                </a:lnTo>
                <a:lnTo>
                  <a:pt x="126" y="297"/>
                </a:lnTo>
                <a:lnTo>
                  <a:pt x="116" y="297"/>
                </a:lnTo>
                <a:lnTo>
                  <a:pt x="100" y="297"/>
                </a:lnTo>
                <a:lnTo>
                  <a:pt x="82" y="296"/>
                </a:lnTo>
                <a:lnTo>
                  <a:pt x="65" y="293"/>
                </a:lnTo>
                <a:lnTo>
                  <a:pt x="45" y="288"/>
                </a:lnTo>
                <a:lnTo>
                  <a:pt x="34" y="287"/>
                </a:lnTo>
                <a:lnTo>
                  <a:pt x="26" y="285"/>
                </a:lnTo>
                <a:lnTo>
                  <a:pt x="22" y="287"/>
                </a:lnTo>
                <a:lnTo>
                  <a:pt x="18" y="288"/>
                </a:lnTo>
                <a:lnTo>
                  <a:pt x="16" y="291"/>
                </a:lnTo>
                <a:lnTo>
                  <a:pt x="13" y="293"/>
                </a:lnTo>
                <a:lnTo>
                  <a:pt x="1" y="293"/>
                </a:lnTo>
                <a:lnTo>
                  <a:pt x="1" y="193"/>
                </a:lnTo>
                <a:lnTo>
                  <a:pt x="13" y="193"/>
                </a:lnTo>
                <a:lnTo>
                  <a:pt x="16" y="204"/>
                </a:lnTo>
                <a:lnTo>
                  <a:pt x="18" y="213"/>
                </a:lnTo>
                <a:lnTo>
                  <a:pt x="22" y="223"/>
                </a:lnTo>
                <a:lnTo>
                  <a:pt x="28" y="231"/>
                </a:lnTo>
                <a:lnTo>
                  <a:pt x="33" y="239"/>
                </a:lnTo>
                <a:lnTo>
                  <a:pt x="38" y="245"/>
                </a:lnTo>
                <a:lnTo>
                  <a:pt x="45" y="252"/>
                </a:lnTo>
                <a:lnTo>
                  <a:pt x="52" y="257"/>
                </a:lnTo>
                <a:lnTo>
                  <a:pt x="60" y="263"/>
                </a:lnTo>
                <a:lnTo>
                  <a:pt x="66" y="268"/>
                </a:lnTo>
                <a:lnTo>
                  <a:pt x="74" y="271"/>
                </a:lnTo>
                <a:lnTo>
                  <a:pt x="82" y="275"/>
                </a:lnTo>
                <a:lnTo>
                  <a:pt x="90" y="277"/>
                </a:lnTo>
                <a:lnTo>
                  <a:pt x="98" y="279"/>
                </a:lnTo>
                <a:lnTo>
                  <a:pt x="108" y="280"/>
                </a:lnTo>
                <a:lnTo>
                  <a:pt x="117" y="280"/>
                </a:lnTo>
                <a:lnTo>
                  <a:pt x="129" y="279"/>
                </a:lnTo>
                <a:lnTo>
                  <a:pt x="140" y="276"/>
                </a:lnTo>
                <a:lnTo>
                  <a:pt x="149" y="273"/>
                </a:lnTo>
                <a:lnTo>
                  <a:pt x="157" y="268"/>
                </a:lnTo>
                <a:lnTo>
                  <a:pt x="165" y="261"/>
                </a:lnTo>
                <a:lnTo>
                  <a:pt x="169" y="253"/>
                </a:lnTo>
                <a:lnTo>
                  <a:pt x="173" y="245"/>
                </a:lnTo>
                <a:lnTo>
                  <a:pt x="173" y="237"/>
                </a:lnTo>
                <a:lnTo>
                  <a:pt x="172" y="227"/>
                </a:lnTo>
                <a:lnTo>
                  <a:pt x="169" y="217"/>
                </a:lnTo>
                <a:lnTo>
                  <a:pt x="164" y="209"/>
                </a:lnTo>
                <a:lnTo>
                  <a:pt x="156" y="201"/>
                </a:lnTo>
                <a:lnTo>
                  <a:pt x="145" y="195"/>
                </a:lnTo>
                <a:lnTo>
                  <a:pt x="129" y="185"/>
                </a:lnTo>
                <a:lnTo>
                  <a:pt x="109" y="176"/>
                </a:lnTo>
                <a:lnTo>
                  <a:pt x="85" y="165"/>
                </a:lnTo>
                <a:lnTo>
                  <a:pt x="61" y="155"/>
                </a:lnTo>
                <a:lnTo>
                  <a:pt x="41" y="144"/>
                </a:lnTo>
                <a:lnTo>
                  <a:pt x="26" y="135"/>
                </a:lnTo>
                <a:lnTo>
                  <a:pt x="16" y="125"/>
                </a:lnTo>
                <a:lnTo>
                  <a:pt x="9" y="116"/>
                </a:lnTo>
                <a:lnTo>
                  <a:pt x="4" y="105"/>
                </a:lnTo>
                <a:lnTo>
                  <a:pt x="0" y="93"/>
                </a:lnTo>
                <a:lnTo>
                  <a:pt x="0" y="81"/>
                </a:lnTo>
                <a:lnTo>
                  <a:pt x="0" y="72"/>
                </a:lnTo>
                <a:lnTo>
                  <a:pt x="1" y="64"/>
                </a:lnTo>
                <a:lnTo>
                  <a:pt x="4" y="57"/>
                </a:lnTo>
                <a:lnTo>
                  <a:pt x="6" y="49"/>
                </a:lnTo>
                <a:lnTo>
                  <a:pt x="10" y="43"/>
                </a:lnTo>
                <a:lnTo>
                  <a:pt x="16" y="36"/>
                </a:lnTo>
                <a:lnTo>
                  <a:pt x="21" y="30"/>
                </a:lnTo>
                <a:lnTo>
                  <a:pt x="28" y="23"/>
                </a:lnTo>
                <a:lnTo>
                  <a:pt x="34" y="18"/>
                </a:lnTo>
                <a:lnTo>
                  <a:pt x="42" y="14"/>
                </a:lnTo>
                <a:lnTo>
                  <a:pt x="52" y="10"/>
                </a:lnTo>
                <a:lnTo>
                  <a:pt x="60" y="6"/>
                </a:lnTo>
                <a:lnTo>
                  <a:pt x="69" y="3"/>
                </a:lnTo>
                <a:lnTo>
                  <a:pt x="80" y="2"/>
                </a:lnTo>
                <a:lnTo>
                  <a:pt x="90" y="0"/>
                </a:lnTo>
                <a:lnTo>
                  <a:pt x="101" y="0"/>
                </a:lnTo>
                <a:lnTo>
                  <a:pt x="112" y="0"/>
                </a:lnTo>
                <a:lnTo>
                  <a:pt x="122" y="2"/>
                </a:lnTo>
                <a:lnTo>
                  <a:pt x="136" y="4"/>
                </a:lnTo>
                <a:lnTo>
                  <a:pt x="149" y="7"/>
                </a:lnTo>
                <a:lnTo>
                  <a:pt x="164" y="11"/>
                </a:lnTo>
                <a:lnTo>
                  <a:pt x="173" y="12"/>
                </a:lnTo>
                <a:lnTo>
                  <a:pt x="178" y="11"/>
                </a:lnTo>
                <a:lnTo>
                  <a:pt x="182" y="10"/>
                </a:lnTo>
                <a:lnTo>
                  <a:pt x="186" y="6"/>
                </a:lnTo>
                <a:lnTo>
                  <a:pt x="190" y="0"/>
                </a:lnTo>
                <a:lnTo>
                  <a:pt x="202" y="0"/>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19" name="Rectangle 91"/>
          <p:cNvSpPr>
            <a:spLocks noChangeArrowheads="1"/>
          </p:cNvSpPr>
          <p:nvPr/>
        </p:nvSpPr>
        <p:spPr bwMode="auto">
          <a:xfrm>
            <a:off x="2444750" y="4214813"/>
            <a:ext cx="196850" cy="46037"/>
          </a:xfrm>
          <a:prstGeom prst="rect">
            <a:avLst/>
          </a:prstGeom>
          <a:solidFill>
            <a:srgbClr val="0093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220" name="Rectangle 92"/>
          <p:cNvSpPr>
            <a:spLocks noChangeArrowheads="1"/>
          </p:cNvSpPr>
          <p:nvPr/>
        </p:nvSpPr>
        <p:spPr bwMode="auto">
          <a:xfrm>
            <a:off x="2444750" y="4214813"/>
            <a:ext cx="196850" cy="46037"/>
          </a:xfrm>
          <a:prstGeom prst="rect">
            <a:avLst/>
          </a:prstGeom>
          <a:noFill/>
          <a:ln w="3175">
            <a:solidFill>
              <a:srgbClr val="0093D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21" name="Freeform 93"/>
          <p:cNvSpPr>
            <a:spLocks/>
          </p:cNvSpPr>
          <p:nvPr/>
        </p:nvSpPr>
        <p:spPr bwMode="auto">
          <a:xfrm>
            <a:off x="1665288" y="3427413"/>
            <a:ext cx="207962" cy="179387"/>
          </a:xfrm>
          <a:custGeom>
            <a:avLst/>
            <a:gdLst>
              <a:gd name="T0" fmla="*/ 284 w 525"/>
              <a:gd name="T1" fmla="*/ 0 h 449"/>
              <a:gd name="T2" fmla="*/ 284 w 525"/>
              <a:gd name="T3" fmla="*/ 207 h 449"/>
              <a:gd name="T4" fmla="*/ 525 w 525"/>
              <a:gd name="T5" fmla="*/ 207 h 449"/>
              <a:gd name="T6" fmla="*/ 525 w 525"/>
              <a:gd name="T7" fmla="*/ 243 h 449"/>
              <a:gd name="T8" fmla="*/ 284 w 525"/>
              <a:gd name="T9" fmla="*/ 243 h 449"/>
              <a:gd name="T10" fmla="*/ 284 w 525"/>
              <a:gd name="T11" fmla="*/ 449 h 449"/>
              <a:gd name="T12" fmla="*/ 242 w 525"/>
              <a:gd name="T13" fmla="*/ 449 h 449"/>
              <a:gd name="T14" fmla="*/ 242 w 525"/>
              <a:gd name="T15" fmla="*/ 243 h 449"/>
              <a:gd name="T16" fmla="*/ 0 w 525"/>
              <a:gd name="T17" fmla="*/ 243 h 449"/>
              <a:gd name="T18" fmla="*/ 0 w 525"/>
              <a:gd name="T19" fmla="*/ 207 h 449"/>
              <a:gd name="T20" fmla="*/ 242 w 525"/>
              <a:gd name="T21" fmla="*/ 207 h 449"/>
              <a:gd name="T22" fmla="*/ 242 w 525"/>
              <a:gd name="T23" fmla="*/ 0 h 449"/>
              <a:gd name="T24" fmla="*/ 284 w 525"/>
              <a:gd name="T25"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49">
                <a:moveTo>
                  <a:pt x="284" y="0"/>
                </a:moveTo>
                <a:lnTo>
                  <a:pt x="284" y="207"/>
                </a:lnTo>
                <a:lnTo>
                  <a:pt x="525" y="207"/>
                </a:lnTo>
                <a:lnTo>
                  <a:pt x="525" y="243"/>
                </a:lnTo>
                <a:lnTo>
                  <a:pt x="284" y="243"/>
                </a:lnTo>
                <a:lnTo>
                  <a:pt x="284" y="449"/>
                </a:lnTo>
                <a:lnTo>
                  <a:pt x="242" y="449"/>
                </a:lnTo>
                <a:lnTo>
                  <a:pt x="242" y="243"/>
                </a:lnTo>
                <a:lnTo>
                  <a:pt x="0" y="243"/>
                </a:lnTo>
                <a:lnTo>
                  <a:pt x="0" y="207"/>
                </a:lnTo>
                <a:lnTo>
                  <a:pt x="242" y="207"/>
                </a:lnTo>
                <a:lnTo>
                  <a:pt x="242" y="0"/>
                </a:lnTo>
                <a:lnTo>
                  <a:pt x="284"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22" name="Freeform 94"/>
          <p:cNvSpPr>
            <a:spLocks/>
          </p:cNvSpPr>
          <p:nvPr/>
        </p:nvSpPr>
        <p:spPr bwMode="auto">
          <a:xfrm>
            <a:off x="2051050" y="3427413"/>
            <a:ext cx="207963" cy="179387"/>
          </a:xfrm>
          <a:custGeom>
            <a:avLst/>
            <a:gdLst>
              <a:gd name="T0" fmla="*/ 284 w 525"/>
              <a:gd name="T1" fmla="*/ 0 h 449"/>
              <a:gd name="T2" fmla="*/ 284 w 525"/>
              <a:gd name="T3" fmla="*/ 207 h 449"/>
              <a:gd name="T4" fmla="*/ 525 w 525"/>
              <a:gd name="T5" fmla="*/ 207 h 449"/>
              <a:gd name="T6" fmla="*/ 525 w 525"/>
              <a:gd name="T7" fmla="*/ 243 h 449"/>
              <a:gd name="T8" fmla="*/ 284 w 525"/>
              <a:gd name="T9" fmla="*/ 243 h 449"/>
              <a:gd name="T10" fmla="*/ 284 w 525"/>
              <a:gd name="T11" fmla="*/ 449 h 449"/>
              <a:gd name="T12" fmla="*/ 242 w 525"/>
              <a:gd name="T13" fmla="*/ 449 h 449"/>
              <a:gd name="T14" fmla="*/ 242 w 525"/>
              <a:gd name="T15" fmla="*/ 243 h 449"/>
              <a:gd name="T16" fmla="*/ 0 w 525"/>
              <a:gd name="T17" fmla="*/ 243 h 449"/>
              <a:gd name="T18" fmla="*/ 0 w 525"/>
              <a:gd name="T19" fmla="*/ 207 h 449"/>
              <a:gd name="T20" fmla="*/ 242 w 525"/>
              <a:gd name="T21" fmla="*/ 207 h 449"/>
              <a:gd name="T22" fmla="*/ 242 w 525"/>
              <a:gd name="T23" fmla="*/ 0 h 449"/>
              <a:gd name="T24" fmla="*/ 284 w 525"/>
              <a:gd name="T25"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49">
                <a:moveTo>
                  <a:pt x="284" y="0"/>
                </a:moveTo>
                <a:lnTo>
                  <a:pt x="284" y="207"/>
                </a:lnTo>
                <a:lnTo>
                  <a:pt x="525" y="207"/>
                </a:lnTo>
                <a:lnTo>
                  <a:pt x="525" y="243"/>
                </a:lnTo>
                <a:lnTo>
                  <a:pt x="284" y="243"/>
                </a:lnTo>
                <a:lnTo>
                  <a:pt x="284" y="449"/>
                </a:lnTo>
                <a:lnTo>
                  <a:pt x="242" y="449"/>
                </a:lnTo>
                <a:lnTo>
                  <a:pt x="242" y="243"/>
                </a:lnTo>
                <a:lnTo>
                  <a:pt x="0" y="243"/>
                </a:lnTo>
                <a:lnTo>
                  <a:pt x="0" y="207"/>
                </a:lnTo>
                <a:lnTo>
                  <a:pt x="242" y="207"/>
                </a:lnTo>
                <a:lnTo>
                  <a:pt x="242" y="0"/>
                </a:lnTo>
                <a:lnTo>
                  <a:pt x="284" y="0"/>
                </a:lnTo>
                <a:close/>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23" name="Freeform 95"/>
          <p:cNvSpPr>
            <a:spLocks noEditPoints="1"/>
          </p:cNvSpPr>
          <p:nvPr/>
        </p:nvSpPr>
        <p:spPr bwMode="auto">
          <a:xfrm>
            <a:off x="2309813" y="3559175"/>
            <a:ext cx="125412" cy="158750"/>
          </a:xfrm>
          <a:custGeom>
            <a:avLst/>
            <a:gdLst>
              <a:gd name="T0" fmla="*/ 190 w 316"/>
              <a:gd name="T1" fmla="*/ 381 h 401"/>
              <a:gd name="T2" fmla="*/ 158 w 316"/>
              <a:gd name="T3" fmla="*/ 396 h 401"/>
              <a:gd name="T4" fmla="*/ 124 w 316"/>
              <a:gd name="T5" fmla="*/ 401 h 401"/>
              <a:gd name="T6" fmla="*/ 88 w 316"/>
              <a:gd name="T7" fmla="*/ 396 h 401"/>
              <a:gd name="T8" fmla="*/ 56 w 316"/>
              <a:gd name="T9" fmla="*/ 381 h 401"/>
              <a:gd name="T10" fmla="*/ 29 w 316"/>
              <a:gd name="T11" fmla="*/ 357 h 401"/>
              <a:gd name="T12" fmla="*/ 9 w 316"/>
              <a:gd name="T13" fmla="*/ 327 h 401"/>
              <a:gd name="T14" fmla="*/ 1 w 316"/>
              <a:gd name="T15" fmla="*/ 291 h 401"/>
              <a:gd name="T16" fmla="*/ 2 w 316"/>
              <a:gd name="T17" fmla="*/ 251 h 401"/>
              <a:gd name="T18" fmla="*/ 16 w 316"/>
              <a:gd name="T19" fmla="*/ 213 h 401"/>
              <a:gd name="T20" fmla="*/ 41 w 316"/>
              <a:gd name="T21" fmla="*/ 177 h 401"/>
              <a:gd name="T22" fmla="*/ 74 w 316"/>
              <a:gd name="T23" fmla="*/ 150 h 401"/>
              <a:gd name="T24" fmla="*/ 116 w 316"/>
              <a:gd name="T25" fmla="*/ 135 h 401"/>
              <a:gd name="T26" fmla="*/ 156 w 316"/>
              <a:gd name="T27" fmla="*/ 132 h 401"/>
              <a:gd name="T28" fmla="*/ 182 w 316"/>
              <a:gd name="T29" fmla="*/ 138 h 401"/>
              <a:gd name="T30" fmla="*/ 205 w 316"/>
              <a:gd name="T31" fmla="*/ 148 h 401"/>
              <a:gd name="T32" fmla="*/ 212 w 316"/>
              <a:gd name="T33" fmla="*/ 87 h 401"/>
              <a:gd name="T34" fmla="*/ 209 w 316"/>
              <a:gd name="T35" fmla="*/ 54 h 401"/>
              <a:gd name="T36" fmla="*/ 204 w 316"/>
              <a:gd name="T37" fmla="*/ 43 h 401"/>
              <a:gd name="T38" fmla="*/ 188 w 316"/>
              <a:gd name="T39" fmla="*/ 36 h 401"/>
              <a:gd name="T40" fmla="*/ 161 w 316"/>
              <a:gd name="T41" fmla="*/ 31 h 401"/>
              <a:gd name="T42" fmla="*/ 266 w 316"/>
              <a:gd name="T43" fmla="*/ 293 h 401"/>
              <a:gd name="T44" fmla="*/ 268 w 316"/>
              <a:gd name="T45" fmla="*/ 340 h 401"/>
              <a:gd name="T46" fmla="*/ 272 w 316"/>
              <a:gd name="T47" fmla="*/ 356 h 401"/>
              <a:gd name="T48" fmla="*/ 282 w 316"/>
              <a:gd name="T49" fmla="*/ 364 h 401"/>
              <a:gd name="T50" fmla="*/ 313 w 316"/>
              <a:gd name="T51" fmla="*/ 360 h 401"/>
              <a:gd name="T52" fmla="*/ 212 w 316"/>
              <a:gd name="T53" fmla="*/ 401 h 401"/>
              <a:gd name="T54" fmla="*/ 212 w 316"/>
              <a:gd name="T55" fmla="*/ 215 h 401"/>
              <a:gd name="T56" fmla="*/ 204 w 316"/>
              <a:gd name="T57" fmla="*/ 188 h 401"/>
              <a:gd name="T58" fmla="*/ 189 w 316"/>
              <a:gd name="T59" fmla="*/ 167 h 401"/>
              <a:gd name="T60" fmla="*/ 165 w 316"/>
              <a:gd name="T61" fmla="*/ 154 h 401"/>
              <a:gd name="T62" fmla="*/ 142 w 316"/>
              <a:gd name="T63" fmla="*/ 150 h 401"/>
              <a:gd name="T64" fmla="*/ 121 w 316"/>
              <a:gd name="T65" fmla="*/ 152 h 401"/>
              <a:gd name="T66" fmla="*/ 102 w 316"/>
              <a:gd name="T67" fmla="*/ 162 h 401"/>
              <a:gd name="T68" fmla="*/ 84 w 316"/>
              <a:gd name="T69" fmla="*/ 179 h 401"/>
              <a:gd name="T70" fmla="*/ 68 w 316"/>
              <a:gd name="T71" fmla="*/ 207 h 401"/>
              <a:gd name="T72" fmla="*/ 61 w 316"/>
              <a:gd name="T73" fmla="*/ 241 h 401"/>
              <a:gd name="T74" fmla="*/ 62 w 316"/>
              <a:gd name="T75" fmla="*/ 281 h 401"/>
              <a:gd name="T76" fmla="*/ 72 w 316"/>
              <a:gd name="T77" fmla="*/ 315 h 401"/>
              <a:gd name="T78" fmla="*/ 89 w 316"/>
              <a:gd name="T79" fmla="*/ 341 h 401"/>
              <a:gd name="T80" fmla="*/ 112 w 316"/>
              <a:gd name="T81" fmla="*/ 359 h 401"/>
              <a:gd name="T82" fmla="*/ 137 w 316"/>
              <a:gd name="T83" fmla="*/ 368 h 401"/>
              <a:gd name="T84" fmla="*/ 161 w 316"/>
              <a:gd name="T85" fmla="*/ 371 h 401"/>
              <a:gd name="T86" fmla="*/ 184 w 316"/>
              <a:gd name="T87" fmla="*/ 364 h 401"/>
              <a:gd name="T88" fmla="*/ 205 w 316"/>
              <a:gd name="T89" fmla="*/ 35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6" h="401">
                <a:moveTo>
                  <a:pt x="212" y="364"/>
                </a:moveTo>
                <a:lnTo>
                  <a:pt x="201" y="373"/>
                </a:lnTo>
                <a:lnTo>
                  <a:pt x="190" y="381"/>
                </a:lnTo>
                <a:lnTo>
                  <a:pt x="180" y="388"/>
                </a:lnTo>
                <a:lnTo>
                  <a:pt x="169" y="392"/>
                </a:lnTo>
                <a:lnTo>
                  <a:pt x="158" y="396"/>
                </a:lnTo>
                <a:lnTo>
                  <a:pt x="146" y="399"/>
                </a:lnTo>
                <a:lnTo>
                  <a:pt x="136" y="400"/>
                </a:lnTo>
                <a:lnTo>
                  <a:pt x="124" y="401"/>
                </a:lnTo>
                <a:lnTo>
                  <a:pt x="112" y="400"/>
                </a:lnTo>
                <a:lnTo>
                  <a:pt x="100" y="399"/>
                </a:lnTo>
                <a:lnTo>
                  <a:pt x="88" y="396"/>
                </a:lnTo>
                <a:lnTo>
                  <a:pt x="77" y="392"/>
                </a:lnTo>
                <a:lnTo>
                  <a:pt x="66" y="387"/>
                </a:lnTo>
                <a:lnTo>
                  <a:pt x="56" y="381"/>
                </a:lnTo>
                <a:lnTo>
                  <a:pt x="46" y="375"/>
                </a:lnTo>
                <a:lnTo>
                  <a:pt x="37" y="367"/>
                </a:lnTo>
                <a:lnTo>
                  <a:pt x="29" y="357"/>
                </a:lnTo>
                <a:lnTo>
                  <a:pt x="21" y="348"/>
                </a:lnTo>
                <a:lnTo>
                  <a:pt x="14" y="337"/>
                </a:lnTo>
                <a:lnTo>
                  <a:pt x="9" y="327"/>
                </a:lnTo>
                <a:lnTo>
                  <a:pt x="5" y="315"/>
                </a:lnTo>
                <a:lnTo>
                  <a:pt x="2" y="303"/>
                </a:lnTo>
                <a:lnTo>
                  <a:pt x="1" y="291"/>
                </a:lnTo>
                <a:lnTo>
                  <a:pt x="0" y="277"/>
                </a:lnTo>
                <a:lnTo>
                  <a:pt x="1" y="264"/>
                </a:lnTo>
                <a:lnTo>
                  <a:pt x="2" y="251"/>
                </a:lnTo>
                <a:lnTo>
                  <a:pt x="6" y="237"/>
                </a:lnTo>
                <a:lnTo>
                  <a:pt x="10" y="225"/>
                </a:lnTo>
                <a:lnTo>
                  <a:pt x="16" y="213"/>
                </a:lnTo>
                <a:lnTo>
                  <a:pt x="24" y="200"/>
                </a:lnTo>
                <a:lnTo>
                  <a:pt x="32" y="189"/>
                </a:lnTo>
                <a:lnTo>
                  <a:pt x="41" y="177"/>
                </a:lnTo>
                <a:lnTo>
                  <a:pt x="52" y="167"/>
                </a:lnTo>
                <a:lnTo>
                  <a:pt x="62" y="158"/>
                </a:lnTo>
                <a:lnTo>
                  <a:pt x="74" y="150"/>
                </a:lnTo>
                <a:lnTo>
                  <a:pt x="88" y="144"/>
                </a:lnTo>
                <a:lnTo>
                  <a:pt x="101" y="139"/>
                </a:lnTo>
                <a:lnTo>
                  <a:pt x="116" y="135"/>
                </a:lnTo>
                <a:lnTo>
                  <a:pt x="130" y="134"/>
                </a:lnTo>
                <a:lnTo>
                  <a:pt x="146" y="132"/>
                </a:lnTo>
                <a:lnTo>
                  <a:pt x="156" y="132"/>
                </a:lnTo>
                <a:lnTo>
                  <a:pt x="165" y="134"/>
                </a:lnTo>
                <a:lnTo>
                  <a:pt x="174" y="135"/>
                </a:lnTo>
                <a:lnTo>
                  <a:pt x="182" y="138"/>
                </a:lnTo>
                <a:lnTo>
                  <a:pt x="190" y="140"/>
                </a:lnTo>
                <a:lnTo>
                  <a:pt x="198" y="144"/>
                </a:lnTo>
                <a:lnTo>
                  <a:pt x="205" y="148"/>
                </a:lnTo>
                <a:lnTo>
                  <a:pt x="212" y="154"/>
                </a:lnTo>
                <a:lnTo>
                  <a:pt x="212" y="107"/>
                </a:lnTo>
                <a:lnTo>
                  <a:pt x="212" y="87"/>
                </a:lnTo>
                <a:lnTo>
                  <a:pt x="212" y="72"/>
                </a:lnTo>
                <a:lnTo>
                  <a:pt x="210" y="60"/>
                </a:lnTo>
                <a:lnTo>
                  <a:pt x="209" y="54"/>
                </a:lnTo>
                <a:lnTo>
                  <a:pt x="208" y="50"/>
                </a:lnTo>
                <a:lnTo>
                  <a:pt x="206" y="46"/>
                </a:lnTo>
                <a:lnTo>
                  <a:pt x="204" y="43"/>
                </a:lnTo>
                <a:lnTo>
                  <a:pt x="201" y="40"/>
                </a:lnTo>
                <a:lnTo>
                  <a:pt x="196" y="38"/>
                </a:lnTo>
                <a:lnTo>
                  <a:pt x="188" y="36"/>
                </a:lnTo>
                <a:lnTo>
                  <a:pt x="178" y="38"/>
                </a:lnTo>
                <a:lnTo>
                  <a:pt x="165" y="42"/>
                </a:lnTo>
                <a:lnTo>
                  <a:pt x="161" y="31"/>
                </a:lnTo>
                <a:lnTo>
                  <a:pt x="252" y="0"/>
                </a:lnTo>
                <a:lnTo>
                  <a:pt x="266" y="0"/>
                </a:lnTo>
                <a:lnTo>
                  <a:pt x="266" y="293"/>
                </a:lnTo>
                <a:lnTo>
                  <a:pt x="266" y="313"/>
                </a:lnTo>
                <a:lnTo>
                  <a:pt x="266" y="329"/>
                </a:lnTo>
                <a:lnTo>
                  <a:pt x="268" y="340"/>
                </a:lnTo>
                <a:lnTo>
                  <a:pt x="269" y="347"/>
                </a:lnTo>
                <a:lnTo>
                  <a:pt x="270" y="352"/>
                </a:lnTo>
                <a:lnTo>
                  <a:pt x="272" y="356"/>
                </a:lnTo>
                <a:lnTo>
                  <a:pt x="274" y="359"/>
                </a:lnTo>
                <a:lnTo>
                  <a:pt x="276" y="361"/>
                </a:lnTo>
                <a:lnTo>
                  <a:pt x="282" y="364"/>
                </a:lnTo>
                <a:lnTo>
                  <a:pt x="289" y="364"/>
                </a:lnTo>
                <a:lnTo>
                  <a:pt x="300" y="364"/>
                </a:lnTo>
                <a:lnTo>
                  <a:pt x="313" y="360"/>
                </a:lnTo>
                <a:lnTo>
                  <a:pt x="316" y="369"/>
                </a:lnTo>
                <a:lnTo>
                  <a:pt x="226" y="401"/>
                </a:lnTo>
                <a:lnTo>
                  <a:pt x="212" y="401"/>
                </a:lnTo>
                <a:lnTo>
                  <a:pt x="212" y="364"/>
                </a:lnTo>
                <a:close/>
                <a:moveTo>
                  <a:pt x="212" y="345"/>
                </a:moveTo>
                <a:lnTo>
                  <a:pt x="212" y="215"/>
                </a:lnTo>
                <a:lnTo>
                  <a:pt x="210" y="205"/>
                </a:lnTo>
                <a:lnTo>
                  <a:pt x="208" y="197"/>
                </a:lnTo>
                <a:lnTo>
                  <a:pt x="204" y="188"/>
                </a:lnTo>
                <a:lnTo>
                  <a:pt x="200" y="180"/>
                </a:lnTo>
                <a:lnTo>
                  <a:pt x="194" y="173"/>
                </a:lnTo>
                <a:lnTo>
                  <a:pt x="189" y="167"/>
                </a:lnTo>
                <a:lnTo>
                  <a:pt x="181" y="162"/>
                </a:lnTo>
                <a:lnTo>
                  <a:pt x="174" y="158"/>
                </a:lnTo>
                <a:lnTo>
                  <a:pt x="165" y="154"/>
                </a:lnTo>
                <a:lnTo>
                  <a:pt x="157" y="152"/>
                </a:lnTo>
                <a:lnTo>
                  <a:pt x="150" y="150"/>
                </a:lnTo>
                <a:lnTo>
                  <a:pt x="142" y="150"/>
                </a:lnTo>
                <a:lnTo>
                  <a:pt x="134" y="150"/>
                </a:lnTo>
                <a:lnTo>
                  <a:pt x="128" y="151"/>
                </a:lnTo>
                <a:lnTo>
                  <a:pt x="121" y="152"/>
                </a:lnTo>
                <a:lnTo>
                  <a:pt x="114" y="155"/>
                </a:lnTo>
                <a:lnTo>
                  <a:pt x="108" y="158"/>
                </a:lnTo>
                <a:lnTo>
                  <a:pt x="102" y="162"/>
                </a:lnTo>
                <a:lnTo>
                  <a:pt x="96" y="167"/>
                </a:lnTo>
                <a:lnTo>
                  <a:pt x="90" y="171"/>
                </a:lnTo>
                <a:lnTo>
                  <a:pt x="84" y="179"/>
                </a:lnTo>
                <a:lnTo>
                  <a:pt x="77" y="187"/>
                </a:lnTo>
                <a:lnTo>
                  <a:pt x="72" y="196"/>
                </a:lnTo>
                <a:lnTo>
                  <a:pt x="68" y="207"/>
                </a:lnTo>
                <a:lnTo>
                  <a:pt x="65" y="217"/>
                </a:lnTo>
                <a:lnTo>
                  <a:pt x="62" y="229"/>
                </a:lnTo>
                <a:lnTo>
                  <a:pt x="61" y="241"/>
                </a:lnTo>
                <a:lnTo>
                  <a:pt x="61" y="255"/>
                </a:lnTo>
                <a:lnTo>
                  <a:pt x="61" y="269"/>
                </a:lnTo>
                <a:lnTo>
                  <a:pt x="62" y="281"/>
                </a:lnTo>
                <a:lnTo>
                  <a:pt x="65" y="293"/>
                </a:lnTo>
                <a:lnTo>
                  <a:pt x="68" y="304"/>
                </a:lnTo>
                <a:lnTo>
                  <a:pt x="72" y="315"/>
                </a:lnTo>
                <a:lnTo>
                  <a:pt x="77" y="324"/>
                </a:lnTo>
                <a:lnTo>
                  <a:pt x="82" y="333"/>
                </a:lnTo>
                <a:lnTo>
                  <a:pt x="89" y="341"/>
                </a:lnTo>
                <a:lnTo>
                  <a:pt x="97" y="348"/>
                </a:lnTo>
                <a:lnTo>
                  <a:pt x="104" y="353"/>
                </a:lnTo>
                <a:lnTo>
                  <a:pt x="112" y="359"/>
                </a:lnTo>
                <a:lnTo>
                  <a:pt x="120" y="363"/>
                </a:lnTo>
                <a:lnTo>
                  <a:pt x="128" y="367"/>
                </a:lnTo>
                <a:lnTo>
                  <a:pt x="137" y="368"/>
                </a:lnTo>
                <a:lnTo>
                  <a:pt x="145" y="371"/>
                </a:lnTo>
                <a:lnTo>
                  <a:pt x="154" y="371"/>
                </a:lnTo>
                <a:lnTo>
                  <a:pt x="161" y="371"/>
                </a:lnTo>
                <a:lnTo>
                  <a:pt x="169" y="369"/>
                </a:lnTo>
                <a:lnTo>
                  <a:pt x="176" y="367"/>
                </a:lnTo>
                <a:lnTo>
                  <a:pt x="184" y="364"/>
                </a:lnTo>
                <a:lnTo>
                  <a:pt x="190" y="361"/>
                </a:lnTo>
                <a:lnTo>
                  <a:pt x="197" y="356"/>
                </a:lnTo>
                <a:lnTo>
                  <a:pt x="205" y="351"/>
                </a:lnTo>
                <a:lnTo>
                  <a:pt x="212" y="345"/>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24" name="Freeform 96"/>
          <p:cNvSpPr>
            <a:spLocks noEditPoints="1"/>
          </p:cNvSpPr>
          <p:nvPr/>
        </p:nvSpPr>
        <p:spPr bwMode="auto">
          <a:xfrm>
            <a:off x="2444750" y="3611563"/>
            <a:ext cx="114300" cy="106362"/>
          </a:xfrm>
          <a:custGeom>
            <a:avLst/>
            <a:gdLst>
              <a:gd name="T0" fmla="*/ 162 w 290"/>
              <a:gd name="T1" fmla="*/ 2 h 269"/>
              <a:gd name="T2" fmla="*/ 193 w 290"/>
              <a:gd name="T3" fmla="*/ 7 h 269"/>
              <a:gd name="T4" fmla="*/ 221 w 290"/>
              <a:gd name="T5" fmla="*/ 18 h 269"/>
              <a:gd name="T6" fmla="*/ 245 w 290"/>
              <a:gd name="T7" fmla="*/ 35 h 269"/>
              <a:gd name="T8" fmla="*/ 264 w 290"/>
              <a:gd name="T9" fmla="*/ 53 h 269"/>
              <a:gd name="T10" fmla="*/ 277 w 290"/>
              <a:gd name="T11" fmla="*/ 73 h 269"/>
              <a:gd name="T12" fmla="*/ 286 w 290"/>
              <a:gd name="T13" fmla="*/ 95 h 269"/>
              <a:gd name="T14" fmla="*/ 290 w 290"/>
              <a:gd name="T15" fmla="*/ 117 h 269"/>
              <a:gd name="T16" fmla="*/ 289 w 290"/>
              <a:gd name="T17" fmla="*/ 147 h 269"/>
              <a:gd name="T18" fmla="*/ 280 w 290"/>
              <a:gd name="T19" fmla="*/ 181 h 269"/>
              <a:gd name="T20" fmla="*/ 266 w 290"/>
              <a:gd name="T21" fmla="*/ 207 h 269"/>
              <a:gd name="T22" fmla="*/ 254 w 290"/>
              <a:gd name="T23" fmla="*/ 223 h 269"/>
              <a:gd name="T24" fmla="*/ 241 w 290"/>
              <a:gd name="T25" fmla="*/ 236 h 269"/>
              <a:gd name="T26" fmla="*/ 226 w 290"/>
              <a:gd name="T27" fmla="*/ 247 h 269"/>
              <a:gd name="T28" fmla="*/ 201 w 290"/>
              <a:gd name="T29" fmla="*/ 259 h 269"/>
              <a:gd name="T30" fmla="*/ 162 w 290"/>
              <a:gd name="T31" fmla="*/ 268 h 269"/>
              <a:gd name="T32" fmla="*/ 125 w 290"/>
              <a:gd name="T33" fmla="*/ 268 h 269"/>
              <a:gd name="T34" fmla="*/ 94 w 290"/>
              <a:gd name="T35" fmla="*/ 263 h 269"/>
              <a:gd name="T36" fmla="*/ 68 w 290"/>
              <a:gd name="T37" fmla="*/ 251 h 269"/>
              <a:gd name="T38" fmla="*/ 44 w 290"/>
              <a:gd name="T39" fmla="*/ 233 h 269"/>
              <a:gd name="T40" fmla="*/ 26 w 290"/>
              <a:gd name="T41" fmla="*/ 213 h 269"/>
              <a:gd name="T42" fmla="*/ 13 w 290"/>
              <a:gd name="T43" fmla="*/ 193 h 269"/>
              <a:gd name="T44" fmla="*/ 5 w 290"/>
              <a:gd name="T45" fmla="*/ 172 h 269"/>
              <a:gd name="T46" fmla="*/ 1 w 290"/>
              <a:gd name="T47" fmla="*/ 149 h 269"/>
              <a:gd name="T48" fmla="*/ 1 w 290"/>
              <a:gd name="T49" fmla="*/ 120 h 269"/>
              <a:gd name="T50" fmla="*/ 12 w 290"/>
              <a:gd name="T51" fmla="*/ 85 h 269"/>
              <a:gd name="T52" fmla="*/ 26 w 290"/>
              <a:gd name="T53" fmla="*/ 60 h 269"/>
              <a:gd name="T54" fmla="*/ 38 w 290"/>
              <a:gd name="T55" fmla="*/ 44 h 269"/>
              <a:gd name="T56" fmla="*/ 52 w 290"/>
              <a:gd name="T57" fmla="*/ 32 h 269"/>
              <a:gd name="T58" fmla="*/ 66 w 290"/>
              <a:gd name="T59" fmla="*/ 22 h 269"/>
              <a:gd name="T60" fmla="*/ 92 w 290"/>
              <a:gd name="T61" fmla="*/ 10 h 269"/>
              <a:gd name="T62" fmla="*/ 128 w 290"/>
              <a:gd name="T63" fmla="*/ 2 h 269"/>
              <a:gd name="T64" fmla="*/ 136 w 290"/>
              <a:gd name="T65" fmla="*/ 19 h 269"/>
              <a:gd name="T66" fmla="*/ 118 w 290"/>
              <a:gd name="T67" fmla="*/ 22 h 269"/>
              <a:gd name="T68" fmla="*/ 101 w 290"/>
              <a:gd name="T69" fmla="*/ 27 h 269"/>
              <a:gd name="T70" fmla="*/ 85 w 290"/>
              <a:gd name="T71" fmla="*/ 39 h 269"/>
              <a:gd name="T72" fmla="*/ 72 w 290"/>
              <a:gd name="T73" fmla="*/ 57 h 269"/>
              <a:gd name="T74" fmla="*/ 64 w 290"/>
              <a:gd name="T75" fmla="*/ 83 h 269"/>
              <a:gd name="T76" fmla="*/ 61 w 290"/>
              <a:gd name="T77" fmla="*/ 113 h 269"/>
              <a:gd name="T78" fmla="*/ 62 w 290"/>
              <a:gd name="T79" fmla="*/ 140 h 269"/>
              <a:gd name="T80" fmla="*/ 68 w 290"/>
              <a:gd name="T81" fmla="*/ 165 h 269"/>
              <a:gd name="T82" fmla="*/ 76 w 290"/>
              <a:gd name="T83" fmla="*/ 188 h 269"/>
              <a:gd name="T84" fmla="*/ 88 w 290"/>
              <a:gd name="T85" fmla="*/ 209 h 269"/>
              <a:gd name="T86" fmla="*/ 101 w 290"/>
              <a:gd name="T87" fmla="*/ 227 h 269"/>
              <a:gd name="T88" fmla="*/ 117 w 290"/>
              <a:gd name="T89" fmla="*/ 239 h 269"/>
              <a:gd name="T90" fmla="*/ 136 w 290"/>
              <a:gd name="T91" fmla="*/ 247 h 269"/>
              <a:gd name="T92" fmla="*/ 156 w 290"/>
              <a:gd name="T93" fmla="*/ 249 h 269"/>
              <a:gd name="T94" fmla="*/ 172 w 290"/>
              <a:gd name="T95" fmla="*/ 248 h 269"/>
              <a:gd name="T96" fmla="*/ 185 w 290"/>
              <a:gd name="T97" fmla="*/ 244 h 269"/>
              <a:gd name="T98" fmla="*/ 198 w 290"/>
              <a:gd name="T99" fmla="*/ 237 h 269"/>
              <a:gd name="T100" fmla="*/ 209 w 290"/>
              <a:gd name="T101" fmla="*/ 227 h 269"/>
              <a:gd name="T102" fmla="*/ 218 w 290"/>
              <a:gd name="T103" fmla="*/ 215 h 269"/>
              <a:gd name="T104" fmla="*/ 225 w 290"/>
              <a:gd name="T105" fmla="*/ 197 h 269"/>
              <a:gd name="T106" fmla="*/ 228 w 290"/>
              <a:gd name="T107" fmla="*/ 176 h 269"/>
              <a:gd name="T108" fmla="*/ 229 w 290"/>
              <a:gd name="T109" fmla="*/ 151 h 269"/>
              <a:gd name="T110" fmla="*/ 228 w 290"/>
              <a:gd name="T111" fmla="*/ 119 h 269"/>
              <a:gd name="T112" fmla="*/ 221 w 290"/>
              <a:gd name="T113" fmla="*/ 91 h 269"/>
              <a:gd name="T114" fmla="*/ 210 w 290"/>
              <a:gd name="T115" fmla="*/ 67 h 269"/>
              <a:gd name="T116" fmla="*/ 194 w 290"/>
              <a:gd name="T117" fmla="*/ 45 h 269"/>
              <a:gd name="T118" fmla="*/ 182 w 290"/>
              <a:gd name="T119" fmla="*/ 34 h 269"/>
              <a:gd name="T120" fmla="*/ 169 w 290"/>
              <a:gd name="T121" fmla="*/ 26 h 269"/>
              <a:gd name="T122" fmla="*/ 153 w 290"/>
              <a:gd name="T123" fmla="*/ 20 h 269"/>
              <a:gd name="T124" fmla="*/ 136 w 290"/>
              <a:gd name="T125" fmla="*/ 1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0" h="269">
                <a:moveTo>
                  <a:pt x="146" y="0"/>
                </a:moveTo>
                <a:lnTo>
                  <a:pt x="162" y="2"/>
                </a:lnTo>
                <a:lnTo>
                  <a:pt x="178" y="3"/>
                </a:lnTo>
                <a:lnTo>
                  <a:pt x="193" y="7"/>
                </a:lnTo>
                <a:lnTo>
                  <a:pt x="208" y="12"/>
                </a:lnTo>
                <a:lnTo>
                  <a:pt x="221" y="18"/>
                </a:lnTo>
                <a:lnTo>
                  <a:pt x="233" y="26"/>
                </a:lnTo>
                <a:lnTo>
                  <a:pt x="245" y="35"/>
                </a:lnTo>
                <a:lnTo>
                  <a:pt x="256" y="44"/>
                </a:lnTo>
                <a:lnTo>
                  <a:pt x="264" y="53"/>
                </a:lnTo>
                <a:lnTo>
                  <a:pt x="270" y="64"/>
                </a:lnTo>
                <a:lnTo>
                  <a:pt x="277" y="73"/>
                </a:lnTo>
                <a:lnTo>
                  <a:pt x="282" y="84"/>
                </a:lnTo>
                <a:lnTo>
                  <a:pt x="286" y="95"/>
                </a:lnTo>
                <a:lnTo>
                  <a:pt x="289" y="107"/>
                </a:lnTo>
                <a:lnTo>
                  <a:pt x="290" y="117"/>
                </a:lnTo>
                <a:lnTo>
                  <a:pt x="290" y="129"/>
                </a:lnTo>
                <a:lnTo>
                  <a:pt x="289" y="147"/>
                </a:lnTo>
                <a:lnTo>
                  <a:pt x="286" y="164"/>
                </a:lnTo>
                <a:lnTo>
                  <a:pt x="280" y="181"/>
                </a:lnTo>
                <a:lnTo>
                  <a:pt x="272" y="199"/>
                </a:lnTo>
                <a:lnTo>
                  <a:pt x="266" y="207"/>
                </a:lnTo>
                <a:lnTo>
                  <a:pt x="261" y="215"/>
                </a:lnTo>
                <a:lnTo>
                  <a:pt x="254" y="223"/>
                </a:lnTo>
                <a:lnTo>
                  <a:pt x="248" y="229"/>
                </a:lnTo>
                <a:lnTo>
                  <a:pt x="241" y="236"/>
                </a:lnTo>
                <a:lnTo>
                  <a:pt x="234" y="241"/>
                </a:lnTo>
                <a:lnTo>
                  <a:pt x="226" y="247"/>
                </a:lnTo>
                <a:lnTo>
                  <a:pt x="218" y="251"/>
                </a:lnTo>
                <a:lnTo>
                  <a:pt x="201" y="259"/>
                </a:lnTo>
                <a:lnTo>
                  <a:pt x="182" y="264"/>
                </a:lnTo>
                <a:lnTo>
                  <a:pt x="162" y="268"/>
                </a:lnTo>
                <a:lnTo>
                  <a:pt x="142" y="269"/>
                </a:lnTo>
                <a:lnTo>
                  <a:pt x="125" y="268"/>
                </a:lnTo>
                <a:lnTo>
                  <a:pt x="110" y="267"/>
                </a:lnTo>
                <a:lnTo>
                  <a:pt x="94" y="263"/>
                </a:lnTo>
                <a:lnTo>
                  <a:pt x="81" y="257"/>
                </a:lnTo>
                <a:lnTo>
                  <a:pt x="68" y="251"/>
                </a:lnTo>
                <a:lnTo>
                  <a:pt x="56" y="243"/>
                </a:lnTo>
                <a:lnTo>
                  <a:pt x="44" y="233"/>
                </a:lnTo>
                <a:lnTo>
                  <a:pt x="34" y="223"/>
                </a:lnTo>
                <a:lnTo>
                  <a:pt x="26" y="213"/>
                </a:lnTo>
                <a:lnTo>
                  <a:pt x="20" y="204"/>
                </a:lnTo>
                <a:lnTo>
                  <a:pt x="13" y="193"/>
                </a:lnTo>
                <a:lnTo>
                  <a:pt x="9" y="183"/>
                </a:lnTo>
                <a:lnTo>
                  <a:pt x="5" y="172"/>
                </a:lnTo>
                <a:lnTo>
                  <a:pt x="2" y="160"/>
                </a:lnTo>
                <a:lnTo>
                  <a:pt x="1" y="149"/>
                </a:lnTo>
                <a:lnTo>
                  <a:pt x="0" y="137"/>
                </a:lnTo>
                <a:lnTo>
                  <a:pt x="1" y="120"/>
                </a:lnTo>
                <a:lnTo>
                  <a:pt x="5" y="103"/>
                </a:lnTo>
                <a:lnTo>
                  <a:pt x="12" y="85"/>
                </a:lnTo>
                <a:lnTo>
                  <a:pt x="21" y="68"/>
                </a:lnTo>
                <a:lnTo>
                  <a:pt x="26" y="60"/>
                </a:lnTo>
                <a:lnTo>
                  <a:pt x="32" y="52"/>
                </a:lnTo>
                <a:lnTo>
                  <a:pt x="38" y="44"/>
                </a:lnTo>
                <a:lnTo>
                  <a:pt x="44" y="38"/>
                </a:lnTo>
                <a:lnTo>
                  <a:pt x="52" y="32"/>
                </a:lnTo>
                <a:lnTo>
                  <a:pt x="58" y="27"/>
                </a:lnTo>
                <a:lnTo>
                  <a:pt x="66" y="22"/>
                </a:lnTo>
                <a:lnTo>
                  <a:pt x="74" y="18"/>
                </a:lnTo>
                <a:lnTo>
                  <a:pt x="92" y="10"/>
                </a:lnTo>
                <a:lnTo>
                  <a:pt x="109" y="4"/>
                </a:lnTo>
                <a:lnTo>
                  <a:pt x="128" y="2"/>
                </a:lnTo>
                <a:lnTo>
                  <a:pt x="146" y="0"/>
                </a:lnTo>
                <a:close/>
                <a:moveTo>
                  <a:pt x="136" y="19"/>
                </a:moveTo>
                <a:lnTo>
                  <a:pt x="126" y="19"/>
                </a:lnTo>
                <a:lnTo>
                  <a:pt x="118" y="22"/>
                </a:lnTo>
                <a:lnTo>
                  <a:pt x="109" y="24"/>
                </a:lnTo>
                <a:lnTo>
                  <a:pt x="101" y="27"/>
                </a:lnTo>
                <a:lnTo>
                  <a:pt x="92" y="32"/>
                </a:lnTo>
                <a:lnTo>
                  <a:pt x="85" y="39"/>
                </a:lnTo>
                <a:lnTo>
                  <a:pt x="78" y="48"/>
                </a:lnTo>
                <a:lnTo>
                  <a:pt x="72" y="57"/>
                </a:lnTo>
                <a:lnTo>
                  <a:pt x="68" y="69"/>
                </a:lnTo>
                <a:lnTo>
                  <a:pt x="64" y="83"/>
                </a:lnTo>
                <a:lnTo>
                  <a:pt x="62" y="97"/>
                </a:lnTo>
                <a:lnTo>
                  <a:pt x="61" y="113"/>
                </a:lnTo>
                <a:lnTo>
                  <a:pt x="61" y="128"/>
                </a:lnTo>
                <a:lnTo>
                  <a:pt x="62" y="140"/>
                </a:lnTo>
                <a:lnTo>
                  <a:pt x="65" y="153"/>
                </a:lnTo>
                <a:lnTo>
                  <a:pt x="68" y="165"/>
                </a:lnTo>
                <a:lnTo>
                  <a:pt x="72" y="177"/>
                </a:lnTo>
                <a:lnTo>
                  <a:pt x="76" y="188"/>
                </a:lnTo>
                <a:lnTo>
                  <a:pt x="81" y="199"/>
                </a:lnTo>
                <a:lnTo>
                  <a:pt x="88" y="209"/>
                </a:lnTo>
                <a:lnTo>
                  <a:pt x="94" y="219"/>
                </a:lnTo>
                <a:lnTo>
                  <a:pt x="101" y="227"/>
                </a:lnTo>
                <a:lnTo>
                  <a:pt x="109" y="233"/>
                </a:lnTo>
                <a:lnTo>
                  <a:pt x="117" y="239"/>
                </a:lnTo>
                <a:lnTo>
                  <a:pt x="126" y="244"/>
                </a:lnTo>
                <a:lnTo>
                  <a:pt x="136" y="247"/>
                </a:lnTo>
                <a:lnTo>
                  <a:pt x="146" y="248"/>
                </a:lnTo>
                <a:lnTo>
                  <a:pt x="156" y="249"/>
                </a:lnTo>
                <a:lnTo>
                  <a:pt x="164" y="249"/>
                </a:lnTo>
                <a:lnTo>
                  <a:pt x="172" y="248"/>
                </a:lnTo>
                <a:lnTo>
                  <a:pt x="178" y="247"/>
                </a:lnTo>
                <a:lnTo>
                  <a:pt x="185" y="244"/>
                </a:lnTo>
                <a:lnTo>
                  <a:pt x="192" y="240"/>
                </a:lnTo>
                <a:lnTo>
                  <a:pt x="198" y="237"/>
                </a:lnTo>
                <a:lnTo>
                  <a:pt x="204" y="232"/>
                </a:lnTo>
                <a:lnTo>
                  <a:pt x="209" y="227"/>
                </a:lnTo>
                <a:lnTo>
                  <a:pt x="214" y="221"/>
                </a:lnTo>
                <a:lnTo>
                  <a:pt x="218" y="215"/>
                </a:lnTo>
                <a:lnTo>
                  <a:pt x="221" y="207"/>
                </a:lnTo>
                <a:lnTo>
                  <a:pt x="225" y="197"/>
                </a:lnTo>
                <a:lnTo>
                  <a:pt x="226" y="187"/>
                </a:lnTo>
                <a:lnTo>
                  <a:pt x="228" y="176"/>
                </a:lnTo>
                <a:lnTo>
                  <a:pt x="229" y="164"/>
                </a:lnTo>
                <a:lnTo>
                  <a:pt x="229" y="151"/>
                </a:lnTo>
                <a:lnTo>
                  <a:pt x="229" y="135"/>
                </a:lnTo>
                <a:lnTo>
                  <a:pt x="228" y="119"/>
                </a:lnTo>
                <a:lnTo>
                  <a:pt x="225" y="104"/>
                </a:lnTo>
                <a:lnTo>
                  <a:pt x="221" y="91"/>
                </a:lnTo>
                <a:lnTo>
                  <a:pt x="216" y="79"/>
                </a:lnTo>
                <a:lnTo>
                  <a:pt x="210" y="67"/>
                </a:lnTo>
                <a:lnTo>
                  <a:pt x="204" y="55"/>
                </a:lnTo>
                <a:lnTo>
                  <a:pt x="194" y="45"/>
                </a:lnTo>
                <a:lnTo>
                  <a:pt x="189" y="39"/>
                </a:lnTo>
                <a:lnTo>
                  <a:pt x="182" y="34"/>
                </a:lnTo>
                <a:lnTo>
                  <a:pt x="176" y="30"/>
                </a:lnTo>
                <a:lnTo>
                  <a:pt x="169" y="26"/>
                </a:lnTo>
                <a:lnTo>
                  <a:pt x="161" y="23"/>
                </a:lnTo>
                <a:lnTo>
                  <a:pt x="153" y="20"/>
                </a:lnTo>
                <a:lnTo>
                  <a:pt x="144" y="19"/>
                </a:lnTo>
                <a:lnTo>
                  <a:pt x="136" y="19"/>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25" name="Freeform 97"/>
          <p:cNvSpPr>
            <a:spLocks/>
          </p:cNvSpPr>
          <p:nvPr/>
        </p:nvSpPr>
        <p:spPr bwMode="auto">
          <a:xfrm>
            <a:off x="2570163" y="3611563"/>
            <a:ext cx="131762" cy="103187"/>
          </a:xfrm>
          <a:custGeom>
            <a:avLst/>
            <a:gdLst>
              <a:gd name="T0" fmla="*/ 117 w 329"/>
              <a:gd name="T1" fmla="*/ 41 h 261"/>
              <a:gd name="T2" fmla="*/ 144 w 329"/>
              <a:gd name="T3" fmla="*/ 22 h 261"/>
              <a:gd name="T4" fmla="*/ 169 w 329"/>
              <a:gd name="T5" fmla="*/ 8 h 261"/>
              <a:gd name="T6" fmla="*/ 193 w 329"/>
              <a:gd name="T7" fmla="*/ 2 h 261"/>
              <a:gd name="T8" fmla="*/ 217 w 329"/>
              <a:gd name="T9" fmla="*/ 2 h 261"/>
              <a:gd name="T10" fmla="*/ 239 w 329"/>
              <a:gd name="T11" fmla="*/ 7 h 261"/>
              <a:gd name="T12" fmla="*/ 256 w 329"/>
              <a:gd name="T13" fmla="*/ 18 h 261"/>
              <a:gd name="T14" fmla="*/ 271 w 329"/>
              <a:gd name="T15" fmla="*/ 35 h 261"/>
              <a:gd name="T16" fmla="*/ 280 w 329"/>
              <a:gd name="T17" fmla="*/ 55 h 261"/>
              <a:gd name="T18" fmla="*/ 283 w 329"/>
              <a:gd name="T19" fmla="*/ 80 h 261"/>
              <a:gd name="T20" fmla="*/ 284 w 329"/>
              <a:gd name="T21" fmla="*/ 204 h 261"/>
              <a:gd name="T22" fmla="*/ 284 w 329"/>
              <a:gd name="T23" fmla="*/ 224 h 261"/>
              <a:gd name="T24" fmla="*/ 288 w 329"/>
              <a:gd name="T25" fmla="*/ 236 h 261"/>
              <a:gd name="T26" fmla="*/ 300 w 329"/>
              <a:gd name="T27" fmla="*/ 248 h 261"/>
              <a:gd name="T28" fmla="*/ 311 w 329"/>
              <a:gd name="T29" fmla="*/ 251 h 261"/>
              <a:gd name="T30" fmla="*/ 329 w 329"/>
              <a:gd name="T31" fmla="*/ 251 h 261"/>
              <a:gd name="T32" fmla="*/ 180 w 329"/>
              <a:gd name="T33" fmla="*/ 261 h 261"/>
              <a:gd name="T34" fmla="*/ 187 w 329"/>
              <a:gd name="T35" fmla="*/ 251 h 261"/>
              <a:gd name="T36" fmla="*/ 205 w 329"/>
              <a:gd name="T37" fmla="*/ 249 h 261"/>
              <a:gd name="T38" fmla="*/ 216 w 329"/>
              <a:gd name="T39" fmla="*/ 245 h 261"/>
              <a:gd name="T40" fmla="*/ 224 w 329"/>
              <a:gd name="T41" fmla="*/ 239 h 261"/>
              <a:gd name="T42" fmla="*/ 228 w 329"/>
              <a:gd name="T43" fmla="*/ 229 h 261"/>
              <a:gd name="T44" fmla="*/ 229 w 329"/>
              <a:gd name="T45" fmla="*/ 204 h 261"/>
              <a:gd name="T46" fmla="*/ 228 w 329"/>
              <a:gd name="T47" fmla="*/ 84 h 261"/>
              <a:gd name="T48" fmla="*/ 223 w 329"/>
              <a:gd name="T49" fmla="*/ 59 h 261"/>
              <a:gd name="T50" fmla="*/ 212 w 329"/>
              <a:gd name="T51" fmla="*/ 44 h 261"/>
              <a:gd name="T52" fmla="*/ 195 w 329"/>
              <a:gd name="T53" fmla="*/ 36 h 261"/>
              <a:gd name="T54" fmla="*/ 173 w 329"/>
              <a:gd name="T55" fmla="*/ 35 h 261"/>
              <a:gd name="T56" fmla="*/ 153 w 329"/>
              <a:gd name="T57" fmla="*/ 40 h 261"/>
              <a:gd name="T58" fmla="*/ 133 w 329"/>
              <a:gd name="T59" fmla="*/ 48 h 261"/>
              <a:gd name="T60" fmla="*/ 115 w 329"/>
              <a:gd name="T61" fmla="*/ 63 h 261"/>
              <a:gd name="T62" fmla="*/ 104 w 329"/>
              <a:gd name="T63" fmla="*/ 204 h 261"/>
              <a:gd name="T64" fmla="*/ 105 w 329"/>
              <a:gd name="T65" fmla="*/ 225 h 261"/>
              <a:gd name="T66" fmla="*/ 108 w 329"/>
              <a:gd name="T67" fmla="*/ 236 h 261"/>
              <a:gd name="T68" fmla="*/ 113 w 329"/>
              <a:gd name="T69" fmla="*/ 243 h 261"/>
              <a:gd name="T70" fmla="*/ 121 w 329"/>
              <a:gd name="T71" fmla="*/ 248 h 261"/>
              <a:gd name="T72" fmla="*/ 133 w 329"/>
              <a:gd name="T73" fmla="*/ 251 h 261"/>
              <a:gd name="T74" fmla="*/ 153 w 329"/>
              <a:gd name="T75" fmla="*/ 251 h 261"/>
              <a:gd name="T76" fmla="*/ 4 w 329"/>
              <a:gd name="T77" fmla="*/ 261 h 261"/>
              <a:gd name="T78" fmla="*/ 11 w 329"/>
              <a:gd name="T79" fmla="*/ 251 h 261"/>
              <a:gd name="T80" fmla="*/ 31 w 329"/>
              <a:gd name="T81" fmla="*/ 249 h 261"/>
              <a:gd name="T82" fmla="*/ 43 w 329"/>
              <a:gd name="T83" fmla="*/ 241 h 261"/>
              <a:gd name="T84" fmla="*/ 48 w 329"/>
              <a:gd name="T85" fmla="*/ 227 h 261"/>
              <a:gd name="T86" fmla="*/ 51 w 329"/>
              <a:gd name="T87" fmla="*/ 204 h 261"/>
              <a:gd name="T88" fmla="*/ 51 w 329"/>
              <a:gd name="T89" fmla="*/ 89 h 261"/>
              <a:gd name="T90" fmla="*/ 49 w 329"/>
              <a:gd name="T91" fmla="*/ 61 h 261"/>
              <a:gd name="T92" fmla="*/ 47 w 329"/>
              <a:gd name="T93" fmla="*/ 49 h 261"/>
              <a:gd name="T94" fmla="*/ 43 w 329"/>
              <a:gd name="T95" fmla="*/ 43 h 261"/>
              <a:gd name="T96" fmla="*/ 35 w 329"/>
              <a:gd name="T97" fmla="*/ 39 h 261"/>
              <a:gd name="T98" fmla="*/ 16 w 329"/>
              <a:gd name="T99" fmla="*/ 39 h 261"/>
              <a:gd name="T100" fmla="*/ 0 w 329"/>
              <a:gd name="T101" fmla="*/ 32 h 261"/>
              <a:gd name="T102" fmla="*/ 104 w 329"/>
              <a:gd name="T10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9" h="261">
                <a:moveTo>
                  <a:pt x="104" y="55"/>
                </a:moveTo>
                <a:lnTo>
                  <a:pt x="117" y="41"/>
                </a:lnTo>
                <a:lnTo>
                  <a:pt x="131" y="31"/>
                </a:lnTo>
                <a:lnTo>
                  <a:pt x="144" y="22"/>
                </a:lnTo>
                <a:lnTo>
                  <a:pt x="156" y="14"/>
                </a:lnTo>
                <a:lnTo>
                  <a:pt x="169" y="8"/>
                </a:lnTo>
                <a:lnTo>
                  <a:pt x="181" y="4"/>
                </a:lnTo>
                <a:lnTo>
                  <a:pt x="193" y="2"/>
                </a:lnTo>
                <a:lnTo>
                  <a:pt x="205" y="0"/>
                </a:lnTo>
                <a:lnTo>
                  <a:pt x="217" y="2"/>
                </a:lnTo>
                <a:lnTo>
                  <a:pt x="228" y="3"/>
                </a:lnTo>
                <a:lnTo>
                  <a:pt x="239" y="7"/>
                </a:lnTo>
                <a:lnTo>
                  <a:pt x="248" y="11"/>
                </a:lnTo>
                <a:lnTo>
                  <a:pt x="256" y="18"/>
                </a:lnTo>
                <a:lnTo>
                  <a:pt x="264" y="24"/>
                </a:lnTo>
                <a:lnTo>
                  <a:pt x="271" y="35"/>
                </a:lnTo>
                <a:lnTo>
                  <a:pt x="276" y="45"/>
                </a:lnTo>
                <a:lnTo>
                  <a:pt x="280" y="55"/>
                </a:lnTo>
                <a:lnTo>
                  <a:pt x="281" y="67"/>
                </a:lnTo>
                <a:lnTo>
                  <a:pt x="283" y="80"/>
                </a:lnTo>
                <a:lnTo>
                  <a:pt x="284" y="96"/>
                </a:lnTo>
                <a:lnTo>
                  <a:pt x="284" y="204"/>
                </a:lnTo>
                <a:lnTo>
                  <a:pt x="284" y="215"/>
                </a:lnTo>
                <a:lnTo>
                  <a:pt x="284" y="224"/>
                </a:lnTo>
                <a:lnTo>
                  <a:pt x="287" y="231"/>
                </a:lnTo>
                <a:lnTo>
                  <a:pt x="288" y="236"/>
                </a:lnTo>
                <a:lnTo>
                  <a:pt x="293" y="243"/>
                </a:lnTo>
                <a:lnTo>
                  <a:pt x="300" y="248"/>
                </a:lnTo>
                <a:lnTo>
                  <a:pt x="305" y="249"/>
                </a:lnTo>
                <a:lnTo>
                  <a:pt x="311" y="251"/>
                </a:lnTo>
                <a:lnTo>
                  <a:pt x="320" y="251"/>
                </a:lnTo>
                <a:lnTo>
                  <a:pt x="329" y="251"/>
                </a:lnTo>
                <a:lnTo>
                  <a:pt x="329" y="261"/>
                </a:lnTo>
                <a:lnTo>
                  <a:pt x="180" y="261"/>
                </a:lnTo>
                <a:lnTo>
                  <a:pt x="180" y="251"/>
                </a:lnTo>
                <a:lnTo>
                  <a:pt x="187" y="251"/>
                </a:lnTo>
                <a:lnTo>
                  <a:pt x="196" y="251"/>
                </a:lnTo>
                <a:lnTo>
                  <a:pt x="205" y="249"/>
                </a:lnTo>
                <a:lnTo>
                  <a:pt x="211" y="248"/>
                </a:lnTo>
                <a:lnTo>
                  <a:pt x="216" y="245"/>
                </a:lnTo>
                <a:lnTo>
                  <a:pt x="220" y="243"/>
                </a:lnTo>
                <a:lnTo>
                  <a:pt x="224" y="239"/>
                </a:lnTo>
                <a:lnTo>
                  <a:pt x="225" y="235"/>
                </a:lnTo>
                <a:lnTo>
                  <a:pt x="228" y="229"/>
                </a:lnTo>
                <a:lnTo>
                  <a:pt x="229" y="221"/>
                </a:lnTo>
                <a:lnTo>
                  <a:pt x="229" y="204"/>
                </a:lnTo>
                <a:lnTo>
                  <a:pt x="229" y="100"/>
                </a:lnTo>
                <a:lnTo>
                  <a:pt x="228" y="84"/>
                </a:lnTo>
                <a:lnTo>
                  <a:pt x="227" y="71"/>
                </a:lnTo>
                <a:lnTo>
                  <a:pt x="223" y="59"/>
                </a:lnTo>
                <a:lnTo>
                  <a:pt x="219" y="51"/>
                </a:lnTo>
                <a:lnTo>
                  <a:pt x="212" y="44"/>
                </a:lnTo>
                <a:lnTo>
                  <a:pt x="204" y="39"/>
                </a:lnTo>
                <a:lnTo>
                  <a:pt x="195" y="36"/>
                </a:lnTo>
                <a:lnTo>
                  <a:pt x="183" y="35"/>
                </a:lnTo>
                <a:lnTo>
                  <a:pt x="173" y="35"/>
                </a:lnTo>
                <a:lnTo>
                  <a:pt x="163" y="38"/>
                </a:lnTo>
                <a:lnTo>
                  <a:pt x="153" y="40"/>
                </a:lnTo>
                <a:lnTo>
                  <a:pt x="144" y="44"/>
                </a:lnTo>
                <a:lnTo>
                  <a:pt x="133" y="48"/>
                </a:lnTo>
                <a:lnTo>
                  <a:pt x="124" y="55"/>
                </a:lnTo>
                <a:lnTo>
                  <a:pt x="115" y="63"/>
                </a:lnTo>
                <a:lnTo>
                  <a:pt x="104" y="71"/>
                </a:lnTo>
                <a:lnTo>
                  <a:pt x="104" y="204"/>
                </a:lnTo>
                <a:lnTo>
                  <a:pt x="105" y="216"/>
                </a:lnTo>
                <a:lnTo>
                  <a:pt x="105" y="225"/>
                </a:lnTo>
                <a:lnTo>
                  <a:pt x="107" y="232"/>
                </a:lnTo>
                <a:lnTo>
                  <a:pt x="108" y="236"/>
                </a:lnTo>
                <a:lnTo>
                  <a:pt x="111" y="240"/>
                </a:lnTo>
                <a:lnTo>
                  <a:pt x="113" y="243"/>
                </a:lnTo>
                <a:lnTo>
                  <a:pt x="117" y="245"/>
                </a:lnTo>
                <a:lnTo>
                  <a:pt x="121" y="248"/>
                </a:lnTo>
                <a:lnTo>
                  <a:pt x="125" y="249"/>
                </a:lnTo>
                <a:lnTo>
                  <a:pt x="133" y="251"/>
                </a:lnTo>
                <a:lnTo>
                  <a:pt x="143" y="251"/>
                </a:lnTo>
                <a:lnTo>
                  <a:pt x="153" y="251"/>
                </a:lnTo>
                <a:lnTo>
                  <a:pt x="153" y="261"/>
                </a:lnTo>
                <a:lnTo>
                  <a:pt x="4" y="261"/>
                </a:lnTo>
                <a:lnTo>
                  <a:pt x="4" y="251"/>
                </a:lnTo>
                <a:lnTo>
                  <a:pt x="11" y="251"/>
                </a:lnTo>
                <a:lnTo>
                  <a:pt x="21" y="251"/>
                </a:lnTo>
                <a:lnTo>
                  <a:pt x="31" y="249"/>
                </a:lnTo>
                <a:lnTo>
                  <a:pt x="37" y="245"/>
                </a:lnTo>
                <a:lnTo>
                  <a:pt x="43" y="241"/>
                </a:lnTo>
                <a:lnTo>
                  <a:pt x="45" y="236"/>
                </a:lnTo>
                <a:lnTo>
                  <a:pt x="48" y="227"/>
                </a:lnTo>
                <a:lnTo>
                  <a:pt x="49" y="216"/>
                </a:lnTo>
                <a:lnTo>
                  <a:pt x="51" y="204"/>
                </a:lnTo>
                <a:lnTo>
                  <a:pt x="51" y="109"/>
                </a:lnTo>
                <a:lnTo>
                  <a:pt x="51" y="89"/>
                </a:lnTo>
                <a:lnTo>
                  <a:pt x="49" y="73"/>
                </a:lnTo>
                <a:lnTo>
                  <a:pt x="49" y="61"/>
                </a:lnTo>
                <a:lnTo>
                  <a:pt x="48" y="55"/>
                </a:lnTo>
                <a:lnTo>
                  <a:pt x="47" y="49"/>
                </a:lnTo>
                <a:lnTo>
                  <a:pt x="45" y="47"/>
                </a:lnTo>
                <a:lnTo>
                  <a:pt x="43" y="43"/>
                </a:lnTo>
                <a:lnTo>
                  <a:pt x="40" y="41"/>
                </a:lnTo>
                <a:lnTo>
                  <a:pt x="35" y="39"/>
                </a:lnTo>
                <a:lnTo>
                  <a:pt x="27" y="38"/>
                </a:lnTo>
                <a:lnTo>
                  <a:pt x="16" y="39"/>
                </a:lnTo>
                <a:lnTo>
                  <a:pt x="4" y="41"/>
                </a:lnTo>
                <a:lnTo>
                  <a:pt x="0" y="32"/>
                </a:lnTo>
                <a:lnTo>
                  <a:pt x="91" y="0"/>
                </a:lnTo>
                <a:lnTo>
                  <a:pt x="104" y="0"/>
                </a:lnTo>
                <a:lnTo>
                  <a:pt x="104" y="55"/>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26" name="Freeform 98"/>
          <p:cNvSpPr>
            <a:spLocks noEditPoints="1"/>
          </p:cNvSpPr>
          <p:nvPr/>
        </p:nvSpPr>
        <p:spPr bwMode="auto">
          <a:xfrm>
            <a:off x="2711450" y="3611563"/>
            <a:ext cx="114300" cy="106362"/>
          </a:xfrm>
          <a:custGeom>
            <a:avLst/>
            <a:gdLst>
              <a:gd name="T0" fmla="*/ 163 w 291"/>
              <a:gd name="T1" fmla="*/ 2 h 269"/>
              <a:gd name="T2" fmla="*/ 194 w 291"/>
              <a:gd name="T3" fmla="*/ 7 h 269"/>
              <a:gd name="T4" fmla="*/ 222 w 291"/>
              <a:gd name="T5" fmla="*/ 18 h 269"/>
              <a:gd name="T6" fmla="*/ 246 w 291"/>
              <a:gd name="T7" fmla="*/ 35 h 269"/>
              <a:gd name="T8" fmla="*/ 264 w 291"/>
              <a:gd name="T9" fmla="*/ 53 h 269"/>
              <a:gd name="T10" fmla="*/ 278 w 291"/>
              <a:gd name="T11" fmla="*/ 73 h 269"/>
              <a:gd name="T12" fmla="*/ 287 w 291"/>
              <a:gd name="T13" fmla="*/ 95 h 269"/>
              <a:gd name="T14" fmla="*/ 291 w 291"/>
              <a:gd name="T15" fmla="*/ 117 h 269"/>
              <a:gd name="T16" fmla="*/ 291 w 291"/>
              <a:gd name="T17" fmla="*/ 147 h 269"/>
              <a:gd name="T18" fmla="*/ 280 w 291"/>
              <a:gd name="T19" fmla="*/ 181 h 269"/>
              <a:gd name="T20" fmla="*/ 267 w 291"/>
              <a:gd name="T21" fmla="*/ 207 h 269"/>
              <a:gd name="T22" fmla="*/ 255 w 291"/>
              <a:gd name="T23" fmla="*/ 223 h 269"/>
              <a:gd name="T24" fmla="*/ 242 w 291"/>
              <a:gd name="T25" fmla="*/ 236 h 269"/>
              <a:gd name="T26" fmla="*/ 227 w 291"/>
              <a:gd name="T27" fmla="*/ 247 h 269"/>
              <a:gd name="T28" fmla="*/ 202 w 291"/>
              <a:gd name="T29" fmla="*/ 259 h 269"/>
              <a:gd name="T30" fmla="*/ 163 w 291"/>
              <a:gd name="T31" fmla="*/ 268 h 269"/>
              <a:gd name="T32" fmla="*/ 127 w 291"/>
              <a:gd name="T33" fmla="*/ 268 h 269"/>
              <a:gd name="T34" fmla="*/ 96 w 291"/>
              <a:gd name="T35" fmla="*/ 263 h 269"/>
              <a:gd name="T36" fmla="*/ 68 w 291"/>
              <a:gd name="T37" fmla="*/ 251 h 269"/>
              <a:gd name="T38" fmla="*/ 46 w 291"/>
              <a:gd name="T39" fmla="*/ 233 h 269"/>
              <a:gd name="T40" fmla="*/ 27 w 291"/>
              <a:gd name="T41" fmla="*/ 213 h 269"/>
              <a:gd name="T42" fmla="*/ 14 w 291"/>
              <a:gd name="T43" fmla="*/ 193 h 269"/>
              <a:gd name="T44" fmla="*/ 6 w 291"/>
              <a:gd name="T45" fmla="*/ 172 h 269"/>
              <a:gd name="T46" fmla="*/ 2 w 291"/>
              <a:gd name="T47" fmla="*/ 149 h 269"/>
              <a:gd name="T48" fmla="*/ 2 w 291"/>
              <a:gd name="T49" fmla="*/ 120 h 269"/>
              <a:gd name="T50" fmla="*/ 12 w 291"/>
              <a:gd name="T51" fmla="*/ 85 h 269"/>
              <a:gd name="T52" fmla="*/ 27 w 291"/>
              <a:gd name="T53" fmla="*/ 60 h 269"/>
              <a:gd name="T54" fmla="*/ 39 w 291"/>
              <a:gd name="T55" fmla="*/ 44 h 269"/>
              <a:gd name="T56" fmla="*/ 52 w 291"/>
              <a:gd name="T57" fmla="*/ 32 h 269"/>
              <a:gd name="T58" fmla="*/ 67 w 291"/>
              <a:gd name="T59" fmla="*/ 22 h 269"/>
              <a:gd name="T60" fmla="*/ 92 w 291"/>
              <a:gd name="T61" fmla="*/ 10 h 269"/>
              <a:gd name="T62" fmla="*/ 128 w 291"/>
              <a:gd name="T63" fmla="*/ 2 h 269"/>
              <a:gd name="T64" fmla="*/ 136 w 291"/>
              <a:gd name="T65" fmla="*/ 19 h 269"/>
              <a:gd name="T66" fmla="*/ 119 w 291"/>
              <a:gd name="T67" fmla="*/ 22 h 269"/>
              <a:gd name="T68" fmla="*/ 102 w 291"/>
              <a:gd name="T69" fmla="*/ 27 h 269"/>
              <a:gd name="T70" fmla="*/ 86 w 291"/>
              <a:gd name="T71" fmla="*/ 39 h 269"/>
              <a:gd name="T72" fmla="*/ 72 w 291"/>
              <a:gd name="T73" fmla="*/ 57 h 269"/>
              <a:gd name="T74" fmla="*/ 64 w 291"/>
              <a:gd name="T75" fmla="*/ 83 h 269"/>
              <a:gd name="T76" fmla="*/ 62 w 291"/>
              <a:gd name="T77" fmla="*/ 113 h 269"/>
              <a:gd name="T78" fmla="*/ 64 w 291"/>
              <a:gd name="T79" fmla="*/ 140 h 269"/>
              <a:gd name="T80" fmla="*/ 68 w 291"/>
              <a:gd name="T81" fmla="*/ 165 h 269"/>
              <a:gd name="T82" fmla="*/ 76 w 291"/>
              <a:gd name="T83" fmla="*/ 188 h 269"/>
              <a:gd name="T84" fmla="*/ 88 w 291"/>
              <a:gd name="T85" fmla="*/ 209 h 269"/>
              <a:gd name="T86" fmla="*/ 102 w 291"/>
              <a:gd name="T87" fmla="*/ 227 h 269"/>
              <a:gd name="T88" fmla="*/ 119 w 291"/>
              <a:gd name="T89" fmla="*/ 239 h 269"/>
              <a:gd name="T90" fmla="*/ 136 w 291"/>
              <a:gd name="T91" fmla="*/ 247 h 269"/>
              <a:gd name="T92" fmla="*/ 158 w 291"/>
              <a:gd name="T93" fmla="*/ 249 h 269"/>
              <a:gd name="T94" fmla="*/ 172 w 291"/>
              <a:gd name="T95" fmla="*/ 248 h 269"/>
              <a:gd name="T96" fmla="*/ 186 w 291"/>
              <a:gd name="T97" fmla="*/ 244 h 269"/>
              <a:gd name="T98" fmla="*/ 199 w 291"/>
              <a:gd name="T99" fmla="*/ 237 h 269"/>
              <a:gd name="T100" fmla="*/ 210 w 291"/>
              <a:gd name="T101" fmla="*/ 227 h 269"/>
              <a:gd name="T102" fmla="*/ 219 w 291"/>
              <a:gd name="T103" fmla="*/ 215 h 269"/>
              <a:gd name="T104" fmla="*/ 226 w 291"/>
              <a:gd name="T105" fmla="*/ 197 h 269"/>
              <a:gd name="T106" fmla="*/ 230 w 291"/>
              <a:gd name="T107" fmla="*/ 176 h 269"/>
              <a:gd name="T108" fmla="*/ 231 w 291"/>
              <a:gd name="T109" fmla="*/ 151 h 269"/>
              <a:gd name="T110" fmla="*/ 228 w 291"/>
              <a:gd name="T111" fmla="*/ 119 h 269"/>
              <a:gd name="T112" fmla="*/ 222 w 291"/>
              <a:gd name="T113" fmla="*/ 91 h 269"/>
              <a:gd name="T114" fmla="*/ 211 w 291"/>
              <a:gd name="T115" fmla="*/ 67 h 269"/>
              <a:gd name="T116" fmla="*/ 196 w 291"/>
              <a:gd name="T117" fmla="*/ 45 h 269"/>
              <a:gd name="T118" fmla="*/ 183 w 291"/>
              <a:gd name="T119" fmla="*/ 34 h 269"/>
              <a:gd name="T120" fmla="*/ 170 w 291"/>
              <a:gd name="T121" fmla="*/ 26 h 269"/>
              <a:gd name="T122" fmla="*/ 154 w 291"/>
              <a:gd name="T123" fmla="*/ 20 h 269"/>
              <a:gd name="T124" fmla="*/ 136 w 291"/>
              <a:gd name="T125" fmla="*/ 1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69">
                <a:moveTo>
                  <a:pt x="147" y="0"/>
                </a:moveTo>
                <a:lnTo>
                  <a:pt x="163" y="2"/>
                </a:lnTo>
                <a:lnTo>
                  <a:pt x="179" y="3"/>
                </a:lnTo>
                <a:lnTo>
                  <a:pt x="194" y="7"/>
                </a:lnTo>
                <a:lnTo>
                  <a:pt x="208" y="12"/>
                </a:lnTo>
                <a:lnTo>
                  <a:pt x="222" y="18"/>
                </a:lnTo>
                <a:lnTo>
                  <a:pt x="234" y="26"/>
                </a:lnTo>
                <a:lnTo>
                  <a:pt x="246" y="35"/>
                </a:lnTo>
                <a:lnTo>
                  <a:pt x="256" y="44"/>
                </a:lnTo>
                <a:lnTo>
                  <a:pt x="264" y="53"/>
                </a:lnTo>
                <a:lnTo>
                  <a:pt x="272" y="64"/>
                </a:lnTo>
                <a:lnTo>
                  <a:pt x="278" y="73"/>
                </a:lnTo>
                <a:lnTo>
                  <a:pt x="283" y="84"/>
                </a:lnTo>
                <a:lnTo>
                  <a:pt x="287" y="95"/>
                </a:lnTo>
                <a:lnTo>
                  <a:pt x="290" y="107"/>
                </a:lnTo>
                <a:lnTo>
                  <a:pt x="291" y="117"/>
                </a:lnTo>
                <a:lnTo>
                  <a:pt x="291" y="129"/>
                </a:lnTo>
                <a:lnTo>
                  <a:pt x="291" y="147"/>
                </a:lnTo>
                <a:lnTo>
                  <a:pt x="287" y="164"/>
                </a:lnTo>
                <a:lnTo>
                  <a:pt x="280" y="181"/>
                </a:lnTo>
                <a:lnTo>
                  <a:pt x="272" y="199"/>
                </a:lnTo>
                <a:lnTo>
                  <a:pt x="267" y="207"/>
                </a:lnTo>
                <a:lnTo>
                  <a:pt x="262" y="215"/>
                </a:lnTo>
                <a:lnTo>
                  <a:pt x="255" y="223"/>
                </a:lnTo>
                <a:lnTo>
                  <a:pt x="250" y="229"/>
                </a:lnTo>
                <a:lnTo>
                  <a:pt x="242" y="236"/>
                </a:lnTo>
                <a:lnTo>
                  <a:pt x="235" y="241"/>
                </a:lnTo>
                <a:lnTo>
                  <a:pt x="227" y="247"/>
                </a:lnTo>
                <a:lnTo>
                  <a:pt x="219" y="251"/>
                </a:lnTo>
                <a:lnTo>
                  <a:pt x="202" y="259"/>
                </a:lnTo>
                <a:lnTo>
                  <a:pt x="183" y="264"/>
                </a:lnTo>
                <a:lnTo>
                  <a:pt x="163" y="268"/>
                </a:lnTo>
                <a:lnTo>
                  <a:pt x="143" y="269"/>
                </a:lnTo>
                <a:lnTo>
                  <a:pt x="127" y="268"/>
                </a:lnTo>
                <a:lnTo>
                  <a:pt x="111" y="267"/>
                </a:lnTo>
                <a:lnTo>
                  <a:pt x="96" y="263"/>
                </a:lnTo>
                <a:lnTo>
                  <a:pt x="82" y="257"/>
                </a:lnTo>
                <a:lnTo>
                  <a:pt x="68" y="251"/>
                </a:lnTo>
                <a:lnTo>
                  <a:pt x="56" y="243"/>
                </a:lnTo>
                <a:lnTo>
                  <a:pt x="46" y="233"/>
                </a:lnTo>
                <a:lnTo>
                  <a:pt x="35" y="223"/>
                </a:lnTo>
                <a:lnTo>
                  <a:pt x="27" y="213"/>
                </a:lnTo>
                <a:lnTo>
                  <a:pt x="20" y="204"/>
                </a:lnTo>
                <a:lnTo>
                  <a:pt x="14" y="193"/>
                </a:lnTo>
                <a:lnTo>
                  <a:pt x="10" y="183"/>
                </a:lnTo>
                <a:lnTo>
                  <a:pt x="6" y="172"/>
                </a:lnTo>
                <a:lnTo>
                  <a:pt x="3" y="160"/>
                </a:lnTo>
                <a:lnTo>
                  <a:pt x="2" y="149"/>
                </a:lnTo>
                <a:lnTo>
                  <a:pt x="0" y="137"/>
                </a:lnTo>
                <a:lnTo>
                  <a:pt x="2" y="120"/>
                </a:lnTo>
                <a:lnTo>
                  <a:pt x="6" y="103"/>
                </a:lnTo>
                <a:lnTo>
                  <a:pt x="12" y="85"/>
                </a:lnTo>
                <a:lnTo>
                  <a:pt x="22" y="68"/>
                </a:lnTo>
                <a:lnTo>
                  <a:pt x="27" y="60"/>
                </a:lnTo>
                <a:lnTo>
                  <a:pt x="32" y="52"/>
                </a:lnTo>
                <a:lnTo>
                  <a:pt x="39" y="44"/>
                </a:lnTo>
                <a:lnTo>
                  <a:pt x="46" y="38"/>
                </a:lnTo>
                <a:lnTo>
                  <a:pt x="52" y="32"/>
                </a:lnTo>
                <a:lnTo>
                  <a:pt x="59" y="27"/>
                </a:lnTo>
                <a:lnTo>
                  <a:pt x="67" y="22"/>
                </a:lnTo>
                <a:lnTo>
                  <a:pt x="75" y="18"/>
                </a:lnTo>
                <a:lnTo>
                  <a:pt x="92" y="10"/>
                </a:lnTo>
                <a:lnTo>
                  <a:pt x="110" y="4"/>
                </a:lnTo>
                <a:lnTo>
                  <a:pt x="128" y="2"/>
                </a:lnTo>
                <a:lnTo>
                  <a:pt x="147" y="0"/>
                </a:lnTo>
                <a:close/>
                <a:moveTo>
                  <a:pt x="136" y="19"/>
                </a:moveTo>
                <a:lnTo>
                  <a:pt x="128" y="19"/>
                </a:lnTo>
                <a:lnTo>
                  <a:pt x="119" y="22"/>
                </a:lnTo>
                <a:lnTo>
                  <a:pt x="110" y="24"/>
                </a:lnTo>
                <a:lnTo>
                  <a:pt x="102" y="27"/>
                </a:lnTo>
                <a:lnTo>
                  <a:pt x="92" y="32"/>
                </a:lnTo>
                <a:lnTo>
                  <a:pt x="86" y="39"/>
                </a:lnTo>
                <a:lnTo>
                  <a:pt x="79" y="48"/>
                </a:lnTo>
                <a:lnTo>
                  <a:pt x="72" y="57"/>
                </a:lnTo>
                <a:lnTo>
                  <a:pt x="68" y="69"/>
                </a:lnTo>
                <a:lnTo>
                  <a:pt x="64" y="83"/>
                </a:lnTo>
                <a:lnTo>
                  <a:pt x="63" y="97"/>
                </a:lnTo>
                <a:lnTo>
                  <a:pt x="62" y="113"/>
                </a:lnTo>
                <a:lnTo>
                  <a:pt x="63" y="128"/>
                </a:lnTo>
                <a:lnTo>
                  <a:pt x="64" y="140"/>
                </a:lnTo>
                <a:lnTo>
                  <a:pt x="66" y="153"/>
                </a:lnTo>
                <a:lnTo>
                  <a:pt x="68" y="165"/>
                </a:lnTo>
                <a:lnTo>
                  <a:pt x="72" y="177"/>
                </a:lnTo>
                <a:lnTo>
                  <a:pt x="76" y="188"/>
                </a:lnTo>
                <a:lnTo>
                  <a:pt x="82" y="199"/>
                </a:lnTo>
                <a:lnTo>
                  <a:pt x="88" y="209"/>
                </a:lnTo>
                <a:lnTo>
                  <a:pt x="95" y="219"/>
                </a:lnTo>
                <a:lnTo>
                  <a:pt x="102" y="227"/>
                </a:lnTo>
                <a:lnTo>
                  <a:pt x="110" y="233"/>
                </a:lnTo>
                <a:lnTo>
                  <a:pt x="119" y="239"/>
                </a:lnTo>
                <a:lnTo>
                  <a:pt x="127" y="244"/>
                </a:lnTo>
                <a:lnTo>
                  <a:pt x="136" y="247"/>
                </a:lnTo>
                <a:lnTo>
                  <a:pt x="147" y="248"/>
                </a:lnTo>
                <a:lnTo>
                  <a:pt x="158" y="249"/>
                </a:lnTo>
                <a:lnTo>
                  <a:pt x="164" y="249"/>
                </a:lnTo>
                <a:lnTo>
                  <a:pt x="172" y="248"/>
                </a:lnTo>
                <a:lnTo>
                  <a:pt x="179" y="247"/>
                </a:lnTo>
                <a:lnTo>
                  <a:pt x="186" y="244"/>
                </a:lnTo>
                <a:lnTo>
                  <a:pt x="192" y="240"/>
                </a:lnTo>
                <a:lnTo>
                  <a:pt x="199" y="237"/>
                </a:lnTo>
                <a:lnTo>
                  <a:pt x="204" y="232"/>
                </a:lnTo>
                <a:lnTo>
                  <a:pt x="210" y="227"/>
                </a:lnTo>
                <a:lnTo>
                  <a:pt x="215" y="221"/>
                </a:lnTo>
                <a:lnTo>
                  <a:pt x="219" y="215"/>
                </a:lnTo>
                <a:lnTo>
                  <a:pt x="223" y="207"/>
                </a:lnTo>
                <a:lnTo>
                  <a:pt x="226" y="197"/>
                </a:lnTo>
                <a:lnTo>
                  <a:pt x="227" y="187"/>
                </a:lnTo>
                <a:lnTo>
                  <a:pt x="230" y="176"/>
                </a:lnTo>
                <a:lnTo>
                  <a:pt x="230" y="164"/>
                </a:lnTo>
                <a:lnTo>
                  <a:pt x="231" y="151"/>
                </a:lnTo>
                <a:lnTo>
                  <a:pt x="230" y="135"/>
                </a:lnTo>
                <a:lnTo>
                  <a:pt x="228" y="119"/>
                </a:lnTo>
                <a:lnTo>
                  <a:pt x="226" y="104"/>
                </a:lnTo>
                <a:lnTo>
                  <a:pt x="222" y="91"/>
                </a:lnTo>
                <a:lnTo>
                  <a:pt x="216" y="79"/>
                </a:lnTo>
                <a:lnTo>
                  <a:pt x="211" y="67"/>
                </a:lnTo>
                <a:lnTo>
                  <a:pt x="204" y="55"/>
                </a:lnTo>
                <a:lnTo>
                  <a:pt x="196" y="45"/>
                </a:lnTo>
                <a:lnTo>
                  <a:pt x="190" y="39"/>
                </a:lnTo>
                <a:lnTo>
                  <a:pt x="183" y="34"/>
                </a:lnTo>
                <a:lnTo>
                  <a:pt x="176" y="30"/>
                </a:lnTo>
                <a:lnTo>
                  <a:pt x="170" y="26"/>
                </a:lnTo>
                <a:lnTo>
                  <a:pt x="162" y="23"/>
                </a:lnTo>
                <a:lnTo>
                  <a:pt x="154" y="20"/>
                </a:lnTo>
                <a:lnTo>
                  <a:pt x="146" y="19"/>
                </a:lnTo>
                <a:lnTo>
                  <a:pt x="136" y="19"/>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27" name="Freeform 99"/>
          <p:cNvSpPr>
            <a:spLocks/>
          </p:cNvSpPr>
          <p:nvPr/>
        </p:nvSpPr>
        <p:spPr bwMode="auto">
          <a:xfrm>
            <a:off x="2836863" y="3611563"/>
            <a:ext cx="88900" cy="103187"/>
          </a:xfrm>
          <a:custGeom>
            <a:avLst/>
            <a:gdLst>
              <a:gd name="T0" fmla="*/ 105 w 224"/>
              <a:gd name="T1" fmla="*/ 57 h 261"/>
              <a:gd name="T2" fmla="*/ 124 w 224"/>
              <a:gd name="T3" fmla="*/ 32 h 261"/>
              <a:gd name="T4" fmla="*/ 144 w 224"/>
              <a:gd name="T5" fmla="*/ 15 h 261"/>
              <a:gd name="T6" fmla="*/ 162 w 224"/>
              <a:gd name="T7" fmla="*/ 4 h 261"/>
              <a:gd name="T8" fmla="*/ 182 w 224"/>
              <a:gd name="T9" fmla="*/ 0 h 261"/>
              <a:gd name="T10" fmla="*/ 198 w 224"/>
              <a:gd name="T11" fmla="*/ 3 h 261"/>
              <a:gd name="T12" fmla="*/ 213 w 224"/>
              <a:gd name="T13" fmla="*/ 10 h 261"/>
              <a:gd name="T14" fmla="*/ 221 w 224"/>
              <a:gd name="T15" fmla="*/ 20 h 261"/>
              <a:gd name="T16" fmla="*/ 224 w 224"/>
              <a:gd name="T17" fmla="*/ 31 h 261"/>
              <a:gd name="T18" fmla="*/ 222 w 224"/>
              <a:gd name="T19" fmla="*/ 41 h 261"/>
              <a:gd name="T20" fmla="*/ 216 w 224"/>
              <a:gd name="T21" fmla="*/ 49 h 261"/>
              <a:gd name="T22" fmla="*/ 206 w 224"/>
              <a:gd name="T23" fmla="*/ 55 h 261"/>
              <a:gd name="T24" fmla="*/ 196 w 224"/>
              <a:gd name="T25" fmla="*/ 57 h 261"/>
              <a:gd name="T26" fmla="*/ 184 w 224"/>
              <a:gd name="T27" fmla="*/ 55 h 261"/>
              <a:gd name="T28" fmla="*/ 169 w 224"/>
              <a:gd name="T29" fmla="*/ 48 h 261"/>
              <a:gd name="T30" fmla="*/ 157 w 224"/>
              <a:gd name="T31" fmla="*/ 40 h 261"/>
              <a:gd name="T32" fmla="*/ 148 w 224"/>
              <a:gd name="T33" fmla="*/ 38 h 261"/>
              <a:gd name="T34" fmla="*/ 136 w 224"/>
              <a:gd name="T35" fmla="*/ 44 h 261"/>
              <a:gd name="T36" fmla="*/ 121 w 224"/>
              <a:gd name="T37" fmla="*/ 59 h 261"/>
              <a:gd name="T38" fmla="*/ 105 w 224"/>
              <a:gd name="T39" fmla="*/ 81 h 261"/>
              <a:gd name="T40" fmla="*/ 105 w 224"/>
              <a:gd name="T41" fmla="*/ 212 h 261"/>
              <a:gd name="T42" fmla="*/ 109 w 224"/>
              <a:gd name="T43" fmla="*/ 228 h 261"/>
              <a:gd name="T44" fmla="*/ 113 w 224"/>
              <a:gd name="T45" fmla="*/ 237 h 261"/>
              <a:gd name="T46" fmla="*/ 121 w 224"/>
              <a:gd name="T47" fmla="*/ 244 h 261"/>
              <a:gd name="T48" fmla="*/ 132 w 224"/>
              <a:gd name="T49" fmla="*/ 248 h 261"/>
              <a:gd name="T50" fmla="*/ 148 w 224"/>
              <a:gd name="T51" fmla="*/ 251 h 261"/>
              <a:gd name="T52" fmla="*/ 157 w 224"/>
              <a:gd name="T53" fmla="*/ 261 h 261"/>
              <a:gd name="T54" fmla="*/ 4 w 224"/>
              <a:gd name="T55" fmla="*/ 251 h 261"/>
              <a:gd name="T56" fmla="*/ 24 w 224"/>
              <a:gd name="T57" fmla="*/ 249 h 261"/>
              <a:gd name="T58" fmla="*/ 37 w 224"/>
              <a:gd name="T59" fmla="*/ 245 h 261"/>
              <a:gd name="T60" fmla="*/ 45 w 224"/>
              <a:gd name="T61" fmla="*/ 240 h 261"/>
              <a:gd name="T62" fmla="*/ 49 w 224"/>
              <a:gd name="T63" fmla="*/ 231 h 261"/>
              <a:gd name="T64" fmla="*/ 50 w 224"/>
              <a:gd name="T65" fmla="*/ 204 h 261"/>
              <a:gd name="T66" fmla="*/ 50 w 224"/>
              <a:gd name="T67" fmla="*/ 87 h 261"/>
              <a:gd name="T68" fmla="*/ 49 w 224"/>
              <a:gd name="T69" fmla="*/ 60 h 261"/>
              <a:gd name="T70" fmla="*/ 48 w 224"/>
              <a:gd name="T71" fmla="*/ 49 h 261"/>
              <a:gd name="T72" fmla="*/ 44 w 224"/>
              <a:gd name="T73" fmla="*/ 44 h 261"/>
              <a:gd name="T74" fmla="*/ 34 w 224"/>
              <a:gd name="T75" fmla="*/ 39 h 261"/>
              <a:gd name="T76" fmla="*/ 16 w 224"/>
              <a:gd name="T77" fmla="*/ 39 h 261"/>
              <a:gd name="T78" fmla="*/ 0 w 224"/>
              <a:gd name="T79" fmla="*/ 32 h 261"/>
              <a:gd name="T80" fmla="*/ 105 w 224"/>
              <a:gd name="T8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61">
                <a:moveTo>
                  <a:pt x="105" y="0"/>
                </a:moveTo>
                <a:lnTo>
                  <a:pt x="105" y="57"/>
                </a:lnTo>
                <a:lnTo>
                  <a:pt x="114" y="44"/>
                </a:lnTo>
                <a:lnTo>
                  <a:pt x="124" y="32"/>
                </a:lnTo>
                <a:lnTo>
                  <a:pt x="133" y="23"/>
                </a:lnTo>
                <a:lnTo>
                  <a:pt x="144" y="15"/>
                </a:lnTo>
                <a:lnTo>
                  <a:pt x="153" y="8"/>
                </a:lnTo>
                <a:lnTo>
                  <a:pt x="162" y="4"/>
                </a:lnTo>
                <a:lnTo>
                  <a:pt x="173" y="2"/>
                </a:lnTo>
                <a:lnTo>
                  <a:pt x="182" y="0"/>
                </a:lnTo>
                <a:lnTo>
                  <a:pt x="192" y="2"/>
                </a:lnTo>
                <a:lnTo>
                  <a:pt x="198" y="3"/>
                </a:lnTo>
                <a:lnTo>
                  <a:pt x="206" y="6"/>
                </a:lnTo>
                <a:lnTo>
                  <a:pt x="213" y="10"/>
                </a:lnTo>
                <a:lnTo>
                  <a:pt x="217" y="15"/>
                </a:lnTo>
                <a:lnTo>
                  <a:pt x="221" y="20"/>
                </a:lnTo>
                <a:lnTo>
                  <a:pt x="224" y="26"/>
                </a:lnTo>
                <a:lnTo>
                  <a:pt x="224" y="31"/>
                </a:lnTo>
                <a:lnTo>
                  <a:pt x="224" y="36"/>
                </a:lnTo>
                <a:lnTo>
                  <a:pt x="222" y="41"/>
                </a:lnTo>
                <a:lnTo>
                  <a:pt x="220" y="45"/>
                </a:lnTo>
                <a:lnTo>
                  <a:pt x="216" y="49"/>
                </a:lnTo>
                <a:lnTo>
                  <a:pt x="212" y="53"/>
                </a:lnTo>
                <a:lnTo>
                  <a:pt x="206" y="55"/>
                </a:lnTo>
                <a:lnTo>
                  <a:pt x="201" y="56"/>
                </a:lnTo>
                <a:lnTo>
                  <a:pt x="196" y="57"/>
                </a:lnTo>
                <a:lnTo>
                  <a:pt x="189" y="56"/>
                </a:lnTo>
                <a:lnTo>
                  <a:pt x="184" y="55"/>
                </a:lnTo>
                <a:lnTo>
                  <a:pt x="177" y="52"/>
                </a:lnTo>
                <a:lnTo>
                  <a:pt x="169" y="48"/>
                </a:lnTo>
                <a:lnTo>
                  <a:pt x="162" y="43"/>
                </a:lnTo>
                <a:lnTo>
                  <a:pt x="157" y="40"/>
                </a:lnTo>
                <a:lnTo>
                  <a:pt x="152" y="39"/>
                </a:lnTo>
                <a:lnTo>
                  <a:pt x="148" y="38"/>
                </a:lnTo>
                <a:lnTo>
                  <a:pt x="142" y="39"/>
                </a:lnTo>
                <a:lnTo>
                  <a:pt x="136" y="44"/>
                </a:lnTo>
                <a:lnTo>
                  <a:pt x="128" y="49"/>
                </a:lnTo>
                <a:lnTo>
                  <a:pt x="121" y="59"/>
                </a:lnTo>
                <a:lnTo>
                  <a:pt x="113" y="68"/>
                </a:lnTo>
                <a:lnTo>
                  <a:pt x="105" y="81"/>
                </a:lnTo>
                <a:lnTo>
                  <a:pt x="105" y="201"/>
                </a:lnTo>
                <a:lnTo>
                  <a:pt x="105" y="212"/>
                </a:lnTo>
                <a:lnTo>
                  <a:pt x="106" y="220"/>
                </a:lnTo>
                <a:lnTo>
                  <a:pt x="109" y="228"/>
                </a:lnTo>
                <a:lnTo>
                  <a:pt x="112" y="233"/>
                </a:lnTo>
                <a:lnTo>
                  <a:pt x="113" y="237"/>
                </a:lnTo>
                <a:lnTo>
                  <a:pt x="117" y="240"/>
                </a:lnTo>
                <a:lnTo>
                  <a:pt x="121" y="244"/>
                </a:lnTo>
                <a:lnTo>
                  <a:pt x="126" y="247"/>
                </a:lnTo>
                <a:lnTo>
                  <a:pt x="132" y="248"/>
                </a:lnTo>
                <a:lnTo>
                  <a:pt x="140" y="249"/>
                </a:lnTo>
                <a:lnTo>
                  <a:pt x="148" y="251"/>
                </a:lnTo>
                <a:lnTo>
                  <a:pt x="157" y="251"/>
                </a:lnTo>
                <a:lnTo>
                  <a:pt x="157" y="261"/>
                </a:lnTo>
                <a:lnTo>
                  <a:pt x="4" y="261"/>
                </a:lnTo>
                <a:lnTo>
                  <a:pt x="4" y="251"/>
                </a:lnTo>
                <a:lnTo>
                  <a:pt x="14" y="251"/>
                </a:lnTo>
                <a:lnTo>
                  <a:pt x="24" y="249"/>
                </a:lnTo>
                <a:lnTo>
                  <a:pt x="32" y="248"/>
                </a:lnTo>
                <a:lnTo>
                  <a:pt x="37" y="245"/>
                </a:lnTo>
                <a:lnTo>
                  <a:pt x="41" y="243"/>
                </a:lnTo>
                <a:lnTo>
                  <a:pt x="45" y="240"/>
                </a:lnTo>
                <a:lnTo>
                  <a:pt x="48" y="236"/>
                </a:lnTo>
                <a:lnTo>
                  <a:pt x="49" y="231"/>
                </a:lnTo>
                <a:lnTo>
                  <a:pt x="50" y="221"/>
                </a:lnTo>
                <a:lnTo>
                  <a:pt x="50" y="204"/>
                </a:lnTo>
                <a:lnTo>
                  <a:pt x="50" y="107"/>
                </a:lnTo>
                <a:lnTo>
                  <a:pt x="50" y="87"/>
                </a:lnTo>
                <a:lnTo>
                  <a:pt x="50" y="71"/>
                </a:lnTo>
                <a:lnTo>
                  <a:pt x="49" y="60"/>
                </a:lnTo>
                <a:lnTo>
                  <a:pt x="49" y="53"/>
                </a:lnTo>
                <a:lnTo>
                  <a:pt x="48" y="49"/>
                </a:lnTo>
                <a:lnTo>
                  <a:pt x="45" y="47"/>
                </a:lnTo>
                <a:lnTo>
                  <a:pt x="44" y="44"/>
                </a:lnTo>
                <a:lnTo>
                  <a:pt x="41" y="41"/>
                </a:lnTo>
                <a:lnTo>
                  <a:pt x="34" y="39"/>
                </a:lnTo>
                <a:lnTo>
                  <a:pt x="26" y="38"/>
                </a:lnTo>
                <a:lnTo>
                  <a:pt x="16" y="39"/>
                </a:lnTo>
                <a:lnTo>
                  <a:pt x="4" y="41"/>
                </a:lnTo>
                <a:lnTo>
                  <a:pt x="0" y="32"/>
                </a:lnTo>
                <a:lnTo>
                  <a:pt x="92" y="0"/>
                </a:lnTo>
                <a:lnTo>
                  <a:pt x="105"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28" name="Freeform 100"/>
          <p:cNvSpPr>
            <a:spLocks/>
          </p:cNvSpPr>
          <p:nvPr/>
        </p:nvSpPr>
        <p:spPr bwMode="auto">
          <a:xfrm>
            <a:off x="2309813" y="3559175"/>
            <a:ext cx="125412" cy="158750"/>
          </a:xfrm>
          <a:custGeom>
            <a:avLst/>
            <a:gdLst>
              <a:gd name="T0" fmla="*/ 201 w 316"/>
              <a:gd name="T1" fmla="*/ 373 h 401"/>
              <a:gd name="T2" fmla="*/ 180 w 316"/>
              <a:gd name="T3" fmla="*/ 388 h 401"/>
              <a:gd name="T4" fmla="*/ 158 w 316"/>
              <a:gd name="T5" fmla="*/ 396 h 401"/>
              <a:gd name="T6" fmla="*/ 136 w 316"/>
              <a:gd name="T7" fmla="*/ 400 h 401"/>
              <a:gd name="T8" fmla="*/ 112 w 316"/>
              <a:gd name="T9" fmla="*/ 400 h 401"/>
              <a:gd name="T10" fmla="*/ 88 w 316"/>
              <a:gd name="T11" fmla="*/ 396 h 401"/>
              <a:gd name="T12" fmla="*/ 66 w 316"/>
              <a:gd name="T13" fmla="*/ 387 h 401"/>
              <a:gd name="T14" fmla="*/ 46 w 316"/>
              <a:gd name="T15" fmla="*/ 375 h 401"/>
              <a:gd name="T16" fmla="*/ 29 w 316"/>
              <a:gd name="T17" fmla="*/ 357 h 401"/>
              <a:gd name="T18" fmla="*/ 14 w 316"/>
              <a:gd name="T19" fmla="*/ 337 h 401"/>
              <a:gd name="T20" fmla="*/ 5 w 316"/>
              <a:gd name="T21" fmla="*/ 315 h 401"/>
              <a:gd name="T22" fmla="*/ 1 w 316"/>
              <a:gd name="T23" fmla="*/ 291 h 401"/>
              <a:gd name="T24" fmla="*/ 1 w 316"/>
              <a:gd name="T25" fmla="*/ 264 h 401"/>
              <a:gd name="T26" fmla="*/ 6 w 316"/>
              <a:gd name="T27" fmla="*/ 237 h 401"/>
              <a:gd name="T28" fmla="*/ 16 w 316"/>
              <a:gd name="T29" fmla="*/ 213 h 401"/>
              <a:gd name="T30" fmla="*/ 32 w 316"/>
              <a:gd name="T31" fmla="*/ 189 h 401"/>
              <a:gd name="T32" fmla="*/ 52 w 316"/>
              <a:gd name="T33" fmla="*/ 167 h 401"/>
              <a:gd name="T34" fmla="*/ 74 w 316"/>
              <a:gd name="T35" fmla="*/ 150 h 401"/>
              <a:gd name="T36" fmla="*/ 101 w 316"/>
              <a:gd name="T37" fmla="*/ 139 h 401"/>
              <a:gd name="T38" fmla="*/ 130 w 316"/>
              <a:gd name="T39" fmla="*/ 134 h 401"/>
              <a:gd name="T40" fmla="*/ 156 w 316"/>
              <a:gd name="T41" fmla="*/ 132 h 401"/>
              <a:gd name="T42" fmla="*/ 174 w 316"/>
              <a:gd name="T43" fmla="*/ 135 h 401"/>
              <a:gd name="T44" fmla="*/ 190 w 316"/>
              <a:gd name="T45" fmla="*/ 140 h 401"/>
              <a:gd name="T46" fmla="*/ 205 w 316"/>
              <a:gd name="T47" fmla="*/ 148 h 401"/>
              <a:gd name="T48" fmla="*/ 212 w 316"/>
              <a:gd name="T49" fmla="*/ 107 h 401"/>
              <a:gd name="T50" fmla="*/ 212 w 316"/>
              <a:gd name="T51" fmla="*/ 72 h 401"/>
              <a:gd name="T52" fmla="*/ 209 w 316"/>
              <a:gd name="T53" fmla="*/ 54 h 401"/>
              <a:gd name="T54" fmla="*/ 206 w 316"/>
              <a:gd name="T55" fmla="*/ 46 h 401"/>
              <a:gd name="T56" fmla="*/ 201 w 316"/>
              <a:gd name="T57" fmla="*/ 40 h 401"/>
              <a:gd name="T58" fmla="*/ 188 w 316"/>
              <a:gd name="T59" fmla="*/ 36 h 401"/>
              <a:gd name="T60" fmla="*/ 165 w 316"/>
              <a:gd name="T61" fmla="*/ 42 h 401"/>
              <a:gd name="T62" fmla="*/ 252 w 316"/>
              <a:gd name="T63" fmla="*/ 0 h 401"/>
              <a:gd name="T64" fmla="*/ 266 w 316"/>
              <a:gd name="T65" fmla="*/ 293 h 401"/>
              <a:gd name="T66" fmla="*/ 266 w 316"/>
              <a:gd name="T67" fmla="*/ 329 h 401"/>
              <a:gd name="T68" fmla="*/ 269 w 316"/>
              <a:gd name="T69" fmla="*/ 347 h 401"/>
              <a:gd name="T70" fmla="*/ 272 w 316"/>
              <a:gd name="T71" fmla="*/ 356 h 401"/>
              <a:gd name="T72" fmla="*/ 276 w 316"/>
              <a:gd name="T73" fmla="*/ 361 h 401"/>
              <a:gd name="T74" fmla="*/ 289 w 316"/>
              <a:gd name="T75" fmla="*/ 364 h 401"/>
              <a:gd name="T76" fmla="*/ 313 w 316"/>
              <a:gd name="T77" fmla="*/ 360 h 401"/>
              <a:gd name="T78" fmla="*/ 226 w 316"/>
              <a:gd name="T79" fmla="*/ 401 h 401"/>
              <a:gd name="T80" fmla="*/ 212 w 316"/>
              <a:gd name="T81" fmla="*/ 36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6" h="401">
                <a:moveTo>
                  <a:pt x="212" y="364"/>
                </a:moveTo>
                <a:lnTo>
                  <a:pt x="201" y="373"/>
                </a:lnTo>
                <a:lnTo>
                  <a:pt x="190" y="381"/>
                </a:lnTo>
                <a:lnTo>
                  <a:pt x="180" y="388"/>
                </a:lnTo>
                <a:lnTo>
                  <a:pt x="169" y="392"/>
                </a:lnTo>
                <a:lnTo>
                  <a:pt x="158" y="396"/>
                </a:lnTo>
                <a:lnTo>
                  <a:pt x="146" y="399"/>
                </a:lnTo>
                <a:lnTo>
                  <a:pt x="136" y="400"/>
                </a:lnTo>
                <a:lnTo>
                  <a:pt x="124" y="401"/>
                </a:lnTo>
                <a:lnTo>
                  <a:pt x="112" y="400"/>
                </a:lnTo>
                <a:lnTo>
                  <a:pt x="100" y="399"/>
                </a:lnTo>
                <a:lnTo>
                  <a:pt x="88" y="396"/>
                </a:lnTo>
                <a:lnTo>
                  <a:pt x="77" y="392"/>
                </a:lnTo>
                <a:lnTo>
                  <a:pt x="66" y="387"/>
                </a:lnTo>
                <a:lnTo>
                  <a:pt x="56" y="381"/>
                </a:lnTo>
                <a:lnTo>
                  <a:pt x="46" y="375"/>
                </a:lnTo>
                <a:lnTo>
                  <a:pt x="37" y="367"/>
                </a:lnTo>
                <a:lnTo>
                  <a:pt x="29" y="357"/>
                </a:lnTo>
                <a:lnTo>
                  <a:pt x="21" y="348"/>
                </a:lnTo>
                <a:lnTo>
                  <a:pt x="14" y="337"/>
                </a:lnTo>
                <a:lnTo>
                  <a:pt x="9" y="327"/>
                </a:lnTo>
                <a:lnTo>
                  <a:pt x="5" y="315"/>
                </a:lnTo>
                <a:lnTo>
                  <a:pt x="2" y="303"/>
                </a:lnTo>
                <a:lnTo>
                  <a:pt x="1" y="291"/>
                </a:lnTo>
                <a:lnTo>
                  <a:pt x="0" y="277"/>
                </a:lnTo>
                <a:lnTo>
                  <a:pt x="1" y="264"/>
                </a:lnTo>
                <a:lnTo>
                  <a:pt x="2" y="251"/>
                </a:lnTo>
                <a:lnTo>
                  <a:pt x="6" y="237"/>
                </a:lnTo>
                <a:lnTo>
                  <a:pt x="10" y="225"/>
                </a:lnTo>
                <a:lnTo>
                  <a:pt x="16" y="213"/>
                </a:lnTo>
                <a:lnTo>
                  <a:pt x="24" y="200"/>
                </a:lnTo>
                <a:lnTo>
                  <a:pt x="32" y="189"/>
                </a:lnTo>
                <a:lnTo>
                  <a:pt x="41" y="177"/>
                </a:lnTo>
                <a:lnTo>
                  <a:pt x="52" y="167"/>
                </a:lnTo>
                <a:lnTo>
                  <a:pt x="62" y="158"/>
                </a:lnTo>
                <a:lnTo>
                  <a:pt x="74" y="150"/>
                </a:lnTo>
                <a:lnTo>
                  <a:pt x="88" y="144"/>
                </a:lnTo>
                <a:lnTo>
                  <a:pt x="101" y="139"/>
                </a:lnTo>
                <a:lnTo>
                  <a:pt x="116" y="135"/>
                </a:lnTo>
                <a:lnTo>
                  <a:pt x="130" y="134"/>
                </a:lnTo>
                <a:lnTo>
                  <a:pt x="146" y="132"/>
                </a:lnTo>
                <a:lnTo>
                  <a:pt x="156" y="132"/>
                </a:lnTo>
                <a:lnTo>
                  <a:pt x="165" y="134"/>
                </a:lnTo>
                <a:lnTo>
                  <a:pt x="174" y="135"/>
                </a:lnTo>
                <a:lnTo>
                  <a:pt x="182" y="138"/>
                </a:lnTo>
                <a:lnTo>
                  <a:pt x="190" y="140"/>
                </a:lnTo>
                <a:lnTo>
                  <a:pt x="198" y="144"/>
                </a:lnTo>
                <a:lnTo>
                  <a:pt x="205" y="148"/>
                </a:lnTo>
                <a:lnTo>
                  <a:pt x="212" y="154"/>
                </a:lnTo>
                <a:lnTo>
                  <a:pt x="212" y="107"/>
                </a:lnTo>
                <a:lnTo>
                  <a:pt x="212" y="87"/>
                </a:lnTo>
                <a:lnTo>
                  <a:pt x="212" y="72"/>
                </a:lnTo>
                <a:lnTo>
                  <a:pt x="210" y="60"/>
                </a:lnTo>
                <a:lnTo>
                  <a:pt x="209" y="54"/>
                </a:lnTo>
                <a:lnTo>
                  <a:pt x="208" y="50"/>
                </a:lnTo>
                <a:lnTo>
                  <a:pt x="206" y="46"/>
                </a:lnTo>
                <a:lnTo>
                  <a:pt x="204" y="43"/>
                </a:lnTo>
                <a:lnTo>
                  <a:pt x="201" y="40"/>
                </a:lnTo>
                <a:lnTo>
                  <a:pt x="196" y="38"/>
                </a:lnTo>
                <a:lnTo>
                  <a:pt x="188" y="36"/>
                </a:lnTo>
                <a:lnTo>
                  <a:pt x="178" y="38"/>
                </a:lnTo>
                <a:lnTo>
                  <a:pt x="165" y="42"/>
                </a:lnTo>
                <a:lnTo>
                  <a:pt x="161" y="31"/>
                </a:lnTo>
                <a:lnTo>
                  <a:pt x="252" y="0"/>
                </a:lnTo>
                <a:lnTo>
                  <a:pt x="266" y="0"/>
                </a:lnTo>
                <a:lnTo>
                  <a:pt x="266" y="293"/>
                </a:lnTo>
                <a:lnTo>
                  <a:pt x="266" y="313"/>
                </a:lnTo>
                <a:lnTo>
                  <a:pt x="266" y="329"/>
                </a:lnTo>
                <a:lnTo>
                  <a:pt x="268" y="340"/>
                </a:lnTo>
                <a:lnTo>
                  <a:pt x="269" y="347"/>
                </a:lnTo>
                <a:lnTo>
                  <a:pt x="270" y="352"/>
                </a:lnTo>
                <a:lnTo>
                  <a:pt x="272" y="356"/>
                </a:lnTo>
                <a:lnTo>
                  <a:pt x="274" y="359"/>
                </a:lnTo>
                <a:lnTo>
                  <a:pt x="276" y="361"/>
                </a:lnTo>
                <a:lnTo>
                  <a:pt x="282" y="364"/>
                </a:lnTo>
                <a:lnTo>
                  <a:pt x="289" y="364"/>
                </a:lnTo>
                <a:lnTo>
                  <a:pt x="300" y="364"/>
                </a:lnTo>
                <a:lnTo>
                  <a:pt x="313" y="360"/>
                </a:lnTo>
                <a:lnTo>
                  <a:pt x="316" y="369"/>
                </a:lnTo>
                <a:lnTo>
                  <a:pt x="226" y="401"/>
                </a:lnTo>
                <a:lnTo>
                  <a:pt x="212" y="401"/>
                </a:lnTo>
                <a:lnTo>
                  <a:pt x="212" y="364"/>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29" name="Freeform 101"/>
          <p:cNvSpPr>
            <a:spLocks/>
          </p:cNvSpPr>
          <p:nvPr/>
        </p:nvSpPr>
        <p:spPr bwMode="auto">
          <a:xfrm>
            <a:off x="2335213" y="3617913"/>
            <a:ext cx="58737" cy="87312"/>
          </a:xfrm>
          <a:custGeom>
            <a:avLst/>
            <a:gdLst>
              <a:gd name="T0" fmla="*/ 151 w 151"/>
              <a:gd name="T1" fmla="*/ 195 h 221"/>
              <a:gd name="T2" fmla="*/ 151 w 151"/>
              <a:gd name="T3" fmla="*/ 65 h 221"/>
              <a:gd name="T4" fmla="*/ 149 w 151"/>
              <a:gd name="T5" fmla="*/ 55 h 221"/>
              <a:gd name="T6" fmla="*/ 147 w 151"/>
              <a:gd name="T7" fmla="*/ 47 h 221"/>
              <a:gd name="T8" fmla="*/ 143 w 151"/>
              <a:gd name="T9" fmla="*/ 38 h 221"/>
              <a:gd name="T10" fmla="*/ 139 w 151"/>
              <a:gd name="T11" fmla="*/ 30 h 221"/>
              <a:gd name="T12" fmla="*/ 133 w 151"/>
              <a:gd name="T13" fmla="*/ 23 h 221"/>
              <a:gd name="T14" fmla="*/ 128 w 151"/>
              <a:gd name="T15" fmla="*/ 17 h 221"/>
              <a:gd name="T16" fmla="*/ 120 w 151"/>
              <a:gd name="T17" fmla="*/ 12 h 221"/>
              <a:gd name="T18" fmla="*/ 113 w 151"/>
              <a:gd name="T19" fmla="*/ 8 h 221"/>
              <a:gd name="T20" fmla="*/ 104 w 151"/>
              <a:gd name="T21" fmla="*/ 4 h 221"/>
              <a:gd name="T22" fmla="*/ 96 w 151"/>
              <a:gd name="T23" fmla="*/ 2 h 221"/>
              <a:gd name="T24" fmla="*/ 89 w 151"/>
              <a:gd name="T25" fmla="*/ 0 h 221"/>
              <a:gd name="T26" fmla="*/ 81 w 151"/>
              <a:gd name="T27" fmla="*/ 0 h 221"/>
              <a:gd name="T28" fmla="*/ 73 w 151"/>
              <a:gd name="T29" fmla="*/ 0 h 221"/>
              <a:gd name="T30" fmla="*/ 67 w 151"/>
              <a:gd name="T31" fmla="*/ 1 h 221"/>
              <a:gd name="T32" fmla="*/ 60 w 151"/>
              <a:gd name="T33" fmla="*/ 2 h 221"/>
              <a:gd name="T34" fmla="*/ 53 w 151"/>
              <a:gd name="T35" fmla="*/ 5 h 221"/>
              <a:gd name="T36" fmla="*/ 47 w 151"/>
              <a:gd name="T37" fmla="*/ 8 h 221"/>
              <a:gd name="T38" fmla="*/ 41 w 151"/>
              <a:gd name="T39" fmla="*/ 12 h 221"/>
              <a:gd name="T40" fmla="*/ 35 w 151"/>
              <a:gd name="T41" fmla="*/ 17 h 221"/>
              <a:gd name="T42" fmla="*/ 29 w 151"/>
              <a:gd name="T43" fmla="*/ 21 h 221"/>
              <a:gd name="T44" fmla="*/ 23 w 151"/>
              <a:gd name="T45" fmla="*/ 29 h 221"/>
              <a:gd name="T46" fmla="*/ 16 w 151"/>
              <a:gd name="T47" fmla="*/ 37 h 221"/>
              <a:gd name="T48" fmla="*/ 11 w 151"/>
              <a:gd name="T49" fmla="*/ 46 h 221"/>
              <a:gd name="T50" fmla="*/ 7 w 151"/>
              <a:gd name="T51" fmla="*/ 57 h 221"/>
              <a:gd name="T52" fmla="*/ 4 w 151"/>
              <a:gd name="T53" fmla="*/ 67 h 221"/>
              <a:gd name="T54" fmla="*/ 1 w 151"/>
              <a:gd name="T55" fmla="*/ 79 h 221"/>
              <a:gd name="T56" fmla="*/ 0 w 151"/>
              <a:gd name="T57" fmla="*/ 91 h 221"/>
              <a:gd name="T58" fmla="*/ 0 w 151"/>
              <a:gd name="T59" fmla="*/ 105 h 221"/>
              <a:gd name="T60" fmla="*/ 0 w 151"/>
              <a:gd name="T61" fmla="*/ 119 h 221"/>
              <a:gd name="T62" fmla="*/ 1 w 151"/>
              <a:gd name="T63" fmla="*/ 131 h 221"/>
              <a:gd name="T64" fmla="*/ 4 w 151"/>
              <a:gd name="T65" fmla="*/ 143 h 221"/>
              <a:gd name="T66" fmla="*/ 7 w 151"/>
              <a:gd name="T67" fmla="*/ 154 h 221"/>
              <a:gd name="T68" fmla="*/ 11 w 151"/>
              <a:gd name="T69" fmla="*/ 165 h 221"/>
              <a:gd name="T70" fmla="*/ 16 w 151"/>
              <a:gd name="T71" fmla="*/ 174 h 221"/>
              <a:gd name="T72" fmla="*/ 21 w 151"/>
              <a:gd name="T73" fmla="*/ 183 h 221"/>
              <a:gd name="T74" fmla="*/ 28 w 151"/>
              <a:gd name="T75" fmla="*/ 191 h 221"/>
              <a:gd name="T76" fmla="*/ 36 w 151"/>
              <a:gd name="T77" fmla="*/ 198 h 221"/>
              <a:gd name="T78" fmla="*/ 43 w 151"/>
              <a:gd name="T79" fmla="*/ 203 h 221"/>
              <a:gd name="T80" fmla="*/ 51 w 151"/>
              <a:gd name="T81" fmla="*/ 209 h 221"/>
              <a:gd name="T82" fmla="*/ 59 w 151"/>
              <a:gd name="T83" fmla="*/ 213 h 221"/>
              <a:gd name="T84" fmla="*/ 67 w 151"/>
              <a:gd name="T85" fmla="*/ 217 h 221"/>
              <a:gd name="T86" fmla="*/ 76 w 151"/>
              <a:gd name="T87" fmla="*/ 218 h 221"/>
              <a:gd name="T88" fmla="*/ 84 w 151"/>
              <a:gd name="T89" fmla="*/ 221 h 221"/>
              <a:gd name="T90" fmla="*/ 93 w 151"/>
              <a:gd name="T91" fmla="*/ 221 h 221"/>
              <a:gd name="T92" fmla="*/ 100 w 151"/>
              <a:gd name="T93" fmla="*/ 221 h 221"/>
              <a:gd name="T94" fmla="*/ 108 w 151"/>
              <a:gd name="T95" fmla="*/ 219 h 221"/>
              <a:gd name="T96" fmla="*/ 115 w 151"/>
              <a:gd name="T97" fmla="*/ 217 h 221"/>
              <a:gd name="T98" fmla="*/ 123 w 151"/>
              <a:gd name="T99" fmla="*/ 214 h 221"/>
              <a:gd name="T100" fmla="*/ 129 w 151"/>
              <a:gd name="T101" fmla="*/ 211 h 221"/>
              <a:gd name="T102" fmla="*/ 136 w 151"/>
              <a:gd name="T103" fmla="*/ 206 h 221"/>
              <a:gd name="T104" fmla="*/ 144 w 151"/>
              <a:gd name="T105" fmla="*/ 201 h 221"/>
              <a:gd name="T106" fmla="*/ 151 w 151"/>
              <a:gd name="T107" fmla="*/ 1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221">
                <a:moveTo>
                  <a:pt x="151" y="195"/>
                </a:moveTo>
                <a:lnTo>
                  <a:pt x="151" y="65"/>
                </a:lnTo>
                <a:lnTo>
                  <a:pt x="149" y="55"/>
                </a:lnTo>
                <a:lnTo>
                  <a:pt x="147" y="47"/>
                </a:lnTo>
                <a:lnTo>
                  <a:pt x="143" y="38"/>
                </a:lnTo>
                <a:lnTo>
                  <a:pt x="139" y="30"/>
                </a:lnTo>
                <a:lnTo>
                  <a:pt x="133" y="23"/>
                </a:lnTo>
                <a:lnTo>
                  <a:pt x="128" y="17"/>
                </a:lnTo>
                <a:lnTo>
                  <a:pt x="120" y="12"/>
                </a:lnTo>
                <a:lnTo>
                  <a:pt x="113" y="8"/>
                </a:lnTo>
                <a:lnTo>
                  <a:pt x="104" y="4"/>
                </a:lnTo>
                <a:lnTo>
                  <a:pt x="96" y="2"/>
                </a:lnTo>
                <a:lnTo>
                  <a:pt x="89" y="0"/>
                </a:lnTo>
                <a:lnTo>
                  <a:pt x="81" y="0"/>
                </a:lnTo>
                <a:lnTo>
                  <a:pt x="73" y="0"/>
                </a:lnTo>
                <a:lnTo>
                  <a:pt x="67" y="1"/>
                </a:lnTo>
                <a:lnTo>
                  <a:pt x="60" y="2"/>
                </a:lnTo>
                <a:lnTo>
                  <a:pt x="53" y="5"/>
                </a:lnTo>
                <a:lnTo>
                  <a:pt x="47" y="8"/>
                </a:lnTo>
                <a:lnTo>
                  <a:pt x="41" y="12"/>
                </a:lnTo>
                <a:lnTo>
                  <a:pt x="35" y="17"/>
                </a:lnTo>
                <a:lnTo>
                  <a:pt x="29" y="21"/>
                </a:lnTo>
                <a:lnTo>
                  <a:pt x="23" y="29"/>
                </a:lnTo>
                <a:lnTo>
                  <a:pt x="16" y="37"/>
                </a:lnTo>
                <a:lnTo>
                  <a:pt x="11" y="46"/>
                </a:lnTo>
                <a:lnTo>
                  <a:pt x="7" y="57"/>
                </a:lnTo>
                <a:lnTo>
                  <a:pt x="4" y="67"/>
                </a:lnTo>
                <a:lnTo>
                  <a:pt x="1" y="79"/>
                </a:lnTo>
                <a:lnTo>
                  <a:pt x="0" y="91"/>
                </a:lnTo>
                <a:lnTo>
                  <a:pt x="0" y="105"/>
                </a:lnTo>
                <a:lnTo>
                  <a:pt x="0" y="119"/>
                </a:lnTo>
                <a:lnTo>
                  <a:pt x="1" y="131"/>
                </a:lnTo>
                <a:lnTo>
                  <a:pt x="4" y="143"/>
                </a:lnTo>
                <a:lnTo>
                  <a:pt x="7" y="154"/>
                </a:lnTo>
                <a:lnTo>
                  <a:pt x="11" y="165"/>
                </a:lnTo>
                <a:lnTo>
                  <a:pt x="16" y="174"/>
                </a:lnTo>
                <a:lnTo>
                  <a:pt x="21" y="183"/>
                </a:lnTo>
                <a:lnTo>
                  <a:pt x="28" y="191"/>
                </a:lnTo>
                <a:lnTo>
                  <a:pt x="36" y="198"/>
                </a:lnTo>
                <a:lnTo>
                  <a:pt x="43" y="203"/>
                </a:lnTo>
                <a:lnTo>
                  <a:pt x="51" y="209"/>
                </a:lnTo>
                <a:lnTo>
                  <a:pt x="59" y="213"/>
                </a:lnTo>
                <a:lnTo>
                  <a:pt x="67" y="217"/>
                </a:lnTo>
                <a:lnTo>
                  <a:pt x="76" y="218"/>
                </a:lnTo>
                <a:lnTo>
                  <a:pt x="84" y="221"/>
                </a:lnTo>
                <a:lnTo>
                  <a:pt x="93" y="221"/>
                </a:lnTo>
                <a:lnTo>
                  <a:pt x="100" y="221"/>
                </a:lnTo>
                <a:lnTo>
                  <a:pt x="108" y="219"/>
                </a:lnTo>
                <a:lnTo>
                  <a:pt x="115" y="217"/>
                </a:lnTo>
                <a:lnTo>
                  <a:pt x="123" y="214"/>
                </a:lnTo>
                <a:lnTo>
                  <a:pt x="129" y="211"/>
                </a:lnTo>
                <a:lnTo>
                  <a:pt x="136" y="206"/>
                </a:lnTo>
                <a:lnTo>
                  <a:pt x="144" y="201"/>
                </a:lnTo>
                <a:lnTo>
                  <a:pt x="151" y="195"/>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30" name="Freeform 102"/>
          <p:cNvSpPr>
            <a:spLocks/>
          </p:cNvSpPr>
          <p:nvPr/>
        </p:nvSpPr>
        <p:spPr bwMode="auto">
          <a:xfrm>
            <a:off x="2444750" y="3611563"/>
            <a:ext cx="114300" cy="106362"/>
          </a:xfrm>
          <a:custGeom>
            <a:avLst/>
            <a:gdLst>
              <a:gd name="T0" fmla="*/ 162 w 290"/>
              <a:gd name="T1" fmla="*/ 2 h 269"/>
              <a:gd name="T2" fmla="*/ 193 w 290"/>
              <a:gd name="T3" fmla="*/ 7 h 269"/>
              <a:gd name="T4" fmla="*/ 221 w 290"/>
              <a:gd name="T5" fmla="*/ 18 h 269"/>
              <a:gd name="T6" fmla="*/ 245 w 290"/>
              <a:gd name="T7" fmla="*/ 35 h 269"/>
              <a:gd name="T8" fmla="*/ 264 w 290"/>
              <a:gd name="T9" fmla="*/ 53 h 269"/>
              <a:gd name="T10" fmla="*/ 277 w 290"/>
              <a:gd name="T11" fmla="*/ 73 h 269"/>
              <a:gd name="T12" fmla="*/ 286 w 290"/>
              <a:gd name="T13" fmla="*/ 95 h 269"/>
              <a:gd name="T14" fmla="*/ 290 w 290"/>
              <a:gd name="T15" fmla="*/ 117 h 269"/>
              <a:gd name="T16" fmla="*/ 289 w 290"/>
              <a:gd name="T17" fmla="*/ 147 h 269"/>
              <a:gd name="T18" fmla="*/ 280 w 290"/>
              <a:gd name="T19" fmla="*/ 181 h 269"/>
              <a:gd name="T20" fmla="*/ 266 w 290"/>
              <a:gd name="T21" fmla="*/ 207 h 269"/>
              <a:gd name="T22" fmla="*/ 254 w 290"/>
              <a:gd name="T23" fmla="*/ 223 h 269"/>
              <a:gd name="T24" fmla="*/ 241 w 290"/>
              <a:gd name="T25" fmla="*/ 236 h 269"/>
              <a:gd name="T26" fmla="*/ 226 w 290"/>
              <a:gd name="T27" fmla="*/ 247 h 269"/>
              <a:gd name="T28" fmla="*/ 201 w 290"/>
              <a:gd name="T29" fmla="*/ 259 h 269"/>
              <a:gd name="T30" fmla="*/ 162 w 290"/>
              <a:gd name="T31" fmla="*/ 268 h 269"/>
              <a:gd name="T32" fmla="*/ 125 w 290"/>
              <a:gd name="T33" fmla="*/ 268 h 269"/>
              <a:gd name="T34" fmla="*/ 94 w 290"/>
              <a:gd name="T35" fmla="*/ 263 h 269"/>
              <a:gd name="T36" fmla="*/ 68 w 290"/>
              <a:gd name="T37" fmla="*/ 251 h 269"/>
              <a:gd name="T38" fmla="*/ 44 w 290"/>
              <a:gd name="T39" fmla="*/ 233 h 269"/>
              <a:gd name="T40" fmla="*/ 26 w 290"/>
              <a:gd name="T41" fmla="*/ 213 h 269"/>
              <a:gd name="T42" fmla="*/ 13 w 290"/>
              <a:gd name="T43" fmla="*/ 193 h 269"/>
              <a:gd name="T44" fmla="*/ 5 w 290"/>
              <a:gd name="T45" fmla="*/ 172 h 269"/>
              <a:gd name="T46" fmla="*/ 1 w 290"/>
              <a:gd name="T47" fmla="*/ 149 h 269"/>
              <a:gd name="T48" fmla="*/ 1 w 290"/>
              <a:gd name="T49" fmla="*/ 120 h 269"/>
              <a:gd name="T50" fmla="*/ 12 w 290"/>
              <a:gd name="T51" fmla="*/ 85 h 269"/>
              <a:gd name="T52" fmla="*/ 26 w 290"/>
              <a:gd name="T53" fmla="*/ 60 h 269"/>
              <a:gd name="T54" fmla="*/ 38 w 290"/>
              <a:gd name="T55" fmla="*/ 44 h 269"/>
              <a:gd name="T56" fmla="*/ 52 w 290"/>
              <a:gd name="T57" fmla="*/ 32 h 269"/>
              <a:gd name="T58" fmla="*/ 66 w 290"/>
              <a:gd name="T59" fmla="*/ 22 h 269"/>
              <a:gd name="T60" fmla="*/ 92 w 290"/>
              <a:gd name="T61" fmla="*/ 10 h 269"/>
              <a:gd name="T62" fmla="*/ 128 w 290"/>
              <a:gd name="T63"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0" h="269">
                <a:moveTo>
                  <a:pt x="146" y="0"/>
                </a:moveTo>
                <a:lnTo>
                  <a:pt x="162" y="2"/>
                </a:lnTo>
                <a:lnTo>
                  <a:pt x="178" y="3"/>
                </a:lnTo>
                <a:lnTo>
                  <a:pt x="193" y="7"/>
                </a:lnTo>
                <a:lnTo>
                  <a:pt x="208" y="12"/>
                </a:lnTo>
                <a:lnTo>
                  <a:pt x="221" y="18"/>
                </a:lnTo>
                <a:lnTo>
                  <a:pt x="233" y="26"/>
                </a:lnTo>
                <a:lnTo>
                  <a:pt x="245" y="35"/>
                </a:lnTo>
                <a:lnTo>
                  <a:pt x="256" y="44"/>
                </a:lnTo>
                <a:lnTo>
                  <a:pt x="264" y="53"/>
                </a:lnTo>
                <a:lnTo>
                  <a:pt x="270" y="64"/>
                </a:lnTo>
                <a:lnTo>
                  <a:pt x="277" y="73"/>
                </a:lnTo>
                <a:lnTo>
                  <a:pt x="282" y="84"/>
                </a:lnTo>
                <a:lnTo>
                  <a:pt x="286" y="95"/>
                </a:lnTo>
                <a:lnTo>
                  <a:pt x="289" y="107"/>
                </a:lnTo>
                <a:lnTo>
                  <a:pt x="290" y="117"/>
                </a:lnTo>
                <a:lnTo>
                  <a:pt x="290" y="129"/>
                </a:lnTo>
                <a:lnTo>
                  <a:pt x="289" y="147"/>
                </a:lnTo>
                <a:lnTo>
                  <a:pt x="286" y="164"/>
                </a:lnTo>
                <a:lnTo>
                  <a:pt x="280" y="181"/>
                </a:lnTo>
                <a:lnTo>
                  <a:pt x="272" y="199"/>
                </a:lnTo>
                <a:lnTo>
                  <a:pt x="266" y="207"/>
                </a:lnTo>
                <a:lnTo>
                  <a:pt x="261" y="215"/>
                </a:lnTo>
                <a:lnTo>
                  <a:pt x="254" y="223"/>
                </a:lnTo>
                <a:lnTo>
                  <a:pt x="248" y="229"/>
                </a:lnTo>
                <a:lnTo>
                  <a:pt x="241" y="236"/>
                </a:lnTo>
                <a:lnTo>
                  <a:pt x="234" y="241"/>
                </a:lnTo>
                <a:lnTo>
                  <a:pt x="226" y="247"/>
                </a:lnTo>
                <a:lnTo>
                  <a:pt x="218" y="251"/>
                </a:lnTo>
                <a:lnTo>
                  <a:pt x="201" y="259"/>
                </a:lnTo>
                <a:lnTo>
                  <a:pt x="182" y="264"/>
                </a:lnTo>
                <a:lnTo>
                  <a:pt x="162" y="268"/>
                </a:lnTo>
                <a:lnTo>
                  <a:pt x="142" y="269"/>
                </a:lnTo>
                <a:lnTo>
                  <a:pt x="125" y="268"/>
                </a:lnTo>
                <a:lnTo>
                  <a:pt x="110" y="267"/>
                </a:lnTo>
                <a:lnTo>
                  <a:pt x="94" y="263"/>
                </a:lnTo>
                <a:lnTo>
                  <a:pt x="81" y="257"/>
                </a:lnTo>
                <a:lnTo>
                  <a:pt x="68" y="251"/>
                </a:lnTo>
                <a:lnTo>
                  <a:pt x="56" y="243"/>
                </a:lnTo>
                <a:lnTo>
                  <a:pt x="44" y="233"/>
                </a:lnTo>
                <a:lnTo>
                  <a:pt x="34" y="223"/>
                </a:lnTo>
                <a:lnTo>
                  <a:pt x="26" y="213"/>
                </a:lnTo>
                <a:lnTo>
                  <a:pt x="20" y="204"/>
                </a:lnTo>
                <a:lnTo>
                  <a:pt x="13" y="193"/>
                </a:lnTo>
                <a:lnTo>
                  <a:pt x="9" y="183"/>
                </a:lnTo>
                <a:lnTo>
                  <a:pt x="5" y="172"/>
                </a:lnTo>
                <a:lnTo>
                  <a:pt x="2" y="160"/>
                </a:lnTo>
                <a:lnTo>
                  <a:pt x="1" y="149"/>
                </a:lnTo>
                <a:lnTo>
                  <a:pt x="0" y="137"/>
                </a:lnTo>
                <a:lnTo>
                  <a:pt x="1" y="120"/>
                </a:lnTo>
                <a:lnTo>
                  <a:pt x="5" y="103"/>
                </a:lnTo>
                <a:lnTo>
                  <a:pt x="12" y="85"/>
                </a:lnTo>
                <a:lnTo>
                  <a:pt x="21" y="68"/>
                </a:lnTo>
                <a:lnTo>
                  <a:pt x="26" y="60"/>
                </a:lnTo>
                <a:lnTo>
                  <a:pt x="32" y="52"/>
                </a:lnTo>
                <a:lnTo>
                  <a:pt x="38" y="44"/>
                </a:lnTo>
                <a:lnTo>
                  <a:pt x="44" y="38"/>
                </a:lnTo>
                <a:lnTo>
                  <a:pt x="52" y="32"/>
                </a:lnTo>
                <a:lnTo>
                  <a:pt x="58" y="27"/>
                </a:lnTo>
                <a:lnTo>
                  <a:pt x="66" y="22"/>
                </a:lnTo>
                <a:lnTo>
                  <a:pt x="74" y="18"/>
                </a:lnTo>
                <a:lnTo>
                  <a:pt x="92" y="10"/>
                </a:lnTo>
                <a:lnTo>
                  <a:pt x="109" y="4"/>
                </a:lnTo>
                <a:lnTo>
                  <a:pt x="128" y="2"/>
                </a:lnTo>
                <a:lnTo>
                  <a:pt x="146" y="0"/>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31" name="Freeform 103"/>
          <p:cNvSpPr>
            <a:spLocks/>
          </p:cNvSpPr>
          <p:nvPr/>
        </p:nvSpPr>
        <p:spPr bwMode="auto">
          <a:xfrm>
            <a:off x="2468563" y="3617913"/>
            <a:ext cx="66675" cy="92075"/>
          </a:xfrm>
          <a:custGeom>
            <a:avLst/>
            <a:gdLst>
              <a:gd name="T0" fmla="*/ 75 w 168"/>
              <a:gd name="T1" fmla="*/ 0 h 230"/>
              <a:gd name="T2" fmla="*/ 65 w 168"/>
              <a:gd name="T3" fmla="*/ 0 h 230"/>
              <a:gd name="T4" fmla="*/ 57 w 168"/>
              <a:gd name="T5" fmla="*/ 3 h 230"/>
              <a:gd name="T6" fmla="*/ 48 w 168"/>
              <a:gd name="T7" fmla="*/ 5 h 230"/>
              <a:gd name="T8" fmla="*/ 40 w 168"/>
              <a:gd name="T9" fmla="*/ 8 h 230"/>
              <a:gd name="T10" fmla="*/ 31 w 168"/>
              <a:gd name="T11" fmla="*/ 13 h 230"/>
              <a:gd name="T12" fmla="*/ 24 w 168"/>
              <a:gd name="T13" fmla="*/ 20 h 230"/>
              <a:gd name="T14" fmla="*/ 17 w 168"/>
              <a:gd name="T15" fmla="*/ 29 h 230"/>
              <a:gd name="T16" fmla="*/ 11 w 168"/>
              <a:gd name="T17" fmla="*/ 38 h 230"/>
              <a:gd name="T18" fmla="*/ 7 w 168"/>
              <a:gd name="T19" fmla="*/ 50 h 230"/>
              <a:gd name="T20" fmla="*/ 3 w 168"/>
              <a:gd name="T21" fmla="*/ 64 h 230"/>
              <a:gd name="T22" fmla="*/ 1 w 168"/>
              <a:gd name="T23" fmla="*/ 78 h 230"/>
              <a:gd name="T24" fmla="*/ 0 w 168"/>
              <a:gd name="T25" fmla="*/ 94 h 230"/>
              <a:gd name="T26" fmla="*/ 0 w 168"/>
              <a:gd name="T27" fmla="*/ 109 h 230"/>
              <a:gd name="T28" fmla="*/ 1 w 168"/>
              <a:gd name="T29" fmla="*/ 121 h 230"/>
              <a:gd name="T30" fmla="*/ 4 w 168"/>
              <a:gd name="T31" fmla="*/ 134 h 230"/>
              <a:gd name="T32" fmla="*/ 7 w 168"/>
              <a:gd name="T33" fmla="*/ 146 h 230"/>
              <a:gd name="T34" fmla="*/ 11 w 168"/>
              <a:gd name="T35" fmla="*/ 158 h 230"/>
              <a:gd name="T36" fmla="*/ 15 w 168"/>
              <a:gd name="T37" fmla="*/ 169 h 230"/>
              <a:gd name="T38" fmla="*/ 20 w 168"/>
              <a:gd name="T39" fmla="*/ 180 h 230"/>
              <a:gd name="T40" fmla="*/ 27 w 168"/>
              <a:gd name="T41" fmla="*/ 190 h 230"/>
              <a:gd name="T42" fmla="*/ 33 w 168"/>
              <a:gd name="T43" fmla="*/ 200 h 230"/>
              <a:gd name="T44" fmla="*/ 40 w 168"/>
              <a:gd name="T45" fmla="*/ 208 h 230"/>
              <a:gd name="T46" fmla="*/ 48 w 168"/>
              <a:gd name="T47" fmla="*/ 214 h 230"/>
              <a:gd name="T48" fmla="*/ 56 w 168"/>
              <a:gd name="T49" fmla="*/ 220 h 230"/>
              <a:gd name="T50" fmla="*/ 65 w 168"/>
              <a:gd name="T51" fmla="*/ 225 h 230"/>
              <a:gd name="T52" fmla="*/ 75 w 168"/>
              <a:gd name="T53" fmla="*/ 228 h 230"/>
              <a:gd name="T54" fmla="*/ 85 w 168"/>
              <a:gd name="T55" fmla="*/ 229 h 230"/>
              <a:gd name="T56" fmla="*/ 95 w 168"/>
              <a:gd name="T57" fmla="*/ 230 h 230"/>
              <a:gd name="T58" fmla="*/ 103 w 168"/>
              <a:gd name="T59" fmla="*/ 230 h 230"/>
              <a:gd name="T60" fmla="*/ 111 w 168"/>
              <a:gd name="T61" fmla="*/ 229 h 230"/>
              <a:gd name="T62" fmla="*/ 117 w 168"/>
              <a:gd name="T63" fmla="*/ 228 h 230"/>
              <a:gd name="T64" fmla="*/ 124 w 168"/>
              <a:gd name="T65" fmla="*/ 225 h 230"/>
              <a:gd name="T66" fmla="*/ 131 w 168"/>
              <a:gd name="T67" fmla="*/ 221 h 230"/>
              <a:gd name="T68" fmla="*/ 137 w 168"/>
              <a:gd name="T69" fmla="*/ 218 h 230"/>
              <a:gd name="T70" fmla="*/ 143 w 168"/>
              <a:gd name="T71" fmla="*/ 213 h 230"/>
              <a:gd name="T72" fmla="*/ 148 w 168"/>
              <a:gd name="T73" fmla="*/ 208 h 230"/>
              <a:gd name="T74" fmla="*/ 153 w 168"/>
              <a:gd name="T75" fmla="*/ 202 h 230"/>
              <a:gd name="T76" fmla="*/ 157 w 168"/>
              <a:gd name="T77" fmla="*/ 196 h 230"/>
              <a:gd name="T78" fmla="*/ 160 w 168"/>
              <a:gd name="T79" fmla="*/ 188 h 230"/>
              <a:gd name="T80" fmla="*/ 164 w 168"/>
              <a:gd name="T81" fmla="*/ 178 h 230"/>
              <a:gd name="T82" fmla="*/ 165 w 168"/>
              <a:gd name="T83" fmla="*/ 168 h 230"/>
              <a:gd name="T84" fmla="*/ 167 w 168"/>
              <a:gd name="T85" fmla="*/ 157 h 230"/>
              <a:gd name="T86" fmla="*/ 168 w 168"/>
              <a:gd name="T87" fmla="*/ 145 h 230"/>
              <a:gd name="T88" fmla="*/ 168 w 168"/>
              <a:gd name="T89" fmla="*/ 132 h 230"/>
              <a:gd name="T90" fmla="*/ 168 w 168"/>
              <a:gd name="T91" fmla="*/ 116 h 230"/>
              <a:gd name="T92" fmla="*/ 167 w 168"/>
              <a:gd name="T93" fmla="*/ 100 h 230"/>
              <a:gd name="T94" fmla="*/ 164 w 168"/>
              <a:gd name="T95" fmla="*/ 85 h 230"/>
              <a:gd name="T96" fmla="*/ 160 w 168"/>
              <a:gd name="T97" fmla="*/ 72 h 230"/>
              <a:gd name="T98" fmla="*/ 155 w 168"/>
              <a:gd name="T99" fmla="*/ 60 h 230"/>
              <a:gd name="T100" fmla="*/ 149 w 168"/>
              <a:gd name="T101" fmla="*/ 48 h 230"/>
              <a:gd name="T102" fmla="*/ 143 w 168"/>
              <a:gd name="T103" fmla="*/ 36 h 230"/>
              <a:gd name="T104" fmla="*/ 133 w 168"/>
              <a:gd name="T105" fmla="*/ 26 h 230"/>
              <a:gd name="T106" fmla="*/ 128 w 168"/>
              <a:gd name="T107" fmla="*/ 20 h 230"/>
              <a:gd name="T108" fmla="*/ 121 w 168"/>
              <a:gd name="T109" fmla="*/ 15 h 230"/>
              <a:gd name="T110" fmla="*/ 115 w 168"/>
              <a:gd name="T111" fmla="*/ 11 h 230"/>
              <a:gd name="T112" fmla="*/ 108 w 168"/>
              <a:gd name="T113" fmla="*/ 7 h 230"/>
              <a:gd name="T114" fmla="*/ 100 w 168"/>
              <a:gd name="T115" fmla="*/ 4 h 230"/>
              <a:gd name="T116" fmla="*/ 92 w 168"/>
              <a:gd name="T117" fmla="*/ 1 h 230"/>
              <a:gd name="T118" fmla="*/ 83 w 168"/>
              <a:gd name="T119" fmla="*/ 0 h 230"/>
              <a:gd name="T120" fmla="*/ 75 w 168"/>
              <a:gd name="T1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230">
                <a:moveTo>
                  <a:pt x="75" y="0"/>
                </a:moveTo>
                <a:lnTo>
                  <a:pt x="65" y="0"/>
                </a:lnTo>
                <a:lnTo>
                  <a:pt x="57" y="3"/>
                </a:lnTo>
                <a:lnTo>
                  <a:pt x="48" y="5"/>
                </a:lnTo>
                <a:lnTo>
                  <a:pt x="40" y="8"/>
                </a:lnTo>
                <a:lnTo>
                  <a:pt x="31" y="13"/>
                </a:lnTo>
                <a:lnTo>
                  <a:pt x="24" y="20"/>
                </a:lnTo>
                <a:lnTo>
                  <a:pt x="17" y="29"/>
                </a:lnTo>
                <a:lnTo>
                  <a:pt x="11" y="38"/>
                </a:lnTo>
                <a:lnTo>
                  <a:pt x="7" y="50"/>
                </a:lnTo>
                <a:lnTo>
                  <a:pt x="3" y="64"/>
                </a:lnTo>
                <a:lnTo>
                  <a:pt x="1" y="78"/>
                </a:lnTo>
                <a:lnTo>
                  <a:pt x="0" y="94"/>
                </a:lnTo>
                <a:lnTo>
                  <a:pt x="0" y="109"/>
                </a:lnTo>
                <a:lnTo>
                  <a:pt x="1" y="121"/>
                </a:lnTo>
                <a:lnTo>
                  <a:pt x="4" y="134"/>
                </a:lnTo>
                <a:lnTo>
                  <a:pt x="7" y="146"/>
                </a:lnTo>
                <a:lnTo>
                  <a:pt x="11" y="158"/>
                </a:lnTo>
                <a:lnTo>
                  <a:pt x="15" y="169"/>
                </a:lnTo>
                <a:lnTo>
                  <a:pt x="20" y="180"/>
                </a:lnTo>
                <a:lnTo>
                  <a:pt x="27" y="190"/>
                </a:lnTo>
                <a:lnTo>
                  <a:pt x="33" y="200"/>
                </a:lnTo>
                <a:lnTo>
                  <a:pt x="40" y="208"/>
                </a:lnTo>
                <a:lnTo>
                  <a:pt x="48" y="214"/>
                </a:lnTo>
                <a:lnTo>
                  <a:pt x="56" y="220"/>
                </a:lnTo>
                <a:lnTo>
                  <a:pt x="65" y="225"/>
                </a:lnTo>
                <a:lnTo>
                  <a:pt x="75" y="228"/>
                </a:lnTo>
                <a:lnTo>
                  <a:pt x="85" y="229"/>
                </a:lnTo>
                <a:lnTo>
                  <a:pt x="95" y="230"/>
                </a:lnTo>
                <a:lnTo>
                  <a:pt x="103" y="230"/>
                </a:lnTo>
                <a:lnTo>
                  <a:pt x="111" y="229"/>
                </a:lnTo>
                <a:lnTo>
                  <a:pt x="117" y="228"/>
                </a:lnTo>
                <a:lnTo>
                  <a:pt x="124" y="225"/>
                </a:lnTo>
                <a:lnTo>
                  <a:pt x="131" y="221"/>
                </a:lnTo>
                <a:lnTo>
                  <a:pt x="137" y="218"/>
                </a:lnTo>
                <a:lnTo>
                  <a:pt x="143" y="213"/>
                </a:lnTo>
                <a:lnTo>
                  <a:pt x="148" y="208"/>
                </a:lnTo>
                <a:lnTo>
                  <a:pt x="153" y="202"/>
                </a:lnTo>
                <a:lnTo>
                  <a:pt x="157" y="196"/>
                </a:lnTo>
                <a:lnTo>
                  <a:pt x="160" y="188"/>
                </a:lnTo>
                <a:lnTo>
                  <a:pt x="164" y="178"/>
                </a:lnTo>
                <a:lnTo>
                  <a:pt x="165" y="168"/>
                </a:lnTo>
                <a:lnTo>
                  <a:pt x="167" y="157"/>
                </a:lnTo>
                <a:lnTo>
                  <a:pt x="168" y="145"/>
                </a:lnTo>
                <a:lnTo>
                  <a:pt x="168" y="132"/>
                </a:lnTo>
                <a:lnTo>
                  <a:pt x="168" y="116"/>
                </a:lnTo>
                <a:lnTo>
                  <a:pt x="167" y="100"/>
                </a:lnTo>
                <a:lnTo>
                  <a:pt x="164" y="85"/>
                </a:lnTo>
                <a:lnTo>
                  <a:pt x="160" y="72"/>
                </a:lnTo>
                <a:lnTo>
                  <a:pt x="155" y="60"/>
                </a:lnTo>
                <a:lnTo>
                  <a:pt x="149" y="48"/>
                </a:lnTo>
                <a:lnTo>
                  <a:pt x="143" y="36"/>
                </a:lnTo>
                <a:lnTo>
                  <a:pt x="133" y="26"/>
                </a:lnTo>
                <a:lnTo>
                  <a:pt x="128" y="20"/>
                </a:lnTo>
                <a:lnTo>
                  <a:pt x="121" y="15"/>
                </a:lnTo>
                <a:lnTo>
                  <a:pt x="115" y="11"/>
                </a:lnTo>
                <a:lnTo>
                  <a:pt x="108" y="7"/>
                </a:lnTo>
                <a:lnTo>
                  <a:pt x="100" y="4"/>
                </a:lnTo>
                <a:lnTo>
                  <a:pt x="92" y="1"/>
                </a:lnTo>
                <a:lnTo>
                  <a:pt x="83" y="0"/>
                </a:lnTo>
                <a:lnTo>
                  <a:pt x="75" y="0"/>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32" name="Freeform 104"/>
          <p:cNvSpPr>
            <a:spLocks/>
          </p:cNvSpPr>
          <p:nvPr/>
        </p:nvSpPr>
        <p:spPr bwMode="auto">
          <a:xfrm>
            <a:off x="2570163" y="3611563"/>
            <a:ext cx="131762" cy="103187"/>
          </a:xfrm>
          <a:custGeom>
            <a:avLst/>
            <a:gdLst>
              <a:gd name="T0" fmla="*/ 117 w 329"/>
              <a:gd name="T1" fmla="*/ 41 h 261"/>
              <a:gd name="T2" fmla="*/ 144 w 329"/>
              <a:gd name="T3" fmla="*/ 22 h 261"/>
              <a:gd name="T4" fmla="*/ 169 w 329"/>
              <a:gd name="T5" fmla="*/ 8 h 261"/>
              <a:gd name="T6" fmla="*/ 193 w 329"/>
              <a:gd name="T7" fmla="*/ 2 h 261"/>
              <a:gd name="T8" fmla="*/ 217 w 329"/>
              <a:gd name="T9" fmla="*/ 2 h 261"/>
              <a:gd name="T10" fmla="*/ 239 w 329"/>
              <a:gd name="T11" fmla="*/ 7 h 261"/>
              <a:gd name="T12" fmla="*/ 256 w 329"/>
              <a:gd name="T13" fmla="*/ 18 h 261"/>
              <a:gd name="T14" fmla="*/ 271 w 329"/>
              <a:gd name="T15" fmla="*/ 35 h 261"/>
              <a:gd name="T16" fmla="*/ 280 w 329"/>
              <a:gd name="T17" fmla="*/ 55 h 261"/>
              <a:gd name="T18" fmla="*/ 283 w 329"/>
              <a:gd name="T19" fmla="*/ 80 h 261"/>
              <a:gd name="T20" fmla="*/ 284 w 329"/>
              <a:gd name="T21" fmla="*/ 204 h 261"/>
              <a:gd name="T22" fmla="*/ 284 w 329"/>
              <a:gd name="T23" fmla="*/ 224 h 261"/>
              <a:gd name="T24" fmla="*/ 288 w 329"/>
              <a:gd name="T25" fmla="*/ 236 h 261"/>
              <a:gd name="T26" fmla="*/ 300 w 329"/>
              <a:gd name="T27" fmla="*/ 248 h 261"/>
              <a:gd name="T28" fmla="*/ 311 w 329"/>
              <a:gd name="T29" fmla="*/ 251 h 261"/>
              <a:gd name="T30" fmla="*/ 329 w 329"/>
              <a:gd name="T31" fmla="*/ 251 h 261"/>
              <a:gd name="T32" fmla="*/ 180 w 329"/>
              <a:gd name="T33" fmla="*/ 261 h 261"/>
              <a:gd name="T34" fmla="*/ 187 w 329"/>
              <a:gd name="T35" fmla="*/ 251 h 261"/>
              <a:gd name="T36" fmla="*/ 205 w 329"/>
              <a:gd name="T37" fmla="*/ 249 h 261"/>
              <a:gd name="T38" fmla="*/ 216 w 329"/>
              <a:gd name="T39" fmla="*/ 245 h 261"/>
              <a:gd name="T40" fmla="*/ 224 w 329"/>
              <a:gd name="T41" fmla="*/ 239 h 261"/>
              <a:gd name="T42" fmla="*/ 228 w 329"/>
              <a:gd name="T43" fmla="*/ 229 h 261"/>
              <a:gd name="T44" fmla="*/ 229 w 329"/>
              <a:gd name="T45" fmla="*/ 204 h 261"/>
              <a:gd name="T46" fmla="*/ 228 w 329"/>
              <a:gd name="T47" fmla="*/ 84 h 261"/>
              <a:gd name="T48" fmla="*/ 223 w 329"/>
              <a:gd name="T49" fmla="*/ 59 h 261"/>
              <a:gd name="T50" fmla="*/ 212 w 329"/>
              <a:gd name="T51" fmla="*/ 44 h 261"/>
              <a:gd name="T52" fmla="*/ 195 w 329"/>
              <a:gd name="T53" fmla="*/ 36 h 261"/>
              <a:gd name="T54" fmla="*/ 173 w 329"/>
              <a:gd name="T55" fmla="*/ 35 h 261"/>
              <a:gd name="T56" fmla="*/ 153 w 329"/>
              <a:gd name="T57" fmla="*/ 40 h 261"/>
              <a:gd name="T58" fmla="*/ 133 w 329"/>
              <a:gd name="T59" fmla="*/ 48 h 261"/>
              <a:gd name="T60" fmla="*/ 115 w 329"/>
              <a:gd name="T61" fmla="*/ 63 h 261"/>
              <a:gd name="T62" fmla="*/ 104 w 329"/>
              <a:gd name="T63" fmla="*/ 204 h 261"/>
              <a:gd name="T64" fmla="*/ 105 w 329"/>
              <a:gd name="T65" fmla="*/ 225 h 261"/>
              <a:gd name="T66" fmla="*/ 108 w 329"/>
              <a:gd name="T67" fmla="*/ 236 h 261"/>
              <a:gd name="T68" fmla="*/ 113 w 329"/>
              <a:gd name="T69" fmla="*/ 243 h 261"/>
              <a:gd name="T70" fmla="*/ 121 w 329"/>
              <a:gd name="T71" fmla="*/ 248 h 261"/>
              <a:gd name="T72" fmla="*/ 133 w 329"/>
              <a:gd name="T73" fmla="*/ 251 h 261"/>
              <a:gd name="T74" fmla="*/ 153 w 329"/>
              <a:gd name="T75" fmla="*/ 251 h 261"/>
              <a:gd name="T76" fmla="*/ 4 w 329"/>
              <a:gd name="T77" fmla="*/ 261 h 261"/>
              <a:gd name="T78" fmla="*/ 11 w 329"/>
              <a:gd name="T79" fmla="*/ 251 h 261"/>
              <a:gd name="T80" fmla="*/ 31 w 329"/>
              <a:gd name="T81" fmla="*/ 249 h 261"/>
              <a:gd name="T82" fmla="*/ 43 w 329"/>
              <a:gd name="T83" fmla="*/ 241 h 261"/>
              <a:gd name="T84" fmla="*/ 48 w 329"/>
              <a:gd name="T85" fmla="*/ 227 h 261"/>
              <a:gd name="T86" fmla="*/ 51 w 329"/>
              <a:gd name="T87" fmla="*/ 204 h 261"/>
              <a:gd name="T88" fmla="*/ 51 w 329"/>
              <a:gd name="T89" fmla="*/ 89 h 261"/>
              <a:gd name="T90" fmla="*/ 49 w 329"/>
              <a:gd name="T91" fmla="*/ 61 h 261"/>
              <a:gd name="T92" fmla="*/ 47 w 329"/>
              <a:gd name="T93" fmla="*/ 49 h 261"/>
              <a:gd name="T94" fmla="*/ 43 w 329"/>
              <a:gd name="T95" fmla="*/ 43 h 261"/>
              <a:gd name="T96" fmla="*/ 35 w 329"/>
              <a:gd name="T97" fmla="*/ 39 h 261"/>
              <a:gd name="T98" fmla="*/ 16 w 329"/>
              <a:gd name="T99" fmla="*/ 39 h 261"/>
              <a:gd name="T100" fmla="*/ 0 w 329"/>
              <a:gd name="T101" fmla="*/ 32 h 261"/>
              <a:gd name="T102" fmla="*/ 104 w 329"/>
              <a:gd name="T10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9" h="261">
                <a:moveTo>
                  <a:pt x="104" y="55"/>
                </a:moveTo>
                <a:lnTo>
                  <a:pt x="117" y="41"/>
                </a:lnTo>
                <a:lnTo>
                  <a:pt x="131" y="31"/>
                </a:lnTo>
                <a:lnTo>
                  <a:pt x="144" y="22"/>
                </a:lnTo>
                <a:lnTo>
                  <a:pt x="156" y="14"/>
                </a:lnTo>
                <a:lnTo>
                  <a:pt x="169" y="8"/>
                </a:lnTo>
                <a:lnTo>
                  <a:pt x="181" y="4"/>
                </a:lnTo>
                <a:lnTo>
                  <a:pt x="193" y="2"/>
                </a:lnTo>
                <a:lnTo>
                  <a:pt x="205" y="0"/>
                </a:lnTo>
                <a:lnTo>
                  <a:pt x="217" y="2"/>
                </a:lnTo>
                <a:lnTo>
                  <a:pt x="228" y="3"/>
                </a:lnTo>
                <a:lnTo>
                  <a:pt x="239" y="7"/>
                </a:lnTo>
                <a:lnTo>
                  <a:pt x="248" y="11"/>
                </a:lnTo>
                <a:lnTo>
                  <a:pt x="256" y="18"/>
                </a:lnTo>
                <a:lnTo>
                  <a:pt x="264" y="24"/>
                </a:lnTo>
                <a:lnTo>
                  <a:pt x="271" y="35"/>
                </a:lnTo>
                <a:lnTo>
                  <a:pt x="276" y="45"/>
                </a:lnTo>
                <a:lnTo>
                  <a:pt x="280" y="55"/>
                </a:lnTo>
                <a:lnTo>
                  <a:pt x="281" y="67"/>
                </a:lnTo>
                <a:lnTo>
                  <a:pt x="283" y="80"/>
                </a:lnTo>
                <a:lnTo>
                  <a:pt x="284" y="96"/>
                </a:lnTo>
                <a:lnTo>
                  <a:pt x="284" y="204"/>
                </a:lnTo>
                <a:lnTo>
                  <a:pt x="284" y="215"/>
                </a:lnTo>
                <a:lnTo>
                  <a:pt x="284" y="224"/>
                </a:lnTo>
                <a:lnTo>
                  <a:pt x="287" y="231"/>
                </a:lnTo>
                <a:lnTo>
                  <a:pt x="288" y="236"/>
                </a:lnTo>
                <a:lnTo>
                  <a:pt x="293" y="243"/>
                </a:lnTo>
                <a:lnTo>
                  <a:pt x="300" y="248"/>
                </a:lnTo>
                <a:lnTo>
                  <a:pt x="305" y="249"/>
                </a:lnTo>
                <a:lnTo>
                  <a:pt x="311" y="251"/>
                </a:lnTo>
                <a:lnTo>
                  <a:pt x="320" y="251"/>
                </a:lnTo>
                <a:lnTo>
                  <a:pt x="329" y="251"/>
                </a:lnTo>
                <a:lnTo>
                  <a:pt x="329" y="261"/>
                </a:lnTo>
                <a:lnTo>
                  <a:pt x="180" y="261"/>
                </a:lnTo>
                <a:lnTo>
                  <a:pt x="180" y="251"/>
                </a:lnTo>
                <a:lnTo>
                  <a:pt x="187" y="251"/>
                </a:lnTo>
                <a:lnTo>
                  <a:pt x="196" y="251"/>
                </a:lnTo>
                <a:lnTo>
                  <a:pt x="205" y="249"/>
                </a:lnTo>
                <a:lnTo>
                  <a:pt x="211" y="248"/>
                </a:lnTo>
                <a:lnTo>
                  <a:pt x="216" y="245"/>
                </a:lnTo>
                <a:lnTo>
                  <a:pt x="220" y="243"/>
                </a:lnTo>
                <a:lnTo>
                  <a:pt x="224" y="239"/>
                </a:lnTo>
                <a:lnTo>
                  <a:pt x="225" y="235"/>
                </a:lnTo>
                <a:lnTo>
                  <a:pt x="228" y="229"/>
                </a:lnTo>
                <a:lnTo>
                  <a:pt x="229" y="221"/>
                </a:lnTo>
                <a:lnTo>
                  <a:pt x="229" y="204"/>
                </a:lnTo>
                <a:lnTo>
                  <a:pt x="229" y="100"/>
                </a:lnTo>
                <a:lnTo>
                  <a:pt x="228" y="84"/>
                </a:lnTo>
                <a:lnTo>
                  <a:pt x="227" y="71"/>
                </a:lnTo>
                <a:lnTo>
                  <a:pt x="223" y="59"/>
                </a:lnTo>
                <a:lnTo>
                  <a:pt x="219" y="51"/>
                </a:lnTo>
                <a:lnTo>
                  <a:pt x="212" y="44"/>
                </a:lnTo>
                <a:lnTo>
                  <a:pt x="204" y="39"/>
                </a:lnTo>
                <a:lnTo>
                  <a:pt x="195" y="36"/>
                </a:lnTo>
                <a:lnTo>
                  <a:pt x="183" y="35"/>
                </a:lnTo>
                <a:lnTo>
                  <a:pt x="173" y="35"/>
                </a:lnTo>
                <a:lnTo>
                  <a:pt x="163" y="38"/>
                </a:lnTo>
                <a:lnTo>
                  <a:pt x="153" y="40"/>
                </a:lnTo>
                <a:lnTo>
                  <a:pt x="144" y="44"/>
                </a:lnTo>
                <a:lnTo>
                  <a:pt x="133" y="48"/>
                </a:lnTo>
                <a:lnTo>
                  <a:pt x="124" y="55"/>
                </a:lnTo>
                <a:lnTo>
                  <a:pt x="115" y="63"/>
                </a:lnTo>
                <a:lnTo>
                  <a:pt x="104" y="71"/>
                </a:lnTo>
                <a:lnTo>
                  <a:pt x="104" y="204"/>
                </a:lnTo>
                <a:lnTo>
                  <a:pt x="105" y="216"/>
                </a:lnTo>
                <a:lnTo>
                  <a:pt x="105" y="225"/>
                </a:lnTo>
                <a:lnTo>
                  <a:pt x="107" y="232"/>
                </a:lnTo>
                <a:lnTo>
                  <a:pt x="108" y="236"/>
                </a:lnTo>
                <a:lnTo>
                  <a:pt x="111" y="240"/>
                </a:lnTo>
                <a:lnTo>
                  <a:pt x="113" y="243"/>
                </a:lnTo>
                <a:lnTo>
                  <a:pt x="117" y="245"/>
                </a:lnTo>
                <a:lnTo>
                  <a:pt x="121" y="248"/>
                </a:lnTo>
                <a:lnTo>
                  <a:pt x="125" y="249"/>
                </a:lnTo>
                <a:lnTo>
                  <a:pt x="133" y="251"/>
                </a:lnTo>
                <a:lnTo>
                  <a:pt x="143" y="251"/>
                </a:lnTo>
                <a:lnTo>
                  <a:pt x="153" y="251"/>
                </a:lnTo>
                <a:lnTo>
                  <a:pt x="153" y="261"/>
                </a:lnTo>
                <a:lnTo>
                  <a:pt x="4" y="261"/>
                </a:lnTo>
                <a:lnTo>
                  <a:pt x="4" y="251"/>
                </a:lnTo>
                <a:lnTo>
                  <a:pt x="11" y="251"/>
                </a:lnTo>
                <a:lnTo>
                  <a:pt x="21" y="251"/>
                </a:lnTo>
                <a:lnTo>
                  <a:pt x="31" y="249"/>
                </a:lnTo>
                <a:lnTo>
                  <a:pt x="37" y="245"/>
                </a:lnTo>
                <a:lnTo>
                  <a:pt x="43" y="241"/>
                </a:lnTo>
                <a:lnTo>
                  <a:pt x="45" y="236"/>
                </a:lnTo>
                <a:lnTo>
                  <a:pt x="48" y="227"/>
                </a:lnTo>
                <a:lnTo>
                  <a:pt x="49" y="216"/>
                </a:lnTo>
                <a:lnTo>
                  <a:pt x="51" y="204"/>
                </a:lnTo>
                <a:lnTo>
                  <a:pt x="51" y="109"/>
                </a:lnTo>
                <a:lnTo>
                  <a:pt x="51" y="89"/>
                </a:lnTo>
                <a:lnTo>
                  <a:pt x="49" y="73"/>
                </a:lnTo>
                <a:lnTo>
                  <a:pt x="49" y="61"/>
                </a:lnTo>
                <a:lnTo>
                  <a:pt x="48" y="55"/>
                </a:lnTo>
                <a:lnTo>
                  <a:pt x="47" y="49"/>
                </a:lnTo>
                <a:lnTo>
                  <a:pt x="45" y="47"/>
                </a:lnTo>
                <a:lnTo>
                  <a:pt x="43" y="43"/>
                </a:lnTo>
                <a:lnTo>
                  <a:pt x="40" y="41"/>
                </a:lnTo>
                <a:lnTo>
                  <a:pt x="35" y="39"/>
                </a:lnTo>
                <a:lnTo>
                  <a:pt x="27" y="38"/>
                </a:lnTo>
                <a:lnTo>
                  <a:pt x="16" y="39"/>
                </a:lnTo>
                <a:lnTo>
                  <a:pt x="4" y="41"/>
                </a:lnTo>
                <a:lnTo>
                  <a:pt x="0" y="32"/>
                </a:lnTo>
                <a:lnTo>
                  <a:pt x="91" y="0"/>
                </a:lnTo>
                <a:lnTo>
                  <a:pt x="104" y="0"/>
                </a:lnTo>
                <a:lnTo>
                  <a:pt x="104" y="55"/>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33" name="Freeform 105"/>
          <p:cNvSpPr>
            <a:spLocks/>
          </p:cNvSpPr>
          <p:nvPr/>
        </p:nvSpPr>
        <p:spPr bwMode="auto">
          <a:xfrm>
            <a:off x="2711450" y="3611563"/>
            <a:ext cx="114300" cy="106362"/>
          </a:xfrm>
          <a:custGeom>
            <a:avLst/>
            <a:gdLst>
              <a:gd name="T0" fmla="*/ 163 w 291"/>
              <a:gd name="T1" fmla="*/ 2 h 269"/>
              <a:gd name="T2" fmla="*/ 194 w 291"/>
              <a:gd name="T3" fmla="*/ 7 h 269"/>
              <a:gd name="T4" fmla="*/ 222 w 291"/>
              <a:gd name="T5" fmla="*/ 18 h 269"/>
              <a:gd name="T6" fmla="*/ 246 w 291"/>
              <a:gd name="T7" fmla="*/ 35 h 269"/>
              <a:gd name="T8" fmla="*/ 264 w 291"/>
              <a:gd name="T9" fmla="*/ 53 h 269"/>
              <a:gd name="T10" fmla="*/ 278 w 291"/>
              <a:gd name="T11" fmla="*/ 73 h 269"/>
              <a:gd name="T12" fmla="*/ 287 w 291"/>
              <a:gd name="T13" fmla="*/ 95 h 269"/>
              <a:gd name="T14" fmla="*/ 291 w 291"/>
              <a:gd name="T15" fmla="*/ 117 h 269"/>
              <a:gd name="T16" fmla="*/ 291 w 291"/>
              <a:gd name="T17" fmla="*/ 147 h 269"/>
              <a:gd name="T18" fmla="*/ 280 w 291"/>
              <a:gd name="T19" fmla="*/ 181 h 269"/>
              <a:gd name="T20" fmla="*/ 267 w 291"/>
              <a:gd name="T21" fmla="*/ 207 h 269"/>
              <a:gd name="T22" fmla="*/ 255 w 291"/>
              <a:gd name="T23" fmla="*/ 223 h 269"/>
              <a:gd name="T24" fmla="*/ 242 w 291"/>
              <a:gd name="T25" fmla="*/ 236 h 269"/>
              <a:gd name="T26" fmla="*/ 227 w 291"/>
              <a:gd name="T27" fmla="*/ 247 h 269"/>
              <a:gd name="T28" fmla="*/ 202 w 291"/>
              <a:gd name="T29" fmla="*/ 259 h 269"/>
              <a:gd name="T30" fmla="*/ 163 w 291"/>
              <a:gd name="T31" fmla="*/ 268 h 269"/>
              <a:gd name="T32" fmla="*/ 127 w 291"/>
              <a:gd name="T33" fmla="*/ 268 h 269"/>
              <a:gd name="T34" fmla="*/ 96 w 291"/>
              <a:gd name="T35" fmla="*/ 263 h 269"/>
              <a:gd name="T36" fmla="*/ 68 w 291"/>
              <a:gd name="T37" fmla="*/ 251 h 269"/>
              <a:gd name="T38" fmla="*/ 46 w 291"/>
              <a:gd name="T39" fmla="*/ 233 h 269"/>
              <a:gd name="T40" fmla="*/ 27 w 291"/>
              <a:gd name="T41" fmla="*/ 213 h 269"/>
              <a:gd name="T42" fmla="*/ 14 w 291"/>
              <a:gd name="T43" fmla="*/ 193 h 269"/>
              <a:gd name="T44" fmla="*/ 6 w 291"/>
              <a:gd name="T45" fmla="*/ 172 h 269"/>
              <a:gd name="T46" fmla="*/ 2 w 291"/>
              <a:gd name="T47" fmla="*/ 149 h 269"/>
              <a:gd name="T48" fmla="*/ 2 w 291"/>
              <a:gd name="T49" fmla="*/ 120 h 269"/>
              <a:gd name="T50" fmla="*/ 12 w 291"/>
              <a:gd name="T51" fmla="*/ 85 h 269"/>
              <a:gd name="T52" fmla="*/ 27 w 291"/>
              <a:gd name="T53" fmla="*/ 60 h 269"/>
              <a:gd name="T54" fmla="*/ 39 w 291"/>
              <a:gd name="T55" fmla="*/ 44 h 269"/>
              <a:gd name="T56" fmla="*/ 52 w 291"/>
              <a:gd name="T57" fmla="*/ 32 h 269"/>
              <a:gd name="T58" fmla="*/ 67 w 291"/>
              <a:gd name="T59" fmla="*/ 22 h 269"/>
              <a:gd name="T60" fmla="*/ 92 w 291"/>
              <a:gd name="T61" fmla="*/ 10 h 269"/>
              <a:gd name="T62" fmla="*/ 128 w 291"/>
              <a:gd name="T63"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269">
                <a:moveTo>
                  <a:pt x="147" y="0"/>
                </a:moveTo>
                <a:lnTo>
                  <a:pt x="163" y="2"/>
                </a:lnTo>
                <a:lnTo>
                  <a:pt x="179" y="3"/>
                </a:lnTo>
                <a:lnTo>
                  <a:pt x="194" y="7"/>
                </a:lnTo>
                <a:lnTo>
                  <a:pt x="208" y="12"/>
                </a:lnTo>
                <a:lnTo>
                  <a:pt x="222" y="18"/>
                </a:lnTo>
                <a:lnTo>
                  <a:pt x="234" y="26"/>
                </a:lnTo>
                <a:lnTo>
                  <a:pt x="246" y="35"/>
                </a:lnTo>
                <a:lnTo>
                  <a:pt x="256" y="44"/>
                </a:lnTo>
                <a:lnTo>
                  <a:pt x="264" y="53"/>
                </a:lnTo>
                <a:lnTo>
                  <a:pt x="272" y="64"/>
                </a:lnTo>
                <a:lnTo>
                  <a:pt x="278" y="73"/>
                </a:lnTo>
                <a:lnTo>
                  <a:pt x="283" y="84"/>
                </a:lnTo>
                <a:lnTo>
                  <a:pt x="287" y="95"/>
                </a:lnTo>
                <a:lnTo>
                  <a:pt x="290" y="107"/>
                </a:lnTo>
                <a:lnTo>
                  <a:pt x="291" y="117"/>
                </a:lnTo>
                <a:lnTo>
                  <a:pt x="291" y="129"/>
                </a:lnTo>
                <a:lnTo>
                  <a:pt x="291" y="147"/>
                </a:lnTo>
                <a:lnTo>
                  <a:pt x="287" y="164"/>
                </a:lnTo>
                <a:lnTo>
                  <a:pt x="280" y="181"/>
                </a:lnTo>
                <a:lnTo>
                  <a:pt x="272" y="199"/>
                </a:lnTo>
                <a:lnTo>
                  <a:pt x="267" y="207"/>
                </a:lnTo>
                <a:lnTo>
                  <a:pt x="262" y="215"/>
                </a:lnTo>
                <a:lnTo>
                  <a:pt x="255" y="223"/>
                </a:lnTo>
                <a:lnTo>
                  <a:pt x="250" y="229"/>
                </a:lnTo>
                <a:lnTo>
                  <a:pt x="242" y="236"/>
                </a:lnTo>
                <a:lnTo>
                  <a:pt x="235" y="241"/>
                </a:lnTo>
                <a:lnTo>
                  <a:pt x="227" y="247"/>
                </a:lnTo>
                <a:lnTo>
                  <a:pt x="219" y="251"/>
                </a:lnTo>
                <a:lnTo>
                  <a:pt x="202" y="259"/>
                </a:lnTo>
                <a:lnTo>
                  <a:pt x="183" y="264"/>
                </a:lnTo>
                <a:lnTo>
                  <a:pt x="163" y="268"/>
                </a:lnTo>
                <a:lnTo>
                  <a:pt x="143" y="269"/>
                </a:lnTo>
                <a:lnTo>
                  <a:pt x="127" y="268"/>
                </a:lnTo>
                <a:lnTo>
                  <a:pt x="111" y="267"/>
                </a:lnTo>
                <a:lnTo>
                  <a:pt x="96" y="263"/>
                </a:lnTo>
                <a:lnTo>
                  <a:pt x="82" y="257"/>
                </a:lnTo>
                <a:lnTo>
                  <a:pt x="68" y="251"/>
                </a:lnTo>
                <a:lnTo>
                  <a:pt x="56" y="243"/>
                </a:lnTo>
                <a:lnTo>
                  <a:pt x="46" y="233"/>
                </a:lnTo>
                <a:lnTo>
                  <a:pt x="35" y="223"/>
                </a:lnTo>
                <a:lnTo>
                  <a:pt x="27" y="213"/>
                </a:lnTo>
                <a:lnTo>
                  <a:pt x="20" y="204"/>
                </a:lnTo>
                <a:lnTo>
                  <a:pt x="14" y="193"/>
                </a:lnTo>
                <a:lnTo>
                  <a:pt x="10" y="183"/>
                </a:lnTo>
                <a:lnTo>
                  <a:pt x="6" y="172"/>
                </a:lnTo>
                <a:lnTo>
                  <a:pt x="3" y="160"/>
                </a:lnTo>
                <a:lnTo>
                  <a:pt x="2" y="149"/>
                </a:lnTo>
                <a:lnTo>
                  <a:pt x="0" y="137"/>
                </a:lnTo>
                <a:lnTo>
                  <a:pt x="2" y="120"/>
                </a:lnTo>
                <a:lnTo>
                  <a:pt x="6" y="103"/>
                </a:lnTo>
                <a:lnTo>
                  <a:pt x="12" y="85"/>
                </a:lnTo>
                <a:lnTo>
                  <a:pt x="22" y="68"/>
                </a:lnTo>
                <a:lnTo>
                  <a:pt x="27" y="60"/>
                </a:lnTo>
                <a:lnTo>
                  <a:pt x="32" y="52"/>
                </a:lnTo>
                <a:lnTo>
                  <a:pt x="39" y="44"/>
                </a:lnTo>
                <a:lnTo>
                  <a:pt x="46" y="38"/>
                </a:lnTo>
                <a:lnTo>
                  <a:pt x="52" y="32"/>
                </a:lnTo>
                <a:lnTo>
                  <a:pt x="59" y="27"/>
                </a:lnTo>
                <a:lnTo>
                  <a:pt x="67" y="22"/>
                </a:lnTo>
                <a:lnTo>
                  <a:pt x="75" y="18"/>
                </a:lnTo>
                <a:lnTo>
                  <a:pt x="92" y="10"/>
                </a:lnTo>
                <a:lnTo>
                  <a:pt x="110" y="4"/>
                </a:lnTo>
                <a:lnTo>
                  <a:pt x="128" y="2"/>
                </a:lnTo>
                <a:lnTo>
                  <a:pt x="147" y="0"/>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34" name="Freeform 106"/>
          <p:cNvSpPr>
            <a:spLocks/>
          </p:cNvSpPr>
          <p:nvPr/>
        </p:nvSpPr>
        <p:spPr bwMode="auto">
          <a:xfrm>
            <a:off x="2735263" y="3617913"/>
            <a:ext cx="66675" cy="92075"/>
          </a:xfrm>
          <a:custGeom>
            <a:avLst/>
            <a:gdLst>
              <a:gd name="T0" fmla="*/ 74 w 169"/>
              <a:gd name="T1" fmla="*/ 0 h 230"/>
              <a:gd name="T2" fmla="*/ 66 w 169"/>
              <a:gd name="T3" fmla="*/ 0 h 230"/>
              <a:gd name="T4" fmla="*/ 57 w 169"/>
              <a:gd name="T5" fmla="*/ 3 h 230"/>
              <a:gd name="T6" fmla="*/ 48 w 169"/>
              <a:gd name="T7" fmla="*/ 5 h 230"/>
              <a:gd name="T8" fmla="*/ 40 w 169"/>
              <a:gd name="T9" fmla="*/ 8 h 230"/>
              <a:gd name="T10" fmla="*/ 30 w 169"/>
              <a:gd name="T11" fmla="*/ 13 h 230"/>
              <a:gd name="T12" fmla="*/ 24 w 169"/>
              <a:gd name="T13" fmla="*/ 20 h 230"/>
              <a:gd name="T14" fmla="*/ 17 w 169"/>
              <a:gd name="T15" fmla="*/ 29 h 230"/>
              <a:gd name="T16" fmla="*/ 10 w 169"/>
              <a:gd name="T17" fmla="*/ 38 h 230"/>
              <a:gd name="T18" fmla="*/ 6 w 169"/>
              <a:gd name="T19" fmla="*/ 50 h 230"/>
              <a:gd name="T20" fmla="*/ 2 w 169"/>
              <a:gd name="T21" fmla="*/ 64 h 230"/>
              <a:gd name="T22" fmla="*/ 1 w 169"/>
              <a:gd name="T23" fmla="*/ 78 h 230"/>
              <a:gd name="T24" fmla="*/ 0 w 169"/>
              <a:gd name="T25" fmla="*/ 94 h 230"/>
              <a:gd name="T26" fmla="*/ 1 w 169"/>
              <a:gd name="T27" fmla="*/ 109 h 230"/>
              <a:gd name="T28" fmla="*/ 2 w 169"/>
              <a:gd name="T29" fmla="*/ 121 h 230"/>
              <a:gd name="T30" fmla="*/ 4 w 169"/>
              <a:gd name="T31" fmla="*/ 134 h 230"/>
              <a:gd name="T32" fmla="*/ 6 w 169"/>
              <a:gd name="T33" fmla="*/ 146 h 230"/>
              <a:gd name="T34" fmla="*/ 10 w 169"/>
              <a:gd name="T35" fmla="*/ 158 h 230"/>
              <a:gd name="T36" fmla="*/ 14 w 169"/>
              <a:gd name="T37" fmla="*/ 169 h 230"/>
              <a:gd name="T38" fmla="*/ 20 w 169"/>
              <a:gd name="T39" fmla="*/ 180 h 230"/>
              <a:gd name="T40" fmla="*/ 26 w 169"/>
              <a:gd name="T41" fmla="*/ 190 h 230"/>
              <a:gd name="T42" fmla="*/ 33 w 169"/>
              <a:gd name="T43" fmla="*/ 200 h 230"/>
              <a:gd name="T44" fmla="*/ 40 w 169"/>
              <a:gd name="T45" fmla="*/ 208 h 230"/>
              <a:gd name="T46" fmla="*/ 48 w 169"/>
              <a:gd name="T47" fmla="*/ 214 h 230"/>
              <a:gd name="T48" fmla="*/ 57 w 169"/>
              <a:gd name="T49" fmla="*/ 220 h 230"/>
              <a:gd name="T50" fmla="*/ 65 w 169"/>
              <a:gd name="T51" fmla="*/ 225 h 230"/>
              <a:gd name="T52" fmla="*/ 74 w 169"/>
              <a:gd name="T53" fmla="*/ 228 h 230"/>
              <a:gd name="T54" fmla="*/ 85 w 169"/>
              <a:gd name="T55" fmla="*/ 229 h 230"/>
              <a:gd name="T56" fmla="*/ 96 w 169"/>
              <a:gd name="T57" fmla="*/ 230 h 230"/>
              <a:gd name="T58" fmla="*/ 102 w 169"/>
              <a:gd name="T59" fmla="*/ 230 h 230"/>
              <a:gd name="T60" fmla="*/ 110 w 169"/>
              <a:gd name="T61" fmla="*/ 229 h 230"/>
              <a:gd name="T62" fmla="*/ 117 w 169"/>
              <a:gd name="T63" fmla="*/ 228 h 230"/>
              <a:gd name="T64" fmla="*/ 124 w 169"/>
              <a:gd name="T65" fmla="*/ 225 h 230"/>
              <a:gd name="T66" fmla="*/ 130 w 169"/>
              <a:gd name="T67" fmla="*/ 221 h 230"/>
              <a:gd name="T68" fmla="*/ 137 w 169"/>
              <a:gd name="T69" fmla="*/ 218 h 230"/>
              <a:gd name="T70" fmla="*/ 142 w 169"/>
              <a:gd name="T71" fmla="*/ 213 h 230"/>
              <a:gd name="T72" fmla="*/ 148 w 169"/>
              <a:gd name="T73" fmla="*/ 208 h 230"/>
              <a:gd name="T74" fmla="*/ 153 w 169"/>
              <a:gd name="T75" fmla="*/ 202 h 230"/>
              <a:gd name="T76" fmla="*/ 157 w 169"/>
              <a:gd name="T77" fmla="*/ 196 h 230"/>
              <a:gd name="T78" fmla="*/ 161 w 169"/>
              <a:gd name="T79" fmla="*/ 188 h 230"/>
              <a:gd name="T80" fmla="*/ 164 w 169"/>
              <a:gd name="T81" fmla="*/ 178 h 230"/>
              <a:gd name="T82" fmla="*/ 165 w 169"/>
              <a:gd name="T83" fmla="*/ 168 h 230"/>
              <a:gd name="T84" fmla="*/ 168 w 169"/>
              <a:gd name="T85" fmla="*/ 157 h 230"/>
              <a:gd name="T86" fmla="*/ 168 w 169"/>
              <a:gd name="T87" fmla="*/ 145 h 230"/>
              <a:gd name="T88" fmla="*/ 169 w 169"/>
              <a:gd name="T89" fmla="*/ 132 h 230"/>
              <a:gd name="T90" fmla="*/ 168 w 169"/>
              <a:gd name="T91" fmla="*/ 116 h 230"/>
              <a:gd name="T92" fmla="*/ 166 w 169"/>
              <a:gd name="T93" fmla="*/ 100 h 230"/>
              <a:gd name="T94" fmla="*/ 164 w 169"/>
              <a:gd name="T95" fmla="*/ 85 h 230"/>
              <a:gd name="T96" fmla="*/ 160 w 169"/>
              <a:gd name="T97" fmla="*/ 72 h 230"/>
              <a:gd name="T98" fmla="*/ 154 w 169"/>
              <a:gd name="T99" fmla="*/ 60 h 230"/>
              <a:gd name="T100" fmla="*/ 149 w 169"/>
              <a:gd name="T101" fmla="*/ 48 h 230"/>
              <a:gd name="T102" fmla="*/ 142 w 169"/>
              <a:gd name="T103" fmla="*/ 36 h 230"/>
              <a:gd name="T104" fmla="*/ 134 w 169"/>
              <a:gd name="T105" fmla="*/ 26 h 230"/>
              <a:gd name="T106" fmla="*/ 128 w 169"/>
              <a:gd name="T107" fmla="*/ 20 h 230"/>
              <a:gd name="T108" fmla="*/ 121 w 169"/>
              <a:gd name="T109" fmla="*/ 15 h 230"/>
              <a:gd name="T110" fmla="*/ 114 w 169"/>
              <a:gd name="T111" fmla="*/ 11 h 230"/>
              <a:gd name="T112" fmla="*/ 108 w 169"/>
              <a:gd name="T113" fmla="*/ 7 h 230"/>
              <a:gd name="T114" fmla="*/ 100 w 169"/>
              <a:gd name="T115" fmla="*/ 4 h 230"/>
              <a:gd name="T116" fmla="*/ 92 w 169"/>
              <a:gd name="T117" fmla="*/ 1 h 230"/>
              <a:gd name="T118" fmla="*/ 84 w 169"/>
              <a:gd name="T119" fmla="*/ 0 h 230"/>
              <a:gd name="T120" fmla="*/ 74 w 169"/>
              <a:gd name="T1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230">
                <a:moveTo>
                  <a:pt x="74" y="0"/>
                </a:moveTo>
                <a:lnTo>
                  <a:pt x="66" y="0"/>
                </a:lnTo>
                <a:lnTo>
                  <a:pt x="57" y="3"/>
                </a:lnTo>
                <a:lnTo>
                  <a:pt x="48" y="5"/>
                </a:lnTo>
                <a:lnTo>
                  <a:pt x="40" y="8"/>
                </a:lnTo>
                <a:lnTo>
                  <a:pt x="30" y="13"/>
                </a:lnTo>
                <a:lnTo>
                  <a:pt x="24" y="20"/>
                </a:lnTo>
                <a:lnTo>
                  <a:pt x="17" y="29"/>
                </a:lnTo>
                <a:lnTo>
                  <a:pt x="10" y="38"/>
                </a:lnTo>
                <a:lnTo>
                  <a:pt x="6" y="50"/>
                </a:lnTo>
                <a:lnTo>
                  <a:pt x="2" y="64"/>
                </a:lnTo>
                <a:lnTo>
                  <a:pt x="1" y="78"/>
                </a:lnTo>
                <a:lnTo>
                  <a:pt x="0" y="94"/>
                </a:lnTo>
                <a:lnTo>
                  <a:pt x="1" y="109"/>
                </a:lnTo>
                <a:lnTo>
                  <a:pt x="2" y="121"/>
                </a:lnTo>
                <a:lnTo>
                  <a:pt x="4" y="134"/>
                </a:lnTo>
                <a:lnTo>
                  <a:pt x="6" y="146"/>
                </a:lnTo>
                <a:lnTo>
                  <a:pt x="10" y="158"/>
                </a:lnTo>
                <a:lnTo>
                  <a:pt x="14" y="169"/>
                </a:lnTo>
                <a:lnTo>
                  <a:pt x="20" y="180"/>
                </a:lnTo>
                <a:lnTo>
                  <a:pt x="26" y="190"/>
                </a:lnTo>
                <a:lnTo>
                  <a:pt x="33" y="200"/>
                </a:lnTo>
                <a:lnTo>
                  <a:pt x="40" y="208"/>
                </a:lnTo>
                <a:lnTo>
                  <a:pt x="48" y="214"/>
                </a:lnTo>
                <a:lnTo>
                  <a:pt x="57" y="220"/>
                </a:lnTo>
                <a:lnTo>
                  <a:pt x="65" y="225"/>
                </a:lnTo>
                <a:lnTo>
                  <a:pt x="74" y="228"/>
                </a:lnTo>
                <a:lnTo>
                  <a:pt x="85" y="229"/>
                </a:lnTo>
                <a:lnTo>
                  <a:pt x="96" y="230"/>
                </a:lnTo>
                <a:lnTo>
                  <a:pt x="102" y="230"/>
                </a:lnTo>
                <a:lnTo>
                  <a:pt x="110" y="229"/>
                </a:lnTo>
                <a:lnTo>
                  <a:pt x="117" y="228"/>
                </a:lnTo>
                <a:lnTo>
                  <a:pt x="124" y="225"/>
                </a:lnTo>
                <a:lnTo>
                  <a:pt x="130" y="221"/>
                </a:lnTo>
                <a:lnTo>
                  <a:pt x="137" y="218"/>
                </a:lnTo>
                <a:lnTo>
                  <a:pt x="142" y="213"/>
                </a:lnTo>
                <a:lnTo>
                  <a:pt x="148" y="208"/>
                </a:lnTo>
                <a:lnTo>
                  <a:pt x="153" y="202"/>
                </a:lnTo>
                <a:lnTo>
                  <a:pt x="157" y="196"/>
                </a:lnTo>
                <a:lnTo>
                  <a:pt x="161" y="188"/>
                </a:lnTo>
                <a:lnTo>
                  <a:pt x="164" y="178"/>
                </a:lnTo>
                <a:lnTo>
                  <a:pt x="165" y="168"/>
                </a:lnTo>
                <a:lnTo>
                  <a:pt x="168" y="157"/>
                </a:lnTo>
                <a:lnTo>
                  <a:pt x="168" y="145"/>
                </a:lnTo>
                <a:lnTo>
                  <a:pt x="169" y="132"/>
                </a:lnTo>
                <a:lnTo>
                  <a:pt x="168" y="116"/>
                </a:lnTo>
                <a:lnTo>
                  <a:pt x="166" y="100"/>
                </a:lnTo>
                <a:lnTo>
                  <a:pt x="164" y="85"/>
                </a:lnTo>
                <a:lnTo>
                  <a:pt x="160" y="72"/>
                </a:lnTo>
                <a:lnTo>
                  <a:pt x="154" y="60"/>
                </a:lnTo>
                <a:lnTo>
                  <a:pt x="149" y="48"/>
                </a:lnTo>
                <a:lnTo>
                  <a:pt x="142" y="36"/>
                </a:lnTo>
                <a:lnTo>
                  <a:pt x="134" y="26"/>
                </a:lnTo>
                <a:lnTo>
                  <a:pt x="128" y="20"/>
                </a:lnTo>
                <a:lnTo>
                  <a:pt x="121" y="15"/>
                </a:lnTo>
                <a:lnTo>
                  <a:pt x="114" y="11"/>
                </a:lnTo>
                <a:lnTo>
                  <a:pt x="108" y="7"/>
                </a:lnTo>
                <a:lnTo>
                  <a:pt x="100" y="4"/>
                </a:lnTo>
                <a:lnTo>
                  <a:pt x="92" y="1"/>
                </a:lnTo>
                <a:lnTo>
                  <a:pt x="84" y="0"/>
                </a:lnTo>
                <a:lnTo>
                  <a:pt x="74" y="0"/>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35" name="Freeform 107"/>
          <p:cNvSpPr>
            <a:spLocks/>
          </p:cNvSpPr>
          <p:nvPr/>
        </p:nvSpPr>
        <p:spPr bwMode="auto">
          <a:xfrm>
            <a:off x="2836863" y="3611563"/>
            <a:ext cx="88900" cy="103187"/>
          </a:xfrm>
          <a:custGeom>
            <a:avLst/>
            <a:gdLst>
              <a:gd name="T0" fmla="*/ 105 w 224"/>
              <a:gd name="T1" fmla="*/ 57 h 261"/>
              <a:gd name="T2" fmla="*/ 124 w 224"/>
              <a:gd name="T3" fmla="*/ 32 h 261"/>
              <a:gd name="T4" fmla="*/ 144 w 224"/>
              <a:gd name="T5" fmla="*/ 15 h 261"/>
              <a:gd name="T6" fmla="*/ 162 w 224"/>
              <a:gd name="T7" fmla="*/ 4 h 261"/>
              <a:gd name="T8" fmla="*/ 182 w 224"/>
              <a:gd name="T9" fmla="*/ 0 h 261"/>
              <a:gd name="T10" fmla="*/ 198 w 224"/>
              <a:gd name="T11" fmla="*/ 3 h 261"/>
              <a:gd name="T12" fmla="*/ 213 w 224"/>
              <a:gd name="T13" fmla="*/ 10 h 261"/>
              <a:gd name="T14" fmla="*/ 221 w 224"/>
              <a:gd name="T15" fmla="*/ 20 h 261"/>
              <a:gd name="T16" fmla="*/ 224 w 224"/>
              <a:gd name="T17" fmla="*/ 31 h 261"/>
              <a:gd name="T18" fmla="*/ 222 w 224"/>
              <a:gd name="T19" fmla="*/ 41 h 261"/>
              <a:gd name="T20" fmla="*/ 216 w 224"/>
              <a:gd name="T21" fmla="*/ 49 h 261"/>
              <a:gd name="T22" fmla="*/ 206 w 224"/>
              <a:gd name="T23" fmla="*/ 55 h 261"/>
              <a:gd name="T24" fmla="*/ 196 w 224"/>
              <a:gd name="T25" fmla="*/ 57 h 261"/>
              <a:gd name="T26" fmla="*/ 184 w 224"/>
              <a:gd name="T27" fmla="*/ 55 h 261"/>
              <a:gd name="T28" fmla="*/ 169 w 224"/>
              <a:gd name="T29" fmla="*/ 48 h 261"/>
              <a:gd name="T30" fmla="*/ 157 w 224"/>
              <a:gd name="T31" fmla="*/ 40 h 261"/>
              <a:gd name="T32" fmla="*/ 148 w 224"/>
              <a:gd name="T33" fmla="*/ 38 h 261"/>
              <a:gd name="T34" fmla="*/ 136 w 224"/>
              <a:gd name="T35" fmla="*/ 44 h 261"/>
              <a:gd name="T36" fmla="*/ 121 w 224"/>
              <a:gd name="T37" fmla="*/ 59 h 261"/>
              <a:gd name="T38" fmla="*/ 105 w 224"/>
              <a:gd name="T39" fmla="*/ 81 h 261"/>
              <a:gd name="T40" fmla="*/ 105 w 224"/>
              <a:gd name="T41" fmla="*/ 212 h 261"/>
              <a:gd name="T42" fmla="*/ 109 w 224"/>
              <a:gd name="T43" fmla="*/ 228 h 261"/>
              <a:gd name="T44" fmla="*/ 113 w 224"/>
              <a:gd name="T45" fmla="*/ 237 h 261"/>
              <a:gd name="T46" fmla="*/ 121 w 224"/>
              <a:gd name="T47" fmla="*/ 244 h 261"/>
              <a:gd name="T48" fmla="*/ 132 w 224"/>
              <a:gd name="T49" fmla="*/ 248 h 261"/>
              <a:gd name="T50" fmla="*/ 148 w 224"/>
              <a:gd name="T51" fmla="*/ 251 h 261"/>
              <a:gd name="T52" fmla="*/ 157 w 224"/>
              <a:gd name="T53" fmla="*/ 261 h 261"/>
              <a:gd name="T54" fmla="*/ 4 w 224"/>
              <a:gd name="T55" fmla="*/ 251 h 261"/>
              <a:gd name="T56" fmla="*/ 24 w 224"/>
              <a:gd name="T57" fmla="*/ 249 h 261"/>
              <a:gd name="T58" fmla="*/ 37 w 224"/>
              <a:gd name="T59" fmla="*/ 245 h 261"/>
              <a:gd name="T60" fmla="*/ 45 w 224"/>
              <a:gd name="T61" fmla="*/ 240 h 261"/>
              <a:gd name="T62" fmla="*/ 49 w 224"/>
              <a:gd name="T63" fmla="*/ 231 h 261"/>
              <a:gd name="T64" fmla="*/ 50 w 224"/>
              <a:gd name="T65" fmla="*/ 204 h 261"/>
              <a:gd name="T66" fmla="*/ 50 w 224"/>
              <a:gd name="T67" fmla="*/ 87 h 261"/>
              <a:gd name="T68" fmla="*/ 49 w 224"/>
              <a:gd name="T69" fmla="*/ 60 h 261"/>
              <a:gd name="T70" fmla="*/ 48 w 224"/>
              <a:gd name="T71" fmla="*/ 49 h 261"/>
              <a:gd name="T72" fmla="*/ 44 w 224"/>
              <a:gd name="T73" fmla="*/ 44 h 261"/>
              <a:gd name="T74" fmla="*/ 34 w 224"/>
              <a:gd name="T75" fmla="*/ 39 h 261"/>
              <a:gd name="T76" fmla="*/ 16 w 224"/>
              <a:gd name="T77" fmla="*/ 39 h 261"/>
              <a:gd name="T78" fmla="*/ 0 w 224"/>
              <a:gd name="T79" fmla="*/ 32 h 261"/>
              <a:gd name="T80" fmla="*/ 105 w 224"/>
              <a:gd name="T8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61">
                <a:moveTo>
                  <a:pt x="105" y="0"/>
                </a:moveTo>
                <a:lnTo>
                  <a:pt x="105" y="57"/>
                </a:lnTo>
                <a:lnTo>
                  <a:pt x="114" y="44"/>
                </a:lnTo>
                <a:lnTo>
                  <a:pt x="124" y="32"/>
                </a:lnTo>
                <a:lnTo>
                  <a:pt x="133" y="23"/>
                </a:lnTo>
                <a:lnTo>
                  <a:pt x="144" y="15"/>
                </a:lnTo>
                <a:lnTo>
                  <a:pt x="153" y="8"/>
                </a:lnTo>
                <a:lnTo>
                  <a:pt x="162" y="4"/>
                </a:lnTo>
                <a:lnTo>
                  <a:pt x="173" y="2"/>
                </a:lnTo>
                <a:lnTo>
                  <a:pt x="182" y="0"/>
                </a:lnTo>
                <a:lnTo>
                  <a:pt x="192" y="2"/>
                </a:lnTo>
                <a:lnTo>
                  <a:pt x="198" y="3"/>
                </a:lnTo>
                <a:lnTo>
                  <a:pt x="206" y="6"/>
                </a:lnTo>
                <a:lnTo>
                  <a:pt x="213" y="10"/>
                </a:lnTo>
                <a:lnTo>
                  <a:pt x="217" y="15"/>
                </a:lnTo>
                <a:lnTo>
                  <a:pt x="221" y="20"/>
                </a:lnTo>
                <a:lnTo>
                  <a:pt x="224" y="26"/>
                </a:lnTo>
                <a:lnTo>
                  <a:pt x="224" y="31"/>
                </a:lnTo>
                <a:lnTo>
                  <a:pt x="224" y="36"/>
                </a:lnTo>
                <a:lnTo>
                  <a:pt x="222" y="41"/>
                </a:lnTo>
                <a:lnTo>
                  <a:pt x="220" y="45"/>
                </a:lnTo>
                <a:lnTo>
                  <a:pt x="216" y="49"/>
                </a:lnTo>
                <a:lnTo>
                  <a:pt x="212" y="53"/>
                </a:lnTo>
                <a:lnTo>
                  <a:pt x="206" y="55"/>
                </a:lnTo>
                <a:lnTo>
                  <a:pt x="201" y="56"/>
                </a:lnTo>
                <a:lnTo>
                  <a:pt x="196" y="57"/>
                </a:lnTo>
                <a:lnTo>
                  <a:pt x="189" y="56"/>
                </a:lnTo>
                <a:lnTo>
                  <a:pt x="184" y="55"/>
                </a:lnTo>
                <a:lnTo>
                  <a:pt x="177" y="52"/>
                </a:lnTo>
                <a:lnTo>
                  <a:pt x="169" y="48"/>
                </a:lnTo>
                <a:lnTo>
                  <a:pt x="162" y="43"/>
                </a:lnTo>
                <a:lnTo>
                  <a:pt x="157" y="40"/>
                </a:lnTo>
                <a:lnTo>
                  <a:pt x="152" y="39"/>
                </a:lnTo>
                <a:lnTo>
                  <a:pt x="148" y="38"/>
                </a:lnTo>
                <a:lnTo>
                  <a:pt x="142" y="39"/>
                </a:lnTo>
                <a:lnTo>
                  <a:pt x="136" y="44"/>
                </a:lnTo>
                <a:lnTo>
                  <a:pt x="128" y="49"/>
                </a:lnTo>
                <a:lnTo>
                  <a:pt x="121" y="59"/>
                </a:lnTo>
                <a:lnTo>
                  <a:pt x="113" y="68"/>
                </a:lnTo>
                <a:lnTo>
                  <a:pt x="105" y="81"/>
                </a:lnTo>
                <a:lnTo>
                  <a:pt x="105" y="201"/>
                </a:lnTo>
                <a:lnTo>
                  <a:pt x="105" y="212"/>
                </a:lnTo>
                <a:lnTo>
                  <a:pt x="106" y="220"/>
                </a:lnTo>
                <a:lnTo>
                  <a:pt x="109" y="228"/>
                </a:lnTo>
                <a:lnTo>
                  <a:pt x="112" y="233"/>
                </a:lnTo>
                <a:lnTo>
                  <a:pt x="113" y="237"/>
                </a:lnTo>
                <a:lnTo>
                  <a:pt x="117" y="240"/>
                </a:lnTo>
                <a:lnTo>
                  <a:pt x="121" y="244"/>
                </a:lnTo>
                <a:lnTo>
                  <a:pt x="126" y="247"/>
                </a:lnTo>
                <a:lnTo>
                  <a:pt x="132" y="248"/>
                </a:lnTo>
                <a:lnTo>
                  <a:pt x="140" y="249"/>
                </a:lnTo>
                <a:lnTo>
                  <a:pt x="148" y="251"/>
                </a:lnTo>
                <a:lnTo>
                  <a:pt x="157" y="251"/>
                </a:lnTo>
                <a:lnTo>
                  <a:pt x="157" y="261"/>
                </a:lnTo>
                <a:lnTo>
                  <a:pt x="4" y="261"/>
                </a:lnTo>
                <a:lnTo>
                  <a:pt x="4" y="251"/>
                </a:lnTo>
                <a:lnTo>
                  <a:pt x="14" y="251"/>
                </a:lnTo>
                <a:lnTo>
                  <a:pt x="24" y="249"/>
                </a:lnTo>
                <a:lnTo>
                  <a:pt x="32" y="248"/>
                </a:lnTo>
                <a:lnTo>
                  <a:pt x="37" y="245"/>
                </a:lnTo>
                <a:lnTo>
                  <a:pt x="41" y="243"/>
                </a:lnTo>
                <a:lnTo>
                  <a:pt x="45" y="240"/>
                </a:lnTo>
                <a:lnTo>
                  <a:pt x="48" y="236"/>
                </a:lnTo>
                <a:lnTo>
                  <a:pt x="49" y="231"/>
                </a:lnTo>
                <a:lnTo>
                  <a:pt x="50" y="221"/>
                </a:lnTo>
                <a:lnTo>
                  <a:pt x="50" y="204"/>
                </a:lnTo>
                <a:lnTo>
                  <a:pt x="50" y="107"/>
                </a:lnTo>
                <a:lnTo>
                  <a:pt x="50" y="87"/>
                </a:lnTo>
                <a:lnTo>
                  <a:pt x="50" y="71"/>
                </a:lnTo>
                <a:lnTo>
                  <a:pt x="49" y="60"/>
                </a:lnTo>
                <a:lnTo>
                  <a:pt x="49" y="53"/>
                </a:lnTo>
                <a:lnTo>
                  <a:pt x="48" y="49"/>
                </a:lnTo>
                <a:lnTo>
                  <a:pt x="45" y="47"/>
                </a:lnTo>
                <a:lnTo>
                  <a:pt x="44" y="44"/>
                </a:lnTo>
                <a:lnTo>
                  <a:pt x="41" y="41"/>
                </a:lnTo>
                <a:lnTo>
                  <a:pt x="34" y="39"/>
                </a:lnTo>
                <a:lnTo>
                  <a:pt x="26" y="38"/>
                </a:lnTo>
                <a:lnTo>
                  <a:pt x="16" y="39"/>
                </a:lnTo>
                <a:lnTo>
                  <a:pt x="4" y="41"/>
                </a:lnTo>
                <a:lnTo>
                  <a:pt x="0" y="32"/>
                </a:lnTo>
                <a:lnTo>
                  <a:pt x="92" y="0"/>
                </a:lnTo>
                <a:lnTo>
                  <a:pt x="105" y="0"/>
                </a:lnTo>
              </a:path>
            </a:pathLst>
          </a:custGeom>
          <a:noFill/>
          <a:ln w="3175">
            <a:solidFill>
              <a:srgbClr val="DA25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36" name="Freeform 108"/>
          <p:cNvSpPr>
            <a:spLocks noEditPoints="1"/>
          </p:cNvSpPr>
          <p:nvPr/>
        </p:nvSpPr>
        <p:spPr bwMode="auto">
          <a:xfrm>
            <a:off x="2489200" y="4327525"/>
            <a:ext cx="107950" cy="106363"/>
          </a:xfrm>
          <a:custGeom>
            <a:avLst/>
            <a:gdLst>
              <a:gd name="T0" fmla="*/ 129 w 273"/>
              <a:gd name="T1" fmla="*/ 247 h 265"/>
              <a:gd name="T2" fmla="*/ 100 w 273"/>
              <a:gd name="T3" fmla="*/ 261 h 265"/>
              <a:gd name="T4" fmla="*/ 72 w 273"/>
              <a:gd name="T5" fmla="*/ 265 h 265"/>
              <a:gd name="T6" fmla="*/ 30 w 273"/>
              <a:gd name="T7" fmla="*/ 255 h 265"/>
              <a:gd name="T8" fmla="*/ 10 w 273"/>
              <a:gd name="T9" fmla="*/ 237 h 265"/>
              <a:gd name="T10" fmla="*/ 2 w 273"/>
              <a:gd name="T11" fmla="*/ 221 h 265"/>
              <a:gd name="T12" fmla="*/ 0 w 273"/>
              <a:gd name="T13" fmla="*/ 199 h 265"/>
              <a:gd name="T14" fmla="*/ 5 w 273"/>
              <a:gd name="T15" fmla="*/ 175 h 265"/>
              <a:gd name="T16" fmla="*/ 28 w 273"/>
              <a:gd name="T17" fmla="*/ 150 h 265"/>
              <a:gd name="T18" fmla="*/ 76 w 273"/>
              <a:gd name="T19" fmla="*/ 123 h 265"/>
              <a:gd name="T20" fmla="*/ 168 w 273"/>
              <a:gd name="T21" fmla="*/ 91 h 265"/>
              <a:gd name="T22" fmla="*/ 164 w 273"/>
              <a:gd name="T23" fmla="*/ 50 h 265"/>
              <a:gd name="T24" fmla="*/ 156 w 273"/>
              <a:gd name="T25" fmla="*/ 34 h 265"/>
              <a:gd name="T26" fmla="*/ 136 w 273"/>
              <a:gd name="T27" fmla="*/ 20 h 265"/>
              <a:gd name="T28" fmla="*/ 101 w 273"/>
              <a:gd name="T29" fmla="*/ 17 h 265"/>
              <a:gd name="T30" fmla="*/ 78 w 273"/>
              <a:gd name="T31" fmla="*/ 26 h 265"/>
              <a:gd name="T32" fmla="*/ 66 w 273"/>
              <a:gd name="T33" fmla="*/ 41 h 265"/>
              <a:gd name="T34" fmla="*/ 66 w 273"/>
              <a:gd name="T35" fmla="*/ 69 h 265"/>
              <a:gd name="T36" fmla="*/ 58 w 273"/>
              <a:gd name="T37" fmla="*/ 82 h 265"/>
              <a:gd name="T38" fmla="*/ 45 w 273"/>
              <a:gd name="T39" fmla="*/ 89 h 265"/>
              <a:gd name="T40" fmla="*/ 28 w 273"/>
              <a:gd name="T41" fmla="*/ 87 h 265"/>
              <a:gd name="T42" fmla="*/ 16 w 273"/>
              <a:gd name="T43" fmla="*/ 78 h 265"/>
              <a:gd name="T44" fmla="*/ 10 w 273"/>
              <a:gd name="T45" fmla="*/ 62 h 265"/>
              <a:gd name="T46" fmla="*/ 14 w 273"/>
              <a:gd name="T47" fmla="*/ 46 h 265"/>
              <a:gd name="T48" fmla="*/ 28 w 273"/>
              <a:gd name="T49" fmla="*/ 29 h 265"/>
              <a:gd name="T50" fmla="*/ 48 w 273"/>
              <a:gd name="T51" fmla="*/ 14 h 265"/>
              <a:gd name="T52" fmla="*/ 74 w 273"/>
              <a:gd name="T53" fmla="*/ 5 h 265"/>
              <a:gd name="T54" fmla="*/ 108 w 273"/>
              <a:gd name="T55" fmla="*/ 0 h 265"/>
              <a:gd name="T56" fmla="*/ 157 w 273"/>
              <a:gd name="T57" fmla="*/ 2 h 265"/>
              <a:gd name="T58" fmla="*/ 196 w 273"/>
              <a:gd name="T59" fmla="*/ 16 h 265"/>
              <a:gd name="T60" fmla="*/ 215 w 273"/>
              <a:gd name="T61" fmla="*/ 37 h 265"/>
              <a:gd name="T62" fmla="*/ 221 w 273"/>
              <a:gd name="T63" fmla="*/ 69 h 265"/>
              <a:gd name="T64" fmla="*/ 221 w 273"/>
              <a:gd name="T65" fmla="*/ 189 h 265"/>
              <a:gd name="T66" fmla="*/ 222 w 273"/>
              <a:gd name="T67" fmla="*/ 217 h 265"/>
              <a:gd name="T68" fmla="*/ 233 w 273"/>
              <a:gd name="T69" fmla="*/ 229 h 265"/>
              <a:gd name="T70" fmla="*/ 246 w 273"/>
              <a:gd name="T71" fmla="*/ 227 h 265"/>
              <a:gd name="T72" fmla="*/ 273 w 273"/>
              <a:gd name="T73" fmla="*/ 223 h 265"/>
              <a:gd name="T74" fmla="*/ 246 w 273"/>
              <a:gd name="T75" fmla="*/ 249 h 265"/>
              <a:gd name="T76" fmla="*/ 219 w 273"/>
              <a:gd name="T77" fmla="*/ 262 h 265"/>
              <a:gd name="T78" fmla="*/ 194 w 273"/>
              <a:gd name="T79" fmla="*/ 265 h 265"/>
              <a:gd name="T80" fmla="*/ 177 w 273"/>
              <a:gd name="T81" fmla="*/ 255 h 265"/>
              <a:gd name="T82" fmla="*/ 168 w 273"/>
              <a:gd name="T83" fmla="*/ 234 h 265"/>
              <a:gd name="T84" fmla="*/ 168 w 273"/>
              <a:gd name="T85" fmla="*/ 109 h 265"/>
              <a:gd name="T86" fmla="*/ 113 w 273"/>
              <a:gd name="T87" fmla="*/ 129 h 265"/>
              <a:gd name="T88" fmla="*/ 81 w 273"/>
              <a:gd name="T89" fmla="*/ 145 h 265"/>
              <a:gd name="T90" fmla="*/ 61 w 273"/>
              <a:gd name="T91" fmla="*/ 165 h 265"/>
              <a:gd name="T92" fmla="*/ 54 w 273"/>
              <a:gd name="T93" fmla="*/ 187 h 265"/>
              <a:gd name="T94" fmla="*/ 62 w 273"/>
              <a:gd name="T95" fmla="*/ 213 h 265"/>
              <a:gd name="T96" fmla="*/ 84 w 273"/>
              <a:gd name="T97" fmla="*/ 230 h 265"/>
              <a:gd name="T98" fmla="*/ 108 w 273"/>
              <a:gd name="T99" fmla="*/ 233 h 265"/>
              <a:gd name="T100" fmla="*/ 130 w 273"/>
              <a:gd name="T101" fmla="*/ 22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3" h="265">
                <a:moveTo>
                  <a:pt x="168" y="223"/>
                </a:moveTo>
                <a:lnTo>
                  <a:pt x="146" y="237"/>
                </a:lnTo>
                <a:lnTo>
                  <a:pt x="129" y="247"/>
                </a:lnTo>
                <a:lnTo>
                  <a:pt x="117" y="254"/>
                </a:lnTo>
                <a:lnTo>
                  <a:pt x="109" y="258"/>
                </a:lnTo>
                <a:lnTo>
                  <a:pt x="100" y="261"/>
                </a:lnTo>
                <a:lnTo>
                  <a:pt x="90" y="263"/>
                </a:lnTo>
                <a:lnTo>
                  <a:pt x="81" y="265"/>
                </a:lnTo>
                <a:lnTo>
                  <a:pt x="72" y="265"/>
                </a:lnTo>
                <a:lnTo>
                  <a:pt x="56" y="263"/>
                </a:lnTo>
                <a:lnTo>
                  <a:pt x="42" y="261"/>
                </a:lnTo>
                <a:lnTo>
                  <a:pt x="30" y="255"/>
                </a:lnTo>
                <a:lnTo>
                  <a:pt x="20" y="247"/>
                </a:lnTo>
                <a:lnTo>
                  <a:pt x="14" y="242"/>
                </a:lnTo>
                <a:lnTo>
                  <a:pt x="10" y="237"/>
                </a:lnTo>
                <a:lnTo>
                  <a:pt x="8" y="231"/>
                </a:lnTo>
                <a:lnTo>
                  <a:pt x="5" y="226"/>
                </a:lnTo>
                <a:lnTo>
                  <a:pt x="2" y="221"/>
                </a:lnTo>
                <a:lnTo>
                  <a:pt x="1" y="214"/>
                </a:lnTo>
                <a:lnTo>
                  <a:pt x="0" y="207"/>
                </a:lnTo>
                <a:lnTo>
                  <a:pt x="0" y="199"/>
                </a:lnTo>
                <a:lnTo>
                  <a:pt x="0" y="191"/>
                </a:lnTo>
                <a:lnTo>
                  <a:pt x="2" y="182"/>
                </a:lnTo>
                <a:lnTo>
                  <a:pt x="5" y="175"/>
                </a:lnTo>
                <a:lnTo>
                  <a:pt x="9" y="167"/>
                </a:lnTo>
                <a:lnTo>
                  <a:pt x="17" y="158"/>
                </a:lnTo>
                <a:lnTo>
                  <a:pt x="28" y="150"/>
                </a:lnTo>
                <a:lnTo>
                  <a:pt x="41" y="141"/>
                </a:lnTo>
                <a:lnTo>
                  <a:pt x="56" y="133"/>
                </a:lnTo>
                <a:lnTo>
                  <a:pt x="76" y="123"/>
                </a:lnTo>
                <a:lnTo>
                  <a:pt x="101" y="114"/>
                </a:lnTo>
                <a:lnTo>
                  <a:pt x="130" y="103"/>
                </a:lnTo>
                <a:lnTo>
                  <a:pt x="168" y="91"/>
                </a:lnTo>
                <a:lnTo>
                  <a:pt x="168" y="82"/>
                </a:lnTo>
                <a:lnTo>
                  <a:pt x="166" y="65"/>
                </a:lnTo>
                <a:lnTo>
                  <a:pt x="164" y="50"/>
                </a:lnTo>
                <a:lnTo>
                  <a:pt x="161" y="44"/>
                </a:lnTo>
                <a:lnTo>
                  <a:pt x="160" y="38"/>
                </a:lnTo>
                <a:lnTo>
                  <a:pt x="156" y="34"/>
                </a:lnTo>
                <a:lnTo>
                  <a:pt x="153" y="30"/>
                </a:lnTo>
                <a:lnTo>
                  <a:pt x="145" y="24"/>
                </a:lnTo>
                <a:lnTo>
                  <a:pt x="136" y="20"/>
                </a:lnTo>
                <a:lnTo>
                  <a:pt x="124" y="17"/>
                </a:lnTo>
                <a:lnTo>
                  <a:pt x="112" y="16"/>
                </a:lnTo>
                <a:lnTo>
                  <a:pt x="101" y="17"/>
                </a:lnTo>
                <a:lnTo>
                  <a:pt x="93" y="18"/>
                </a:lnTo>
                <a:lnTo>
                  <a:pt x="85" y="21"/>
                </a:lnTo>
                <a:lnTo>
                  <a:pt x="78" y="26"/>
                </a:lnTo>
                <a:lnTo>
                  <a:pt x="73" y="30"/>
                </a:lnTo>
                <a:lnTo>
                  <a:pt x="69" y="36"/>
                </a:lnTo>
                <a:lnTo>
                  <a:pt x="66" y="41"/>
                </a:lnTo>
                <a:lnTo>
                  <a:pt x="66" y="48"/>
                </a:lnTo>
                <a:lnTo>
                  <a:pt x="66" y="64"/>
                </a:lnTo>
                <a:lnTo>
                  <a:pt x="66" y="69"/>
                </a:lnTo>
                <a:lnTo>
                  <a:pt x="65" y="74"/>
                </a:lnTo>
                <a:lnTo>
                  <a:pt x="62" y="79"/>
                </a:lnTo>
                <a:lnTo>
                  <a:pt x="58" y="82"/>
                </a:lnTo>
                <a:lnTo>
                  <a:pt x="54" y="86"/>
                </a:lnTo>
                <a:lnTo>
                  <a:pt x="50" y="87"/>
                </a:lnTo>
                <a:lnTo>
                  <a:pt x="45" y="89"/>
                </a:lnTo>
                <a:lnTo>
                  <a:pt x="38" y="90"/>
                </a:lnTo>
                <a:lnTo>
                  <a:pt x="33" y="89"/>
                </a:lnTo>
                <a:lnTo>
                  <a:pt x="28" y="87"/>
                </a:lnTo>
                <a:lnTo>
                  <a:pt x="22" y="86"/>
                </a:lnTo>
                <a:lnTo>
                  <a:pt x="18" y="82"/>
                </a:lnTo>
                <a:lnTo>
                  <a:pt x="16" y="78"/>
                </a:lnTo>
                <a:lnTo>
                  <a:pt x="13" y="74"/>
                </a:lnTo>
                <a:lnTo>
                  <a:pt x="12" y="69"/>
                </a:lnTo>
                <a:lnTo>
                  <a:pt x="10" y="62"/>
                </a:lnTo>
                <a:lnTo>
                  <a:pt x="12" y="57"/>
                </a:lnTo>
                <a:lnTo>
                  <a:pt x="13" y="52"/>
                </a:lnTo>
                <a:lnTo>
                  <a:pt x="14" y="46"/>
                </a:lnTo>
                <a:lnTo>
                  <a:pt x="18" y="40"/>
                </a:lnTo>
                <a:lnTo>
                  <a:pt x="22" y="34"/>
                </a:lnTo>
                <a:lnTo>
                  <a:pt x="28" y="29"/>
                </a:lnTo>
                <a:lnTo>
                  <a:pt x="33" y="25"/>
                </a:lnTo>
                <a:lnTo>
                  <a:pt x="40" y="20"/>
                </a:lnTo>
                <a:lnTo>
                  <a:pt x="48" y="14"/>
                </a:lnTo>
                <a:lnTo>
                  <a:pt x="56" y="10"/>
                </a:lnTo>
                <a:lnTo>
                  <a:pt x="65" y="8"/>
                </a:lnTo>
                <a:lnTo>
                  <a:pt x="74" y="5"/>
                </a:lnTo>
                <a:lnTo>
                  <a:pt x="85" y="2"/>
                </a:lnTo>
                <a:lnTo>
                  <a:pt x="96" y="1"/>
                </a:lnTo>
                <a:lnTo>
                  <a:pt x="108" y="0"/>
                </a:lnTo>
                <a:lnTo>
                  <a:pt x="121" y="0"/>
                </a:lnTo>
                <a:lnTo>
                  <a:pt x="140" y="0"/>
                </a:lnTo>
                <a:lnTo>
                  <a:pt x="157" y="2"/>
                </a:lnTo>
                <a:lnTo>
                  <a:pt x="173" y="6"/>
                </a:lnTo>
                <a:lnTo>
                  <a:pt x="186" y="10"/>
                </a:lnTo>
                <a:lnTo>
                  <a:pt x="196" y="16"/>
                </a:lnTo>
                <a:lnTo>
                  <a:pt x="204" y="22"/>
                </a:lnTo>
                <a:lnTo>
                  <a:pt x="210" y="29"/>
                </a:lnTo>
                <a:lnTo>
                  <a:pt x="215" y="37"/>
                </a:lnTo>
                <a:lnTo>
                  <a:pt x="218" y="45"/>
                </a:lnTo>
                <a:lnTo>
                  <a:pt x="219" y="56"/>
                </a:lnTo>
                <a:lnTo>
                  <a:pt x="221" y="69"/>
                </a:lnTo>
                <a:lnTo>
                  <a:pt x="221" y="86"/>
                </a:lnTo>
                <a:lnTo>
                  <a:pt x="221" y="171"/>
                </a:lnTo>
                <a:lnTo>
                  <a:pt x="221" y="189"/>
                </a:lnTo>
                <a:lnTo>
                  <a:pt x="221" y="201"/>
                </a:lnTo>
                <a:lnTo>
                  <a:pt x="222" y="210"/>
                </a:lnTo>
                <a:lnTo>
                  <a:pt x="222" y="217"/>
                </a:lnTo>
                <a:lnTo>
                  <a:pt x="225" y="223"/>
                </a:lnTo>
                <a:lnTo>
                  <a:pt x="227" y="227"/>
                </a:lnTo>
                <a:lnTo>
                  <a:pt x="233" y="229"/>
                </a:lnTo>
                <a:lnTo>
                  <a:pt x="237" y="230"/>
                </a:lnTo>
                <a:lnTo>
                  <a:pt x="242" y="230"/>
                </a:lnTo>
                <a:lnTo>
                  <a:pt x="246" y="227"/>
                </a:lnTo>
                <a:lnTo>
                  <a:pt x="257" y="221"/>
                </a:lnTo>
                <a:lnTo>
                  <a:pt x="273" y="207"/>
                </a:lnTo>
                <a:lnTo>
                  <a:pt x="273" y="223"/>
                </a:lnTo>
                <a:lnTo>
                  <a:pt x="263" y="233"/>
                </a:lnTo>
                <a:lnTo>
                  <a:pt x="254" y="241"/>
                </a:lnTo>
                <a:lnTo>
                  <a:pt x="246" y="249"/>
                </a:lnTo>
                <a:lnTo>
                  <a:pt x="237" y="254"/>
                </a:lnTo>
                <a:lnTo>
                  <a:pt x="227" y="259"/>
                </a:lnTo>
                <a:lnTo>
                  <a:pt x="219" y="262"/>
                </a:lnTo>
                <a:lnTo>
                  <a:pt x="210" y="265"/>
                </a:lnTo>
                <a:lnTo>
                  <a:pt x="202" y="265"/>
                </a:lnTo>
                <a:lnTo>
                  <a:pt x="194" y="265"/>
                </a:lnTo>
                <a:lnTo>
                  <a:pt x="188" y="262"/>
                </a:lnTo>
                <a:lnTo>
                  <a:pt x="182" y="259"/>
                </a:lnTo>
                <a:lnTo>
                  <a:pt x="177" y="255"/>
                </a:lnTo>
                <a:lnTo>
                  <a:pt x="173" y="250"/>
                </a:lnTo>
                <a:lnTo>
                  <a:pt x="169" y="242"/>
                </a:lnTo>
                <a:lnTo>
                  <a:pt x="168" y="234"/>
                </a:lnTo>
                <a:lnTo>
                  <a:pt x="168" y="223"/>
                </a:lnTo>
                <a:close/>
                <a:moveTo>
                  <a:pt x="168" y="205"/>
                </a:moveTo>
                <a:lnTo>
                  <a:pt x="168" y="109"/>
                </a:lnTo>
                <a:lnTo>
                  <a:pt x="145" y="117"/>
                </a:lnTo>
                <a:lnTo>
                  <a:pt x="126" y="123"/>
                </a:lnTo>
                <a:lnTo>
                  <a:pt x="113" y="129"/>
                </a:lnTo>
                <a:lnTo>
                  <a:pt x="102" y="133"/>
                </a:lnTo>
                <a:lnTo>
                  <a:pt x="90" y="138"/>
                </a:lnTo>
                <a:lnTo>
                  <a:pt x="81" y="145"/>
                </a:lnTo>
                <a:lnTo>
                  <a:pt x="72" y="151"/>
                </a:lnTo>
                <a:lnTo>
                  <a:pt x="66" y="158"/>
                </a:lnTo>
                <a:lnTo>
                  <a:pt x="61" y="165"/>
                </a:lnTo>
                <a:lnTo>
                  <a:pt x="57" y="171"/>
                </a:lnTo>
                <a:lnTo>
                  <a:pt x="56" y="179"/>
                </a:lnTo>
                <a:lnTo>
                  <a:pt x="54" y="187"/>
                </a:lnTo>
                <a:lnTo>
                  <a:pt x="56" y="197"/>
                </a:lnTo>
                <a:lnTo>
                  <a:pt x="58" y="205"/>
                </a:lnTo>
                <a:lnTo>
                  <a:pt x="62" y="213"/>
                </a:lnTo>
                <a:lnTo>
                  <a:pt x="69" y="219"/>
                </a:lnTo>
                <a:lnTo>
                  <a:pt x="76" y="226"/>
                </a:lnTo>
                <a:lnTo>
                  <a:pt x="84" y="230"/>
                </a:lnTo>
                <a:lnTo>
                  <a:pt x="92" y="233"/>
                </a:lnTo>
                <a:lnTo>
                  <a:pt x="101" y="233"/>
                </a:lnTo>
                <a:lnTo>
                  <a:pt x="108" y="233"/>
                </a:lnTo>
                <a:lnTo>
                  <a:pt x="114" y="231"/>
                </a:lnTo>
                <a:lnTo>
                  <a:pt x="122" y="229"/>
                </a:lnTo>
                <a:lnTo>
                  <a:pt x="130" y="226"/>
                </a:lnTo>
                <a:lnTo>
                  <a:pt x="148" y="218"/>
                </a:lnTo>
                <a:lnTo>
                  <a:pt x="168" y="205"/>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37" name="Freeform 109"/>
          <p:cNvSpPr>
            <a:spLocks/>
          </p:cNvSpPr>
          <p:nvPr/>
        </p:nvSpPr>
        <p:spPr bwMode="auto">
          <a:xfrm>
            <a:off x="2606675" y="4327525"/>
            <a:ext cx="101600" cy="106363"/>
          </a:xfrm>
          <a:custGeom>
            <a:avLst/>
            <a:gdLst>
              <a:gd name="T0" fmla="*/ 246 w 254"/>
              <a:gd name="T1" fmla="*/ 187 h 267"/>
              <a:gd name="T2" fmla="*/ 229 w 254"/>
              <a:gd name="T3" fmla="*/ 217 h 267"/>
              <a:gd name="T4" fmla="*/ 206 w 254"/>
              <a:gd name="T5" fmla="*/ 241 h 267"/>
              <a:gd name="T6" fmla="*/ 178 w 254"/>
              <a:gd name="T7" fmla="*/ 257 h 267"/>
              <a:gd name="T8" fmla="*/ 149 w 254"/>
              <a:gd name="T9" fmla="*/ 266 h 267"/>
              <a:gd name="T10" fmla="*/ 114 w 254"/>
              <a:gd name="T11" fmla="*/ 267 h 267"/>
              <a:gd name="T12" fmla="*/ 80 w 254"/>
              <a:gd name="T13" fmla="*/ 258 h 267"/>
              <a:gd name="T14" fmla="*/ 48 w 254"/>
              <a:gd name="T15" fmla="*/ 239 h 267"/>
              <a:gd name="T16" fmla="*/ 21 w 254"/>
              <a:gd name="T17" fmla="*/ 211 h 267"/>
              <a:gd name="T18" fmla="*/ 5 w 254"/>
              <a:gd name="T19" fmla="*/ 177 h 267"/>
              <a:gd name="T20" fmla="*/ 0 w 254"/>
              <a:gd name="T21" fmla="*/ 134 h 267"/>
              <a:gd name="T22" fmla="*/ 6 w 254"/>
              <a:gd name="T23" fmla="*/ 91 h 267"/>
              <a:gd name="T24" fmla="*/ 24 w 254"/>
              <a:gd name="T25" fmla="*/ 57 h 267"/>
              <a:gd name="T26" fmla="*/ 53 w 254"/>
              <a:gd name="T27" fmla="*/ 28 h 267"/>
              <a:gd name="T28" fmla="*/ 89 w 254"/>
              <a:gd name="T29" fmla="*/ 9 h 267"/>
              <a:gd name="T30" fmla="*/ 129 w 254"/>
              <a:gd name="T31" fmla="*/ 0 h 267"/>
              <a:gd name="T32" fmla="*/ 165 w 254"/>
              <a:gd name="T33" fmla="*/ 1 h 267"/>
              <a:gd name="T34" fmla="*/ 193 w 254"/>
              <a:gd name="T35" fmla="*/ 8 h 267"/>
              <a:gd name="T36" fmla="*/ 217 w 254"/>
              <a:gd name="T37" fmla="*/ 20 h 267"/>
              <a:gd name="T38" fmla="*/ 241 w 254"/>
              <a:gd name="T39" fmla="*/ 45 h 267"/>
              <a:gd name="T40" fmla="*/ 245 w 254"/>
              <a:gd name="T41" fmla="*/ 60 h 267"/>
              <a:gd name="T42" fmla="*/ 241 w 254"/>
              <a:gd name="T43" fmla="*/ 74 h 267"/>
              <a:gd name="T44" fmla="*/ 228 w 254"/>
              <a:gd name="T45" fmla="*/ 82 h 267"/>
              <a:gd name="T46" fmla="*/ 205 w 254"/>
              <a:gd name="T47" fmla="*/ 83 h 267"/>
              <a:gd name="T48" fmla="*/ 185 w 254"/>
              <a:gd name="T49" fmla="*/ 73 h 267"/>
              <a:gd name="T50" fmla="*/ 180 w 254"/>
              <a:gd name="T51" fmla="*/ 58 h 267"/>
              <a:gd name="T52" fmla="*/ 174 w 254"/>
              <a:gd name="T53" fmla="*/ 37 h 267"/>
              <a:gd name="T54" fmla="*/ 158 w 254"/>
              <a:gd name="T55" fmla="*/ 22 h 267"/>
              <a:gd name="T56" fmla="*/ 133 w 254"/>
              <a:gd name="T57" fmla="*/ 18 h 267"/>
              <a:gd name="T58" fmla="*/ 110 w 254"/>
              <a:gd name="T59" fmla="*/ 21 h 267"/>
              <a:gd name="T60" fmla="*/ 90 w 254"/>
              <a:gd name="T61" fmla="*/ 29 h 267"/>
              <a:gd name="T62" fmla="*/ 73 w 254"/>
              <a:gd name="T63" fmla="*/ 45 h 267"/>
              <a:gd name="T64" fmla="*/ 60 w 254"/>
              <a:gd name="T65" fmla="*/ 70 h 267"/>
              <a:gd name="T66" fmla="*/ 53 w 254"/>
              <a:gd name="T67" fmla="*/ 99 h 267"/>
              <a:gd name="T68" fmla="*/ 54 w 254"/>
              <a:gd name="T69" fmla="*/ 131 h 267"/>
              <a:gd name="T70" fmla="*/ 64 w 254"/>
              <a:gd name="T71" fmla="*/ 162 h 267"/>
              <a:gd name="T72" fmla="*/ 80 w 254"/>
              <a:gd name="T73" fmla="*/ 190 h 267"/>
              <a:gd name="T74" fmla="*/ 102 w 254"/>
              <a:gd name="T75" fmla="*/ 211 h 267"/>
              <a:gd name="T76" fmla="*/ 130 w 254"/>
              <a:gd name="T77" fmla="*/ 222 h 267"/>
              <a:gd name="T78" fmla="*/ 166 w 254"/>
              <a:gd name="T79" fmla="*/ 223 h 267"/>
              <a:gd name="T80" fmla="*/ 209 w 254"/>
              <a:gd name="T81" fmla="*/ 206 h 267"/>
              <a:gd name="T82" fmla="*/ 236 w 254"/>
              <a:gd name="T83" fmla="*/ 17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67">
                <a:moveTo>
                  <a:pt x="254" y="163"/>
                </a:moveTo>
                <a:lnTo>
                  <a:pt x="250" y="175"/>
                </a:lnTo>
                <a:lnTo>
                  <a:pt x="246" y="187"/>
                </a:lnTo>
                <a:lnTo>
                  <a:pt x="241" y="198"/>
                </a:lnTo>
                <a:lnTo>
                  <a:pt x="236" y="207"/>
                </a:lnTo>
                <a:lnTo>
                  <a:pt x="229" y="217"/>
                </a:lnTo>
                <a:lnTo>
                  <a:pt x="222" y="226"/>
                </a:lnTo>
                <a:lnTo>
                  <a:pt x="214" y="234"/>
                </a:lnTo>
                <a:lnTo>
                  <a:pt x="206" y="241"/>
                </a:lnTo>
                <a:lnTo>
                  <a:pt x="197" y="247"/>
                </a:lnTo>
                <a:lnTo>
                  <a:pt x="188" y="253"/>
                </a:lnTo>
                <a:lnTo>
                  <a:pt x="178" y="257"/>
                </a:lnTo>
                <a:lnTo>
                  <a:pt x="169" y="261"/>
                </a:lnTo>
                <a:lnTo>
                  <a:pt x="158" y="263"/>
                </a:lnTo>
                <a:lnTo>
                  <a:pt x="149" y="266"/>
                </a:lnTo>
                <a:lnTo>
                  <a:pt x="138" y="267"/>
                </a:lnTo>
                <a:lnTo>
                  <a:pt x="128" y="267"/>
                </a:lnTo>
                <a:lnTo>
                  <a:pt x="114" y="267"/>
                </a:lnTo>
                <a:lnTo>
                  <a:pt x="102" y="265"/>
                </a:lnTo>
                <a:lnTo>
                  <a:pt x="90" y="262"/>
                </a:lnTo>
                <a:lnTo>
                  <a:pt x="80" y="258"/>
                </a:lnTo>
                <a:lnTo>
                  <a:pt x="69" y="253"/>
                </a:lnTo>
                <a:lnTo>
                  <a:pt x="58" y="247"/>
                </a:lnTo>
                <a:lnTo>
                  <a:pt x="48" y="239"/>
                </a:lnTo>
                <a:lnTo>
                  <a:pt x="38" y="231"/>
                </a:lnTo>
                <a:lnTo>
                  <a:pt x="29" y="222"/>
                </a:lnTo>
                <a:lnTo>
                  <a:pt x="21" y="211"/>
                </a:lnTo>
                <a:lnTo>
                  <a:pt x="14" y="201"/>
                </a:lnTo>
                <a:lnTo>
                  <a:pt x="9" y="189"/>
                </a:lnTo>
                <a:lnTo>
                  <a:pt x="5" y="177"/>
                </a:lnTo>
                <a:lnTo>
                  <a:pt x="2" y="162"/>
                </a:lnTo>
                <a:lnTo>
                  <a:pt x="1" y="149"/>
                </a:lnTo>
                <a:lnTo>
                  <a:pt x="0" y="134"/>
                </a:lnTo>
                <a:lnTo>
                  <a:pt x="1" y="119"/>
                </a:lnTo>
                <a:lnTo>
                  <a:pt x="2" y="105"/>
                </a:lnTo>
                <a:lnTo>
                  <a:pt x="6" y="91"/>
                </a:lnTo>
                <a:lnTo>
                  <a:pt x="10" y="79"/>
                </a:lnTo>
                <a:lnTo>
                  <a:pt x="17" y="68"/>
                </a:lnTo>
                <a:lnTo>
                  <a:pt x="24" y="57"/>
                </a:lnTo>
                <a:lnTo>
                  <a:pt x="32" y="46"/>
                </a:lnTo>
                <a:lnTo>
                  <a:pt x="42" y="37"/>
                </a:lnTo>
                <a:lnTo>
                  <a:pt x="53" y="28"/>
                </a:lnTo>
                <a:lnTo>
                  <a:pt x="65" y="21"/>
                </a:lnTo>
                <a:lnTo>
                  <a:pt x="76" y="14"/>
                </a:lnTo>
                <a:lnTo>
                  <a:pt x="89" y="9"/>
                </a:lnTo>
                <a:lnTo>
                  <a:pt x="101" y="5"/>
                </a:lnTo>
                <a:lnTo>
                  <a:pt x="116" y="2"/>
                </a:lnTo>
                <a:lnTo>
                  <a:pt x="129" y="0"/>
                </a:lnTo>
                <a:lnTo>
                  <a:pt x="144" y="0"/>
                </a:lnTo>
                <a:lnTo>
                  <a:pt x="154" y="0"/>
                </a:lnTo>
                <a:lnTo>
                  <a:pt x="165" y="1"/>
                </a:lnTo>
                <a:lnTo>
                  <a:pt x="174" y="2"/>
                </a:lnTo>
                <a:lnTo>
                  <a:pt x="184" y="5"/>
                </a:lnTo>
                <a:lnTo>
                  <a:pt x="193" y="8"/>
                </a:lnTo>
                <a:lnTo>
                  <a:pt x="201" y="10"/>
                </a:lnTo>
                <a:lnTo>
                  <a:pt x="209" y="14"/>
                </a:lnTo>
                <a:lnTo>
                  <a:pt x="217" y="20"/>
                </a:lnTo>
                <a:lnTo>
                  <a:pt x="229" y="29"/>
                </a:lnTo>
                <a:lnTo>
                  <a:pt x="238" y="40"/>
                </a:lnTo>
                <a:lnTo>
                  <a:pt x="241" y="45"/>
                </a:lnTo>
                <a:lnTo>
                  <a:pt x="244" y="50"/>
                </a:lnTo>
                <a:lnTo>
                  <a:pt x="245" y="54"/>
                </a:lnTo>
                <a:lnTo>
                  <a:pt x="245" y="60"/>
                </a:lnTo>
                <a:lnTo>
                  <a:pt x="245" y="65"/>
                </a:lnTo>
                <a:lnTo>
                  <a:pt x="244" y="70"/>
                </a:lnTo>
                <a:lnTo>
                  <a:pt x="241" y="74"/>
                </a:lnTo>
                <a:lnTo>
                  <a:pt x="237" y="77"/>
                </a:lnTo>
                <a:lnTo>
                  <a:pt x="233" y="79"/>
                </a:lnTo>
                <a:lnTo>
                  <a:pt x="228" y="82"/>
                </a:lnTo>
                <a:lnTo>
                  <a:pt x="221" y="83"/>
                </a:lnTo>
                <a:lnTo>
                  <a:pt x="214" y="83"/>
                </a:lnTo>
                <a:lnTo>
                  <a:pt x="205" y="83"/>
                </a:lnTo>
                <a:lnTo>
                  <a:pt x="197" y="81"/>
                </a:lnTo>
                <a:lnTo>
                  <a:pt x="190" y="78"/>
                </a:lnTo>
                <a:lnTo>
                  <a:pt x="185" y="73"/>
                </a:lnTo>
                <a:lnTo>
                  <a:pt x="182" y="70"/>
                </a:lnTo>
                <a:lnTo>
                  <a:pt x="181" y="65"/>
                </a:lnTo>
                <a:lnTo>
                  <a:pt x="180" y="58"/>
                </a:lnTo>
                <a:lnTo>
                  <a:pt x="178" y="52"/>
                </a:lnTo>
                <a:lnTo>
                  <a:pt x="177" y="44"/>
                </a:lnTo>
                <a:lnTo>
                  <a:pt x="174" y="37"/>
                </a:lnTo>
                <a:lnTo>
                  <a:pt x="170" y="30"/>
                </a:lnTo>
                <a:lnTo>
                  <a:pt x="165" y="26"/>
                </a:lnTo>
                <a:lnTo>
                  <a:pt x="158" y="22"/>
                </a:lnTo>
                <a:lnTo>
                  <a:pt x="150" y="20"/>
                </a:lnTo>
                <a:lnTo>
                  <a:pt x="142" y="18"/>
                </a:lnTo>
                <a:lnTo>
                  <a:pt x="133" y="18"/>
                </a:lnTo>
                <a:lnTo>
                  <a:pt x="125" y="18"/>
                </a:lnTo>
                <a:lnTo>
                  <a:pt x="117" y="20"/>
                </a:lnTo>
                <a:lnTo>
                  <a:pt x="110" y="21"/>
                </a:lnTo>
                <a:lnTo>
                  <a:pt x="104" y="24"/>
                </a:lnTo>
                <a:lnTo>
                  <a:pt x="97" y="26"/>
                </a:lnTo>
                <a:lnTo>
                  <a:pt x="90" y="29"/>
                </a:lnTo>
                <a:lnTo>
                  <a:pt x="85" y="33"/>
                </a:lnTo>
                <a:lnTo>
                  <a:pt x="80" y="38"/>
                </a:lnTo>
                <a:lnTo>
                  <a:pt x="73" y="45"/>
                </a:lnTo>
                <a:lnTo>
                  <a:pt x="68" y="53"/>
                </a:lnTo>
                <a:lnTo>
                  <a:pt x="64" y="61"/>
                </a:lnTo>
                <a:lnTo>
                  <a:pt x="60" y="70"/>
                </a:lnTo>
                <a:lnTo>
                  <a:pt x="57" y="79"/>
                </a:lnTo>
                <a:lnTo>
                  <a:pt x="54" y="89"/>
                </a:lnTo>
                <a:lnTo>
                  <a:pt x="53" y="99"/>
                </a:lnTo>
                <a:lnTo>
                  <a:pt x="53" y="110"/>
                </a:lnTo>
                <a:lnTo>
                  <a:pt x="53" y="121"/>
                </a:lnTo>
                <a:lnTo>
                  <a:pt x="54" y="131"/>
                </a:lnTo>
                <a:lnTo>
                  <a:pt x="57" y="142"/>
                </a:lnTo>
                <a:lnTo>
                  <a:pt x="60" y="153"/>
                </a:lnTo>
                <a:lnTo>
                  <a:pt x="64" y="162"/>
                </a:lnTo>
                <a:lnTo>
                  <a:pt x="68" y="171"/>
                </a:lnTo>
                <a:lnTo>
                  <a:pt x="73" y="181"/>
                </a:lnTo>
                <a:lnTo>
                  <a:pt x="80" y="190"/>
                </a:lnTo>
                <a:lnTo>
                  <a:pt x="86" y="198"/>
                </a:lnTo>
                <a:lnTo>
                  <a:pt x="94" y="205"/>
                </a:lnTo>
                <a:lnTo>
                  <a:pt x="102" y="211"/>
                </a:lnTo>
                <a:lnTo>
                  <a:pt x="110" y="215"/>
                </a:lnTo>
                <a:lnTo>
                  <a:pt x="120" y="219"/>
                </a:lnTo>
                <a:lnTo>
                  <a:pt x="130" y="222"/>
                </a:lnTo>
                <a:lnTo>
                  <a:pt x="140" y="223"/>
                </a:lnTo>
                <a:lnTo>
                  <a:pt x="152" y="225"/>
                </a:lnTo>
                <a:lnTo>
                  <a:pt x="166" y="223"/>
                </a:lnTo>
                <a:lnTo>
                  <a:pt x="182" y="219"/>
                </a:lnTo>
                <a:lnTo>
                  <a:pt x="196" y="214"/>
                </a:lnTo>
                <a:lnTo>
                  <a:pt x="209" y="206"/>
                </a:lnTo>
                <a:lnTo>
                  <a:pt x="218" y="198"/>
                </a:lnTo>
                <a:lnTo>
                  <a:pt x="226" y="187"/>
                </a:lnTo>
                <a:lnTo>
                  <a:pt x="236" y="175"/>
                </a:lnTo>
                <a:lnTo>
                  <a:pt x="244" y="159"/>
                </a:lnTo>
                <a:lnTo>
                  <a:pt x="254" y="163"/>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38" name="Freeform 110"/>
          <p:cNvSpPr>
            <a:spLocks/>
          </p:cNvSpPr>
          <p:nvPr/>
        </p:nvSpPr>
        <p:spPr bwMode="auto">
          <a:xfrm>
            <a:off x="2725738" y="4327525"/>
            <a:ext cx="100012" cy="106363"/>
          </a:xfrm>
          <a:custGeom>
            <a:avLst/>
            <a:gdLst>
              <a:gd name="T0" fmla="*/ 247 w 255"/>
              <a:gd name="T1" fmla="*/ 187 h 267"/>
              <a:gd name="T2" fmla="*/ 231 w 255"/>
              <a:gd name="T3" fmla="*/ 217 h 267"/>
              <a:gd name="T4" fmla="*/ 207 w 255"/>
              <a:gd name="T5" fmla="*/ 241 h 267"/>
              <a:gd name="T6" fmla="*/ 179 w 255"/>
              <a:gd name="T7" fmla="*/ 257 h 267"/>
              <a:gd name="T8" fmla="*/ 149 w 255"/>
              <a:gd name="T9" fmla="*/ 266 h 267"/>
              <a:gd name="T10" fmla="*/ 116 w 255"/>
              <a:gd name="T11" fmla="*/ 267 h 267"/>
              <a:gd name="T12" fmla="*/ 80 w 255"/>
              <a:gd name="T13" fmla="*/ 258 h 267"/>
              <a:gd name="T14" fmla="*/ 48 w 255"/>
              <a:gd name="T15" fmla="*/ 239 h 267"/>
              <a:gd name="T16" fmla="*/ 21 w 255"/>
              <a:gd name="T17" fmla="*/ 211 h 267"/>
              <a:gd name="T18" fmla="*/ 5 w 255"/>
              <a:gd name="T19" fmla="*/ 177 h 267"/>
              <a:gd name="T20" fmla="*/ 0 w 255"/>
              <a:gd name="T21" fmla="*/ 134 h 267"/>
              <a:gd name="T22" fmla="*/ 7 w 255"/>
              <a:gd name="T23" fmla="*/ 91 h 267"/>
              <a:gd name="T24" fmla="*/ 24 w 255"/>
              <a:gd name="T25" fmla="*/ 57 h 267"/>
              <a:gd name="T26" fmla="*/ 53 w 255"/>
              <a:gd name="T27" fmla="*/ 28 h 267"/>
              <a:gd name="T28" fmla="*/ 89 w 255"/>
              <a:gd name="T29" fmla="*/ 9 h 267"/>
              <a:gd name="T30" fmla="*/ 129 w 255"/>
              <a:gd name="T31" fmla="*/ 0 h 267"/>
              <a:gd name="T32" fmla="*/ 165 w 255"/>
              <a:gd name="T33" fmla="*/ 1 h 267"/>
              <a:gd name="T34" fmla="*/ 193 w 255"/>
              <a:gd name="T35" fmla="*/ 8 h 267"/>
              <a:gd name="T36" fmla="*/ 217 w 255"/>
              <a:gd name="T37" fmla="*/ 20 h 267"/>
              <a:gd name="T38" fmla="*/ 241 w 255"/>
              <a:gd name="T39" fmla="*/ 45 h 267"/>
              <a:gd name="T40" fmla="*/ 245 w 255"/>
              <a:gd name="T41" fmla="*/ 60 h 267"/>
              <a:gd name="T42" fmla="*/ 241 w 255"/>
              <a:gd name="T43" fmla="*/ 74 h 267"/>
              <a:gd name="T44" fmla="*/ 228 w 255"/>
              <a:gd name="T45" fmla="*/ 82 h 267"/>
              <a:gd name="T46" fmla="*/ 207 w 255"/>
              <a:gd name="T47" fmla="*/ 83 h 267"/>
              <a:gd name="T48" fmla="*/ 185 w 255"/>
              <a:gd name="T49" fmla="*/ 73 h 267"/>
              <a:gd name="T50" fmla="*/ 180 w 255"/>
              <a:gd name="T51" fmla="*/ 58 h 267"/>
              <a:gd name="T52" fmla="*/ 175 w 255"/>
              <a:gd name="T53" fmla="*/ 37 h 267"/>
              <a:gd name="T54" fmla="*/ 159 w 255"/>
              <a:gd name="T55" fmla="*/ 22 h 267"/>
              <a:gd name="T56" fmla="*/ 133 w 255"/>
              <a:gd name="T57" fmla="*/ 18 h 267"/>
              <a:gd name="T58" fmla="*/ 111 w 255"/>
              <a:gd name="T59" fmla="*/ 21 h 267"/>
              <a:gd name="T60" fmla="*/ 91 w 255"/>
              <a:gd name="T61" fmla="*/ 29 h 267"/>
              <a:gd name="T62" fmla="*/ 75 w 255"/>
              <a:gd name="T63" fmla="*/ 45 h 267"/>
              <a:gd name="T64" fmla="*/ 60 w 255"/>
              <a:gd name="T65" fmla="*/ 70 h 267"/>
              <a:gd name="T66" fmla="*/ 55 w 255"/>
              <a:gd name="T67" fmla="*/ 99 h 267"/>
              <a:gd name="T68" fmla="*/ 56 w 255"/>
              <a:gd name="T69" fmla="*/ 131 h 267"/>
              <a:gd name="T70" fmla="*/ 64 w 255"/>
              <a:gd name="T71" fmla="*/ 162 h 267"/>
              <a:gd name="T72" fmla="*/ 80 w 255"/>
              <a:gd name="T73" fmla="*/ 190 h 267"/>
              <a:gd name="T74" fmla="*/ 103 w 255"/>
              <a:gd name="T75" fmla="*/ 211 h 267"/>
              <a:gd name="T76" fmla="*/ 131 w 255"/>
              <a:gd name="T77" fmla="*/ 222 h 267"/>
              <a:gd name="T78" fmla="*/ 168 w 255"/>
              <a:gd name="T79" fmla="*/ 223 h 267"/>
              <a:gd name="T80" fmla="*/ 209 w 255"/>
              <a:gd name="T81" fmla="*/ 206 h 267"/>
              <a:gd name="T82" fmla="*/ 236 w 255"/>
              <a:gd name="T83" fmla="*/ 17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5" h="267">
                <a:moveTo>
                  <a:pt x="255" y="163"/>
                </a:moveTo>
                <a:lnTo>
                  <a:pt x="251" y="175"/>
                </a:lnTo>
                <a:lnTo>
                  <a:pt x="247" y="187"/>
                </a:lnTo>
                <a:lnTo>
                  <a:pt x="243" y="198"/>
                </a:lnTo>
                <a:lnTo>
                  <a:pt x="236" y="207"/>
                </a:lnTo>
                <a:lnTo>
                  <a:pt x="231" y="217"/>
                </a:lnTo>
                <a:lnTo>
                  <a:pt x="223" y="226"/>
                </a:lnTo>
                <a:lnTo>
                  <a:pt x="215" y="234"/>
                </a:lnTo>
                <a:lnTo>
                  <a:pt x="207" y="241"/>
                </a:lnTo>
                <a:lnTo>
                  <a:pt x="197" y="247"/>
                </a:lnTo>
                <a:lnTo>
                  <a:pt x="188" y="253"/>
                </a:lnTo>
                <a:lnTo>
                  <a:pt x="179" y="257"/>
                </a:lnTo>
                <a:lnTo>
                  <a:pt x="169" y="261"/>
                </a:lnTo>
                <a:lnTo>
                  <a:pt x="160" y="263"/>
                </a:lnTo>
                <a:lnTo>
                  <a:pt x="149" y="266"/>
                </a:lnTo>
                <a:lnTo>
                  <a:pt x="139" y="267"/>
                </a:lnTo>
                <a:lnTo>
                  <a:pt x="128" y="267"/>
                </a:lnTo>
                <a:lnTo>
                  <a:pt x="116" y="267"/>
                </a:lnTo>
                <a:lnTo>
                  <a:pt x="103" y="265"/>
                </a:lnTo>
                <a:lnTo>
                  <a:pt x="92" y="262"/>
                </a:lnTo>
                <a:lnTo>
                  <a:pt x="80" y="258"/>
                </a:lnTo>
                <a:lnTo>
                  <a:pt x="69" y="253"/>
                </a:lnTo>
                <a:lnTo>
                  <a:pt x="59" y="247"/>
                </a:lnTo>
                <a:lnTo>
                  <a:pt x="48" y="239"/>
                </a:lnTo>
                <a:lnTo>
                  <a:pt x="39" y="231"/>
                </a:lnTo>
                <a:lnTo>
                  <a:pt x="29" y="222"/>
                </a:lnTo>
                <a:lnTo>
                  <a:pt x="21" y="211"/>
                </a:lnTo>
                <a:lnTo>
                  <a:pt x="16" y="201"/>
                </a:lnTo>
                <a:lnTo>
                  <a:pt x="11" y="189"/>
                </a:lnTo>
                <a:lnTo>
                  <a:pt x="5" y="177"/>
                </a:lnTo>
                <a:lnTo>
                  <a:pt x="3" y="162"/>
                </a:lnTo>
                <a:lnTo>
                  <a:pt x="1" y="149"/>
                </a:lnTo>
                <a:lnTo>
                  <a:pt x="0" y="134"/>
                </a:lnTo>
                <a:lnTo>
                  <a:pt x="1" y="119"/>
                </a:lnTo>
                <a:lnTo>
                  <a:pt x="3" y="105"/>
                </a:lnTo>
                <a:lnTo>
                  <a:pt x="7" y="91"/>
                </a:lnTo>
                <a:lnTo>
                  <a:pt x="11" y="79"/>
                </a:lnTo>
                <a:lnTo>
                  <a:pt x="17" y="68"/>
                </a:lnTo>
                <a:lnTo>
                  <a:pt x="24" y="57"/>
                </a:lnTo>
                <a:lnTo>
                  <a:pt x="33" y="46"/>
                </a:lnTo>
                <a:lnTo>
                  <a:pt x="43" y="37"/>
                </a:lnTo>
                <a:lnTo>
                  <a:pt x="53" y="28"/>
                </a:lnTo>
                <a:lnTo>
                  <a:pt x="65" y="21"/>
                </a:lnTo>
                <a:lnTo>
                  <a:pt x="77" y="14"/>
                </a:lnTo>
                <a:lnTo>
                  <a:pt x="89" y="9"/>
                </a:lnTo>
                <a:lnTo>
                  <a:pt x="103" y="5"/>
                </a:lnTo>
                <a:lnTo>
                  <a:pt x="116" y="2"/>
                </a:lnTo>
                <a:lnTo>
                  <a:pt x="129" y="0"/>
                </a:lnTo>
                <a:lnTo>
                  <a:pt x="144" y="0"/>
                </a:lnTo>
                <a:lnTo>
                  <a:pt x="155" y="0"/>
                </a:lnTo>
                <a:lnTo>
                  <a:pt x="165" y="1"/>
                </a:lnTo>
                <a:lnTo>
                  <a:pt x="176" y="2"/>
                </a:lnTo>
                <a:lnTo>
                  <a:pt x="185" y="5"/>
                </a:lnTo>
                <a:lnTo>
                  <a:pt x="193" y="8"/>
                </a:lnTo>
                <a:lnTo>
                  <a:pt x="203" y="10"/>
                </a:lnTo>
                <a:lnTo>
                  <a:pt x="209" y="14"/>
                </a:lnTo>
                <a:lnTo>
                  <a:pt x="217" y="20"/>
                </a:lnTo>
                <a:lnTo>
                  <a:pt x="229" y="29"/>
                </a:lnTo>
                <a:lnTo>
                  <a:pt x="239" y="40"/>
                </a:lnTo>
                <a:lnTo>
                  <a:pt x="241" y="45"/>
                </a:lnTo>
                <a:lnTo>
                  <a:pt x="244" y="50"/>
                </a:lnTo>
                <a:lnTo>
                  <a:pt x="245" y="54"/>
                </a:lnTo>
                <a:lnTo>
                  <a:pt x="245" y="60"/>
                </a:lnTo>
                <a:lnTo>
                  <a:pt x="245" y="65"/>
                </a:lnTo>
                <a:lnTo>
                  <a:pt x="244" y="70"/>
                </a:lnTo>
                <a:lnTo>
                  <a:pt x="241" y="74"/>
                </a:lnTo>
                <a:lnTo>
                  <a:pt x="237" y="77"/>
                </a:lnTo>
                <a:lnTo>
                  <a:pt x="233" y="79"/>
                </a:lnTo>
                <a:lnTo>
                  <a:pt x="228" y="82"/>
                </a:lnTo>
                <a:lnTo>
                  <a:pt x="223" y="83"/>
                </a:lnTo>
                <a:lnTo>
                  <a:pt x="215" y="83"/>
                </a:lnTo>
                <a:lnTo>
                  <a:pt x="207" y="83"/>
                </a:lnTo>
                <a:lnTo>
                  <a:pt x="199" y="81"/>
                </a:lnTo>
                <a:lnTo>
                  <a:pt x="192" y="78"/>
                </a:lnTo>
                <a:lnTo>
                  <a:pt x="185" y="73"/>
                </a:lnTo>
                <a:lnTo>
                  <a:pt x="184" y="70"/>
                </a:lnTo>
                <a:lnTo>
                  <a:pt x="181" y="65"/>
                </a:lnTo>
                <a:lnTo>
                  <a:pt x="180" y="58"/>
                </a:lnTo>
                <a:lnTo>
                  <a:pt x="179" y="52"/>
                </a:lnTo>
                <a:lnTo>
                  <a:pt x="177" y="44"/>
                </a:lnTo>
                <a:lnTo>
                  <a:pt x="175" y="37"/>
                </a:lnTo>
                <a:lnTo>
                  <a:pt x="171" y="30"/>
                </a:lnTo>
                <a:lnTo>
                  <a:pt x="165" y="26"/>
                </a:lnTo>
                <a:lnTo>
                  <a:pt x="159" y="22"/>
                </a:lnTo>
                <a:lnTo>
                  <a:pt x="152" y="20"/>
                </a:lnTo>
                <a:lnTo>
                  <a:pt x="143" y="18"/>
                </a:lnTo>
                <a:lnTo>
                  <a:pt x="133" y="18"/>
                </a:lnTo>
                <a:lnTo>
                  <a:pt x="125" y="18"/>
                </a:lnTo>
                <a:lnTo>
                  <a:pt x="117" y="20"/>
                </a:lnTo>
                <a:lnTo>
                  <a:pt x="111" y="21"/>
                </a:lnTo>
                <a:lnTo>
                  <a:pt x="104" y="24"/>
                </a:lnTo>
                <a:lnTo>
                  <a:pt x="97" y="26"/>
                </a:lnTo>
                <a:lnTo>
                  <a:pt x="91" y="29"/>
                </a:lnTo>
                <a:lnTo>
                  <a:pt x="85" y="33"/>
                </a:lnTo>
                <a:lnTo>
                  <a:pt x="80" y="38"/>
                </a:lnTo>
                <a:lnTo>
                  <a:pt x="75" y="45"/>
                </a:lnTo>
                <a:lnTo>
                  <a:pt x="69" y="53"/>
                </a:lnTo>
                <a:lnTo>
                  <a:pt x="64" y="61"/>
                </a:lnTo>
                <a:lnTo>
                  <a:pt x="60" y="70"/>
                </a:lnTo>
                <a:lnTo>
                  <a:pt x="57" y="79"/>
                </a:lnTo>
                <a:lnTo>
                  <a:pt x="56" y="89"/>
                </a:lnTo>
                <a:lnTo>
                  <a:pt x="55" y="99"/>
                </a:lnTo>
                <a:lnTo>
                  <a:pt x="53" y="110"/>
                </a:lnTo>
                <a:lnTo>
                  <a:pt x="55" y="121"/>
                </a:lnTo>
                <a:lnTo>
                  <a:pt x="56" y="131"/>
                </a:lnTo>
                <a:lnTo>
                  <a:pt x="57" y="142"/>
                </a:lnTo>
                <a:lnTo>
                  <a:pt x="60" y="153"/>
                </a:lnTo>
                <a:lnTo>
                  <a:pt x="64" y="162"/>
                </a:lnTo>
                <a:lnTo>
                  <a:pt x="69" y="171"/>
                </a:lnTo>
                <a:lnTo>
                  <a:pt x="75" y="181"/>
                </a:lnTo>
                <a:lnTo>
                  <a:pt x="80" y="190"/>
                </a:lnTo>
                <a:lnTo>
                  <a:pt x="87" y="198"/>
                </a:lnTo>
                <a:lnTo>
                  <a:pt x="95" y="205"/>
                </a:lnTo>
                <a:lnTo>
                  <a:pt x="103" y="211"/>
                </a:lnTo>
                <a:lnTo>
                  <a:pt x="112" y="215"/>
                </a:lnTo>
                <a:lnTo>
                  <a:pt x="120" y="219"/>
                </a:lnTo>
                <a:lnTo>
                  <a:pt x="131" y="222"/>
                </a:lnTo>
                <a:lnTo>
                  <a:pt x="141" y="223"/>
                </a:lnTo>
                <a:lnTo>
                  <a:pt x="152" y="225"/>
                </a:lnTo>
                <a:lnTo>
                  <a:pt x="168" y="223"/>
                </a:lnTo>
                <a:lnTo>
                  <a:pt x="183" y="219"/>
                </a:lnTo>
                <a:lnTo>
                  <a:pt x="196" y="214"/>
                </a:lnTo>
                <a:lnTo>
                  <a:pt x="209" y="206"/>
                </a:lnTo>
                <a:lnTo>
                  <a:pt x="219" y="198"/>
                </a:lnTo>
                <a:lnTo>
                  <a:pt x="228" y="187"/>
                </a:lnTo>
                <a:lnTo>
                  <a:pt x="236" y="175"/>
                </a:lnTo>
                <a:lnTo>
                  <a:pt x="245" y="159"/>
                </a:lnTo>
                <a:lnTo>
                  <a:pt x="255" y="163"/>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39" name="Freeform 111"/>
          <p:cNvSpPr>
            <a:spLocks noEditPoints="1"/>
          </p:cNvSpPr>
          <p:nvPr/>
        </p:nvSpPr>
        <p:spPr bwMode="auto">
          <a:xfrm>
            <a:off x="2844800" y="4327525"/>
            <a:ext cx="100013" cy="106363"/>
          </a:xfrm>
          <a:custGeom>
            <a:avLst/>
            <a:gdLst>
              <a:gd name="T0" fmla="*/ 47 w 255"/>
              <a:gd name="T1" fmla="*/ 115 h 267"/>
              <a:gd name="T2" fmla="*/ 51 w 255"/>
              <a:gd name="T3" fmla="*/ 141 h 267"/>
              <a:gd name="T4" fmla="*/ 60 w 255"/>
              <a:gd name="T5" fmla="*/ 163 h 267"/>
              <a:gd name="T6" fmla="*/ 72 w 255"/>
              <a:gd name="T7" fmla="*/ 182 h 267"/>
              <a:gd name="T8" fmla="*/ 88 w 255"/>
              <a:gd name="T9" fmla="*/ 198 h 267"/>
              <a:gd name="T10" fmla="*/ 105 w 255"/>
              <a:gd name="T11" fmla="*/ 210 h 267"/>
              <a:gd name="T12" fmla="*/ 125 w 255"/>
              <a:gd name="T13" fmla="*/ 218 h 267"/>
              <a:gd name="T14" fmla="*/ 145 w 255"/>
              <a:gd name="T15" fmla="*/ 222 h 267"/>
              <a:gd name="T16" fmla="*/ 171 w 255"/>
              <a:gd name="T17" fmla="*/ 222 h 267"/>
              <a:gd name="T18" fmla="*/ 197 w 255"/>
              <a:gd name="T19" fmla="*/ 214 h 267"/>
              <a:gd name="T20" fmla="*/ 219 w 255"/>
              <a:gd name="T21" fmla="*/ 201 h 267"/>
              <a:gd name="T22" fmla="*/ 237 w 255"/>
              <a:gd name="T23" fmla="*/ 177 h 267"/>
              <a:gd name="T24" fmla="*/ 255 w 255"/>
              <a:gd name="T25" fmla="*/ 167 h 267"/>
              <a:gd name="T26" fmla="*/ 249 w 255"/>
              <a:gd name="T27" fmla="*/ 186 h 267"/>
              <a:gd name="T28" fmla="*/ 241 w 255"/>
              <a:gd name="T29" fmla="*/ 203 h 267"/>
              <a:gd name="T30" fmla="*/ 229 w 255"/>
              <a:gd name="T31" fmla="*/ 221 h 267"/>
              <a:gd name="T32" fmla="*/ 215 w 255"/>
              <a:gd name="T33" fmla="*/ 237 h 267"/>
              <a:gd name="T34" fmla="*/ 197 w 255"/>
              <a:gd name="T35" fmla="*/ 250 h 267"/>
              <a:gd name="T36" fmla="*/ 177 w 255"/>
              <a:gd name="T37" fmla="*/ 259 h 267"/>
              <a:gd name="T38" fmla="*/ 156 w 255"/>
              <a:gd name="T39" fmla="*/ 266 h 267"/>
              <a:gd name="T40" fmla="*/ 132 w 255"/>
              <a:gd name="T41" fmla="*/ 267 h 267"/>
              <a:gd name="T42" fmla="*/ 105 w 255"/>
              <a:gd name="T43" fmla="*/ 265 h 267"/>
              <a:gd name="T44" fmla="*/ 81 w 255"/>
              <a:gd name="T45" fmla="*/ 258 h 267"/>
              <a:gd name="T46" fmla="*/ 59 w 255"/>
              <a:gd name="T47" fmla="*/ 247 h 267"/>
              <a:gd name="T48" fmla="*/ 39 w 255"/>
              <a:gd name="T49" fmla="*/ 231 h 267"/>
              <a:gd name="T50" fmla="*/ 21 w 255"/>
              <a:gd name="T51" fmla="*/ 213 h 267"/>
              <a:gd name="T52" fmla="*/ 9 w 255"/>
              <a:gd name="T53" fmla="*/ 190 h 267"/>
              <a:gd name="T54" fmla="*/ 3 w 255"/>
              <a:gd name="T55" fmla="*/ 165 h 267"/>
              <a:gd name="T56" fmla="*/ 0 w 255"/>
              <a:gd name="T57" fmla="*/ 137 h 267"/>
              <a:gd name="T58" fmla="*/ 3 w 255"/>
              <a:gd name="T59" fmla="*/ 106 h 267"/>
              <a:gd name="T60" fmla="*/ 11 w 255"/>
              <a:gd name="T61" fmla="*/ 78 h 267"/>
              <a:gd name="T62" fmla="*/ 23 w 255"/>
              <a:gd name="T63" fmla="*/ 56 h 267"/>
              <a:gd name="T64" fmla="*/ 40 w 255"/>
              <a:gd name="T65" fmla="*/ 36 h 267"/>
              <a:gd name="T66" fmla="*/ 61 w 255"/>
              <a:gd name="T67" fmla="*/ 20 h 267"/>
              <a:gd name="T68" fmla="*/ 84 w 255"/>
              <a:gd name="T69" fmla="*/ 8 h 267"/>
              <a:gd name="T70" fmla="*/ 111 w 255"/>
              <a:gd name="T71" fmla="*/ 1 h 267"/>
              <a:gd name="T72" fmla="*/ 139 w 255"/>
              <a:gd name="T73" fmla="*/ 0 h 267"/>
              <a:gd name="T74" fmla="*/ 164 w 255"/>
              <a:gd name="T75" fmla="*/ 1 h 267"/>
              <a:gd name="T76" fmla="*/ 185 w 255"/>
              <a:gd name="T77" fmla="*/ 6 h 267"/>
              <a:gd name="T78" fmla="*/ 205 w 255"/>
              <a:gd name="T79" fmla="*/ 14 h 267"/>
              <a:gd name="T80" fmla="*/ 223 w 255"/>
              <a:gd name="T81" fmla="*/ 28 h 267"/>
              <a:gd name="T82" fmla="*/ 237 w 255"/>
              <a:gd name="T83" fmla="*/ 42 h 267"/>
              <a:gd name="T84" fmla="*/ 247 w 255"/>
              <a:gd name="T85" fmla="*/ 60 h 267"/>
              <a:gd name="T86" fmla="*/ 253 w 255"/>
              <a:gd name="T87" fmla="*/ 79 h 267"/>
              <a:gd name="T88" fmla="*/ 255 w 255"/>
              <a:gd name="T89" fmla="*/ 102 h 267"/>
              <a:gd name="T90" fmla="*/ 47 w 255"/>
              <a:gd name="T91" fmla="*/ 86 h 267"/>
              <a:gd name="T92" fmla="*/ 185 w 255"/>
              <a:gd name="T93" fmla="*/ 74 h 267"/>
              <a:gd name="T94" fmla="*/ 181 w 255"/>
              <a:gd name="T95" fmla="*/ 58 h 267"/>
              <a:gd name="T96" fmla="*/ 175 w 255"/>
              <a:gd name="T97" fmla="*/ 45 h 267"/>
              <a:gd name="T98" fmla="*/ 163 w 255"/>
              <a:gd name="T99" fmla="*/ 33 h 267"/>
              <a:gd name="T100" fmla="*/ 147 w 255"/>
              <a:gd name="T101" fmla="*/ 24 h 267"/>
              <a:gd name="T102" fmla="*/ 129 w 255"/>
              <a:gd name="T103" fmla="*/ 20 h 267"/>
              <a:gd name="T104" fmla="*/ 108 w 255"/>
              <a:gd name="T105" fmla="*/ 20 h 267"/>
              <a:gd name="T106" fmla="*/ 83 w 255"/>
              <a:gd name="T107" fmla="*/ 29 h 267"/>
              <a:gd name="T108" fmla="*/ 67 w 255"/>
              <a:gd name="T109" fmla="*/ 41 h 267"/>
              <a:gd name="T110" fmla="*/ 59 w 255"/>
              <a:gd name="T111" fmla="*/ 52 h 267"/>
              <a:gd name="T112" fmla="*/ 49 w 255"/>
              <a:gd name="T113" fmla="*/ 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 h="267">
                <a:moveTo>
                  <a:pt x="47" y="102"/>
                </a:moveTo>
                <a:lnTo>
                  <a:pt x="47" y="115"/>
                </a:lnTo>
                <a:lnTo>
                  <a:pt x="49" y="129"/>
                </a:lnTo>
                <a:lnTo>
                  <a:pt x="51" y="141"/>
                </a:lnTo>
                <a:lnTo>
                  <a:pt x="55" y="153"/>
                </a:lnTo>
                <a:lnTo>
                  <a:pt x="60" y="163"/>
                </a:lnTo>
                <a:lnTo>
                  <a:pt x="65" y="173"/>
                </a:lnTo>
                <a:lnTo>
                  <a:pt x="72" y="182"/>
                </a:lnTo>
                <a:lnTo>
                  <a:pt x="80" y="190"/>
                </a:lnTo>
                <a:lnTo>
                  <a:pt x="88" y="198"/>
                </a:lnTo>
                <a:lnTo>
                  <a:pt x="96" y="205"/>
                </a:lnTo>
                <a:lnTo>
                  <a:pt x="105" y="210"/>
                </a:lnTo>
                <a:lnTo>
                  <a:pt x="115" y="214"/>
                </a:lnTo>
                <a:lnTo>
                  <a:pt x="125" y="218"/>
                </a:lnTo>
                <a:lnTo>
                  <a:pt x="135" y="221"/>
                </a:lnTo>
                <a:lnTo>
                  <a:pt x="145" y="222"/>
                </a:lnTo>
                <a:lnTo>
                  <a:pt x="157" y="222"/>
                </a:lnTo>
                <a:lnTo>
                  <a:pt x="171" y="222"/>
                </a:lnTo>
                <a:lnTo>
                  <a:pt x="184" y="219"/>
                </a:lnTo>
                <a:lnTo>
                  <a:pt x="197" y="214"/>
                </a:lnTo>
                <a:lnTo>
                  <a:pt x="208" y="209"/>
                </a:lnTo>
                <a:lnTo>
                  <a:pt x="219" y="201"/>
                </a:lnTo>
                <a:lnTo>
                  <a:pt x="228" y="190"/>
                </a:lnTo>
                <a:lnTo>
                  <a:pt x="237" y="177"/>
                </a:lnTo>
                <a:lnTo>
                  <a:pt x="245" y="162"/>
                </a:lnTo>
                <a:lnTo>
                  <a:pt x="255" y="167"/>
                </a:lnTo>
                <a:lnTo>
                  <a:pt x="253" y="177"/>
                </a:lnTo>
                <a:lnTo>
                  <a:pt x="249" y="186"/>
                </a:lnTo>
                <a:lnTo>
                  <a:pt x="247" y="195"/>
                </a:lnTo>
                <a:lnTo>
                  <a:pt x="241" y="203"/>
                </a:lnTo>
                <a:lnTo>
                  <a:pt x="236" y="213"/>
                </a:lnTo>
                <a:lnTo>
                  <a:pt x="229" y="221"/>
                </a:lnTo>
                <a:lnTo>
                  <a:pt x="223" y="229"/>
                </a:lnTo>
                <a:lnTo>
                  <a:pt x="215" y="237"/>
                </a:lnTo>
                <a:lnTo>
                  <a:pt x="207" y="243"/>
                </a:lnTo>
                <a:lnTo>
                  <a:pt x="197" y="250"/>
                </a:lnTo>
                <a:lnTo>
                  <a:pt x="188" y="255"/>
                </a:lnTo>
                <a:lnTo>
                  <a:pt x="177" y="259"/>
                </a:lnTo>
                <a:lnTo>
                  <a:pt x="167" y="263"/>
                </a:lnTo>
                <a:lnTo>
                  <a:pt x="156" y="266"/>
                </a:lnTo>
                <a:lnTo>
                  <a:pt x="144" y="267"/>
                </a:lnTo>
                <a:lnTo>
                  <a:pt x="132" y="267"/>
                </a:lnTo>
                <a:lnTo>
                  <a:pt x="119" y="267"/>
                </a:lnTo>
                <a:lnTo>
                  <a:pt x="105" y="265"/>
                </a:lnTo>
                <a:lnTo>
                  <a:pt x="93" y="262"/>
                </a:lnTo>
                <a:lnTo>
                  <a:pt x="81" y="258"/>
                </a:lnTo>
                <a:lnTo>
                  <a:pt x="69" y="254"/>
                </a:lnTo>
                <a:lnTo>
                  <a:pt x="59" y="247"/>
                </a:lnTo>
                <a:lnTo>
                  <a:pt x="49" y="241"/>
                </a:lnTo>
                <a:lnTo>
                  <a:pt x="39" y="231"/>
                </a:lnTo>
                <a:lnTo>
                  <a:pt x="29" y="223"/>
                </a:lnTo>
                <a:lnTo>
                  <a:pt x="21" y="213"/>
                </a:lnTo>
                <a:lnTo>
                  <a:pt x="15" y="202"/>
                </a:lnTo>
                <a:lnTo>
                  <a:pt x="9" y="190"/>
                </a:lnTo>
                <a:lnTo>
                  <a:pt x="5" y="178"/>
                </a:lnTo>
                <a:lnTo>
                  <a:pt x="3" y="165"/>
                </a:lnTo>
                <a:lnTo>
                  <a:pt x="1" y="151"/>
                </a:lnTo>
                <a:lnTo>
                  <a:pt x="0" y="137"/>
                </a:lnTo>
                <a:lnTo>
                  <a:pt x="1" y="121"/>
                </a:lnTo>
                <a:lnTo>
                  <a:pt x="3" y="106"/>
                </a:lnTo>
                <a:lnTo>
                  <a:pt x="5" y="91"/>
                </a:lnTo>
                <a:lnTo>
                  <a:pt x="11" y="78"/>
                </a:lnTo>
                <a:lnTo>
                  <a:pt x="16" y="66"/>
                </a:lnTo>
                <a:lnTo>
                  <a:pt x="23" y="56"/>
                </a:lnTo>
                <a:lnTo>
                  <a:pt x="31" y="45"/>
                </a:lnTo>
                <a:lnTo>
                  <a:pt x="40" y="36"/>
                </a:lnTo>
                <a:lnTo>
                  <a:pt x="51" y="28"/>
                </a:lnTo>
                <a:lnTo>
                  <a:pt x="61" y="20"/>
                </a:lnTo>
                <a:lnTo>
                  <a:pt x="72" y="13"/>
                </a:lnTo>
                <a:lnTo>
                  <a:pt x="84" y="8"/>
                </a:lnTo>
                <a:lnTo>
                  <a:pt x="97" y="4"/>
                </a:lnTo>
                <a:lnTo>
                  <a:pt x="111" y="1"/>
                </a:lnTo>
                <a:lnTo>
                  <a:pt x="124" y="0"/>
                </a:lnTo>
                <a:lnTo>
                  <a:pt x="139" y="0"/>
                </a:lnTo>
                <a:lnTo>
                  <a:pt x="152" y="0"/>
                </a:lnTo>
                <a:lnTo>
                  <a:pt x="164" y="1"/>
                </a:lnTo>
                <a:lnTo>
                  <a:pt x="175" y="4"/>
                </a:lnTo>
                <a:lnTo>
                  <a:pt x="185" y="6"/>
                </a:lnTo>
                <a:lnTo>
                  <a:pt x="196" y="10"/>
                </a:lnTo>
                <a:lnTo>
                  <a:pt x="205" y="14"/>
                </a:lnTo>
                <a:lnTo>
                  <a:pt x="215" y="21"/>
                </a:lnTo>
                <a:lnTo>
                  <a:pt x="223" y="28"/>
                </a:lnTo>
                <a:lnTo>
                  <a:pt x="231" y="34"/>
                </a:lnTo>
                <a:lnTo>
                  <a:pt x="237" y="42"/>
                </a:lnTo>
                <a:lnTo>
                  <a:pt x="243" y="50"/>
                </a:lnTo>
                <a:lnTo>
                  <a:pt x="247" y="60"/>
                </a:lnTo>
                <a:lnTo>
                  <a:pt x="251" y="70"/>
                </a:lnTo>
                <a:lnTo>
                  <a:pt x="253" y="79"/>
                </a:lnTo>
                <a:lnTo>
                  <a:pt x="255" y="90"/>
                </a:lnTo>
                <a:lnTo>
                  <a:pt x="255" y="102"/>
                </a:lnTo>
                <a:lnTo>
                  <a:pt x="47" y="102"/>
                </a:lnTo>
                <a:close/>
                <a:moveTo>
                  <a:pt x="47" y="86"/>
                </a:moveTo>
                <a:lnTo>
                  <a:pt x="187" y="86"/>
                </a:lnTo>
                <a:lnTo>
                  <a:pt x="185" y="74"/>
                </a:lnTo>
                <a:lnTo>
                  <a:pt x="184" y="65"/>
                </a:lnTo>
                <a:lnTo>
                  <a:pt x="181" y="58"/>
                </a:lnTo>
                <a:lnTo>
                  <a:pt x="180" y="52"/>
                </a:lnTo>
                <a:lnTo>
                  <a:pt x="175" y="45"/>
                </a:lnTo>
                <a:lnTo>
                  <a:pt x="169" y="38"/>
                </a:lnTo>
                <a:lnTo>
                  <a:pt x="163" y="33"/>
                </a:lnTo>
                <a:lnTo>
                  <a:pt x="155" y="28"/>
                </a:lnTo>
                <a:lnTo>
                  <a:pt x="147" y="24"/>
                </a:lnTo>
                <a:lnTo>
                  <a:pt x="139" y="21"/>
                </a:lnTo>
                <a:lnTo>
                  <a:pt x="129" y="20"/>
                </a:lnTo>
                <a:lnTo>
                  <a:pt x="121" y="18"/>
                </a:lnTo>
                <a:lnTo>
                  <a:pt x="108" y="20"/>
                </a:lnTo>
                <a:lnTo>
                  <a:pt x="95" y="24"/>
                </a:lnTo>
                <a:lnTo>
                  <a:pt x="83" y="29"/>
                </a:lnTo>
                <a:lnTo>
                  <a:pt x="72" y="37"/>
                </a:lnTo>
                <a:lnTo>
                  <a:pt x="67" y="41"/>
                </a:lnTo>
                <a:lnTo>
                  <a:pt x="63" y="46"/>
                </a:lnTo>
                <a:lnTo>
                  <a:pt x="59" y="52"/>
                </a:lnTo>
                <a:lnTo>
                  <a:pt x="55" y="58"/>
                </a:lnTo>
                <a:lnTo>
                  <a:pt x="49" y="72"/>
                </a:lnTo>
                <a:lnTo>
                  <a:pt x="47" y="86"/>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40" name="Freeform 112"/>
          <p:cNvSpPr>
            <a:spLocks noEditPoints="1"/>
          </p:cNvSpPr>
          <p:nvPr/>
        </p:nvSpPr>
        <p:spPr bwMode="auto">
          <a:xfrm>
            <a:off x="2952750" y="4327525"/>
            <a:ext cx="125413" cy="152400"/>
          </a:xfrm>
          <a:custGeom>
            <a:avLst/>
            <a:gdLst>
              <a:gd name="T0" fmla="*/ 106 w 316"/>
              <a:gd name="T1" fmla="*/ 1 h 380"/>
              <a:gd name="T2" fmla="*/ 130 w 316"/>
              <a:gd name="T3" fmla="*/ 32 h 380"/>
              <a:gd name="T4" fmla="*/ 165 w 316"/>
              <a:gd name="T5" fmla="*/ 6 h 380"/>
              <a:gd name="T6" fmla="*/ 202 w 316"/>
              <a:gd name="T7" fmla="*/ 0 h 380"/>
              <a:gd name="T8" fmla="*/ 234 w 316"/>
              <a:gd name="T9" fmla="*/ 4 h 380"/>
              <a:gd name="T10" fmla="*/ 262 w 316"/>
              <a:gd name="T11" fmla="*/ 16 h 380"/>
              <a:gd name="T12" fmla="*/ 288 w 316"/>
              <a:gd name="T13" fmla="*/ 38 h 380"/>
              <a:gd name="T14" fmla="*/ 306 w 316"/>
              <a:gd name="T15" fmla="*/ 72 h 380"/>
              <a:gd name="T16" fmla="*/ 314 w 316"/>
              <a:gd name="T17" fmla="*/ 110 h 380"/>
              <a:gd name="T18" fmla="*/ 313 w 316"/>
              <a:gd name="T19" fmla="*/ 155 h 380"/>
              <a:gd name="T20" fmla="*/ 298 w 316"/>
              <a:gd name="T21" fmla="*/ 197 h 380"/>
              <a:gd name="T22" fmla="*/ 270 w 316"/>
              <a:gd name="T23" fmla="*/ 233 h 380"/>
              <a:gd name="T24" fmla="*/ 241 w 316"/>
              <a:gd name="T25" fmla="*/ 254 h 380"/>
              <a:gd name="T26" fmla="*/ 205 w 316"/>
              <a:gd name="T27" fmla="*/ 265 h 380"/>
              <a:gd name="T28" fmla="*/ 166 w 316"/>
              <a:gd name="T29" fmla="*/ 267 h 380"/>
              <a:gd name="T30" fmla="*/ 136 w 316"/>
              <a:gd name="T31" fmla="*/ 262 h 380"/>
              <a:gd name="T32" fmla="*/ 114 w 316"/>
              <a:gd name="T33" fmla="*/ 251 h 380"/>
              <a:gd name="T34" fmla="*/ 106 w 316"/>
              <a:gd name="T35" fmla="*/ 334 h 380"/>
              <a:gd name="T36" fmla="*/ 110 w 316"/>
              <a:gd name="T37" fmla="*/ 355 h 380"/>
              <a:gd name="T38" fmla="*/ 118 w 316"/>
              <a:gd name="T39" fmla="*/ 365 h 380"/>
              <a:gd name="T40" fmla="*/ 137 w 316"/>
              <a:gd name="T41" fmla="*/ 370 h 380"/>
              <a:gd name="T42" fmla="*/ 157 w 316"/>
              <a:gd name="T43" fmla="*/ 380 h 380"/>
              <a:gd name="T44" fmla="*/ 8 w 316"/>
              <a:gd name="T45" fmla="*/ 370 h 380"/>
              <a:gd name="T46" fmla="*/ 32 w 316"/>
              <a:gd name="T47" fmla="*/ 367 h 380"/>
              <a:gd name="T48" fmla="*/ 49 w 316"/>
              <a:gd name="T49" fmla="*/ 355 h 380"/>
              <a:gd name="T50" fmla="*/ 52 w 316"/>
              <a:gd name="T51" fmla="*/ 333 h 380"/>
              <a:gd name="T52" fmla="*/ 52 w 316"/>
              <a:gd name="T53" fmla="*/ 61 h 380"/>
              <a:gd name="T54" fmla="*/ 41 w 316"/>
              <a:gd name="T55" fmla="*/ 41 h 380"/>
              <a:gd name="T56" fmla="*/ 16 w 316"/>
              <a:gd name="T57" fmla="*/ 38 h 380"/>
              <a:gd name="T58" fmla="*/ 106 w 316"/>
              <a:gd name="T59" fmla="*/ 75 h 380"/>
              <a:gd name="T60" fmla="*/ 108 w 316"/>
              <a:gd name="T61" fmla="*/ 195 h 380"/>
              <a:gd name="T62" fmla="*/ 113 w 316"/>
              <a:gd name="T63" fmla="*/ 218 h 380"/>
              <a:gd name="T64" fmla="*/ 132 w 316"/>
              <a:gd name="T65" fmla="*/ 238 h 380"/>
              <a:gd name="T66" fmla="*/ 164 w 316"/>
              <a:gd name="T67" fmla="*/ 250 h 380"/>
              <a:gd name="T68" fmla="*/ 193 w 316"/>
              <a:gd name="T69" fmla="*/ 250 h 380"/>
              <a:gd name="T70" fmla="*/ 213 w 316"/>
              <a:gd name="T71" fmla="*/ 242 h 380"/>
              <a:gd name="T72" fmla="*/ 230 w 316"/>
              <a:gd name="T73" fmla="*/ 229 h 380"/>
              <a:gd name="T74" fmla="*/ 246 w 316"/>
              <a:gd name="T75" fmla="*/ 205 h 380"/>
              <a:gd name="T76" fmla="*/ 256 w 316"/>
              <a:gd name="T77" fmla="*/ 174 h 380"/>
              <a:gd name="T78" fmla="*/ 257 w 316"/>
              <a:gd name="T79" fmla="*/ 135 h 380"/>
              <a:gd name="T80" fmla="*/ 249 w 316"/>
              <a:gd name="T81" fmla="*/ 98 h 380"/>
              <a:gd name="T82" fmla="*/ 234 w 316"/>
              <a:gd name="T83" fmla="*/ 69 h 380"/>
              <a:gd name="T84" fmla="*/ 216 w 316"/>
              <a:gd name="T85" fmla="*/ 52 h 380"/>
              <a:gd name="T86" fmla="*/ 197 w 316"/>
              <a:gd name="T87" fmla="*/ 42 h 380"/>
              <a:gd name="T88" fmla="*/ 177 w 316"/>
              <a:gd name="T89" fmla="*/ 40 h 380"/>
              <a:gd name="T90" fmla="*/ 153 w 316"/>
              <a:gd name="T91" fmla="*/ 44 h 380"/>
              <a:gd name="T92" fmla="*/ 130 w 316"/>
              <a:gd name="T93" fmla="*/ 5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80">
                <a:moveTo>
                  <a:pt x="1" y="32"/>
                </a:moveTo>
                <a:lnTo>
                  <a:pt x="94" y="1"/>
                </a:lnTo>
                <a:lnTo>
                  <a:pt x="106" y="1"/>
                </a:lnTo>
                <a:lnTo>
                  <a:pt x="106" y="60"/>
                </a:lnTo>
                <a:lnTo>
                  <a:pt x="118" y="44"/>
                </a:lnTo>
                <a:lnTo>
                  <a:pt x="130" y="32"/>
                </a:lnTo>
                <a:lnTo>
                  <a:pt x="141" y="21"/>
                </a:lnTo>
                <a:lnTo>
                  <a:pt x="153" y="13"/>
                </a:lnTo>
                <a:lnTo>
                  <a:pt x="165" y="6"/>
                </a:lnTo>
                <a:lnTo>
                  <a:pt x="177" y="2"/>
                </a:lnTo>
                <a:lnTo>
                  <a:pt x="190" y="0"/>
                </a:lnTo>
                <a:lnTo>
                  <a:pt x="202" y="0"/>
                </a:lnTo>
                <a:lnTo>
                  <a:pt x="214" y="0"/>
                </a:lnTo>
                <a:lnTo>
                  <a:pt x="225" y="1"/>
                </a:lnTo>
                <a:lnTo>
                  <a:pt x="234" y="4"/>
                </a:lnTo>
                <a:lnTo>
                  <a:pt x="245" y="6"/>
                </a:lnTo>
                <a:lnTo>
                  <a:pt x="253" y="12"/>
                </a:lnTo>
                <a:lnTo>
                  <a:pt x="262" y="16"/>
                </a:lnTo>
                <a:lnTo>
                  <a:pt x="270" y="22"/>
                </a:lnTo>
                <a:lnTo>
                  <a:pt x="278" y="29"/>
                </a:lnTo>
                <a:lnTo>
                  <a:pt x="288" y="38"/>
                </a:lnTo>
                <a:lnTo>
                  <a:pt x="294" y="49"/>
                </a:lnTo>
                <a:lnTo>
                  <a:pt x="301" y="60"/>
                </a:lnTo>
                <a:lnTo>
                  <a:pt x="306" y="72"/>
                </a:lnTo>
                <a:lnTo>
                  <a:pt x="310" y="83"/>
                </a:lnTo>
                <a:lnTo>
                  <a:pt x="313" y="97"/>
                </a:lnTo>
                <a:lnTo>
                  <a:pt x="314" y="110"/>
                </a:lnTo>
                <a:lnTo>
                  <a:pt x="316" y="125"/>
                </a:lnTo>
                <a:lnTo>
                  <a:pt x="314" y="141"/>
                </a:lnTo>
                <a:lnTo>
                  <a:pt x="313" y="155"/>
                </a:lnTo>
                <a:lnTo>
                  <a:pt x="309" y="170"/>
                </a:lnTo>
                <a:lnTo>
                  <a:pt x="305" y="183"/>
                </a:lnTo>
                <a:lnTo>
                  <a:pt x="298" y="197"/>
                </a:lnTo>
                <a:lnTo>
                  <a:pt x="290" y="210"/>
                </a:lnTo>
                <a:lnTo>
                  <a:pt x="281" y="221"/>
                </a:lnTo>
                <a:lnTo>
                  <a:pt x="270" y="233"/>
                </a:lnTo>
                <a:lnTo>
                  <a:pt x="261" y="241"/>
                </a:lnTo>
                <a:lnTo>
                  <a:pt x="252" y="247"/>
                </a:lnTo>
                <a:lnTo>
                  <a:pt x="241" y="254"/>
                </a:lnTo>
                <a:lnTo>
                  <a:pt x="229" y="258"/>
                </a:lnTo>
                <a:lnTo>
                  <a:pt x="217" y="262"/>
                </a:lnTo>
                <a:lnTo>
                  <a:pt x="205" y="265"/>
                </a:lnTo>
                <a:lnTo>
                  <a:pt x="192" y="267"/>
                </a:lnTo>
                <a:lnTo>
                  <a:pt x="178" y="267"/>
                </a:lnTo>
                <a:lnTo>
                  <a:pt x="166" y="267"/>
                </a:lnTo>
                <a:lnTo>
                  <a:pt x="156" y="266"/>
                </a:lnTo>
                <a:lnTo>
                  <a:pt x="145" y="265"/>
                </a:lnTo>
                <a:lnTo>
                  <a:pt x="136" y="262"/>
                </a:lnTo>
                <a:lnTo>
                  <a:pt x="129" y="259"/>
                </a:lnTo>
                <a:lnTo>
                  <a:pt x="122" y="255"/>
                </a:lnTo>
                <a:lnTo>
                  <a:pt x="114" y="251"/>
                </a:lnTo>
                <a:lnTo>
                  <a:pt x="106" y="245"/>
                </a:lnTo>
                <a:lnTo>
                  <a:pt x="106" y="322"/>
                </a:lnTo>
                <a:lnTo>
                  <a:pt x="106" y="334"/>
                </a:lnTo>
                <a:lnTo>
                  <a:pt x="108" y="343"/>
                </a:lnTo>
                <a:lnTo>
                  <a:pt x="109" y="350"/>
                </a:lnTo>
                <a:lnTo>
                  <a:pt x="110" y="355"/>
                </a:lnTo>
                <a:lnTo>
                  <a:pt x="113" y="358"/>
                </a:lnTo>
                <a:lnTo>
                  <a:pt x="116" y="362"/>
                </a:lnTo>
                <a:lnTo>
                  <a:pt x="118" y="365"/>
                </a:lnTo>
                <a:lnTo>
                  <a:pt x="124" y="366"/>
                </a:lnTo>
                <a:lnTo>
                  <a:pt x="129" y="369"/>
                </a:lnTo>
                <a:lnTo>
                  <a:pt x="137" y="370"/>
                </a:lnTo>
                <a:lnTo>
                  <a:pt x="146" y="370"/>
                </a:lnTo>
                <a:lnTo>
                  <a:pt x="157" y="370"/>
                </a:lnTo>
                <a:lnTo>
                  <a:pt x="157" y="380"/>
                </a:lnTo>
                <a:lnTo>
                  <a:pt x="0" y="380"/>
                </a:lnTo>
                <a:lnTo>
                  <a:pt x="0" y="370"/>
                </a:lnTo>
                <a:lnTo>
                  <a:pt x="8" y="370"/>
                </a:lnTo>
                <a:lnTo>
                  <a:pt x="17" y="370"/>
                </a:lnTo>
                <a:lnTo>
                  <a:pt x="25" y="369"/>
                </a:lnTo>
                <a:lnTo>
                  <a:pt x="32" y="367"/>
                </a:lnTo>
                <a:lnTo>
                  <a:pt x="39" y="365"/>
                </a:lnTo>
                <a:lnTo>
                  <a:pt x="44" y="361"/>
                </a:lnTo>
                <a:lnTo>
                  <a:pt x="49" y="355"/>
                </a:lnTo>
                <a:lnTo>
                  <a:pt x="50" y="350"/>
                </a:lnTo>
                <a:lnTo>
                  <a:pt x="50" y="343"/>
                </a:lnTo>
                <a:lnTo>
                  <a:pt x="52" y="333"/>
                </a:lnTo>
                <a:lnTo>
                  <a:pt x="52" y="321"/>
                </a:lnTo>
                <a:lnTo>
                  <a:pt x="52" y="81"/>
                </a:lnTo>
                <a:lnTo>
                  <a:pt x="52" y="61"/>
                </a:lnTo>
                <a:lnTo>
                  <a:pt x="49" y="50"/>
                </a:lnTo>
                <a:lnTo>
                  <a:pt x="46" y="45"/>
                </a:lnTo>
                <a:lnTo>
                  <a:pt x="41" y="41"/>
                </a:lnTo>
                <a:lnTo>
                  <a:pt x="35" y="38"/>
                </a:lnTo>
                <a:lnTo>
                  <a:pt x="25" y="37"/>
                </a:lnTo>
                <a:lnTo>
                  <a:pt x="16" y="38"/>
                </a:lnTo>
                <a:lnTo>
                  <a:pt x="5" y="41"/>
                </a:lnTo>
                <a:lnTo>
                  <a:pt x="1" y="32"/>
                </a:lnTo>
                <a:close/>
                <a:moveTo>
                  <a:pt x="106" y="75"/>
                </a:moveTo>
                <a:lnTo>
                  <a:pt x="106" y="170"/>
                </a:lnTo>
                <a:lnTo>
                  <a:pt x="106" y="185"/>
                </a:lnTo>
                <a:lnTo>
                  <a:pt x="108" y="195"/>
                </a:lnTo>
                <a:lnTo>
                  <a:pt x="108" y="205"/>
                </a:lnTo>
                <a:lnTo>
                  <a:pt x="109" y="210"/>
                </a:lnTo>
                <a:lnTo>
                  <a:pt x="113" y="218"/>
                </a:lnTo>
                <a:lnTo>
                  <a:pt x="117" y="226"/>
                </a:lnTo>
                <a:lnTo>
                  <a:pt x="124" y="233"/>
                </a:lnTo>
                <a:lnTo>
                  <a:pt x="132" y="238"/>
                </a:lnTo>
                <a:lnTo>
                  <a:pt x="141" y="243"/>
                </a:lnTo>
                <a:lnTo>
                  <a:pt x="152" y="247"/>
                </a:lnTo>
                <a:lnTo>
                  <a:pt x="164" y="250"/>
                </a:lnTo>
                <a:lnTo>
                  <a:pt x="177" y="251"/>
                </a:lnTo>
                <a:lnTo>
                  <a:pt x="185" y="250"/>
                </a:lnTo>
                <a:lnTo>
                  <a:pt x="193" y="250"/>
                </a:lnTo>
                <a:lnTo>
                  <a:pt x="200" y="247"/>
                </a:lnTo>
                <a:lnTo>
                  <a:pt x="206" y="246"/>
                </a:lnTo>
                <a:lnTo>
                  <a:pt x="213" y="242"/>
                </a:lnTo>
                <a:lnTo>
                  <a:pt x="220" y="239"/>
                </a:lnTo>
                <a:lnTo>
                  <a:pt x="225" y="234"/>
                </a:lnTo>
                <a:lnTo>
                  <a:pt x="230" y="229"/>
                </a:lnTo>
                <a:lnTo>
                  <a:pt x="237" y="222"/>
                </a:lnTo>
                <a:lnTo>
                  <a:pt x="242" y="214"/>
                </a:lnTo>
                <a:lnTo>
                  <a:pt x="246" y="205"/>
                </a:lnTo>
                <a:lnTo>
                  <a:pt x="250" y="195"/>
                </a:lnTo>
                <a:lnTo>
                  <a:pt x="253" y="185"/>
                </a:lnTo>
                <a:lnTo>
                  <a:pt x="256" y="174"/>
                </a:lnTo>
                <a:lnTo>
                  <a:pt x="257" y="162"/>
                </a:lnTo>
                <a:lnTo>
                  <a:pt x="257" y="150"/>
                </a:lnTo>
                <a:lnTo>
                  <a:pt x="257" y="135"/>
                </a:lnTo>
                <a:lnTo>
                  <a:pt x="256" y="122"/>
                </a:lnTo>
                <a:lnTo>
                  <a:pt x="253" y="110"/>
                </a:lnTo>
                <a:lnTo>
                  <a:pt x="249" y="98"/>
                </a:lnTo>
                <a:lnTo>
                  <a:pt x="245" y="87"/>
                </a:lnTo>
                <a:lnTo>
                  <a:pt x="240" y="78"/>
                </a:lnTo>
                <a:lnTo>
                  <a:pt x="234" y="69"/>
                </a:lnTo>
                <a:lnTo>
                  <a:pt x="226" y="61"/>
                </a:lnTo>
                <a:lnTo>
                  <a:pt x="221" y="56"/>
                </a:lnTo>
                <a:lnTo>
                  <a:pt x="216" y="52"/>
                </a:lnTo>
                <a:lnTo>
                  <a:pt x="210" y="48"/>
                </a:lnTo>
                <a:lnTo>
                  <a:pt x="204" y="45"/>
                </a:lnTo>
                <a:lnTo>
                  <a:pt x="197" y="42"/>
                </a:lnTo>
                <a:lnTo>
                  <a:pt x="190" y="41"/>
                </a:lnTo>
                <a:lnTo>
                  <a:pt x="184" y="40"/>
                </a:lnTo>
                <a:lnTo>
                  <a:pt x="177" y="40"/>
                </a:lnTo>
                <a:lnTo>
                  <a:pt x="169" y="40"/>
                </a:lnTo>
                <a:lnTo>
                  <a:pt x="161" y="41"/>
                </a:lnTo>
                <a:lnTo>
                  <a:pt x="153" y="44"/>
                </a:lnTo>
                <a:lnTo>
                  <a:pt x="145" y="46"/>
                </a:lnTo>
                <a:lnTo>
                  <a:pt x="138" y="50"/>
                </a:lnTo>
                <a:lnTo>
                  <a:pt x="130" y="56"/>
                </a:lnTo>
                <a:lnTo>
                  <a:pt x="120" y="65"/>
                </a:lnTo>
                <a:lnTo>
                  <a:pt x="106" y="75"/>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41" name="Freeform 113"/>
          <p:cNvSpPr>
            <a:spLocks/>
          </p:cNvSpPr>
          <p:nvPr/>
        </p:nvSpPr>
        <p:spPr bwMode="auto">
          <a:xfrm>
            <a:off x="3089275" y="4297363"/>
            <a:ext cx="71438" cy="134937"/>
          </a:xfrm>
          <a:custGeom>
            <a:avLst/>
            <a:gdLst>
              <a:gd name="T0" fmla="*/ 102 w 181"/>
              <a:gd name="T1" fmla="*/ 0 h 339"/>
              <a:gd name="T2" fmla="*/ 102 w 181"/>
              <a:gd name="T3" fmla="*/ 82 h 339"/>
              <a:gd name="T4" fmla="*/ 172 w 181"/>
              <a:gd name="T5" fmla="*/ 82 h 339"/>
              <a:gd name="T6" fmla="*/ 172 w 181"/>
              <a:gd name="T7" fmla="*/ 102 h 339"/>
              <a:gd name="T8" fmla="*/ 102 w 181"/>
              <a:gd name="T9" fmla="*/ 102 h 339"/>
              <a:gd name="T10" fmla="*/ 102 w 181"/>
              <a:gd name="T11" fmla="*/ 266 h 339"/>
              <a:gd name="T12" fmla="*/ 102 w 181"/>
              <a:gd name="T13" fmla="*/ 278 h 339"/>
              <a:gd name="T14" fmla="*/ 104 w 181"/>
              <a:gd name="T15" fmla="*/ 286 h 339"/>
              <a:gd name="T16" fmla="*/ 106 w 181"/>
              <a:gd name="T17" fmla="*/ 294 h 339"/>
              <a:gd name="T18" fmla="*/ 110 w 181"/>
              <a:gd name="T19" fmla="*/ 299 h 339"/>
              <a:gd name="T20" fmla="*/ 114 w 181"/>
              <a:gd name="T21" fmla="*/ 303 h 339"/>
              <a:gd name="T22" fmla="*/ 120 w 181"/>
              <a:gd name="T23" fmla="*/ 306 h 339"/>
              <a:gd name="T24" fmla="*/ 125 w 181"/>
              <a:gd name="T25" fmla="*/ 307 h 339"/>
              <a:gd name="T26" fmla="*/ 132 w 181"/>
              <a:gd name="T27" fmla="*/ 307 h 339"/>
              <a:gd name="T28" fmla="*/ 137 w 181"/>
              <a:gd name="T29" fmla="*/ 307 h 339"/>
              <a:gd name="T30" fmla="*/ 142 w 181"/>
              <a:gd name="T31" fmla="*/ 306 h 339"/>
              <a:gd name="T32" fmla="*/ 148 w 181"/>
              <a:gd name="T33" fmla="*/ 305 h 339"/>
              <a:gd name="T34" fmla="*/ 153 w 181"/>
              <a:gd name="T35" fmla="*/ 302 h 339"/>
              <a:gd name="T36" fmla="*/ 157 w 181"/>
              <a:gd name="T37" fmla="*/ 299 h 339"/>
              <a:gd name="T38" fmla="*/ 162 w 181"/>
              <a:gd name="T39" fmla="*/ 295 h 339"/>
              <a:gd name="T40" fmla="*/ 165 w 181"/>
              <a:gd name="T41" fmla="*/ 290 h 339"/>
              <a:gd name="T42" fmla="*/ 169 w 181"/>
              <a:gd name="T43" fmla="*/ 286 h 339"/>
              <a:gd name="T44" fmla="*/ 181 w 181"/>
              <a:gd name="T45" fmla="*/ 286 h 339"/>
              <a:gd name="T46" fmla="*/ 176 w 181"/>
              <a:gd name="T47" fmla="*/ 298 h 339"/>
              <a:gd name="T48" fmla="*/ 168 w 181"/>
              <a:gd name="T49" fmla="*/ 309 h 339"/>
              <a:gd name="T50" fmla="*/ 158 w 181"/>
              <a:gd name="T51" fmla="*/ 318 h 339"/>
              <a:gd name="T52" fmla="*/ 149 w 181"/>
              <a:gd name="T53" fmla="*/ 326 h 339"/>
              <a:gd name="T54" fmla="*/ 138 w 181"/>
              <a:gd name="T55" fmla="*/ 333 h 339"/>
              <a:gd name="T56" fmla="*/ 128 w 181"/>
              <a:gd name="T57" fmla="*/ 337 h 339"/>
              <a:gd name="T58" fmla="*/ 117 w 181"/>
              <a:gd name="T59" fmla="*/ 339 h 339"/>
              <a:gd name="T60" fmla="*/ 105 w 181"/>
              <a:gd name="T61" fmla="*/ 339 h 339"/>
              <a:gd name="T62" fmla="*/ 98 w 181"/>
              <a:gd name="T63" fmla="*/ 339 h 339"/>
              <a:gd name="T64" fmla="*/ 90 w 181"/>
              <a:gd name="T65" fmla="*/ 338 h 339"/>
              <a:gd name="T66" fmla="*/ 84 w 181"/>
              <a:gd name="T67" fmla="*/ 335 h 339"/>
              <a:gd name="T68" fmla="*/ 76 w 181"/>
              <a:gd name="T69" fmla="*/ 333 h 339"/>
              <a:gd name="T70" fmla="*/ 69 w 181"/>
              <a:gd name="T71" fmla="*/ 329 h 339"/>
              <a:gd name="T72" fmla="*/ 64 w 181"/>
              <a:gd name="T73" fmla="*/ 325 h 339"/>
              <a:gd name="T74" fmla="*/ 58 w 181"/>
              <a:gd name="T75" fmla="*/ 319 h 339"/>
              <a:gd name="T76" fmla="*/ 54 w 181"/>
              <a:gd name="T77" fmla="*/ 313 h 339"/>
              <a:gd name="T78" fmla="*/ 52 w 181"/>
              <a:gd name="T79" fmla="*/ 305 h 339"/>
              <a:gd name="T80" fmla="*/ 49 w 181"/>
              <a:gd name="T81" fmla="*/ 295 h 339"/>
              <a:gd name="T82" fmla="*/ 48 w 181"/>
              <a:gd name="T83" fmla="*/ 285 h 339"/>
              <a:gd name="T84" fmla="*/ 48 w 181"/>
              <a:gd name="T85" fmla="*/ 273 h 339"/>
              <a:gd name="T86" fmla="*/ 48 w 181"/>
              <a:gd name="T87" fmla="*/ 102 h 339"/>
              <a:gd name="T88" fmla="*/ 0 w 181"/>
              <a:gd name="T89" fmla="*/ 102 h 339"/>
              <a:gd name="T90" fmla="*/ 0 w 181"/>
              <a:gd name="T91" fmla="*/ 93 h 339"/>
              <a:gd name="T92" fmla="*/ 9 w 181"/>
              <a:gd name="T93" fmla="*/ 89 h 339"/>
              <a:gd name="T94" fmla="*/ 19 w 181"/>
              <a:gd name="T95" fmla="*/ 85 h 339"/>
              <a:gd name="T96" fmla="*/ 28 w 181"/>
              <a:gd name="T97" fmla="*/ 80 h 339"/>
              <a:gd name="T98" fmla="*/ 37 w 181"/>
              <a:gd name="T99" fmla="*/ 73 h 339"/>
              <a:gd name="T100" fmla="*/ 46 w 181"/>
              <a:gd name="T101" fmla="*/ 65 h 339"/>
              <a:gd name="T102" fmla="*/ 54 w 181"/>
              <a:gd name="T103" fmla="*/ 57 h 339"/>
              <a:gd name="T104" fmla="*/ 62 w 181"/>
              <a:gd name="T105" fmla="*/ 48 h 339"/>
              <a:gd name="T106" fmla="*/ 70 w 181"/>
              <a:gd name="T107" fmla="*/ 38 h 339"/>
              <a:gd name="T108" fmla="*/ 80 w 181"/>
              <a:gd name="T109" fmla="*/ 24 h 339"/>
              <a:gd name="T110" fmla="*/ 92 w 181"/>
              <a:gd name="T111" fmla="*/ 0 h 339"/>
              <a:gd name="T112" fmla="*/ 102 w 181"/>
              <a:gd name="T11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 h="339">
                <a:moveTo>
                  <a:pt x="102" y="0"/>
                </a:moveTo>
                <a:lnTo>
                  <a:pt x="102" y="82"/>
                </a:lnTo>
                <a:lnTo>
                  <a:pt x="172" y="82"/>
                </a:lnTo>
                <a:lnTo>
                  <a:pt x="172" y="102"/>
                </a:lnTo>
                <a:lnTo>
                  <a:pt x="102" y="102"/>
                </a:lnTo>
                <a:lnTo>
                  <a:pt x="102" y="266"/>
                </a:lnTo>
                <a:lnTo>
                  <a:pt x="102" y="278"/>
                </a:lnTo>
                <a:lnTo>
                  <a:pt x="104" y="286"/>
                </a:lnTo>
                <a:lnTo>
                  <a:pt x="106" y="294"/>
                </a:lnTo>
                <a:lnTo>
                  <a:pt x="110" y="299"/>
                </a:lnTo>
                <a:lnTo>
                  <a:pt x="114" y="303"/>
                </a:lnTo>
                <a:lnTo>
                  <a:pt x="120" y="306"/>
                </a:lnTo>
                <a:lnTo>
                  <a:pt x="125" y="307"/>
                </a:lnTo>
                <a:lnTo>
                  <a:pt x="132" y="307"/>
                </a:lnTo>
                <a:lnTo>
                  <a:pt x="137" y="307"/>
                </a:lnTo>
                <a:lnTo>
                  <a:pt x="142" y="306"/>
                </a:lnTo>
                <a:lnTo>
                  <a:pt x="148" y="305"/>
                </a:lnTo>
                <a:lnTo>
                  <a:pt x="153" y="302"/>
                </a:lnTo>
                <a:lnTo>
                  <a:pt x="157" y="299"/>
                </a:lnTo>
                <a:lnTo>
                  <a:pt x="162" y="295"/>
                </a:lnTo>
                <a:lnTo>
                  <a:pt x="165" y="290"/>
                </a:lnTo>
                <a:lnTo>
                  <a:pt x="169" y="286"/>
                </a:lnTo>
                <a:lnTo>
                  <a:pt x="181" y="286"/>
                </a:lnTo>
                <a:lnTo>
                  <a:pt x="176" y="298"/>
                </a:lnTo>
                <a:lnTo>
                  <a:pt x="168" y="309"/>
                </a:lnTo>
                <a:lnTo>
                  <a:pt x="158" y="318"/>
                </a:lnTo>
                <a:lnTo>
                  <a:pt x="149" y="326"/>
                </a:lnTo>
                <a:lnTo>
                  <a:pt x="138" y="333"/>
                </a:lnTo>
                <a:lnTo>
                  <a:pt x="128" y="337"/>
                </a:lnTo>
                <a:lnTo>
                  <a:pt x="117" y="339"/>
                </a:lnTo>
                <a:lnTo>
                  <a:pt x="105" y="339"/>
                </a:lnTo>
                <a:lnTo>
                  <a:pt x="98" y="339"/>
                </a:lnTo>
                <a:lnTo>
                  <a:pt x="90" y="338"/>
                </a:lnTo>
                <a:lnTo>
                  <a:pt x="84" y="335"/>
                </a:lnTo>
                <a:lnTo>
                  <a:pt x="76" y="333"/>
                </a:lnTo>
                <a:lnTo>
                  <a:pt x="69" y="329"/>
                </a:lnTo>
                <a:lnTo>
                  <a:pt x="64" y="325"/>
                </a:lnTo>
                <a:lnTo>
                  <a:pt x="58" y="319"/>
                </a:lnTo>
                <a:lnTo>
                  <a:pt x="54" y="313"/>
                </a:lnTo>
                <a:lnTo>
                  <a:pt x="52" y="305"/>
                </a:lnTo>
                <a:lnTo>
                  <a:pt x="49" y="295"/>
                </a:lnTo>
                <a:lnTo>
                  <a:pt x="48" y="285"/>
                </a:lnTo>
                <a:lnTo>
                  <a:pt x="48" y="273"/>
                </a:lnTo>
                <a:lnTo>
                  <a:pt x="48" y="102"/>
                </a:lnTo>
                <a:lnTo>
                  <a:pt x="0" y="102"/>
                </a:lnTo>
                <a:lnTo>
                  <a:pt x="0" y="93"/>
                </a:lnTo>
                <a:lnTo>
                  <a:pt x="9" y="89"/>
                </a:lnTo>
                <a:lnTo>
                  <a:pt x="19" y="85"/>
                </a:lnTo>
                <a:lnTo>
                  <a:pt x="28" y="80"/>
                </a:lnTo>
                <a:lnTo>
                  <a:pt x="37" y="73"/>
                </a:lnTo>
                <a:lnTo>
                  <a:pt x="46" y="65"/>
                </a:lnTo>
                <a:lnTo>
                  <a:pt x="54" y="57"/>
                </a:lnTo>
                <a:lnTo>
                  <a:pt x="62" y="48"/>
                </a:lnTo>
                <a:lnTo>
                  <a:pt x="70" y="38"/>
                </a:lnTo>
                <a:lnTo>
                  <a:pt x="80" y="24"/>
                </a:lnTo>
                <a:lnTo>
                  <a:pt x="92" y="0"/>
                </a:lnTo>
                <a:lnTo>
                  <a:pt x="102" y="0"/>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42" name="Freeform 114"/>
          <p:cNvSpPr>
            <a:spLocks noEditPoints="1"/>
          </p:cNvSpPr>
          <p:nvPr/>
        </p:nvSpPr>
        <p:spPr bwMode="auto">
          <a:xfrm>
            <a:off x="3170238" y="4327525"/>
            <a:ext cx="115887" cy="106363"/>
          </a:xfrm>
          <a:custGeom>
            <a:avLst/>
            <a:gdLst>
              <a:gd name="T0" fmla="*/ 161 w 290"/>
              <a:gd name="T1" fmla="*/ 0 h 267"/>
              <a:gd name="T2" fmla="*/ 191 w 290"/>
              <a:gd name="T3" fmla="*/ 5 h 267"/>
              <a:gd name="T4" fmla="*/ 219 w 290"/>
              <a:gd name="T5" fmla="*/ 17 h 267"/>
              <a:gd name="T6" fmla="*/ 243 w 290"/>
              <a:gd name="T7" fmla="*/ 33 h 267"/>
              <a:gd name="T8" fmla="*/ 262 w 290"/>
              <a:gd name="T9" fmla="*/ 53 h 267"/>
              <a:gd name="T10" fmla="*/ 275 w 290"/>
              <a:gd name="T11" fmla="*/ 73 h 267"/>
              <a:gd name="T12" fmla="*/ 285 w 290"/>
              <a:gd name="T13" fmla="*/ 94 h 267"/>
              <a:gd name="T14" fmla="*/ 289 w 290"/>
              <a:gd name="T15" fmla="*/ 117 h 267"/>
              <a:gd name="T16" fmla="*/ 289 w 290"/>
              <a:gd name="T17" fmla="*/ 146 h 267"/>
              <a:gd name="T18" fmla="*/ 278 w 290"/>
              <a:gd name="T19" fmla="*/ 179 h 267"/>
              <a:gd name="T20" fmla="*/ 265 w 290"/>
              <a:gd name="T21" fmla="*/ 206 h 267"/>
              <a:gd name="T22" fmla="*/ 254 w 290"/>
              <a:gd name="T23" fmla="*/ 221 h 267"/>
              <a:gd name="T24" fmla="*/ 241 w 290"/>
              <a:gd name="T25" fmla="*/ 234 h 267"/>
              <a:gd name="T26" fmla="*/ 225 w 290"/>
              <a:gd name="T27" fmla="*/ 245 h 267"/>
              <a:gd name="T28" fmla="*/ 199 w 290"/>
              <a:gd name="T29" fmla="*/ 258 h 267"/>
              <a:gd name="T30" fmla="*/ 161 w 290"/>
              <a:gd name="T31" fmla="*/ 266 h 267"/>
              <a:gd name="T32" fmla="*/ 125 w 290"/>
              <a:gd name="T33" fmla="*/ 267 h 267"/>
              <a:gd name="T34" fmla="*/ 94 w 290"/>
              <a:gd name="T35" fmla="*/ 261 h 267"/>
              <a:gd name="T36" fmla="*/ 66 w 290"/>
              <a:gd name="T37" fmla="*/ 250 h 267"/>
              <a:gd name="T38" fmla="*/ 44 w 290"/>
              <a:gd name="T39" fmla="*/ 233 h 267"/>
              <a:gd name="T40" fmla="*/ 25 w 290"/>
              <a:gd name="T41" fmla="*/ 213 h 267"/>
              <a:gd name="T42" fmla="*/ 12 w 290"/>
              <a:gd name="T43" fmla="*/ 191 h 267"/>
              <a:gd name="T44" fmla="*/ 4 w 290"/>
              <a:gd name="T45" fmla="*/ 170 h 267"/>
              <a:gd name="T46" fmla="*/ 0 w 290"/>
              <a:gd name="T47" fmla="*/ 147 h 267"/>
              <a:gd name="T48" fmla="*/ 1 w 290"/>
              <a:gd name="T49" fmla="*/ 118 h 267"/>
              <a:gd name="T50" fmla="*/ 10 w 290"/>
              <a:gd name="T51" fmla="*/ 83 h 267"/>
              <a:gd name="T52" fmla="*/ 25 w 290"/>
              <a:gd name="T53" fmla="*/ 58 h 267"/>
              <a:gd name="T54" fmla="*/ 37 w 290"/>
              <a:gd name="T55" fmla="*/ 44 h 267"/>
              <a:gd name="T56" fmla="*/ 50 w 290"/>
              <a:gd name="T57" fmla="*/ 30 h 267"/>
              <a:gd name="T58" fmla="*/ 65 w 290"/>
              <a:gd name="T59" fmla="*/ 20 h 267"/>
              <a:gd name="T60" fmla="*/ 90 w 290"/>
              <a:gd name="T61" fmla="*/ 9 h 267"/>
              <a:gd name="T62" fmla="*/ 126 w 290"/>
              <a:gd name="T63" fmla="*/ 1 h 267"/>
              <a:gd name="T64" fmla="*/ 134 w 290"/>
              <a:gd name="T65" fmla="*/ 17 h 267"/>
              <a:gd name="T66" fmla="*/ 117 w 290"/>
              <a:gd name="T67" fmla="*/ 20 h 267"/>
              <a:gd name="T68" fmla="*/ 100 w 290"/>
              <a:gd name="T69" fmla="*/ 26 h 267"/>
              <a:gd name="T70" fmla="*/ 84 w 290"/>
              <a:gd name="T71" fmla="*/ 38 h 267"/>
              <a:gd name="T72" fmla="*/ 72 w 290"/>
              <a:gd name="T73" fmla="*/ 57 h 267"/>
              <a:gd name="T74" fmla="*/ 62 w 290"/>
              <a:gd name="T75" fmla="*/ 81 h 267"/>
              <a:gd name="T76" fmla="*/ 60 w 290"/>
              <a:gd name="T77" fmla="*/ 113 h 267"/>
              <a:gd name="T78" fmla="*/ 62 w 290"/>
              <a:gd name="T79" fmla="*/ 139 h 267"/>
              <a:gd name="T80" fmla="*/ 66 w 290"/>
              <a:gd name="T81" fmla="*/ 163 h 267"/>
              <a:gd name="T82" fmla="*/ 74 w 290"/>
              <a:gd name="T83" fmla="*/ 187 h 267"/>
              <a:gd name="T84" fmla="*/ 86 w 290"/>
              <a:gd name="T85" fmla="*/ 207 h 267"/>
              <a:gd name="T86" fmla="*/ 101 w 290"/>
              <a:gd name="T87" fmla="*/ 225 h 267"/>
              <a:gd name="T88" fmla="*/ 117 w 290"/>
              <a:gd name="T89" fmla="*/ 238 h 267"/>
              <a:gd name="T90" fmla="*/ 134 w 290"/>
              <a:gd name="T91" fmla="*/ 245 h 267"/>
              <a:gd name="T92" fmla="*/ 156 w 290"/>
              <a:gd name="T93" fmla="*/ 247 h 267"/>
              <a:gd name="T94" fmla="*/ 170 w 290"/>
              <a:gd name="T95" fmla="*/ 246 h 267"/>
              <a:gd name="T96" fmla="*/ 185 w 290"/>
              <a:gd name="T97" fmla="*/ 242 h 267"/>
              <a:gd name="T98" fmla="*/ 197 w 290"/>
              <a:gd name="T99" fmla="*/ 235 h 267"/>
              <a:gd name="T100" fmla="*/ 207 w 290"/>
              <a:gd name="T101" fmla="*/ 226 h 267"/>
              <a:gd name="T102" fmla="*/ 217 w 290"/>
              <a:gd name="T103" fmla="*/ 213 h 267"/>
              <a:gd name="T104" fmla="*/ 223 w 290"/>
              <a:gd name="T105" fmla="*/ 195 h 267"/>
              <a:gd name="T106" fmla="*/ 227 w 290"/>
              <a:gd name="T107" fmla="*/ 175 h 267"/>
              <a:gd name="T108" fmla="*/ 229 w 290"/>
              <a:gd name="T109" fmla="*/ 150 h 267"/>
              <a:gd name="T110" fmla="*/ 226 w 290"/>
              <a:gd name="T111" fmla="*/ 118 h 267"/>
              <a:gd name="T112" fmla="*/ 219 w 290"/>
              <a:gd name="T113" fmla="*/ 90 h 267"/>
              <a:gd name="T114" fmla="*/ 209 w 290"/>
              <a:gd name="T115" fmla="*/ 65 h 267"/>
              <a:gd name="T116" fmla="*/ 194 w 290"/>
              <a:gd name="T117" fmla="*/ 44 h 267"/>
              <a:gd name="T118" fmla="*/ 181 w 290"/>
              <a:gd name="T119" fmla="*/ 32 h 267"/>
              <a:gd name="T120" fmla="*/ 167 w 290"/>
              <a:gd name="T121" fmla="*/ 24 h 267"/>
              <a:gd name="T122" fmla="*/ 152 w 290"/>
              <a:gd name="T123" fmla="*/ 20 h 267"/>
              <a:gd name="T124" fmla="*/ 134 w 290"/>
              <a:gd name="T125" fmla="*/ 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0" h="267">
                <a:moveTo>
                  <a:pt x="145" y="0"/>
                </a:moveTo>
                <a:lnTo>
                  <a:pt x="161" y="0"/>
                </a:lnTo>
                <a:lnTo>
                  <a:pt x="177" y="2"/>
                </a:lnTo>
                <a:lnTo>
                  <a:pt x="191" y="5"/>
                </a:lnTo>
                <a:lnTo>
                  <a:pt x="206" y="10"/>
                </a:lnTo>
                <a:lnTo>
                  <a:pt x="219" y="17"/>
                </a:lnTo>
                <a:lnTo>
                  <a:pt x="231" y="24"/>
                </a:lnTo>
                <a:lnTo>
                  <a:pt x="243" y="33"/>
                </a:lnTo>
                <a:lnTo>
                  <a:pt x="254" y="44"/>
                </a:lnTo>
                <a:lnTo>
                  <a:pt x="262" y="53"/>
                </a:lnTo>
                <a:lnTo>
                  <a:pt x="270" y="62"/>
                </a:lnTo>
                <a:lnTo>
                  <a:pt x="275" y="73"/>
                </a:lnTo>
                <a:lnTo>
                  <a:pt x="281" y="83"/>
                </a:lnTo>
                <a:lnTo>
                  <a:pt x="285" y="94"/>
                </a:lnTo>
                <a:lnTo>
                  <a:pt x="287" y="105"/>
                </a:lnTo>
                <a:lnTo>
                  <a:pt x="289" y="117"/>
                </a:lnTo>
                <a:lnTo>
                  <a:pt x="290" y="129"/>
                </a:lnTo>
                <a:lnTo>
                  <a:pt x="289" y="146"/>
                </a:lnTo>
                <a:lnTo>
                  <a:pt x="285" y="162"/>
                </a:lnTo>
                <a:lnTo>
                  <a:pt x="278" y="179"/>
                </a:lnTo>
                <a:lnTo>
                  <a:pt x="270" y="197"/>
                </a:lnTo>
                <a:lnTo>
                  <a:pt x="265" y="206"/>
                </a:lnTo>
                <a:lnTo>
                  <a:pt x="259" y="214"/>
                </a:lnTo>
                <a:lnTo>
                  <a:pt x="254" y="221"/>
                </a:lnTo>
                <a:lnTo>
                  <a:pt x="247" y="227"/>
                </a:lnTo>
                <a:lnTo>
                  <a:pt x="241" y="234"/>
                </a:lnTo>
                <a:lnTo>
                  <a:pt x="233" y="239"/>
                </a:lnTo>
                <a:lnTo>
                  <a:pt x="225" y="245"/>
                </a:lnTo>
                <a:lnTo>
                  <a:pt x="217" y="250"/>
                </a:lnTo>
                <a:lnTo>
                  <a:pt x="199" y="258"/>
                </a:lnTo>
                <a:lnTo>
                  <a:pt x="181" y="263"/>
                </a:lnTo>
                <a:lnTo>
                  <a:pt x="161" y="266"/>
                </a:lnTo>
                <a:lnTo>
                  <a:pt x="141" y="267"/>
                </a:lnTo>
                <a:lnTo>
                  <a:pt x="125" y="267"/>
                </a:lnTo>
                <a:lnTo>
                  <a:pt x="109" y="265"/>
                </a:lnTo>
                <a:lnTo>
                  <a:pt x="94" y="261"/>
                </a:lnTo>
                <a:lnTo>
                  <a:pt x="80" y="257"/>
                </a:lnTo>
                <a:lnTo>
                  <a:pt x="66" y="250"/>
                </a:lnTo>
                <a:lnTo>
                  <a:pt x="54" y="242"/>
                </a:lnTo>
                <a:lnTo>
                  <a:pt x="44" y="233"/>
                </a:lnTo>
                <a:lnTo>
                  <a:pt x="33" y="222"/>
                </a:lnTo>
                <a:lnTo>
                  <a:pt x="25" y="213"/>
                </a:lnTo>
                <a:lnTo>
                  <a:pt x="18" y="202"/>
                </a:lnTo>
                <a:lnTo>
                  <a:pt x="12" y="191"/>
                </a:lnTo>
                <a:lnTo>
                  <a:pt x="8" y="181"/>
                </a:lnTo>
                <a:lnTo>
                  <a:pt x="4" y="170"/>
                </a:lnTo>
                <a:lnTo>
                  <a:pt x="1" y="159"/>
                </a:lnTo>
                <a:lnTo>
                  <a:pt x="0" y="147"/>
                </a:lnTo>
                <a:lnTo>
                  <a:pt x="0" y="135"/>
                </a:lnTo>
                <a:lnTo>
                  <a:pt x="1" y="118"/>
                </a:lnTo>
                <a:lnTo>
                  <a:pt x="4" y="101"/>
                </a:lnTo>
                <a:lnTo>
                  <a:pt x="10" y="83"/>
                </a:lnTo>
                <a:lnTo>
                  <a:pt x="20" y="66"/>
                </a:lnTo>
                <a:lnTo>
                  <a:pt x="25" y="58"/>
                </a:lnTo>
                <a:lnTo>
                  <a:pt x="30" y="50"/>
                </a:lnTo>
                <a:lnTo>
                  <a:pt x="37" y="44"/>
                </a:lnTo>
                <a:lnTo>
                  <a:pt x="44" y="37"/>
                </a:lnTo>
                <a:lnTo>
                  <a:pt x="50" y="30"/>
                </a:lnTo>
                <a:lnTo>
                  <a:pt x="58" y="25"/>
                </a:lnTo>
                <a:lnTo>
                  <a:pt x="65" y="20"/>
                </a:lnTo>
                <a:lnTo>
                  <a:pt x="74" y="16"/>
                </a:lnTo>
                <a:lnTo>
                  <a:pt x="90" y="9"/>
                </a:lnTo>
                <a:lnTo>
                  <a:pt x="108" y="4"/>
                </a:lnTo>
                <a:lnTo>
                  <a:pt x="126" y="1"/>
                </a:lnTo>
                <a:lnTo>
                  <a:pt x="145" y="0"/>
                </a:lnTo>
                <a:close/>
                <a:moveTo>
                  <a:pt x="134" y="17"/>
                </a:moveTo>
                <a:lnTo>
                  <a:pt x="126" y="18"/>
                </a:lnTo>
                <a:lnTo>
                  <a:pt x="117" y="20"/>
                </a:lnTo>
                <a:lnTo>
                  <a:pt x="109" y="22"/>
                </a:lnTo>
                <a:lnTo>
                  <a:pt x="100" y="26"/>
                </a:lnTo>
                <a:lnTo>
                  <a:pt x="92" y="32"/>
                </a:lnTo>
                <a:lnTo>
                  <a:pt x="84" y="38"/>
                </a:lnTo>
                <a:lnTo>
                  <a:pt x="77" y="46"/>
                </a:lnTo>
                <a:lnTo>
                  <a:pt x="72" y="57"/>
                </a:lnTo>
                <a:lnTo>
                  <a:pt x="66" y="69"/>
                </a:lnTo>
                <a:lnTo>
                  <a:pt x="62" y="81"/>
                </a:lnTo>
                <a:lnTo>
                  <a:pt x="61" y="97"/>
                </a:lnTo>
                <a:lnTo>
                  <a:pt x="60" y="113"/>
                </a:lnTo>
                <a:lnTo>
                  <a:pt x="61" y="126"/>
                </a:lnTo>
                <a:lnTo>
                  <a:pt x="62" y="139"/>
                </a:lnTo>
                <a:lnTo>
                  <a:pt x="64" y="151"/>
                </a:lnTo>
                <a:lnTo>
                  <a:pt x="66" y="163"/>
                </a:lnTo>
                <a:lnTo>
                  <a:pt x="70" y="175"/>
                </a:lnTo>
                <a:lnTo>
                  <a:pt x="74" y="187"/>
                </a:lnTo>
                <a:lnTo>
                  <a:pt x="80" y="198"/>
                </a:lnTo>
                <a:lnTo>
                  <a:pt x="86" y="207"/>
                </a:lnTo>
                <a:lnTo>
                  <a:pt x="93" y="217"/>
                </a:lnTo>
                <a:lnTo>
                  <a:pt x="101" y="225"/>
                </a:lnTo>
                <a:lnTo>
                  <a:pt x="108" y="233"/>
                </a:lnTo>
                <a:lnTo>
                  <a:pt x="117" y="238"/>
                </a:lnTo>
                <a:lnTo>
                  <a:pt x="125" y="242"/>
                </a:lnTo>
                <a:lnTo>
                  <a:pt x="134" y="245"/>
                </a:lnTo>
                <a:lnTo>
                  <a:pt x="145" y="247"/>
                </a:lnTo>
                <a:lnTo>
                  <a:pt x="156" y="247"/>
                </a:lnTo>
                <a:lnTo>
                  <a:pt x="163" y="247"/>
                </a:lnTo>
                <a:lnTo>
                  <a:pt x="170" y="246"/>
                </a:lnTo>
                <a:lnTo>
                  <a:pt x="177" y="245"/>
                </a:lnTo>
                <a:lnTo>
                  <a:pt x="185" y="242"/>
                </a:lnTo>
                <a:lnTo>
                  <a:pt x="190" y="239"/>
                </a:lnTo>
                <a:lnTo>
                  <a:pt x="197" y="235"/>
                </a:lnTo>
                <a:lnTo>
                  <a:pt x="202" y="231"/>
                </a:lnTo>
                <a:lnTo>
                  <a:pt x="207" y="226"/>
                </a:lnTo>
                <a:lnTo>
                  <a:pt x="213" y="219"/>
                </a:lnTo>
                <a:lnTo>
                  <a:pt x="217" y="213"/>
                </a:lnTo>
                <a:lnTo>
                  <a:pt x="221" y="205"/>
                </a:lnTo>
                <a:lnTo>
                  <a:pt x="223" y="195"/>
                </a:lnTo>
                <a:lnTo>
                  <a:pt x="226" y="186"/>
                </a:lnTo>
                <a:lnTo>
                  <a:pt x="227" y="175"/>
                </a:lnTo>
                <a:lnTo>
                  <a:pt x="227" y="163"/>
                </a:lnTo>
                <a:lnTo>
                  <a:pt x="229" y="150"/>
                </a:lnTo>
                <a:lnTo>
                  <a:pt x="227" y="133"/>
                </a:lnTo>
                <a:lnTo>
                  <a:pt x="226" y="118"/>
                </a:lnTo>
                <a:lnTo>
                  <a:pt x="223" y="103"/>
                </a:lnTo>
                <a:lnTo>
                  <a:pt x="219" y="90"/>
                </a:lnTo>
                <a:lnTo>
                  <a:pt x="215" y="77"/>
                </a:lnTo>
                <a:lnTo>
                  <a:pt x="209" y="65"/>
                </a:lnTo>
                <a:lnTo>
                  <a:pt x="202" y="54"/>
                </a:lnTo>
                <a:lnTo>
                  <a:pt x="194" y="44"/>
                </a:lnTo>
                <a:lnTo>
                  <a:pt x="187" y="38"/>
                </a:lnTo>
                <a:lnTo>
                  <a:pt x="181" y="32"/>
                </a:lnTo>
                <a:lnTo>
                  <a:pt x="174" y="28"/>
                </a:lnTo>
                <a:lnTo>
                  <a:pt x="167" y="24"/>
                </a:lnTo>
                <a:lnTo>
                  <a:pt x="159" y="21"/>
                </a:lnTo>
                <a:lnTo>
                  <a:pt x="152" y="20"/>
                </a:lnTo>
                <a:lnTo>
                  <a:pt x="144" y="18"/>
                </a:lnTo>
                <a:lnTo>
                  <a:pt x="134" y="17"/>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43" name="Freeform 115"/>
          <p:cNvSpPr>
            <a:spLocks/>
          </p:cNvSpPr>
          <p:nvPr/>
        </p:nvSpPr>
        <p:spPr bwMode="auto">
          <a:xfrm>
            <a:off x="3295650" y="4327525"/>
            <a:ext cx="88900" cy="103188"/>
          </a:xfrm>
          <a:custGeom>
            <a:avLst/>
            <a:gdLst>
              <a:gd name="T0" fmla="*/ 105 w 225"/>
              <a:gd name="T1" fmla="*/ 57 h 259"/>
              <a:gd name="T2" fmla="*/ 124 w 225"/>
              <a:gd name="T3" fmla="*/ 32 h 259"/>
              <a:gd name="T4" fmla="*/ 144 w 225"/>
              <a:gd name="T5" fmla="*/ 13 h 259"/>
              <a:gd name="T6" fmla="*/ 162 w 225"/>
              <a:gd name="T7" fmla="*/ 2 h 259"/>
              <a:gd name="T8" fmla="*/ 182 w 225"/>
              <a:gd name="T9" fmla="*/ 0 h 259"/>
              <a:gd name="T10" fmla="*/ 199 w 225"/>
              <a:gd name="T11" fmla="*/ 2 h 259"/>
              <a:gd name="T12" fmla="*/ 213 w 225"/>
              <a:gd name="T13" fmla="*/ 9 h 259"/>
              <a:gd name="T14" fmla="*/ 221 w 225"/>
              <a:gd name="T15" fmla="*/ 18 h 259"/>
              <a:gd name="T16" fmla="*/ 225 w 225"/>
              <a:gd name="T17" fmla="*/ 30 h 259"/>
              <a:gd name="T18" fmla="*/ 222 w 225"/>
              <a:gd name="T19" fmla="*/ 40 h 259"/>
              <a:gd name="T20" fmla="*/ 215 w 225"/>
              <a:gd name="T21" fmla="*/ 49 h 259"/>
              <a:gd name="T22" fmla="*/ 206 w 225"/>
              <a:gd name="T23" fmla="*/ 54 h 259"/>
              <a:gd name="T24" fmla="*/ 195 w 225"/>
              <a:gd name="T25" fmla="*/ 56 h 259"/>
              <a:gd name="T26" fmla="*/ 183 w 225"/>
              <a:gd name="T27" fmla="*/ 53 h 259"/>
              <a:gd name="T28" fmla="*/ 169 w 225"/>
              <a:gd name="T29" fmla="*/ 46 h 259"/>
              <a:gd name="T30" fmla="*/ 157 w 225"/>
              <a:gd name="T31" fmla="*/ 40 h 259"/>
              <a:gd name="T32" fmla="*/ 149 w 225"/>
              <a:gd name="T33" fmla="*/ 37 h 259"/>
              <a:gd name="T34" fmla="*/ 136 w 225"/>
              <a:gd name="T35" fmla="*/ 42 h 259"/>
              <a:gd name="T36" fmla="*/ 121 w 225"/>
              <a:gd name="T37" fmla="*/ 57 h 259"/>
              <a:gd name="T38" fmla="*/ 105 w 225"/>
              <a:gd name="T39" fmla="*/ 79 h 259"/>
              <a:gd name="T40" fmla="*/ 105 w 225"/>
              <a:gd name="T41" fmla="*/ 210 h 259"/>
              <a:gd name="T42" fmla="*/ 109 w 225"/>
              <a:gd name="T43" fmla="*/ 226 h 259"/>
              <a:gd name="T44" fmla="*/ 114 w 225"/>
              <a:gd name="T45" fmla="*/ 235 h 259"/>
              <a:gd name="T46" fmla="*/ 121 w 225"/>
              <a:gd name="T47" fmla="*/ 242 h 259"/>
              <a:gd name="T48" fmla="*/ 133 w 225"/>
              <a:gd name="T49" fmla="*/ 247 h 259"/>
              <a:gd name="T50" fmla="*/ 148 w 225"/>
              <a:gd name="T51" fmla="*/ 250 h 259"/>
              <a:gd name="T52" fmla="*/ 157 w 225"/>
              <a:gd name="T53" fmla="*/ 259 h 259"/>
              <a:gd name="T54" fmla="*/ 4 w 225"/>
              <a:gd name="T55" fmla="*/ 250 h 259"/>
              <a:gd name="T56" fmla="*/ 24 w 225"/>
              <a:gd name="T57" fmla="*/ 249 h 259"/>
              <a:gd name="T58" fmla="*/ 37 w 225"/>
              <a:gd name="T59" fmla="*/ 243 h 259"/>
              <a:gd name="T60" fmla="*/ 45 w 225"/>
              <a:gd name="T61" fmla="*/ 238 h 259"/>
              <a:gd name="T62" fmla="*/ 49 w 225"/>
              <a:gd name="T63" fmla="*/ 230 h 259"/>
              <a:gd name="T64" fmla="*/ 50 w 225"/>
              <a:gd name="T65" fmla="*/ 203 h 259"/>
              <a:gd name="T66" fmla="*/ 50 w 225"/>
              <a:gd name="T67" fmla="*/ 85 h 259"/>
              <a:gd name="T68" fmla="*/ 49 w 225"/>
              <a:gd name="T69" fmla="*/ 58 h 259"/>
              <a:gd name="T70" fmla="*/ 48 w 225"/>
              <a:gd name="T71" fmla="*/ 49 h 259"/>
              <a:gd name="T72" fmla="*/ 44 w 225"/>
              <a:gd name="T73" fmla="*/ 42 h 259"/>
              <a:gd name="T74" fmla="*/ 34 w 225"/>
              <a:gd name="T75" fmla="*/ 37 h 259"/>
              <a:gd name="T76" fmla="*/ 16 w 225"/>
              <a:gd name="T77" fmla="*/ 37 h 259"/>
              <a:gd name="T78" fmla="*/ 0 w 225"/>
              <a:gd name="T79" fmla="*/ 30 h 259"/>
              <a:gd name="T80" fmla="*/ 105 w 225"/>
              <a:gd name="T8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 h="259">
                <a:moveTo>
                  <a:pt x="105" y="0"/>
                </a:moveTo>
                <a:lnTo>
                  <a:pt x="105" y="57"/>
                </a:lnTo>
                <a:lnTo>
                  <a:pt x="114" y="44"/>
                </a:lnTo>
                <a:lnTo>
                  <a:pt x="124" y="32"/>
                </a:lnTo>
                <a:lnTo>
                  <a:pt x="134" y="21"/>
                </a:lnTo>
                <a:lnTo>
                  <a:pt x="144" y="13"/>
                </a:lnTo>
                <a:lnTo>
                  <a:pt x="153" y="8"/>
                </a:lnTo>
                <a:lnTo>
                  <a:pt x="162" y="2"/>
                </a:lnTo>
                <a:lnTo>
                  <a:pt x="173" y="0"/>
                </a:lnTo>
                <a:lnTo>
                  <a:pt x="182" y="0"/>
                </a:lnTo>
                <a:lnTo>
                  <a:pt x="191" y="0"/>
                </a:lnTo>
                <a:lnTo>
                  <a:pt x="199" y="2"/>
                </a:lnTo>
                <a:lnTo>
                  <a:pt x="206" y="5"/>
                </a:lnTo>
                <a:lnTo>
                  <a:pt x="213" y="9"/>
                </a:lnTo>
                <a:lnTo>
                  <a:pt x="218" y="13"/>
                </a:lnTo>
                <a:lnTo>
                  <a:pt x="221" y="18"/>
                </a:lnTo>
                <a:lnTo>
                  <a:pt x="223" y="24"/>
                </a:lnTo>
                <a:lnTo>
                  <a:pt x="225" y="30"/>
                </a:lnTo>
                <a:lnTo>
                  <a:pt x="223" y="36"/>
                </a:lnTo>
                <a:lnTo>
                  <a:pt x="222" y="40"/>
                </a:lnTo>
                <a:lnTo>
                  <a:pt x="219" y="45"/>
                </a:lnTo>
                <a:lnTo>
                  <a:pt x="215" y="49"/>
                </a:lnTo>
                <a:lnTo>
                  <a:pt x="211" y="52"/>
                </a:lnTo>
                <a:lnTo>
                  <a:pt x="206" y="54"/>
                </a:lnTo>
                <a:lnTo>
                  <a:pt x="201" y="56"/>
                </a:lnTo>
                <a:lnTo>
                  <a:pt x="195" y="56"/>
                </a:lnTo>
                <a:lnTo>
                  <a:pt x="189" y="56"/>
                </a:lnTo>
                <a:lnTo>
                  <a:pt x="183" y="53"/>
                </a:lnTo>
                <a:lnTo>
                  <a:pt x="177" y="50"/>
                </a:lnTo>
                <a:lnTo>
                  <a:pt x="169" y="46"/>
                </a:lnTo>
                <a:lnTo>
                  <a:pt x="162" y="42"/>
                </a:lnTo>
                <a:lnTo>
                  <a:pt x="157" y="40"/>
                </a:lnTo>
                <a:lnTo>
                  <a:pt x="152" y="37"/>
                </a:lnTo>
                <a:lnTo>
                  <a:pt x="149" y="37"/>
                </a:lnTo>
                <a:lnTo>
                  <a:pt x="142" y="38"/>
                </a:lnTo>
                <a:lnTo>
                  <a:pt x="136" y="42"/>
                </a:lnTo>
                <a:lnTo>
                  <a:pt x="128" y="49"/>
                </a:lnTo>
                <a:lnTo>
                  <a:pt x="121" y="57"/>
                </a:lnTo>
                <a:lnTo>
                  <a:pt x="113" y="68"/>
                </a:lnTo>
                <a:lnTo>
                  <a:pt x="105" y="79"/>
                </a:lnTo>
                <a:lnTo>
                  <a:pt x="105" y="201"/>
                </a:lnTo>
                <a:lnTo>
                  <a:pt x="105" y="210"/>
                </a:lnTo>
                <a:lnTo>
                  <a:pt x="106" y="219"/>
                </a:lnTo>
                <a:lnTo>
                  <a:pt x="109" y="226"/>
                </a:lnTo>
                <a:lnTo>
                  <a:pt x="112" y="233"/>
                </a:lnTo>
                <a:lnTo>
                  <a:pt x="114" y="235"/>
                </a:lnTo>
                <a:lnTo>
                  <a:pt x="117" y="239"/>
                </a:lnTo>
                <a:lnTo>
                  <a:pt x="121" y="242"/>
                </a:lnTo>
                <a:lnTo>
                  <a:pt x="126" y="245"/>
                </a:lnTo>
                <a:lnTo>
                  <a:pt x="133" y="247"/>
                </a:lnTo>
                <a:lnTo>
                  <a:pt x="140" y="249"/>
                </a:lnTo>
                <a:lnTo>
                  <a:pt x="148" y="250"/>
                </a:lnTo>
                <a:lnTo>
                  <a:pt x="157" y="250"/>
                </a:lnTo>
                <a:lnTo>
                  <a:pt x="157" y="259"/>
                </a:lnTo>
                <a:lnTo>
                  <a:pt x="4" y="259"/>
                </a:lnTo>
                <a:lnTo>
                  <a:pt x="4" y="250"/>
                </a:lnTo>
                <a:lnTo>
                  <a:pt x="14" y="250"/>
                </a:lnTo>
                <a:lnTo>
                  <a:pt x="24" y="249"/>
                </a:lnTo>
                <a:lnTo>
                  <a:pt x="32" y="246"/>
                </a:lnTo>
                <a:lnTo>
                  <a:pt x="37" y="243"/>
                </a:lnTo>
                <a:lnTo>
                  <a:pt x="41" y="241"/>
                </a:lnTo>
                <a:lnTo>
                  <a:pt x="45" y="238"/>
                </a:lnTo>
                <a:lnTo>
                  <a:pt x="48" y="234"/>
                </a:lnTo>
                <a:lnTo>
                  <a:pt x="49" y="230"/>
                </a:lnTo>
                <a:lnTo>
                  <a:pt x="50" y="221"/>
                </a:lnTo>
                <a:lnTo>
                  <a:pt x="50" y="203"/>
                </a:lnTo>
                <a:lnTo>
                  <a:pt x="50" y="105"/>
                </a:lnTo>
                <a:lnTo>
                  <a:pt x="50" y="85"/>
                </a:lnTo>
                <a:lnTo>
                  <a:pt x="50" y="70"/>
                </a:lnTo>
                <a:lnTo>
                  <a:pt x="49" y="58"/>
                </a:lnTo>
                <a:lnTo>
                  <a:pt x="49" y="52"/>
                </a:lnTo>
                <a:lnTo>
                  <a:pt x="48" y="49"/>
                </a:lnTo>
                <a:lnTo>
                  <a:pt x="45" y="45"/>
                </a:lnTo>
                <a:lnTo>
                  <a:pt x="44" y="42"/>
                </a:lnTo>
                <a:lnTo>
                  <a:pt x="41" y="40"/>
                </a:lnTo>
                <a:lnTo>
                  <a:pt x="34" y="37"/>
                </a:lnTo>
                <a:lnTo>
                  <a:pt x="26" y="36"/>
                </a:lnTo>
                <a:lnTo>
                  <a:pt x="16" y="37"/>
                </a:lnTo>
                <a:lnTo>
                  <a:pt x="4" y="41"/>
                </a:lnTo>
                <a:lnTo>
                  <a:pt x="0" y="30"/>
                </a:lnTo>
                <a:lnTo>
                  <a:pt x="92" y="0"/>
                </a:lnTo>
                <a:lnTo>
                  <a:pt x="105" y="0"/>
                </a:lnTo>
                <a:close/>
              </a:path>
            </a:pathLst>
          </a:custGeom>
          <a:solidFill>
            <a:srgbClr val="009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44" name="Freeform 116"/>
          <p:cNvSpPr>
            <a:spLocks/>
          </p:cNvSpPr>
          <p:nvPr/>
        </p:nvSpPr>
        <p:spPr bwMode="auto">
          <a:xfrm>
            <a:off x="2489200" y="4327525"/>
            <a:ext cx="107950" cy="106363"/>
          </a:xfrm>
          <a:custGeom>
            <a:avLst/>
            <a:gdLst>
              <a:gd name="T0" fmla="*/ 146 w 273"/>
              <a:gd name="T1" fmla="*/ 237 h 265"/>
              <a:gd name="T2" fmla="*/ 117 w 273"/>
              <a:gd name="T3" fmla="*/ 254 h 265"/>
              <a:gd name="T4" fmla="*/ 100 w 273"/>
              <a:gd name="T5" fmla="*/ 261 h 265"/>
              <a:gd name="T6" fmla="*/ 81 w 273"/>
              <a:gd name="T7" fmla="*/ 265 h 265"/>
              <a:gd name="T8" fmla="*/ 56 w 273"/>
              <a:gd name="T9" fmla="*/ 263 h 265"/>
              <a:gd name="T10" fmla="*/ 30 w 273"/>
              <a:gd name="T11" fmla="*/ 255 h 265"/>
              <a:gd name="T12" fmla="*/ 14 w 273"/>
              <a:gd name="T13" fmla="*/ 242 h 265"/>
              <a:gd name="T14" fmla="*/ 8 w 273"/>
              <a:gd name="T15" fmla="*/ 231 h 265"/>
              <a:gd name="T16" fmla="*/ 2 w 273"/>
              <a:gd name="T17" fmla="*/ 221 h 265"/>
              <a:gd name="T18" fmla="*/ 0 w 273"/>
              <a:gd name="T19" fmla="*/ 207 h 265"/>
              <a:gd name="T20" fmla="*/ 0 w 273"/>
              <a:gd name="T21" fmla="*/ 191 h 265"/>
              <a:gd name="T22" fmla="*/ 5 w 273"/>
              <a:gd name="T23" fmla="*/ 175 h 265"/>
              <a:gd name="T24" fmla="*/ 17 w 273"/>
              <a:gd name="T25" fmla="*/ 158 h 265"/>
              <a:gd name="T26" fmla="*/ 41 w 273"/>
              <a:gd name="T27" fmla="*/ 141 h 265"/>
              <a:gd name="T28" fmla="*/ 76 w 273"/>
              <a:gd name="T29" fmla="*/ 123 h 265"/>
              <a:gd name="T30" fmla="*/ 130 w 273"/>
              <a:gd name="T31" fmla="*/ 103 h 265"/>
              <a:gd name="T32" fmla="*/ 168 w 273"/>
              <a:gd name="T33" fmla="*/ 82 h 265"/>
              <a:gd name="T34" fmla="*/ 164 w 273"/>
              <a:gd name="T35" fmla="*/ 50 h 265"/>
              <a:gd name="T36" fmla="*/ 160 w 273"/>
              <a:gd name="T37" fmla="*/ 38 h 265"/>
              <a:gd name="T38" fmla="*/ 153 w 273"/>
              <a:gd name="T39" fmla="*/ 30 h 265"/>
              <a:gd name="T40" fmla="*/ 136 w 273"/>
              <a:gd name="T41" fmla="*/ 20 h 265"/>
              <a:gd name="T42" fmla="*/ 112 w 273"/>
              <a:gd name="T43" fmla="*/ 16 h 265"/>
              <a:gd name="T44" fmla="*/ 93 w 273"/>
              <a:gd name="T45" fmla="*/ 18 h 265"/>
              <a:gd name="T46" fmla="*/ 78 w 273"/>
              <a:gd name="T47" fmla="*/ 26 h 265"/>
              <a:gd name="T48" fmla="*/ 69 w 273"/>
              <a:gd name="T49" fmla="*/ 36 h 265"/>
              <a:gd name="T50" fmla="*/ 66 w 273"/>
              <a:gd name="T51" fmla="*/ 48 h 265"/>
              <a:gd name="T52" fmla="*/ 66 w 273"/>
              <a:gd name="T53" fmla="*/ 69 h 265"/>
              <a:gd name="T54" fmla="*/ 62 w 273"/>
              <a:gd name="T55" fmla="*/ 79 h 265"/>
              <a:gd name="T56" fmla="*/ 54 w 273"/>
              <a:gd name="T57" fmla="*/ 86 h 265"/>
              <a:gd name="T58" fmla="*/ 45 w 273"/>
              <a:gd name="T59" fmla="*/ 89 h 265"/>
              <a:gd name="T60" fmla="*/ 33 w 273"/>
              <a:gd name="T61" fmla="*/ 89 h 265"/>
              <a:gd name="T62" fmla="*/ 22 w 273"/>
              <a:gd name="T63" fmla="*/ 86 h 265"/>
              <a:gd name="T64" fmla="*/ 16 w 273"/>
              <a:gd name="T65" fmla="*/ 78 h 265"/>
              <a:gd name="T66" fmla="*/ 12 w 273"/>
              <a:gd name="T67" fmla="*/ 69 h 265"/>
              <a:gd name="T68" fmla="*/ 12 w 273"/>
              <a:gd name="T69" fmla="*/ 57 h 265"/>
              <a:gd name="T70" fmla="*/ 14 w 273"/>
              <a:gd name="T71" fmla="*/ 46 h 265"/>
              <a:gd name="T72" fmla="*/ 22 w 273"/>
              <a:gd name="T73" fmla="*/ 34 h 265"/>
              <a:gd name="T74" fmla="*/ 33 w 273"/>
              <a:gd name="T75" fmla="*/ 25 h 265"/>
              <a:gd name="T76" fmla="*/ 48 w 273"/>
              <a:gd name="T77" fmla="*/ 14 h 265"/>
              <a:gd name="T78" fmla="*/ 65 w 273"/>
              <a:gd name="T79" fmla="*/ 8 h 265"/>
              <a:gd name="T80" fmla="*/ 85 w 273"/>
              <a:gd name="T81" fmla="*/ 2 h 265"/>
              <a:gd name="T82" fmla="*/ 108 w 273"/>
              <a:gd name="T83" fmla="*/ 0 h 265"/>
              <a:gd name="T84" fmla="*/ 140 w 273"/>
              <a:gd name="T85" fmla="*/ 0 h 265"/>
              <a:gd name="T86" fmla="*/ 173 w 273"/>
              <a:gd name="T87" fmla="*/ 6 h 265"/>
              <a:gd name="T88" fmla="*/ 196 w 273"/>
              <a:gd name="T89" fmla="*/ 16 h 265"/>
              <a:gd name="T90" fmla="*/ 210 w 273"/>
              <a:gd name="T91" fmla="*/ 29 h 265"/>
              <a:gd name="T92" fmla="*/ 218 w 273"/>
              <a:gd name="T93" fmla="*/ 45 h 265"/>
              <a:gd name="T94" fmla="*/ 221 w 273"/>
              <a:gd name="T95" fmla="*/ 69 h 265"/>
              <a:gd name="T96" fmla="*/ 221 w 273"/>
              <a:gd name="T97" fmla="*/ 171 h 265"/>
              <a:gd name="T98" fmla="*/ 221 w 273"/>
              <a:gd name="T99" fmla="*/ 201 h 265"/>
              <a:gd name="T100" fmla="*/ 222 w 273"/>
              <a:gd name="T101" fmla="*/ 217 h 265"/>
              <a:gd name="T102" fmla="*/ 227 w 273"/>
              <a:gd name="T103" fmla="*/ 227 h 265"/>
              <a:gd name="T104" fmla="*/ 237 w 273"/>
              <a:gd name="T105" fmla="*/ 230 h 265"/>
              <a:gd name="T106" fmla="*/ 246 w 273"/>
              <a:gd name="T107" fmla="*/ 227 h 265"/>
              <a:gd name="T108" fmla="*/ 273 w 273"/>
              <a:gd name="T109" fmla="*/ 207 h 265"/>
              <a:gd name="T110" fmla="*/ 263 w 273"/>
              <a:gd name="T111" fmla="*/ 233 h 265"/>
              <a:gd name="T112" fmla="*/ 246 w 273"/>
              <a:gd name="T113" fmla="*/ 249 h 265"/>
              <a:gd name="T114" fmla="*/ 227 w 273"/>
              <a:gd name="T115" fmla="*/ 259 h 265"/>
              <a:gd name="T116" fmla="*/ 210 w 273"/>
              <a:gd name="T117" fmla="*/ 265 h 265"/>
              <a:gd name="T118" fmla="*/ 194 w 273"/>
              <a:gd name="T119" fmla="*/ 265 h 265"/>
              <a:gd name="T120" fmla="*/ 182 w 273"/>
              <a:gd name="T121" fmla="*/ 259 h 265"/>
              <a:gd name="T122" fmla="*/ 173 w 273"/>
              <a:gd name="T123" fmla="*/ 250 h 265"/>
              <a:gd name="T124" fmla="*/ 168 w 273"/>
              <a:gd name="T125" fmla="*/ 2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65">
                <a:moveTo>
                  <a:pt x="168" y="223"/>
                </a:moveTo>
                <a:lnTo>
                  <a:pt x="146" y="237"/>
                </a:lnTo>
                <a:lnTo>
                  <a:pt x="129" y="247"/>
                </a:lnTo>
                <a:lnTo>
                  <a:pt x="117" y="254"/>
                </a:lnTo>
                <a:lnTo>
                  <a:pt x="109" y="258"/>
                </a:lnTo>
                <a:lnTo>
                  <a:pt x="100" y="261"/>
                </a:lnTo>
                <a:lnTo>
                  <a:pt x="90" y="263"/>
                </a:lnTo>
                <a:lnTo>
                  <a:pt x="81" y="265"/>
                </a:lnTo>
                <a:lnTo>
                  <a:pt x="72" y="265"/>
                </a:lnTo>
                <a:lnTo>
                  <a:pt x="56" y="263"/>
                </a:lnTo>
                <a:lnTo>
                  <a:pt x="42" y="261"/>
                </a:lnTo>
                <a:lnTo>
                  <a:pt x="30" y="255"/>
                </a:lnTo>
                <a:lnTo>
                  <a:pt x="20" y="247"/>
                </a:lnTo>
                <a:lnTo>
                  <a:pt x="14" y="242"/>
                </a:lnTo>
                <a:lnTo>
                  <a:pt x="10" y="237"/>
                </a:lnTo>
                <a:lnTo>
                  <a:pt x="8" y="231"/>
                </a:lnTo>
                <a:lnTo>
                  <a:pt x="5" y="226"/>
                </a:lnTo>
                <a:lnTo>
                  <a:pt x="2" y="221"/>
                </a:lnTo>
                <a:lnTo>
                  <a:pt x="1" y="214"/>
                </a:lnTo>
                <a:lnTo>
                  <a:pt x="0" y="207"/>
                </a:lnTo>
                <a:lnTo>
                  <a:pt x="0" y="199"/>
                </a:lnTo>
                <a:lnTo>
                  <a:pt x="0" y="191"/>
                </a:lnTo>
                <a:lnTo>
                  <a:pt x="2" y="182"/>
                </a:lnTo>
                <a:lnTo>
                  <a:pt x="5" y="175"/>
                </a:lnTo>
                <a:lnTo>
                  <a:pt x="9" y="167"/>
                </a:lnTo>
                <a:lnTo>
                  <a:pt x="17" y="158"/>
                </a:lnTo>
                <a:lnTo>
                  <a:pt x="28" y="150"/>
                </a:lnTo>
                <a:lnTo>
                  <a:pt x="41" y="141"/>
                </a:lnTo>
                <a:lnTo>
                  <a:pt x="56" y="133"/>
                </a:lnTo>
                <a:lnTo>
                  <a:pt x="76" y="123"/>
                </a:lnTo>
                <a:lnTo>
                  <a:pt x="101" y="114"/>
                </a:lnTo>
                <a:lnTo>
                  <a:pt x="130" y="103"/>
                </a:lnTo>
                <a:lnTo>
                  <a:pt x="168" y="91"/>
                </a:lnTo>
                <a:lnTo>
                  <a:pt x="168" y="82"/>
                </a:lnTo>
                <a:lnTo>
                  <a:pt x="166" y="65"/>
                </a:lnTo>
                <a:lnTo>
                  <a:pt x="164" y="50"/>
                </a:lnTo>
                <a:lnTo>
                  <a:pt x="161" y="44"/>
                </a:lnTo>
                <a:lnTo>
                  <a:pt x="160" y="38"/>
                </a:lnTo>
                <a:lnTo>
                  <a:pt x="156" y="34"/>
                </a:lnTo>
                <a:lnTo>
                  <a:pt x="153" y="30"/>
                </a:lnTo>
                <a:lnTo>
                  <a:pt x="145" y="24"/>
                </a:lnTo>
                <a:lnTo>
                  <a:pt x="136" y="20"/>
                </a:lnTo>
                <a:lnTo>
                  <a:pt x="124" y="17"/>
                </a:lnTo>
                <a:lnTo>
                  <a:pt x="112" y="16"/>
                </a:lnTo>
                <a:lnTo>
                  <a:pt x="101" y="17"/>
                </a:lnTo>
                <a:lnTo>
                  <a:pt x="93" y="18"/>
                </a:lnTo>
                <a:lnTo>
                  <a:pt x="85" y="21"/>
                </a:lnTo>
                <a:lnTo>
                  <a:pt x="78" y="26"/>
                </a:lnTo>
                <a:lnTo>
                  <a:pt x="73" y="30"/>
                </a:lnTo>
                <a:lnTo>
                  <a:pt x="69" y="36"/>
                </a:lnTo>
                <a:lnTo>
                  <a:pt x="66" y="41"/>
                </a:lnTo>
                <a:lnTo>
                  <a:pt x="66" y="48"/>
                </a:lnTo>
                <a:lnTo>
                  <a:pt x="66" y="64"/>
                </a:lnTo>
                <a:lnTo>
                  <a:pt x="66" y="69"/>
                </a:lnTo>
                <a:lnTo>
                  <a:pt x="65" y="74"/>
                </a:lnTo>
                <a:lnTo>
                  <a:pt x="62" y="79"/>
                </a:lnTo>
                <a:lnTo>
                  <a:pt x="58" y="82"/>
                </a:lnTo>
                <a:lnTo>
                  <a:pt x="54" y="86"/>
                </a:lnTo>
                <a:lnTo>
                  <a:pt x="50" y="87"/>
                </a:lnTo>
                <a:lnTo>
                  <a:pt x="45" y="89"/>
                </a:lnTo>
                <a:lnTo>
                  <a:pt x="38" y="90"/>
                </a:lnTo>
                <a:lnTo>
                  <a:pt x="33" y="89"/>
                </a:lnTo>
                <a:lnTo>
                  <a:pt x="28" y="87"/>
                </a:lnTo>
                <a:lnTo>
                  <a:pt x="22" y="86"/>
                </a:lnTo>
                <a:lnTo>
                  <a:pt x="18" y="82"/>
                </a:lnTo>
                <a:lnTo>
                  <a:pt x="16" y="78"/>
                </a:lnTo>
                <a:lnTo>
                  <a:pt x="13" y="74"/>
                </a:lnTo>
                <a:lnTo>
                  <a:pt x="12" y="69"/>
                </a:lnTo>
                <a:lnTo>
                  <a:pt x="10" y="62"/>
                </a:lnTo>
                <a:lnTo>
                  <a:pt x="12" y="57"/>
                </a:lnTo>
                <a:lnTo>
                  <a:pt x="13" y="52"/>
                </a:lnTo>
                <a:lnTo>
                  <a:pt x="14" y="46"/>
                </a:lnTo>
                <a:lnTo>
                  <a:pt x="18" y="40"/>
                </a:lnTo>
                <a:lnTo>
                  <a:pt x="22" y="34"/>
                </a:lnTo>
                <a:lnTo>
                  <a:pt x="28" y="29"/>
                </a:lnTo>
                <a:lnTo>
                  <a:pt x="33" y="25"/>
                </a:lnTo>
                <a:lnTo>
                  <a:pt x="40" y="20"/>
                </a:lnTo>
                <a:lnTo>
                  <a:pt x="48" y="14"/>
                </a:lnTo>
                <a:lnTo>
                  <a:pt x="56" y="10"/>
                </a:lnTo>
                <a:lnTo>
                  <a:pt x="65" y="8"/>
                </a:lnTo>
                <a:lnTo>
                  <a:pt x="74" y="5"/>
                </a:lnTo>
                <a:lnTo>
                  <a:pt x="85" y="2"/>
                </a:lnTo>
                <a:lnTo>
                  <a:pt x="96" y="1"/>
                </a:lnTo>
                <a:lnTo>
                  <a:pt x="108" y="0"/>
                </a:lnTo>
                <a:lnTo>
                  <a:pt x="121" y="0"/>
                </a:lnTo>
                <a:lnTo>
                  <a:pt x="140" y="0"/>
                </a:lnTo>
                <a:lnTo>
                  <a:pt x="157" y="2"/>
                </a:lnTo>
                <a:lnTo>
                  <a:pt x="173" y="6"/>
                </a:lnTo>
                <a:lnTo>
                  <a:pt x="186" y="10"/>
                </a:lnTo>
                <a:lnTo>
                  <a:pt x="196" y="16"/>
                </a:lnTo>
                <a:lnTo>
                  <a:pt x="204" y="22"/>
                </a:lnTo>
                <a:lnTo>
                  <a:pt x="210" y="29"/>
                </a:lnTo>
                <a:lnTo>
                  <a:pt x="215" y="37"/>
                </a:lnTo>
                <a:lnTo>
                  <a:pt x="218" y="45"/>
                </a:lnTo>
                <a:lnTo>
                  <a:pt x="219" y="56"/>
                </a:lnTo>
                <a:lnTo>
                  <a:pt x="221" y="69"/>
                </a:lnTo>
                <a:lnTo>
                  <a:pt x="221" y="86"/>
                </a:lnTo>
                <a:lnTo>
                  <a:pt x="221" y="171"/>
                </a:lnTo>
                <a:lnTo>
                  <a:pt x="221" y="189"/>
                </a:lnTo>
                <a:lnTo>
                  <a:pt x="221" y="201"/>
                </a:lnTo>
                <a:lnTo>
                  <a:pt x="222" y="210"/>
                </a:lnTo>
                <a:lnTo>
                  <a:pt x="222" y="217"/>
                </a:lnTo>
                <a:lnTo>
                  <a:pt x="225" y="223"/>
                </a:lnTo>
                <a:lnTo>
                  <a:pt x="227" y="227"/>
                </a:lnTo>
                <a:lnTo>
                  <a:pt x="233" y="229"/>
                </a:lnTo>
                <a:lnTo>
                  <a:pt x="237" y="230"/>
                </a:lnTo>
                <a:lnTo>
                  <a:pt x="242" y="230"/>
                </a:lnTo>
                <a:lnTo>
                  <a:pt x="246" y="227"/>
                </a:lnTo>
                <a:lnTo>
                  <a:pt x="257" y="221"/>
                </a:lnTo>
                <a:lnTo>
                  <a:pt x="273" y="207"/>
                </a:lnTo>
                <a:lnTo>
                  <a:pt x="273" y="223"/>
                </a:lnTo>
                <a:lnTo>
                  <a:pt x="263" y="233"/>
                </a:lnTo>
                <a:lnTo>
                  <a:pt x="254" y="241"/>
                </a:lnTo>
                <a:lnTo>
                  <a:pt x="246" y="249"/>
                </a:lnTo>
                <a:lnTo>
                  <a:pt x="237" y="254"/>
                </a:lnTo>
                <a:lnTo>
                  <a:pt x="227" y="259"/>
                </a:lnTo>
                <a:lnTo>
                  <a:pt x="219" y="262"/>
                </a:lnTo>
                <a:lnTo>
                  <a:pt x="210" y="265"/>
                </a:lnTo>
                <a:lnTo>
                  <a:pt x="202" y="265"/>
                </a:lnTo>
                <a:lnTo>
                  <a:pt x="194" y="265"/>
                </a:lnTo>
                <a:lnTo>
                  <a:pt x="188" y="262"/>
                </a:lnTo>
                <a:lnTo>
                  <a:pt x="182" y="259"/>
                </a:lnTo>
                <a:lnTo>
                  <a:pt x="177" y="255"/>
                </a:lnTo>
                <a:lnTo>
                  <a:pt x="173" y="250"/>
                </a:lnTo>
                <a:lnTo>
                  <a:pt x="169" y="242"/>
                </a:lnTo>
                <a:lnTo>
                  <a:pt x="168" y="234"/>
                </a:lnTo>
                <a:lnTo>
                  <a:pt x="168" y="223"/>
                </a:lnTo>
                <a:close/>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45" name="Freeform 117"/>
          <p:cNvSpPr>
            <a:spLocks/>
          </p:cNvSpPr>
          <p:nvPr/>
        </p:nvSpPr>
        <p:spPr bwMode="auto">
          <a:xfrm>
            <a:off x="2509838" y="4371975"/>
            <a:ext cx="46037" cy="49213"/>
          </a:xfrm>
          <a:custGeom>
            <a:avLst/>
            <a:gdLst>
              <a:gd name="T0" fmla="*/ 114 w 114"/>
              <a:gd name="T1" fmla="*/ 96 h 124"/>
              <a:gd name="T2" fmla="*/ 114 w 114"/>
              <a:gd name="T3" fmla="*/ 0 h 124"/>
              <a:gd name="T4" fmla="*/ 91 w 114"/>
              <a:gd name="T5" fmla="*/ 8 h 124"/>
              <a:gd name="T6" fmla="*/ 72 w 114"/>
              <a:gd name="T7" fmla="*/ 14 h 124"/>
              <a:gd name="T8" fmla="*/ 59 w 114"/>
              <a:gd name="T9" fmla="*/ 20 h 124"/>
              <a:gd name="T10" fmla="*/ 48 w 114"/>
              <a:gd name="T11" fmla="*/ 24 h 124"/>
              <a:gd name="T12" fmla="*/ 36 w 114"/>
              <a:gd name="T13" fmla="*/ 29 h 124"/>
              <a:gd name="T14" fmla="*/ 27 w 114"/>
              <a:gd name="T15" fmla="*/ 36 h 124"/>
              <a:gd name="T16" fmla="*/ 18 w 114"/>
              <a:gd name="T17" fmla="*/ 42 h 124"/>
              <a:gd name="T18" fmla="*/ 12 w 114"/>
              <a:gd name="T19" fmla="*/ 49 h 124"/>
              <a:gd name="T20" fmla="*/ 7 w 114"/>
              <a:gd name="T21" fmla="*/ 56 h 124"/>
              <a:gd name="T22" fmla="*/ 3 w 114"/>
              <a:gd name="T23" fmla="*/ 62 h 124"/>
              <a:gd name="T24" fmla="*/ 2 w 114"/>
              <a:gd name="T25" fmla="*/ 70 h 124"/>
              <a:gd name="T26" fmla="*/ 0 w 114"/>
              <a:gd name="T27" fmla="*/ 78 h 124"/>
              <a:gd name="T28" fmla="*/ 2 w 114"/>
              <a:gd name="T29" fmla="*/ 88 h 124"/>
              <a:gd name="T30" fmla="*/ 4 w 114"/>
              <a:gd name="T31" fmla="*/ 96 h 124"/>
              <a:gd name="T32" fmla="*/ 8 w 114"/>
              <a:gd name="T33" fmla="*/ 104 h 124"/>
              <a:gd name="T34" fmla="*/ 15 w 114"/>
              <a:gd name="T35" fmla="*/ 110 h 124"/>
              <a:gd name="T36" fmla="*/ 22 w 114"/>
              <a:gd name="T37" fmla="*/ 117 h 124"/>
              <a:gd name="T38" fmla="*/ 30 w 114"/>
              <a:gd name="T39" fmla="*/ 121 h 124"/>
              <a:gd name="T40" fmla="*/ 38 w 114"/>
              <a:gd name="T41" fmla="*/ 124 h 124"/>
              <a:gd name="T42" fmla="*/ 47 w 114"/>
              <a:gd name="T43" fmla="*/ 124 h 124"/>
              <a:gd name="T44" fmla="*/ 54 w 114"/>
              <a:gd name="T45" fmla="*/ 124 h 124"/>
              <a:gd name="T46" fmla="*/ 60 w 114"/>
              <a:gd name="T47" fmla="*/ 122 h 124"/>
              <a:gd name="T48" fmla="*/ 68 w 114"/>
              <a:gd name="T49" fmla="*/ 120 h 124"/>
              <a:gd name="T50" fmla="*/ 76 w 114"/>
              <a:gd name="T51" fmla="*/ 117 h 124"/>
              <a:gd name="T52" fmla="*/ 94 w 114"/>
              <a:gd name="T53" fmla="*/ 109 h 124"/>
              <a:gd name="T54" fmla="*/ 114 w 114"/>
              <a:gd name="T5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24">
                <a:moveTo>
                  <a:pt x="114" y="96"/>
                </a:moveTo>
                <a:lnTo>
                  <a:pt x="114" y="0"/>
                </a:lnTo>
                <a:lnTo>
                  <a:pt x="91" y="8"/>
                </a:lnTo>
                <a:lnTo>
                  <a:pt x="72" y="14"/>
                </a:lnTo>
                <a:lnTo>
                  <a:pt x="59" y="20"/>
                </a:lnTo>
                <a:lnTo>
                  <a:pt x="48" y="24"/>
                </a:lnTo>
                <a:lnTo>
                  <a:pt x="36" y="29"/>
                </a:lnTo>
                <a:lnTo>
                  <a:pt x="27" y="36"/>
                </a:lnTo>
                <a:lnTo>
                  <a:pt x="18" y="42"/>
                </a:lnTo>
                <a:lnTo>
                  <a:pt x="12" y="49"/>
                </a:lnTo>
                <a:lnTo>
                  <a:pt x="7" y="56"/>
                </a:lnTo>
                <a:lnTo>
                  <a:pt x="3" y="62"/>
                </a:lnTo>
                <a:lnTo>
                  <a:pt x="2" y="70"/>
                </a:lnTo>
                <a:lnTo>
                  <a:pt x="0" y="78"/>
                </a:lnTo>
                <a:lnTo>
                  <a:pt x="2" y="88"/>
                </a:lnTo>
                <a:lnTo>
                  <a:pt x="4" y="96"/>
                </a:lnTo>
                <a:lnTo>
                  <a:pt x="8" y="104"/>
                </a:lnTo>
                <a:lnTo>
                  <a:pt x="15" y="110"/>
                </a:lnTo>
                <a:lnTo>
                  <a:pt x="22" y="117"/>
                </a:lnTo>
                <a:lnTo>
                  <a:pt x="30" y="121"/>
                </a:lnTo>
                <a:lnTo>
                  <a:pt x="38" y="124"/>
                </a:lnTo>
                <a:lnTo>
                  <a:pt x="47" y="124"/>
                </a:lnTo>
                <a:lnTo>
                  <a:pt x="54" y="124"/>
                </a:lnTo>
                <a:lnTo>
                  <a:pt x="60" y="122"/>
                </a:lnTo>
                <a:lnTo>
                  <a:pt x="68" y="120"/>
                </a:lnTo>
                <a:lnTo>
                  <a:pt x="76" y="117"/>
                </a:lnTo>
                <a:lnTo>
                  <a:pt x="94" y="109"/>
                </a:lnTo>
                <a:lnTo>
                  <a:pt x="114" y="96"/>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46" name="Freeform 118"/>
          <p:cNvSpPr>
            <a:spLocks/>
          </p:cNvSpPr>
          <p:nvPr/>
        </p:nvSpPr>
        <p:spPr bwMode="auto">
          <a:xfrm>
            <a:off x="2606675" y="4327525"/>
            <a:ext cx="101600" cy="106363"/>
          </a:xfrm>
          <a:custGeom>
            <a:avLst/>
            <a:gdLst>
              <a:gd name="T0" fmla="*/ 246 w 254"/>
              <a:gd name="T1" fmla="*/ 187 h 267"/>
              <a:gd name="T2" fmla="*/ 229 w 254"/>
              <a:gd name="T3" fmla="*/ 217 h 267"/>
              <a:gd name="T4" fmla="*/ 206 w 254"/>
              <a:gd name="T5" fmla="*/ 241 h 267"/>
              <a:gd name="T6" fmla="*/ 178 w 254"/>
              <a:gd name="T7" fmla="*/ 257 h 267"/>
              <a:gd name="T8" fmla="*/ 149 w 254"/>
              <a:gd name="T9" fmla="*/ 266 h 267"/>
              <a:gd name="T10" fmla="*/ 114 w 254"/>
              <a:gd name="T11" fmla="*/ 267 h 267"/>
              <a:gd name="T12" fmla="*/ 80 w 254"/>
              <a:gd name="T13" fmla="*/ 258 h 267"/>
              <a:gd name="T14" fmla="*/ 48 w 254"/>
              <a:gd name="T15" fmla="*/ 239 h 267"/>
              <a:gd name="T16" fmla="*/ 21 w 254"/>
              <a:gd name="T17" fmla="*/ 211 h 267"/>
              <a:gd name="T18" fmla="*/ 5 w 254"/>
              <a:gd name="T19" fmla="*/ 177 h 267"/>
              <a:gd name="T20" fmla="*/ 0 w 254"/>
              <a:gd name="T21" fmla="*/ 134 h 267"/>
              <a:gd name="T22" fmla="*/ 6 w 254"/>
              <a:gd name="T23" fmla="*/ 91 h 267"/>
              <a:gd name="T24" fmla="*/ 24 w 254"/>
              <a:gd name="T25" fmla="*/ 57 h 267"/>
              <a:gd name="T26" fmla="*/ 53 w 254"/>
              <a:gd name="T27" fmla="*/ 28 h 267"/>
              <a:gd name="T28" fmla="*/ 89 w 254"/>
              <a:gd name="T29" fmla="*/ 9 h 267"/>
              <a:gd name="T30" fmla="*/ 129 w 254"/>
              <a:gd name="T31" fmla="*/ 0 h 267"/>
              <a:gd name="T32" fmla="*/ 165 w 254"/>
              <a:gd name="T33" fmla="*/ 1 h 267"/>
              <a:gd name="T34" fmla="*/ 193 w 254"/>
              <a:gd name="T35" fmla="*/ 8 h 267"/>
              <a:gd name="T36" fmla="*/ 217 w 254"/>
              <a:gd name="T37" fmla="*/ 20 h 267"/>
              <a:gd name="T38" fmla="*/ 241 w 254"/>
              <a:gd name="T39" fmla="*/ 45 h 267"/>
              <a:gd name="T40" fmla="*/ 245 w 254"/>
              <a:gd name="T41" fmla="*/ 60 h 267"/>
              <a:gd name="T42" fmla="*/ 241 w 254"/>
              <a:gd name="T43" fmla="*/ 74 h 267"/>
              <a:gd name="T44" fmla="*/ 228 w 254"/>
              <a:gd name="T45" fmla="*/ 82 h 267"/>
              <a:gd name="T46" fmla="*/ 205 w 254"/>
              <a:gd name="T47" fmla="*/ 83 h 267"/>
              <a:gd name="T48" fmla="*/ 185 w 254"/>
              <a:gd name="T49" fmla="*/ 73 h 267"/>
              <a:gd name="T50" fmla="*/ 180 w 254"/>
              <a:gd name="T51" fmla="*/ 58 h 267"/>
              <a:gd name="T52" fmla="*/ 174 w 254"/>
              <a:gd name="T53" fmla="*/ 37 h 267"/>
              <a:gd name="T54" fmla="*/ 158 w 254"/>
              <a:gd name="T55" fmla="*/ 22 h 267"/>
              <a:gd name="T56" fmla="*/ 133 w 254"/>
              <a:gd name="T57" fmla="*/ 18 h 267"/>
              <a:gd name="T58" fmla="*/ 110 w 254"/>
              <a:gd name="T59" fmla="*/ 21 h 267"/>
              <a:gd name="T60" fmla="*/ 90 w 254"/>
              <a:gd name="T61" fmla="*/ 29 h 267"/>
              <a:gd name="T62" fmla="*/ 73 w 254"/>
              <a:gd name="T63" fmla="*/ 45 h 267"/>
              <a:gd name="T64" fmla="*/ 60 w 254"/>
              <a:gd name="T65" fmla="*/ 70 h 267"/>
              <a:gd name="T66" fmla="*/ 53 w 254"/>
              <a:gd name="T67" fmla="*/ 99 h 267"/>
              <a:gd name="T68" fmla="*/ 54 w 254"/>
              <a:gd name="T69" fmla="*/ 131 h 267"/>
              <a:gd name="T70" fmla="*/ 64 w 254"/>
              <a:gd name="T71" fmla="*/ 162 h 267"/>
              <a:gd name="T72" fmla="*/ 80 w 254"/>
              <a:gd name="T73" fmla="*/ 190 h 267"/>
              <a:gd name="T74" fmla="*/ 102 w 254"/>
              <a:gd name="T75" fmla="*/ 211 h 267"/>
              <a:gd name="T76" fmla="*/ 130 w 254"/>
              <a:gd name="T77" fmla="*/ 222 h 267"/>
              <a:gd name="T78" fmla="*/ 166 w 254"/>
              <a:gd name="T79" fmla="*/ 223 h 267"/>
              <a:gd name="T80" fmla="*/ 209 w 254"/>
              <a:gd name="T81" fmla="*/ 206 h 267"/>
              <a:gd name="T82" fmla="*/ 236 w 254"/>
              <a:gd name="T83" fmla="*/ 17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67">
                <a:moveTo>
                  <a:pt x="254" y="163"/>
                </a:moveTo>
                <a:lnTo>
                  <a:pt x="250" y="175"/>
                </a:lnTo>
                <a:lnTo>
                  <a:pt x="246" y="187"/>
                </a:lnTo>
                <a:lnTo>
                  <a:pt x="241" y="198"/>
                </a:lnTo>
                <a:lnTo>
                  <a:pt x="236" y="207"/>
                </a:lnTo>
                <a:lnTo>
                  <a:pt x="229" y="217"/>
                </a:lnTo>
                <a:lnTo>
                  <a:pt x="222" y="226"/>
                </a:lnTo>
                <a:lnTo>
                  <a:pt x="214" y="234"/>
                </a:lnTo>
                <a:lnTo>
                  <a:pt x="206" y="241"/>
                </a:lnTo>
                <a:lnTo>
                  <a:pt x="197" y="247"/>
                </a:lnTo>
                <a:lnTo>
                  <a:pt x="188" y="253"/>
                </a:lnTo>
                <a:lnTo>
                  <a:pt x="178" y="257"/>
                </a:lnTo>
                <a:lnTo>
                  <a:pt x="169" y="261"/>
                </a:lnTo>
                <a:lnTo>
                  <a:pt x="158" y="263"/>
                </a:lnTo>
                <a:lnTo>
                  <a:pt x="149" y="266"/>
                </a:lnTo>
                <a:lnTo>
                  <a:pt x="138" y="267"/>
                </a:lnTo>
                <a:lnTo>
                  <a:pt x="128" y="267"/>
                </a:lnTo>
                <a:lnTo>
                  <a:pt x="114" y="267"/>
                </a:lnTo>
                <a:lnTo>
                  <a:pt x="102" y="265"/>
                </a:lnTo>
                <a:lnTo>
                  <a:pt x="90" y="262"/>
                </a:lnTo>
                <a:lnTo>
                  <a:pt x="80" y="258"/>
                </a:lnTo>
                <a:lnTo>
                  <a:pt x="69" y="253"/>
                </a:lnTo>
                <a:lnTo>
                  <a:pt x="58" y="247"/>
                </a:lnTo>
                <a:lnTo>
                  <a:pt x="48" y="239"/>
                </a:lnTo>
                <a:lnTo>
                  <a:pt x="38" y="231"/>
                </a:lnTo>
                <a:lnTo>
                  <a:pt x="29" y="222"/>
                </a:lnTo>
                <a:lnTo>
                  <a:pt x="21" y="211"/>
                </a:lnTo>
                <a:lnTo>
                  <a:pt x="14" y="201"/>
                </a:lnTo>
                <a:lnTo>
                  <a:pt x="9" y="189"/>
                </a:lnTo>
                <a:lnTo>
                  <a:pt x="5" y="177"/>
                </a:lnTo>
                <a:lnTo>
                  <a:pt x="2" y="162"/>
                </a:lnTo>
                <a:lnTo>
                  <a:pt x="1" y="149"/>
                </a:lnTo>
                <a:lnTo>
                  <a:pt x="0" y="134"/>
                </a:lnTo>
                <a:lnTo>
                  <a:pt x="1" y="119"/>
                </a:lnTo>
                <a:lnTo>
                  <a:pt x="2" y="105"/>
                </a:lnTo>
                <a:lnTo>
                  <a:pt x="6" y="91"/>
                </a:lnTo>
                <a:lnTo>
                  <a:pt x="10" y="79"/>
                </a:lnTo>
                <a:lnTo>
                  <a:pt x="17" y="68"/>
                </a:lnTo>
                <a:lnTo>
                  <a:pt x="24" y="57"/>
                </a:lnTo>
                <a:lnTo>
                  <a:pt x="32" y="46"/>
                </a:lnTo>
                <a:lnTo>
                  <a:pt x="42" y="37"/>
                </a:lnTo>
                <a:lnTo>
                  <a:pt x="53" y="28"/>
                </a:lnTo>
                <a:lnTo>
                  <a:pt x="65" y="21"/>
                </a:lnTo>
                <a:lnTo>
                  <a:pt x="76" y="14"/>
                </a:lnTo>
                <a:lnTo>
                  <a:pt x="89" y="9"/>
                </a:lnTo>
                <a:lnTo>
                  <a:pt x="101" y="5"/>
                </a:lnTo>
                <a:lnTo>
                  <a:pt x="116" y="2"/>
                </a:lnTo>
                <a:lnTo>
                  <a:pt x="129" y="0"/>
                </a:lnTo>
                <a:lnTo>
                  <a:pt x="144" y="0"/>
                </a:lnTo>
                <a:lnTo>
                  <a:pt x="154" y="0"/>
                </a:lnTo>
                <a:lnTo>
                  <a:pt x="165" y="1"/>
                </a:lnTo>
                <a:lnTo>
                  <a:pt x="174" y="2"/>
                </a:lnTo>
                <a:lnTo>
                  <a:pt x="184" y="5"/>
                </a:lnTo>
                <a:lnTo>
                  <a:pt x="193" y="8"/>
                </a:lnTo>
                <a:lnTo>
                  <a:pt x="201" y="10"/>
                </a:lnTo>
                <a:lnTo>
                  <a:pt x="209" y="14"/>
                </a:lnTo>
                <a:lnTo>
                  <a:pt x="217" y="20"/>
                </a:lnTo>
                <a:lnTo>
                  <a:pt x="229" y="29"/>
                </a:lnTo>
                <a:lnTo>
                  <a:pt x="238" y="40"/>
                </a:lnTo>
                <a:lnTo>
                  <a:pt x="241" y="45"/>
                </a:lnTo>
                <a:lnTo>
                  <a:pt x="244" y="50"/>
                </a:lnTo>
                <a:lnTo>
                  <a:pt x="245" y="54"/>
                </a:lnTo>
                <a:lnTo>
                  <a:pt x="245" y="60"/>
                </a:lnTo>
                <a:lnTo>
                  <a:pt x="245" y="65"/>
                </a:lnTo>
                <a:lnTo>
                  <a:pt x="244" y="70"/>
                </a:lnTo>
                <a:lnTo>
                  <a:pt x="241" y="74"/>
                </a:lnTo>
                <a:lnTo>
                  <a:pt x="237" y="77"/>
                </a:lnTo>
                <a:lnTo>
                  <a:pt x="233" y="79"/>
                </a:lnTo>
                <a:lnTo>
                  <a:pt x="228" y="82"/>
                </a:lnTo>
                <a:lnTo>
                  <a:pt x="221" y="83"/>
                </a:lnTo>
                <a:lnTo>
                  <a:pt x="214" y="83"/>
                </a:lnTo>
                <a:lnTo>
                  <a:pt x="205" y="83"/>
                </a:lnTo>
                <a:lnTo>
                  <a:pt x="197" y="81"/>
                </a:lnTo>
                <a:lnTo>
                  <a:pt x="190" y="78"/>
                </a:lnTo>
                <a:lnTo>
                  <a:pt x="185" y="73"/>
                </a:lnTo>
                <a:lnTo>
                  <a:pt x="182" y="70"/>
                </a:lnTo>
                <a:lnTo>
                  <a:pt x="181" y="65"/>
                </a:lnTo>
                <a:lnTo>
                  <a:pt x="180" y="58"/>
                </a:lnTo>
                <a:lnTo>
                  <a:pt x="178" y="52"/>
                </a:lnTo>
                <a:lnTo>
                  <a:pt x="177" y="44"/>
                </a:lnTo>
                <a:lnTo>
                  <a:pt x="174" y="37"/>
                </a:lnTo>
                <a:lnTo>
                  <a:pt x="170" y="30"/>
                </a:lnTo>
                <a:lnTo>
                  <a:pt x="165" y="26"/>
                </a:lnTo>
                <a:lnTo>
                  <a:pt x="158" y="22"/>
                </a:lnTo>
                <a:lnTo>
                  <a:pt x="150" y="20"/>
                </a:lnTo>
                <a:lnTo>
                  <a:pt x="142" y="18"/>
                </a:lnTo>
                <a:lnTo>
                  <a:pt x="133" y="18"/>
                </a:lnTo>
                <a:lnTo>
                  <a:pt x="125" y="18"/>
                </a:lnTo>
                <a:lnTo>
                  <a:pt x="117" y="20"/>
                </a:lnTo>
                <a:lnTo>
                  <a:pt x="110" y="21"/>
                </a:lnTo>
                <a:lnTo>
                  <a:pt x="104" y="24"/>
                </a:lnTo>
                <a:lnTo>
                  <a:pt x="97" y="26"/>
                </a:lnTo>
                <a:lnTo>
                  <a:pt x="90" y="29"/>
                </a:lnTo>
                <a:lnTo>
                  <a:pt x="85" y="33"/>
                </a:lnTo>
                <a:lnTo>
                  <a:pt x="80" y="38"/>
                </a:lnTo>
                <a:lnTo>
                  <a:pt x="73" y="45"/>
                </a:lnTo>
                <a:lnTo>
                  <a:pt x="68" y="53"/>
                </a:lnTo>
                <a:lnTo>
                  <a:pt x="64" y="61"/>
                </a:lnTo>
                <a:lnTo>
                  <a:pt x="60" y="70"/>
                </a:lnTo>
                <a:lnTo>
                  <a:pt x="57" y="79"/>
                </a:lnTo>
                <a:lnTo>
                  <a:pt x="54" y="89"/>
                </a:lnTo>
                <a:lnTo>
                  <a:pt x="53" y="99"/>
                </a:lnTo>
                <a:lnTo>
                  <a:pt x="53" y="110"/>
                </a:lnTo>
                <a:lnTo>
                  <a:pt x="53" y="121"/>
                </a:lnTo>
                <a:lnTo>
                  <a:pt x="54" y="131"/>
                </a:lnTo>
                <a:lnTo>
                  <a:pt x="57" y="142"/>
                </a:lnTo>
                <a:lnTo>
                  <a:pt x="60" y="153"/>
                </a:lnTo>
                <a:lnTo>
                  <a:pt x="64" y="162"/>
                </a:lnTo>
                <a:lnTo>
                  <a:pt x="68" y="171"/>
                </a:lnTo>
                <a:lnTo>
                  <a:pt x="73" y="181"/>
                </a:lnTo>
                <a:lnTo>
                  <a:pt x="80" y="190"/>
                </a:lnTo>
                <a:lnTo>
                  <a:pt x="86" y="198"/>
                </a:lnTo>
                <a:lnTo>
                  <a:pt x="94" y="205"/>
                </a:lnTo>
                <a:lnTo>
                  <a:pt x="102" y="211"/>
                </a:lnTo>
                <a:lnTo>
                  <a:pt x="110" y="215"/>
                </a:lnTo>
                <a:lnTo>
                  <a:pt x="120" y="219"/>
                </a:lnTo>
                <a:lnTo>
                  <a:pt x="130" y="222"/>
                </a:lnTo>
                <a:lnTo>
                  <a:pt x="140" y="223"/>
                </a:lnTo>
                <a:lnTo>
                  <a:pt x="152" y="225"/>
                </a:lnTo>
                <a:lnTo>
                  <a:pt x="166" y="223"/>
                </a:lnTo>
                <a:lnTo>
                  <a:pt x="182" y="219"/>
                </a:lnTo>
                <a:lnTo>
                  <a:pt x="196" y="214"/>
                </a:lnTo>
                <a:lnTo>
                  <a:pt x="209" y="206"/>
                </a:lnTo>
                <a:lnTo>
                  <a:pt x="218" y="198"/>
                </a:lnTo>
                <a:lnTo>
                  <a:pt x="226" y="187"/>
                </a:lnTo>
                <a:lnTo>
                  <a:pt x="236" y="175"/>
                </a:lnTo>
                <a:lnTo>
                  <a:pt x="244" y="159"/>
                </a:lnTo>
                <a:lnTo>
                  <a:pt x="254" y="163"/>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47" name="Freeform 119"/>
          <p:cNvSpPr>
            <a:spLocks/>
          </p:cNvSpPr>
          <p:nvPr/>
        </p:nvSpPr>
        <p:spPr bwMode="auto">
          <a:xfrm>
            <a:off x="2725738" y="4327525"/>
            <a:ext cx="100012" cy="106363"/>
          </a:xfrm>
          <a:custGeom>
            <a:avLst/>
            <a:gdLst>
              <a:gd name="T0" fmla="*/ 247 w 255"/>
              <a:gd name="T1" fmla="*/ 187 h 267"/>
              <a:gd name="T2" fmla="*/ 231 w 255"/>
              <a:gd name="T3" fmla="*/ 217 h 267"/>
              <a:gd name="T4" fmla="*/ 207 w 255"/>
              <a:gd name="T5" fmla="*/ 241 h 267"/>
              <a:gd name="T6" fmla="*/ 179 w 255"/>
              <a:gd name="T7" fmla="*/ 257 h 267"/>
              <a:gd name="T8" fmla="*/ 149 w 255"/>
              <a:gd name="T9" fmla="*/ 266 h 267"/>
              <a:gd name="T10" fmla="*/ 116 w 255"/>
              <a:gd name="T11" fmla="*/ 267 h 267"/>
              <a:gd name="T12" fmla="*/ 80 w 255"/>
              <a:gd name="T13" fmla="*/ 258 h 267"/>
              <a:gd name="T14" fmla="*/ 48 w 255"/>
              <a:gd name="T15" fmla="*/ 239 h 267"/>
              <a:gd name="T16" fmla="*/ 21 w 255"/>
              <a:gd name="T17" fmla="*/ 211 h 267"/>
              <a:gd name="T18" fmla="*/ 5 w 255"/>
              <a:gd name="T19" fmla="*/ 177 h 267"/>
              <a:gd name="T20" fmla="*/ 0 w 255"/>
              <a:gd name="T21" fmla="*/ 134 h 267"/>
              <a:gd name="T22" fmla="*/ 7 w 255"/>
              <a:gd name="T23" fmla="*/ 91 h 267"/>
              <a:gd name="T24" fmla="*/ 24 w 255"/>
              <a:gd name="T25" fmla="*/ 57 h 267"/>
              <a:gd name="T26" fmla="*/ 53 w 255"/>
              <a:gd name="T27" fmla="*/ 28 h 267"/>
              <a:gd name="T28" fmla="*/ 89 w 255"/>
              <a:gd name="T29" fmla="*/ 9 h 267"/>
              <a:gd name="T30" fmla="*/ 129 w 255"/>
              <a:gd name="T31" fmla="*/ 0 h 267"/>
              <a:gd name="T32" fmla="*/ 165 w 255"/>
              <a:gd name="T33" fmla="*/ 1 h 267"/>
              <a:gd name="T34" fmla="*/ 193 w 255"/>
              <a:gd name="T35" fmla="*/ 8 h 267"/>
              <a:gd name="T36" fmla="*/ 217 w 255"/>
              <a:gd name="T37" fmla="*/ 20 h 267"/>
              <a:gd name="T38" fmla="*/ 241 w 255"/>
              <a:gd name="T39" fmla="*/ 45 h 267"/>
              <a:gd name="T40" fmla="*/ 245 w 255"/>
              <a:gd name="T41" fmla="*/ 60 h 267"/>
              <a:gd name="T42" fmla="*/ 241 w 255"/>
              <a:gd name="T43" fmla="*/ 74 h 267"/>
              <a:gd name="T44" fmla="*/ 228 w 255"/>
              <a:gd name="T45" fmla="*/ 82 h 267"/>
              <a:gd name="T46" fmla="*/ 207 w 255"/>
              <a:gd name="T47" fmla="*/ 83 h 267"/>
              <a:gd name="T48" fmla="*/ 185 w 255"/>
              <a:gd name="T49" fmla="*/ 73 h 267"/>
              <a:gd name="T50" fmla="*/ 180 w 255"/>
              <a:gd name="T51" fmla="*/ 58 h 267"/>
              <a:gd name="T52" fmla="*/ 175 w 255"/>
              <a:gd name="T53" fmla="*/ 37 h 267"/>
              <a:gd name="T54" fmla="*/ 159 w 255"/>
              <a:gd name="T55" fmla="*/ 22 h 267"/>
              <a:gd name="T56" fmla="*/ 133 w 255"/>
              <a:gd name="T57" fmla="*/ 18 h 267"/>
              <a:gd name="T58" fmla="*/ 111 w 255"/>
              <a:gd name="T59" fmla="*/ 21 h 267"/>
              <a:gd name="T60" fmla="*/ 91 w 255"/>
              <a:gd name="T61" fmla="*/ 29 h 267"/>
              <a:gd name="T62" fmla="*/ 75 w 255"/>
              <a:gd name="T63" fmla="*/ 45 h 267"/>
              <a:gd name="T64" fmla="*/ 60 w 255"/>
              <a:gd name="T65" fmla="*/ 70 h 267"/>
              <a:gd name="T66" fmla="*/ 55 w 255"/>
              <a:gd name="T67" fmla="*/ 99 h 267"/>
              <a:gd name="T68" fmla="*/ 56 w 255"/>
              <a:gd name="T69" fmla="*/ 131 h 267"/>
              <a:gd name="T70" fmla="*/ 64 w 255"/>
              <a:gd name="T71" fmla="*/ 162 h 267"/>
              <a:gd name="T72" fmla="*/ 80 w 255"/>
              <a:gd name="T73" fmla="*/ 190 h 267"/>
              <a:gd name="T74" fmla="*/ 103 w 255"/>
              <a:gd name="T75" fmla="*/ 211 h 267"/>
              <a:gd name="T76" fmla="*/ 131 w 255"/>
              <a:gd name="T77" fmla="*/ 222 h 267"/>
              <a:gd name="T78" fmla="*/ 168 w 255"/>
              <a:gd name="T79" fmla="*/ 223 h 267"/>
              <a:gd name="T80" fmla="*/ 209 w 255"/>
              <a:gd name="T81" fmla="*/ 206 h 267"/>
              <a:gd name="T82" fmla="*/ 236 w 255"/>
              <a:gd name="T83" fmla="*/ 17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5" h="267">
                <a:moveTo>
                  <a:pt x="255" y="163"/>
                </a:moveTo>
                <a:lnTo>
                  <a:pt x="251" y="175"/>
                </a:lnTo>
                <a:lnTo>
                  <a:pt x="247" y="187"/>
                </a:lnTo>
                <a:lnTo>
                  <a:pt x="243" y="198"/>
                </a:lnTo>
                <a:lnTo>
                  <a:pt x="236" y="207"/>
                </a:lnTo>
                <a:lnTo>
                  <a:pt x="231" y="217"/>
                </a:lnTo>
                <a:lnTo>
                  <a:pt x="223" y="226"/>
                </a:lnTo>
                <a:lnTo>
                  <a:pt x="215" y="234"/>
                </a:lnTo>
                <a:lnTo>
                  <a:pt x="207" y="241"/>
                </a:lnTo>
                <a:lnTo>
                  <a:pt x="197" y="247"/>
                </a:lnTo>
                <a:lnTo>
                  <a:pt x="188" y="253"/>
                </a:lnTo>
                <a:lnTo>
                  <a:pt x="179" y="257"/>
                </a:lnTo>
                <a:lnTo>
                  <a:pt x="169" y="261"/>
                </a:lnTo>
                <a:lnTo>
                  <a:pt x="160" y="263"/>
                </a:lnTo>
                <a:lnTo>
                  <a:pt x="149" y="266"/>
                </a:lnTo>
                <a:lnTo>
                  <a:pt x="139" y="267"/>
                </a:lnTo>
                <a:lnTo>
                  <a:pt x="128" y="267"/>
                </a:lnTo>
                <a:lnTo>
                  <a:pt x="116" y="267"/>
                </a:lnTo>
                <a:lnTo>
                  <a:pt x="103" y="265"/>
                </a:lnTo>
                <a:lnTo>
                  <a:pt x="92" y="262"/>
                </a:lnTo>
                <a:lnTo>
                  <a:pt x="80" y="258"/>
                </a:lnTo>
                <a:lnTo>
                  <a:pt x="69" y="253"/>
                </a:lnTo>
                <a:lnTo>
                  <a:pt x="59" y="247"/>
                </a:lnTo>
                <a:lnTo>
                  <a:pt x="48" y="239"/>
                </a:lnTo>
                <a:lnTo>
                  <a:pt x="39" y="231"/>
                </a:lnTo>
                <a:lnTo>
                  <a:pt x="29" y="222"/>
                </a:lnTo>
                <a:lnTo>
                  <a:pt x="21" y="211"/>
                </a:lnTo>
                <a:lnTo>
                  <a:pt x="16" y="201"/>
                </a:lnTo>
                <a:lnTo>
                  <a:pt x="11" y="189"/>
                </a:lnTo>
                <a:lnTo>
                  <a:pt x="5" y="177"/>
                </a:lnTo>
                <a:lnTo>
                  <a:pt x="3" y="162"/>
                </a:lnTo>
                <a:lnTo>
                  <a:pt x="1" y="149"/>
                </a:lnTo>
                <a:lnTo>
                  <a:pt x="0" y="134"/>
                </a:lnTo>
                <a:lnTo>
                  <a:pt x="1" y="119"/>
                </a:lnTo>
                <a:lnTo>
                  <a:pt x="3" y="105"/>
                </a:lnTo>
                <a:lnTo>
                  <a:pt x="7" y="91"/>
                </a:lnTo>
                <a:lnTo>
                  <a:pt x="11" y="79"/>
                </a:lnTo>
                <a:lnTo>
                  <a:pt x="17" y="68"/>
                </a:lnTo>
                <a:lnTo>
                  <a:pt x="24" y="57"/>
                </a:lnTo>
                <a:lnTo>
                  <a:pt x="33" y="46"/>
                </a:lnTo>
                <a:lnTo>
                  <a:pt x="43" y="37"/>
                </a:lnTo>
                <a:lnTo>
                  <a:pt x="53" y="28"/>
                </a:lnTo>
                <a:lnTo>
                  <a:pt x="65" y="21"/>
                </a:lnTo>
                <a:lnTo>
                  <a:pt x="77" y="14"/>
                </a:lnTo>
                <a:lnTo>
                  <a:pt x="89" y="9"/>
                </a:lnTo>
                <a:lnTo>
                  <a:pt x="103" y="5"/>
                </a:lnTo>
                <a:lnTo>
                  <a:pt x="116" y="2"/>
                </a:lnTo>
                <a:lnTo>
                  <a:pt x="129" y="0"/>
                </a:lnTo>
                <a:lnTo>
                  <a:pt x="144" y="0"/>
                </a:lnTo>
                <a:lnTo>
                  <a:pt x="155" y="0"/>
                </a:lnTo>
                <a:lnTo>
                  <a:pt x="165" y="1"/>
                </a:lnTo>
                <a:lnTo>
                  <a:pt x="176" y="2"/>
                </a:lnTo>
                <a:lnTo>
                  <a:pt x="185" y="5"/>
                </a:lnTo>
                <a:lnTo>
                  <a:pt x="193" y="8"/>
                </a:lnTo>
                <a:lnTo>
                  <a:pt x="203" y="10"/>
                </a:lnTo>
                <a:lnTo>
                  <a:pt x="209" y="14"/>
                </a:lnTo>
                <a:lnTo>
                  <a:pt x="217" y="20"/>
                </a:lnTo>
                <a:lnTo>
                  <a:pt x="229" y="29"/>
                </a:lnTo>
                <a:lnTo>
                  <a:pt x="239" y="40"/>
                </a:lnTo>
                <a:lnTo>
                  <a:pt x="241" y="45"/>
                </a:lnTo>
                <a:lnTo>
                  <a:pt x="244" y="50"/>
                </a:lnTo>
                <a:lnTo>
                  <a:pt x="245" y="54"/>
                </a:lnTo>
                <a:lnTo>
                  <a:pt x="245" y="60"/>
                </a:lnTo>
                <a:lnTo>
                  <a:pt x="245" y="65"/>
                </a:lnTo>
                <a:lnTo>
                  <a:pt x="244" y="70"/>
                </a:lnTo>
                <a:lnTo>
                  <a:pt x="241" y="74"/>
                </a:lnTo>
                <a:lnTo>
                  <a:pt x="237" y="77"/>
                </a:lnTo>
                <a:lnTo>
                  <a:pt x="233" y="79"/>
                </a:lnTo>
                <a:lnTo>
                  <a:pt x="228" y="82"/>
                </a:lnTo>
                <a:lnTo>
                  <a:pt x="223" y="83"/>
                </a:lnTo>
                <a:lnTo>
                  <a:pt x="215" y="83"/>
                </a:lnTo>
                <a:lnTo>
                  <a:pt x="207" y="83"/>
                </a:lnTo>
                <a:lnTo>
                  <a:pt x="199" y="81"/>
                </a:lnTo>
                <a:lnTo>
                  <a:pt x="192" y="78"/>
                </a:lnTo>
                <a:lnTo>
                  <a:pt x="185" y="73"/>
                </a:lnTo>
                <a:lnTo>
                  <a:pt x="184" y="70"/>
                </a:lnTo>
                <a:lnTo>
                  <a:pt x="181" y="65"/>
                </a:lnTo>
                <a:lnTo>
                  <a:pt x="180" y="58"/>
                </a:lnTo>
                <a:lnTo>
                  <a:pt x="179" y="52"/>
                </a:lnTo>
                <a:lnTo>
                  <a:pt x="177" y="44"/>
                </a:lnTo>
                <a:lnTo>
                  <a:pt x="175" y="37"/>
                </a:lnTo>
                <a:lnTo>
                  <a:pt x="171" y="30"/>
                </a:lnTo>
                <a:lnTo>
                  <a:pt x="165" y="26"/>
                </a:lnTo>
                <a:lnTo>
                  <a:pt x="159" y="22"/>
                </a:lnTo>
                <a:lnTo>
                  <a:pt x="152" y="20"/>
                </a:lnTo>
                <a:lnTo>
                  <a:pt x="143" y="18"/>
                </a:lnTo>
                <a:lnTo>
                  <a:pt x="133" y="18"/>
                </a:lnTo>
                <a:lnTo>
                  <a:pt x="125" y="18"/>
                </a:lnTo>
                <a:lnTo>
                  <a:pt x="117" y="20"/>
                </a:lnTo>
                <a:lnTo>
                  <a:pt x="111" y="21"/>
                </a:lnTo>
                <a:lnTo>
                  <a:pt x="104" y="24"/>
                </a:lnTo>
                <a:lnTo>
                  <a:pt x="97" y="26"/>
                </a:lnTo>
                <a:lnTo>
                  <a:pt x="91" y="29"/>
                </a:lnTo>
                <a:lnTo>
                  <a:pt x="85" y="33"/>
                </a:lnTo>
                <a:lnTo>
                  <a:pt x="80" y="38"/>
                </a:lnTo>
                <a:lnTo>
                  <a:pt x="75" y="45"/>
                </a:lnTo>
                <a:lnTo>
                  <a:pt x="69" y="53"/>
                </a:lnTo>
                <a:lnTo>
                  <a:pt x="64" y="61"/>
                </a:lnTo>
                <a:lnTo>
                  <a:pt x="60" y="70"/>
                </a:lnTo>
                <a:lnTo>
                  <a:pt x="57" y="79"/>
                </a:lnTo>
                <a:lnTo>
                  <a:pt x="56" y="89"/>
                </a:lnTo>
                <a:lnTo>
                  <a:pt x="55" y="99"/>
                </a:lnTo>
                <a:lnTo>
                  <a:pt x="53" y="110"/>
                </a:lnTo>
                <a:lnTo>
                  <a:pt x="55" y="121"/>
                </a:lnTo>
                <a:lnTo>
                  <a:pt x="56" y="131"/>
                </a:lnTo>
                <a:lnTo>
                  <a:pt x="57" y="142"/>
                </a:lnTo>
                <a:lnTo>
                  <a:pt x="60" y="153"/>
                </a:lnTo>
                <a:lnTo>
                  <a:pt x="64" y="162"/>
                </a:lnTo>
                <a:lnTo>
                  <a:pt x="69" y="171"/>
                </a:lnTo>
                <a:lnTo>
                  <a:pt x="75" y="181"/>
                </a:lnTo>
                <a:lnTo>
                  <a:pt x="80" y="190"/>
                </a:lnTo>
                <a:lnTo>
                  <a:pt x="87" y="198"/>
                </a:lnTo>
                <a:lnTo>
                  <a:pt x="95" y="205"/>
                </a:lnTo>
                <a:lnTo>
                  <a:pt x="103" y="211"/>
                </a:lnTo>
                <a:lnTo>
                  <a:pt x="112" y="215"/>
                </a:lnTo>
                <a:lnTo>
                  <a:pt x="120" y="219"/>
                </a:lnTo>
                <a:lnTo>
                  <a:pt x="131" y="222"/>
                </a:lnTo>
                <a:lnTo>
                  <a:pt x="141" y="223"/>
                </a:lnTo>
                <a:lnTo>
                  <a:pt x="152" y="225"/>
                </a:lnTo>
                <a:lnTo>
                  <a:pt x="168" y="223"/>
                </a:lnTo>
                <a:lnTo>
                  <a:pt x="183" y="219"/>
                </a:lnTo>
                <a:lnTo>
                  <a:pt x="196" y="214"/>
                </a:lnTo>
                <a:lnTo>
                  <a:pt x="209" y="206"/>
                </a:lnTo>
                <a:lnTo>
                  <a:pt x="219" y="198"/>
                </a:lnTo>
                <a:lnTo>
                  <a:pt x="228" y="187"/>
                </a:lnTo>
                <a:lnTo>
                  <a:pt x="236" y="175"/>
                </a:lnTo>
                <a:lnTo>
                  <a:pt x="245" y="159"/>
                </a:lnTo>
                <a:lnTo>
                  <a:pt x="255" y="163"/>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48" name="Freeform 120"/>
          <p:cNvSpPr>
            <a:spLocks/>
          </p:cNvSpPr>
          <p:nvPr/>
        </p:nvSpPr>
        <p:spPr bwMode="auto">
          <a:xfrm>
            <a:off x="2844800" y="4327525"/>
            <a:ext cx="100013" cy="106363"/>
          </a:xfrm>
          <a:custGeom>
            <a:avLst/>
            <a:gdLst>
              <a:gd name="T0" fmla="*/ 47 w 255"/>
              <a:gd name="T1" fmla="*/ 115 h 267"/>
              <a:gd name="T2" fmla="*/ 51 w 255"/>
              <a:gd name="T3" fmla="*/ 141 h 267"/>
              <a:gd name="T4" fmla="*/ 60 w 255"/>
              <a:gd name="T5" fmla="*/ 163 h 267"/>
              <a:gd name="T6" fmla="*/ 72 w 255"/>
              <a:gd name="T7" fmla="*/ 182 h 267"/>
              <a:gd name="T8" fmla="*/ 88 w 255"/>
              <a:gd name="T9" fmla="*/ 198 h 267"/>
              <a:gd name="T10" fmla="*/ 105 w 255"/>
              <a:gd name="T11" fmla="*/ 210 h 267"/>
              <a:gd name="T12" fmla="*/ 125 w 255"/>
              <a:gd name="T13" fmla="*/ 218 h 267"/>
              <a:gd name="T14" fmla="*/ 145 w 255"/>
              <a:gd name="T15" fmla="*/ 222 h 267"/>
              <a:gd name="T16" fmla="*/ 171 w 255"/>
              <a:gd name="T17" fmla="*/ 222 h 267"/>
              <a:gd name="T18" fmla="*/ 197 w 255"/>
              <a:gd name="T19" fmla="*/ 214 h 267"/>
              <a:gd name="T20" fmla="*/ 219 w 255"/>
              <a:gd name="T21" fmla="*/ 201 h 267"/>
              <a:gd name="T22" fmla="*/ 237 w 255"/>
              <a:gd name="T23" fmla="*/ 177 h 267"/>
              <a:gd name="T24" fmla="*/ 255 w 255"/>
              <a:gd name="T25" fmla="*/ 167 h 267"/>
              <a:gd name="T26" fmla="*/ 249 w 255"/>
              <a:gd name="T27" fmla="*/ 186 h 267"/>
              <a:gd name="T28" fmla="*/ 241 w 255"/>
              <a:gd name="T29" fmla="*/ 203 h 267"/>
              <a:gd name="T30" fmla="*/ 229 w 255"/>
              <a:gd name="T31" fmla="*/ 221 h 267"/>
              <a:gd name="T32" fmla="*/ 215 w 255"/>
              <a:gd name="T33" fmla="*/ 237 h 267"/>
              <a:gd name="T34" fmla="*/ 197 w 255"/>
              <a:gd name="T35" fmla="*/ 250 h 267"/>
              <a:gd name="T36" fmla="*/ 177 w 255"/>
              <a:gd name="T37" fmla="*/ 259 h 267"/>
              <a:gd name="T38" fmla="*/ 156 w 255"/>
              <a:gd name="T39" fmla="*/ 266 h 267"/>
              <a:gd name="T40" fmla="*/ 132 w 255"/>
              <a:gd name="T41" fmla="*/ 267 h 267"/>
              <a:gd name="T42" fmla="*/ 105 w 255"/>
              <a:gd name="T43" fmla="*/ 265 h 267"/>
              <a:gd name="T44" fmla="*/ 81 w 255"/>
              <a:gd name="T45" fmla="*/ 258 h 267"/>
              <a:gd name="T46" fmla="*/ 59 w 255"/>
              <a:gd name="T47" fmla="*/ 247 h 267"/>
              <a:gd name="T48" fmla="*/ 39 w 255"/>
              <a:gd name="T49" fmla="*/ 231 h 267"/>
              <a:gd name="T50" fmla="*/ 21 w 255"/>
              <a:gd name="T51" fmla="*/ 213 h 267"/>
              <a:gd name="T52" fmla="*/ 9 w 255"/>
              <a:gd name="T53" fmla="*/ 190 h 267"/>
              <a:gd name="T54" fmla="*/ 3 w 255"/>
              <a:gd name="T55" fmla="*/ 165 h 267"/>
              <a:gd name="T56" fmla="*/ 0 w 255"/>
              <a:gd name="T57" fmla="*/ 137 h 267"/>
              <a:gd name="T58" fmla="*/ 3 w 255"/>
              <a:gd name="T59" fmla="*/ 106 h 267"/>
              <a:gd name="T60" fmla="*/ 11 w 255"/>
              <a:gd name="T61" fmla="*/ 78 h 267"/>
              <a:gd name="T62" fmla="*/ 23 w 255"/>
              <a:gd name="T63" fmla="*/ 56 h 267"/>
              <a:gd name="T64" fmla="*/ 40 w 255"/>
              <a:gd name="T65" fmla="*/ 36 h 267"/>
              <a:gd name="T66" fmla="*/ 61 w 255"/>
              <a:gd name="T67" fmla="*/ 20 h 267"/>
              <a:gd name="T68" fmla="*/ 84 w 255"/>
              <a:gd name="T69" fmla="*/ 8 h 267"/>
              <a:gd name="T70" fmla="*/ 111 w 255"/>
              <a:gd name="T71" fmla="*/ 1 h 267"/>
              <a:gd name="T72" fmla="*/ 139 w 255"/>
              <a:gd name="T73" fmla="*/ 0 h 267"/>
              <a:gd name="T74" fmla="*/ 164 w 255"/>
              <a:gd name="T75" fmla="*/ 1 h 267"/>
              <a:gd name="T76" fmla="*/ 185 w 255"/>
              <a:gd name="T77" fmla="*/ 6 h 267"/>
              <a:gd name="T78" fmla="*/ 205 w 255"/>
              <a:gd name="T79" fmla="*/ 14 h 267"/>
              <a:gd name="T80" fmla="*/ 223 w 255"/>
              <a:gd name="T81" fmla="*/ 28 h 267"/>
              <a:gd name="T82" fmla="*/ 237 w 255"/>
              <a:gd name="T83" fmla="*/ 42 h 267"/>
              <a:gd name="T84" fmla="*/ 247 w 255"/>
              <a:gd name="T85" fmla="*/ 60 h 267"/>
              <a:gd name="T86" fmla="*/ 253 w 255"/>
              <a:gd name="T87" fmla="*/ 79 h 267"/>
              <a:gd name="T88" fmla="*/ 255 w 255"/>
              <a:gd name="T89"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5" h="267">
                <a:moveTo>
                  <a:pt x="47" y="102"/>
                </a:moveTo>
                <a:lnTo>
                  <a:pt x="47" y="115"/>
                </a:lnTo>
                <a:lnTo>
                  <a:pt x="49" y="129"/>
                </a:lnTo>
                <a:lnTo>
                  <a:pt x="51" y="141"/>
                </a:lnTo>
                <a:lnTo>
                  <a:pt x="55" y="153"/>
                </a:lnTo>
                <a:lnTo>
                  <a:pt x="60" y="163"/>
                </a:lnTo>
                <a:lnTo>
                  <a:pt x="65" y="173"/>
                </a:lnTo>
                <a:lnTo>
                  <a:pt x="72" y="182"/>
                </a:lnTo>
                <a:lnTo>
                  <a:pt x="80" y="190"/>
                </a:lnTo>
                <a:lnTo>
                  <a:pt x="88" y="198"/>
                </a:lnTo>
                <a:lnTo>
                  <a:pt x="96" y="205"/>
                </a:lnTo>
                <a:lnTo>
                  <a:pt x="105" y="210"/>
                </a:lnTo>
                <a:lnTo>
                  <a:pt x="115" y="214"/>
                </a:lnTo>
                <a:lnTo>
                  <a:pt x="125" y="218"/>
                </a:lnTo>
                <a:lnTo>
                  <a:pt x="135" y="221"/>
                </a:lnTo>
                <a:lnTo>
                  <a:pt x="145" y="222"/>
                </a:lnTo>
                <a:lnTo>
                  <a:pt x="157" y="222"/>
                </a:lnTo>
                <a:lnTo>
                  <a:pt x="171" y="222"/>
                </a:lnTo>
                <a:lnTo>
                  <a:pt x="184" y="219"/>
                </a:lnTo>
                <a:lnTo>
                  <a:pt x="197" y="214"/>
                </a:lnTo>
                <a:lnTo>
                  <a:pt x="208" y="209"/>
                </a:lnTo>
                <a:lnTo>
                  <a:pt x="219" y="201"/>
                </a:lnTo>
                <a:lnTo>
                  <a:pt x="228" y="190"/>
                </a:lnTo>
                <a:lnTo>
                  <a:pt x="237" y="177"/>
                </a:lnTo>
                <a:lnTo>
                  <a:pt x="245" y="162"/>
                </a:lnTo>
                <a:lnTo>
                  <a:pt x="255" y="167"/>
                </a:lnTo>
                <a:lnTo>
                  <a:pt x="253" y="177"/>
                </a:lnTo>
                <a:lnTo>
                  <a:pt x="249" y="186"/>
                </a:lnTo>
                <a:lnTo>
                  <a:pt x="247" y="195"/>
                </a:lnTo>
                <a:lnTo>
                  <a:pt x="241" y="203"/>
                </a:lnTo>
                <a:lnTo>
                  <a:pt x="236" y="213"/>
                </a:lnTo>
                <a:lnTo>
                  <a:pt x="229" y="221"/>
                </a:lnTo>
                <a:lnTo>
                  <a:pt x="223" y="229"/>
                </a:lnTo>
                <a:lnTo>
                  <a:pt x="215" y="237"/>
                </a:lnTo>
                <a:lnTo>
                  <a:pt x="207" y="243"/>
                </a:lnTo>
                <a:lnTo>
                  <a:pt x="197" y="250"/>
                </a:lnTo>
                <a:lnTo>
                  <a:pt x="188" y="255"/>
                </a:lnTo>
                <a:lnTo>
                  <a:pt x="177" y="259"/>
                </a:lnTo>
                <a:lnTo>
                  <a:pt x="167" y="263"/>
                </a:lnTo>
                <a:lnTo>
                  <a:pt x="156" y="266"/>
                </a:lnTo>
                <a:lnTo>
                  <a:pt x="144" y="267"/>
                </a:lnTo>
                <a:lnTo>
                  <a:pt x="132" y="267"/>
                </a:lnTo>
                <a:lnTo>
                  <a:pt x="119" y="267"/>
                </a:lnTo>
                <a:lnTo>
                  <a:pt x="105" y="265"/>
                </a:lnTo>
                <a:lnTo>
                  <a:pt x="93" y="262"/>
                </a:lnTo>
                <a:lnTo>
                  <a:pt x="81" y="258"/>
                </a:lnTo>
                <a:lnTo>
                  <a:pt x="69" y="254"/>
                </a:lnTo>
                <a:lnTo>
                  <a:pt x="59" y="247"/>
                </a:lnTo>
                <a:lnTo>
                  <a:pt x="49" y="241"/>
                </a:lnTo>
                <a:lnTo>
                  <a:pt x="39" y="231"/>
                </a:lnTo>
                <a:lnTo>
                  <a:pt x="29" y="223"/>
                </a:lnTo>
                <a:lnTo>
                  <a:pt x="21" y="213"/>
                </a:lnTo>
                <a:lnTo>
                  <a:pt x="15" y="202"/>
                </a:lnTo>
                <a:lnTo>
                  <a:pt x="9" y="190"/>
                </a:lnTo>
                <a:lnTo>
                  <a:pt x="5" y="178"/>
                </a:lnTo>
                <a:lnTo>
                  <a:pt x="3" y="165"/>
                </a:lnTo>
                <a:lnTo>
                  <a:pt x="1" y="151"/>
                </a:lnTo>
                <a:lnTo>
                  <a:pt x="0" y="137"/>
                </a:lnTo>
                <a:lnTo>
                  <a:pt x="1" y="121"/>
                </a:lnTo>
                <a:lnTo>
                  <a:pt x="3" y="106"/>
                </a:lnTo>
                <a:lnTo>
                  <a:pt x="5" y="91"/>
                </a:lnTo>
                <a:lnTo>
                  <a:pt x="11" y="78"/>
                </a:lnTo>
                <a:lnTo>
                  <a:pt x="16" y="66"/>
                </a:lnTo>
                <a:lnTo>
                  <a:pt x="23" y="56"/>
                </a:lnTo>
                <a:lnTo>
                  <a:pt x="31" y="45"/>
                </a:lnTo>
                <a:lnTo>
                  <a:pt x="40" y="36"/>
                </a:lnTo>
                <a:lnTo>
                  <a:pt x="51" y="28"/>
                </a:lnTo>
                <a:lnTo>
                  <a:pt x="61" y="20"/>
                </a:lnTo>
                <a:lnTo>
                  <a:pt x="72" y="13"/>
                </a:lnTo>
                <a:lnTo>
                  <a:pt x="84" y="8"/>
                </a:lnTo>
                <a:lnTo>
                  <a:pt x="97" y="4"/>
                </a:lnTo>
                <a:lnTo>
                  <a:pt x="111" y="1"/>
                </a:lnTo>
                <a:lnTo>
                  <a:pt x="124" y="0"/>
                </a:lnTo>
                <a:lnTo>
                  <a:pt x="139" y="0"/>
                </a:lnTo>
                <a:lnTo>
                  <a:pt x="152" y="0"/>
                </a:lnTo>
                <a:lnTo>
                  <a:pt x="164" y="1"/>
                </a:lnTo>
                <a:lnTo>
                  <a:pt x="175" y="4"/>
                </a:lnTo>
                <a:lnTo>
                  <a:pt x="185" y="6"/>
                </a:lnTo>
                <a:lnTo>
                  <a:pt x="196" y="10"/>
                </a:lnTo>
                <a:lnTo>
                  <a:pt x="205" y="14"/>
                </a:lnTo>
                <a:lnTo>
                  <a:pt x="215" y="21"/>
                </a:lnTo>
                <a:lnTo>
                  <a:pt x="223" y="28"/>
                </a:lnTo>
                <a:lnTo>
                  <a:pt x="231" y="34"/>
                </a:lnTo>
                <a:lnTo>
                  <a:pt x="237" y="42"/>
                </a:lnTo>
                <a:lnTo>
                  <a:pt x="243" y="50"/>
                </a:lnTo>
                <a:lnTo>
                  <a:pt x="247" y="60"/>
                </a:lnTo>
                <a:lnTo>
                  <a:pt x="251" y="70"/>
                </a:lnTo>
                <a:lnTo>
                  <a:pt x="253" y="79"/>
                </a:lnTo>
                <a:lnTo>
                  <a:pt x="255" y="90"/>
                </a:lnTo>
                <a:lnTo>
                  <a:pt x="255" y="102"/>
                </a:lnTo>
                <a:lnTo>
                  <a:pt x="47" y="102"/>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49" name="Freeform 121"/>
          <p:cNvSpPr>
            <a:spLocks/>
          </p:cNvSpPr>
          <p:nvPr/>
        </p:nvSpPr>
        <p:spPr bwMode="auto">
          <a:xfrm>
            <a:off x="2862263" y="4335463"/>
            <a:ext cx="55562" cy="26987"/>
          </a:xfrm>
          <a:custGeom>
            <a:avLst/>
            <a:gdLst>
              <a:gd name="T0" fmla="*/ 0 w 140"/>
              <a:gd name="T1" fmla="*/ 68 h 68"/>
              <a:gd name="T2" fmla="*/ 140 w 140"/>
              <a:gd name="T3" fmla="*/ 68 h 68"/>
              <a:gd name="T4" fmla="*/ 138 w 140"/>
              <a:gd name="T5" fmla="*/ 56 h 68"/>
              <a:gd name="T6" fmla="*/ 137 w 140"/>
              <a:gd name="T7" fmla="*/ 47 h 68"/>
              <a:gd name="T8" fmla="*/ 134 w 140"/>
              <a:gd name="T9" fmla="*/ 40 h 68"/>
              <a:gd name="T10" fmla="*/ 133 w 140"/>
              <a:gd name="T11" fmla="*/ 34 h 68"/>
              <a:gd name="T12" fmla="*/ 128 w 140"/>
              <a:gd name="T13" fmla="*/ 27 h 68"/>
              <a:gd name="T14" fmla="*/ 122 w 140"/>
              <a:gd name="T15" fmla="*/ 20 h 68"/>
              <a:gd name="T16" fmla="*/ 116 w 140"/>
              <a:gd name="T17" fmla="*/ 15 h 68"/>
              <a:gd name="T18" fmla="*/ 108 w 140"/>
              <a:gd name="T19" fmla="*/ 10 h 68"/>
              <a:gd name="T20" fmla="*/ 100 w 140"/>
              <a:gd name="T21" fmla="*/ 6 h 68"/>
              <a:gd name="T22" fmla="*/ 92 w 140"/>
              <a:gd name="T23" fmla="*/ 3 h 68"/>
              <a:gd name="T24" fmla="*/ 82 w 140"/>
              <a:gd name="T25" fmla="*/ 2 h 68"/>
              <a:gd name="T26" fmla="*/ 74 w 140"/>
              <a:gd name="T27" fmla="*/ 0 h 68"/>
              <a:gd name="T28" fmla="*/ 61 w 140"/>
              <a:gd name="T29" fmla="*/ 2 h 68"/>
              <a:gd name="T30" fmla="*/ 48 w 140"/>
              <a:gd name="T31" fmla="*/ 6 h 68"/>
              <a:gd name="T32" fmla="*/ 36 w 140"/>
              <a:gd name="T33" fmla="*/ 11 h 68"/>
              <a:gd name="T34" fmla="*/ 25 w 140"/>
              <a:gd name="T35" fmla="*/ 19 h 68"/>
              <a:gd name="T36" fmla="*/ 20 w 140"/>
              <a:gd name="T37" fmla="*/ 23 h 68"/>
              <a:gd name="T38" fmla="*/ 16 w 140"/>
              <a:gd name="T39" fmla="*/ 28 h 68"/>
              <a:gd name="T40" fmla="*/ 12 w 140"/>
              <a:gd name="T41" fmla="*/ 34 h 68"/>
              <a:gd name="T42" fmla="*/ 8 w 140"/>
              <a:gd name="T43" fmla="*/ 40 h 68"/>
              <a:gd name="T44" fmla="*/ 2 w 140"/>
              <a:gd name="T45" fmla="*/ 54 h 68"/>
              <a:gd name="T46" fmla="*/ 0 w 140"/>
              <a:gd name="T4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68">
                <a:moveTo>
                  <a:pt x="0" y="68"/>
                </a:moveTo>
                <a:lnTo>
                  <a:pt x="140" y="68"/>
                </a:lnTo>
                <a:lnTo>
                  <a:pt x="138" y="56"/>
                </a:lnTo>
                <a:lnTo>
                  <a:pt x="137" y="47"/>
                </a:lnTo>
                <a:lnTo>
                  <a:pt x="134" y="40"/>
                </a:lnTo>
                <a:lnTo>
                  <a:pt x="133" y="34"/>
                </a:lnTo>
                <a:lnTo>
                  <a:pt x="128" y="27"/>
                </a:lnTo>
                <a:lnTo>
                  <a:pt x="122" y="20"/>
                </a:lnTo>
                <a:lnTo>
                  <a:pt x="116" y="15"/>
                </a:lnTo>
                <a:lnTo>
                  <a:pt x="108" y="10"/>
                </a:lnTo>
                <a:lnTo>
                  <a:pt x="100" y="6"/>
                </a:lnTo>
                <a:lnTo>
                  <a:pt x="92" y="3"/>
                </a:lnTo>
                <a:lnTo>
                  <a:pt x="82" y="2"/>
                </a:lnTo>
                <a:lnTo>
                  <a:pt x="74" y="0"/>
                </a:lnTo>
                <a:lnTo>
                  <a:pt x="61" y="2"/>
                </a:lnTo>
                <a:lnTo>
                  <a:pt x="48" y="6"/>
                </a:lnTo>
                <a:lnTo>
                  <a:pt x="36" y="11"/>
                </a:lnTo>
                <a:lnTo>
                  <a:pt x="25" y="19"/>
                </a:lnTo>
                <a:lnTo>
                  <a:pt x="20" y="23"/>
                </a:lnTo>
                <a:lnTo>
                  <a:pt x="16" y="28"/>
                </a:lnTo>
                <a:lnTo>
                  <a:pt x="12" y="34"/>
                </a:lnTo>
                <a:lnTo>
                  <a:pt x="8" y="40"/>
                </a:lnTo>
                <a:lnTo>
                  <a:pt x="2" y="54"/>
                </a:lnTo>
                <a:lnTo>
                  <a:pt x="0" y="68"/>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50" name="Freeform 122"/>
          <p:cNvSpPr>
            <a:spLocks/>
          </p:cNvSpPr>
          <p:nvPr/>
        </p:nvSpPr>
        <p:spPr bwMode="auto">
          <a:xfrm>
            <a:off x="2952750" y="4327525"/>
            <a:ext cx="125413" cy="152400"/>
          </a:xfrm>
          <a:custGeom>
            <a:avLst/>
            <a:gdLst>
              <a:gd name="T0" fmla="*/ 94 w 316"/>
              <a:gd name="T1" fmla="*/ 1 h 380"/>
              <a:gd name="T2" fmla="*/ 106 w 316"/>
              <a:gd name="T3" fmla="*/ 60 h 380"/>
              <a:gd name="T4" fmla="*/ 130 w 316"/>
              <a:gd name="T5" fmla="*/ 32 h 380"/>
              <a:gd name="T6" fmla="*/ 153 w 316"/>
              <a:gd name="T7" fmla="*/ 13 h 380"/>
              <a:gd name="T8" fmla="*/ 177 w 316"/>
              <a:gd name="T9" fmla="*/ 2 h 380"/>
              <a:gd name="T10" fmla="*/ 202 w 316"/>
              <a:gd name="T11" fmla="*/ 0 h 380"/>
              <a:gd name="T12" fmla="*/ 225 w 316"/>
              <a:gd name="T13" fmla="*/ 1 h 380"/>
              <a:gd name="T14" fmla="*/ 245 w 316"/>
              <a:gd name="T15" fmla="*/ 6 h 380"/>
              <a:gd name="T16" fmla="*/ 262 w 316"/>
              <a:gd name="T17" fmla="*/ 16 h 380"/>
              <a:gd name="T18" fmla="*/ 278 w 316"/>
              <a:gd name="T19" fmla="*/ 29 h 380"/>
              <a:gd name="T20" fmla="*/ 294 w 316"/>
              <a:gd name="T21" fmla="*/ 49 h 380"/>
              <a:gd name="T22" fmla="*/ 306 w 316"/>
              <a:gd name="T23" fmla="*/ 72 h 380"/>
              <a:gd name="T24" fmla="*/ 313 w 316"/>
              <a:gd name="T25" fmla="*/ 97 h 380"/>
              <a:gd name="T26" fmla="*/ 316 w 316"/>
              <a:gd name="T27" fmla="*/ 125 h 380"/>
              <a:gd name="T28" fmla="*/ 313 w 316"/>
              <a:gd name="T29" fmla="*/ 155 h 380"/>
              <a:gd name="T30" fmla="*/ 305 w 316"/>
              <a:gd name="T31" fmla="*/ 183 h 380"/>
              <a:gd name="T32" fmla="*/ 290 w 316"/>
              <a:gd name="T33" fmla="*/ 210 h 380"/>
              <a:gd name="T34" fmla="*/ 270 w 316"/>
              <a:gd name="T35" fmla="*/ 233 h 380"/>
              <a:gd name="T36" fmla="*/ 252 w 316"/>
              <a:gd name="T37" fmla="*/ 247 h 380"/>
              <a:gd name="T38" fmla="*/ 229 w 316"/>
              <a:gd name="T39" fmla="*/ 258 h 380"/>
              <a:gd name="T40" fmla="*/ 205 w 316"/>
              <a:gd name="T41" fmla="*/ 265 h 380"/>
              <a:gd name="T42" fmla="*/ 178 w 316"/>
              <a:gd name="T43" fmla="*/ 267 h 380"/>
              <a:gd name="T44" fmla="*/ 156 w 316"/>
              <a:gd name="T45" fmla="*/ 266 h 380"/>
              <a:gd name="T46" fmla="*/ 136 w 316"/>
              <a:gd name="T47" fmla="*/ 262 h 380"/>
              <a:gd name="T48" fmla="*/ 122 w 316"/>
              <a:gd name="T49" fmla="*/ 255 h 380"/>
              <a:gd name="T50" fmla="*/ 106 w 316"/>
              <a:gd name="T51" fmla="*/ 245 h 380"/>
              <a:gd name="T52" fmla="*/ 106 w 316"/>
              <a:gd name="T53" fmla="*/ 334 h 380"/>
              <a:gd name="T54" fmla="*/ 109 w 316"/>
              <a:gd name="T55" fmla="*/ 350 h 380"/>
              <a:gd name="T56" fmla="*/ 113 w 316"/>
              <a:gd name="T57" fmla="*/ 358 h 380"/>
              <a:gd name="T58" fmla="*/ 118 w 316"/>
              <a:gd name="T59" fmla="*/ 365 h 380"/>
              <a:gd name="T60" fmla="*/ 129 w 316"/>
              <a:gd name="T61" fmla="*/ 369 h 380"/>
              <a:gd name="T62" fmla="*/ 146 w 316"/>
              <a:gd name="T63" fmla="*/ 370 h 380"/>
              <a:gd name="T64" fmla="*/ 157 w 316"/>
              <a:gd name="T65" fmla="*/ 380 h 380"/>
              <a:gd name="T66" fmla="*/ 0 w 316"/>
              <a:gd name="T67" fmla="*/ 370 h 380"/>
              <a:gd name="T68" fmla="*/ 17 w 316"/>
              <a:gd name="T69" fmla="*/ 370 h 380"/>
              <a:gd name="T70" fmla="*/ 32 w 316"/>
              <a:gd name="T71" fmla="*/ 367 h 380"/>
              <a:gd name="T72" fmla="*/ 44 w 316"/>
              <a:gd name="T73" fmla="*/ 361 h 380"/>
              <a:gd name="T74" fmla="*/ 50 w 316"/>
              <a:gd name="T75" fmla="*/ 350 h 380"/>
              <a:gd name="T76" fmla="*/ 52 w 316"/>
              <a:gd name="T77" fmla="*/ 333 h 380"/>
              <a:gd name="T78" fmla="*/ 52 w 316"/>
              <a:gd name="T79" fmla="*/ 81 h 380"/>
              <a:gd name="T80" fmla="*/ 49 w 316"/>
              <a:gd name="T81" fmla="*/ 50 h 380"/>
              <a:gd name="T82" fmla="*/ 41 w 316"/>
              <a:gd name="T83" fmla="*/ 41 h 380"/>
              <a:gd name="T84" fmla="*/ 25 w 316"/>
              <a:gd name="T85" fmla="*/ 37 h 380"/>
              <a:gd name="T86" fmla="*/ 5 w 316"/>
              <a:gd name="T87" fmla="*/ 4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6" h="380">
                <a:moveTo>
                  <a:pt x="1" y="32"/>
                </a:moveTo>
                <a:lnTo>
                  <a:pt x="94" y="1"/>
                </a:lnTo>
                <a:lnTo>
                  <a:pt x="106" y="1"/>
                </a:lnTo>
                <a:lnTo>
                  <a:pt x="106" y="60"/>
                </a:lnTo>
                <a:lnTo>
                  <a:pt x="118" y="44"/>
                </a:lnTo>
                <a:lnTo>
                  <a:pt x="130" y="32"/>
                </a:lnTo>
                <a:lnTo>
                  <a:pt x="141" y="21"/>
                </a:lnTo>
                <a:lnTo>
                  <a:pt x="153" y="13"/>
                </a:lnTo>
                <a:lnTo>
                  <a:pt x="165" y="6"/>
                </a:lnTo>
                <a:lnTo>
                  <a:pt x="177" y="2"/>
                </a:lnTo>
                <a:lnTo>
                  <a:pt x="190" y="0"/>
                </a:lnTo>
                <a:lnTo>
                  <a:pt x="202" y="0"/>
                </a:lnTo>
                <a:lnTo>
                  <a:pt x="214" y="0"/>
                </a:lnTo>
                <a:lnTo>
                  <a:pt x="225" y="1"/>
                </a:lnTo>
                <a:lnTo>
                  <a:pt x="234" y="4"/>
                </a:lnTo>
                <a:lnTo>
                  <a:pt x="245" y="6"/>
                </a:lnTo>
                <a:lnTo>
                  <a:pt x="253" y="12"/>
                </a:lnTo>
                <a:lnTo>
                  <a:pt x="262" y="16"/>
                </a:lnTo>
                <a:lnTo>
                  <a:pt x="270" y="22"/>
                </a:lnTo>
                <a:lnTo>
                  <a:pt x="278" y="29"/>
                </a:lnTo>
                <a:lnTo>
                  <a:pt x="288" y="38"/>
                </a:lnTo>
                <a:lnTo>
                  <a:pt x="294" y="49"/>
                </a:lnTo>
                <a:lnTo>
                  <a:pt x="301" y="60"/>
                </a:lnTo>
                <a:lnTo>
                  <a:pt x="306" y="72"/>
                </a:lnTo>
                <a:lnTo>
                  <a:pt x="310" y="83"/>
                </a:lnTo>
                <a:lnTo>
                  <a:pt x="313" y="97"/>
                </a:lnTo>
                <a:lnTo>
                  <a:pt x="314" y="110"/>
                </a:lnTo>
                <a:lnTo>
                  <a:pt x="316" y="125"/>
                </a:lnTo>
                <a:lnTo>
                  <a:pt x="314" y="141"/>
                </a:lnTo>
                <a:lnTo>
                  <a:pt x="313" y="155"/>
                </a:lnTo>
                <a:lnTo>
                  <a:pt x="309" y="170"/>
                </a:lnTo>
                <a:lnTo>
                  <a:pt x="305" y="183"/>
                </a:lnTo>
                <a:lnTo>
                  <a:pt x="298" y="197"/>
                </a:lnTo>
                <a:lnTo>
                  <a:pt x="290" y="210"/>
                </a:lnTo>
                <a:lnTo>
                  <a:pt x="281" y="221"/>
                </a:lnTo>
                <a:lnTo>
                  <a:pt x="270" y="233"/>
                </a:lnTo>
                <a:lnTo>
                  <a:pt x="261" y="241"/>
                </a:lnTo>
                <a:lnTo>
                  <a:pt x="252" y="247"/>
                </a:lnTo>
                <a:lnTo>
                  <a:pt x="241" y="254"/>
                </a:lnTo>
                <a:lnTo>
                  <a:pt x="229" y="258"/>
                </a:lnTo>
                <a:lnTo>
                  <a:pt x="217" y="262"/>
                </a:lnTo>
                <a:lnTo>
                  <a:pt x="205" y="265"/>
                </a:lnTo>
                <a:lnTo>
                  <a:pt x="192" y="267"/>
                </a:lnTo>
                <a:lnTo>
                  <a:pt x="178" y="267"/>
                </a:lnTo>
                <a:lnTo>
                  <a:pt x="166" y="267"/>
                </a:lnTo>
                <a:lnTo>
                  <a:pt x="156" y="266"/>
                </a:lnTo>
                <a:lnTo>
                  <a:pt x="145" y="265"/>
                </a:lnTo>
                <a:lnTo>
                  <a:pt x="136" y="262"/>
                </a:lnTo>
                <a:lnTo>
                  <a:pt x="129" y="259"/>
                </a:lnTo>
                <a:lnTo>
                  <a:pt x="122" y="255"/>
                </a:lnTo>
                <a:lnTo>
                  <a:pt x="114" y="251"/>
                </a:lnTo>
                <a:lnTo>
                  <a:pt x="106" y="245"/>
                </a:lnTo>
                <a:lnTo>
                  <a:pt x="106" y="322"/>
                </a:lnTo>
                <a:lnTo>
                  <a:pt x="106" y="334"/>
                </a:lnTo>
                <a:lnTo>
                  <a:pt x="108" y="343"/>
                </a:lnTo>
                <a:lnTo>
                  <a:pt x="109" y="350"/>
                </a:lnTo>
                <a:lnTo>
                  <a:pt x="110" y="355"/>
                </a:lnTo>
                <a:lnTo>
                  <a:pt x="113" y="358"/>
                </a:lnTo>
                <a:lnTo>
                  <a:pt x="116" y="362"/>
                </a:lnTo>
                <a:lnTo>
                  <a:pt x="118" y="365"/>
                </a:lnTo>
                <a:lnTo>
                  <a:pt x="124" y="366"/>
                </a:lnTo>
                <a:lnTo>
                  <a:pt x="129" y="369"/>
                </a:lnTo>
                <a:lnTo>
                  <a:pt x="137" y="370"/>
                </a:lnTo>
                <a:lnTo>
                  <a:pt x="146" y="370"/>
                </a:lnTo>
                <a:lnTo>
                  <a:pt x="157" y="370"/>
                </a:lnTo>
                <a:lnTo>
                  <a:pt x="157" y="380"/>
                </a:lnTo>
                <a:lnTo>
                  <a:pt x="0" y="380"/>
                </a:lnTo>
                <a:lnTo>
                  <a:pt x="0" y="370"/>
                </a:lnTo>
                <a:lnTo>
                  <a:pt x="8" y="370"/>
                </a:lnTo>
                <a:lnTo>
                  <a:pt x="17" y="370"/>
                </a:lnTo>
                <a:lnTo>
                  <a:pt x="25" y="369"/>
                </a:lnTo>
                <a:lnTo>
                  <a:pt x="32" y="367"/>
                </a:lnTo>
                <a:lnTo>
                  <a:pt x="39" y="365"/>
                </a:lnTo>
                <a:lnTo>
                  <a:pt x="44" y="361"/>
                </a:lnTo>
                <a:lnTo>
                  <a:pt x="49" y="355"/>
                </a:lnTo>
                <a:lnTo>
                  <a:pt x="50" y="350"/>
                </a:lnTo>
                <a:lnTo>
                  <a:pt x="50" y="343"/>
                </a:lnTo>
                <a:lnTo>
                  <a:pt x="52" y="333"/>
                </a:lnTo>
                <a:lnTo>
                  <a:pt x="52" y="321"/>
                </a:lnTo>
                <a:lnTo>
                  <a:pt x="52" y="81"/>
                </a:lnTo>
                <a:lnTo>
                  <a:pt x="52" y="61"/>
                </a:lnTo>
                <a:lnTo>
                  <a:pt x="49" y="50"/>
                </a:lnTo>
                <a:lnTo>
                  <a:pt x="46" y="45"/>
                </a:lnTo>
                <a:lnTo>
                  <a:pt x="41" y="41"/>
                </a:lnTo>
                <a:lnTo>
                  <a:pt x="35" y="38"/>
                </a:lnTo>
                <a:lnTo>
                  <a:pt x="25" y="37"/>
                </a:lnTo>
                <a:lnTo>
                  <a:pt x="16" y="38"/>
                </a:lnTo>
                <a:lnTo>
                  <a:pt x="5" y="41"/>
                </a:lnTo>
                <a:lnTo>
                  <a:pt x="1" y="32"/>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51" name="Freeform 123"/>
          <p:cNvSpPr>
            <a:spLocks/>
          </p:cNvSpPr>
          <p:nvPr/>
        </p:nvSpPr>
        <p:spPr bwMode="auto">
          <a:xfrm>
            <a:off x="2994025" y="4343400"/>
            <a:ext cx="60325" cy="84138"/>
          </a:xfrm>
          <a:custGeom>
            <a:avLst/>
            <a:gdLst>
              <a:gd name="T0" fmla="*/ 0 w 151"/>
              <a:gd name="T1" fmla="*/ 35 h 211"/>
              <a:gd name="T2" fmla="*/ 0 w 151"/>
              <a:gd name="T3" fmla="*/ 130 h 211"/>
              <a:gd name="T4" fmla="*/ 0 w 151"/>
              <a:gd name="T5" fmla="*/ 145 h 211"/>
              <a:gd name="T6" fmla="*/ 2 w 151"/>
              <a:gd name="T7" fmla="*/ 155 h 211"/>
              <a:gd name="T8" fmla="*/ 2 w 151"/>
              <a:gd name="T9" fmla="*/ 165 h 211"/>
              <a:gd name="T10" fmla="*/ 3 w 151"/>
              <a:gd name="T11" fmla="*/ 170 h 211"/>
              <a:gd name="T12" fmla="*/ 7 w 151"/>
              <a:gd name="T13" fmla="*/ 178 h 211"/>
              <a:gd name="T14" fmla="*/ 11 w 151"/>
              <a:gd name="T15" fmla="*/ 186 h 211"/>
              <a:gd name="T16" fmla="*/ 18 w 151"/>
              <a:gd name="T17" fmla="*/ 193 h 211"/>
              <a:gd name="T18" fmla="*/ 26 w 151"/>
              <a:gd name="T19" fmla="*/ 198 h 211"/>
              <a:gd name="T20" fmla="*/ 35 w 151"/>
              <a:gd name="T21" fmla="*/ 203 h 211"/>
              <a:gd name="T22" fmla="*/ 46 w 151"/>
              <a:gd name="T23" fmla="*/ 207 h 211"/>
              <a:gd name="T24" fmla="*/ 58 w 151"/>
              <a:gd name="T25" fmla="*/ 210 h 211"/>
              <a:gd name="T26" fmla="*/ 71 w 151"/>
              <a:gd name="T27" fmla="*/ 211 h 211"/>
              <a:gd name="T28" fmla="*/ 79 w 151"/>
              <a:gd name="T29" fmla="*/ 210 h 211"/>
              <a:gd name="T30" fmla="*/ 87 w 151"/>
              <a:gd name="T31" fmla="*/ 210 h 211"/>
              <a:gd name="T32" fmla="*/ 94 w 151"/>
              <a:gd name="T33" fmla="*/ 207 h 211"/>
              <a:gd name="T34" fmla="*/ 100 w 151"/>
              <a:gd name="T35" fmla="*/ 206 h 211"/>
              <a:gd name="T36" fmla="*/ 107 w 151"/>
              <a:gd name="T37" fmla="*/ 202 h 211"/>
              <a:gd name="T38" fmla="*/ 114 w 151"/>
              <a:gd name="T39" fmla="*/ 199 h 211"/>
              <a:gd name="T40" fmla="*/ 119 w 151"/>
              <a:gd name="T41" fmla="*/ 194 h 211"/>
              <a:gd name="T42" fmla="*/ 124 w 151"/>
              <a:gd name="T43" fmla="*/ 189 h 211"/>
              <a:gd name="T44" fmla="*/ 131 w 151"/>
              <a:gd name="T45" fmla="*/ 182 h 211"/>
              <a:gd name="T46" fmla="*/ 136 w 151"/>
              <a:gd name="T47" fmla="*/ 174 h 211"/>
              <a:gd name="T48" fmla="*/ 140 w 151"/>
              <a:gd name="T49" fmla="*/ 165 h 211"/>
              <a:gd name="T50" fmla="*/ 144 w 151"/>
              <a:gd name="T51" fmla="*/ 155 h 211"/>
              <a:gd name="T52" fmla="*/ 147 w 151"/>
              <a:gd name="T53" fmla="*/ 145 h 211"/>
              <a:gd name="T54" fmla="*/ 150 w 151"/>
              <a:gd name="T55" fmla="*/ 134 h 211"/>
              <a:gd name="T56" fmla="*/ 151 w 151"/>
              <a:gd name="T57" fmla="*/ 122 h 211"/>
              <a:gd name="T58" fmla="*/ 151 w 151"/>
              <a:gd name="T59" fmla="*/ 110 h 211"/>
              <a:gd name="T60" fmla="*/ 151 w 151"/>
              <a:gd name="T61" fmla="*/ 95 h 211"/>
              <a:gd name="T62" fmla="*/ 150 w 151"/>
              <a:gd name="T63" fmla="*/ 82 h 211"/>
              <a:gd name="T64" fmla="*/ 147 w 151"/>
              <a:gd name="T65" fmla="*/ 70 h 211"/>
              <a:gd name="T66" fmla="*/ 143 w 151"/>
              <a:gd name="T67" fmla="*/ 58 h 211"/>
              <a:gd name="T68" fmla="*/ 139 w 151"/>
              <a:gd name="T69" fmla="*/ 47 h 211"/>
              <a:gd name="T70" fmla="*/ 134 w 151"/>
              <a:gd name="T71" fmla="*/ 38 h 211"/>
              <a:gd name="T72" fmla="*/ 128 w 151"/>
              <a:gd name="T73" fmla="*/ 29 h 211"/>
              <a:gd name="T74" fmla="*/ 120 w 151"/>
              <a:gd name="T75" fmla="*/ 21 h 211"/>
              <a:gd name="T76" fmla="*/ 115 w 151"/>
              <a:gd name="T77" fmla="*/ 16 h 211"/>
              <a:gd name="T78" fmla="*/ 110 w 151"/>
              <a:gd name="T79" fmla="*/ 12 h 211"/>
              <a:gd name="T80" fmla="*/ 104 w 151"/>
              <a:gd name="T81" fmla="*/ 8 h 211"/>
              <a:gd name="T82" fmla="*/ 98 w 151"/>
              <a:gd name="T83" fmla="*/ 5 h 211"/>
              <a:gd name="T84" fmla="*/ 91 w 151"/>
              <a:gd name="T85" fmla="*/ 2 h 211"/>
              <a:gd name="T86" fmla="*/ 84 w 151"/>
              <a:gd name="T87" fmla="*/ 1 h 211"/>
              <a:gd name="T88" fmla="*/ 78 w 151"/>
              <a:gd name="T89" fmla="*/ 0 h 211"/>
              <a:gd name="T90" fmla="*/ 71 w 151"/>
              <a:gd name="T91" fmla="*/ 0 h 211"/>
              <a:gd name="T92" fmla="*/ 63 w 151"/>
              <a:gd name="T93" fmla="*/ 0 h 211"/>
              <a:gd name="T94" fmla="*/ 55 w 151"/>
              <a:gd name="T95" fmla="*/ 1 h 211"/>
              <a:gd name="T96" fmla="*/ 47 w 151"/>
              <a:gd name="T97" fmla="*/ 4 h 211"/>
              <a:gd name="T98" fmla="*/ 39 w 151"/>
              <a:gd name="T99" fmla="*/ 6 h 211"/>
              <a:gd name="T100" fmla="*/ 32 w 151"/>
              <a:gd name="T101" fmla="*/ 10 h 211"/>
              <a:gd name="T102" fmla="*/ 24 w 151"/>
              <a:gd name="T103" fmla="*/ 16 h 211"/>
              <a:gd name="T104" fmla="*/ 14 w 151"/>
              <a:gd name="T105" fmla="*/ 25 h 211"/>
              <a:gd name="T106" fmla="*/ 0 w 151"/>
              <a:gd name="T107" fmla="*/ 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211">
                <a:moveTo>
                  <a:pt x="0" y="35"/>
                </a:moveTo>
                <a:lnTo>
                  <a:pt x="0" y="130"/>
                </a:lnTo>
                <a:lnTo>
                  <a:pt x="0" y="145"/>
                </a:lnTo>
                <a:lnTo>
                  <a:pt x="2" y="155"/>
                </a:lnTo>
                <a:lnTo>
                  <a:pt x="2" y="165"/>
                </a:lnTo>
                <a:lnTo>
                  <a:pt x="3" y="170"/>
                </a:lnTo>
                <a:lnTo>
                  <a:pt x="7" y="178"/>
                </a:lnTo>
                <a:lnTo>
                  <a:pt x="11" y="186"/>
                </a:lnTo>
                <a:lnTo>
                  <a:pt x="18" y="193"/>
                </a:lnTo>
                <a:lnTo>
                  <a:pt x="26" y="198"/>
                </a:lnTo>
                <a:lnTo>
                  <a:pt x="35" y="203"/>
                </a:lnTo>
                <a:lnTo>
                  <a:pt x="46" y="207"/>
                </a:lnTo>
                <a:lnTo>
                  <a:pt x="58" y="210"/>
                </a:lnTo>
                <a:lnTo>
                  <a:pt x="71" y="211"/>
                </a:lnTo>
                <a:lnTo>
                  <a:pt x="79" y="210"/>
                </a:lnTo>
                <a:lnTo>
                  <a:pt x="87" y="210"/>
                </a:lnTo>
                <a:lnTo>
                  <a:pt x="94" y="207"/>
                </a:lnTo>
                <a:lnTo>
                  <a:pt x="100" y="206"/>
                </a:lnTo>
                <a:lnTo>
                  <a:pt x="107" y="202"/>
                </a:lnTo>
                <a:lnTo>
                  <a:pt x="114" y="199"/>
                </a:lnTo>
                <a:lnTo>
                  <a:pt x="119" y="194"/>
                </a:lnTo>
                <a:lnTo>
                  <a:pt x="124" y="189"/>
                </a:lnTo>
                <a:lnTo>
                  <a:pt x="131" y="182"/>
                </a:lnTo>
                <a:lnTo>
                  <a:pt x="136" y="174"/>
                </a:lnTo>
                <a:lnTo>
                  <a:pt x="140" y="165"/>
                </a:lnTo>
                <a:lnTo>
                  <a:pt x="144" y="155"/>
                </a:lnTo>
                <a:lnTo>
                  <a:pt x="147" y="145"/>
                </a:lnTo>
                <a:lnTo>
                  <a:pt x="150" y="134"/>
                </a:lnTo>
                <a:lnTo>
                  <a:pt x="151" y="122"/>
                </a:lnTo>
                <a:lnTo>
                  <a:pt x="151" y="110"/>
                </a:lnTo>
                <a:lnTo>
                  <a:pt x="151" y="95"/>
                </a:lnTo>
                <a:lnTo>
                  <a:pt x="150" y="82"/>
                </a:lnTo>
                <a:lnTo>
                  <a:pt x="147" y="70"/>
                </a:lnTo>
                <a:lnTo>
                  <a:pt x="143" y="58"/>
                </a:lnTo>
                <a:lnTo>
                  <a:pt x="139" y="47"/>
                </a:lnTo>
                <a:lnTo>
                  <a:pt x="134" y="38"/>
                </a:lnTo>
                <a:lnTo>
                  <a:pt x="128" y="29"/>
                </a:lnTo>
                <a:lnTo>
                  <a:pt x="120" y="21"/>
                </a:lnTo>
                <a:lnTo>
                  <a:pt x="115" y="16"/>
                </a:lnTo>
                <a:lnTo>
                  <a:pt x="110" y="12"/>
                </a:lnTo>
                <a:lnTo>
                  <a:pt x="104" y="8"/>
                </a:lnTo>
                <a:lnTo>
                  <a:pt x="98" y="5"/>
                </a:lnTo>
                <a:lnTo>
                  <a:pt x="91" y="2"/>
                </a:lnTo>
                <a:lnTo>
                  <a:pt x="84" y="1"/>
                </a:lnTo>
                <a:lnTo>
                  <a:pt x="78" y="0"/>
                </a:lnTo>
                <a:lnTo>
                  <a:pt x="71" y="0"/>
                </a:lnTo>
                <a:lnTo>
                  <a:pt x="63" y="0"/>
                </a:lnTo>
                <a:lnTo>
                  <a:pt x="55" y="1"/>
                </a:lnTo>
                <a:lnTo>
                  <a:pt x="47" y="4"/>
                </a:lnTo>
                <a:lnTo>
                  <a:pt x="39" y="6"/>
                </a:lnTo>
                <a:lnTo>
                  <a:pt x="32" y="10"/>
                </a:lnTo>
                <a:lnTo>
                  <a:pt x="24" y="16"/>
                </a:lnTo>
                <a:lnTo>
                  <a:pt x="14" y="25"/>
                </a:lnTo>
                <a:lnTo>
                  <a:pt x="0" y="35"/>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52" name="Freeform 124"/>
          <p:cNvSpPr>
            <a:spLocks/>
          </p:cNvSpPr>
          <p:nvPr/>
        </p:nvSpPr>
        <p:spPr bwMode="auto">
          <a:xfrm>
            <a:off x="3089275" y="4297363"/>
            <a:ext cx="71438" cy="134937"/>
          </a:xfrm>
          <a:custGeom>
            <a:avLst/>
            <a:gdLst>
              <a:gd name="T0" fmla="*/ 102 w 181"/>
              <a:gd name="T1" fmla="*/ 0 h 339"/>
              <a:gd name="T2" fmla="*/ 102 w 181"/>
              <a:gd name="T3" fmla="*/ 82 h 339"/>
              <a:gd name="T4" fmla="*/ 172 w 181"/>
              <a:gd name="T5" fmla="*/ 82 h 339"/>
              <a:gd name="T6" fmla="*/ 172 w 181"/>
              <a:gd name="T7" fmla="*/ 102 h 339"/>
              <a:gd name="T8" fmla="*/ 102 w 181"/>
              <a:gd name="T9" fmla="*/ 102 h 339"/>
              <a:gd name="T10" fmla="*/ 102 w 181"/>
              <a:gd name="T11" fmla="*/ 266 h 339"/>
              <a:gd name="T12" fmla="*/ 102 w 181"/>
              <a:gd name="T13" fmla="*/ 278 h 339"/>
              <a:gd name="T14" fmla="*/ 104 w 181"/>
              <a:gd name="T15" fmla="*/ 286 h 339"/>
              <a:gd name="T16" fmla="*/ 106 w 181"/>
              <a:gd name="T17" fmla="*/ 294 h 339"/>
              <a:gd name="T18" fmla="*/ 110 w 181"/>
              <a:gd name="T19" fmla="*/ 299 h 339"/>
              <a:gd name="T20" fmla="*/ 114 w 181"/>
              <a:gd name="T21" fmla="*/ 303 h 339"/>
              <a:gd name="T22" fmla="*/ 120 w 181"/>
              <a:gd name="T23" fmla="*/ 306 h 339"/>
              <a:gd name="T24" fmla="*/ 125 w 181"/>
              <a:gd name="T25" fmla="*/ 307 h 339"/>
              <a:gd name="T26" fmla="*/ 132 w 181"/>
              <a:gd name="T27" fmla="*/ 307 h 339"/>
              <a:gd name="T28" fmla="*/ 137 w 181"/>
              <a:gd name="T29" fmla="*/ 307 h 339"/>
              <a:gd name="T30" fmla="*/ 142 w 181"/>
              <a:gd name="T31" fmla="*/ 306 h 339"/>
              <a:gd name="T32" fmla="*/ 148 w 181"/>
              <a:gd name="T33" fmla="*/ 305 h 339"/>
              <a:gd name="T34" fmla="*/ 153 w 181"/>
              <a:gd name="T35" fmla="*/ 302 h 339"/>
              <a:gd name="T36" fmla="*/ 157 w 181"/>
              <a:gd name="T37" fmla="*/ 299 h 339"/>
              <a:gd name="T38" fmla="*/ 162 w 181"/>
              <a:gd name="T39" fmla="*/ 295 h 339"/>
              <a:gd name="T40" fmla="*/ 165 w 181"/>
              <a:gd name="T41" fmla="*/ 290 h 339"/>
              <a:gd name="T42" fmla="*/ 169 w 181"/>
              <a:gd name="T43" fmla="*/ 286 h 339"/>
              <a:gd name="T44" fmla="*/ 181 w 181"/>
              <a:gd name="T45" fmla="*/ 286 h 339"/>
              <a:gd name="T46" fmla="*/ 176 w 181"/>
              <a:gd name="T47" fmla="*/ 298 h 339"/>
              <a:gd name="T48" fmla="*/ 168 w 181"/>
              <a:gd name="T49" fmla="*/ 309 h 339"/>
              <a:gd name="T50" fmla="*/ 158 w 181"/>
              <a:gd name="T51" fmla="*/ 318 h 339"/>
              <a:gd name="T52" fmla="*/ 149 w 181"/>
              <a:gd name="T53" fmla="*/ 326 h 339"/>
              <a:gd name="T54" fmla="*/ 138 w 181"/>
              <a:gd name="T55" fmla="*/ 333 h 339"/>
              <a:gd name="T56" fmla="*/ 128 w 181"/>
              <a:gd name="T57" fmla="*/ 337 h 339"/>
              <a:gd name="T58" fmla="*/ 117 w 181"/>
              <a:gd name="T59" fmla="*/ 339 h 339"/>
              <a:gd name="T60" fmla="*/ 105 w 181"/>
              <a:gd name="T61" fmla="*/ 339 h 339"/>
              <a:gd name="T62" fmla="*/ 98 w 181"/>
              <a:gd name="T63" fmla="*/ 339 h 339"/>
              <a:gd name="T64" fmla="*/ 90 w 181"/>
              <a:gd name="T65" fmla="*/ 338 h 339"/>
              <a:gd name="T66" fmla="*/ 84 w 181"/>
              <a:gd name="T67" fmla="*/ 335 h 339"/>
              <a:gd name="T68" fmla="*/ 76 w 181"/>
              <a:gd name="T69" fmla="*/ 333 h 339"/>
              <a:gd name="T70" fmla="*/ 69 w 181"/>
              <a:gd name="T71" fmla="*/ 329 h 339"/>
              <a:gd name="T72" fmla="*/ 64 w 181"/>
              <a:gd name="T73" fmla="*/ 325 h 339"/>
              <a:gd name="T74" fmla="*/ 58 w 181"/>
              <a:gd name="T75" fmla="*/ 319 h 339"/>
              <a:gd name="T76" fmla="*/ 54 w 181"/>
              <a:gd name="T77" fmla="*/ 313 h 339"/>
              <a:gd name="T78" fmla="*/ 52 w 181"/>
              <a:gd name="T79" fmla="*/ 305 h 339"/>
              <a:gd name="T80" fmla="*/ 49 w 181"/>
              <a:gd name="T81" fmla="*/ 295 h 339"/>
              <a:gd name="T82" fmla="*/ 48 w 181"/>
              <a:gd name="T83" fmla="*/ 285 h 339"/>
              <a:gd name="T84" fmla="*/ 48 w 181"/>
              <a:gd name="T85" fmla="*/ 273 h 339"/>
              <a:gd name="T86" fmla="*/ 48 w 181"/>
              <a:gd name="T87" fmla="*/ 102 h 339"/>
              <a:gd name="T88" fmla="*/ 0 w 181"/>
              <a:gd name="T89" fmla="*/ 102 h 339"/>
              <a:gd name="T90" fmla="*/ 0 w 181"/>
              <a:gd name="T91" fmla="*/ 93 h 339"/>
              <a:gd name="T92" fmla="*/ 9 w 181"/>
              <a:gd name="T93" fmla="*/ 89 h 339"/>
              <a:gd name="T94" fmla="*/ 19 w 181"/>
              <a:gd name="T95" fmla="*/ 85 h 339"/>
              <a:gd name="T96" fmla="*/ 28 w 181"/>
              <a:gd name="T97" fmla="*/ 80 h 339"/>
              <a:gd name="T98" fmla="*/ 37 w 181"/>
              <a:gd name="T99" fmla="*/ 73 h 339"/>
              <a:gd name="T100" fmla="*/ 46 w 181"/>
              <a:gd name="T101" fmla="*/ 65 h 339"/>
              <a:gd name="T102" fmla="*/ 54 w 181"/>
              <a:gd name="T103" fmla="*/ 57 h 339"/>
              <a:gd name="T104" fmla="*/ 62 w 181"/>
              <a:gd name="T105" fmla="*/ 48 h 339"/>
              <a:gd name="T106" fmla="*/ 70 w 181"/>
              <a:gd name="T107" fmla="*/ 38 h 339"/>
              <a:gd name="T108" fmla="*/ 80 w 181"/>
              <a:gd name="T109" fmla="*/ 24 h 339"/>
              <a:gd name="T110" fmla="*/ 92 w 181"/>
              <a:gd name="T111" fmla="*/ 0 h 339"/>
              <a:gd name="T112" fmla="*/ 102 w 181"/>
              <a:gd name="T11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 h="339">
                <a:moveTo>
                  <a:pt x="102" y="0"/>
                </a:moveTo>
                <a:lnTo>
                  <a:pt x="102" y="82"/>
                </a:lnTo>
                <a:lnTo>
                  <a:pt x="172" y="82"/>
                </a:lnTo>
                <a:lnTo>
                  <a:pt x="172" y="102"/>
                </a:lnTo>
                <a:lnTo>
                  <a:pt x="102" y="102"/>
                </a:lnTo>
                <a:lnTo>
                  <a:pt x="102" y="266"/>
                </a:lnTo>
                <a:lnTo>
                  <a:pt x="102" y="278"/>
                </a:lnTo>
                <a:lnTo>
                  <a:pt x="104" y="286"/>
                </a:lnTo>
                <a:lnTo>
                  <a:pt x="106" y="294"/>
                </a:lnTo>
                <a:lnTo>
                  <a:pt x="110" y="299"/>
                </a:lnTo>
                <a:lnTo>
                  <a:pt x="114" y="303"/>
                </a:lnTo>
                <a:lnTo>
                  <a:pt x="120" y="306"/>
                </a:lnTo>
                <a:lnTo>
                  <a:pt x="125" y="307"/>
                </a:lnTo>
                <a:lnTo>
                  <a:pt x="132" y="307"/>
                </a:lnTo>
                <a:lnTo>
                  <a:pt x="137" y="307"/>
                </a:lnTo>
                <a:lnTo>
                  <a:pt x="142" y="306"/>
                </a:lnTo>
                <a:lnTo>
                  <a:pt x="148" y="305"/>
                </a:lnTo>
                <a:lnTo>
                  <a:pt x="153" y="302"/>
                </a:lnTo>
                <a:lnTo>
                  <a:pt x="157" y="299"/>
                </a:lnTo>
                <a:lnTo>
                  <a:pt x="162" y="295"/>
                </a:lnTo>
                <a:lnTo>
                  <a:pt x="165" y="290"/>
                </a:lnTo>
                <a:lnTo>
                  <a:pt x="169" y="286"/>
                </a:lnTo>
                <a:lnTo>
                  <a:pt x="181" y="286"/>
                </a:lnTo>
                <a:lnTo>
                  <a:pt x="176" y="298"/>
                </a:lnTo>
                <a:lnTo>
                  <a:pt x="168" y="309"/>
                </a:lnTo>
                <a:lnTo>
                  <a:pt x="158" y="318"/>
                </a:lnTo>
                <a:lnTo>
                  <a:pt x="149" y="326"/>
                </a:lnTo>
                <a:lnTo>
                  <a:pt x="138" y="333"/>
                </a:lnTo>
                <a:lnTo>
                  <a:pt x="128" y="337"/>
                </a:lnTo>
                <a:lnTo>
                  <a:pt x="117" y="339"/>
                </a:lnTo>
                <a:lnTo>
                  <a:pt x="105" y="339"/>
                </a:lnTo>
                <a:lnTo>
                  <a:pt x="98" y="339"/>
                </a:lnTo>
                <a:lnTo>
                  <a:pt x="90" y="338"/>
                </a:lnTo>
                <a:lnTo>
                  <a:pt x="84" y="335"/>
                </a:lnTo>
                <a:lnTo>
                  <a:pt x="76" y="333"/>
                </a:lnTo>
                <a:lnTo>
                  <a:pt x="69" y="329"/>
                </a:lnTo>
                <a:lnTo>
                  <a:pt x="64" y="325"/>
                </a:lnTo>
                <a:lnTo>
                  <a:pt x="58" y="319"/>
                </a:lnTo>
                <a:lnTo>
                  <a:pt x="54" y="313"/>
                </a:lnTo>
                <a:lnTo>
                  <a:pt x="52" y="305"/>
                </a:lnTo>
                <a:lnTo>
                  <a:pt x="49" y="295"/>
                </a:lnTo>
                <a:lnTo>
                  <a:pt x="48" y="285"/>
                </a:lnTo>
                <a:lnTo>
                  <a:pt x="48" y="273"/>
                </a:lnTo>
                <a:lnTo>
                  <a:pt x="48" y="102"/>
                </a:lnTo>
                <a:lnTo>
                  <a:pt x="0" y="102"/>
                </a:lnTo>
                <a:lnTo>
                  <a:pt x="0" y="93"/>
                </a:lnTo>
                <a:lnTo>
                  <a:pt x="9" y="89"/>
                </a:lnTo>
                <a:lnTo>
                  <a:pt x="19" y="85"/>
                </a:lnTo>
                <a:lnTo>
                  <a:pt x="28" y="80"/>
                </a:lnTo>
                <a:lnTo>
                  <a:pt x="37" y="73"/>
                </a:lnTo>
                <a:lnTo>
                  <a:pt x="46" y="65"/>
                </a:lnTo>
                <a:lnTo>
                  <a:pt x="54" y="57"/>
                </a:lnTo>
                <a:lnTo>
                  <a:pt x="62" y="48"/>
                </a:lnTo>
                <a:lnTo>
                  <a:pt x="70" y="38"/>
                </a:lnTo>
                <a:lnTo>
                  <a:pt x="80" y="24"/>
                </a:lnTo>
                <a:lnTo>
                  <a:pt x="92" y="0"/>
                </a:lnTo>
                <a:lnTo>
                  <a:pt x="102" y="0"/>
                </a:lnTo>
                <a:close/>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53" name="Freeform 125"/>
          <p:cNvSpPr>
            <a:spLocks/>
          </p:cNvSpPr>
          <p:nvPr/>
        </p:nvSpPr>
        <p:spPr bwMode="auto">
          <a:xfrm>
            <a:off x="3170238" y="4327525"/>
            <a:ext cx="115887" cy="106363"/>
          </a:xfrm>
          <a:custGeom>
            <a:avLst/>
            <a:gdLst>
              <a:gd name="T0" fmla="*/ 161 w 290"/>
              <a:gd name="T1" fmla="*/ 0 h 267"/>
              <a:gd name="T2" fmla="*/ 191 w 290"/>
              <a:gd name="T3" fmla="*/ 5 h 267"/>
              <a:gd name="T4" fmla="*/ 219 w 290"/>
              <a:gd name="T5" fmla="*/ 17 h 267"/>
              <a:gd name="T6" fmla="*/ 243 w 290"/>
              <a:gd name="T7" fmla="*/ 33 h 267"/>
              <a:gd name="T8" fmla="*/ 262 w 290"/>
              <a:gd name="T9" fmla="*/ 53 h 267"/>
              <a:gd name="T10" fmla="*/ 275 w 290"/>
              <a:gd name="T11" fmla="*/ 73 h 267"/>
              <a:gd name="T12" fmla="*/ 285 w 290"/>
              <a:gd name="T13" fmla="*/ 94 h 267"/>
              <a:gd name="T14" fmla="*/ 289 w 290"/>
              <a:gd name="T15" fmla="*/ 117 h 267"/>
              <a:gd name="T16" fmla="*/ 289 w 290"/>
              <a:gd name="T17" fmla="*/ 146 h 267"/>
              <a:gd name="T18" fmla="*/ 278 w 290"/>
              <a:gd name="T19" fmla="*/ 179 h 267"/>
              <a:gd name="T20" fmla="*/ 265 w 290"/>
              <a:gd name="T21" fmla="*/ 206 h 267"/>
              <a:gd name="T22" fmla="*/ 254 w 290"/>
              <a:gd name="T23" fmla="*/ 221 h 267"/>
              <a:gd name="T24" fmla="*/ 241 w 290"/>
              <a:gd name="T25" fmla="*/ 234 h 267"/>
              <a:gd name="T26" fmla="*/ 225 w 290"/>
              <a:gd name="T27" fmla="*/ 245 h 267"/>
              <a:gd name="T28" fmla="*/ 199 w 290"/>
              <a:gd name="T29" fmla="*/ 258 h 267"/>
              <a:gd name="T30" fmla="*/ 161 w 290"/>
              <a:gd name="T31" fmla="*/ 266 h 267"/>
              <a:gd name="T32" fmla="*/ 125 w 290"/>
              <a:gd name="T33" fmla="*/ 267 h 267"/>
              <a:gd name="T34" fmla="*/ 94 w 290"/>
              <a:gd name="T35" fmla="*/ 261 h 267"/>
              <a:gd name="T36" fmla="*/ 66 w 290"/>
              <a:gd name="T37" fmla="*/ 250 h 267"/>
              <a:gd name="T38" fmla="*/ 44 w 290"/>
              <a:gd name="T39" fmla="*/ 233 h 267"/>
              <a:gd name="T40" fmla="*/ 25 w 290"/>
              <a:gd name="T41" fmla="*/ 213 h 267"/>
              <a:gd name="T42" fmla="*/ 12 w 290"/>
              <a:gd name="T43" fmla="*/ 191 h 267"/>
              <a:gd name="T44" fmla="*/ 4 w 290"/>
              <a:gd name="T45" fmla="*/ 170 h 267"/>
              <a:gd name="T46" fmla="*/ 0 w 290"/>
              <a:gd name="T47" fmla="*/ 147 h 267"/>
              <a:gd name="T48" fmla="*/ 1 w 290"/>
              <a:gd name="T49" fmla="*/ 118 h 267"/>
              <a:gd name="T50" fmla="*/ 10 w 290"/>
              <a:gd name="T51" fmla="*/ 83 h 267"/>
              <a:gd name="T52" fmla="*/ 25 w 290"/>
              <a:gd name="T53" fmla="*/ 58 h 267"/>
              <a:gd name="T54" fmla="*/ 37 w 290"/>
              <a:gd name="T55" fmla="*/ 44 h 267"/>
              <a:gd name="T56" fmla="*/ 50 w 290"/>
              <a:gd name="T57" fmla="*/ 30 h 267"/>
              <a:gd name="T58" fmla="*/ 65 w 290"/>
              <a:gd name="T59" fmla="*/ 20 h 267"/>
              <a:gd name="T60" fmla="*/ 90 w 290"/>
              <a:gd name="T61" fmla="*/ 9 h 267"/>
              <a:gd name="T62" fmla="*/ 126 w 290"/>
              <a:gd name="T63" fmla="*/ 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0" h="267">
                <a:moveTo>
                  <a:pt x="145" y="0"/>
                </a:moveTo>
                <a:lnTo>
                  <a:pt x="161" y="0"/>
                </a:lnTo>
                <a:lnTo>
                  <a:pt x="177" y="2"/>
                </a:lnTo>
                <a:lnTo>
                  <a:pt x="191" y="5"/>
                </a:lnTo>
                <a:lnTo>
                  <a:pt x="206" y="10"/>
                </a:lnTo>
                <a:lnTo>
                  <a:pt x="219" y="17"/>
                </a:lnTo>
                <a:lnTo>
                  <a:pt x="231" y="24"/>
                </a:lnTo>
                <a:lnTo>
                  <a:pt x="243" y="33"/>
                </a:lnTo>
                <a:lnTo>
                  <a:pt x="254" y="44"/>
                </a:lnTo>
                <a:lnTo>
                  <a:pt x="262" y="53"/>
                </a:lnTo>
                <a:lnTo>
                  <a:pt x="270" y="62"/>
                </a:lnTo>
                <a:lnTo>
                  <a:pt x="275" y="73"/>
                </a:lnTo>
                <a:lnTo>
                  <a:pt x="281" y="83"/>
                </a:lnTo>
                <a:lnTo>
                  <a:pt x="285" y="94"/>
                </a:lnTo>
                <a:lnTo>
                  <a:pt x="287" y="105"/>
                </a:lnTo>
                <a:lnTo>
                  <a:pt x="289" y="117"/>
                </a:lnTo>
                <a:lnTo>
                  <a:pt x="290" y="129"/>
                </a:lnTo>
                <a:lnTo>
                  <a:pt x="289" y="146"/>
                </a:lnTo>
                <a:lnTo>
                  <a:pt x="285" y="162"/>
                </a:lnTo>
                <a:lnTo>
                  <a:pt x="278" y="179"/>
                </a:lnTo>
                <a:lnTo>
                  <a:pt x="270" y="197"/>
                </a:lnTo>
                <a:lnTo>
                  <a:pt x="265" y="206"/>
                </a:lnTo>
                <a:lnTo>
                  <a:pt x="259" y="214"/>
                </a:lnTo>
                <a:lnTo>
                  <a:pt x="254" y="221"/>
                </a:lnTo>
                <a:lnTo>
                  <a:pt x="247" y="227"/>
                </a:lnTo>
                <a:lnTo>
                  <a:pt x="241" y="234"/>
                </a:lnTo>
                <a:lnTo>
                  <a:pt x="233" y="239"/>
                </a:lnTo>
                <a:lnTo>
                  <a:pt x="225" y="245"/>
                </a:lnTo>
                <a:lnTo>
                  <a:pt x="217" y="250"/>
                </a:lnTo>
                <a:lnTo>
                  <a:pt x="199" y="258"/>
                </a:lnTo>
                <a:lnTo>
                  <a:pt x="181" y="263"/>
                </a:lnTo>
                <a:lnTo>
                  <a:pt x="161" y="266"/>
                </a:lnTo>
                <a:lnTo>
                  <a:pt x="141" y="267"/>
                </a:lnTo>
                <a:lnTo>
                  <a:pt x="125" y="267"/>
                </a:lnTo>
                <a:lnTo>
                  <a:pt x="109" y="265"/>
                </a:lnTo>
                <a:lnTo>
                  <a:pt x="94" y="261"/>
                </a:lnTo>
                <a:lnTo>
                  <a:pt x="80" y="257"/>
                </a:lnTo>
                <a:lnTo>
                  <a:pt x="66" y="250"/>
                </a:lnTo>
                <a:lnTo>
                  <a:pt x="54" y="242"/>
                </a:lnTo>
                <a:lnTo>
                  <a:pt x="44" y="233"/>
                </a:lnTo>
                <a:lnTo>
                  <a:pt x="33" y="222"/>
                </a:lnTo>
                <a:lnTo>
                  <a:pt x="25" y="213"/>
                </a:lnTo>
                <a:lnTo>
                  <a:pt x="18" y="202"/>
                </a:lnTo>
                <a:lnTo>
                  <a:pt x="12" y="191"/>
                </a:lnTo>
                <a:lnTo>
                  <a:pt x="8" y="181"/>
                </a:lnTo>
                <a:lnTo>
                  <a:pt x="4" y="170"/>
                </a:lnTo>
                <a:lnTo>
                  <a:pt x="1" y="159"/>
                </a:lnTo>
                <a:lnTo>
                  <a:pt x="0" y="147"/>
                </a:lnTo>
                <a:lnTo>
                  <a:pt x="0" y="135"/>
                </a:lnTo>
                <a:lnTo>
                  <a:pt x="1" y="118"/>
                </a:lnTo>
                <a:lnTo>
                  <a:pt x="4" y="101"/>
                </a:lnTo>
                <a:lnTo>
                  <a:pt x="10" y="83"/>
                </a:lnTo>
                <a:lnTo>
                  <a:pt x="20" y="66"/>
                </a:lnTo>
                <a:lnTo>
                  <a:pt x="25" y="58"/>
                </a:lnTo>
                <a:lnTo>
                  <a:pt x="30" y="50"/>
                </a:lnTo>
                <a:lnTo>
                  <a:pt x="37" y="44"/>
                </a:lnTo>
                <a:lnTo>
                  <a:pt x="44" y="37"/>
                </a:lnTo>
                <a:lnTo>
                  <a:pt x="50" y="30"/>
                </a:lnTo>
                <a:lnTo>
                  <a:pt x="58" y="25"/>
                </a:lnTo>
                <a:lnTo>
                  <a:pt x="65" y="20"/>
                </a:lnTo>
                <a:lnTo>
                  <a:pt x="74" y="16"/>
                </a:lnTo>
                <a:lnTo>
                  <a:pt x="90" y="9"/>
                </a:lnTo>
                <a:lnTo>
                  <a:pt x="108" y="4"/>
                </a:lnTo>
                <a:lnTo>
                  <a:pt x="126" y="1"/>
                </a:lnTo>
                <a:lnTo>
                  <a:pt x="145" y="0"/>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54" name="Freeform 126"/>
          <p:cNvSpPr>
            <a:spLocks/>
          </p:cNvSpPr>
          <p:nvPr/>
        </p:nvSpPr>
        <p:spPr bwMode="auto">
          <a:xfrm>
            <a:off x="3194050" y="4335463"/>
            <a:ext cx="66675" cy="90487"/>
          </a:xfrm>
          <a:custGeom>
            <a:avLst/>
            <a:gdLst>
              <a:gd name="T0" fmla="*/ 74 w 169"/>
              <a:gd name="T1" fmla="*/ 0 h 230"/>
              <a:gd name="T2" fmla="*/ 66 w 169"/>
              <a:gd name="T3" fmla="*/ 1 h 230"/>
              <a:gd name="T4" fmla="*/ 57 w 169"/>
              <a:gd name="T5" fmla="*/ 3 h 230"/>
              <a:gd name="T6" fmla="*/ 49 w 169"/>
              <a:gd name="T7" fmla="*/ 5 h 230"/>
              <a:gd name="T8" fmla="*/ 40 w 169"/>
              <a:gd name="T9" fmla="*/ 9 h 230"/>
              <a:gd name="T10" fmla="*/ 32 w 169"/>
              <a:gd name="T11" fmla="*/ 15 h 230"/>
              <a:gd name="T12" fmla="*/ 24 w 169"/>
              <a:gd name="T13" fmla="*/ 21 h 230"/>
              <a:gd name="T14" fmla="*/ 17 w 169"/>
              <a:gd name="T15" fmla="*/ 29 h 230"/>
              <a:gd name="T16" fmla="*/ 12 w 169"/>
              <a:gd name="T17" fmla="*/ 40 h 230"/>
              <a:gd name="T18" fmla="*/ 6 w 169"/>
              <a:gd name="T19" fmla="*/ 52 h 230"/>
              <a:gd name="T20" fmla="*/ 2 w 169"/>
              <a:gd name="T21" fmla="*/ 64 h 230"/>
              <a:gd name="T22" fmla="*/ 1 w 169"/>
              <a:gd name="T23" fmla="*/ 80 h 230"/>
              <a:gd name="T24" fmla="*/ 0 w 169"/>
              <a:gd name="T25" fmla="*/ 96 h 230"/>
              <a:gd name="T26" fmla="*/ 1 w 169"/>
              <a:gd name="T27" fmla="*/ 109 h 230"/>
              <a:gd name="T28" fmla="*/ 2 w 169"/>
              <a:gd name="T29" fmla="*/ 122 h 230"/>
              <a:gd name="T30" fmla="*/ 4 w 169"/>
              <a:gd name="T31" fmla="*/ 134 h 230"/>
              <a:gd name="T32" fmla="*/ 6 w 169"/>
              <a:gd name="T33" fmla="*/ 146 h 230"/>
              <a:gd name="T34" fmla="*/ 10 w 169"/>
              <a:gd name="T35" fmla="*/ 158 h 230"/>
              <a:gd name="T36" fmla="*/ 14 w 169"/>
              <a:gd name="T37" fmla="*/ 170 h 230"/>
              <a:gd name="T38" fmla="*/ 20 w 169"/>
              <a:gd name="T39" fmla="*/ 181 h 230"/>
              <a:gd name="T40" fmla="*/ 26 w 169"/>
              <a:gd name="T41" fmla="*/ 190 h 230"/>
              <a:gd name="T42" fmla="*/ 33 w 169"/>
              <a:gd name="T43" fmla="*/ 200 h 230"/>
              <a:gd name="T44" fmla="*/ 41 w 169"/>
              <a:gd name="T45" fmla="*/ 208 h 230"/>
              <a:gd name="T46" fmla="*/ 48 w 169"/>
              <a:gd name="T47" fmla="*/ 216 h 230"/>
              <a:gd name="T48" fmla="*/ 57 w 169"/>
              <a:gd name="T49" fmla="*/ 221 h 230"/>
              <a:gd name="T50" fmla="*/ 65 w 169"/>
              <a:gd name="T51" fmla="*/ 225 h 230"/>
              <a:gd name="T52" fmla="*/ 74 w 169"/>
              <a:gd name="T53" fmla="*/ 228 h 230"/>
              <a:gd name="T54" fmla="*/ 85 w 169"/>
              <a:gd name="T55" fmla="*/ 230 h 230"/>
              <a:gd name="T56" fmla="*/ 96 w 169"/>
              <a:gd name="T57" fmla="*/ 230 h 230"/>
              <a:gd name="T58" fmla="*/ 103 w 169"/>
              <a:gd name="T59" fmla="*/ 230 h 230"/>
              <a:gd name="T60" fmla="*/ 110 w 169"/>
              <a:gd name="T61" fmla="*/ 229 h 230"/>
              <a:gd name="T62" fmla="*/ 117 w 169"/>
              <a:gd name="T63" fmla="*/ 228 h 230"/>
              <a:gd name="T64" fmla="*/ 125 w 169"/>
              <a:gd name="T65" fmla="*/ 225 h 230"/>
              <a:gd name="T66" fmla="*/ 130 w 169"/>
              <a:gd name="T67" fmla="*/ 222 h 230"/>
              <a:gd name="T68" fmla="*/ 137 w 169"/>
              <a:gd name="T69" fmla="*/ 218 h 230"/>
              <a:gd name="T70" fmla="*/ 142 w 169"/>
              <a:gd name="T71" fmla="*/ 214 h 230"/>
              <a:gd name="T72" fmla="*/ 147 w 169"/>
              <a:gd name="T73" fmla="*/ 209 h 230"/>
              <a:gd name="T74" fmla="*/ 153 w 169"/>
              <a:gd name="T75" fmla="*/ 202 h 230"/>
              <a:gd name="T76" fmla="*/ 157 w 169"/>
              <a:gd name="T77" fmla="*/ 196 h 230"/>
              <a:gd name="T78" fmla="*/ 161 w 169"/>
              <a:gd name="T79" fmla="*/ 188 h 230"/>
              <a:gd name="T80" fmla="*/ 163 w 169"/>
              <a:gd name="T81" fmla="*/ 178 h 230"/>
              <a:gd name="T82" fmla="*/ 166 w 169"/>
              <a:gd name="T83" fmla="*/ 169 h 230"/>
              <a:gd name="T84" fmla="*/ 167 w 169"/>
              <a:gd name="T85" fmla="*/ 158 h 230"/>
              <a:gd name="T86" fmla="*/ 167 w 169"/>
              <a:gd name="T87" fmla="*/ 146 h 230"/>
              <a:gd name="T88" fmla="*/ 169 w 169"/>
              <a:gd name="T89" fmla="*/ 133 h 230"/>
              <a:gd name="T90" fmla="*/ 167 w 169"/>
              <a:gd name="T91" fmla="*/ 116 h 230"/>
              <a:gd name="T92" fmla="*/ 166 w 169"/>
              <a:gd name="T93" fmla="*/ 101 h 230"/>
              <a:gd name="T94" fmla="*/ 163 w 169"/>
              <a:gd name="T95" fmla="*/ 86 h 230"/>
              <a:gd name="T96" fmla="*/ 159 w 169"/>
              <a:gd name="T97" fmla="*/ 73 h 230"/>
              <a:gd name="T98" fmla="*/ 155 w 169"/>
              <a:gd name="T99" fmla="*/ 60 h 230"/>
              <a:gd name="T100" fmla="*/ 149 w 169"/>
              <a:gd name="T101" fmla="*/ 48 h 230"/>
              <a:gd name="T102" fmla="*/ 142 w 169"/>
              <a:gd name="T103" fmla="*/ 37 h 230"/>
              <a:gd name="T104" fmla="*/ 134 w 169"/>
              <a:gd name="T105" fmla="*/ 27 h 230"/>
              <a:gd name="T106" fmla="*/ 127 w 169"/>
              <a:gd name="T107" fmla="*/ 21 h 230"/>
              <a:gd name="T108" fmla="*/ 121 w 169"/>
              <a:gd name="T109" fmla="*/ 15 h 230"/>
              <a:gd name="T110" fmla="*/ 114 w 169"/>
              <a:gd name="T111" fmla="*/ 11 h 230"/>
              <a:gd name="T112" fmla="*/ 107 w 169"/>
              <a:gd name="T113" fmla="*/ 7 h 230"/>
              <a:gd name="T114" fmla="*/ 99 w 169"/>
              <a:gd name="T115" fmla="*/ 4 h 230"/>
              <a:gd name="T116" fmla="*/ 92 w 169"/>
              <a:gd name="T117" fmla="*/ 3 h 230"/>
              <a:gd name="T118" fmla="*/ 84 w 169"/>
              <a:gd name="T119" fmla="*/ 1 h 230"/>
              <a:gd name="T120" fmla="*/ 74 w 169"/>
              <a:gd name="T1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230">
                <a:moveTo>
                  <a:pt x="74" y="0"/>
                </a:moveTo>
                <a:lnTo>
                  <a:pt x="66" y="1"/>
                </a:lnTo>
                <a:lnTo>
                  <a:pt x="57" y="3"/>
                </a:lnTo>
                <a:lnTo>
                  <a:pt x="49" y="5"/>
                </a:lnTo>
                <a:lnTo>
                  <a:pt x="40" y="9"/>
                </a:lnTo>
                <a:lnTo>
                  <a:pt x="32" y="15"/>
                </a:lnTo>
                <a:lnTo>
                  <a:pt x="24" y="21"/>
                </a:lnTo>
                <a:lnTo>
                  <a:pt x="17" y="29"/>
                </a:lnTo>
                <a:lnTo>
                  <a:pt x="12" y="40"/>
                </a:lnTo>
                <a:lnTo>
                  <a:pt x="6" y="52"/>
                </a:lnTo>
                <a:lnTo>
                  <a:pt x="2" y="64"/>
                </a:lnTo>
                <a:lnTo>
                  <a:pt x="1" y="80"/>
                </a:lnTo>
                <a:lnTo>
                  <a:pt x="0" y="96"/>
                </a:lnTo>
                <a:lnTo>
                  <a:pt x="1" y="109"/>
                </a:lnTo>
                <a:lnTo>
                  <a:pt x="2" y="122"/>
                </a:lnTo>
                <a:lnTo>
                  <a:pt x="4" y="134"/>
                </a:lnTo>
                <a:lnTo>
                  <a:pt x="6" y="146"/>
                </a:lnTo>
                <a:lnTo>
                  <a:pt x="10" y="158"/>
                </a:lnTo>
                <a:lnTo>
                  <a:pt x="14" y="170"/>
                </a:lnTo>
                <a:lnTo>
                  <a:pt x="20" y="181"/>
                </a:lnTo>
                <a:lnTo>
                  <a:pt x="26" y="190"/>
                </a:lnTo>
                <a:lnTo>
                  <a:pt x="33" y="200"/>
                </a:lnTo>
                <a:lnTo>
                  <a:pt x="41" y="208"/>
                </a:lnTo>
                <a:lnTo>
                  <a:pt x="48" y="216"/>
                </a:lnTo>
                <a:lnTo>
                  <a:pt x="57" y="221"/>
                </a:lnTo>
                <a:lnTo>
                  <a:pt x="65" y="225"/>
                </a:lnTo>
                <a:lnTo>
                  <a:pt x="74" y="228"/>
                </a:lnTo>
                <a:lnTo>
                  <a:pt x="85" y="230"/>
                </a:lnTo>
                <a:lnTo>
                  <a:pt x="96" y="230"/>
                </a:lnTo>
                <a:lnTo>
                  <a:pt x="103" y="230"/>
                </a:lnTo>
                <a:lnTo>
                  <a:pt x="110" y="229"/>
                </a:lnTo>
                <a:lnTo>
                  <a:pt x="117" y="228"/>
                </a:lnTo>
                <a:lnTo>
                  <a:pt x="125" y="225"/>
                </a:lnTo>
                <a:lnTo>
                  <a:pt x="130" y="222"/>
                </a:lnTo>
                <a:lnTo>
                  <a:pt x="137" y="218"/>
                </a:lnTo>
                <a:lnTo>
                  <a:pt x="142" y="214"/>
                </a:lnTo>
                <a:lnTo>
                  <a:pt x="147" y="209"/>
                </a:lnTo>
                <a:lnTo>
                  <a:pt x="153" y="202"/>
                </a:lnTo>
                <a:lnTo>
                  <a:pt x="157" y="196"/>
                </a:lnTo>
                <a:lnTo>
                  <a:pt x="161" y="188"/>
                </a:lnTo>
                <a:lnTo>
                  <a:pt x="163" y="178"/>
                </a:lnTo>
                <a:lnTo>
                  <a:pt x="166" y="169"/>
                </a:lnTo>
                <a:lnTo>
                  <a:pt x="167" y="158"/>
                </a:lnTo>
                <a:lnTo>
                  <a:pt x="167" y="146"/>
                </a:lnTo>
                <a:lnTo>
                  <a:pt x="169" y="133"/>
                </a:lnTo>
                <a:lnTo>
                  <a:pt x="167" y="116"/>
                </a:lnTo>
                <a:lnTo>
                  <a:pt x="166" y="101"/>
                </a:lnTo>
                <a:lnTo>
                  <a:pt x="163" y="86"/>
                </a:lnTo>
                <a:lnTo>
                  <a:pt x="159" y="73"/>
                </a:lnTo>
                <a:lnTo>
                  <a:pt x="155" y="60"/>
                </a:lnTo>
                <a:lnTo>
                  <a:pt x="149" y="48"/>
                </a:lnTo>
                <a:lnTo>
                  <a:pt x="142" y="37"/>
                </a:lnTo>
                <a:lnTo>
                  <a:pt x="134" y="27"/>
                </a:lnTo>
                <a:lnTo>
                  <a:pt x="127" y="21"/>
                </a:lnTo>
                <a:lnTo>
                  <a:pt x="121" y="15"/>
                </a:lnTo>
                <a:lnTo>
                  <a:pt x="114" y="11"/>
                </a:lnTo>
                <a:lnTo>
                  <a:pt x="107" y="7"/>
                </a:lnTo>
                <a:lnTo>
                  <a:pt x="99" y="4"/>
                </a:lnTo>
                <a:lnTo>
                  <a:pt x="92" y="3"/>
                </a:lnTo>
                <a:lnTo>
                  <a:pt x="84" y="1"/>
                </a:lnTo>
                <a:lnTo>
                  <a:pt x="74" y="0"/>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55" name="Freeform 127"/>
          <p:cNvSpPr>
            <a:spLocks/>
          </p:cNvSpPr>
          <p:nvPr/>
        </p:nvSpPr>
        <p:spPr bwMode="auto">
          <a:xfrm>
            <a:off x="3295650" y="4327525"/>
            <a:ext cx="88900" cy="103188"/>
          </a:xfrm>
          <a:custGeom>
            <a:avLst/>
            <a:gdLst>
              <a:gd name="T0" fmla="*/ 105 w 225"/>
              <a:gd name="T1" fmla="*/ 57 h 259"/>
              <a:gd name="T2" fmla="*/ 124 w 225"/>
              <a:gd name="T3" fmla="*/ 32 h 259"/>
              <a:gd name="T4" fmla="*/ 144 w 225"/>
              <a:gd name="T5" fmla="*/ 13 h 259"/>
              <a:gd name="T6" fmla="*/ 162 w 225"/>
              <a:gd name="T7" fmla="*/ 2 h 259"/>
              <a:gd name="T8" fmla="*/ 182 w 225"/>
              <a:gd name="T9" fmla="*/ 0 h 259"/>
              <a:gd name="T10" fmla="*/ 199 w 225"/>
              <a:gd name="T11" fmla="*/ 2 h 259"/>
              <a:gd name="T12" fmla="*/ 213 w 225"/>
              <a:gd name="T13" fmla="*/ 9 h 259"/>
              <a:gd name="T14" fmla="*/ 221 w 225"/>
              <a:gd name="T15" fmla="*/ 18 h 259"/>
              <a:gd name="T16" fmla="*/ 225 w 225"/>
              <a:gd name="T17" fmla="*/ 30 h 259"/>
              <a:gd name="T18" fmla="*/ 222 w 225"/>
              <a:gd name="T19" fmla="*/ 40 h 259"/>
              <a:gd name="T20" fmla="*/ 215 w 225"/>
              <a:gd name="T21" fmla="*/ 49 h 259"/>
              <a:gd name="T22" fmla="*/ 206 w 225"/>
              <a:gd name="T23" fmla="*/ 54 h 259"/>
              <a:gd name="T24" fmla="*/ 195 w 225"/>
              <a:gd name="T25" fmla="*/ 56 h 259"/>
              <a:gd name="T26" fmla="*/ 183 w 225"/>
              <a:gd name="T27" fmla="*/ 53 h 259"/>
              <a:gd name="T28" fmla="*/ 169 w 225"/>
              <a:gd name="T29" fmla="*/ 46 h 259"/>
              <a:gd name="T30" fmla="*/ 157 w 225"/>
              <a:gd name="T31" fmla="*/ 40 h 259"/>
              <a:gd name="T32" fmla="*/ 149 w 225"/>
              <a:gd name="T33" fmla="*/ 37 h 259"/>
              <a:gd name="T34" fmla="*/ 136 w 225"/>
              <a:gd name="T35" fmla="*/ 42 h 259"/>
              <a:gd name="T36" fmla="*/ 121 w 225"/>
              <a:gd name="T37" fmla="*/ 57 h 259"/>
              <a:gd name="T38" fmla="*/ 105 w 225"/>
              <a:gd name="T39" fmla="*/ 79 h 259"/>
              <a:gd name="T40" fmla="*/ 105 w 225"/>
              <a:gd name="T41" fmla="*/ 210 h 259"/>
              <a:gd name="T42" fmla="*/ 109 w 225"/>
              <a:gd name="T43" fmla="*/ 226 h 259"/>
              <a:gd name="T44" fmla="*/ 114 w 225"/>
              <a:gd name="T45" fmla="*/ 235 h 259"/>
              <a:gd name="T46" fmla="*/ 121 w 225"/>
              <a:gd name="T47" fmla="*/ 242 h 259"/>
              <a:gd name="T48" fmla="*/ 133 w 225"/>
              <a:gd name="T49" fmla="*/ 247 h 259"/>
              <a:gd name="T50" fmla="*/ 148 w 225"/>
              <a:gd name="T51" fmla="*/ 250 h 259"/>
              <a:gd name="T52" fmla="*/ 157 w 225"/>
              <a:gd name="T53" fmla="*/ 259 h 259"/>
              <a:gd name="T54" fmla="*/ 4 w 225"/>
              <a:gd name="T55" fmla="*/ 250 h 259"/>
              <a:gd name="T56" fmla="*/ 24 w 225"/>
              <a:gd name="T57" fmla="*/ 249 h 259"/>
              <a:gd name="T58" fmla="*/ 37 w 225"/>
              <a:gd name="T59" fmla="*/ 243 h 259"/>
              <a:gd name="T60" fmla="*/ 45 w 225"/>
              <a:gd name="T61" fmla="*/ 238 h 259"/>
              <a:gd name="T62" fmla="*/ 49 w 225"/>
              <a:gd name="T63" fmla="*/ 230 h 259"/>
              <a:gd name="T64" fmla="*/ 50 w 225"/>
              <a:gd name="T65" fmla="*/ 203 h 259"/>
              <a:gd name="T66" fmla="*/ 50 w 225"/>
              <a:gd name="T67" fmla="*/ 85 h 259"/>
              <a:gd name="T68" fmla="*/ 49 w 225"/>
              <a:gd name="T69" fmla="*/ 58 h 259"/>
              <a:gd name="T70" fmla="*/ 48 w 225"/>
              <a:gd name="T71" fmla="*/ 49 h 259"/>
              <a:gd name="T72" fmla="*/ 44 w 225"/>
              <a:gd name="T73" fmla="*/ 42 h 259"/>
              <a:gd name="T74" fmla="*/ 34 w 225"/>
              <a:gd name="T75" fmla="*/ 37 h 259"/>
              <a:gd name="T76" fmla="*/ 16 w 225"/>
              <a:gd name="T77" fmla="*/ 37 h 259"/>
              <a:gd name="T78" fmla="*/ 0 w 225"/>
              <a:gd name="T79" fmla="*/ 30 h 259"/>
              <a:gd name="T80" fmla="*/ 105 w 225"/>
              <a:gd name="T8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 h="259">
                <a:moveTo>
                  <a:pt x="105" y="0"/>
                </a:moveTo>
                <a:lnTo>
                  <a:pt x="105" y="57"/>
                </a:lnTo>
                <a:lnTo>
                  <a:pt x="114" y="44"/>
                </a:lnTo>
                <a:lnTo>
                  <a:pt x="124" y="32"/>
                </a:lnTo>
                <a:lnTo>
                  <a:pt x="134" y="21"/>
                </a:lnTo>
                <a:lnTo>
                  <a:pt x="144" y="13"/>
                </a:lnTo>
                <a:lnTo>
                  <a:pt x="153" y="8"/>
                </a:lnTo>
                <a:lnTo>
                  <a:pt x="162" y="2"/>
                </a:lnTo>
                <a:lnTo>
                  <a:pt x="173" y="0"/>
                </a:lnTo>
                <a:lnTo>
                  <a:pt x="182" y="0"/>
                </a:lnTo>
                <a:lnTo>
                  <a:pt x="191" y="0"/>
                </a:lnTo>
                <a:lnTo>
                  <a:pt x="199" y="2"/>
                </a:lnTo>
                <a:lnTo>
                  <a:pt x="206" y="5"/>
                </a:lnTo>
                <a:lnTo>
                  <a:pt x="213" y="9"/>
                </a:lnTo>
                <a:lnTo>
                  <a:pt x="218" y="13"/>
                </a:lnTo>
                <a:lnTo>
                  <a:pt x="221" y="18"/>
                </a:lnTo>
                <a:lnTo>
                  <a:pt x="223" y="24"/>
                </a:lnTo>
                <a:lnTo>
                  <a:pt x="225" y="30"/>
                </a:lnTo>
                <a:lnTo>
                  <a:pt x="223" y="36"/>
                </a:lnTo>
                <a:lnTo>
                  <a:pt x="222" y="40"/>
                </a:lnTo>
                <a:lnTo>
                  <a:pt x="219" y="45"/>
                </a:lnTo>
                <a:lnTo>
                  <a:pt x="215" y="49"/>
                </a:lnTo>
                <a:lnTo>
                  <a:pt x="211" y="52"/>
                </a:lnTo>
                <a:lnTo>
                  <a:pt x="206" y="54"/>
                </a:lnTo>
                <a:lnTo>
                  <a:pt x="201" y="56"/>
                </a:lnTo>
                <a:lnTo>
                  <a:pt x="195" y="56"/>
                </a:lnTo>
                <a:lnTo>
                  <a:pt x="189" y="56"/>
                </a:lnTo>
                <a:lnTo>
                  <a:pt x="183" y="53"/>
                </a:lnTo>
                <a:lnTo>
                  <a:pt x="177" y="50"/>
                </a:lnTo>
                <a:lnTo>
                  <a:pt x="169" y="46"/>
                </a:lnTo>
                <a:lnTo>
                  <a:pt x="162" y="42"/>
                </a:lnTo>
                <a:lnTo>
                  <a:pt x="157" y="40"/>
                </a:lnTo>
                <a:lnTo>
                  <a:pt x="152" y="37"/>
                </a:lnTo>
                <a:lnTo>
                  <a:pt x="149" y="37"/>
                </a:lnTo>
                <a:lnTo>
                  <a:pt x="142" y="38"/>
                </a:lnTo>
                <a:lnTo>
                  <a:pt x="136" y="42"/>
                </a:lnTo>
                <a:lnTo>
                  <a:pt x="128" y="49"/>
                </a:lnTo>
                <a:lnTo>
                  <a:pt x="121" y="57"/>
                </a:lnTo>
                <a:lnTo>
                  <a:pt x="113" y="68"/>
                </a:lnTo>
                <a:lnTo>
                  <a:pt x="105" y="79"/>
                </a:lnTo>
                <a:lnTo>
                  <a:pt x="105" y="201"/>
                </a:lnTo>
                <a:lnTo>
                  <a:pt x="105" y="210"/>
                </a:lnTo>
                <a:lnTo>
                  <a:pt x="106" y="219"/>
                </a:lnTo>
                <a:lnTo>
                  <a:pt x="109" y="226"/>
                </a:lnTo>
                <a:lnTo>
                  <a:pt x="112" y="233"/>
                </a:lnTo>
                <a:lnTo>
                  <a:pt x="114" y="235"/>
                </a:lnTo>
                <a:lnTo>
                  <a:pt x="117" y="239"/>
                </a:lnTo>
                <a:lnTo>
                  <a:pt x="121" y="242"/>
                </a:lnTo>
                <a:lnTo>
                  <a:pt x="126" y="245"/>
                </a:lnTo>
                <a:lnTo>
                  <a:pt x="133" y="247"/>
                </a:lnTo>
                <a:lnTo>
                  <a:pt x="140" y="249"/>
                </a:lnTo>
                <a:lnTo>
                  <a:pt x="148" y="250"/>
                </a:lnTo>
                <a:lnTo>
                  <a:pt x="157" y="250"/>
                </a:lnTo>
                <a:lnTo>
                  <a:pt x="157" y="259"/>
                </a:lnTo>
                <a:lnTo>
                  <a:pt x="4" y="259"/>
                </a:lnTo>
                <a:lnTo>
                  <a:pt x="4" y="250"/>
                </a:lnTo>
                <a:lnTo>
                  <a:pt x="14" y="250"/>
                </a:lnTo>
                <a:lnTo>
                  <a:pt x="24" y="249"/>
                </a:lnTo>
                <a:lnTo>
                  <a:pt x="32" y="246"/>
                </a:lnTo>
                <a:lnTo>
                  <a:pt x="37" y="243"/>
                </a:lnTo>
                <a:lnTo>
                  <a:pt x="41" y="241"/>
                </a:lnTo>
                <a:lnTo>
                  <a:pt x="45" y="238"/>
                </a:lnTo>
                <a:lnTo>
                  <a:pt x="48" y="234"/>
                </a:lnTo>
                <a:lnTo>
                  <a:pt x="49" y="230"/>
                </a:lnTo>
                <a:lnTo>
                  <a:pt x="50" y="221"/>
                </a:lnTo>
                <a:lnTo>
                  <a:pt x="50" y="203"/>
                </a:lnTo>
                <a:lnTo>
                  <a:pt x="50" y="105"/>
                </a:lnTo>
                <a:lnTo>
                  <a:pt x="50" y="85"/>
                </a:lnTo>
                <a:lnTo>
                  <a:pt x="50" y="70"/>
                </a:lnTo>
                <a:lnTo>
                  <a:pt x="49" y="58"/>
                </a:lnTo>
                <a:lnTo>
                  <a:pt x="49" y="52"/>
                </a:lnTo>
                <a:lnTo>
                  <a:pt x="48" y="49"/>
                </a:lnTo>
                <a:lnTo>
                  <a:pt x="45" y="45"/>
                </a:lnTo>
                <a:lnTo>
                  <a:pt x="44" y="42"/>
                </a:lnTo>
                <a:lnTo>
                  <a:pt x="41" y="40"/>
                </a:lnTo>
                <a:lnTo>
                  <a:pt x="34" y="37"/>
                </a:lnTo>
                <a:lnTo>
                  <a:pt x="26" y="36"/>
                </a:lnTo>
                <a:lnTo>
                  <a:pt x="16" y="37"/>
                </a:lnTo>
                <a:lnTo>
                  <a:pt x="4" y="41"/>
                </a:lnTo>
                <a:lnTo>
                  <a:pt x="0" y="30"/>
                </a:lnTo>
                <a:lnTo>
                  <a:pt x="92" y="0"/>
                </a:lnTo>
                <a:lnTo>
                  <a:pt x="105" y="0"/>
                </a:lnTo>
              </a:path>
            </a:pathLst>
          </a:custGeom>
          <a:noFill/>
          <a:ln w="3175">
            <a:solidFill>
              <a:srgbClr val="0093D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256" name="Text Box 128"/>
          <p:cNvSpPr txBox="1">
            <a:spLocks noChangeArrowheads="1"/>
          </p:cNvSpPr>
          <p:nvPr/>
        </p:nvSpPr>
        <p:spPr bwMode="auto">
          <a:xfrm>
            <a:off x="1443038" y="4878388"/>
            <a:ext cx="1828800" cy="144655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CC00FF"/>
                    </a:gs>
                  </a:gsLst>
                  <a:path path="shape">
                    <a:fillToRect l="50000" t="50000" r="50000" b="50000"/>
                  </a:path>
                </a:gradFill>
              </a14:hiddenFill>
            </a:ext>
            <a:ext uri="{91240B29-F687-4F45-9708-019B960494DF}">
              <a14:hiddenLine xmlns:a14="http://schemas.microsoft.com/office/drawing/2010/main" w="317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b="1" dirty="0">
                <a:cs typeface="Arial" charset="0"/>
              </a:rPr>
              <a:t> charged defects </a:t>
            </a:r>
            <a:br>
              <a:rPr lang="en-US" sz="1600" b="1" dirty="0">
                <a:cs typeface="Arial" charset="0"/>
              </a:rPr>
            </a:br>
            <a:r>
              <a:rPr lang="en-US" sz="1600" b="1" dirty="0">
                <a:cs typeface="Arial" charset="0"/>
              </a:rPr>
              <a:t>  </a:t>
            </a:r>
            <a:r>
              <a:rPr lang="en-US" sz="1600" b="1" dirty="0">
                <a:solidFill>
                  <a:srgbClr val="FF0000"/>
                </a:solidFill>
                <a:cs typeface="Arial" charset="0"/>
                <a:sym typeface="Symbol" pitchFamily="18" charset="2"/>
              </a:rPr>
              <a:t></a:t>
            </a:r>
            <a:r>
              <a:rPr lang="en-US" sz="1600" b="1" dirty="0">
                <a:cs typeface="Arial" charset="0"/>
                <a:sym typeface="Symbol" pitchFamily="18" charset="2"/>
              </a:rPr>
              <a:t> </a:t>
            </a:r>
            <a:r>
              <a:rPr lang="en-US" sz="1600" b="1" i="1" dirty="0">
                <a:cs typeface="Arial" charset="0"/>
              </a:rPr>
              <a:t>N</a:t>
            </a:r>
            <a:r>
              <a:rPr lang="en-US" sz="1600" b="1" i="1" baseline="-25000" dirty="0">
                <a:cs typeface="Arial" charset="0"/>
              </a:rPr>
              <a:t>eff</a:t>
            </a:r>
            <a:r>
              <a:rPr lang="en-US" sz="1600" b="1" dirty="0">
                <a:cs typeface="Arial" charset="0"/>
              </a:rPr>
              <a:t> , </a:t>
            </a:r>
            <a:r>
              <a:rPr lang="en-US" sz="1600" b="1" dirty="0" err="1">
                <a:cs typeface="Arial" charset="0"/>
              </a:rPr>
              <a:t>V</a:t>
            </a:r>
            <a:r>
              <a:rPr lang="en-US" sz="1600" b="1" baseline="-25000" dirty="0" err="1">
                <a:cs typeface="Arial" charset="0"/>
              </a:rPr>
              <a:t>dep</a:t>
            </a:r>
            <a:r>
              <a:rPr lang="en-US" sz="1600" b="1" dirty="0">
                <a:cs typeface="Arial" charset="0"/>
              </a:rPr>
              <a:t/>
            </a:r>
            <a:br>
              <a:rPr lang="en-US" sz="1600" b="1" dirty="0">
                <a:cs typeface="Arial" charset="0"/>
              </a:rPr>
            </a:br>
            <a:r>
              <a:rPr lang="en-US" sz="1400" dirty="0">
                <a:latin typeface="Helvetica" pitchFamily="34" charset="0"/>
                <a:cs typeface="Arial" charset="0"/>
              </a:rPr>
              <a:t>e.g. donors in upper and acceptors in lower half of band gap</a:t>
            </a:r>
          </a:p>
        </p:txBody>
      </p:sp>
      <p:sp>
        <p:nvSpPr>
          <p:cNvPr id="48257" name="Text Box 129"/>
          <p:cNvSpPr txBox="1">
            <a:spLocks noChangeArrowheads="1"/>
          </p:cNvSpPr>
          <p:nvPr/>
        </p:nvSpPr>
        <p:spPr bwMode="auto">
          <a:xfrm>
            <a:off x="5829300" y="4878388"/>
            <a:ext cx="3162300" cy="1323439"/>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CC00FF"/>
                    </a:gs>
                  </a:gsLst>
                  <a:path path="shape">
                    <a:fillToRect l="50000" t="50000" r="50000" b="50000"/>
                  </a:path>
                </a:gradFill>
              </a14:hiddenFill>
            </a:ext>
            <a:ext uri="{91240B29-F687-4F45-9708-019B960494DF}">
              <a14:hiddenLine xmlns:a14="http://schemas.microsoft.com/office/drawing/2010/main" w="317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1600" b="1" dirty="0">
                <a:cs typeface="Arial" charset="0"/>
              </a:rPr>
              <a:t> generation</a:t>
            </a:r>
            <a:br>
              <a:rPr lang="en-US" sz="1600" b="1" dirty="0">
                <a:cs typeface="Arial" charset="0"/>
              </a:rPr>
            </a:br>
            <a:r>
              <a:rPr lang="en-US" sz="1600" b="1" dirty="0">
                <a:cs typeface="Arial" charset="0"/>
              </a:rPr>
              <a:t> </a:t>
            </a:r>
            <a:r>
              <a:rPr lang="en-US" sz="1600" b="1" dirty="0">
                <a:solidFill>
                  <a:srgbClr val="FF0000"/>
                </a:solidFill>
                <a:cs typeface="Arial" charset="0"/>
                <a:sym typeface="Symbol" pitchFamily="18" charset="2"/>
              </a:rPr>
              <a:t></a:t>
            </a:r>
            <a:r>
              <a:rPr lang="en-US" sz="1600" b="1" dirty="0">
                <a:cs typeface="Arial" charset="0"/>
              </a:rPr>
              <a:t>  leakage </a:t>
            </a:r>
            <a:r>
              <a:rPr lang="en-US" sz="1600" b="1" dirty="0" smtClean="0">
                <a:cs typeface="Arial" charset="0"/>
              </a:rPr>
              <a:t>current, </a:t>
            </a:r>
            <a:r>
              <a:rPr lang="en-US" sz="1600" b="1" i="1" dirty="0">
                <a:cs typeface="Arial" charset="0"/>
              </a:rPr>
              <a:t>N</a:t>
            </a:r>
            <a:r>
              <a:rPr lang="en-US" sz="1600" b="1" i="1" baseline="-25000" dirty="0">
                <a:cs typeface="Arial" charset="0"/>
              </a:rPr>
              <a:t>eff</a:t>
            </a:r>
            <a:r>
              <a:rPr lang="en-US" sz="1600" b="1" dirty="0">
                <a:cs typeface="Arial" charset="0"/>
              </a:rPr>
              <a:t/>
            </a:r>
            <a:br>
              <a:rPr lang="en-US" sz="1600" b="1" dirty="0">
                <a:cs typeface="Arial" charset="0"/>
              </a:rPr>
            </a:br>
            <a:r>
              <a:rPr lang="en-US" sz="1600" dirty="0">
                <a:latin typeface="Helvetica" pitchFamily="34" charset="0"/>
                <a:cs typeface="Arial" charset="0"/>
              </a:rPr>
              <a:t>Levels close to </a:t>
            </a:r>
            <a:r>
              <a:rPr lang="en-US" sz="1600" dirty="0" smtClean="0">
                <a:latin typeface="Helvetica" pitchFamily="34" charset="0"/>
                <a:cs typeface="Arial" charset="0"/>
              </a:rPr>
              <a:t>mid-gap</a:t>
            </a:r>
            <a:r>
              <a:rPr lang="en-US" sz="1600" dirty="0">
                <a:latin typeface="Helvetica" pitchFamily="34" charset="0"/>
                <a:cs typeface="Arial" charset="0"/>
              </a:rPr>
              <a:t/>
            </a:r>
            <a:br>
              <a:rPr lang="en-US" sz="1600" dirty="0">
                <a:latin typeface="Helvetica" pitchFamily="34" charset="0"/>
                <a:cs typeface="Arial" charset="0"/>
              </a:rPr>
            </a:br>
            <a:r>
              <a:rPr lang="en-US" sz="1600" dirty="0">
                <a:latin typeface="Helvetica" pitchFamily="34" charset="0"/>
                <a:cs typeface="Arial" charset="0"/>
              </a:rPr>
              <a:t> most effective</a:t>
            </a:r>
            <a:br>
              <a:rPr lang="en-US" sz="1600" dirty="0">
                <a:latin typeface="Helvetica" pitchFamily="34" charset="0"/>
                <a:cs typeface="Arial" charset="0"/>
              </a:rPr>
            </a:br>
            <a:endParaRPr lang="en-US" sz="1600" b="1" dirty="0">
              <a:latin typeface="Helvetica" pitchFamily="34" charset="0"/>
              <a:cs typeface="Arial" charset="0"/>
            </a:endParaRPr>
          </a:p>
        </p:txBody>
      </p:sp>
      <p:sp>
        <p:nvSpPr>
          <p:cNvPr id="48259" name="Freeform 131"/>
          <p:cNvSpPr>
            <a:spLocks/>
          </p:cNvSpPr>
          <p:nvPr/>
        </p:nvSpPr>
        <p:spPr bwMode="auto">
          <a:xfrm>
            <a:off x="2008188" y="4573588"/>
            <a:ext cx="6110287" cy="42862"/>
          </a:xfrm>
          <a:custGeom>
            <a:avLst/>
            <a:gdLst>
              <a:gd name="T0" fmla="*/ 0 w 18432"/>
              <a:gd name="T1" fmla="*/ 0 h 84"/>
              <a:gd name="T2" fmla="*/ 18432 w 18432"/>
              <a:gd name="T3" fmla="*/ 22 h 84"/>
              <a:gd name="T4" fmla="*/ 18432 w 18432"/>
              <a:gd name="T5" fmla="*/ 84 h 84"/>
              <a:gd name="T6" fmla="*/ 0 w 18432"/>
              <a:gd name="T7" fmla="*/ 63 h 84"/>
              <a:gd name="T8" fmla="*/ 0 w 18432"/>
              <a:gd name="T9" fmla="*/ 0 h 84"/>
            </a:gdLst>
            <a:ahLst/>
            <a:cxnLst>
              <a:cxn ang="0">
                <a:pos x="T0" y="T1"/>
              </a:cxn>
              <a:cxn ang="0">
                <a:pos x="T2" y="T3"/>
              </a:cxn>
              <a:cxn ang="0">
                <a:pos x="T4" y="T5"/>
              </a:cxn>
              <a:cxn ang="0">
                <a:pos x="T6" y="T7"/>
              </a:cxn>
              <a:cxn ang="0">
                <a:pos x="T8" y="T9"/>
              </a:cxn>
            </a:cxnLst>
            <a:rect l="0" t="0" r="r" b="b"/>
            <a:pathLst>
              <a:path w="18432" h="84">
                <a:moveTo>
                  <a:pt x="0" y="0"/>
                </a:moveTo>
                <a:lnTo>
                  <a:pt x="18432" y="22"/>
                </a:lnTo>
                <a:lnTo>
                  <a:pt x="18432" y="84"/>
                </a:lnTo>
                <a:lnTo>
                  <a:pt x="0" y="6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60" name="Text Box 132"/>
          <p:cNvSpPr txBox="1">
            <a:spLocks noChangeArrowheads="1"/>
          </p:cNvSpPr>
          <p:nvPr/>
        </p:nvSpPr>
        <p:spPr bwMode="auto">
          <a:xfrm>
            <a:off x="3471863" y="4840288"/>
            <a:ext cx="2133600" cy="164465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CC00FF"/>
                    </a:gs>
                  </a:gsLst>
                  <a:path path="shape">
                    <a:fillToRect l="50000" t="50000" r="50000" b="50000"/>
                  </a:path>
                </a:gradFill>
              </a14:hiddenFill>
            </a:ext>
            <a:ext uri="{91240B29-F687-4F45-9708-019B960494DF}">
              <a14:hiddenLine xmlns:a14="http://schemas.microsoft.com/office/drawing/2010/main" w="317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b="1">
                <a:cs typeface="Arial" charset="0"/>
              </a:rPr>
              <a:t>Trapping (e and h)</a:t>
            </a:r>
            <a:br>
              <a:rPr lang="en-US" sz="1600" b="1">
                <a:cs typeface="Arial" charset="0"/>
              </a:rPr>
            </a:br>
            <a:r>
              <a:rPr lang="en-US" sz="1600" b="1">
                <a:solidFill>
                  <a:srgbClr val="FF0000"/>
                </a:solidFill>
                <a:cs typeface="Arial" charset="0"/>
                <a:sym typeface="Symbol" pitchFamily="18" charset="2"/>
              </a:rPr>
              <a:t></a:t>
            </a:r>
            <a:r>
              <a:rPr lang="en-US" sz="1600" b="1">
                <a:cs typeface="Arial" charset="0"/>
              </a:rPr>
              <a:t> CCE</a:t>
            </a:r>
            <a:br>
              <a:rPr lang="en-US" sz="1600" b="1">
                <a:cs typeface="Arial" charset="0"/>
              </a:rPr>
            </a:br>
            <a:r>
              <a:rPr lang="en-US" sz="1400">
                <a:latin typeface="Helvetica" pitchFamily="34" charset="0"/>
                <a:cs typeface="Arial" charset="0"/>
              </a:rPr>
              <a:t>shallow defects do not contribute at room temperature due to fast detrapping</a:t>
            </a:r>
            <a:r>
              <a:rPr lang="en-US" sz="1400" b="1">
                <a:cs typeface="Arial" charset="0"/>
              </a:rPr>
              <a:t> </a:t>
            </a:r>
            <a:br>
              <a:rPr lang="en-US" sz="1400" b="1">
                <a:cs typeface="Arial" charset="0"/>
              </a:rPr>
            </a:br>
            <a:endParaRPr lang="en-US" sz="1400" b="1">
              <a:cs typeface="Arial" charset="0"/>
            </a:endParaRPr>
          </a:p>
        </p:txBody>
      </p:sp>
      <p:pic>
        <p:nvPicPr>
          <p:cNvPr id="137" name="Picture 9" descr="AnimPulse_Trap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22663" y="947737"/>
            <a:ext cx="1905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Inversion_sho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919162"/>
            <a:ext cx="19050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1" descr="GenCurrentAni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995362"/>
            <a:ext cx="1752600" cy="18573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2"/>
          </p:nvPr>
        </p:nvSpPr>
        <p:spPr/>
        <p:txBody>
          <a:bodyPr/>
          <a:lstStyle/>
          <a:p>
            <a:fld id="{3738B829-89FC-4223-B8B9-694E98021572}" type="datetime1">
              <a:rPr lang="en-US" smtClean="0"/>
              <a:t>4/19/2013</a:t>
            </a:fld>
            <a:endParaRPr lang="en-US"/>
          </a:p>
        </p:txBody>
      </p:sp>
      <p:sp>
        <p:nvSpPr>
          <p:cNvPr id="3" name="Footer Placeholder 2"/>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008861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1"/>
          </p:nvPr>
        </p:nvSpPr>
        <p:spPr/>
        <p:txBody>
          <a:bodyPr/>
          <a:lstStyle/>
          <a:p>
            <a:fld id="{1E4A2034-667F-4E69-81A7-04C553C695DD}" type="slidenum">
              <a:rPr lang="en-US"/>
              <a:pPr/>
              <a:t>18</a:t>
            </a:fld>
            <a:endParaRPr lang="en-US"/>
          </a:p>
        </p:txBody>
      </p:sp>
      <p:sp>
        <p:nvSpPr>
          <p:cNvPr id="25602" name="Rectangle 2"/>
          <p:cNvSpPr>
            <a:spLocks noGrp="1" noRot="1" noChangeArrowheads="1"/>
          </p:cNvSpPr>
          <p:nvPr>
            <p:ph type="title"/>
          </p:nvPr>
        </p:nvSpPr>
        <p:spPr>
          <a:xfrm>
            <a:off x="107950" y="0"/>
            <a:ext cx="8856663" cy="1143000"/>
          </a:xfrm>
        </p:spPr>
        <p:txBody>
          <a:bodyPr/>
          <a:lstStyle/>
          <a:p>
            <a:r>
              <a:rPr lang="en-US" sz="2800" b="1" dirty="0">
                <a:solidFill>
                  <a:srgbClr val="00B050"/>
                </a:solidFill>
              </a:rPr>
              <a:t>Signal in semiconductor </a:t>
            </a:r>
            <a:r>
              <a:rPr lang="en-US" sz="2800" b="1" dirty="0" smtClean="0">
                <a:solidFill>
                  <a:srgbClr val="00B050"/>
                </a:solidFill>
              </a:rPr>
              <a:t>detector (pad)</a:t>
            </a:r>
            <a:endParaRPr lang="en-US" sz="2800" b="1" dirty="0">
              <a:solidFill>
                <a:srgbClr val="00B050"/>
              </a:solidFill>
            </a:endParaRPr>
          </a:p>
        </p:txBody>
      </p:sp>
      <p:graphicFrame>
        <p:nvGraphicFramePr>
          <p:cNvPr id="25604" name="Object 4"/>
          <p:cNvGraphicFramePr>
            <a:graphicFrameLocks noChangeAspect="1"/>
          </p:cNvGraphicFramePr>
          <p:nvPr>
            <p:extLst>
              <p:ext uri="{D42A27DB-BD31-4B8C-83A1-F6EECF244321}">
                <p14:modId xmlns:p14="http://schemas.microsoft.com/office/powerpoint/2010/main" val="885444794"/>
              </p:ext>
            </p:extLst>
          </p:nvPr>
        </p:nvGraphicFramePr>
        <p:xfrm>
          <a:off x="369888" y="1481137"/>
          <a:ext cx="3240087" cy="1549400"/>
        </p:xfrm>
        <a:graphic>
          <a:graphicData uri="http://schemas.openxmlformats.org/presentationml/2006/ole">
            <mc:AlternateContent xmlns:mc="http://schemas.openxmlformats.org/markup-compatibility/2006">
              <mc:Choice xmlns:v="urn:schemas-microsoft-com:vml" Requires="v">
                <p:oleObj spid="_x0000_s113852" name="Equation" r:id="rId3" imgW="2019240" imgH="965160" progId="Equation.3">
                  <p:embed/>
                </p:oleObj>
              </mc:Choice>
              <mc:Fallback>
                <p:oleObj name="Equation" r:id="rId3" imgW="2019240" imgH="965160" progId="Equation.3">
                  <p:embed/>
                  <p:pic>
                    <p:nvPicPr>
                      <p:cNvPr id="0" name=""/>
                      <p:cNvPicPr>
                        <a:picLocks noChangeAspect="1" noChangeArrowheads="1"/>
                      </p:cNvPicPr>
                      <p:nvPr/>
                    </p:nvPicPr>
                    <p:blipFill>
                      <a:blip r:embed="rId4"/>
                      <a:srcRect/>
                      <a:stretch>
                        <a:fillRect/>
                      </a:stretch>
                    </p:blipFill>
                    <p:spPr bwMode="auto">
                      <a:xfrm>
                        <a:off x="369888" y="1481137"/>
                        <a:ext cx="3240087" cy="1549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Rectangle 6"/>
          <p:cNvSpPr>
            <a:spLocks noChangeArrowheads="1"/>
          </p:cNvSpPr>
          <p:nvPr/>
        </p:nvSpPr>
        <p:spPr bwMode="auto">
          <a:xfrm>
            <a:off x="369888" y="2230436"/>
            <a:ext cx="2232025" cy="804863"/>
          </a:xfrm>
          <a:prstGeom prst="rect">
            <a:avLst/>
          </a:prstGeom>
          <a:noFill/>
          <a:ln w="38100">
            <a:solidFill>
              <a:srgbClr val="FF170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0" name="Rectangle 10"/>
          <p:cNvSpPr>
            <a:spLocks noChangeArrowheads="1"/>
          </p:cNvSpPr>
          <p:nvPr/>
        </p:nvSpPr>
        <p:spPr bwMode="auto">
          <a:xfrm>
            <a:off x="4102101" y="2562225"/>
            <a:ext cx="1798637" cy="141287"/>
          </a:xfrm>
          <a:prstGeom prst="rect">
            <a:avLst/>
          </a:prstGeom>
          <a:solidFill>
            <a:srgbClr val="FF170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1" name="Rectangle 11"/>
          <p:cNvSpPr>
            <a:spLocks noChangeArrowheads="1"/>
          </p:cNvSpPr>
          <p:nvPr/>
        </p:nvSpPr>
        <p:spPr bwMode="auto">
          <a:xfrm>
            <a:off x="4102101" y="1409700"/>
            <a:ext cx="1798637"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2" name="Line 12"/>
          <p:cNvSpPr>
            <a:spLocks noChangeShapeType="1"/>
          </p:cNvSpPr>
          <p:nvPr/>
        </p:nvSpPr>
        <p:spPr bwMode="auto">
          <a:xfrm>
            <a:off x="4029076" y="1409700"/>
            <a:ext cx="0" cy="1295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3" name="Text Box 13"/>
          <p:cNvSpPr txBox="1">
            <a:spLocks noChangeArrowheads="1"/>
          </p:cNvSpPr>
          <p:nvPr/>
        </p:nvSpPr>
        <p:spPr bwMode="auto">
          <a:xfrm>
            <a:off x="4029076" y="1841500"/>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smtClean="0"/>
              <a:t>d</a:t>
            </a:r>
            <a:endParaRPr lang="en-US" i="1" dirty="0"/>
          </a:p>
        </p:txBody>
      </p:sp>
      <p:sp>
        <p:nvSpPr>
          <p:cNvPr id="25614" name="Oval 14"/>
          <p:cNvSpPr>
            <a:spLocks noChangeArrowheads="1"/>
          </p:cNvSpPr>
          <p:nvPr/>
        </p:nvSpPr>
        <p:spPr bwMode="auto">
          <a:xfrm>
            <a:off x="4965701" y="2057400"/>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5" name="Oval 15"/>
          <p:cNvSpPr>
            <a:spLocks noChangeArrowheads="1"/>
          </p:cNvSpPr>
          <p:nvPr/>
        </p:nvSpPr>
        <p:spPr bwMode="auto">
          <a:xfrm>
            <a:off x="4965701" y="1912937"/>
            <a:ext cx="144462" cy="144463"/>
          </a:xfrm>
          <a:prstGeom prst="ellipse">
            <a:avLst/>
          </a:prstGeom>
          <a:solidFill>
            <a:srgbClr val="FF17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6" name="Line 16"/>
          <p:cNvSpPr>
            <a:spLocks noChangeShapeType="1"/>
          </p:cNvSpPr>
          <p:nvPr/>
        </p:nvSpPr>
        <p:spPr bwMode="auto">
          <a:xfrm flipV="1">
            <a:off x="5037138" y="1625600"/>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7" name="Line 17"/>
          <p:cNvSpPr>
            <a:spLocks noChangeShapeType="1"/>
          </p:cNvSpPr>
          <p:nvPr/>
        </p:nvSpPr>
        <p:spPr bwMode="auto">
          <a:xfrm>
            <a:off x="5037138" y="2128837"/>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8" name="Text Box 18"/>
          <p:cNvSpPr txBox="1">
            <a:spLocks noChangeArrowheads="1"/>
          </p:cNvSpPr>
          <p:nvPr/>
        </p:nvSpPr>
        <p:spPr bwMode="auto">
          <a:xfrm>
            <a:off x="5018088" y="1585912"/>
            <a:ext cx="563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hole</a:t>
            </a:r>
          </a:p>
        </p:txBody>
      </p:sp>
      <p:sp>
        <p:nvSpPr>
          <p:cNvPr id="25619" name="Text Box 19"/>
          <p:cNvSpPr txBox="1">
            <a:spLocks noChangeArrowheads="1"/>
          </p:cNvSpPr>
          <p:nvPr/>
        </p:nvSpPr>
        <p:spPr bwMode="auto">
          <a:xfrm>
            <a:off x="5037138" y="2128837"/>
            <a:ext cx="896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electron</a:t>
            </a:r>
          </a:p>
        </p:txBody>
      </p:sp>
      <p:sp>
        <p:nvSpPr>
          <p:cNvPr id="25620" name="Text Box 20"/>
          <p:cNvSpPr txBox="1">
            <a:spLocks noChangeArrowheads="1"/>
          </p:cNvSpPr>
          <p:nvPr/>
        </p:nvSpPr>
        <p:spPr bwMode="auto">
          <a:xfrm>
            <a:off x="4074887" y="1042987"/>
            <a:ext cx="401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p</a:t>
            </a:r>
            <a:r>
              <a:rPr lang="en-US" baseline="30000" dirty="0"/>
              <a:t>+</a:t>
            </a:r>
          </a:p>
        </p:txBody>
      </p:sp>
      <p:sp>
        <p:nvSpPr>
          <p:cNvPr id="25621" name="Text Box 21"/>
          <p:cNvSpPr txBox="1">
            <a:spLocks noChangeArrowheads="1"/>
          </p:cNvSpPr>
          <p:nvPr/>
        </p:nvSpPr>
        <p:spPr bwMode="auto">
          <a:xfrm>
            <a:off x="4173538" y="2778125"/>
            <a:ext cx="401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a:t>
            </a:r>
            <a:r>
              <a:rPr lang="en-US" baseline="30000"/>
              <a:t>+</a:t>
            </a:r>
          </a:p>
        </p:txBody>
      </p:sp>
      <p:graphicFrame>
        <p:nvGraphicFramePr>
          <p:cNvPr id="2" name="Object 1"/>
          <p:cNvGraphicFramePr>
            <a:graphicFrameLocks noChangeAspect="1"/>
          </p:cNvGraphicFramePr>
          <p:nvPr>
            <p:extLst>
              <p:ext uri="{D42A27DB-BD31-4B8C-83A1-F6EECF244321}">
                <p14:modId xmlns:p14="http://schemas.microsoft.com/office/powerpoint/2010/main" val="3369104628"/>
              </p:ext>
            </p:extLst>
          </p:nvPr>
        </p:nvGraphicFramePr>
        <p:xfrm>
          <a:off x="398463" y="1028700"/>
          <a:ext cx="1981200" cy="455613"/>
        </p:xfrm>
        <a:graphic>
          <a:graphicData uri="http://schemas.openxmlformats.org/presentationml/2006/ole">
            <mc:AlternateContent xmlns:mc="http://schemas.openxmlformats.org/markup-compatibility/2006">
              <mc:Choice xmlns:v="urn:schemas-microsoft-com:vml" Requires="v">
                <p:oleObj spid="_x0000_s113853" name="Equation" r:id="rId5" imgW="1041120" imgH="241200" progId="Equation.3">
                  <p:embed/>
                </p:oleObj>
              </mc:Choice>
              <mc:Fallback>
                <p:oleObj name="Equation" r:id="rId5" imgW="1041120" imgH="241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63" y="1028700"/>
                        <a:ext cx="19812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p:cNvSpPr txBox="1"/>
          <p:nvPr/>
        </p:nvSpPr>
        <p:spPr>
          <a:xfrm>
            <a:off x="4419035" y="1764360"/>
            <a:ext cx="518091" cy="646331"/>
          </a:xfrm>
          <a:prstGeom prst="rect">
            <a:avLst/>
          </a:prstGeom>
          <a:noFill/>
        </p:spPr>
        <p:txBody>
          <a:bodyPr wrap="none" rtlCol="0">
            <a:spAutoFit/>
          </a:bodyPr>
          <a:lstStyle/>
          <a:p>
            <a:r>
              <a:rPr lang="en-US" i="1" dirty="0" smtClean="0"/>
              <a:t>v(t)</a:t>
            </a:r>
          </a:p>
          <a:p>
            <a:r>
              <a:rPr lang="en-US" i="1" dirty="0" smtClean="0"/>
              <a:t>r</a:t>
            </a:r>
            <a:r>
              <a:rPr lang="en-US" i="1" baseline="-25000" dirty="0" smtClean="0"/>
              <a:t>0</a:t>
            </a:r>
            <a:endParaRPr lang="en-GB" i="1" dirty="0"/>
          </a:p>
        </p:txBody>
      </p:sp>
      <p:cxnSp>
        <p:nvCxnSpPr>
          <p:cNvPr id="39" name="Straight Connector 38"/>
          <p:cNvCxnSpPr/>
          <p:nvPr/>
        </p:nvCxnSpPr>
        <p:spPr bwMode="auto">
          <a:xfrm flipV="1">
            <a:off x="5001419" y="2705100"/>
            <a:ext cx="0" cy="1828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 name="Straight Connector 3"/>
          <p:cNvCxnSpPr>
            <a:stCxn id="25611" idx="0"/>
          </p:cNvCxnSpPr>
          <p:nvPr/>
        </p:nvCxnSpPr>
        <p:spPr bwMode="auto">
          <a:xfrm flipH="1" flipV="1">
            <a:off x="4998487" y="1143000"/>
            <a:ext cx="2933" cy="2667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Isosceles Triangle 5"/>
          <p:cNvSpPr/>
          <p:nvPr/>
        </p:nvSpPr>
        <p:spPr bwMode="auto">
          <a:xfrm rot="5400000">
            <a:off x="5580858" y="762001"/>
            <a:ext cx="304798" cy="457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5" name="Straight Connector 14"/>
          <p:cNvCxnSpPr/>
          <p:nvPr/>
        </p:nvCxnSpPr>
        <p:spPr bwMode="auto">
          <a:xfrm flipV="1">
            <a:off x="5001420" y="990601"/>
            <a:ext cx="0" cy="1523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a:endCxn id="6" idx="3"/>
          </p:cNvCxnSpPr>
          <p:nvPr/>
        </p:nvCxnSpPr>
        <p:spPr bwMode="auto">
          <a:xfrm>
            <a:off x="5001420" y="990600"/>
            <a:ext cx="503237"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TextBox 26"/>
          <p:cNvSpPr txBox="1"/>
          <p:nvPr/>
        </p:nvSpPr>
        <p:spPr>
          <a:xfrm>
            <a:off x="4987472" y="2767976"/>
            <a:ext cx="505267" cy="369332"/>
          </a:xfrm>
          <a:prstGeom prst="rect">
            <a:avLst/>
          </a:prstGeom>
          <a:noFill/>
        </p:spPr>
        <p:txBody>
          <a:bodyPr wrap="none" rtlCol="0">
            <a:spAutoFit/>
          </a:bodyPr>
          <a:lstStyle/>
          <a:p>
            <a:r>
              <a:rPr lang="en-US" dirty="0" smtClean="0"/>
              <a:t>HV</a:t>
            </a:r>
            <a:endParaRPr lang="en-GB" dirty="0"/>
          </a:p>
        </p:txBody>
      </p:sp>
      <p:sp>
        <p:nvSpPr>
          <p:cNvPr id="29" name="Oval 28"/>
          <p:cNvSpPr/>
          <p:nvPr/>
        </p:nvSpPr>
        <p:spPr bwMode="auto">
          <a:xfrm>
            <a:off x="4937126" y="2887981"/>
            <a:ext cx="100012" cy="6466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1382703078"/>
              </p:ext>
            </p:extLst>
          </p:nvPr>
        </p:nvGraphicFramePr>
        <p:xfrm>
          <a:off x="387116" y="3505200"/>
          <a:ext cx="2649538" cy="590550"/>
        </p:xfrm>
        <a:graphic>
          <a:graphicData uri="http://schemas.openxmlformats.org/presentationml/2006/ole">
            <mc:AlternateContent xmlns:mc="http://schemas.openxmlformats.org/markup-compatibility/2006">
              <mc:Choice xmlns:v="urn:schemas-microsoft-com:vml" Requires="v">
                <p:oleObj spid="_x0000_s113854" name="Equation" r:id="rId7" imgW="1777680" imgH="393480" progId="Equation.3">
                  <p:embed/>
                </p:oleObj>
              </mc:Choice>
              <mc:Fallback>
                <p:oleObj name="Equation" r:id="rId7" imgW="1777680" imgH="393480" progId="Equation.3">
                  <p:embed/>
                  <p:pic>
                    <p:nvPicPr>
                      <p:cNvPr id="0" name="Object 28"/>
                      <p:cNvPicPr>
                        <a:picLocks noChangeAspect="1" noChangeArrowheads="1"/>
                      </p:cNvPicPr>
                      <p:nvPr/>
                    </p:nvPicPr>
                    <p:blipFill>
                      <a:blip r:embed="rId8"/>
                      <a:srcRect/>
                      <a:stretch>
                        <a:fillRect/>
                      </a:stretch>
                    </p:blipFill>
                    <p:spPr bwMode="auto">
                      <a:xfrm>
                        <a:off x="387116" y="3505200"/>
                        <a:ext cx="26495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Down Arrow 42"/>
          <p:cNvSpPr/>
          <p:nvPr/>
        </p:nvSpPr>
        <p:spPr bwMode="auto">
          <a:xfrm>
            <a:off x="1600200" y="4114800"/>
            <a:ext cx="2286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4" name="TextBox 43"/>
          <p:cNvSpPr txBox="1"/>
          <p:nvPr/>
        </p:nvSpPr>
        <p:spPr>
          <a:xfrm>
            <a:off x="215944" y="4876800"/>
            <a:ext cx="3833101" cy="923330"/>
          </a:xfrm>
          <a:prstGeom prst="rect">
            <a:avLst/>
          </a:prstGeom>
          <a:noFill/>
        </p:spPr>
        <p:txBody>
          <a:bodyPr wrap="none" rtlCol="0">
            <a:spAutoFit/>
          </a:bodyPr>
          <a:lstStyle/>
          <a:p>
            <a:r>
              <a:rPr lang="en-US" dirty="0" smtClean="0"/>
              <a:t>What if the drift is not completed?</a:t>
            </a:r>
          </a:p>
          <a:p>
            <a:pPr marL="285750" indent="-285750">
              <a:buFont typeface="Arial" pitchFamily="34" charset="0"/>
              <a:buChar char="•"/>
            </a:pPr>
            <a:r>
              <a:rPr lang="en-US" dirty="0" smtClean="0"/>
              <a:t>Ballistic deficit – short integration</a:t>
            </a:r>
          </a:p>
          <a:p>
            <a:pPr marL="285750" indent="-285750">
              <a:buFont typeface="Arial" pitchFamily="34" charset="0"/>
              <a:buChar char="•"/>
            </a:pPr>
            <a:r>
              <a:rPr lang="en-US" dirty="0" smtClean="0"/>
              <a:t>Charge trapping</a:t>
            </a:r>
          </a:p>
        </p:txBody>
      </p:sp>
      <p:graphicFrame>
        <p:nvGraphicFramePr>
          <p:cNvPr id="77" name="Object 26"/>
          <p:cNvGraphicFramePr>
            <a:graphicFrameLocks noChangeAspect="1"/>
          </p:cNvGraphicFramePr>
          <p:nvPr>
            <p:extLst>
              <p:ext uri="{D42A27DB-BD31-4B8C-83A1-F6EECF244321}">
                <p14:modId xmlns:p14="http://schemas.microsoft.com/office/powerpoint/2010/main" val="927424884"/>
              </p:ext>
            </p:extLst>
          </p:nvPr>
        </p:nvGraphicFramePr>
        <p:xfrm>
          <a:off x="6357938" y="1419225"/>
          <a:ext cx="2203450" cy="1122363"/>
        </p:xfrm>
        <a:graphic>
          <a:graphicData uri="http://schemas.openxmlformats.org/presentationml/2006/ole">
            <mc:AlternateContent xmlns:mc="http://schemas.openxmlformats.org/markup-compatibility/2006">
              <mc:Choice xmlns:v="urn:schemas-microsoft-com:vml" Requires="v">
                <p:oleObj spid="_x0000_s113855" name="Equation" r:id="rId9" imgW="1396800" imgH="711000" progId="Equation.3">
                  <p:embed/>
                </p:oleObj>
              </mc:Choice>
              <mc:Fallback>
                <p:oleObj name="Equation" r:id="rId9" imgW="1396800" imgH="711000" progId="Equation.3">
                  <p:embed/>
                  <p:pic>
                    <p:nvPicPr>
                      <p:cNvPr id="0" name=""/>
                      <p:cNvPicPr>
                        <a:picLocks noChangeAspect="1" noChangeArrowheads="1"/>
                      </p:cNvPicPr>
                      <p:nvPr/>
                    </p:nvPicPr>
                    <p:blipFill>
                      <a:blip r:embed="rId10"/>
                      <a:srcRect/>
                      <a:stretch>
                        <a:fillRect/>
                      </a:stretch>
                    </p:blipFill>
                    <p:spPr bwMode="auto">
                      <a:xfrm>
                        <a:off x="6357938" y="1419225"/>
                        <a:ext cx="2203450" cy="1122363"/>
                      </a:xfrm>
                      <a:prstGeom prst="rect">
                        <a:avLst/>
                      </a:prstGeom>
                      <a:noFill/>
                      <a:ln>
                        <a:noFill/>
                      </a:ln>
                      <a:effectLst/>
                      <a:extLst/>
                    </p:spPr>
                  </p:pic>
                </p:oleObj>
              </mc:Fallback>
            </mc:AlternateContent>
          </a:graphicData>
        </a:graphic>
      </p:graphicFrame>
      <p:sp>
        <p:nvSpPr>
          <p:cNvPr id="78" name="Line 27"/>
          <p:cNvSpPr>
            <a:spLocks noChangeShapeType="1"/>
          </p:cNvSpPr>
          <p:nvPr/>
        </p:nvSpPr>
        <p:spPr bwMode="auto">
          <a:xfrm>
            <a:off x="7228680" y="198026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 name="Line 28"/>
          <p:cNvSpPr>
            <a:spLocks noChangeShapeType="1"/>
          </p:cNvSpPr>
          <p:nvPr/>
        </p:nvSpPr>
        <p:spPr bwMode="auto">
          <a:xfrm>
            <a:off x="7228681" y="2330498"/>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 name="Text Box 29"/>
          <p:cNvSpPr txBox="1">
            <a:spLocks noChangeArrowheads="1"/>
          </p:cNvSpPr>
          <p:nvPr/>
        </p:nvSpPr>
        <p:spPr bwMode="auto">
          <a:xfrm>
            <a:off x="7459663" y="1701762"/>
            <a:ext cx="1684337"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60000"/>
              </a:lnSpc>
            </a:pPr>
            <a:r>
              <a:rPr lang="en-US" sz="1400" dirty="0">
                <a:latin typeface="Tahoma" charset="0"/>
              </a:rPr>
              <a:t>sensing electrode</a:t>
            </a:r>
          </a:p>
          <a:p>
            <a:pPr>
              <a:lnSpc>
                <a:spcPct val="160000"/>
              </a:lnSpc>
            </a:pPr>
            <a:r>
              <a:rPr lang="en-US" sz="1400" dirty="0">
                <a:latin typeface="Tahoma" charset="0"/>
              </a:rPr>
              <a:t>all other electrodes</a:t>
            </a:r>
          </a:p>
        </p:txBody>
      </p:sp>
      <p:sp>
        <p:nvSpPr>
          <p:cNvPr id="81" name="Text Box 30"/>
          <p:cNvSpPr txBox="1">
            <a:spLocks noChangeArrowheads="1"/>
          </p:cNvSpPr>
          <p:nvPr/>
        </p:nvSpPr>
        <p:spPr bwMode="auto">
          <a:xfrm>
            <a:off x="6380163" y="1125538"/>
            <a:ext cx="1697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Tahoma" charset="0"/>
              </a:rPr>
              <a:t>Weighting field</a:t>
            </a:r>
          </a:p>
        </p:txBody>
      </p:sp>
      <p:pic>
        <p:nvPicPr>
          <p:cNvPr id="60435"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5529" y="3137308"/>
            <a:ext cx="4348871" cy="325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bwMode="auto">
          <a:xfrm>
            <a:off x="6263346" y="4762412"/>
            <a:ext cx="193236"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5" name="Oval 84"/>
          <p:cNvSpPr/>
          <p:nvPr/>
        </p:nvSpPr>
        <p:spPr bwMode="auto">
          <a:xfrm>
            <a:off x="6380163" y="4686212"/>
            <a:ext cx="193236"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6" name="TextBox 85"/>
          <p:cNvSpPr txBox="1"/>
          <p:nvPr/>
        </p:nvSpPr>
        <p:spPr>
          <a:xfrm>
            <a:off x="5485607" y="4543904"/>
            <a:ext cx="762000" cy="261610"/>
          </a:xfrm>
          <a:prstGeom prst="rect">
            <a:avLst/>
          </a:prstGeom>
          <a:solidFill>
            <a:schemeClr val="bg1"/>
          </a:solidFill>
        </p:spPr>
        <p:txBody>
          <a:bodyPr wrap="square" rtlCol="0">
            <a:spAutoFit/>
          </a:bodyPr>
          <a:lstStyle/>
          <a:p>
            <a:r>
              <a:rPr lang="en-US" sz="1100" b="1" i="1" dirty="0" err="1" smtClean="0">
                <a:solidFill>
                  <a:schemeClr val="bg2">
                    <a:lumMod val="60000"/>
                    <a:lumOff val="40000"/>
                  </a:schemeClr>
                </a:solidFill>
              </a:rPr>
              <a:t>Q</a:t>
            </a:r>
            <a:r>
              <a:rPr lang="en-US" sz="1100" b="1" i="1" baseline="-25000" dirty="0" err="1" smtClean="0">
                <a:solidFill>
                  <a:schemeClr val="bg2">
                    <a:lumMod val="60000"/>
                    <a:lumOff val="40000"/>
                  </a:schemeClr>
                </a:solidFill>
              </a:rPr>
              <a:t>e</a:t>
            </a:r>
            <a:r>
              <a:rPr lang="en-US" sz="1100" b="1" i="1" dirty="0" smtClean="0">
                <a:solidFill>
                  <a:schemeClr val="bg2">
                    <a:lumMod val="60000"/>
                    <a:lumOff val="40000"/>
                  </a:schemeClr>
                </a:solidFill>
              </a:rPr>
              <a:t>=0.5 q</a:t>
            </a:r>
            <a:endParaRPr lang="en-GB" sz="1100" b="1" i="1" dirty="0">
              <a:solidFill>
                <a:schemeClr val="bg2">
                  <a:lumMod val="60000"/>
                  <a:lumOff val="40000"/>
                </a:schemeClr>
              </a:solidFill>
            </a:endParaRPr>
          </a:p>
        </p:txBody>
      </p:sp>
      <p:sp>
        <p:nvSpPr>
          <p:cNvPr id="87" name="TextBox 86"/>
          <p:cNvSpPr txBox="1"/>
          <p:nvPr/>
        </p:nvSpPr>
        <p:spPr>
          <a:xfrm>
            <a:off x="6095781" y="4282294"/>
            <a:ext cx="762000" cy="261610"/>
          </a:xfrm>
          <a:prstGeom prst="rect">
            <a:avLst/>
          </a:prstGeom>
          <a:solidFill>
            <a:schemeClr val="bg1"/>
          </a:solidFill>
        </p:spPr>
        <p:txBody>
          <a:bodyPr wrap="square" rtlCol="0">
            <a:spAutoFit/>
          </a:bodyPr>
          <a:lstStyle/>
          <a:p>
            <a:r>
              <a:rPr lang="en-US" sz="1100" b="1" i="1" dirty="0" err="1" smtClean="0">
                <a:solidFill>
                  <a:srgbClr val="FF0000"/>
                </a:solidFill>
              </a:rPr>
              <a:t>Q</a:t>
            </a:r>
            <a:r>
              <a:rPr lang="en-US" sz="1100" b="1" i="1" baseline="-25000" dirty="0" err="1" smtClean="0">
                <a:solidFill>
                  <a:srgbClr val="FF0000"/>
                </a:solidFill>
              </a:rPr>
              <a:t>h</a:t>
            </a:r>
            <a:r>
              <a:rPr lang="en-US" sz="1100" b="1" i="1" dirty="0" smtClean="0">
                <a:solidFill>
                  <a:srgbClr val="FF0000"/>
                </a:solidFill>
              </a:rPr>
              <a:t>=0.5 q</a:t>
            </a:r>
            <a:endParaRPr lang="en-GB" sz="1100" b="1" i="1" dirty="0">
              <a:solidFill>
                <a:srgbClr val="FF0000"/>
              </a:solidFill>
            </a:endParaRPr>
          </a:p>
        </p:txBody>
      </p:sp>
      <p:sp>
        <p:nvSpPr>
          <p:cNvPr id="46" name="TextBox 45"/>
          <p:cNvSpPr txBox="1"/>
          <p:nvPr/>
        </p:nvSpPr>
        <p:spPr>
          <a:xfrm rot="16200000">
            <a:off x="7694057" y="4501546"/>
            <a:ext cx="2031325" cy="369332"/>
          </a:xfrm>
          <a:prstGeom prst="rect">
            <a:avLst/>
          </a:prstGeom>
          <a:noFill/>
        </p:spPr>
        <p:txBody>
          <a:bodyPr wrap="none" rtlCol="0">
            <a:spAutoFit/>
          </a:bodyPr>
          <a:lstStyle/>
          <a:p>
            <a:r>
              <a:rPr lang="en-US" dirty="0" smtClean="0"/>
              <a:t>sensing electrode</a:t>
            </a:r>
            <a:endParaRPr lang="en-GB" dirty="0"/>
          </a:p>
        </p:txBody>
      </p:sp>
      <p:cxnSp>
        <p:nvCxnSpPr>
          <p:cNvPr id="48" name="Straight Arrow Connector 47"/>
          <p:cNvCxnSpPr/>
          <p:nvPr/>
        </p:nvCxnSpPr>
        <p:spPr bwMode="auto">
          <a:xfrm flipH="1">
            <a:off x="5780595" y="4867187"/>
            <a:ext cx="362524" cy="2667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flipV="1">
            <a:off x="6833859" y="4182259"/>
            <a:ext cx="292758" cy="20006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 name="Straight Connector 4"/>
          <p:cNvCxnSpPr>
            <a:endCxn id="85" idx="3"/>
          </p:cNvCxnSpPr>
          <p:nvPr/>
        </p:nvCxnSpPr>
        <p:spPr bwMode="auto">
          <a:xfrm flipH="1" flipV="1">
            <a:off x="6408462" y="4816294"/>
            <a:ext cx="17079" cy="12035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6425541" y="5517209"/>
            <a:ext cx="346570" cy="369332"/>
          </a:xfrm>
          <a:prstGeom prst="rect">
            <a:avLst/>
          </a:prstGeom>
          <a:noFill/>
        </p:spPr>
        <p:txBody>
          <a:bodyPr wrap="none" rtlCol="0">
            <a:spAutoFit/>
          </a:bodyPr>
          <a:lstStyle/>
          <a:p>
            <a:r>
              <a:rPr lang="en-US" dirty="0" smtClean="0"/>
              <a:t>r</a:t>
            </a:r>
            <a:r>
              <a:rPr lang="en-US" baseline="-25000" dirty="0" smtClean="0"/>
              <a:t>0</a:t>
            </a:r>
            <a:endParaRPr lang="en-GB" baseline="-25000" dirty="0"/>
          </a:p>
        </p:txBody>
      </p:sp>
      <p:sp>
        <p:nvSpPr>
          <p:cNvPr id="11" name="Date Placeholder 10"/>
          <p:cNvSpPr>
            <a:spLocks noGrp="1"/>
          </p:cNvSpPr>
          <p:nvPr>
            <p:ph type="dt" sz="half" idx="12"/>
          </p:nvPr>
        </p:nvSpPr>
        <p:spPr/>
        <p:txBody>
          <a:bodyPr/>
          <a:lstStyle/>
          <a:p>
            <a:fld id="{2FB1C762-69F9-4065-AE42-570ABA2FB427}" type="datetime1">
              <a:rPr lang="en-US" smtClean="0"/>
              <a:t>4/19/2013</a:t>
            </a:fld>
            <a:endParaRPr lang="en-US"/>
          </a:p>
        </p:txBody>
      </p:sp>
      <p:sp>
        <p:nvSpPr>
          <p:cNvPr id="12" name="Footer Placeholder 11"/>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644913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1"/>
          </p:nvPr>
        </p:nvSpPr>
        <p:spPr/>
        <p:txBody>
          <a:bodyPr/>
          <a:lstStyle/>
          <a:p>
            <a:fld id="{1E4A2034-667F-4E69-81A7-04C553C695DD}" type="slidenum">
              <a:rPr lang="en-US"/>
              <a:pPr/>
              <a:t>19</a:t>
            </a:fld>
            <a:endParaRPr lang="en-US"/>
          </a:p>
        </p:txBody>
      </p:sp>
      <p:sp>
        <p:nvSpPr>
          <p:cNvPr id="25602" name="Rectangle 2"/>
          <p:cNvSpPr>
            <a:spLocks noGrp="1" noRot="1" noChangeArrowheads="1"/>
          </p:cNvSpPr>
          <p:nvPr>
            <p:ph type="title"/>
          </p:nvPr>
        </p:nvSpPr>
        <p:spPr>
          <a:xfrm>
            <a:off x="107950" y="0"/>
            <a:ext cx="8856663" cy="1143000"/>
          </a:xfrm>
        </p:spPr>
        <p:txBody>
          <a:bodyPr/>
          <a:lstStyle/>
          <a:p>
            <a:r>
              <a:rPr lang="en-US" sz="2800" b="1" dirty="0">
                <a:solidFill>
                  <a:srgbClr val="00B050"/>
                </a:solidFill>
              </a:rPr>
              <a:t>Signal in semiconductor </a:t>
            </a:r>
            <a:r>
              <a:rPr lang="en-US" sz="2800" b="1" dirty="0" smtClean="0">
                <a:solidFill>
                  <a:srgbClr val="00B050"/>
                </a:solidFill>
              </a:rPr>
              <a:t>detector (strip)</a:t>
            </a:r>
            <a:endParaRPr lang="en-US" sz="2800" dirty="0">
              <a:solidFill>
                <a:srgbClr val="FFFF00"/>
              </a:solidFill>
            </a:endParaRPr>
          </a:p>
        </p:txBody>
      </p:sp>
      <p:graphicFrame>
        <p:nvGraphicFramePr>
          <p:cNvPr id="25604" name="Object 4"/>
          <p:cNvGraphicFramePr>
            <a:graphicFrameLocks noChangeAspect="1"/>
          </p:cNvGraphicFramePr>
          <p:nvPr>
            <p:extLst>
              <p:ext uri="{D42A27DB-BD31-4B8C-83A1-F6EECF244321}">
                <p14:modId xmlns:p14="http://schemas.microsoft.com/office/powerpoint/2010/main" val="4279371279"/>
              </p:ext>
            </p:extLst>
          </p:nvPr>
        </p:nvGraphicFramePr>
        <p:xfrm>
          <a:off x="369888" y="1481137"/>
          <a:ext cx="3240087" cy="1549400"/>
        </p:xfrm>
        <a:graphic>
          <a:graphicData uri="http://schemas.openxmlformats.org/presentationml/2006/ole">
            <mc:AlternateContent xmlns:mc="http://schemas.openxmlformats.org/markup-compatibility/2006">
              <mc:Choice xmlns:v="urn:schemas-microsoft-com:vml" Requires="v">
                <p:oleObj spid="_x0000_s64388" name="Equation" r:id="rId3" imgW="2019240" imgH="965160" progId="Equation.3">
                  <p:embed/>
                </p:oleObj>
              </mc:Choice>
              <mc:Fallback>
                <p:oleObj name="Equation" r:id="rId3" imgW="2019240" imgH="965160" progId="Equation.3">
                  <p:embed/>
                  <p:pic>
                    <p:nvPicPr>
                      <p:cNvPr id="0" name=""/>
                      <p:cNvPicPr>
                        <a:picLocks noChangeAspect="1" noChangeArrowheads="1"/>
                      </p:cNvPicPr>
                      <p:nvPr/>
                    </p:nvPicPr>
                    <p:blipFill>
                      <a:blip r:embed="rId4"/>
                      <a:srcRect/>
                      <a:stretch>
                        <a:fillRect/>
                      </a:stretch>
                    </p:blipFill>
                    <p:spPr bwMode="auto">
                      <a:xfrm>
                        <a:off x="369888" y="1481137"/>
                        <a:ext cx="3240087" cy="1549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Rectangle 6"/>
          <p:cNvSpPr>
            <a:spLocks noChangeArrowheads="1"/>
          </p:cNvSpPr>
          <p:nvPr/>
        </p:nvSpPr>
        <p:spPr bwMode="auto">
          <a:xfrm>
            <a:off x="369888" y="2230436"/>
            <a:ext cx="2232025" cy="804863"/>
          </a:xfrm>
          <a:prstGeom prst="rect">
            <a:avLst/>
          </a:prstGeom>
          <a:noFill/>
          <a:ln w="38100">
            <a:solidFill>
              <a:srgbClr val="FF170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 name="Object 1"/>
          <p:cNvGraphicFramePr>
            <a:graphicFrameLocks noChangeAspect="1"/>
          </p:cNvGraphicFramePr>
          <p:nvPr>
            <p:extLst>
              <p:ext uri="{D42A27DB-BD31-4B8C-83A1-F6EECF244321}">
                <p14:modId xmlns:p14="http://schemas.microsoft.com/office/powerpoint/2010/main" val="1442607185"/>
              </p:ext>
            </p:extLst>
          </p:nvPr>
        </p:nvGraphicFramePr>
        <p:xfrm>
          <a:off x="398463" y="1028700"/>
          <a:ext cx="1981200" cy="455613"/>
        </p:xfrm>
        <a:graphic>
          <a:graphicData uri="http://schemas.openxmlformats.org/presentationml/2006/ole">
            <mc:AlternateContent xmlns:mc="http://schemas.openxmlformats.org/markup-compatibility/2006">
              <mc:Choice xmlns:v="urn:schemas-microsoft-com:vml" Requires="v">
                <p:oleObj spid="_x0000_s64389" name="Equation" r:id="rId5" imgW="1041120" imgH="241200" progId="Equation.3">
                  <p:embed/>
                </p:oleObj>
              </mc:Choice>
              <mc:Fallback>
                <p:oleObj name="Equation" r:id="rId5" imgW="10411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63" y="1028700"/>
                        <a:ext cx="19812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 name="Object 26"/>
          <p:cNvGraphicFramePr>
            <a:graphicFrameLocks noChangeAspect="1"/>
          </p:cNvGraphicFramePr>
          <p:nvPr>
            <p:extLst>
              <p:ext uri="{D42A27DB-BD31-4B8C-83A1-F6EECF244321}">
                <p14:modId xmlns:p14="http://schemas.microsoft.com/office/powerpoint/2010/main" val="4196937130"/>
              </p:ext>
            </p:extLst>
          </p:nvPr>
        </p:nvGraphicFramePr>
        <p:xfrm>
          <a:off x="6426731" y="1420053"/>
          <a:ext cx="982663" cy="1101725"/>
        </p:xfrm>
        <a:graphic>
          <a:graphicData uri="http://schemas.openxmlformats.org/presentationml/2006/ole">
            <mc:AlternateContent xmlns:mc="http://schemas.openxmlformats.org/markup-compatibility/2006">
              <mc:Choice xmlns:v="urn:schemas-microsoft-com:vml" Requires="v">
                <p:oleObj spid="_x0000_s64390" name="Equation" r:id="rId7" imgW="622080" imgH="698400" progId="Equation.3">
                  <p:embed/>
                </p:oleObj>
              </mc:Choice>
              <mc:Fallback>
                <p:oleObj name="Equation" r:id="rId7" imgW="622080" imgH="698400" progId="Equation.3">
                  <p:embed/>
                  <p:pic>
                    <p:nvPicPr>
                      <p:cNvPr id="0" name=""/>
                      <p:cNvPicPr>
                        <a:picLocks noChangeAspect="1" noChangeArrowheads="1"/>
                      </p:cNvPicPr>
                      <p:nvPr/>
                    </p:nvPicPr>
                    <p:blipFill>
                      <a:blip r:embed="rId8"/>
                      <a:srcRect/>
                      <a:stretch>
                        <a:fillRect/>
                      </a:stretch>
                    </p:blipFill>
                    <p:spPr bwMode="auto">
                      <a:xfrm>
                        <a:off x="6426731" y="1420053"/>
                        <a:ext cx="982663" cy="1101725"/>
                      </a:xfrm>
                      <a:prstGeom prst="rect">
                        <a:avLst/>
                      </a:prstGeom>
                      <a:noFill/>
                      <a:ln>
                        <a:noFill/>
                      </a:ln>
                      <a:effectLst/>
                      <a:extLst/>
                    </p:spPr>
                  </p:pic>
                </p:oleObj>
              </mc:Fallback>
            </mc:AlternateContent>
          </a:graphicData>
        </a:graphic>
      </p:graphicFrame>
      <p:sp>
        <p:nvSpPr>
          <p:cNvPr id="78" name="Line 27"/>
          <p:cNvSpPr>
            <a:spLocks noChangeShapeType="1"/>
          </p:cNvSpPr>
          <p:nvPr/>
        </p:nvSpPr>
        <p:spPr bwMode="auto">
          <a:xfrm>
            <a:off x="7264400" y="1903413"/>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 name="Line 28"/>
          <p:cNvSpPr>
            <a:spLocks noChangeShapeType="1"/>
          </p:cNvSpPr>
          <p:nvPr/>
        </p:nvSpPr>
        <p:spPr bwMode="auto">
          <a:xfrm>
            <a:off x="7243763" y="2276475"/>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 name="Text Box 29"/>
          <p:cNvSpPr txBox="1">
            <a:spLocks noChangeArrowheads="1"/>
          </p:cNvSpPr>
          <p:nvPr/>
        </p:nvSpPr>
        <p:spPr bwMode="auto">
          <a:xfrm>
            <a:off x="7512050" y="1657138"/>
            <a:ext cx="1684337"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60000"/>
              </a:lnSpc>
            </a:pPr>
            <a:r>
              <a:rPr lang="en-US" sz="1400" dirty="0">
                <a:latin typeface="Tahoma" charset="0"/>
              </a:rPr>
              <a:t>sensing electrode</a:t>
            </a:r>
          </a:p>
          <a:p>
            <a:pPr>
              <a:lnSpc>
                <a:spcPct val="160000"/>
              </a:lnSpc>
            </a:pPr>
            <a:r>
              <a:rPr lang="en-US" sz="1400" dirty="0">
                <a:latin typeface="Tahoma" charset="0"/>
              </a:rPr>
              <a:t>all other electrodes</a:t>
            </a:r>
          </a:p>
        </p:txBody>
      </p:sp>
      <p:sp>
        <p:nvSpPr>
          <p:cNvPr id="81" name="Text Box 30"/>
          <p:cNvSpPr txBox="1">
            <a:spLocks noChangeArrowheads="1"/>
          </p:cNvSpPr>
          <p:nvPr/>
        </p:nvSpPr>
        <p:spPr bwMode="auto">
          <a:xfrm>
            <a:off x="6380163" y="1125538"/>
            <a:ext cx="1697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Tahoma" charset="0"/>
              </a:rPr>
              <a:t>Weighting field</a:t>
            </a:r>
          </a:p>
        </p:txBody>
      </p:sp>
      <p:pic>
        <p:nvPicPr>
          <p:cNvPr id="60434"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361654"/>
            <a:ext cx="4225090" cy="2888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ectangle 12"/>
          <p:cNvSpPr>
            <a:spLocks noChangeArrowheads="1"/>
          </p:cNvSpPr>
          <p:nvPr/>
        </p:nvSpPr>
        <p:spPr bwMode="auto">
          <a:xfrm>
            <a:off x="3717395" y="2370998"/>
            <a:ext cx="2404205" cy="103705"/>
          </a:xfrm>
          <a:prstGeom prst="rect">
            <a:avLst/>
          </a:prstGeom>
          <a:solidFill>
            <a:srgbClr val="FF0000"/>
          </a:solidFill>
          <a:ln w="9525">
            <a:solidFill>
              <a:srgbClr val="800000"/>
            </a:solidFill>
            <a:miter lim="800000"/>
            <a:headEnd/>
            <a:tailEnd/>
          </a:ln>
          <a:effectLst/>
        </p:spPr>
        <p:txBody>
          <a:bodyPr wrap="none" anchor="ctr"/>
          <a:lstStyle/>
          <a:p>
            <a:endParaRPr lang="en-GB"/>
          </a:p>
        </p:txBody>
      </p:sp>
      <p:sp>
        <p:nvSpPr>
          <p:cNvPr id="42" name="Line 13"/>
          <p:cNvSpPr>
            <a:spLocks noChangeShapeType="1"/>
          </p:cNvSpPr>
          <p:nvPr/>
        </p:nvSpPr>
        <p:spPr bwMode="auto">
          <a:xfrm>
            <a:off x="3717395" y="1282101"/>
            <a:ext cx="240420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 name="Rectangle 15"/>
          <p:cNvSpPr>
            <a:spLocks noChangeArrowheads="1"/>
          </p:cNvSpPr>
          <p:nvPr/>
        </p:nvSpPr>
        <p:spPr bwMode="auto">
          <a:xfrm>
            <a:off x="3940007" y="1282101"/>
            <a:ext cx="267134" cy="103705"/>
          </a:xfrm>
          <a:prstGeom prst="rect">
            <a:avLst/>
          </a:prstGeom>
          <a:solidFill>
            <a:schemeClr val="bg2">
              <a:lumMod val="40000"/>
              <a:lumOff val="60000"/>
            </a:schemeClr>
          </a:solidFill>
          <a:ln>
            <a:noFill/>
          </a:ln>
          <a:effectLst/>
        </p:spPr>
        <p:txBody>
          <a:bodyPr wrap="none" anchor="ctr"/>
          <a:lstStyle/>
          <a:p>
            <a:endParaRPr lang="en-GB"/>
          </a:p>
        </p:txBody>
      </p:sp>
      <p:sp>
        <p:nvSpPr>
          <p:cNvPr id="76" name="AutoShape 16"/>
          <p:cNvSpPr>
            <a:spLocks noChangeArrowheads="1"/>
          </p:cNvSpPr>
          <p:nvPr/>
        </p:nvSpPr>
        <p:spPr bwMode="auto">
          <a:xfrm>
            <a:off x="3940007" y="970987"/>
            <a:ext cx="267134" cy="207409"/>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Line 17"/>
          <p:cNvSpPr>
            <a:spLocks noChangeShapeType="1"/>
          </p:cNvSpPr>
          <p:nvPr/>
        </p:nvSpPr>
        <p:spPr bwMode="auto">
          <a:xfrm>
            <a:off x="4073574" y="1178396"/>
            <a:ext cx="0" cy="1037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Line 18"/>
          <p:cNvSpPr>
            <a:spLocks noChangeShapeType="1"/>
          </p:cNvSpPr>
          <p:nvPr/>
        </p:nvSpPr>
        <p:spPr bwMode="auto">
          <a:xfrm flipV="1">
            <a:off x="4073574" y="919135"/>
            <a:ext cx="0" cy="518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 name="Rectangle 20"/>
          <p:cNvSpPr>
            <a:spLocks noChangeArrowheads="1"/>
          </p:cNvSpPr>
          <p:nvPr/>
        </p:nvSpPr>
        <p:spPr bwMode="auto">
          <a:xfrm>
            <a:off x="5631855" y="1282101"/>
            <a:ext cx="267134" cy="103704"/>
          </a:xfrm>
          <a:prstGeom prst="rect">
            <a:avLst/>
          </a:prstGeom>
          <a:solidFill>
            <a:schemeClr val="bg2">
              <a:lumMod val="40000"/>
              <a:lumOff val="60000"/>
            </a:schemeClr>
          </a:solidFill>
          <a:ln>
            <a:noFill/>
          </a:ln>
          <a:effectLst/>
        </p:spPr>
        <p:txBody>
          <a:bodyPr wrap="none" anchor="ctr"/>
          <a:lstStyle/>
          <a:p>
            <a:endParaRPr lang="en-GB"/>
          </a:p>
        </p:txBody>
      </p:sp>
      <p:sp>
        <p:nvSpPr>
          <p:cNvPr id="72" name="AutoShape 21"/>
          <p:cNvSpPr>
            <a:spLocks noChangeArrowheads="1"/>
          </p:cNvSpPr>
          <p:nvPr/>
        </p:nvSpPr>
        <p:spPr bwMode="auto">
          <a:xfrm>
            <a:off x="5631855" y="970987"/>
            <a:ext cx="267134" cy="207409"/>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Line 22"/>
          <p:cNvSpPr>
            <a:spLocks noChangeShapeType="1"/>
          </p:cNvSpPr>
          <p:nvPr/>
        </p:nvSpPr>
        <p:spPr bwMode="auto">
          <a:xfrm>
            <a:off x="5765422" y="1178396"/>
            <a:ext cx="0" cy="1037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Line 23"/>
          <p:cNvSpPr>
            <a:spLocks noChangeShapeType="1"/>
          </p:cNvSpPr>
          <p:nvPr/>
        </p:nvSpPr>
        <p:spPr bwMode="auto">
          <a:xfrm flipV="1">
            <a:off x="5765422" y="919135"/>
            <a:ext cx="0" cy="518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Line 24"/>
          <p:cNvSpPr>
            <a:spLocks noChangeShapeType="1"/>
          </p:cNvSpPr>
          <p:nvPr/>
        </p:nvSpPr>
        <p:spPr bwMode="auto">
          <a:xfrm>
            <a:off x="5765422" y="2474703"/>
            <a:ext cx="0" cy="207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Line 25"/>
          <p:cNvSpPr>
            <a:spLocks noChangeShapeType="1"/>
          </p:cNvSpPr>
          <p:nvPr/>
        </p:nvSpPr>
        <p:spPr bwMode="auto">
          <a:xfrm>
            <a:off x="5765422" y="2682112"/>
            <a:ext cx="222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Oval 26"/>
          <p:cNvSpPr>
            <a:spLocks noChangeArrowheads="1"/>
          </p:cNvSpPr>
          <p:nvPr/>
        </p:nvSpPr>
        <p:spPr bwMode="auto">
          <a:xfrm>
            <a:off x="5988033" y="2630259"/>
            <a:ext cx="89045" cy="10370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Rectangle 28"/>
          <p:cNvSpPr>
            <a:spLocks noChangeArrowheads="1"/>
          </p:cNvSpPr>
          <p:nvPr/>
        </p:nvSpPr>
        <p:spPr bwMode="auto">
          <a:xfrm>
            <a:off x="4785931" y="1282101"/>
            <a:ext cx="267134" cy="103704"/>
          </a:xfrm>
          <a:prstGeom prst="rect">
            <a:avLst/>
          </a:prstGeom>
          <a:solidFill>
            <a:schemeClr val="bg2">
              <a:lumMod val="40000"/>
              <a:lumOff val="60000"/>
            </a:schemeClr>
          </a:solidFill>
          <a:ln>
            <a:noFill/>
          </a:ln>
          <a:effectLst/>
        </p:spPr>
        <p:txBody>
          <a:bodyPr wrap="none" anchor="ctr"/>
          <a:lstStyle/>
          <a:p>
            <a:endParaRPr lang="en-GB"/>
          </a:p>
        </p:txBody>
      </p:sp>
      <p:sp>
        <p:nvSpPr>
          <p:cNvPr id="68" name="AutoShape 29"/>
          <p:cNvSpPr>
            <a:spLocks noChangeArrowheads="1"/>
          </p:cNvSpPr>
          <p:nvPr/>
        </p:nvSpPr>
        <p:spPr bwMode="auto">
          <a:xfrm>
            <a:off x="4785931" y="970987"/>
            <a:ext cx="267134" cy="207409"/>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 name="Line 30"/>
          <p:cNvSpPr>
            <a:spLocks noChangeShapeType="1"/>
          </p:cNvSpPr>
          <p:nvPr/>
        </p:nvSpPr>
        <p:spPr bwMode="auto">
          <a:xfrm>
            <a:off x="4919498" y="1178396"/>
            <a:ext cx="0" cy="1037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Line 31"/>
          <p:cNvSpPr>
            <a:spLocks noChangeShapeType="1"/>
          </p:cNvSpPr>
          <p:nvPr/>
        </p:nvSpPr>
        <p:spPr bwMode="auto">
          <a:xfrm flipV="1">
            <a:off x="4919498" y="919135"/>
            <a:ext cx="0" cy="518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 name="Line 32"/>
          <p:cNvSpPr>
            <a:spLocks noChangeShapeType="1"/>
          </p:cNvSpPr>
          <p:nvPr/>
        </p:nvSpPr>
        <p:spPr bwMode="auto">
          <a:xfrm>
            <a:off x="5364721" y="1282101"/>
            <a:ext cx="0" cy="108889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 name="Line 33"/>
          <p:cNvSpPr>
            <a:spLocks noChangeShapeType="1"/>
          </p:cNvSpPr>
          <p:nvPr/>
        </p:nvSpPr>
        <p:spPr bwMode="auto">
          <a:xfrm>
            <a:off x="4474274" y="1282101"/>
            <a:ext cx="0" cy="108889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 name="Oval 38"/>
          <p:cNvSpPr>
            <a:spLocks noChangeArrowheads="1"/>
          </p:cNvSpPr>
          <p:nvPr/>
        </p:nvSpPr>
        <p:spPr bwMode="auto">
          <a:xfrm>
            <a:off x="4874975" y="1696919"/>
            <a:ext cx="89045" cy="10370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 name="Oval 39"/>
          <p:cNvSpPr>
            <a:spLocks noChangeArrowheads="1"/>
          </p:cNvSpPr>
          <p:nvPr/>
        </p:nvSpPr>
        <p:spPr bwMode="auto">
          <a:xfrm>
            <a:off x="4874975" y="1800623"/>
            <a:ext cx="89045" cy="103705"/>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 name="Line 40"/>
          <p:cNvSpPr>
            <a:spLocks noChangeShapeType="1"/>
          </p:cNvSpPr>
          <p:nvPr/>
        </p:nvSpPr>
        <p:spPr bwMode="auto">
          <a:xfrm flipH="1" flipV="1">
            <a:off x="5008542" y="1852476"/>
            <a:ext cx="534268" cy="2074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 name="Text Box 41"/>
          <p:cNvSpPr txBox="1">
            <a:spLocks noChangeArrowheads="1"/>
          </p:cNvSpPr>
          <p:nvPr/>
        </p:nvSpPr>
        <p:spPr bwMode="auto">
          <a:xfrm>
            <a:off x="5229373" y="1819669"/>
            <a:ext cx="7568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i="1" dirty="0" smtClean="0">
                <a:latin typeface="Times New Roman" pitchFamily="18" charset="0"/>
              </a:rPr>
              <a:t>q</a:t>
            </a:r>
            <a:endParaRPr lang="en-GB" sz="2400" dirty="0">
              <a:latin typeface="Times New Roman" pitchFamily="18" charset="0"/>
            </a:endParaRPr>
          </a:p>
        </p:txBody>
      </p:sp>
      <p:sp>
        <p:nvSpPr>
          <p:cNvPr id="62" name="Oval 42"/>
          <p:cNvSpPr>
            <a:spLocks noChangeArrowheads="1"/>
          </p:cNvSpPr>
          <p:nvPr/>
        </p:nvSpPr>
        <p:spPr bwMode="auto">
          <a:xfrm>
            <a:off x="4830453" y="1645067"/>
            <a:ext cx="178089" cy="311114"/>
          </a:xfrm>
          <a:prstGeom prst="ellipse">
            <a:avLst/>
          </a:prstGeom>
          <a:noFill/>
          <a:ln w="1905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 name="Line 43"/>
          <p:cNvSpPr>
            <a:spLocks noChangeShapeType="1"/>
          </p:cNvSpPr>
          <p:nvPr/>
        </p:nvSpPr>
        <p:spPr bwMode="auto">
          <a:xfrm flipV="1">
            <a:off x="4919498" y="1489510"/>
            <a:ext cx="0" cy="2074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Line 44"/>
          <p:cNvSpPr>
            <a:spLocks noChangeShapeType="1"/>
          </p:cNvSpPr>
          <p:nvPr/>
        </p:nvSpPr>
        <p:spPr bwMode="auto">
          <a:xfrm>
            <a:off x="4919498" y="1904328"/>
            <a:ext cx="0" cy="3111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Text Box 45"/>
          <p:cNvSpPr txBox="1">
            <a:spLocks noChangeArrowheads="1"/>
          </p:cNvSpPr>
          <p:nvPr/>
        </p:nvSpPr>
        <p:spPr bwMode="auto">
          <a:xfrm>
            <a:off x="4910222" y="1395528"/>
            <a:ext cx="48122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050" dirty="0">
                <a:latin typeface="Times New Roman" pitchFamily="18" charset="0"/>
              </a:rPr>
              <a:t>holes</a:t>
            </a:r>
            <a:endParaRPr lang="en-US" sz="1200" dirty="0">
              <a:latin typeface="Times New Roman" pitchFamily="18" charset="0"/>
            </a:endParaRPr>
          </a:p>
        </p:txBody>
      </p:sp>
      <p:sp>
        <p:nvSpPr>
          <p:cNvPr id="66" name="Text Box 46"/>
          <p:cNvSpPr txBox="1">
            <a:spLocks noChangeArrowheads="1"/>
          </p:cNvSpPr>
          <p:nvPr/>
        </p:nvSpPr>
        <p:spPr bwMode="auto">
          <a:xfrm>
            <a:off x="4741408" y="2111737"/>
            <a:ext cx="69121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050" dirty="0">
                <a:latin typeface="Times New Roman" pitchFamily="18" charset="0"/>
              </a:rPr>
              <a:t>electrons</a:t>
            </a:r>
            <a:endParaRPr lang="en-US" sz="1100" dirty="0">
              <a:latin typeface="Times New Roman" pitchFamily="18" charset="0"/>
            </a:endParaRPr>
          </a:p>
        </p:txBody>
      </p:sp>
      <p:sp>
        <p:nvSpPr>
          <p:cNvPr id="83" name="Text Box 72"/>
          <p:cNvSpPr txBox="1">
            <a:spLocks noChangeArrowheads="1"/>
          </p:cNvSpPr>
          <p:nvPr/>
        </p:nvSpPr>
        <p:spPr bwMode="auto">
          <a:xfrm>
            <a:off x="2352145" y="3629166"/>
            <a:ext cx="1365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a:t>implant=18 </a:t>
            </a:r>
            <a:r>
              <a:rPr lang="en-US" sz="1200" b="1" dirty="0">
                <a:latin typeface="Symbol" pitchFamily="18" charset="2"/>
              </a:rPr>
              <a:t>m</a:t>
            </a:r>
            <a:r>
              <a:rPr lang="en-US" sz="1200" b="1" dirty="0"/>
              <a:t>m</a:t>
            </a:r>
          </a:p>
        </p:txBody>
      </p:sp>
      <p:sp>
        <p:nvSpPr>
          <p:cNvPr id="84" name="Text Box 73"/>
          <p:cNvSpPr txBox="1">
            <a:spLocks noChangeArrowheads="1"/>
          </p:cNvSpPr>
          <p:nvPr/>
        </p:nvSpPr>
        <p:spPr bwMode="auto">
          <a:xfrm>
            <a:off x="2400563" y="3926028"/>
            <a:ext cx="1163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pitch=80 </a:t>
            </a:r>
            <a:r>
              <a:rPr lang="en-US" sz="1200" b="1">
                <a:latin typeface="Symbol" pitchFamily="18" charset="2"/>
              </a:rPr>
              <a:t>m</a:t>
            </a:r>
            <a:r>
              <a:rPr lang="en-US" sz="1200" b="1"/>
              <a:t>m</a:t>
            </a:r>
          </a:p>
        </p:txBody>
      </p:sp>
      <p:grpSp>
        <p:nvGrpSpPr>
          <p:cNvPr id="85" name="Group 84"/>
          <p:cNvGrpSpPr/>
          <p:nvPr/>
        </p:nvGrpSpPr>
        <p:grpSpPr>
          <a:xfrm>
            <a:off x="4722358" y="3305994"/>
            <a:ext cx="4319587" cy="3076575"/>
            <a:chOff x="4493419" y="3295650"/>
            <a:chExt cx="4319587" cy="3076575"/>
          </a:xfrm>
        </p:grpSpPr>
        <p:pic>
          <p:nvPicPr>
            <p:cNvPr id="86"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3419" y="3295650"/>
              <a:ext cx="4319587"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7" name="Straight Connector 86"/>
            <p:cNvCxnSpPr/>
            <p:nvPr/>
          </p:nvCxnSpPr>
          <p:spPr bwMode="auto">
            <a:xfrm flipV="1">
              <a:off x="4876800" y="3373341"/>
              <a:ext cx="3657600" cy="2590800"/>
            </a:xfrm>
            <a:prstGeom prst="line">
              <a:avLst/>
            </a:prstGeom>
            <a:solidFill>
              <a:schemeClr val="accent1"/>
            </a:solidFill>
            <a:ln w="50800" cap="flat" cmpd="sng" algn="ctr">
              <a:solidFill>
                <a:schemeClr val="bg1"/>
              </a:solidFill>
              <a:prstDash val="solid"/>
              <a:round/>
              <a:headEnd type="none" w="med" len="med"/>
              <a:tailEnd type="none" w="med" len="med"/>
            </a:ln>
            <a:effectLst/>
          </p:spPr>
        </p:cxnSp>
        <p:sp>
          <p:nvSpPr>
            <p:cNvPr id="88" name="TextBox 87"/>
            <p:cNvSpPr txBox="1"/>
            <p:nvPr/>
          </p:nvSpPr>
          <p:spPr>
            <a:xfrm>
              <a:off x="5299869" y="3581400"/>
              <a:ext cx="1743074" cy="369332"/>
            </a:xfrm>
            <a:prstGeom prst="rect">
              <a:avLst/>
            </a:prstGeom>
            <a:solidFill>
              <a:schemeClr val="bg1"/>
            </a:solidFill>
          </p:spPr>
          <p:txBody>
            <a:bodyPr wrap="square" rtlCol="0">
              <a:spAutoFit/>
            </a:bodyPr>
            <a:lstStyle/>
            <a:p>
              <a:r>
                <a:rPr lang="en-US" dirty="0" smtClean="0"/>
                <a:t>p</a:t>
              </a:r>
              <a:r>
                <a:rPr lang="en-US" baseline="30000" dirty="0" smtClean="0"/>
                <a:t>+</a:t>
              </a:r>
              <a:r>
                <a:rPr lang="en-US" dirty="0" smtClean="0"/>
                <a:t>-n detector</a:t>
              </a:r>
              <a:endParaRPr lang="en-GB" dirty="0"/>
            </a:p>
          </p:txBody>
        </p:sp>
        <p:sp>
          <p:nvSpPr>
            <p:cNvPr id="89" name="TextBox 88"/>
            <p:cNvSpPr txBox="1"/>
            <p:nvPr/>
          </p:nvSpPr>
          <p:spPr>
            <a:xfrm>
              <a:off x="5618163" y="5438169"/>
              <a:ext cx="762000" cy="261610"/>
            </a:xfrm>
            <a:prstGeom prst="rect">
              <a:avLst/>
            </a:prstGeom>
            <a:solidFill>
              <a:schemeClr val="bg1"/>
            </a:solidFill>
          </p:spPr>
          <p:txBody>
            <a:bodyPr wrap="square" rtlCol="0">
              <a:spAutoFit/>
            </a:bodyPr>
            <a:lstStyle/>
            <a:p>
              <a:r>
                <a:rPr lang="en-US" sz="1100" b="1" i="1" dirty="0" err="1" smtClean="0">
                  <a:solidFill>
                    <a:schemeClr val="bg2">
                      <a:lumMod val="60000"/>
                      <a:lumOff val="40000"/>
                    </a:schemeClr>
                  </a:solidFill>
                </a:rPr>
                <a:t>Q</a:t>
              </a:r>
              <a:r>
                <a:rPr lang="en-US" sz="1100" b="1" i="1" baseline="-25000" dirty="0" err="1" smtClean="0">
                  <a:solidFill>
                    <a:schemeClr val="bg2">
                      <a:lumMod val="60000"/>
                      <a:lumOff val="40000"/>
                    </a:schemeClr>
                  </a:solidFill>
                </a:rPr>
                <a:t>e</a:t>
              </a:r>
              <a:r>
                <a:rPr lang="en-US" sz="1100" b="1" i="1" dirty="0" smtClean="0">
                  <a:solidFill>
                    <a:schemeClr val="bg2">
                      <a:lumMod val="60000"/>
                      <a:lumOff val="40000"/>
                    </a:schemeClr>
                  </a:solidFill>
                </a:rPr>
                <a:t>=0.1 q</a:t>
              </a:r>
              <a:endParaRPr lang="en-GB" sz="1100" b="1" i="1" dirty="0">
                <a:solidFill>
                  <a:schemeClr val="bg2">
                    <a:lumMod val="60000"/>
                    <a:lumOff val="40000"/>
                  </a:schemeClr>
                </a:solidFill>
              </a:endParaRPr>
            </a:p>
          </p:txBody>
        </p:sp>
        <p:sp>
          <p:nvSpPr>
            <p:cNvPr id="90" name="TextBox 89"/>
            <p:cNvSpPr txBox="1"/>
            <p:nvPr/>
          </p:nvSpPr>
          <p:spPr>
            <a:xfrm>
              <a:off x="6570966" y="5292250"/>
              <a:ext cx="762000" cy="261610"/>
            </a:xfrm>
            <a:prstGeom prst="rect">
              <a:avLst/>
            </a:prstGeom>
            <a:solidFill>
              <a:schemeClr val="bg1"/>
            </a:solidFill>
          </p:spPr>
          <p:txBody>
            <a:bodyPr wrap="square" rtlCol="0">
              <a:spAutoFit/>
            </a:bodyPr>
            <a:lstStyle/>
            <a:p>
              <a:r>
                <a:rPr lang="en-US" sz="1100" b="1" i="1" dirty="0" err="1" smtClean="0">
                  <a:solidFill>
                    <a:srgbClr val="FF0000"/>
                  </a:solidFill>
                </a:rPr>
                <a:t>Q</a:t>
              </a:r>
              <a:r>
                <a:rPr lang="en-US" sz="1100" b="1" i="1" baseline="-25000" dirty="0" err="1" smtClean="0">
                  <a:solidFill>
                    <a:srgbClr val="FF0000"/>
                  </a:solidFill>
                </a:rPr>
                <a:t>h</a:t>
              </a:r>
              <a:r>
                <a:rPr lang="en-US" sz="1100" b="1" i="1" dirty="0" smtClean="0">
                  <a:solidFill>
                    <a:srgbClr val="FF0000"/>
                  </a:solidFill>
                </a:rPr>
                <a:t>=0.9 q</a:t>
              </a:r>
              <a:endParaRPr lang="en-GB" sz="1100" b="1" i="1" dirty="0">
                <a:solidFill>
                  <a:srgbClr val="FF0000"/>
                </a:solidFill>
              </a:endParaRPr>
            </a:p>
          </p:txBody>
        </p:sp>
      </p:grpSp>
      <p:sp>
        <p:nvSpPr>
          <p:cNvPr id="4" name="Date Placeholder 3"/>
          <p:cNvSpPr>
            <a:spLocks noGrp="1"/>
          </p:cNvSpPr>
          <p:nvPr>
            <p:ph type="dt" sz="half" idx="12"/>
          </p:nvPr>
        </p:nvSpPr>
        <p:spPr/>
        <p:txBody>
          <a:bodyPr/>
          <a:lstStyle/>
          <a:p>
            <a:fld id="{A46F74CD-DCA0-4CC4-AB62-8261217A8D19}" type="datetime1">
              <a:rPr lang="en-US" smtClean="0"/>
              <a:t>4/19/2013</a:t>
            </a:fld>
            <a:endParaRPr lang="en-US"/>
          </a:p>
        </p:txBody>
      </p:sp>
      <p:sp>
        <p:nvSpPr>
          <p:cNvPr id="5" name="Footer Placeholder 4"/>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985026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57600"/>
            <a:ext cx="8229600" cy="2819400"/>
          </a:xfrm>
        </p:spPr>
        <p:txBody>
          <a:bodyPr/>
          <a:lstStyle/>
          <a:p>
            <a:r>
              <a:rPr lang="en-US" sz="1800" dirty="0" smtClean="0"/>
              <a:t>Silicon detectors are essentially “solid state ionization cells”:</a:t>
            </a:r>
            <a:endParaRPr lang="en-US" sz="1400" dirty="0" smtClean="0"/>
          </a:p>
          <a:p>
            <a:r>
              <a:rPr lang="en-US" sz="1800" dirty="0" smtClean="0"/>
              <a:t>Important numbers</a:t>
            </a:r>
          </a:p>
          <a:p>
            <a:pPr lvl="1"/>
            <a:r>
              <a:rPr lang="en-US" sz="1600" dirty="0"/>
              <a:t>s</a:t>
            </a:r>
            <a:r>
              <a:rPr lang="en-US" sz="1600" dirty="0" smtClean="0"/>
              <a:t>ignal of </a:t>
            </a:r>
            <a:r>
              <a:rPr lang="en-US" sz="1600" dirty="0" err="1" smtClean="0"/>
              <a:t>mip</a:t>
            </a:r>
            <a:r>
              <a:rPr lang="en-US" sz="1600" dirty="0" smtClean="0"/>
              <a:t> in 300 </a:t>
            </a:r>
            <a:r>
              <a:rPr lang="en-US" sz="1600" dirty="0" smtClean="0">
                <a:latin typeface="Symbol" pitchFamily="18" charset="2"/>
              </a:rPr>
              <a:t>m</a:t>
            </a:r>
            <a:r>
              <a:rPr lang="en-US" sz="1600" dirty="0" smtClean="0"/>
              <a:t>m ~ 23000 e</a:t>
            </a:r>
          </a:p>
          <a:p>
            <a:pPr lvl="1"/>
            <a:r>
              <a:rPr lang="en-US" sz="1600" dirty="0" smtClean="0"/>
              <a:t>Saturated velocity of:  electrons ~110 </a:t>
            </a:r>
            <a:r>
              <a:rPr lang="en-US" sz="1600" dirty="0" smtClean="0">
                <a:latin typeface="Symbol" pitchFamily="18" charset="2"/>
              </a:rPr>
              <a:t>m</a:t>
            </a:r>
            <a:r>
              <a:rPr lang="en-US" sz="1600" dirty="0" smtClean="0"/>
              <a:t>m/ns , ~80 </a:t>
            </a:r>
            <a:r>
              <a:rPr lang="en-US" sz="1600" dirty="0" smtClean="0">
                <a:latin typeface="Symbol" pitchFamily="18" charset="2"/>
              </a:rPr>
              <a:t>m</a:t>
            </a:r>
            <a:r>
              <a:rPr lang="en-US" sz="1600" dirty="0" smtClean="0"/>
              <a:t>m/ns (drift time &gt;= 4ns)</a:t>
            </a:r>
          </a:p>
          <a:p>
            <a:pPr lvl="1"/>
            <a:r>
              <a:rPr lang="en-US" sz="1600" i="1" dirty="0" smtClean="0"/>
              <a:t>N</a:t>
            </a:r>
            <a:r>
              <a:rPr lang="en-US" sz="1600" i="1" baseline="-25000" dirty="0" smtClean="0"/>
              <a:t>eff</a:t>
            </a:r>
            <a:r>
              <a:rPr lang="en-US" sz="1600" dirty="0" smtClean="0"/>
              <a:t> of orders 10</a:t>
            </a:r>
            <a:r>
              <a:rPr lang="en-US" sz="1600" baseline="30000" dirty="0" smtClean="0"/>
              <a:t>12</a:t>
            </a:r>
            <a:r>
              <a:rPr lang="en-US" sz="1600" dirty="0" smtClean="0"/>
              <a:t> cm</a:t>
            </a:r>
            <a:r>
              <a:rPr lang="en-US" sz="1600" baseline="30000" dirty="0" smtClean="0"/>
              <a:t>-3</a:t>
            </a:r>
            <a:r>
              <a:rPr lang="en-US" sz="1600" dirty="0" smtClean="0"/>
              <a:t> -&gt; in 300 </a:t>
            </a:r>
            <a:r>
              <a:rPr lang="en-US" sz="1600" dirty="0" smtClean="0">
                <a:latin typeface="Symbol" pitchFamily="18" charset="2"/>
              </a:rPr>
              <a:t>m</a:t>
            </a:r>
            <a:r>
              <a:rPr lang="en-US" sz="1600" dirty="0" smtClean="0"/>
              <a:t>m 10</a:t>
            </a:r>
            <a:r>
              <a:rPr lang="en-US" sz="1600" baseline="30000" dirty="0" smtClean="0"/>
              <a:t>12</a:t>
            </a:r>
            <a:r>
              <a:rPr lang="en-US" sz="1600" dirty="0" smtClean="0"/>
              <a:t> cm</a:t>
            </a:r>
            <a:r>
              <a:rPr lang="en-US" sz="1600" baseline="30000" dirty="0" smtClean="0"/>
              <a:t>-3</a:t>
            </a:r>
            <a:r>
              <a:rPr lang="en-US" sz="1600" dirty="0" smtClean="0"/>
              <a:t> corresponds to 70 V </a:t>
            </a:r>
          </a:p>
          <a:p>
            <a:pPr lvl="1"/>
            <a:r>
              <a:rPr lang="en-US" sz="1600" dirty="0" smtClean="0"/>
              <a:t>Required S/N&gt;8 (more conservative 10)</a:t>
            </a:r>
            <a:endParaRPr lang="en-GB" sz="1600" dirty="0" smtClean="0"/>
          </a:p>
        </p:txBody>
      </p:sp>
      <p:sp>
        <p:nvSpPr>
          <p:cNvPr id="5" name="Slide Number Placeholder 4"/>
          <p:cNvSpPr>
            <a:spLocks noGrp="1"/>
          </p:cNvSpPr>
          <p:nvPr>
            <p:ph type="sldNum" sz="quarter" idx="11"/>
          </p:nvPr>
        </p:nvSpPr>
        <p:spPr/>
        <p:txBody>
          <a:bodyPr/>
          <a:lstStyle/>
          <a:p>
            <a:fld id="{B6F15528-21DE-4FAA-801E-634DDDAF4B2B}" type="slidenum">
              <a:rPr lang="en-US" smtClean="0"/>
              <a:pPr/>
              <a:t>2</a:t>
            </a:fld>
            <a:endParaRPr lang="en-US"/>
          </a:p>
        </p:txBody>
      </p:sp>
      <p:sp>
        <p:nvSpPr>
          <p:cNvPr id="9" name="Title 1"/>
          <p:cNvSpPr txBox="1">
            <a:spLocks/>
          </p:cNvSpPr>
          <p:nvPr/>
        </p:nvSpPr>
        <p:spPr bwMode="auto">
          <a:xfrm>
            <a:off x="152400" y="533400"/>
            <a:ext cx="8915400" cy="304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sz="1800" kern="0" dirty="0" smtClean="0">
                <a:solidFill>
                  <a:srgbClr val="FF0000"/>
                </a:solidFill>
              </a:rPr>
              <a:t>Purpose of the lecture is to understand the concepts rather than list numerous results.</a:t>
            </a:r>
          </a:p>
          <a:p>
            <a:endParaRPr lang="en-US" sz="1800" kern="0" dirty="0"/>
          </a:p>
          <a:p>
            <a:r>
              <a:rPr lang="en-US" sz="1800" kern="0" dirty="0" smtClean="0"/>
              <a:t>In spite of 2h it is not possible to cover everything and I apology if some topics were left uncovered --- that </a:t>
            </a:r>
            <a:r>
              <a:rPr lang="en-US" sz="1800" kern="0" dirty="0" smtClean="0">
                <a:effectLst>
                  <a:outerShdw blurRad="38100" dist="38100" dir="2700000" algn="tl">
                    <a:srgbClr val="000000">
                      <a:alpha val="43137"/>
                    </a:srgbClr>
                  </a:outerShdw>
                </a:effectLst>
              </a:rPr>
              <a:t>does</a:t>
            </a:r>
            <a:r>
              <a:rPr lang="en-US" sz="1800" kern="0" dirty="0" smtClean="0"/>
              <a:t> not mean they are not important!</a:t>
            </a:r>
          </a:p>
          <a:p>
            <a:endParaRPr lang="en-US" sz="1800" kern="0" dirty="0"/>
          </a:p>
          <a:p>
            <a:r>
              <a:rPr lang="en-US" sz="1800" kern="0" dirty="0" smtClean="0"/>
              <a:t>Based on my personal experience too much equations and numbers confuse listeners and make them fall asleep. Avoiding them makes the lectures less “scientific”, but maybe more enjoyable. However it is not possible to be completely without …</a:t>
            </a:r>
          </a:p>
          <a:p>
            <a:endParaRPr lang="en-US" sz="1800" kern="0" dirty="0"/>
          </a:p>
          <a:p>
            <a:r>
              <a:rPr lang="en-US" sz="1800" kern="0" dirty="0" smtClean="0"/>
              <a:t>It is impossible to start without any background. So the important numbers from yesterday…</a:t>
            </a:r>
            <a:endParaRPr lang="en-US" sz="1800" kern="0" dirty="0"/>
          </a:p>
        </p:txBody>
      </p:sp>
      <p:sp>
        <p:nvSpPr>
          <p:cNvPr id="2" name="Date Placeholder 1"/>
          <p:cNvSpPr>
            <a:spLocks noGrp="1"/>
          </p:cNvSpPr>
          <p:nvPr>
            <p:ph type="dt" sz="half" idx="12"/>
          </p:nvPr>
        </p:nvSpPr>
        <p:spPr/>
        <p:txBody>
          <a:bodyPr/>
          <a:lstStyle/>
          <a:p>
            <a:fld id="{FBA1989C-64F0-4A98-803A-90AAC050BB70}"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438253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257240" y="451355"/>
            <a:ext cx="8686800" cy="641350"/>
          </a:xfrm>
        </p:spPr>
        <p:txBody>
          <a:bodyPr/>
          <a:lstStyle/>
          <a:p>
            <a:r>
              <a:rPr lang="en-US" sz="2800" b="1" dirty="0" smtClean="0">
                <a:solidFill>
                  <a:srgbClr val="00B050"/>
                </a:solidFill>
              </a:rPr>
              <a:t>Signal in semiconductor detectors (electric field)</a:t>
            </a:r>
            <a:endParaRPr lang="en-US" sz="2800" b="1" dirty="0">
              <a:solidFill>
                <a:srgbClr val="00B050"/>
              </a:solidFill>
            </a:endParaRPr>
          </a:p>
        </p:txBody>
      </p:sp>
      <p:sp>
        <p:nvSpPr>
          <p:cNvPr id="3" name="TextBox 2"/>
          <p:cNvSpPr txBox="1"/>
          <p:nvPr/>
        </p:nvSpPr>
        <p:spPr>
          <a:xfrm>
            <a:off x="228600" y="1316593"/>
            <a:ext cx="4656083" cy="369332"/>
          </a:xfrm>
          <a:prstGeom prst="rect">
            <a:avLst/>
          </a:prstGeom>
          <a:noFill/>
        </p:spPr>
        <p:txBody>
          <a:bodyPr wrap="none" rtlCol="0">
            <a:spAutoFit/>
          </a:bodyPr>
          <a:lstStyle/>
          <a:p>
            <a:r>
              <a:rPr lang="en-US" dirty="0" smtClean="0"/>
              <a:t>We are really interested in the electric field: </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016335080"/>
              </p:ext>
            </p:extLst>
          </p:nvPr>
        </p:nvGraphicFramePr>
        <p:xfrm>
          <a:off x="4870450" y="1206500"/>
          <a:ext cx="3843338" cy="663575"/>
        </p:xfrm>
        <a:graphic>
          <a:graphicData uri="http://schemas.openxmlformats.org/presentationml/2006/ole">
            <mc:AlternateContent xmlns:mc="http://schemas.openxmlformats.org/markup-compatibility/2006">
              <mc:Choice xmlns:v="urn:schemas-microsoft-com:vml" Requires="v">
                <p:oleObj spid="_x0000_s101581" name="Equation" r:id="rId3" imgW="2577960" imgH="444240" progId="Equation.3">
                  <p:embed/>
                </p:oleObj>
              </mc:Choice>
              <mc:Fallback>
                <p:oleObj name="Equation" r:id="rId3" imgW="2577960" imgH="444240" progId="Equation.3">
                  <p:embed/>
                  <p:pic>
                    <p:nvPicPr>
                      <p:cNvPr id="0" name=""/>
                      <p:cNvPicPr/>
                      <p:nvPr/>
                    </p:nvPicPr>
                    <p:blipFill>
                      <a:blip r:embed="rId4"/>
                      <a:stretch>
                        <a:fillRect/>
                      </a:stretch>
                    </p:blipFill>
                    <p:spPr>
                      <a:xfrm>
                        <a:off x="4870450" y="1206500"/>
                        <a:ext cx="3843338" cy="663575"/>
                      </a:xfrm>
                      <a:prstGeom prst="rect">
                        <a:avLst/>
                      </a:prstGeom>
                      <a:ln w="19050">
                        <a:solidFill>
                          <a:srgbClr val="FF0000"/>
                        </a:solidFill>
                      </a:ln>
                    </p:spPr>
                  </p:pic>
                </p:oleObj>
              </mc:Fallback>
            </mc:AlternateContent>
          </a:graphicData>
        </a:graphic>
      </p:graphicFrame>
      <p:sp>
        <p:nvSpPr>
          <p:cNvPr id="10" name="Text Box 5"/>
          <p:cNvSpPr txBox="1">
            <a:spLocks noChangeArrowheads="1"/>
          </p:cNvSpPr>
          <p:nvPr/>
        </p:nvSpPr>
        <p:spPr bwMode="auto">
          <a:xfrm>
            <a:off x="296862" y="3975775"/>
            <a:ext cx="1828800" cy="2031325"/>
          </a:xfrm>
          <a:prstGeom prst="rect">
            <a:avLst/>
          </a:prstGeom>
          <a:noFill/>
          <a:ln w="9525">
            <a:noFill/>
            <a:miter lim="800000"/>
            <a:headEnd/>
            <a:tailEnd/>
          </a:ln>
          <a:effectLst/>
        </p:spPr>
        <p:txBody>
          <a:bodyPr>
            <a:spAutoFit/>
          </a:bodyPr>
          <a:lstStyle/>
          <a:p>
            <a:pPr algn="l">
              <a:defRPr/>
            </a:pPr>
            <a:r>
              <a:rPr lang="en-US" sz="1400" dirty="0">
                <a:solidFill>
                  <a:srgbClr val="0000FF"/>
                </a:solidFill>
                <a:effectLst>
                  <a:outerShdw blurRad="38100" dist="38100" dir="2700000" algn="tl">
                    <a:srgbClr val="C0C0C0"/>
                  </a:outerShdw>
                </a:effectLst>
                <a:latin typeface="Arial" pitchFamily="34" charset="0"/>
              </a:rPr>
              <a:t>Electrical </a:t>
            </a:r>
            <a:br>
              <a:rPr lang="en-US" sz="1400" dirty="0">
                <a:solidFill>
                  <a:srgbClr val="0000FF"/>
                </a:solidFill>
                <a:effectLst>
                  <a:outerShdw blurRad="38100" dist="38100" dir="2700000" algn="tl">
                    <a:srgbClr val="C0C0C0"/>
                  </a:outerShdw>
                </a:effectLst>
                <a:latin typeface="Arial" pitchFamily="34" charset="0"/>
              </a:rPr>
            </a:br>
            <a:r>
              <a:rPr lang="en-US" sz="1400" dirty="0">
                <a:solidFill>
                  <a:srgbClr val="0000FF"/>
                </a:solidFill>
                <a:effectLst>
                  <a:outerShdw blurRad="38100" dist="38100" dir="2700000" algn="tl">
                    <a:srgbClr val="C0C0C0"/>
                  </a:outerShdw>
                </a:effectLst>
                <a:latin typeface="Arial" pitchFamily="34" charset="0"/>
              </a:rPr>
              <a:t>charge density</a:t>
            </a:r>
          </a:p>
          <a:p>
            <a:pPr algn="l">
              <a:defRPr/>
            </a:pPr>
            <a:endParaRPr lang="en-US" sz="1400" dirty="0">
              <a:solidFill>
                <a:srgbClr val="000000"/>
              </a:solidFill>
              <a:effectLst>
                <a:outerShdw blurRad="38100" dist="38100" dir="2700000" algn="tl">
                  <a:srgbClr val="C0C0C0"/>
                </a:outerShdw>
              </a:effectLst>
              <a:latin typeface="Arial" pitchFamily="34" charset="0"/>
            </a:endParaRPr>
          </a:p>
          <a:p>
            <a:pPr algn="l">
              <a:defRPr/>
            </a:pPr>
            <a:endParaRPr lang="en-US" sz="1400" dirty="0">
              <a:solidFill>
                <a:srgbClr val="000000"/>
              </a:solidFill>
              <a:effectLst>
                <a:outerShdw blurRad="38100" dist="38100" dir="2700000" algn="tl">
                  <a:srgbClr val="C0C0C0"/>
                </a:outerShdw>
              </a:effectLst>
              <a:latin typeface="Arial" pitchFamily="34" charset="0"/>
            </a:endParaRPr>
          </a:p>
          <a:p>
            <a:pPr algn="l">
              <a:defRPr/>
            </a:pPr>
            <a:endParaRPr lang="en-US" sz="1400" dirty="0">
              <a:solidFill>
                <a:srgbClr val="000000"/>
              </a:solidFill>
              <a:effectLst>
                <a:outerShdw blurRad="38100" dist="38100" dir="2700000" algn="tl">
                  <a:srgbClr val="C0C0C0"/>
                </a:outerShdw>
              </a:effectLst>
              <a:latin typeface="Arial" pitchFamily="34" charset="0"/>
            </a:endParaRPr>
          </a:p>
          <a:p>
            <a:pPr algn="l">
              <a:defRPr/>
            </a:pPr>
            <a:endParaRPr lang="en-US" sz="1400" dirty="0">
              <a:solidFill>
                <a:srgbClr val="000000"/>
              </a:solidFill>
              <a:effectLst>
                <a:outerShdw blurRad="38100" dist="38100" dir="2700000" algn="tl">
                  <a:srgbClr val="C0C0C0"/>
                </a:outerShdw>
              </a:effectLst>
              <a:latin typeface="Arial" pitchFamily="34" charset="0"/>
            </a:endParaRPr>
          </a:p>
          <a:p>
            <a:pPr algn="l">
              <a:defRPr/>
            </a:pPr>
            <a:r>
              <a:rPr lang="en-US" sz="1400" dirty="0">
                <a:solidFill>
                  <a:srgbClr val="0000FF"/>
                </a:solidFill>
                <a:effectLst>
                  <a:outerShdw blurRad="38100" dist="38100" dir="2700000" algn="tl">
                    <a:srgbClr val="C0C0C0"/>
                  </a:outerShdw>
                </a:effectLst>
                <a:latin typeface="Arial" pitchFamily="34" charset="0"/>
              </a:rPr>
              <a:t>Electrical </a:t>
            </a:r>
            <a:br>
              <a:rPr lang="en-US" sz="1400" dirty="0">
                <a:solidFill>
                  <a:srgbClr val="0000FF"/>
                </a:solidFill>
                <a:effectLst>
                  <a:outerShdw blurRad="38100" dist="38100" dir="2700000" algn="tl">
                    <a:srgbClr val="C0C0C0"/>
                  </a:outerShdw>
                </a:effectLst>
                <a:latin typeface="Arial" pitchFamily="34" charset="0"/>
              </a:rPr>
            </a:br>
            <a:r>
              <a:rPr lang="en-US" sz="1400" dirty="0">
                <a:solidFill>
                  <a:srgbClr val="0000FF"/>
                </a:solidFill>
                <a:effectLst>
                  <a:outerShdw blurRad="38100" dist="38100" dir="2700000" algn="tl">
                    <a:srgbClr val="C0C0C0"/>
                  </a:outerShdw>
                </a:effectLst>
                <a:latin typeface="Arial" pitchFamily="34" charset="0"/>
              </a:rPr>
              <a:t>field strength</a:t>
            </a:r>
          </a:p>
          <a:p>
            <a:pPr algn="l">
              <a:defRPr/>
            </a:pPr>
            <a:endParaRPr lang="en-US" sz="1400" dirty="0">
              <a:solidFill>
                <a:srgbClr val="000000"/>
              </a:solidFill>
              <a:effectLst>
                <a:outerShdw blurRad="38100" dist="38100" dir="2700000" algn="tl">
                  <a:srgbClr val="C0C0C0"/>
                </a:outerShdw>
              </a:effectLst>
              <a:latin typeface="Arial" pitchFamily="34" charset="0"/>
            </a:endParaRPr>
          </a:p>
        </p:txBody>
      </p:sp>
      <p:graphicFrame>
        <p:nvGraphicFramePr>
          <p:cNvPr id="12" name="Object 7"/>
          <p:cNvGraphicFramePr>
            <a:graphicFrameLocks noChangeAspect="1"/>
          </p:cNvGraphicFramePr>
          <p:nvPr>
            <p:extLst>
              <p:ext uri="{D42A27DB-BD31-4B8C-83A1-F6EECF244321}">
                <p14:modId xmlns:p14="http://schemas.microsoft.com/office/powerpoint/2010/main" val="3726275345"/>
              </p:ext>
            </p:extLst>
          </p:nvPr>
        </p:nvGraphicFramePr>
        <p:xfrm>
          <a:off x="5753218" y="4943812"/>
          <a:ext cx="2362200" cy="823913"/>
        </p:xfrm>
        <a:graphic>
          <a:graphicData uri="http://schemas.openxmlformats.org/presentationml/2006/ole">
            <mc:AlternateContent xmlns:mc="http://schemas.openxmlformats.org/markup-compatibility/2006">
              <mc:Choice xmlns:v="urn:schemas-microsoft-com:vml" Requires="v">
                <p:oleObj spid="_x0000_s101582" name="Equation" r:id="rId5" imgW="1231366" imgH="431613" progId="Equation.3">
                  <p:embed/>
                </p:oleObj>
              </mc:Choice>
              <mc:Fallback>
                <p:oleObj name="Equation" r:id="rId5" imgW="1231366"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218" y="4943812"/>
                        <a:ext cx="2362200" cy="8239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8"/>
          <p:cNvSpPr txBox="1">
            <a:spLocks noChangeArrowheads="1"/>
          </p:cNvSpPr>
          <p:nvPr/>
        </p:nvSpPr>
        <p:spPr bwMode="auto">
          <a:xfrm>
            <a:off x="5344437" y="5964237"/>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lgn="l">
              <a:spcBef>
                <a:spcPct val="50000"/>
              </a:spcBef>
            </a:pPr>
            <a:r>
              <a:rPr lang="en-US" sz="1800" i="1">
                <a:solidFill>
                  <a:srgbClr val="FF0000"/>
                </a:solidFill>
              </a:rPr>
              <a:t>effective space charge density</a:t>
            </a:r>
            <a:endParaRPr lang="en-US" sz="1800" b="0">
              <a:solidFill>
                <a:schemeClr val="tx1"/>
              </a:solidFill>
            </a:endParaRPr>
          </a:p>
        </p:txBody>
      </p:sp>
      <p:sp>
        <p:nvSpPr>
          <p:cNvPr id="14" name="Line 9"/>
          <p:cNvSpPr>
            <a:spLocks noChangeShapeType="1"/>
          </p:cNvSpPr>
          <p:nvPr/>
        </p:nvSpPr>
        <p:spPr bwMode="auto">
          <a:xfrm flipV="1">
            <a:off x="6792237" y="5516562"/>
            <a:ext cx="284163" cy="523875"/>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 name="Text Box 10"/>
          <p:cNvSpPr txBox="1">
            <a:spLocks noChangeArrowheads="1"/>
          </p:cNvSpPr>
          <p:nvPr/>
        </p:nvSpPr>
        <p:spPr bwMode="auto">
          <a:xfrm>
            <a:off x="5496837" y="4440237"/>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lgn="l">
              <a:spcBef>
                <a:spcPct val="50000"/>
              </a:spcBef>
            </a:pPr>
            <a:r>
              <a:rPr lang="en-US" sz="1800" i="1">
                <a:solidFill>
                  <a:srgbClr val="FF0000"/>
                </a:solidFill>
              </a:rPr>
              <a:t>depletion voltage</a:t>
            </a:r>
            <a:endParaRPr lang="en-US" sz="1800" b="0">
              <a:solidFill>
                <a:schemeClr val="tx1"/>
              </a:solidFill>
            </a:endParaRPr>
          </a:p>
        </p:txBody>
      </p:sp>
      <p:sp>
        <p:nvSpPr>
          <p:cNvPr id="16" name="Line 11"/>
          <p:cNvSpPr>
            <a:spLocks noChangeShapeType="1"/>
          </p:cNvSpPr>
          <p:nvPr/>
        </p:nvSpPr>
        <p:spPr bwMode="auto">
          <a:xfrm flipH="1">
            <a:off x="5877837" y="4745037"/>
            <a:ext cx="228600" cy="4572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 name="Text Box 12"/>
          <p:cNvSpPr txBox="1">
            <a:spLocks noChangeArrowheads="1"/>
          </p:cNvSpPr>
          <p:nvPr/>
        </p:nvSpPr>
        <p:spPr bwMode="auto">
          <a:xfrm>
            <a:off x="5263469" y="4140200"/>
            <a:ext cx="396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lgn="l">
              <a:spcBef>
                <a:spcPct val="50000"/>
              </a:spcBef>
            </a:pPr>
            <a:r>
              <a:rPr lang="en-US" sz="1600" dirty="0">
                <a:solidFill>
                  <a:schemeClr val="tx1"/>
                </a:solidFill>
              </a:rPr>
              <a:t>Full charge collection only for V</a:t>
            </a:r>
            <a:r>
              <a:rPr lang="en-US" sz="1600" baseline="-25000" dirty="0">
                <a:solidFill>
                  <a:schemeClr val="tx1"/>
                </a:solidFill>
              </a:rPr>
              <a:t>B</a:t>
            </a:r>
            <a:r>
              <a:rPr lang="en-US" sz="1600" dirty="0">
                <a:solidFill>
                  <a:schemeClr val="tx1"/>
                </a:solidFill>
              </a:rPr>
              <a:t>&gt;</a:t>
            </a:r>
            <a:r>
              <a:rPr lang="en-US" sz="1600" dirty="0" err="1">
                <a:solidFill>
                  <a:schemeClr val="tx1"/>
                </a:solidFill>
              </a:rPr>
              <a:t>V</a:t>
            </a:r>
            <a:r>
              <a:rPr lang="en-US" sz="1600" baseline="-25000" dirty="0" err="1">
                <a:solidFill>
                  <a:schemeClr val="tx1"/>
                </a:solidFill>
              </a:rPr>
              <a:t>dep</a:t>
            </a:r>
            <a:r>
              <a:rPr lang="en-US" sz="1600" dirty="0">
                <a:solidFill>
                  <a:schemeClr val="tx1"/>
                </a:solidFill>
              </a:rPr>
              <a:t> !</a:t>
            </a:r>
          </a:p>
        </p:txBody>
      </p:sp>
      <p:sp>
        <p:nvSpPr>
          <p:cNvPr id="19" name="Line 14"/>
          <p:cNvSpPr>
            <a:spLocks noChangeShapeType="1"/>
          </p:cNvSpPr>
          <p:nvPr/>
        </p:nvSpPr>
        <p:spPr bwMode="auto">
          <a:xfrm flipH="1">
            <a:off x="3211512" y="3155950"/>
            <a:ext cx="381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2355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8565" y="2624137"/>
            <a:ext cx="3406894" cy="363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5" descr="diode-mip-01-09-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0059" y="2221327"/>
            <a:ext cx="3992682" cy="13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3"/>
          <p:cNvSpPr txBox="1">
            <a:spLocks noChangeArrowheads="1"/>
          </p:cNvSpPr>
          <p:nvPr/>
        </p:nvSpPr>
        <p:spPr bwMode="auto">
          <a:xfrm>
            <a:off x="228600" y="2661305"/>
            <a:ext cx="182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lgn="l">
              <a:spcBef>
                <a:spcPct val="50000"/>
              </a:spcBef>
            </a:pPr>
            <a:r>
              <a:rPr lang="en-US" sz="1400" b="0" dirty="0">
                <a:solidFill>
                  <a:schemeClr val="tx1"/>
                </a:solidFill>
              </a:rPr>
              <a:t>Positive space charge, N</a:t>
            </a:r>
            <a:r>
              <a:rPr lang="en-US" sz="1400" b="0" baseline="-25000" dirty="0">
                <a:solidFill>
                  <a:schemeClr val="tx1"/>
                </a:solidFill>
              </a:rPr>
              <a:t>eff</a:t>
            </a:r>
            <a:r>
              <a:rPr lang="en-US" sz="1400" b="0" dirty="0">
                <a:solidFill>
                  <a:schemeClr val="tx1"/>
                </a:solidFill>
              </a:rPr>
              <a:t> =[P]</a:t>
            </a:r>
            <a:br>
              <a:rPr lang="en-US" sz="1400" b="0" dirty="0">
                <a:solidFill>
                  <a:schemeClr val="tx1"/>
                </a:solidFill>
              </a:rPr>
            </a:br>
            <a:r>
              <a:rPr lang="en-US" sz="1400" b="0" dirty="0">
                <a:solidFill>
                  <a:schemeClr val="tx1"/>
                </a:solidFill>
              </a:rPr>
              <a:t>(ionized Phosphorus atoms)</a:t>
            </a:r>
          </a:p>
        </p:txBody>
      </p:sp>
      <p:sp>
        <p:nvSpPr>
          <p:cNvPr id="2" name="TextBox 1"/>
          <p:cNvSpPr txBox="1"/>
          <p:nvPr/>
        </p:nvSpPr>
        <p:spPr>
          <a:xfrm>
            <a:off x="240738" y="2036661"/>
            <a:ext cx="4787401" cy="369332"/>
          </a:xfrm>
          <a:prstGeom prst="rect">
            <a:avLst/>
          </a:prstGeom>
          <a:noFill/>
          <a:ln>
            <a:solidFill>
              <a:srgbClr val="FF0000"/>
            </a:solidFill>
          </a:ln>
        </p:spPr>
        <p:txBody>
          <a:bodyPr wrap="none" rtlCol="0">
            <a:spAutoFit/>
          </a:bodyPr>
          <a:lstStyle/>
          <a:p>
            <a:r>
              <a:rPr lang="en-US" b="1" dirty="0" smtClean="0"/>
              <a:t>SIMPLEST CASE OF ALL : 1D , </a:t>
            </a:r>
            <a:r>
              <a:rPr lang="en-US" b="1" i="1" dirty="0" smtClean="0"/>
              <a:t>N</a:t>
            </a:r>
            <a:r>
              <a:rPr lang="en-US" b="1" i="1" baseline="-25000" dirty="0" smtClean="0"/>
              <a:t>eff</a:t>
            </a:r>
            <a:r>
              <a:rPr lang="en-US" b="1" i="1" dirty="0" smtClean="0"/>
              <a:t>=</a:t>
            </a:r>
            <a:r>
              <a:rPr lang="en-US" b="1" dirty="0" smtClean="0"/>
              <a:t>const.</a:t>
            </a:r>
            <a:endParaRPr lang="en-GB" b="1"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20</a:t>
            </a:fld>
            <a:endParaRPr lang="en-US"/>
          </a:p>
        </p:txBody>
      </p:sp>
      <p:sp>
        <p:nvSpPr>
          <p:cNvPr id="9" name="Date Placeholder 8"/>
          <p:cNvSpPr>
            <a:spLocks noGrp="1"/>
          </p:cNvSpPr>
          <p:nvPr>
            <p:ph type="dt" sz="half" idx="12"/>
          </p:nvPr>
        </p:nvSpPr>
        <p:spPr/>
        <p:txBody>
          <a:bodyPr/>
          <a:lstStyle/>
          <a:p>
            <a:fld id="{7C7D4B0A-CF27-424D-A807-A5631029FBFE}" type="datetime1">
              <a:rPr lang="en-US" smtClean="0"/>
              <a:t>4/19/2013</a:t>
            </a:fld>
            <a:endParaRPr lang="en-US"/>
          </a:p>
        </p:txBody>
      </p:sp>
      <p:sp>
        <p:nvSpPr>
          <p:cNvPr id="11" name="Footer Placeholder 10"/>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47207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P spid="15" grpId="0"/>
      <p:bldP spid="16" grpId="0" animBg="1"/>
      <p:bldP spid="17" grpId="0"/>
      <p:bldP spid="19"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1"/>
          </p:nvPr>
        </p:nvSpPr>
        <p:spPr/>
        <p:txBody>
          <a:bodyPr/>
          <a:lstStyle/>
          <a:p>
            <a:fld id="{1E4A2034-667F-4E69-81A7-04C553C695DD}" type="slidenum">
              <a:rPr lang="en-US"/>
              <a:pPr/>
              <a:t>21</a:t>
            </a:fld>
            <a:endParaRPr lang="en-US"/>
          </a:p>
        </p:txBody>
      </p:sp>
      <p:sp>
        <p:nvSpPr>
          <p:cNvPr id="25602" name="Rectangle 2"/>
          <p:cNvSpPr>
            <a:spLocks noGrp="1" noRot="1" noChangeArrowheads="1"/>
          </p:cNvSpPr>
          <p:nvPr>
            <p:ph type="title"/>
          </p:nvPr>
        </p:nvSpPr>
        <p:spPr>
          <a:xfrm>
            <a:off x="228600" y="228600"/>
            <a:ext cx="8856663" cy="838200"/>
          </a:xfrm>
        </p:spPr>
        <p:txBody>
          <a:bodyPr/>
          <a:lstStyle/>
          <a:p>
            <a:r>
              <a:rPr lang="en-US" sz="2800" b="1" dirty="0">
                <a:solidFill>
                  <a:srgbClr val="00B050"/>
                </a:solidFill>
              </a:rPr>
              <a:t>Signal in semiconductor detectors (electric field)</a:t>
            </a:r>
            <a:endParaRPr lang="en-US" sz="2800" dirty="0">
              <a:solidFill>
                <a:srgbClr val="FFFF00"/>
              </a:solidFill>
            </a:endParaRPr>
          </a:p>
        </p:txBody>
      </p:sp>
      <p:sp>
        <p:nvSpPr>
          <p:cNvPr id="3" name="TextBox 2"/>
          <p:cNvSpPr txBox="1"/>
          <p:nvPr/>
        </p:nvSpPr>
        <p:spPr>
          <a:xfrm>
            <a:off x="1828800" y="5562600"/>
            <a:ext cx="5386411" cy="369332"/>
          </a:xfrm>
          <a:prstGeom prst="rect">
            <a:avLst/>
          </a:prstGeom>
          <a:noFill/>
        </p:spPr>
        <p:txBody>
          <a:bodyPr wrap="none" rtlCol="0">
            <a:spAutoFit/>
          </a:bodyPr>
          <a:lstStyle/>
          <a:p>
            <a:r>
              <a:rPr lang="en-US" b="1" i="1" dirty="0" smtClean="0">
                <a:solidFill>
                  <a:srgbClr val="FF0000"/>
                </a:solidFill>
              </a:rPr>
              <a:t>N</a:t>
            </a:r>
            <a:r>
              <a:rPr lang="en-US" b="1" i="1" baseline="-25000" dirty="0" smtClean="0">
                <a:solidFill>
                  <a:srgbClr val="FF0000"/>
                </a:solidFill>
              </a:rPr>
              <a:t>eff</a:t>
            </a:r>
            <a:r>
              <a:rPr lang="en-US" b="1" i="1" dirty="0" smtClean="0">
                <a:solidFill>
                  <a:srgbClr val="FF0000"/>
                </a:solidFill>
              </a:rPr>
              <a:t> </a:t>
            </a:r>
            <a:r>
              <a:rPr lang="en-US" b="1" dirty="0" smtClean="0">
                <a:solidFill>
                  <a:srgbClr val="FF0000"/>
                </a:solidFill>
              </a:rPr>
              <a:t>determines the electric field in the detector!</a:t>
            </a:r>
            <a:endParaRPr lang="en-GB" b="1" dirty="0">
              <a:solidFill>
                <a:srgbClr val="FF0000"/>
              </a:solidFill>
            </a:endParaRPr>
          </a:p>
        </p:txBody>
      </p:sp>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62" y="2514600"/>
            <a:ext cx="8987438" cy="259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6562" y="1371600"/>
            <a:ext cx="5603842" cy="369332"/>
          </a:xfrm>
          <a:prstGeom prst="rect">
            <a:avLst/>
          </a:prstGeom>
          <a:noFill/>
          <a:ln>
            <a:solidFill>
              <a:srgbClr val="FF0000"/>
            </a:solidFill>
          </a:ln>
        </p:spPr>
        <p:txBody>
          <a:bodyPr wrap="none" rtlCol="0">
            <a:spAutoFit/>
          </a:bodyPr>
          <a:lstStyle/>
          <a:p>
            <a:r>
              <a:rPr lang="en-US" b="1" dirty="0" smtClean="0"/>
              <a:t>A MORE COMPLICATED CASE : 2D , </a:t>
            </a:r>
            <a:r>
              <a:rPr lang="en-US" b="1" i="1" dirty="0" smtClean="0"/>
              <a:t>N</a:t>
            </a:r>
            <a:r>
              <a:rPr lang="en-US" b="1" i="1" baseline="-25000" dirty="0" smtClean="0"/>
              <a:t>eff</a:t>
            </a:r>
            <a:r>
              <a:rPr lang="en-US" b="1" i="1" dirty="0" smtClean="0"/>
              <a:t>=</a:t>
            </a:r>
            <a:r>
              <a:rPr lang="en-US" b="1" dirty="0" smtClean="0"/>
              <a:t>const.</a:t>
            </a:r>
            <a:endParaRPr lang="en-GB" b="1" dirty="0"/>
          </a:p>
        </p:txBody>
      </p:sp>
      <p:sp>
        <p:nvSpPr>
          <p:cNvPr id="2" name="TextBox 1"/>
          <p:cNvSpPr txBox="1"/>
          <p:nvPr/>
        </p:nvSpPr>
        <p:spPr>
          <a:xfrm>
            <a:off x="1486562" y="1881226"/>
            <a:ext cx="6904519" cy="369332"/>
          </a:xfrm>
          <a:prstGeom prst="rect">
            <a:avLst/>
          </a:prstGeom>
          <a:noFill/>
        </p:spPr>
        <p:txBody>
          <a:bodyPr wrap="none" rtlCol="0">
            <a:spAutoFit/>
          </a:bodyPr>
          <a:lstStyle/>
          <a:p>
            <a:r>
              <a:rPr lang="en-US" dirty="0" smtClean="0"/>
              <a:t>e.g. : 280 </a:t>
            </a:r>
            <a:r>
              <a:rPr lang="en-US" dirty="0" smtClean="0">
                <a:latin typeface="Symbol" pitchFamily="18" charset="2"/>
              </a:rPr>
              <a:t>m</a:t>
            </a:r>
            <a:r>
              <a:rPr lang="en-US" dirty="0" smtClean="0"/>
              <a:t>m thick detector, 25 </a:t>
            </a:r>
            <a:r>
              <a:rPr lang="en-US" dirty="0" smtClean="0">
                <a:latin typeface="Symbol" pitchFamily="18" charset="2"/>
              </a:rPr>
              <a:t>m</a:t>
            </a:r>
            <a:r>
              <a:rPr lang="en-US" dirty="0" smtClean="0"/>
              <a:t>m strip pitch, 10 </a:t>
            </a:r>
            <a:r>
              <a:rPr lang="en-US" dirty="0" smtClean="0">
                <a:latin typeface="Symbol" pitchFamily="18" charset="2"/>
              </a:rPr>
              <a:t>m</a:t>
            </a:r>
            <a:r>
              <a:rPr lang="en-US" dirty="0" smtClean="0"/>
              <a:t>m strip width </a:t>
            </a:r>
            <a:endParaRPr lang="en-GB" dirty="0"/>
          </a:p>
        </p:txBody>
      </p:sp>
      <p:sp>
        <p:nvSpPr>
          <p:cNvPr id="5" name="Date Placeholder 4"/>
          <p:cNvSpPr>
            <a:spLocks noGrp="1"/>
          </p:cNvSpPr>
          <p:nvPr>
            <p:ph type="dt" sz="half" idx="12"/>
          </p:nvPr>
        </p:nvSpPr>
        <p:spPr/>
        <p:txBody>
          <a:bodyPr/>
          <a:lstStyle/>
          <a:p>
            <a:fld id="{EE8F23A0-9D63-43D2-935E-5D7F26E16B37}" type="datetime1">
              <a:rPr lang="en-US" smtClean="0"/>
              <a:t>4/19/2013</a:t>
            </a:fld>
            <a:endParaRPr lang="en-US"/>
          </a:p>
        </p:txBody>
      </p:sp>
      <p:sp>
        <p:nvSpPr>
          <p:cNvPr id="6" name="Footer Placeholder 5"/>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763493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1"/>
          </p:nvPr>
        </p:nvSpPr>
        <p:spPr/>
        <p:txBody>
          <a:bodyPr/>
          <a:lstStyle/>
          <a:p>
            <a:fld id="{193A410F-2063-4669-B944-8C90A0314A24}" type="slidenum">
              <a:rPr lang="en-US"/>
              <a:pPr/>
              <a:t>22</a:t>
            </a:fld>
            <a:endParaRPr lang="en-US"/>
          </a:p>
        </p:txBody>
      </p:sp>
      <p:sp>
        <p:nvSpPr>
          <p:cNvPr id="29698" name="Rectangle 2"/>
          <p:cNvSpPr>
            <a:spLocks noGrp="1" noRot="1" noChangeArrowheads="1"/>
          </p:cNvSpPr>
          <p:nvPr>
            <p:ph type="title"/>
          </p:nvPr>
        </p:nvSpPr>
        <p:spPr>
          <a:xfrm>
            <a:off x="424549" y="144462"/>
            <a:ext cx="8229600" cy="922338"/>
          </a:xfrm>
        </p:spPr>
        <p:txBody>
          <a:bodyPr/>
          <a:lstStyle/>
          <a:p>
            <a:r>
              <a:rPr lang="en-US" sz="2800" b="1" dirty="0">
                <a:solidFill>
                  <a:srgbClr val="00B050"/>
                </a:solidFill>
              </a:rPr>
              <a:t>Signal in semiconductor </a:t>
            </a:r>
            <a:r>
              <a:rPr lang="en-US" sz="2800" b="1" dirty="0" smtClean="0">
                <a:solidFill>
                  <a:srgbClr val="00B050"/>
                </a:solidFill>
              </a:rPr>
              <a:t>detector - trapping</a:t>
            </a:r>
            <a:endParaRPr lang="en-US" sz="1600" dirty="0">
              <a:solidFill>
                <a:srgbClr val="FFFF00"/>
              </a:solidFill>
            </a:endParaRPr>
          </a:p>
        </p:txBody>
      </p:sp>
      <p:graphicFrame>
        <p:nvGraphicFramePr>
          <p:cNvPr id="29703" name="Object 7"/>
          <p:cNvGraphicFramePr>
            <a:graphicFrameLocks noChangeAspect="1"/>
          </p:cNvGraphicFramePr>
          <p:nvPr>
            <p:extLst>
              <p:ext uri="{D42A27DB-BD31-4B8C-83A1-F6EECF244321}">
                <p14:modId xmlns:p14="http://schemas.microsoft.com/office/powerpoint/2010/main" val="2580560408"/>
              </p:ext>
            </p:extLst>
          </p:nvPr>
        </p:nvGraphicFramePr>
        <p:xfrm>
          <a:off x="1371600" y="1897797"/>
          <a:ext cx="5367337" cy="1554162"/>
        </p:xfrm>
        <a:graphic>
          <a:graphicData uri="http://schemas.openxmlformats.org/presentationml/2006/ole">
            <mc:AlternateContent xmlns:mc="http://schemas.openxmlformats.org/markup-compatibility/2006">
              <mc:Choice xmlns:v="urn:schemas-microsoft-com:vml" Requires="v">
                <p:oleObj spid="_x0000_s62781" name="Equation" r:id="rId4" imgW="2628720" imgH="761760" progId="Equation.3">
                  <p:embed/>
                </p:oleObj>
              </mc:Choice>
              <mc:Fallback>
                <p:oleObj name="Equation" r:id="rId4" imgW="2628720" imgH="761760" progId="Equation.3">
                  <p:embed/>
                  <p:pic>
                    <p:nvPicPr>
                      <p:cNvPr id="0" name=""/>
                      <p:cNvPicPr>
                        <a:picLocks noChangeAspect="1" noChangeArrowheads="1"/>
                      </p:cNvPicPr>
                      <p:nvPr/>
                    </p:nvPicPr>
                    <p:blipFill>
                      <a:blip r:embed="rId5"/>
                      <a:srcRect/>
                      <a:stretch>
                        <a:fillRect/>
                      </a:stretch>
                    </p:blipFill>
                    <p:spPr bwMode="auto">
                      <a:xfrm>
                        <a:off x="1371600" y="1897797"/>
                        <a:ext cx="5367337" cy="15541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Box 22"/>
          <p:cNvSpPr txBox="1"/>
          <p:nvPr/>
        </p:nvSpPr>
        <p:spPr>
          <a:xfrm>
            <a:off x="396056" y="1066800"/>
            <a:ext cx="8062964" cy="830997"/>
          </a:xfrm>
          <a:prstGeom prst="rect">
            <a:avLst/>
          </a:prstGeom>
          <a:noFill/>
        </p:spPr>
        <p:txBody>
          <a:bodyPr wrap="square" rtlCol="0">
            <a:spAutoFit/>
          </a:bodyPr>
          <a:lstStyle/>
          <a:p>
            <a:r>
              <a:rPr lang="en-US" sz="1600" dirty="0" smtClean="0"/>
              <a:t>In irradiated detector there comes the trapping term. Each individual charge drifts until it is trapped – the probability that it will drift over certain distance decreases exponentially (for </a:t>
            </a:r>
            <a:r>
              <a:rPr lang="en-US" sz="1600" i="1" dirty="0" err="1" smtClean="0"/>
              <a:t>v</a:t>
            </a:r>
            <a:r>
              <a:rPr lang="en-US" sz="1600" i="1" baseline="-25000" dirty="0" err="1" smtClean="0"/>
              <a:t>d</a:t>
            </a:r>
            <a:r>
              <a:rPr lang="en-US" sz="1600" i="1" dirty="0" smtClean="0"/>
              <a:t>&lt;&lt;</a:t>
            </a:r>
            <a:r>
              <a:rPr lang="en-US" sz="1600" i="1" dirty="0" err="1" smtClean="0"/>
              <a:t>v</a:t>
            </a:r>
            <a:r>
              <a:rPr lang="en-US" sz="1600" i="1" baseline="-25000" dirty="0" err="1" smtClean="0"/>
              <a:t>th</a:t>
            </a:r>
            <a:r>
              <a:rPr lang="en-US" sz="1600" dirty="0" smtClean="0"/>
              <a:t>):</a:t>
            </a:r>
            <a:endParaRPr lang="en-GB" sz="1600" dirty="0"/>
          </a:p>
        </p:txBody>
      </p:sp>
      <p:sp>
        <p:nvSpPr>
          <p:cNvPr id="4" name="TextBox 3"/>
          <p:cNvSpPr txBox="1"/>
          <p:nvPr/>
        </p:nvSpPr>
        <p:spPr>
          <a:xfrm>
            <a:off x="4533900" y="1861492"/>
            <a:ext cx="3962400" cy="646331"/>
          </a:xfrm>
          <a:prstGeom prst="rect">
            <a:avLst/>
          </a:prstGeom>
          <a:noFill/>
          <a:ln>
            <a:solidFill>
              <a:schemeClr val="tx1"/>
            </a:solidFill>
          </a:ln>
        </p:spPr>
        <p:txBody>
          <a:bodyPr wrap="square" rtlCol="0">
            <a:spAutoFit/>
          </a:bodyPr>
          <a:lstStyle/>
          <a:p>
            <a:r>
              <a:rPr lang="en-US" dirty="0" smtClean="0"/>
              <a:t>For point charge(s) – integral along the line of particle drift </a:t>
            </a:r>
            <a:endParaRPr lang="en-GB" dirty="0"/>
          </a:p>
        </p:txBody>
      </p:sp>
      <p:sp>
        <p:nvSpPr>
          <p:cNvPr id="5" name="TextBox 4"/>
          <p:cNvSpPr txBox="1"/>
          <p:nvPr/>
        </p:nvSpPr>
        <p:spPr>
          <a:xfrm>
            <a:off x="424549" y="3942061"/>
            <a:ext cx="4757052" cy="1138773"/>
          </a:xfrm>
          <a:prstGeom prst="rect">
            <a:avLst/>
          </a:prstGeom>
          <a:noFill/>
          <a:ln>
            <a:solidFill>
              <a:srgbClr val="FF0000"/>
            </a:solidFill>
          </a:ln>
        </p:spPr>
        <p:txBody>
          <a:bodyPr wrap="square" rtlCol="0">
            <a:spAutoFit/>
          </a:bodyPr>
          <a:lstStyle/>
          <a:p>
            <a:r>
              <a:rPr lang="en-US" dirty="0" smtClean="0"/>
              <a:t>Influence on material properties to minimize the effects of irradiation</a:t>
            </a:r>
          </a:p>
          <a:p>
            <a:r>
              <a:rPr lang="en-US" b="1" u="sng" dirty="0" smtClean="0">
                <a:solidFill>
                  <a:srgbClr val="FF0000"/>
                </a:solidFill>
                <a:effectLst>
                  <a:outerShdw blurRad="38100" dist="38100" dir="2700000" algn="tl">
                    <a:srgbClr val="000000">
                      <a:alpha val="43137"/>
                    </a:srgbClr>
                  </a:outerShdw>
                </a:effectLst>
              </a:rPr>
              <a:t>material engineering </a:t>
            </a:r>
          </a:p>
          <a:p>
            <a:r>
              <a:rPr lang="en-US" sz="1400" dirty="0" smtClean="0"/>
              <a:t>(PART II of the lecture)</a:t>
            </a:r>
          </a:p>
        </p:txBody>
      </p:sp>
      <p:sp>
        <p:nvSpPr>
          <p:cNvPr id="6" name="Oval 5"/>
          <p:cNvSpPr/>
          <p:nvPr/>
        </p:nvSpPr>
        <p:spPr bwMode="auto">
          <a:xfrm>
            <a:off x="4257720" y="2971800"/>
            <a:ext cx="771479" cy="520326"/>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5531994" y="2552700"/>
            <a:ext cx="487806" cy="679263"/>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8" name="Straight Arrow Connector 7"/>
          <p:cNvCxnSpPr>
            <a:endCxn id="6" idx="3"/>
          </p:cNvCxnSpPr>
          <p:nvPr/>
        </p:nvCxnSpPr>
        <p:spPr bwMode="auto">
          <a:xfrm flipV="1">
            <a:off x="3429000" y="3415926"/>
            <a:ext cx="941700" cy="5261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endCxn id="29" idx="3"/>
          </p:cNvCxnSpPr>
          <p:nvPr/>
        </p:nvCxnSpPr>
        <p:spPr bwMode="auto">
          <a:xfrm flipV="1">
            <a:off x="3429000" y="3132487"/>
            <a:ext cx="2174432" cy="8095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Oval 33"/>
          <p:cNvSpPr/>
          <p:nvPr/>
        </p:nvSpPr>
        <p:spPr bwMode="auto">
          <a:xfrm>
            <a:off x="5998597" y="2552701"/>
            <a:ext cx="478403" cy="685800"/>
          </a:xfrm>
          <a:prstGeom prst="ellipse">
            <a:avLst/>
          </a:pr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5693386" y="3725330"/>
            <a:ext cx="3145813" cy="1692771"/>
          </a:xfrm>
          <a:prstGeom prst="rect">
            <a:avLst/>
          </a:prstGeom>
          <a:noFill/>
          <a:ln>
            <a:solidFill>
              <a:srgbClr val="00B050"/>
            </a:solidFill>
          </a:ln>
        </p:spPr>
        <p:txBody>
          <a:bodyPr wrap="square" rtlCol="0">
            <a:spAutoFit/>
          </a:bodyPr>
          <a:lstStyle/>
          <a:p>
            <a:r>
              <a:rPr lang="en-US" dirty="0" smtClean="0"/>
              <a:t>Exploit the design of the detector to minimize the effects of trapping and increase of </a:t>
            </a:r>
            <a:r>
              <a:rPr lang="en-US" i="1" dirty="0" smtClean="0"/>
              <a:t>N</a:t>
            </a:r>
            <a:r>
              <a:rPr lang="en-US" i="1" baseline="-25000" dirty="0" smtClean="0"/>
              <a:t>eff</a:t>
            </a:r>
            <a:r>
              <a:rPr lang="en-US" dirty="0" smtClean="0"/>
              <a:t>	        </a:t>
            </a:r>
            <a:r>
              <a:rPr lang="en-US" b="1" u="sng" dirty="0" smtClean="0">
                <a:solidFill>
                  <a:srgbClr val="00B050"/>
                </a:solidFill>
                <a:effectLst>
                  <a:outerShdw blurRad="38100" dist="38100" dir="2700000" algn="tl">
                    <a:srgbClr val="000000">
                      <a:alpha val="43137"/>
                    </a:srgbClr>
                  </a:outerShdw>
                </a:effectLst>
              </a:rPr>
              <a:t>device engineering </a:t>
            </a:r>
          </a:p>
          <a:p>
            <a:r>
              <a:rPr lang="en-US" sz="1400" dirty="0" smtClean="0"/>
              <a:t>(PART III of the lecture) </a:t>
            </a:r>
            <a:endParaRPr lang="en-GB" sz="1400" dirty="0"/>
          </a:p>
        </p:txBody>
      </p:sp>
      <p:cxnSp>
        <p:nvCxnSpPr>
          <p:cNvPr id="11" name="Straight Arrow Connector 10"/>
          <p:cNvCxnSpPr/>
          <p:nvPr/>
        </p:nvCxnSpPr>
        <p:spPr bwMode="auto">
          <a:xfrm flipH="1" flipV="1">
            <a:off x="6324601" y="3238501"/>
            <a:ext cx="228599" cy="4868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622650" y="5574192"/>
            <a:ext cx="7609776" cy="369332"/>
          </a:xfrm>
          <a:prstGeom prst="rect">
            <a:avLst/>
          </a:prstGeom>
          <a:noFill/>
        </p:spPr>
        <p:txBody>
          <a:bodyPr wrap="none" rtlCol="0">
            <a:spAutoFit/>
          </a:bodyPr>
          <a:lstStyle/>
          <a:p>
            <a:r>
              <a:rPr lang="en-US" dirty="0" smtClean="0"/>
              <a:t>Everything is much simpler in pad detector – suitable for material studies.</a:t>
            </a:r>
            <a:endParaRPr lang="en-GB" dirty="0"/>
          </a:p>
        </p:txBody>
      </p:sp>
      <p:sp>
        <p:nvSpPr>
          <p:cNvPr id="18" name="Oval 17"/>
          <p:cNvSpPr/>
          <p:nvPr/>
        </p:nvSpPr>
        <p:spPr bwMode="auto">
          <a:xfrm>
            <a:off x="5569972" y="2552701"/>
            <a:ext cx="478403" cy="685800"/>
          </a:xfrm>
          <a:prstGeom prst="ellipse">
            <a:avLst/>
          </a:pr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Date Placeholder 6"/>
          <p:cNvSpPr>
            <a:spLocks noGrp="1"/>
          </p:cNvSpPr>
          <p:nvPr>
            <p:ph type="dt" sz="half" idx="12"/>
          </p:nvPr>
        </p:nvSpPr>
        <p:spPr/>
        <p:txBody>
          <a:bodyPr/>
          <a:lstStyle/>
          <a:p>
            <a:fld id="{EF0AD236-DC14-43A8-9122-4C01008009C5}" type="datetime1">
              <a:rPr lang="en-US" smtClean="0"/>
              <a:t>4/19/2013</a:t>
            </a:fld>
            <a:endParaRPr lang="en-US"/>
          </a:p>
        </p:txBody>
      </p:sp>
      <p:sp>
        <p:nvSpPr>
          <p:cNvPr id="9" name="Footer Placeholder 8"/>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610722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609600"/>
          </a:xfrm>
        </p:spPr>
        <p:txBody>
          <a:bodyPr/>
          <a:lstStyle/>
          <a:p>
            <a:r>
              <a:rPr lang="en-US" sz="2800" b="1" dirty="0" smtClean="0">
                <a:solidFill>
                  <a:srgbClr val="00B050"/>
                </a:solidFill>
              </a:rPr>
              <a:t>Noise in semiconductor detectors</a:t>
            </a:r>
            <a:endParaRPr lang="en-GB" sz="2800" b="1" dirty="0">
              <a:solidFill>
                <a:srgbClr val="00B05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38866109"/>
              </p:ext>
            </p:extLst>
          </p:nvPr>
        </p:nvGraphicFramePr>
        <p:xfrm>
          <a:off x="588963" y="1874747"/>
          <a:ext cx="2840037" cy="3059113"/>
        </p:xfrm>
        <a:graphic>
          <a:graphicData uri="http://schemas.openxmlformats.org/presentationml/2006/ole">
            <mc:AlternateContent xmlns:mc="http://schemas.openxmlformats.org/markup-compatibility/2006">
              <mc:Choice xmlns:v="urn:schemas-microsoft-com:vml" Requires="v">
                <p:oleObj spid="_x0000_s57658" name="Equation" r:id="rId3" imgW="1562040" imgH="1676160" progId="Equation.3">
                  <p:embed/>
                </p:oleObj>
              </mc:Choice>
              <mc:Fallback>
                <p:oleObj name="Equation" r:id="rId3" imgW="1562040" imgH="1676160" progId="Equation.3">
                  <p:embed/>
                  <p:pic>
                    <p:nvPicPr>
                      <p:cNvPr id="0" name="Object 80"/>
                      <p:cNvPicPr>
                        <a:picLocks noChangeAspect="1" noChangeArrowheads="1"/>
                      </p:cNvPicPr>
                      <p:nvPr/>
                    </p:nvPicPr>
                    <p:blipFill>
                      <a:blip r:embed="rId4"/>
                      <a:srcRect/>
                      <a:stretch>
                        <a:fillRect/>
                      </a:stretch>
                    </p:blipFill>
                    <p:spPr bwMode="auto">
                      <a:xfrm>
                        <a:off x="588963" y="1874747"/>
                        <a:ext cx="2840037" cy="3059113"/>
                      </a:xfrm>
                      <a:prstGeom prst="rect">
                        <a:avLst/>
                      </a:prstGeom>
                      <a:noFill/>
                      <a:ln>
                        <a:noFill/>
                      </a:ln>
                    </p:spPr>
                  </p:pic>
                </p:oleObj>
              </mc:Fallback>
            </mc:AlternateContent>
          </a:graphicData>
        </a:graphic>
      </p:graphicFrame>
      <p:pic>
        <p:nvPicPr>
          <p:cNvPr id="573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286035"/>
            <a:ext cx="430494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2390774" y="4314735"/>
            <a:ext cx="504826" cy="419100"/>
          </a:xfrm>
          <a:prstGeom prst="ellipse">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2205037" y="2714535"/>
            <a:ext cx="333375" cy="381000"/>
          </a:xfrm>
          <a:prstGeom prst="ellipse">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8" name="Straight Arrow Connector 7"/>
          <p:cNvCxnSpPr>
            <a:stCxn id="10" idx="1"/>
          </p:cNvCxnSpPr>
          <p:nvPr/>
        </p:nvCxnSpPr>
        <p:spPr bwMode="auto">
          <a:xfrm flipH="1">
            <a:off x="2705100" y="2438400"/>
            <a:ext cx="1790700" cy="4666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4495800" y="1838235"/>
            <a:ext cx="4419600" cy="1200329"/>
          </a:xfrm>
          <a:prstGeom prst="rect">
            <a:avLst/>
          </a:prstGeom>
          <a:noFill/>
        </p:spPr>
        <p:txBody>
          <a:bodyPr wrap="square" rtlCol="0">
            <a:spAutoFit/>
          </a:bodyPr>
          <a:lstStyle/>
          <a:p>
            <a:r>
              <a:rPr lang="en-US" dirty="0" smtClean="0"/>
              <a:t>Inter-strip capacitance can change due to interface states/traps, but at typical frequencies of 1 GHz the impact is questionable.</a:t>
            </a:r>
            <a:endParaRPr lang="en-GB" dirty="0"/>
          </a:p>
        </p:txBody>
      </p:sp>
      <p:sp>
        <p:nvSpPr>
          <p:cNvPr id="12" name="TextBox 11"/>
          <p:cNvSpPr txBox="1"/>
          <p:nvPr/>
        </p:nvSpPr>
        <p:spPr>
          <a:xfrm>
            <a:off x="609600" y="5343435"/>
            <a:ext cx="3429000" cy="923330"/>
          </a:xfrm>
          <a:prstGeom prst="rect">
            <a:avLst/>
          </a:prstGeom>
          <a:noFill/>
        </p:spPr>
        <p:txBody>
          <a:bodyPr wrap="square" rtlCol="0">
            <a:spAutoFit/>
          </a:bodyPr>
          <a:lstStyle/>
          <a:p>
            <a:r>
              <a:rPr lang="en-US" dirty="0" smtClean="0"/>
              <a:t>a and b should be optimized for the readout, to render </a:t>
            </a:r>
            <a:r>
              <a:rPr lang="en-US" i="1" dirty="0" err="1" smtClean="0"/>
              <a:t>ENC</a:t>
            </a:r>
            <a:r>
              <a:rPr lang="en-US" i="1" baseline="-25000" dirty="0" err="1" smtClean="0"/>
              <a:t>p</a:t>
            </a:r>
            <a:r>
              <a:rPr lang="en-US" dirty="0" smtClean="0"/>
              <a:t> less important.</a:t>
            </a:r>
            <a:endParaRPr lang="en-GB" dirty="0"/>
          </a:p>
        </p:txBody>
      </p:sp>
      <p:sp>
        <p:nvSpPr>
          <p:cNvPr id="13" name="Rectangle 12"/>
          <p:cNvSpPr/>
          <p:nvPr/>
        </p:nvSpPr>
        <p:spPr>
          <a:xfrm>
            <a:off x="419100" y="1143000"/>
            <a:ext cx="8153400" cy="341632"/>
          </a:xfrm>
          <a:prstGeom prst="rect">
            <a:avLst/>
          </a:prstGeom>
        </p:spPr>
        <p:txBody>
          <a:bodyPr wrap="square">
            <a:spAutoFit/>
          </a:bodyPr>
          <a:lstStyle/>
          <a:p>
            <a:pPr marL="449263" indent="-449263">
              <a:lnSpc>
                <a:spcPct val="90000"/>
              </a:lnSpc>
              <a:spcBef>
                <a:spcPct val="20000"/>
              </a:spcBef>
              <a:buClr>
                <a:srgbClr val="3333FF"/>
              </a:buClr>
              <a:buSzPct val="70000"/>
            </a:pPr>
            <a:r>
              <a:rPr lang="en-GB" sz="1600" dirty="0">
                <a:cs typeface="Times New Roman" pitchFamily="18" charset="0"/>
              </a:rPr>
              <a:t>	</a:t>
            </a:r>
            <a:r>
              <a:rPr lang="en-GB" sz="1600" dirty="0" smtClean="0">
                <a:cs typeface="Times New Roman" pitchFamily="18" charset="0"/>
              </a:rPr>
              <a:t>Remember we look for high </a:t>
            </a:r>
            <a:r>
              <a:rPr lang="en-GB" dirty="0" smtClean="0">
                <a:solidFill>
                  <a:srgbClr val="FA320D"/>
                </a:solidFill>
                <a:cs typeface="Times New Roman" pitchFamily="18" charset="0"/>
              </a:rPr>
              <a:t>Signal/noise </a:t>
            </a:r>
            <a:r>
              <a:rPr lang="en-GB" dirty="0">
                <a:solidFill>
                  <a:srgbClr val="FA320D"/>
                </a:solidFill>
                <a:cs typeface="Times New Roman" pitchFamily="18" charset="0"/>
              </a:rPr>
              <a:t>ratio </a:t>
            </a:r>
            <a:r>
              <a:rPr lang="en-GB" sz="1600" dirty="0" smtClean="0">
                <a:cs typeface="Times New Roman" pitchFamily="18" charset="0"/>
              </a:rPr>
              <a:t>(most </a:t>
            </a:r>
            <a:r>
              <a:rPr lang="en-GB" sz="1600" dirty="0">
                <a:cs typeface="Times New Roman" pitchFamily="18" charset="0"/>
              </a:rPr>
              <a:t>important </a:t>
            </a:r>
            <a:r>
              <a:rPr lang="en-GB" sz="1600" dirty="0" smtClean="0">
                <a:cs typeface="Times New Roman" pitchFamily="18" charset="0"/>
              </a:rPr>
              <a:t>quantity)</a:t>
            </a:r>
            <a:endParaRPr lang="en-US" sz="1600" dirty="0">
              <a:effectLst>
                <a:outerShdw blurRad="38100" dist="38100" dir="2700000" algn="tl">
                  <a:srgbClr val="000000"/>
                </a:outerShdw>
              </a:effectLst>
              <a:cs typeface="Times New Roman" pitchFamily="18" charset="0"/>
            </a:endParaRPr>
          </a:p>
        </p:txBody>
      </p:sp>
      <p:sp>
        <p:nvSpPr>
          <p:cNvPr id="11" name="Slide Number Placeholder 10"/>
          <p:cNvSpPr>
            <a:spLocks noGrp="1"/>
          </p:cNvSpPr>
          <p:nvPr>
            <p:ph type="sldNum" sz="quarter" idx="11"/>
          </p:nvPr>
        </p:nvSpPr>
        <p:spPr/>
        <p:txBody>
          <a:bodyPr/>
          <a:lstStyle/>
          <a:p>
            <a:fld id="{B6F15528-21DE-4FAA-801E-634DDDAF4B2B}" type="slidenum">
              <a:rPr lang="en-US" smtClean="0"/>
              <a:pPr/>
              <a:t>23</a:t>
            </a:fld>
            <a:endParaRPr lang="en-US"/>
          </a:p>
        </p:txBody>
      </p:sp>
      <p:sp>
        <p:nvSpPr>
          <p:cNvPr id="14" name="Date Placeholder 13"/>
          <p:cNvSpPr>
            <a:spLocks noGrp="1"/>
          </p:cNvSpPr>
          <p:nvPr>
            <p:ph type="dt" sz="half" idx="12"/>
          </p:nvPr>
        </p:nvSpPr>
        <p:spPr/>
        <p:txBody>
          <a:bodyPr/>
          <a:lstStyle/>
          <a:p>
            <a:fld id="{583B44B2-5442-4159-B77E-933297DECC56}" type="datetime1">
              <a:rPr lang="en-US" smtClean="0"/>
              <a:t>4/19/2013</a:t>
            </a:fld>
            <a:endParaRPr lang="en-US"/>
          </a:p>
        </p:txBody>
      </p:sp>
      <p:sp>
        <p:nvSpPr>
          <p:cNvPr id="15" name="Footer Placeholder 14"/>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695027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00"/>
            <a:ext cx="7543800" cy="1371600"/>
          </a:xfrm>
        </p:spPr>
        <p:txBody>
          <a:bodyPr/>
          <a:lstStyle/>
          <a:p>
            <a:r>
              <a:rPr lang="en-US" sz="7200" dirty="0" smtClean="0"/>
              <a:t>PART 3</a:t>
            </a:r>
            <a:br>
              <a:rPr lang="en-US" sz="7200" dirty="0" smtClean="0"/>
            </a:br>
            <a:r>
              <a:rPr lang="en-US" sz="3200" dirty="0">
                <a:solidFill>
                  <a:srgbClr val="FF0000"/>
                </a:solidFill>
              </a:rPr>
              <a:t>Radiation damage effects in silicon (material studies/engineering)</a:t>
            </a:r>
            <a:r>
              <a:rPr lang="en-US" sz="2000" dirty="0">
                <a:solidFill>
                  <a:schemeClr val="accent2"/>
                </a:solidFill>
              </a:rPr>
              <a:t/>
            </a:r>
            <a:br>
              <a:rPr lang="en-US" sz="2000" dirty="0">
                <a:solidFill>
                  <a:schemeClr val="accent2"/>
                </a:solidFill>
              </a:rPr>
            </a:br>
            <a:endParaRPr lang="en-GB" sz="72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24</a:t>
            </a:fld>
            <a:endParaRPr lang="en-US"/>
          </a:p>
        </p:txBody>
      </p:sp>
      <p:sp>
        <p:nvSpPr>
          <p:cNvPr id="3" name="Date Placeholder 2"/>
          <p:cNvSpPr>
            <a:spLocks noGrp="1"/>
          </p:cNvSpPr>
          <p:nvPr>
            <p:ph type="dt" sz="half" idx="12"/>
          </p:nvPr>
        </p:nvSpPr>
        <p:spPr/>
        <p:txBody>
          <a:bodyPr/>
          <a:lstStyle/>
          <a:p>
            <a:fld id="{06B22C2C-0706-47D8-A126-2DABF6FAC2F1}"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069052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F8E51420-1374-434E-8254-E01F85BC6635}" type="slidenum">
              <a:rPr lang="en-US"/>
              <a:pPr/>
              <a:t>25</a:t>
            </a:fld>
            <a:endParaRPr lang="en-US"/>
          </a:p>
        </p:txBody>
      </p:sp>
      <p:sp>
        <p:nvSpPr>
          <p:cNvPr id="560130" name="Rectangle 2"/>
          <p:cNvSpPr>
            <a:spLocks noGrp="1" noChangeArrowheads="1"/>
          </p:cNvSpPr>
          <p:nvPr>
            <p:ph type="title"/>
          </p:nvPr>
        </p:nvSpPr>
        <p:spPr>
          <a:xfrm>
            <a:off x="271463" y="222250"/>
            <a:ext cx="5439569" cy="641350"/>
          </a:xfrm>
        </p:spPr>
        <p:txBody>
          <a:bodyPr/>
          <a:lstStyle/>
          <a:p>
            <a:r>
              <a:rPr lang="en-US" sz="3200" b="1" dirty="0">
                <a:solidFill>
                  <a:srgbClr val="FF0000"/>
                </a:solidFill>
              </a:rPr>
              <a:t>Leakage current</a:t>
            </a:r>
          </a:p>
        </p:txBody>
      </p:sp>
      <p:pic>
        <p:nvPicPr>
          <p:cNvPr id="560131" name="Picture 3" descr="I-80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1341438"/>
            <a:ext cx="4437063" cy="2990850"/>
          </a:xfrm>
          <a:prstGeom prst="rect">
            <a:avLst/>
          </a:prstGeom>
          <a:noFill/>
          <a:extLst>
            <a:ext uri="{909E8E84-426E-40DD-AFC4-6F175D3DCCD1}">
              <a14:hiddenFill xmlns:a14="http://schemas.microsoft.com/office/drawing/2010/main">
                <a:solidFill>
                  <a:srgbClr val="FFFFFF"/>
                </a:solidFill>
              </a14:hiddenFill>
            </a:ext>
          </a:extLst>
        </p:spPr>
      </p:pic>
      <p:sp>
        <p:nvSpPr>
          <p:cNvPr id="560132" name="Rectangle 4"/>
          <p:cNvSpPr>
            <a:spLocks noChangeArrowheads="1"/>
          </p:cNvSpPr>
          <p:nvPr/>
        </p:nvSpPr>
        <p:spPr bwMode="auto">
          <a:xfrm>
            <a:off x="242888" y="4224338"/>
            <a:ext cx="4760912"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rgbClr val="FF0000"/>
              </a:buClr>
              <a:buFont typeface="Symbol" pitchFamily="18" charset="2"/>
              <a:buChar char="·"/>
            </a:pPr>
            <a:r>
              <a:rPr lang="en-US" sz="1600" b="1">
                <a:latin typeface="Times New Roman" pitchFamily="18" charset="0"/>
              </a:rPr>
              <a:t>Damage parameter </a:t>
            </a:r>
            <a:r>
              <a:rPr lang="en-US" sz="1600" b="1">
                <a:latin typeface="Times New Roman" pitchFamily="18" charset="0"/>
                <a:sym typeface="Symbol" pitchFamily="18" charset="2"/>
              </a:rPr>
              <a:t> (slope in figure)</a:t>
            </a:r>
            <a:br>
              <a:rPr lang="en-US" sz="1600" b="1">
                <a:latin typeface="Times New Roman" pitchFamily="18" charset="0"/>
                <a:sym typeface="Symbol" pitchFamily="18" charset="2"/>
              </a:rPr>
            </a:br>
            <a:r>
              <a:rPr lang="en-US" sz="1600" b="1">
                <a:solidFill>
                  <a:schemeClr val="accent2"/>
                </a:solidFill>
                <a:latin typeface="Times New Roman" pitchFamily="18" charset="0"/>
                <a:sym typeface="Symbol" pitchFamily="18" charset="2"/>
              </a:rPr>
              <a:t/>
            </a:r>
            <a:br>
              <a:rPr lang="en-US" sz="1600" b="1">
                <a:solidFill>
                  <a:schemeClr val="accent2"/>
                </a:solidFill>
                <a:latin typeface="Times New Roman" pitchFamily="18" charset="0"/>
                <a:sym typeface="Symbol" pitchFamily="18" charset="2"/>
              </a:rPr>
            </a:br>
            <a:r>
              <a:rPr lang="en-US" sz="1600" b="1">
                <a:solidFill>
                  <a:schemeClr val="accent2"/>
                </a:solidFill>
                <a:latin typeface="Times New Roman" pitchFamily="18" charset="0"/>
                <a:sym typeface="Symbol" pitchFamily="18" charset="2"/>
              </a:rPr>
              <a:t>                                  Leakage current</a:t>
            </a:r>
            <a:br>
              <a:rPr lang="en-US" sz="1600" b="1">
                <a:solidFill>
                  <a:schemeClr val="accent2"/>
                </a:solidFill>
                <a:latin typeface="Times New Roman" pitchFamily="18" charset="0"/>
                <a:sym typeface="Symbol" pitchFamily="18" charset="2"/>
              </a:rPr>
            </a:br>
            <a:r>
              <a:rPr lang="en-US" sz="1600" b="1">
                <a:solidFill>
                  <a:schemeClr val="accent2"/>
                </a:solidFill>
                <a:latin typeface="Times New Roman" pitchFamily="18" charset="0"/>
                <a:sym typeface="Symbol" pitchFamily="18" charset="2"/>
              </a:rPr>
              <a:t>                                  per unit volume</a:t>
            </a:r>
            <a:br>
              <a:rPr lang="en-US" sz="1600" b="1">
                <a:solidFill>
                  <a:schemeClr val="accent2"/>
                </a:solidFill>
                <a:latin typeface="Times New Roman" pitchFamily="18" charset="0"/>
                <a:sym typeface="Symbol" pitchFamily="18" charset="2"/>
              </a:rPr>
            </a:br>
            <a:r>
              <a:rPr lang="en-US" sz="1600" b="1">
                <a:solidFill>
                  <a:schemeClr val="accent2"/>
                </a:solidFill>
                <a:latin typeface="Times New Roman" pitchFamily="18" charset="0"/>
                <a:sym typeface="Symbol" pitchFamily="18" charset="2"/>
              </a:rPr>
              <a:t>                                  and particle fluence</a:t>
            </a:r>
            <a:r>
              <a:rPr lang="en-US" sz="1600" b="1">
                <a:latin typeface="Times New Roman" pitchFamily="18" charset="0"/>
                <a:sym typeface="Symbol" pitchFamily="18" charset="2"/>
              </a:rPr>
              <a:t/>
            </a:r>
            <a:br>
              <a:rPr lang="en-US" sz="1600" b="1">
                <a:latin typeface="Times New Roman" pitchFamily="18" charset="0"/>
                <a:sym typeface="Symbol" pitchFamily="18" charset="2"/>
              </a:rPr>
            </a:br>
            <a:endParaRPr lang="en-US" sz="1600">
              <a:latin typeface="Times New Roman" pitchFamily="18" charset="0"/>
              <a:sym typeface="Symbol" pitchFamily="18" charset="2"/>
            </a:endParaRPr>
          </a:p>
          <a:p>
            <a:pPr marL="342900" indent="-342900" eaLnBrk="1" hangingPunct="1">
              <a:spcBef>
                <a:spcPct val="20000"/>
              </a:spcBef>
              <a:buClr>
                <a:srgbClr val="FF0000"/>
              </a:buClr>
              <a:buFont typeface="Symbol" pitchFamily="18" charset="2"/>
              <a:buChar char="·"/>
            </a:pPr>
            <a:r>
              <a:rPr lang="en-US" sz="1600" b="1">
                <a:latin typeface="Times New Roman" pitchFamily="18" charset="0"/>
                <a:sym typeface="Symbol" pitchFamily="18" charset="2"/>
              </a:rPr>
              <a:t> is constant over several orders of fluence</a:t>
            </a:r>
            <a:br>
              <a:rPr lang="en-US" sz="1600" b="1">
                <a:latin typeface="Times New Roman" pitchFamily="18" charset="0"/>
                <a:sym typeface="Symbol" pitchFamily="18" charset="2"/>
              </a:rPr>
            </a:br>
            <a:r>
              <a:rPr lang="en-US" sz="1600" b="1">
                <a:latin typeface="Times New Roman" pitchFamily="18" charset="0"/>
                <a:sym typeface="Symbol" pitchFamily="18" charset="2"/>
              </a:rPr>
              <a:t>and independent of impurity concentration in Si</a:t>
            </a:r>
            <a:br>
              <a:rPr lang="en-US" sz="1600" b="1">
                <a:latin typeface="Times New Roman" pitchFamily="18" charset="0"/>
                <a:sym typeface="Symbol" pitchFamily="18" charset="2"/>
              </a:rPr>
            </a:br>
            <a:r>
              <a:rPr lang="en-US" sz="1600" b="1">
                <a:latin typeface="Times New Roman" pitchFamily="18" charset="0"/>
                <a:sym typeface="Symbol" pitchFamily="18" charset="2"/>
              </a:rPr>
              <a:t>    </a:t>
            </a:r>
            <a:r>
              <a:rPr lang="en-US" sz="1600" b="1">
                <a:solidFill>
                  <a:srgbClr val="FF3300"/>
                </a:solidFill>
                <a:latin typeface="Times New Roman" pitchFamily="18" charset="0"/>
                <a:sym typeface="Wingdings 3" pitchFamily="18" charset="2"/>
              </a:rPr>
              <a:t></a:t>
            </a:r>
            <a:r>
              <a:rPr lang="en-US" sz="1600" b="1">
                <a:latin typeface="Times New Roman" pitchFamily="18" charset="0"/>
                <a:sym typeface="Wingdings 3" pitchFamily="18" charset="2"/>
              </a:rPr>
              <a:t> </a:t>
            </a:r>
            <a:r>
              <a:rPr lang="en-US" sz="1600" b="1">
                <a:latin typeface="Times New Roman" pitchFamily="18" charset="0"/>
                <a:sym typeface="Symbol" pitchFamily="18" charset="2"/>
              </a:rPr>
              <a:t> can be used for</a:t>
            </a:r>
            <a:r>
              <a:rPr lang="en-US" sz="1600">
                <a:latin typeface="Times New Roman" pitchFamily="18" charset="0"/>
                <a:sym typeface="Symbol" pitchFamily="18" charset="2"/>
              </a:rPr>
              <a:t> </a:t>
            </a:r>
            <a:r>
              <a:rPr lang="en-US" sz="1600" b="1">
                <a:latin typeface="Times New Roman" pitchFamily="18" charset="0"/>
                <a:sym typeface="Symbol" pitchFamily="18" charset="2"/>
              </a:rPr>
              <a:t>fluence measurement</a:t>
            </a:r>
          </a:p>
        </p:txBody>
      </p:sp>
      <p:graphicFrame>
        <p:nvGraphicFramePr>
          <p:cNvPr id="560133" name="Object 5"/>
          <p:cNvGraphicFramePr>
            <a:graphicFrameLocks noChangeAspect="1"/>
          </p:cNvGraphicFramePr>
          <p:nvPr/>
        </p:nvGraphicFramePr>
        <p:xfrm>
          <a:off x="566738" y="4689475"/>
          <a:ext cx="1528762" cy="957263"/>
        </p:xfrm>
        <a:graphic>
          <a:graphicData uri="http://schemas.openxmlformats.org/presentationml/2006/ole">
            <mc:AlternateContent xmlns:mc="http://schemas.openxmlformats.org/markup-compatibility/2006">
              <mc:Choice xmlns:v="urn:schemas-microsoft-com:vml" Requires="v">
                <p:oleObj spid="_x0000_s88422" name="Equation" r:id="rId4" imgW="711000" imgH="444240" progId="Equation.3">
                  <p:embed/>
                </p:oleObj>
              </mc:Choice>
              <mc:Fallback>
                <p:oleObj name="Equation" r:id="rId4" imgW="7110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8" y="4689475"/>
                        <a:ext cx="1528762" cy="957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0134" name="Text Box 6"/>
          <p:cNvSpPr txBox="1">
            <a:spLocks noChangeArrowheads="1"/>
          </p:cNvSpPr>
          <p:nvPr/>
        </p:nvSpPr>
        <p:spPr bwMode="auto">
          <a:xfrm>
            <a:off x="1643063" y="3159125"/>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00FF"/>
                </a:solidFill>
                <a:latin typeface="Times New Roman" pitchFamily="18" charset="0"/>
              </a:rPr>
              <a:t>80 min 60</a:t>
            </a:r>
            <a:r>
              <a:rPr lang="en-US" sz="1400" b="1">
                <a:solidFill>
                  <a:srgbClr val="0000FF"/>
                </a:solidFill>
                <a:latin typeface="Times New Roman" pitchFamily="18" charset="0"/>
                <a:sym typeface="Symbol" pitchFamily="18" charset="2"/>
              </a:rPr>
              <a:t></a:t>
            </a:r>
            <a:r>
              <a:rPr lang="en-US" sz="1400" b="1">
                <a:solidFill>
                  <a:srgbClr val="0000FF"/>
                </a:solidFill>
                <a:latin typeface="Times New Roman" pitchFamily="18" charset="0"/>
              </a:rPr>
              <a:t>C</a:t>
            </a:r>
            <a:endParaRPr lang="en-US" sz="2400" b="1">
              <a:latin typeface="Times New Roman" pitchFamily="18" charset="0"/>
            </a:endParaRPr>
          </a:p>
        </p:txBody>
      </p:sp>
      <p:sp>
        <p:nvSpPr>
          <p:cNvPr id="560135" name="Rectangle 7"/>
          <p:cNvSpPr>
            <a:spLocks noChangeArrowheads="1"/>
          </p:cNvSpPr>
          <p:nvPr/>
        </p:nvSpPr>
        <p:spPr bwMode="auto">
          <a:xfrm>
            <a:off x="395288" y="863600"/>
            <a:ext cx="849788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SzPct val="75000"/>
              <a:buFontTx/>
              <a:buBlip>
                <a:blip r:embed="rId6"/>
              </a:buBlip>
            </a:pPr>
            <a:r>
              <a:rPr lang="en-US" sz="1400" i="1">
                <a:solidFill>
                  <a:schemeClr val="accent2"/>
                </a:solidFill>
                <a:effectLst>
                  <a:outerShdw blurRad="38100" dist="38100" dir="2700000" algn="tl">
                    <a:srgbClr val="C0C0C0"/>
                  </a:outerShdw>
                </a:effectLst>
              </a:rPr>
              <a:t>  </a:t>
            </a:r>
            <a:r>
              <a:rPr lang="en-US" sz="1600" b="1" i="1">
                <a:effectLst>
                  <a:outerShdw blurRad="38100" dist="38100" dir="2700000" algn="tl">
                    <a:srgbClr val="C0C0C0"/>
                  </a:outerShdw>
                </a:effectLst>
                <a:cs typeface="Times New Roman" pitchFamily="18" charset="0"/>
              </a:rPr>
              <a:t>Change of Leakage Current (after hadron irradiation) -&gt; increase of noise</a:t>
            </a:r>
            <a:r>
              <a:rPr lang="en-US" sz="900" b="1" i="1">
                <a:solidFill>
                  <a:schemeClr val="accent2"/>
                </a:solidFill>
                <a:effectLst>
                  <a:outerShdw blurRad="38100" dist="38100" dir="2700000" algn="tl">
                    <a:srgbClr val="C0C0C0"/>
                  </a:outerShdw>
                </a:effectLst>
                <a:cs typeface="Times New Roman" pitchFamily="18" charset="0"/>
              </a:rPr>
              <a:t/>
            </a:r>
            <a:br>
              <a:rPr lang="en-US" sz="900" b="1" i="1">
                <a:solidFill>
                  <a:schemeClr val="accent2"/>
                </a:solidFill>
                <a:effectLst>
                  <a:outerShdw blurRad="38100" dist="38100" dir="2700000" algn="tl">
                    <a:srgbClr val="C0C0C0"/>
                  </a:outerShdw>
                </a:effectLst>
                <a:cs typeface="Times New Roman" pitchFamily="18" charset="0"/>
              </a:rPr>
            </a:br>
            <a:r>
              <a:rPr lang="en-US" sz="700" b="1" i="1">
                <a:solidFill>
                  <a:schemeClr val="accent2"/>
                </a:solidFill>
                <a:effectLst>
                  <a:outerShdw blurRad="38100" dist="38100" dir="2700000" algn="tl">
                    <a:srgbClr val="C0C0C0"/>
                  </a:outerShdw>
                </a:effectLst>
                <a:cs typeface="Times New Roman" pitchFamily="18" charset="0"/>
              </a:rPr>
              <a:t/>
            </a:r>
            <a:br>
              <a:rPr lang="en-US" sz="700" b="1" i="1">
                <a:solidFill>
                  <a:schemeClr val="accent2"/>
                </a:solidFill>
                <a:effectLst>
                  <a:outerShdw blurRad="38100" dist="38100" dir="2700000" algn="tl">
                    <a:srgbClr val="C0C0C0"/>
                  </a:outerShdw>
                </a:effectLst>
                <a:cs typeface="Times New Roman" pitchFamily="18" charset="0"/>
              </a:rPr>
            </a:br>
            <a:r>
              <a:rPr lang="en-US" sz="900" b="1" i="1">
                <a:solidFill>
                  <a:schemeClr val="accent2"/>
                </a:solidFill>
                <a:effectLst>
                  <a:outerShdw blurRad="38100" dist="38100" dir="2700000" algn="tl">
                    <a:srgbClr val="C0C0C0"/>
                  </a:outerShdw>
                </a:effectLst>
                <a:cs typeface="Times New Roman" pitchFamily="18" charset="0"/>
              </a:rPr>
              <a:t>     </a:t>
            </a:r>
            <a:r>
              <a:rPr lang="en-US" sz="1000" i="1">
                <a:solidFill>
                  <a:schemeClr val="accent2"/>
                </a:solidFill>
                <a:effectLst>
                  <a:outerShdw blurRad="38100" dist="38100" dir="2700000" algn="tl">
                    <a:srgbClr val="C0C0C0"/>
                  </a:outerShdw>
                </a:effectLst>
                <a:cs typeface="Times New Roman" pitchFamily="18" charset="0"/>
              </a:rPr>
              <a:t>        </a:t>
            </a:r>
            <a:r>
              <a:rPr lang="en-US" sz="1200" b="1" i="1">
                <a:solidFill>
                  <a:schemeClr val="accent2"/>
                </a:solidFill>
                <a:effectLst>
                  <a:outerShdw blurRad="38100" dist="38100" dir="2700000" algn="tl">
                    <a:srgbClr val="C0C0C0"/>
                  </a:outerShdw>
                </a:effectLst>
                <a:cs typeface="Times New Roman" pitchFamily="18" charset="0"/>
              </a:rPr>
              <a:t>…. with particle fluence:</a:t>
            </a:r>
            <a:r>
              <a:rPr lang="en-US" sz="1000" i="1">
                <a:solidFill>
                  <a:schemeClr val="accent2"/>
                </a:solidFill>
                <a:effectLst>
                  <a:outerShdw blurRad="38100" dist="38100" dir="2700000" algn="tl">
                    <a:srgbClr val="C0C0C0"/>
                  </a:outerShdw>
                </a:effectLst>
                <a:cs typeface="Times New Roman" pitchFamily="18" charset="0"/>
              </a:rPr>
              <a:t>                   </a:t>
            </a:r>
          </a:p>
        </p:txBody>
      </p:sp>
      <p:grpSp>
        <p:nvGrpSpPr>
          <p:cNvPr id="560136" name="Group 8"/>
          <p:cNvGrpSpPr>
            <a:grpSpLocks/>
          </p:cNvGrpSpPr>
          <p:nvPr/>
        </p:nvGrpSpPr>
        <p:grpSpPr bwMode="auto">
          <a:xfrm>
            <a:off x="4662488" y="1168400"/>
            <a:ext cx="4140200" cy="5357813"/>
            <a:chOff x="2937" y="736"/>
            <a:chExt cx="2608" cy="3375"/>
          </a:xfrm>
        </p:grpSpPr>
        <p:sp>
          <p:nvSpPr>
            <p:cNvPr id="560137" name="Rectangle 9"/>
            <p:cNvSpPr>
              <a:spLocks noChangeArrowheads="1"/>
            </p:cNvSpPr>
            <p:nvPr/>
          </p:nvSpPr>
          <p:spPr bwMode="auto">
            <a:xfrm>
              <a:off x="3107" y="2614"/>
              <a:ext cx="2313" cy="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rgbClr val="FF0000"/>
                </a:buClr>
                <a:buFont typeface="Symbol" pitchFamily="18" charset="2"/>
                <a:buChar char="·"/>
              </a:pPr>
              <a:r>
                <a:rPr lang="en-US" sz="1600" b="1">
                  <a:latin typeface="Times New Roman" pitchFamily="18" charset="0"/>
                </a:rPr>
                <a:t>Leakage current decreasing in time (depending on temperature)</a:t>
              </a:r>
            </a:p>
            <a:p>
              <a:pPr marL="342900" indent="-342900" eaLnBrk="1" hangingPunct="1">
                <a:spcBef>
                  <a:spcPct val="20000"/>
                </a:spcBef>
                <a:buClr>
                  <a:srgbClr val="FF0000"/>
                </a:buClr>
                <a:buFont typeface="Symbol" pitchFamily="18" charset="2"/>
                <a:buChar char="·"/>
              </a:pPr>
              <a:r>
                <a:rPr lang="en-US" sz="1600" b="1">
                  <a:latin typeface="Times New Roman" pitchFamily="18" charset="0"/>
                </a:rPr>
                <a:t>Strong temperature dependence</a:t>
              </a:r>
              <a:br>
                <a:rPr lang="en-US" sz="1600" b="1">
                  <a:latin typeface="Times New Roman" pitchFamily="18" charset="0"/>
                </a:rPr>
              </a:br>
              <a:endParaRPr lang="en-US" sz="1600" b="1">
                <a:latin typeface="Times New Roman" pitchFamily="18" charset="0"/>
              </a:endParaRPr>
            </a:p>
            <a:p>
              <a:pPr marL="342900" indent="-342900" eaLnBrk="1" hangingPunct="1">
                <a:spcBef>
                  <a:spcPct val="20000"/>
                </a:spcBef>
                <a:buClr>
                  <a:srgbClr val="FF0000"/>
                </a:buClr>
                <a:buFont typeface="Symbol" pitchFamily="18" charset="2"/>
                <a:buNone/>
              </a:pPr>
              <a:r>
                <a:rPr lang="en-US" sz="1600" b="1">
                  <a:latin typeface="Times New Roman" pitchFamily="18" charset="0"/>
                </a:rPr>
                <a:t/>
              </a:r>
              <a:br>
                <a:rPr lang="en-US" sz="1600" b="1">
                  <a:latin typeface="Times New Roman" pitchFamily="18" charset="0"/>
                </a:rPr>
              </a:br>
              <a:r>
                <a:rPr lang="en-US" sz="1600">
                  <a:latin typeface="Times New Roman" pitchFamily="18" charset="0"/>
                  <a:cs typeface="Times New Roman" pitchFamily="18" charset="0"/>
                  <a:sym typeface="Symbol" pitchFamily="18" charset="2"/>
                </a:rPr>
                <a:t> </a:t>
              </a:r>
              <a:br>
                <a:rPr lang="en-US" sz="1600">
                  <a:latin typeface="Times New Roman" pitchFamily="18" charset="0"/>
                  <a:cs typeface="Times New Roman" pitchFamily="18" charset="0"/>
                  <a:sym typeface="Symbol" pitchFamily="18" charset="2"/>
                </a:rPr>
              </a:br>
              <a:r>
                <a:rPr lang="en-US" sz="1600" b="1">
                  <a:solidFill>
                    <a:srgbClr val="3333FF"/>
                  </a:solidFill>
                  <a:latin typeface="Times New Roman" pitchFamily="18" charset="0"/>
                  <a:cs typeface="Times New Roman" pitchFamily="18" charset="0"/>
                  <a:sym typeface="Symbol" pitchFamily="18" charset="2"/>
                </a:rPr>
                <a:t>Consequence:</a:t>
              </a:r>
              <a:r>
                <a:rPr lang="en-US" sz="1600" b="1">
                  <a:latin typeface="Times New Roman" pitchFamily="18" charset="0"/>
                  <a:cs typeface="Times New Roman" pitchFamily="18" charset="0"/>
                  <a:sym typeface="Symbol" pitchFamily="18" charset="2"/>
                </a:rPr>
                <a:t> </a:t>
              </a:r>
              <a:br>
                <a:rPr lang="en-US" sz="1600" b="1">
                  <a:latin typeface="Times New Roman" pitchFamily="18" charset="0"/>
                  <a:cs typeface="Times New Roman" pitchFamily="18" charset="0"/>
                  <a:sym typeface="Symbol" pitchFamily="18" charset="2"/>
                </a:rPr>
              </a:br>
              <a:r>
                <a:rPr lang="en-US" sz="1600" b="1">
                  <a:latin typeface="Times New Roman" pitchFamily="18" charset="0"/>
                  <a:cs typeface="Times New Roman" pitchFamily="18" charset="0"/>
                  <a:sym typeface="Symbol" pitchFamily="18" charset="2"/>
                </a:rPr>
                <a:t>   Cool detectors during operation!</a:t>
              </a:r>
              <a:br>
                <a:rPr lang="en-US" sz="1600" b="1">
                  <a:latin typeface="Times New Roman" pitchFamily="18" charset="0"/>
                  <a:cs typeface="Times New Roman" pitchFamily="18" charset="0"/>
                  <a:sym typeface="Symbol" pitchFamily="18" charset="2"/>
                </a:rPr>
              </a:br>
              <a:r>
                <a:rPr lang="en-US" sz="1600" b="1">
                  <a:latin typeface="Times New Roman" pitchFamily="18" charset="0"/>
                  <a:cs typeface="Times New Roman" pitchFamily="18" charset="0"/>
                  <a:sym typeface="Symbol" pitchFamily="18" charset="2"/>
                </a:rPr>
                <a:t>   Example:  </a:t>
              </a:r>
              <a:r>
                <a:rPr lang="en-US" sz="1600" b="1" i="1">
                  <a:latin typeface="Times New Roman" pitchFamily="18" charset="0"/>
                  <a:cs typeface="Times New Roman" pitchFamily="18" charset="0"/>
                  <a:sym typeface="Symbol" pitchFamily="18" charset="2"/>
                </a:rPr>
                <a:t>I</a:t>
              </a:r>
              <a:r>
                <a:rPr lang="en-US" sz="1600" b="1">
                  <a:latin typeface="Times New Roman" pitchFamily="18" charset="0"/>
                  <a:cs typeface="Times New Roman" pitchFamily="18" charset="0"/>
                  <a:sym typeface="Symbol" pitchFamily="18" charset="2"/>
                </a:rPr>
                <a:t>(-10</a:t>
              </a:r>
              <a:r>
                <a:rPr lang="en-US" sz="1600" b="1">
                  <a:latin typeface="Times New Roman" pitchFamily="18" charset="0"/>
                  <a:cs typeface="Arial" charset="0"/>
                  <a:sym typeface="Symbol" pitchFamily="18" charset="2"/>
                </a:rPr>
                <a:t>°</a:t>
              </a:r>
              <a:r>
                <a:rPr lang="en-US" sz="1600" b="1">
                  <a:latin typeface="Times New Roman" pitchFamily="18" charset="0"/>
                  <a:cs typeface="Times New Roman" pitchFamily="18" charset="0"/>
                  <a:sym typeface="Symbol" pitchFamily="18" charset="2"/>
                </a:rPr>
                <a:t>C) </a:t>
              </a:r>
              <a:r>
                <a:rPr lang="en-US" sz="1600" b="1">
                  <a:latin typeface="Times New Roman" pitchFamily="18" charset="0"/>
                  <a:cs typeface="Arial" charset="0"/>
                  <a:sym typeface="Symbol" pitchFamily="18" charset="2"/>
                </a:rPr>
                <a:t>~1/16 </a:t>
              </a:r>
              <a:r>
                <a:rPr lang="en-US" sz="1600" b="1" i="1">
                  <a:latin typeface="Times New Roman" pitchFamily="18" charset="0"/>
                  <a:cs typeface="Arial" charset="0"/>
                  <a:sym typeface="Symbol" pitchFamily="18" charset="2"/>
                </a:rPr>
                <a:t>I</a:t>
              </a:r>
              <a:r>
                <a:rPr lang="en-US" sz="1600" b="1">
                  <a:latin typeface="Times New Roman" pitchFamily="18" charset="0"/>
                  <a:cs typeface="Arial" charset="0"/>
                  <a:sym typeface="Symbol" pitchFamily="18" charset="2"/>
                </a:rPr>
                <a:t>(20°C)</a:t>
              </a:r>
              <a:r>
                <a:rPr lang="en-US" sz="1600" b="1">
                  <a:solidFill>
                    <a:schemeClr val="accent2"/>
                  </a:solidFill>
                  <a:latin typeface="Times New Roman" pitchFamily="18" charset="0"/>
                  <a:sym typeface="Symbol" pitchFamily="18" charset="2"/>
                </a:rPr>
                <a:t>  </a:t>
              </a:r>
            </a:p>
          </p:txBody>
        </p:sp>
        <p:grpSp>
          <p:nvGrpSpPr>
            <p:cNvPr id="560138" name="Group 10"/>
            <p:cNvGrpSpPr>
              <a:grpSpLocks/>
            </p:cNvGrpSpPr>
            <p:nvPr/>
          </p:nvGrpSpPr>
          <p:grpSpPr bwMode="auto">
            <a:xfrm>
              <a:off x="2937" y="743"/>
              <a:ext cx="2608" cy="1873"/>
              <a:chOff x="2965" y="686"/>
              <a:chExt cx="2608" cy="1873"/>
            </a:xfrm>
          </p:grpSpPr>
          <p:pic>
            <p:nvPicPr>
              <p:cNvPr id="560139" name="Picture 11" descr="ALPHA-ANNEAL-OXY-ST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5" y="686"/>
                <a:ext cx="2608" cy="1873"/>
              </a:xfrm>
              <a:prstGeom prst="rect">
                <a:avLst/>
              </a:prstGeom>
              <a:noFill/>
              <a:extLst>
                <a:ext uri="{909E8E84-426E-40DD-AFC4-6F175D3DCCD1}">
                  <a14:hiddenFill xmlns:a14="http://schemas.microsoft.com/office/drawing/2010/main">
                    <a:solidFill>
                      <a:srgbClr val="FFFFFF"/>
                    </a:solidFill>
                  </a14:hiddenFill>
                </a:ext>
              </a:extLst>
            </p:spPr>
          </p:pic>
          <p:sp>
            <p:nvSpPr>
              <p:cNvPr id="560140" name="Text Box 12"/>
              <p:cNvSpPr txBox="1">
                <a:spLocks noChangeArrowheads="1"/>
              </p:cNvSpPr>
              <p:nvPr/>
            </p:nvSpPr>
            <p:spPr bwMode="auto">
              <a:xfrm>
                <a:off x="4468" y="998"/>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00FF"/>
                    </a:solidFill>
                    <a:latin typeface="Times New Roman" pitchFamily="18" charset="0"/>
                  </a:rPr>
                  <a:t>80 min 60</a:t>
                </a:r>
                <a:r>
                  <a:rPr lang="en-US" sz="1400" b="1">
                    <a:solidFill>
                      <a:srgbClr val="0000FF"/>
                    </a:solidFill>
                    <a:latin typeface="Times New Roman" pitchFamily="18" charset="0"/>
                    <a:sym typeface="Symbol" pitchFamily="18" charset="2"/>
                  </a:rPr>
                  <a:t></a:t>
                </a:r>
                <a:r>
                  <a:rPr lang="en-US" sz="1400" b="1">
                    <a:solidFill>
                      <a:srgbClr val="0000FF"/>
                    </a:solidFill>
                    <a:latin typeface="Times New Roman" pitchFamily="18" charset="0"/>
                  </a:rPr>
                  <a:t>C</a:t>
                </a:r>
                <a:endParaRPr lang="en-US" sz="2400" b="1">
                  <a:solidFill>
                    <a:srgbClr val="0000FF"/>
                  </a:solidFill>
                  <a:latin typeface="Times New Roman" pitchFamily="18" charset="0"/>
                </a:endParaRPr>
              </a:p>
            </p:txBody>
          </p:sp>
          <p:sp>
            <p:nvSpPr>
              <p:cNvPr id="560141" name="Line 13"/>
              <p:cNvSpPr>
                <a:spLocks noChangeShapeType="1"/>
              </p:cNvSpPr>
              <p:nvPr/>
            </p:nvSpPr>
            <p:spPr bwMode="auto">
              <a:xfrm flipH="1">
                <a:off x="4241" y="1168"/>
                <a:ext cx="283" cy="19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60142" name="Text Box 14"/>
            <p:cNvSpPr txBox="1">
              <a:spLocks noChangeArrowheads="1"/>
            </p:cNvSpPr>
            <p:nvPr/>
          </p:nvSpPr>
          <p:spPr bwMode="auto">
            <a:xfrm>
              <a:off x="3470" y="736"/>
              <a:ext cx="158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110000"/>
                </a:lnSpc>
                <a:spcBef>
                  <a:spcPct val="50000"/>
                </a:spcBef>
              </a:pPr>
              <a:r>
                <a:rPr lang="en-US" sz="1400" b="1">
                  <a:solidFill>
                    <a:schemeClr val="accent2"/>
                  </a:solidFill>
                  <a:latin typeface="Times New Roman" pitchFamily="18" charset="0"/>
                  <a:cs typeface="Times New Roman" pitchFamily="18" charset="0"/>
                </a:rPr>
                <a:t>…. with time (annealing):</a:t>
              </a:r>
            </a:p>
          </p:txBody>
        </p:sp>
        <p:graphicFrame>
          <p:nvGraphicFramePr>
            <p:cNvPr id="560143" name="Object 15"/>
            <p:cNvGraphicFramePr>
              <a:graphicFrameLocks noChangeAspect="1"/>
            </p:cNvGraphicFramePr>
            <p:nvPr/>
          </p:nvGraphicFramePr>
          <p:xfrm>
            <a:off x="3582" y="3181"/>
            <a:ext cx="1339" cy="454"/>
          </p:xfrm>
          <a:graphic>
            <a:graphicData uri="http://schemas.openxmlformats.org/presentationml/2006/ole">
              <mc:AlternateContent xmlns:mc="http://schemas.openxmlformats.org/markup-compatibility/2006">
                <mc:Choice xmlns:v="urn:schemas-microsoft-com:vml" Requires="v">
                  <p:oleObj spid="_x0000_s88423" name="Equation" r:id="rId8" imgW="1269720" imgH="431640" progId="Equation.3">
                    <p:embed/>
                  </p:oleObj>
                </mc:Choice>
                <mc:Fallback>
                  <p:oleObj name="Equation" r:id="rId8" imgW="126972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2" y="3181"/>
                          <a:ext cx="1339"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 name="Date Placeholder 2"/>
          <p:cNvSpPr>
            <a:spLocks noGrp="1"/>
          </p:cNvSpPr>
          <p:nvPr>
            <p:ph type="dt" sz="half" idx="12"/>
          </p:nvPr>
        </p:nvSpPr>
        <p:spPr/>
        <p:txBody>
          <a:bodyPr/>
          <a:lstStyle/>
          <a:p>
            <a:fld id="{971B116D-A90D-436D-82CC-52331AD50B94}" type="datetime1">
              <a:rPr lang="en-US" smtClean="0"/>
              <a:t>4/19/2013</a:t>
            </a:fld>
            <a:endParaRPr lang="en-US"/>
          </a:p>
        </p:txBody>
      </p:sp>
      <p:sp>
        <p:nvSpPr>
          <p:cNvPr id="4" name="Footer Placeholder 3"/>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82250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610600" cy="457200"/>
          </a:xfrm>
        </p:spPr>
        <p:txBody>
          <a:bodyPr/>
          <a:lstStyle/>
          <a:p>
            <a:r>
              <a:rPr lang="en-US" sz="2400" dirty="0" smtClean="0"/>
              <a:t>How do we measure </a:t>
            </a:r>
            <a:r>
              <a:rPr lang="en-US" sz="2400" i="1" dirty="0" smtClean="0"/>
              <a:t>N</a:t>
            </a:r>
            <a:r>
              <a:rPr lang="en-US" sz="2400" i="1" baseline="-25000" dirty="0" smtClean="0"/>
              <a:t>eff</a:t>
            </a:r>
            <a:r>
              <a:rPr lang="en-US" sz="2400" dirty="0" smtClean="0"/>
              <a:t> and </a:t>
            </a:r>
            <a:r>
              <a:rPr lang="en-US" sz="2400" i="1" dirty="0" err="1" smtClean="0"/>
              <a:t>V</a:t>
            </a:r>
            <a:r>
              <a:rPr lang="en-US" sz="2400" i="1" baseline="-25000" dirty="0" err="1" smtClean="0"/>
              <a:t>dep</a:t>
            </a:r>
            <a:r>
              <a:rPr lang="en-US" sz="2400" i="1" dirty="0" smtClean="0"/>
              <a:t>?</a:t>
            </a:r>
            <a:endParaRPr lang="en-GB" sz="3600" dirty="0"/>
          </a:p>
        </p:txBody>
      </p:sp>
      <p:sp>
        <p:nvSpPr>
          <p:cNvPr id="3" name="Content Placeholder 2"/>
          <p:cNvSpPr>
            <a:spLocks noGrp="1"/>
          </p:cNvSpPr>
          <p:nvPr>
            <p:ph idx="1"/>
          </p:nvPr>
        </p:nvSpPr>
        <p:spPr>
          <a:xfrm>
            <a:off x="658302" y="1828800"/>
            <a:ext cx="7924800" cy="3886200"/>
          </a:xfrm>
        </p:spPr>
        <p:txBody>
          <a:bodyPr/>
          <a:lstStyle/>
          <a:p>
            <a:pPr marL="0" indent="0">
              <a:buNone/>
            </a:pPr>
            <a:r>
              <a:rPr lang="en-US" sz="2000" dirty="0" smtClean="0"/>
              <a:t>Capacitance measurement</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55916341"/>
              </p:ext>
            </p:extLst>
          </p:nvPr>
        </p:nvGraphicFramePr>
        <p:xfrm>
          <a:off x="762000" y="2448699"/>
          <a:ext cx="4564062" cy="627062"/>
        </p:xfrm>
        <a:graphic>
          <a:graphicData uri="http://schemas.openxmlformats.org/presentationml/2006/ole">
            <mc:AlternateContent xmlns:mc="http://schemas.openxmlformats.org/markup-compatibility/2006">
              <mc:Choice xmlns:v="urn:schemas-microsoft-com:vml" Requires="v">
                <p:oleObj spid="_x0000_s25097" name="Equation" r:id="rId3" imgW="3060360" imgH="419040" progId="Equation.3">
                  <p:embed/>
                </p:oleObj>
              </mc:Choice>
              <mc:Fallback>
                <p:oleObj name="Equation" r:id="rId3" imgW="3060360" imgH="419040" progId="Equation.3">
                  <p:embed/>
                  <p:pic>
                    <p:nvPicPr>
                      <p:cNvPr id="0" name="Object 3"/>
                      <p:cNvPicPr>
                        <a:picLocks noChangeAspect="1" noChangeArrowheads="1"/>
                      </p:cNvPicPr>
                      <p:nvPr/>
                    </p:nvPicPr>
                    <p:blipFill>
                      <a:blip r:embed="rId4"/>
                      <a:srcRect/>
                      <a:stretch>
                        <a:fillRect/>
                      </a:stretch>
                    </p:blipFill>
                    <p:spPr bwMode="auto">
                      <a:xfrm>
                        <a:off x="762000" y="2448699"/>
                        <a:ext cx="4564062"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419100" y="4572000"/>
            <a:ext cx="5029200" cy="1631216"/>
          </a:xfrm>
          <a:prstGeom prst="rect">
            <a:avLst/>
          </a:prstGeom>
          <a:noFill/>
        </p:spPr>
        <p:txBody>
          <a:bodyPr wrap="square" rtlCol="0">
            <a:spAutoFit/>
          </a:bodyPr>
          <a:lstStyle/>
          <a:p>
            <a:r>
              <a:rPr lang="en-US" sz="1400" dirty="0" smtClean="0"/>
              <a:t>The capacitance measurement has been the workhorse of radiation damage studies for decades.</a:t>
            </a:r>
          </a:p>
          <a:p>
            <a:endParaRPr lang="en-US" sz="1400" dirty="0" smtClean="0"/>
          </a:p>
          <a:p>
            <a:r>
              <a:rPr lang="en-US" sz="1600" dirty="0" smtClean="0"/>
              <a:t>C-V becomes unreliable at high fluences:</a:t>
            </a:r>
          </a:p>
          <a:p>
            <a:pPr marL="285750" indent="-285750">
              <a:buFont typeface="Arial" pitchFamily="34" charset="0"/>
              <a:buChar char="•"/>
            </a:pPr>
            <a:r>
              <a:rPr lang="en-US" sz="1400" dirty="0" err="1" smtClean="0"/>
              <a:t>Undepleted</a:t>
            </a:r>
            <a:r>
              <a:rPr lang="en-US" sz="1400" dirty="0" smtClean="0"/>
              <a:t> bulk becomes highly resistive </a:t>
            </a:r>
          </a:p>
          <a:p>
            <a:pPr marL="285750" indent="-285750">
              <a:buFont typeface="Arial" pitchFamily="34" charset="0"/>
              <a:buChar char="•"/>
            </a:pPr>
            <a:r>
              <a:rPr lang="en-US" sz="1400" dirty="0" smtClean="0"/>
              <a:t>Charging and discharging the traps is frequency and temperature dependent</a:t>
            </a:r>
          </a:p>
        </p:txBody>
      </p:sp>
      <p:cxnSp>
        <p:nvCxnSpPr>
          <p:cNvPr id="11" name="Straight Arrow Connector 10"/>
          <p:cNvCxnSpPr/>
          <p:nvPr/>
        </p:nvCxnSpPr>
        <p:spPr bwMode="auto">
          <a:xfrm flipH="1">
            <a:off x="5257800" y="2244983"/>
            <a:ext cx="381000" cy="2066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5854438" y="1978967"/>
            <a:ext cx="2784737" cy="369332"/>
          </a:xfrm>
          <a:prstGeom prst="rect">
            <a:avLst/>
          </a:prstGeom>
          <a:noFill/>
        </p:spPr>
        <p:txBody>
          <a:bodyPr wrap="none" rtlCol="0">
            <a:spAutoFit/>
          </a:bodyPr>
          <a:lstStyle/>
          <a:p>
            <a:r>
              <a:rPr lang="en-US" i="1" dirty="0" err="1" smtClean="0"/>
              <a:t>V</a:t>
            </a:r>
            <a:r>
              <a:rPr lang="en-US" i="1" baseline="-25000" dirty="0" err="1" smtClean="0"/>
              <a:t>dep</a:t>
            </a:r>
            <a:r>
              <a:rPr lang="en-US" dirty="0" smtClean="0"/>
              <a:t> from looking at </a:t>
            </a:r>
            <a:r>
              <a:rPr lang="en-US" i="1" dirty="0" err="1" smtClean="0"/>
              <a:t>C</a:t>
            </a:r>
            <a:r>
              <a:rPr lang="en-US" i="1" baseline="-25000" dirty="0" err="1" smtClean="0"/>
              <a:t>geom</a:t>
            </a:r>
            <a:endParaRPr lang="en-GB" i="1" baseline="-25000" dirty="0"/>
          </a:p>
        </p:txBody>
      </p:sp>
      <p:sp>
        <p:nvSpPr>
          <p:cNvPr id="13" name="Rectangle 2"/>
          <p:cNvSpPr txBox="1">
            <a:spLocks noChangeArrowheads="1"/>
          </p:cNvSpPr>
          <p:nvPr/>
        </p:nvSpPr>
        <p:spPr bwMode="auto">
          <a:xfrm>
            <a:off x="561975" y="381000"/>
            <a:ext cx="8505825"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sz="3200" b="1" kern="0" dirty="0" smtClean="0">
                <a:solidFill>
                  <a:srgbClr val="FF0000"/>
                </a:solidFill>
              </a:rPr>
              <a:t>Effective doping concentration - </a:t>
            </a:r>
            <a:r>
              <a:rPr lang="en-US" sz="3200" b="1" i="1" kern="0" dirty="0" smtClean="0">
                <a:solidFill>
                  <a:srgbClr val="FF0000"/>
                </a:solidFill>
              </a:rPr>
              <a:t>N</a:t>
            </a:r>
            <a:r>
              <a:rPr lang="en-US" sz="3200" b="1" i="1" kern="0" baseline="-25000" dirty="0" smtClean="0">
                <a:solidFill>
                  <a:srgbClr val="FF0000"/>
                </a:solidFill>
              </a:rPr>
              <a:t>eff</a:t>
            </a:r>
            <a:endParaRPr lang="en-US" sz="3200" b="1" i="1" kern="0" baseline="-25000" dirty="0">
              <a:solidFill>
                <a:srgbClr val="FF0000"/>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415701125"/>
              </p:ext>
            </p:extLst>
          </p:nvPr>
        </p:nvGraphicFramePr>
        <p:xfrm>
          <a:off x="914400" y="3429000"/>
          <a:ext cx="2362200" cy="823913"/>
        </p:xfrm>
        <a:graphic>
          <a:graphicData uri="http://schemas.openxmlformats.org/presentationml/2006/ole">
            <mc:AlternateContent xmlns:mc="http://schemas.openxmlformats.org/markup-compatibility/2006">
              <mc:Choice xmlns:v="urn:schemas-microsoft-com:vml" Requires="v">
                <p:oleObj spid="_x0000_s25098" name="Equation" r:id="rId5" imgW="1231366" imgH="431613" progId="Equation.3">
                  <p:embed/>
                </p:oleObj>
              </mc:Choice>
              <mc:Fallback>
                <p:oleObj name="Equation" r:id="rId5" imgW="1231366" imgH="431613"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429000"/>
                        <a:ext cx="2362200" cy="8239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4994" name="Picture 4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5471" y="3048000"/>
            <a:ext cx="3433704"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8"/>
          <p:cNvSpPr>
            <a:spLocks noGrp="1"/>
          </p:cNvSpPr>
          <p:nvPr>
            <p:ph type="dt" sz="half" idx="12"/>
          </p:nvPr>
        </p:nvSpPr>
        <p:spPr/>
        <p:txBody>
          <a:bodyPr/>
          <a:lstStyle/>
          <a:p>
            <a:fld id="{EC70A24C-0553-4972-B3C5-EA50081ABECD}" type="datetime1">
              <a:rPr lang="en-US" smtClean="0"/>
              <a:t>4/19/2013</a:t>
            </a:fld>
            <a:endParaRPr lang="en-US"/>
          </a:p>
        </p:txBody>
      </p:sp>
      <p:sp>
        <p:nvSpPr>
          <p:cNvPr id="10" name="Footer Placeholder 9"/>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67507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458200" cy="609600"/>
          </a:xfrm>
        </p:spPr>
        <p:txBody>
          <a:bodyPr/>
          <a:lstStyle/>
          <a:p>
            <a:r>
              <a:rPr lang="en-US" sz="2800" b="1" dirty="0" smtClean="0">
                <a:solidFill>
                  <a:srgbClr val="FF0000"/>
                </a:solidFill>
              </a:rPr>
              <a:t>Transient </a:t>
            </a:r>
            <a:r>
              <a:rPr lang="en-US" sz="2800" b="1" dirty="0">
                <a:solidFill>
                  <a:srgbClr val="FF0000"/>
                </a:solidFill>
              </a:rPr>
              <a:t>current </a:t>
            </a:r>
            <a:r>
              <a:rPr lang="en-US" sz="2800" b="1" dirty="0" smtClean="0">
                <a:solidFill>
                  <a:srgbClr val="FF0000"/>
                </a:solidFill>
              </a:rPr>
              <a:t>technique and space charge</a:t>
            </a:r>
            <a:endParaRPr lang="en-GB" sz="2800" b="1" dirty="0">
              <a:solidFill>
                <a:srgbClr val="FF0000"/>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27</a:t>
            </a:fld>
            <a:endParaRPr lang="en-US"/>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600199"/>
            <a:ext cx="2133600" cy="2337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56743"/>
            <a:ext cx="34766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600200"/>
            <a:ext cx="2220020" cy="246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547" y="4029593"/>
            <a:ext cx="34385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p:nvGrpSpPr>
        <p:grpSpPr>
          <a:xfrm>
            <a:off x="665822" y="1830906"/>
            <a:ext cx="676273" cy="266700"/>
            <a:chOff x="695327" y="1828800"/>
            <a:chExt cx="676273" cy="266700"/>
          </a:xfrm>
        </p:grpSpPr>
        <p:cxnSp>
          <p:nvCxnSpPr>
            <p:cNvPr id="8" name="Straight Connector 7"/>
            <p:cNvCxnSpPr/>
            <p:nvPr/>
          </p:nvCxnSpPr>
          <p:spPr bwMode="auto">
            <a:xfrm>
              <a:off x="1143000" y="18669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076325" y="18669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143000" y="198120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1150917" y="1990726"/>
              <a:ext cx="220683"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Isosceles Triangle 14"/>
            <p:cNvSpPr/>
            <p:nvPr/>
          </p:nvSpPr>
          <p:spPr bwMode="auto">
            <a:xfrm rot="16200000">
              <a:off x="666752" y="1857375"/>
              <a:ext cx="266700" cy="20955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7" name="Straight Connector 16"/>
            <p:cNvCxnSpPr>
              <a:stCxn id="15" idx="3"/>
            </p:cNvCxnSpPr>
            <p:nvPr/>
          </p:nvCxnSpPr>
          <p:spPr bwMode="auto">
            <a:xfrm>
              <a:off x="904877" y="1962150"/>
              <a:ext cx="0" cy="190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H="1">
              <a:off x="895352" y="1990725"/>
              <a:ext cx="180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3" name="Group 32"/>
          <p:cNvGrpSpPr/>
          <p:nvPr/>
        </p:nvGrpSpPr>
        <p:grpSpPr>
          <a:xfrm>
            <a:off x="5634037" y="1838325"/>
            <a:ext cx="676273" cy="266700"/>
            <a:chOff x="695327" y="1828800"/>
            <a:chExt cx="676273" cy="266700"/>
          </a:xfrm>
        </p:grpSpPr>
        <p:cxnSp>
          <p:nvCxnSpPr>
            <p:cNvPr id="34" name="Straight Connector 33"/>
            <p:cNvCxnSpPr/>
            <p:nvPr/>
          </p:nvCxnSpPr>
          <p:spPr bwMode="auto">
            <a:xfrm>
              <a:off x="1143000" y="18669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1076325" y="18669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1143000" y="198120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V="1">
              <a:off x="1150917" y="1990726"/>
              <a:ext cx="220683"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Isosceles Triangle 37"/>
            <p:cNvSpPr/>
            <p:nvPr/>
          </p:nvSpPr>
          <p:spPr bwMode="auto">
            <a:xfrm rot="16200000">
              <a:off x="666752" y="1857375"/>
              <a:ext cx="266700" cy="20955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39" name="Straight Connector 38"/>
            <p:cNvCxnSpPr>
              <a:stCxn id="38" idx="3"/>
            </p:cNvCxnSpPr>
            <p:nvPr/>
          </p:nvCxnSpPr>
          <p:spPr bwMode="auto">
            <a:xfrm>
              <a:off x="904877" y="1962150"/>
              <a:ext cx="0" cy="190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H="1">
              <a:off x="895352" y="1990725"/>
              <a:ext cx="180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aphicFrame>
        <p:nvGraphicFramePr>
          <p:cNvPr id="29" name="Object 28"/>
          <p:cNvGraphicFramePr>
            <a:graphicFrameLocks noChangeAspect="1"/>
          </p:cNvGraphicFramePr>
          <p:nvPr>
            <p:extLst>
              <p:ext uri="{D42A27DB-BD31-4B8C-83A1-F6EECF244321}">
                <p14:modId xmlns:p14="http://schemas.microsoft.com/office/powerpoint/2010/main" val="1452087138"/>
              </p:ext>
            </p:extLst>
          </p:nvPr>
        </p:nvGraphicFramePr>
        <p:xfrm>
          <a:off x="808038" y="987425"/>
          <a:ext cx="7270750" cy="628650"/>
        </p:xfrm>
        <a:graphic>
          <a:graphicData uri="http://schemas.openxmlformats.org/presentationml/2006/ole">
            <mc:AlternateContent xmlns:mc="http://schemas.openxmlformats.org/markup-compatibility/2006">
              <mc:Choice xmlns:v="urn:schemas-microsoft-com:vml" Requires="v">
                <p:oleObj spid="_x0000_s29061" name="Equation" r:id="rId7" imgW="4876560" imgH="419040" progId="Equation.3">
                  <p:embed/>
                </p:oleObj>
              </mc:Choice>
              <mc:Fallback>
                <p:oleObj name="Equation" r:id="rId7" imgW="4876560" imgH="419040" progId="Equation.3">
                  <p:embed/>
                  <p:pic>
                    <p:nvPicPr>
                      <p:cNvPr id="0" name=""/>
                      <p:cNvPicPr>
                        <a:picLocks noChangeAspect="1" noChangeArrowheads="1"/>
                      </p:cNvPicPr>
                      <p:nvPr/>
                    </p:nvPicPr>
                    <p:blipFill>
                      <a:blip r:embed="rId8"/>
                      <a:srcRect/>
                      <a:stretch>
                        <a:fillRect/>
                      </a:stretch>
                    </p:blipFill>
                    <p:spPr bwMode="auto">
                      <a:xfrm>
                        <a:off x="808038" y="987425"/>
                        <a:ext cx="7270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2152650" y="1848503"/>
            <a:ext cx="1697901" cy="369332"/>
          </a:xfrm>
          <a:prstGeom prst="rect">
            <a:avLst/>
          </a:prstGeom>
          <a:solidFill>
            <a:schemeClr val="bg1"/>
          </a:solidFill>
        </p:spPr>
        <p:txBody>
          <a:bodyPr wrap="none" rtlCol="0">
            <a:spAutoFit/>
          </a:bodyPr>
          <a:lstStyle/>
          <a:p>
            <a:r>
              <a:rPr lang="en-US" dirty="0" smtClean="0"/>
              <a:t>red laser pulse</a:t>
            </a:r>
            <a:endParaRPr lang="en-GB" dirty="0"/>
          </a:p>
        </p:txBody>
      </p:sp>
      <p:sp>
        <p:nvSpPr>
          <p:cNvPr id="43" name="TextBox 42"/>
          <p:cNvSpPr txBox="1"/>
          <p:nvPr/>
        </p:nvSpPr>
        <p:spPr>
          <a:xfrm>
            <a:off x="6541919" y="1838325"/>
            <a:ext cx="1840081" cy="369332"/>
          </a:xfrm>
          <a:prstGeom prst="rect">
            <a:avLst/>
          </a:prstGeom>
          <a:solidFill>
            <a:schemeClr val="bg1"/>
          </a:solidFill>
        </p:spPr>
        <p:txBody>
          <a:bodyPr wrap="square" rtlCol="0">
            <a:spAutoFit/>
          </a:bodyPr>
          <a:lstStyle/>
          <a:p>
            <a:endParaRPr lang="en-GB" dirty="0"/>
          </a:p>
        </p:txBody>
      </p:sp>
      <p:sp>
        <p:nvSpPr>
          <p:cNvPr id="31" name="TextBox 30"/>
          <p:cNvSpPr txBox="1"/>
          <p:nvPr/>
        </p:nvSpPr>
        <p:spPr>
          <a:xfrm>
            <a:off x="5304797" y="2320277"/>
            <a:ext cx="1569660" cy="369332"/>
          </a:xfrm>
          <a:prstGeom prst="rect">
            <a:avLst/>
          </a:prstGeom>
          <a:solidFill>
            <a:schemeClr val="bg1"/>
          </a:solidFill>
        </p:spPr>
        <p:txBody>
          <a:bodyPr wrap="none" rtlCol="0">
            <a:spAutoFit/>
          </a:bodyPr>
          <a:lstStyle/>
          <a:p>
            <a:r>
              <a:rPr lang="en-US" dirty="0" smtClean="0"/>
              <a:t>n-type silicon</a:t>
            </a:r>
            <a:endParaRPr lang="en-GB" dirty="0"/>
          </a:p>
        </p:txBody>
      </p:sp>
      <p:sp>
        <p:nvSpPr>
          <p:cNvPr id="7" name="TextBox 6"/>
          <p:cNvSpPr txBox="1"/>
          <p:nvPr/>
        </p:nvSpPr>
        <p:spPr>
          <a:xfrm>
            <a:off x="3657600" y="2971800"/>
            <a:ext cx="1646605" cy="646331"/>
          </a:xfrm>
          <a:prstGeom prst="rect">
            <a:avLst/>
          </a:prstGeom>
          <a:noFill/>
        </p:spPr>
        <p:txBody>
          <a:bodyPr wrap="none" rtlCol="0">
            <a:spAutoFit/>
          </a:bodyPr>
          <a:lstStyle/>
          <a:p>
            <a:r>
              <a:rPr lang="en-US" dirty="0" smtClean="0"/>
              <a:t>Non-irradiated</a:t>
            </a:r>
          </a:p>
          <a:p>
            <a:r>
              <a:rPr lang="en-US" dirty="0" smtClean="0"/>
              <a:t>sensor</a:t>
            </a:r>
            <a:endParaRPr lang="en-GB" dirty="0"/>
          </a:p>
        </p:txBody>
      </p:sp>
      <p:sp>
        <p:nvSpPr>
          <p:cNvPr id="3" name="Date Placeholder 2"/>
          <p:cNvSpPr>
            <a:spLocks noGrp="1"/>
          </p:cNvSpPr>
          <p:nvPr>
            <p:ph type="dt" sz="half" idx="12"/>
          </p:nvPr>
        </p:nvSpPr>
        <p:spPr/>
        <p:txBody>
          <a:bodyPr/>
          <a:lstStyle/>
          <a:p>
            <a:fld id="{ABBC192D-C22B-48D6-8A8E-16A20DA82EE4}" type="datetime1">
              <a:rPr lang="en-US" smtClean="0"/>
              <a:t>4/19/2013</a:t>
            </a:fld>
            <a:endParaRPr lang="en-US"/>
          </a:p>
        </p:txBody>
      </p:sp>
      <p:sp>
        <p:nvSpPr>
          <p:cNvPr id="9" name="Footer Placeholder 8"/>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644044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38276A4D-8B39-4DBC-BD2A-681004919C95}" type="slidenum">
              <a:rPr lang="en-US"/>
              <a:pPr/>
              <a:t>28</a:t>
            </a:fld>
            <a:endParaRPr lang="en-US"/>
          </a:p>
        </p:txBody>
      </p:sp>
      <p:pic>
        <p:nvPicPr>
          <p:cNvPr id="80898" name="Picture 2" descr="cern-proton-c-std-o"/>
          <p:cNvPicPr>
            <a:picLocks noChangeAspect="1" noChangeArrowheads="1"/>
          </p:cNvPicPr>
          <p:nvPr/>
        </p:nvPicPr>
        <p:blipFill>
          <a:blip r:embed="rId3" cstate="print">
            <a:extLst>
              <a:ext uri="{28A0092B-C50C-407E-A947-70E740481C1C}">
                <a14:useLocalDpi xmlns:a14="http://schemas.microsoft.com/office/drawing/2010/main" val="0"/>
              </a:ext>
            </a:extLst>
          </a:blip>
          <a:srcRect r="3587"/>
          <a:stretch>
            <a:fillRect/>
          </a:stretch>
        </p:blipFill>
        <p:spPr bwMode="auto">
          <a:xfrm>
            <a:off x="0" y="836613"/>
            <a:ext cx="4427538" cy="3248025"/>
          </a:xfrm>
          <a:prstGeom prst="rect">
            <a:avLst/>
          </a:prstGeom>
          <a:noFill/>
          <a:extLst>
            <a:ext uri="{909E8E84-426E-40DD-AFC4-6F175D3DCCD1}">
              <a14:hiddenFill xmlns:a14="http://schemas.microsoft.com/office/drawing/2010/main">
                <a:solidFill>
                  <a:srgbClr val="FFFFFF"/>
                </a:solidFill>
              </a14:hiddenFill>
            </a:ext>
          </a:extLst>
        </p:spPr>
      </p:pic>
      <p:sp>
        <p:nvSpPr>
          <p:cNvPr id="80912" name="Rectangle 16"/>
          <p:cNvSpPr>
            <a:spLocks noChangeArrowheads="1"/>
          </p:cNvSpPr>
          <p:nvPr/>
        </p:nvSpPr>
        <p:spPr bwMode="auto">
          <a:xfrm>
            <a:off x="900113" y="285750"/>
            <a:ext cx="6428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i="1" dirty="0">
                <a:solidFill>
                  <a:srgbClr val="FF0000"/>
                </a:solidFill>
                <a:effectLst>
                  <a:outerShdw blurRad="38100" dist="38100" dir="2700000" algn="tl">
                    <a:srgbClr val="C0C0C0"/>
                  </a:outerShdw>
                </a:effectLst>
              </a:rPr>
              <a:t>Evolution of </a:t>
            </a:r>
            <a:r>
              <a:rPr lang="en-US" sz="3200" b="1" i="1" dirty="0" err="1">
                <a:solidFill>
                  <a:srgbClr val="FF0000"/>
                </a:solidFill>
                <a:effectLst>
                  <a:outerShdw blurRad="38100" dist="38100" dir="2700000" algn="tl">
                    <a:srgbClr val="C0C0C0"/>
                  </a:outerShdw>
                </a:effectLst>
              </a:rPr>
              <a:t>V</a:t>
            </a:r>
            <a:r>
              <a:rPr lang="en-US" sz="3200" b="1" i="1" baseline="-25000" dirty="0" err="1">
                <a:solidFill>
                  <a:srgbClr val="FF0000"/>
                </a:solidFill>
                <a:effectLst>
                  <a:outerShdw blurRad="38100" dist="38100" dir="2700000" algn="tl">
                    <a:srgbClr val="C0C0C0"/>
                  </a:outerShdw>
                </a:effectLst>
              </a:rPr>
              <a:t>dep</a:t>
            </a:r>
            <a:r>
              <a:rPr lang="en-US" sz="3200" b="1" i="1" dirty="0">
                <a:solidFill>
                  <a:srgbClr val="FF0000"/>
                </a:solidFill>
                <a:effectLst>
                  <a:outerShdw blurRad="38100" dist="38100" dir="2700000" algn="tl">
                    <a:srgbClr val="C0C0C0"/>
                  </a:outerShdw>
                </a:effectLst>
              </a:rPr>
              <a:t> with fluence …</a:t>
            </a:r>
          </a:p>
        </p:txBody>
      </p:sp>
      <p:sp>
        <p:nvSpPr>
          <p:cNvPr id="3" name="Rectangle 2"/>
          <p:cNvSpPr/>
          <p:nvPr/>
        </p:nvSpPr>
        <p:spPr bwMode="auto">
          <a:xfrm rot="16200000">
            <a:off x="5702445" y="2315856"/>
            <a:ext cx="18288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16200000">
            <a:off x="4026045" y="2315856"/>
            <a:ext cx="1828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nvGrpSpPr>
          <p:cNvPr id="38" name="Group 37"/>
          <p:cNvGrpSpPr/>
          <p:nvPr/>
        </p:nvGrpSpPr>
        <p:grpSpPr>
          <a:xfrm>
            <a:off x="4968268" y="1651991"/>
            <a:ext cx="319318" cy="369332"/>
            <a:chOff x="3773099" y="5225534"/>
            <a:chExt cx="319318" cy="369332"/>
          </a:xfrm>
        </p:grpSpPr>
        <p:sp>
          <p:nvSpPr>
            <p:cNvPr id="39" name="Oval 38"/>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41" name="Group 40"/>
          <p:cNvGrpSpPr/>
          <p:nvPr/>
        </p:nvGrpSpPr>
        <p:grpSpPr>
          <a:xfrm>
            <a:off x="4983787" y="1390395"/>
            <a:ext cx="319318" cy="369332"/>
            <a:chOff x="3773099" y="5225534"/>
            <a:chExt cx="319318" cy="369332"/>
          </a:xfrm>
        </p:grpSpPr>
        <p:sp>
          <p:nvSpPr>
            <p:cNvPr id="42" name="Oval 41"/>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3" name="TextBox 42"/>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44" name="Group 43"/>
          <p:cNvGrpSpPr/>
          <p:nvPr/>
        </p:nvGrpSpPr>
        <p:grpSpPr>
          <a:xfrm>
            <a:off x="4968268" y="1931577"/>
            <a:ext cx="319318" cy="369332"/>
            <a:chOff x="3773099" y="5225534"/>
            <a:chExt cx="319318" cy="369332"/>
          </a:xfrm>
        </p:grpSpPr>
        <p:sp>
          <p:nvSpPr>
            <p:cNvPr id="45" name="Oval 44"/>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47" name="Group 46"/>
          <p:cNvGrpSpPr/>
          <p:nvPr/>
        </p:nvGrpSpPr>
        <p:grpSpPr>
          <a:xfrm>
            <a:off x="4968268" y="2238200"/>
            <a:ext cx="319318" cy="369332"/>
            <a:chOff x="3773099" y="5225534"/>
            <a:chExt cx="319318" cy="369332"/>
          </a:xfrm>
        </p:grpSpPr>
        <p:sp>
          <p:nvSpPr>
            <p:cNvPr id="48" name="Oval 4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 name="TextBox 4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0" name="Group 49"/>
          <p:cNvGrpSpPr/>
          <p:nvPr/>
        </p:nvGrpSpPr>
        <p:grpSpPr>
          <a:xfrm>
            <a:off x="4968268" y="2523381"/>
            <a:ext cx="319318" cy="369332"/>
            <a:chOff x="3773099" y="5225534"/>
            <a:chExt cx="319318" cy="369332"/>
          </a:xfrm>
        </p:grpSpPr>
        <p:sp>
          <p:nvSpPr>
            <p:cNvPr id="51" name="Oval 5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 name="TextBox 5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3" name="Group 52"/>
          <p:cNvGrpSpPr/>
          <p:nvPr/>
        </p:nvGrpSpPr>
        <p:grpSpPr>
          <a:xfrm>
            <a:off x="4968268" y="2798396"/>
            <a:ext cx="319318" cy="369332"/>
            <a:chOff x="3773099" y="5225534"/>
            <a:chExt cx="319318" cy="369332"/>
          </a:xfrm>
        </p:grpSpPr>
        <p:sp>
          <p:nvSpPr>
            <p:cNvPr id="54" name="Oval 5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 name="TextBox 5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67" name="Group 166"/>
          <p:cNvGrpSpPr/>
          <p:nvPr/>
        </p:nvGrpSpPr>
        <p:grpSpPr>
          <a:xfrm>
            <a:off x="5264920" y="1651991"/>
            <a:ext cx="319318" cy="369332"/>
            <a:chOff x="3773099" y="5225534"/>
            <a:chExt cx="319318" cy="369332"/>
          </a:xfrm>
        </p:grpSpPr>
        <p:sp>
          <p:nvSpPr>
            <p:cNvPr id="168" name="Oval 16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9" name="TextBox 16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0" name="Group 169"/>
          <p:cNvGrpSpPr/>
          <p:nvPr/>
        </p:nvGrpSpPr>
        <p:grpSpPr>
          <a:xfrm>
            <a:off x="5280439" y="1390395"/>
            <a:ext cx="319318" cy="369332"/>
            <a:chOff x="3773099" y="5225534"/>
            <a:chExt cx="319318" cy="369332"/>
          </a:xfrm>
        </p:grpSpPr>
        <p:sp>
          <p:nvSpPr>
            <p:cNvPr id="171" name="Oval 17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2" name="TextBox 17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3" name="Group 172"/>
          <p:cNvGrpSpPr/>
          <p:nvPr/>
        </p:nvGrpSpPr>
        <p:grpSpPr>
          <a:xfrm>
            <a:off x="5264920" y="1931577"/>
            <a:ext cx="319318" cy="369332"/>
            <a:chOff x="3773099" y="5225534"/>
            <a:chExt cx="319318" cy="369332"/>
          </a:xfrm>
        </p:grpSpPr>
        <p:sp>
          <p:nvSpPr>
            <p:cNvPr id="174" name="Oval 17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5" name="TextBox 17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6" name="Group 175"/>
          <p:cNvGrpSpPr/>
          <p:nvPr/>
        </p:nvGrpSpPr>
        <p:grpSpPr>
          <a:xfrm>
            <a:off x="5264920" y="2238200"/>
            <a:ext cx="319318" cy="369332"/>
            <a:chOff x="3773099" y="5225534"/>
            <a:chExt cx="319318" cy="369332"/>
          </a:xfrm>
        </p:grpSpPr>
        <p:sp>
          <p:nvSpPr>
            <p:cNvPr id="177" name="Oval 176"/>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8" name="TextBox 177"/>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9" name="Group 178"/>
          <p:cNvGrpSpPr/>
          <p:nvPr/>
        </p:nvGrpSpPr>
        <p:grpSpPr>
          <a:xfrm>
            <a:off x="5264920" y="2523381"/>
            <a:ext cx="319318" cy="369332"/>
            <a:chOff x="3773099" y="5225534"/>
            <a:chExt cx="319318" cy="369332"/>
          </a:xfrm>
        </p:grpSpPr>
        <p:sp>
          <p:nvSpPr>
            <p:cNvPr id="180" name="Oval 179"/>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1" name="TextBox 180"/>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82" name="Group 181"/>
          <p:cNvGrpSpPr/>
          <p:nvPr/>
        </p:nvGrpSpPr>
        <p:grpSpPr>
          <a:xfrm>
            <a:off x="5264920" y="2798396"/>
            <a:ext cx="319318" cy="369332"/>
            <a:chOff x="3773099" y="5225534"/>
            <a:chExt cx="319318" cy="369332"/>
          </a:xfrm>
        </p:grpSpPr>
        <p:sp>
          <p:nvSpPr>
            <p:cNvPr id="183" name="Oval 182"/>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4" name="TextBox 183"/>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85" name="Group 184"/>
          <p:cNvGrpSpPr/>
          <p:nvPr/>
        </p:nvGrpSpPr>
        <p:grpSpPr>
          <a:xfrm>
            <a:off x="5643472" y="1670711"/>
            <a:ext cx="319318" cy="369332"/>
            <a:chOff x="3773099" y="5225534"/>
            <a:chExt cx="319318" cy="369332"/>
          </a:xfrm>
        </p:grpSpPr>
        <p:sp>
          <p:nvSpPr>
            <p:cNvPr id="186" name="Oval 185"/>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7" name="TextBox 186"/>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88" name="Group 187"/>
          <p:cNvGrpSpPr/>
          <p:nvPr/>
        </p:nvGrpSpPr>
        <p:grpSpPr>
          <a:xfrm>
            <a:off x="5658991" y="1409115"/>
            <a:ext cx="319318" cy="369332"/>
            <a:chOff x="3773099" y="5225534"/>
            <a:chExt cx="319318" cy="369332"/>
          </a:xfrm>
        </p:grpSpPr>
        <p:sp>
          <p:nvSpPr>
            <p:cNvPr id="189" name="Oval 188"/>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0" name="TextBox 189"/>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91" name="Group 190"/>
          <p:cNvGrpSpPr/>
          <p:nvPr/>
        </p:nvGrpSpPr>
        <p:grpSpPr>
          <a:xfrm>
            <a:off x="5643472" y="1950297"/>
            <a:ext cx="319318" cy="369332"/>
            <a:chOff x="3773099" y="5225534"/>
            <a:chExt cx="319318" cy="369332"/>
          </a:xfrm>
        </p:grpSpPr>
        <p:sp>
          <p:nvSpPr>
            <p:cNvPr id="192" name="Oval 191"/>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3" name="TextBox 192"/>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94" name="Group 193"/>
          <p:cNvGrpSpPr/>
          <p:nvPr/>
        </p:nvGrpSpPr>
        <p:grpSpPr>
          <a:xfrm>
            <a:off x="5643472" y="2256920"/>
            <a:ext cx="319318" cy="369332"/>
            <a:chOff x="3773099" y="5225534"/>
            <a:chExt cx="319318" cy="369332"/>
          </a:xfrm>
        </p:grpSpPr>
        <p:sp>
          <p:nvSpPr>
            <p:cNvPr id="195" name="Oval 194"/>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6" name="TextBox 195"/>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97" name="Group 196"/>
          <p:cNvGrpSpPr/>
          <p:nvPr/>
        </p:nvGrpSpPr>
        <p:grpSpPr>
          <a:xfrm>
            <a:off x="5643472" y="2542101"/>
            <a:ext cx="319318" cy="369332"/>
            <a:chOff x="3773099" y="5225534"/>
            <a:chExt cx="319318" cy="369332"/>
          </a:xfrm>
        </p:grpSpPr>
        <p:sp>
          <p:nvSpPr>
            <p:cNvPr id="198" name="Oval 19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9" name="TextBox 19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00" name="Group 199"/>
          <p:cNvGrpSpPr/>
          <p:nvPr/>
        </p:nvGrpSpPr>
        <p:grpSpPr>
          <a:xfrm>
            <a:off x="5643472" y="2817116"/>
            <a:ext cx="319318" cy="369332"/>
            <a:chOff x="3773099" y="5225534"/>
            <a:chExt cx="319318" cy="369332"/>
          </a:xfrm>
        </p:grpSpPr>
        <p:sp>
          <p:nvSpPr>
            <p:cNvPr id="201" name="Oval 20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2" name="TextBox 20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03" name="Group 202"/>
          <p:cNvGrpSpPr/>
          <p:nvPr/>
        </p:nvGrpSpPr>
        <p:grpSpPr>
          <a:xfrm>
            <a:off x="5972133" y="1685911"/>
            <a:ext cx="319318" cy="369332"/>
            <a:chOff x="3773099" y="5225534"/>
            <a:chExt cx="319318" cy="369332"/>
          </a:xfrm>
        </p:grpSpPr>
        <p:sp>
          <p:nvSpPr>
            <p:cNvPr id="204" name="Oval 20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5" name="TextBox 20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06" name="Group 205"/>
          <p:cNvGrpSpPr/>
          <p:nvPr/>
        </p:nvGrpSpPr>
        <p:grpSpPr>
          <a:xfrm>
            <a:off x="5987652" y="1424315"/>
            <a:ext cx="319318" cy="369332"/>
            <a:chOff x="3773099" y="5225534"/>
            <a:chExt cx="319318" cy="369332"/>
          </a:xfrm>
        </p:grpSpPr>
        <p:sp>
          <p:nvSpPr>
            <p:cNvPr id="207" name="Oval 206"/>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8" name="TextBox 207"/>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09" name="Group 208"/>
          <p:cNvGrpSpPr/>
          <p:nvPr/>
        </p:nvGrpSpPr>
        <p:grpSpPr>
          <a:xfrm>
            <a:off x="5972133" y="1965497"/>
            <a:ext cx="319318" cy="369332"/>
            <a:chOff x="3773099" y="5225534"/>
            <a:chExt cx="319318" cy="369332"/>
          </a:xfrm>
        </p:grpSpPr>
        <p:sp>
          <p:nvSpPr>
            <p:cNvPr id="210" name="Oval 209"/>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1" name="TextBox 210"/>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12" name="Group 211"/>
          <p:cNvGrpSpPr/>
          <p:nvPr/>
        </p:nvGrpSpPr>
        <p:grpSpPr>
          <a:xfrm>
            <a:off x="5972133" y="2272120"/>
            <a:ext cx="319318" cy="369332"/>
            <a:chOff x="3773099" y="5225534"/>
            <a:chExt cx="319318" cy="369332"/>
          </a:xfrm>
        </p:grpSpPr>
        <p:sp>
          <p:nvSpPr>
            <p:cNvPr id="213" name="Oval 212"/>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4" name="TextBox 213"/>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15" name="Group 214"/>
          <p:cNvGrpSpPr/>
          <p:nvPr/>
        </p:nvGrpSpPr>
        <p:grpSpPr>
          <a:xfrm>
            <a:off x="5972133" y="2557301"/>
            <a:ext cx="319318" cy="369332"/>
            <a:chOff x="3773099" y="5225534"/>
            <a:chExt cx="319318" cy="369332"/>
          </a:xfrm>
        </p:grpSpPr>
        <p:sp>
          <p:nvSpPr>
            <p:cNvPr id="216" name="Oval 215"/>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7" name="TextBox 216"/>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18" name="Group 217"/>
          <p:cNvGrpSpPr/>
          <p:nvPr/>
        </p:nvGrpSpPr>
        <p:grpSpPr>
          <a:xfrm>
            <a:off x="5972133" y="2832316"/>
            <a:ext cx="319318" cy="369332"/>
            <a:chOff x="3773099" y="5225534"/>
            <a:chExt cx="319318" cy="369332"/>
          </a:xfrm>
        </p:grpSpPr>
        <p:sp>
          <p:nvSpPr>
            <p:cNvPr id="219" name="Oval 218"/>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0" name="TextBox 219"/>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21" name="Group 220"/>
          <p:cNvGrpSpPr/>
          <p:nvPr/>
        </p:nvGrpSpPr>
        <p:grpSpPr>
          <a:xfrm>
            <a:off x="6297527" y="1653715"/>
            <a:ext cx="319318" cy="369332"/>
            <a:chOff x="3773099" y="5225534"/>
            <a:chExt cx="319318" cy="369332"/>
          </a:xfrm>
        </p:grpSpPr>
        <p:sp>
          <p:nvSpPr>
            <p:cNvPr id="222" name="Oval 221"/>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3" name="TextBox 222"/>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24" name="Group 223"/>
          <p:cNvGrpSpPr/>
          <p:nvPr/>
        </p:nvGrpSpPr>
        <p:grpSpPr>
          <a:xfrm>
            <a:off x="6313046" y="1392119"/>
            <a:ext cx="319318" cy="369332"/>
            <a:chOff x="3773099" y="5225534"/>
            <a:chExt cx="319318" cy="369332"/>
          </a:xfrm>
        </p:grpSpPr>
        <p:sp>
          <p:nvSpPr>
            <p:cNvPr id="225" name="Oval 224"/>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6" name="TextBox 225"/>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27" name="Group 226"/>
          <p:cNvGrpSpPr/>
          <p:nvPr/>
        </p:nvGrpSpPr>
        <p:grpSpPr>
          <a:xfrm>
            <a:off x="6297527" y="1933301"/>
            <a:ext cx="319318" cy="369332"/>
            <a:chOff x="3773099" y="5225534"/>
            <a:chExt cx="319318" cy="369332"/>
          </a:xfrm>
        </p:grpSpPr>
        <p:sp>
          <p:nvSpPr>
            <p:cNvPr id="228" name="Oval 22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9" name="TextBox 22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30" name="Group 229"/>
          <p:cNvGrpSpPr/>
          <p:nvPr/>
        </p:nvGrpSpPr>
        <p:grpSpPr>
          <a:xfrm>
            <a:off x="6297527" y="2239924"/>
            <a:ext cx="319318" cy="369332"/>
            <a:chOff x="3773099" y="5225534"/>
            <a:chExt cx="319318" cy="369332"/>
          </a:xfrm>
        </p:grpSpPr>
        <p:sp>
          <p:nvSpPr>
            <p:cNvPr id="231" name="Oval 23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2" name="TextBox 23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33" name="Group 232"/>
          <p:cNvGrpSpPr/>
          <p:nvPr/>
        </p:nvGrpSpPr>
        <p:grpSpPr>
          <a:xfrm>
            <a:off x="6297527" y="2525105"/>
            <a:ext cx="319318" cy="369332"/>
            <a:chOff x="3773099" y="5225534"/>
            <a:chExt cx="319318" cy="369332"/>
          </a:xfrm>
        </p:grpSpPr>
        <p:sp>
          <p:nvSpPr>
            <p:cNvPr id="234" name="Oval 23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5" name="TextBox 23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36" name="Group 235"/>
          <p:cNvGrpSpPr/>
          <p:nvPr/>
        </p:nvGrpSpPr>
        <p:grpSpPr>
          <a:xfrm>
            <a:off x="6297527" y="2800120"/>
            <a:ext cx="319318" cy="369332"/>
            <a:chOff x="3773099" y="5225534"/>
            <a:chExt cx="319318" cy="369332"/>
          </a:xfrm>
        </p:grpSpPr>
        <p:sp>
          <p:nvSpPr>
            <p:cNvPr id="237" name="Oval 236"/>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8" name="TextBox 237"/>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sp>
        <p:nvSpPr>
          <p:cNvPr id="10" name="Down Arrow 9"/>
          <p:cNvSpPr/>
          <p:nvPr/>
        </p:nvSpPr>
        <p:spPr bwMode="auto">
          <a:xfrm rot="10800000">
            <a:off x="294751" y="3589580"/>
            <a:ext cx="304800" cy="6827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7086600" y="1424315"/>
            <a:ext cx="0" cy="1828801"/>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6" name="Straight Connector 5"/>
          <p:cNvCxnSpPr/>
          <p:nvPr/>
        </p:nvCxnSpPr>
        <p:spPr bwMode="auto">
          <a:xfrm>
            <a:off x="7086600" y="3253116"/>
            <a:ext cx="18288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 name="Straight Connector 7"/>
          <p:cNvCxnSpPr>
            <a:stCxn id="13" idx="2"/>
          </p:cNvCxnSpPr>
          <p:nvPr/>
        </p:nvCxnSpPr>
        <p:spPr bwMode="auto">
          <a:xfrm>
            <a:off x="7103764" y="2319629"/>
            <a:ext cx="1642072" cy="9347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8606547" y="3162721"/>
            <a:ext cx="312906" cy="369332"/>
          </a:xfrm>
          <a:prstGeom prst="rect">
            <a:avLst/>
          </a:prstGeom>
          <a:noFill/>
        </p:spPr>
        <p:txBody>
          <a:bodyPr wrap="none" rtlCol="0">
            <a:spAutoFit/>
          </a:bodyPr>
          <a:lstStyle/>
          <a:p>
            <a:r>
              <a:rPr lang="en-US" dirty="0" smtClean="0"/>
              <a:t>d</a:t>
            </a:r>
            <a:endParaRPr lang="en-GB" dirty="0"/>
          </a:p>
        </p:txBody>
      </p:sp>
      <p:sp>
        <p:nvSpPr>
          <p:cNvPr id="12" name="TextBox 11"/>
          <p:cNvSpPr txBox="1"/>
          <p:nvPr/>
        </p:nvSpPr>
        <p:spPr>
          <a:xfrm>
            <a:off x="7737762" y="3254402"/>
            <a:ext cx="300082" cy="369332"/>
          </a:xfrm>
          <a:prstGeom prst="rect">
            <a:avLst/>
          </a:prstGeom>
          <a:noFill/>
        </p:spPr>
        <p:txBody>
          <a:bodyPr wrap="none" rtlCol="0">
            <a:spAutoFit/>
          </a:bodyPr>
          <a:lstStyle/>
          <a:p>
            <a:r>
              <a:rPr lang="en-US" dirty="0" smtClean="0"/>
              <a:t>x</a:t>
            </a:r>
            <a:endParaRPr lang="en-GB" dirty="0"/>
          </a:p>
        </p:txBody>
      </p:sp>
      <p:sp>
        <p:nvSpPr>
          <p:cNvPr id="13" name="TextBox 12"/>
          <p:cNvSpPr txBox="1"/>
          <p:nvPr/>
        </p:nvSpPr>
        <p:spPr>
          <a:xfrm rot="16200000">
            <a:off x="6040812" y="2165740"/>
            <a:ext cx="1818126" cy="307777"/>
          </a:xfrm>
          <a:prstGeom prst="rect">
            <a:avLst/>
          </a:prstGeom>
          <a:noFill/>
        </p:spPr>
        <p:txBody>
          <a:bodyPr wrap="none" rtlCol="0">
            <a:spAutoFit/>
          </a:bodyPr>
          <a:lstStyle/>
          <a:p>
            <a:r>
              <a:rPr lang="en-US" sz="1400" dirty="0" smtClean="0"/>
              <a:t>Electric field at </a:t>
            </a:r>
            <a:r>
              <a:rPr lang="en-US" sz="1400" dirty="0" err="1" smtClean="0"/>
              <a:t>Vdep</a:t>
            </a:r>
            <a:endParaRPr lang="en-GB" sz="1400" dirty="0"/>
          </a:p>
        </p:txBody>
      </p:sp>
      <p:sp>
        <p:nvSpPr>
          <p:cNvPr id="2" name="TextBox 1"/>
          <p:cNvSpPr txBox="1"/>
          <p:nvPr/>
        </p:nvSpPr>
        <p:spPr>
          <a:xfrm>
            <a:off x="228600" y="4495800"/>
            <a:ext cx="8153400" cy="1661993"/>
          </a:xfrm>
          <a:prstGeom prst="rect">
            <a:avLst/>
          </a:prstGeom>
          <a:noFill/>
        </p:spPr>
        <p:txBody>
          <a:bodyPr wrap="square" rtlCol="0">
            <a:spAutoFit/>
          </a:bodyPr>
          <a:lstStyle/>
          <a:p>
            <a:r>
              <a:rPr lang="en-US" sz="1600" dirty="0" smtClean="0"/>
              <a:t>RD48: </a:t>
            </a:r>
            <a:r>
              <a:rPr lang="en-US" sz="1600" dirty="0"/>
              <a:t>C</a:t>
            </a:r>
            <a:r>
              <a:rPr lang="en-US" sz="1600" dirty="0" smtClean="0"/>
              <a:t>omparison of different materials with respect to oxygen/carbon concentration. </a:t>
            </a:r>
          </a:p>
          <a:p>
            <a:r>
              <a:rPr lang="en-US" sz="1600" dirty="0" smtClean="0"/>
              <a:t>Idea</a:t>
            </a:r>
            <a:r>
              <a:rPr lang="en-US" sz="1600" dirty="0"/>
              <a:t>!</a:t>
            </a:r>
            <a:r>
              <a:rPr lang="en-US" sz="1600" dirty="0" smtClean="0"/>
              <a:t> Oxygen/Carbon may influence defect formation and reduce </a:t>
            </a:r>
            <a:r>
              <a:rPr lang="en-US" sz="1600" i="1" dirty="0" smtClean="0"/>
              <a:t>N</a:t>
            </a:r>
            <a:r>
              <a:rPr lang="en-US" sz="1600" i="1" baseline="-25000" dirty="0" smtClean="0"/>
              <a:t>eff</a:t>
            </a:r>
            <a:r>
              <a:rPr lang="en-US" sz="1600" dirty="0" smtClean="0"/>
              <a:t> after irradiation.</a:t>
            </a:r>
          </a:p>
          <a:p>
            <a:endParaRPr lang="en-US" sz="1600" dirty="0"/>
          </a:p>
          <a:p>
            <a:r>
              <a:rPr lang="en-US" sz="1600" dirty="0" smtClean="0"/>
              <a:t>The material used was produced by using a so called Float-zone silicon, which ensures the silicon with least impurities and defects.</a:t>
            </a:r>
          </a:p>
          <a:p>
            <a:pPr marL="285750" indent="-285750">
              <a:buFont typeface="Arial" pitchFamily="34" charset="0"/>
              <a:buChar char="•"/>
            </a:pPr>
            <a:endParaRPr lang="en-US" dirty="0" smtClean="0"/>
          </a:p>
        </p:txBody>
      </p:sp>
      <p:sp>
        <p:nvSpPr>
          <p:cNvPr id="9" name="Date Placeholder 8"/>
          <p:cNvSpPr>
            <a:spLocks noGrp="1"/>
          </p:cNvSpPr>
          <p:nvPr>
            <p:ph type="dt" sz="half" idx="12"/>
          </p:nvPr>
        </p:nvSpPr>
        <p:spPr/>
        <p:txBody>
          <a:bodyPr/>
          <a:lstStyle/>
          <a:p>
            <a:fld id="{64DAAB44-36B1-437F-BE38-9462CAAAACF4}" type="datetime1">
              <a:rPr lang="en-US" smtClean="0"/>
              <a:t>4/19/2013</a:t>
            </a:fld>
            <a:endParaRPr lang="en-US"/>
          </a:p>
        </p:txBody>
      </p:sp>
      <p:sp>
        <p:nvSpPr>
          <p:cNvPr id="14" name="Footer Placeholder 13"/>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946052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38276A4D-8B39-4DBC-BD2A-681004919C95}" type="slidenum">
              <a:rPr lang="en-US"/>
              <a:pPr/>
              <a:t>29</a:t>
            </a:fld>
            <a:endParaRPr lang="en-US"/>
          </a:p>
        </p:txBody>
      </p:sp>
      <p:pic>
        <p:nvPicPr>
          <p:cNvPr id="80898" name="Picture 2" descr="cern-proton-c-std-o"/>
          <p:cNvPicPr>
            <a:picLocks noChangeAspect="1" noChangeArrowheads="1"/>
          </p:cNvPicPr>
          <p:nvPr/>
        </p:nvPicPr>
        <p:blipFill>
          <a:blip r:embed="rId3" cstate="print">
            <a:extLst>
              <a:ext uri="{28A0092B-C50C-407E-A947-70E740481C1C}">
                <a14:useLocalDpi xmlns:a14="http://schemas.microsoft.com/office/drawing/2010/main" val="0"/>
              </a:ext>
            </a:extLst>
          </a:blip>
          <a:srcRect r="3587"/>
          <a:stretch>
            <a:fillRect/>
          </a:stretch>
        </p:blipFill>
        <p:spPr bwMode="auto">
          <a:xfrm>
            <a:off x="0" y="836613"/>
            <a:ext cx="4427538" cy="3248025"/>
          </a:xfrm>
          <a:prstGeom prst="rect">
            <a:avLst/>
          </a:prstGeom>
          <a:noFill/>
          <a:extLst>
            <a:ext uri="{909E8E84-426E-40DD-AFC4-6F175D3DCCD1}">
              <a14:hiddenFill xmlns:a14="http://schemas.microsoft.com/office/drawing/2010/main">
                <a:solidFill>
                  <a:srgbClr val="FFFFFF"/>
                </a:solidFill>
              </a14:hiddenFill>
            </a:ext>
          </a:extLst>
        </p:spPr>
      </p:pic>
      <p:sp>
        <p:nvSpPr>
          <p:cNvPr id="80912" name="Rectangle 16"/>
          <p:cNvSpPr>
            <a:spLocks noChangeArrowheads="1"/>
          </p:cNvSpPr>
          <p:nvPr/>
        </p:nvSpPr>
        <p:spPr bwMode="auto">
          <a:xfrm>
            <a:off x="900113" y="285750"/>
            <a:ext cx="6428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i="1" dirty="0">
                <a:solidFill>
                  <a:srgbClr val="FF0000"/>
                </a:solidFill>
                <a:effectLst>
                  <a:outerShdw blurRad="38100" dist="38100" dir="2700000" algn="tl">
                    <a:srgbClr val="C0C0C0"/>
                  </a:outerShdw>
                </a:effectLst>
              </a:rPr>
              <a:t>Evolution of </a:t>
            </a:r>
            <a:r>
              <a:rPr lang="en-US" sz="3200" b="1" i="1" dirty="0" err="1">
                <a:solidFill>
                  <a:srgbClr val="FF0000"/>
                </a:solidFill>
                <a:effectLst>
                  <a:outerShdw blurRad="38100" dist="38100" dir="2700000" algn="tl">
                    <a:srgbClr val="C0C0C0"/>
                  </a:outerShdw>
                </a:effectLst>
              </a:rPr>
              <a:t>V</a:t>
            </a:r>
            <a:r>
              <a:rPr lang="en-US" sz="3200" b="1" i="1" baseline="-25000" dirty="0" err="1">
                <a:solidFill>
                  <a:srgbClr val="FF0000"/>
                </a:solidFill>
                <a:effectLst>
                  <a:outerShdw blurRad="38100" dist="38100" dir="2700000" algn="tl">
                    <a:srgbClr val="C0C0C0"/>
                  </a:outerShdw>
                </a:effectLst>
              </a:rPr>
              <a:t>dep</a:t>
            </a:r>
            <a:r>
              <a:rPr lang="en-US" sz="3200" b="1" i="1" dirty="0">
                <a:solidFill>
                  <a:srgbClr val="FF0000"/>
                </a:solidFill>
                <a:effectLst>
                  <a:outerShdw blurRad="38100" dist="38100" dir="2700000" algn="tl">
                    <a:srgbClr val="C0C0C0"/>
                  </a:outerShdw>
                </a:effectLst>
              </a:rPr>
              <a:t> with fluence …</a:t>
            </a:r>
          </a:p>
        </p:txBody>
      </p:sp>
      <p:sp>
        <p:nvSpPr>
          <p:cNvPr id="3" name="Rectangle 2"/>
          <p:cNvSpPr/>
          <p:nvPr/>
        </p:nvSpPr>
        <p:spPr bwMode="auto">
          <a:xfrm rot="16200000">
            <a:off x="5702445" y="2315856"/>
            <a:ext cx="18288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16200000">
            <a:off x="4026045" y="2315856"/>
            <a:ext cx="1828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nvGrpSpPr>
          <p:cNvPr id="38" name="Group 37"/>
          <p:cNvGrpSpPr/>
          <p:nvPr/>
        </p:nvGrpSpPr>
        <p:grpSpPr>
          <a:xfrm>
            <a:off x="4968268" y="1651991"/>
            <a:ext cx="319318" cy="369332"/>
            <a:chOff x="3773099" y="5225534"/>
            <a:chExt cx="319318" cy="369332"/>
          </a:xfrm>
        </p:grpSpPr>
        <p:sp>
          <p:nvSpPr>
            <p:cNvPr id="39" name="Oval 38"/>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41" name="Group 40"/>
          <p:cNvGrpSpPr/>
          <p:nvPr/>
        </p:nvGrpSpPr>
        <p:grpSpPr>
          <a:xfrm>
            <a:off x="4983787" y="1390395"/>
            <a:ext cx="319318" cy="369332"/>
            <a:chOff x="3773099" y="5225534"/>
            <a:chExt cx="319318" cy="369332"/>
          </a:xfrm>
        </p:grpSpPr>
        <p:sp>
          <p:nvSpPr>
            <p:cNvPr id="42" name="Oval 41"/>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3" name="TextBox 42"/>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44" name="Group 43"/>
          <p:cNvGrpSpPr/>
          <p:nvPr/>
        </p:nvGrpSpPr>
        <p:grpSpPr>
          <a:xfrm>
            <a:off x="4968268" y="1931577"/>
            <a:ext cx="319318" cy="369332"/>
            <a:chOff x="3773099" y="5225534"/>
            <a:chExt cx="319318" cy="369332"/>
          </a:xfrm>
        </p:grpSpPr>
        <p:sp>
          <p:nvSpPr>
            <p:cNvPr id="45" name="Oval 44"/>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47" name="Group 46"/>
          <p:cNvGrpSpPr/>
          <p:nvPr/>
        </p:nvGrpSpPr>
        <p:grpSpPr>
          <a:xfrm>
            <a:off x="4968268" y="2238200"/>
            <a:ext cx="319318" cy="369332"/>
            <a:chOff x="3773099" y="5225534"/>
            <a:chExt cx="319318" cy="369332"/>
          </a:xfrm>
        </p:grpSpPr>
        <p:sp>
          <p:nvSpPr>
            <p:cNvPr id="48" name="Oval 4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 name="TextBox 4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0" name="Group 49"/>
          <p:cNvGrpSpPr/>
          <p:nvPr/>
        </p:nvGrpSpPr>
        <p:grpSpPr>
          <a:xfrm>
            <a:off x="4968268" y="2523381"/>
            <a:ext cx="319318" cy="369332"/>
            <a:chOff x="3773099" y="5225534"/>
            <a:chExt cx="319318" cy="369332"/>
          </a:xfrm>
        </p:grpSpPr>
        <p:sp>
          <p:nvSpPr>
            <p:cNvPr id="51" name="Oval 5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 name="TextBox 5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3" name="Group 52"/>
          <p:cNvGrpSpPr/>
          <p:nvPr/>
        </p:nvGrpSpPr>
        <p:grpSpPr>
          <a:xfrm>
            <a:off x="4968268" y="2798396"/>
            <a:ext cx="319318" cy="369332"/>
            <a:chOff x="3773099" y="5225534"/>
            <a:chExt cx="319318" cy="369332"/>
          </a:xfrm>
        </p:grpSpPr>
        <p:sp>
          <p:nvSpPr>
            <p:cNvPr id="54" name="Oval 5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 name="TextBox 5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67" name="Group 166"/>
          <p:cNvGrpSpPr/>
          <p:nvPr/>
        </p:nvGrpSpPr>
        <p:grpSpPr>
          <a:xfrm>
            <a:off x="5264920" y="1651991"/>
            <a:ext cx="319318" cy="369332"/>
            <a:chOff x="3773099" y="5225534"/>
            <a:chExt cx="319318" cy="369332"/>
          </a:xfrm>
        </p:grpSpPr>
        <p:sp>
          <p:nvSpPr>
            <p:cNvPr id="168" name="Oval 16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9" name="TextBox 16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0" name="Group 169"/>
          <p:cNvGrpSpPr/>
          <p:nvPr/>
        </p:nvGrpSpPr>
        <p:grpSpPr>
          <a:xfrm>
            <a:off x="5280439" y="1390395"/>
            <a:ext cx="319318" cy="369332"/>
            <a:chOff x="3773099" y="5225534"/>
            <a:chExt cx="319318" cy="369332"/>
          </a:xfrm>
        </p:grpSpPr>
        <p:sp>
          <p:nvSpPr>
            <p:cNvPr id="171" name="Oval 17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2" name="TextBox 17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3" name="Group 172"/>
          <p:cNvGrpSpPr/>
          <p:nvPr/>
        </p:nvGrpSpPr>
        <p:grpSpPr>
          <a:xfrm>
            <a:off x="5264920" y="1931577"/>
            <a:ext cx="319318" cy="369332"/>
            <a:chOff x="3773099" y="5225534"/>
            <a:chExt cx="319318" cy="369332"/>
          </a:xfrm>
        </p:grpSpPr>
        <p:sp>
          <p:nvSpPr>
            <p:cNvPr id="174" name="Oval 17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5" name="TextBox 17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6" name="Group 175"/>
          <p:cNvGrpSpPr/>
          <p:nvPr/>
        </p:nvGrpSpPr>
        <p:grpSpPr>
          <a:xfrm>
            <a:off x="5264920" y="2238200"/>
            <a:ext cx="319318" cy="369332"/>
            <a:chOff x="3773099" y="5225534"/>
            <a:chExt cx="319318" cy="369332"/>
          </a:xfrm>
        </p:grpSpPr>
        <p:sp>
          <p:nvSpPr>
            <p:cNvPr id="177" name="Oval 176"/>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8" name="TextBox 177"/>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9" name="Group 178"/>
          <p:cNvGrpSpPr/>
          <p:nvPr/>
        </p:nvGrpSpPr>
        <p:grpSpPr>
          <a:xfrm>
            <a:off x="5264920" y="2523381"/>
            <a:ext cx="319318" cy="369332"/>
            <a:chOff x="3773099" y="5225534"/>
            <a:chExt cx="319318" cy="369332"/>
          </a:xfrm>
        </p:grpSpPr>
        <p:sp>
          <p:nvSpPr>
            <p:cNvPr id="180" name="Oval 179"/>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1" name="TextBox 180"/>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85" name="Group 184"/>
          <p:cNvGrpSpPr/>
          <p:nvPr/>
        </p:nvGrpSpPr>
        <p:grpSpPr>
          <a:xfrm>
            <a:off x="5643472" y="1670711"/>
            <a:ext cx="319318" cy="369332"/>
            <a:chOff x="3773099" y="5225534"/>
            <a:chExt cx="319318" cy="369332"/>
          </a:xfrm>
        </p:grpSpPr>
        <p:sp>
          <p:nvSpPr>
            <p:cNvPr id="186" name="Oval 185"/>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7" name="TextBox 186"/>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88" name="Group 187"/>
          <p:cNvGrpSpPr/>
          <p:nvPr/>
        </p:nvGrpSpPr>
        <p:grpSpPr>
          <a:xfrm>
            <a:off x="5658991" y="1409115"/>
            <a:ext cx="319318" cy="369332"/>
            <a:chOff x="3773099" y="5225534"/>
            <a:chExt cx="319318" cy="369332"/>
          </a:xfrm>
        </p:grpSpPr>
        <p:sp>
          <p:nvSpPr>
            <p:cNvPr id="189" name="Oval 188"/>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0" name="TextBox 189"/>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91" name="Group 190"/>
          <p:cNvGrpSpPr/>
          <p:nvPr/>
        </p:nvGrpSpPr>
        <p:grpSpPr>
          <a:xfrm>
            <a:off x="5643472" y="1950297"/>
            <a:ext cx="319318" cy="369332"/>
            <a:chOff x="3773099" y="5225534"/>
            <a:chExt cx="319318" cy="369332"/>
          </a:xfrm>
        </p:grpSpPr>
        <p:sp>
          <p:nvSpPr>
            <p:cNvPr id="192" name="Oval 191"/>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3" name="TextBox 192"/>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97" name="Group 196"/>
          <p:cNvGrpSpPr/>
          <p:nvPr/>
        </p:nvGrpSpPr>
        <p:grpSpPr>
          <a:xfrm>
            <a:off x="5643472" y="2542101"/>
            <a:ext cx="319318" cy="369332"/>
            <a:chOff x="3773099" y="5225534"/>
            <a:chExt cx="319318" cy="369332"/>
          </a:xfrm>
        </p:grpSpPr>
        <p:sp>
          <p:nvSpPr>
            <p:cNvPr id="198" name="Oval 19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9" name="TextBox 19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00" name="Group 199"/>
          <p:cNvGrpSpPr/>
          <p:nvPr/>
        </p:nvGrpSpPr>
        <p:grpSpPr>
          <a:xfrm>
            <a:off x="5643472" y="2817116"/>
            <a:ext cx="319318" cy="369332"/>
            <a:chOff x="3773099" y="5225534"/>
            <a:chExt cx="319318" cy="369332"/>
          </a:xfrm>
        </p:grpSpPr>
        <p:sp>
          <p:nvSpPr>
            <p:cNvPr id="201" name="Oval 20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2" name="TextBox 20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03" name="Group 202"/>
          <p:cNvGrpSpPr/>
          <p:nvPr/>
        </p:nvGrpSpPr>
        <p:grpSpPr>
          <a:xfrm>
            <a:off x="5972133" y="1685911"/>
            <a:ext cx="319318" cy="369332"/>
            <a:chOff x="3773099" y="5225534"/>
            <a:chExt cx="319318" cy="369332"/>
          </a:xfrm>
        </p:grpSpPr>
        <p:sp>
          <p:nvSpPr>
            <p:cNvPr id="204" name="Oval 20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5" name="TextBox 20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09" name="Group 208"/>
          <p:cNvGrpSpPr/>
          <p:nvPr/>
        </p:nvGrpSpPr>
        <p:grpSpPr>
          <a:xfrm>
            <a:off x="5972133" y="1965497"/>
            <a:ext cx="319318" cy="369332"/>
            <a:chOff x="3773099" y="5225534"/>
            <a:chExt cx="319318" cy="369332"/>
          </a:xfrm>
        </p:grpSpPr>
        <p:sp>
          <p:nvSpPr>
            <p:cNvPr id="210" name="Oval 209"/>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1" name="TextBox 210"/>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12" name="Group 211"/>
          <p:cNvGrpSpPr/>
          <p:nvPr/>
        </p:nvGrpSpPr>
        <p:grpSpPr>
          <a:xfrm>
            <a:off x="5972133" y="2272120"/>
            <a:ext cx="319318" cy="369332"/>
            <a:chOff x="3773099" y="5225534"/>
            <a:chExt cx="319318" cy="369332"/>
          </a:xfrm>
        </p:grpSpPr>
        <p:sp>
          <p:nvSpPr>
            <p:cNvPr id="213" name="Oval 212"/>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4" name="TextBox 213"/>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15" name="Group 214"/>
          <p:cNvGrpSpPr/>
          <p:nvPr/>
        </p:nvGrpSpPr>
        <p:grpSpPr>
          <a:xfrm>
            <a:off x="5972133" y="2557301"/>
            <a:ext cx="319318" cy="369332"/>
            <a:chOff x="3773099" y="5225534"/>
            <a:chExt cx="319318" cy="369332"/>
          </a:xfrm>
        </p:grpSpPr>
        <p:sp>
          <p:nvSpPr>
            <p:cNvPr id="216" name="Oval 215"/>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7" name="TextBox 216"/>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18" name="Group 217"/>
          <p:cNvGrpSpPr/>
          <p:nvPr/>
        </p:nvGrpSpPr>
        <p:grpSpPr>
          <a:xfrm>
            <a:off x="5972133" y="2832316"/>
            <a:ext cx="319318" cy="369332"/>
            <a:chOff x="3773099" y="5225534"/>
            <a:chExt cx="319318" cy="369332"/>
          </a:xfrm>
        </p:grpSpPr>
        <p:sp>
          <p:nvSpPr>
            <p:cNvPr id="219" name="Oval 218"/>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0" name="TextBox 219"/>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21" name="Group 220"/>
          <p:cNvGrpSpPr/>
          <p:nvPr/>
        </p:nvGrpSpPr>
        <p:grpSpPr>
          <a:xfrm>
            <a:off x="6297527" y="1653715"/>
            <a:ext cx="319318" cy="369332"/>
            <a:chOff x="3773099" y="5225534"/>
            <a:chExt cx="319318" cy="369332"/>
          </a:xfrm>
        </p:grpSpPr>
        <p:sp>
          <p:nvSpPr>
            <p:cNvPr id="222" name="Oval 221"/>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3" name="TextBox 222"/>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24" name="Group 223"/>
          <p:cNvGrpSpPr/>
          <p:nvPr/>
        </p:nvGrpSpPr>
        <p:grpSpPr>
          <a:xfrm>
            <a:off x="6313046" y="1392119"/>
            <a:ext cx="319318" cy="369332"/>
            <a:chOff x="3773099" y="5225534"/>
            <a:chExt cx="319318" cy="369332"/>
          </a:xfrm>
        </p:grpSpPr>
        <p:sp>
          <p:nvSpPr>
            <p:cNvPr id="225" name="Oval 224"/>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6" name="TextBox 225"/>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27" name="Group 226"/>
          <p:cNvGrpSpPr/>
          <p:nvPr/>
        </p:nvGrpSpPr>
        <p:grpSpPr>
          <a:xfrm>
            <a:off x="6297527" y="1933301"/>
            <a:ext cx="319318" cy="369332"/>
            <a:chOff x="3773099" y="5225534"/>
            <a:chExt cx="319318" cy="369332"/>
          </a:xfrm>
        </p:grpSpPr>
        <p:sp>
          <p:nvSpPr>
            <p:cNvPr id="228" name="Oval 22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9" name="TextBox 22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30" name="Group 229"/>
          <p:cNvGrpSpPr/>
          <p:nvPr/>
        </p:nvGrpSpPr>
        <p:grpSpPr>
          <a:xfrm>
            <a:off x="6297527" y="2239924"/>
            <a:ext cx="319318" cy="369332"/>
            <a:chOff x="3773099" y="5225534"/>
            <a:chExt cx="319318" cy="369332"/>
          </a:xfrm>
        </p:grpSpPr>
        <p:sp>
          <p:nvSpPr>
            <p:cNvPr id="231" name="Oval 23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2" name="TextBox 23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33" name="Group 232"/>
          <p:cNvGrpSpPr/>
          <p:nvPr/>
        </p:nvGrpSpPr>
        <p:grpSpPr>
          <a:xfrm>
            <a:off x="6297527" y="2525105"/>
            <a:ext cx="319318" cy="369332"/>
            <a:chOff x="3773099" y="5225534"/>
            <a:chExt cx="319318" cy="369332"/>
          </a:xfrm>
        </p:grpSpPr>
        <p:sp>
          <p:nvSpPr>
            <p:cNvPr id="234" name="Oval 23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5" name="TextBox 23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36" name="Group 235"/>
          <p:cNvGrpSpPr/>
          <p:nvPr/>
        </p:nvGrpSpPr>
        <p:grpSpPr>
          <a:xfrm>
            <a:off x="6297527" y="2800120"/>
            <a:ext cx="319318" cy="369332"/>
            <a:chOff x="3773099" y="5225534"/>
            <a:chExt cx="319318" cy="369332"/>
          </a:xfrm>
        </p:grpSpPr>
        <p:sp>
          <p:nvSpPr>
            <p:cNvPr id="237" name="Oval 236"/>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8" name="TextBox 237"/>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sp>
        <p:nvSpPr>
          <p:cNvPr id="10" name="Down Arrow 9"/>
          <p:cNvSpPr/>
          <p:nvPr/>
        </p:nvSpPr>
        <p:spPr bwMode="auto">
          <a:xfrm rot="10800000">
            <a:off x="530050" y="3589580"/>
            <a:ext cx="304800" cy="6827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7086600" y="1424315"/>
            <a:ext cx="0" cy="1828801"/>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6" name="Straight Connector 5"/>
          <p:cNvCxnSpPr/>
          <p:nvPr/>
        </p:nvCxnSpPr>
        <p:spPr bwMode="auto">
          <a:xfrm>
            <a:off x="7086600" y="3253116"/>
            <a:ext cx="18288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 name="Straight Connector 7"/>
          <p:cNvCxnSpPr/>
          <p:nvPr/>
        </p:nvCxnSpPr>
        <p:spPr bwMode="auto">
          <a:xfrm>
            <a:off x="7086600" y="2784247"/>
            <a:ext cx="1659236" cy="47015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8606547" y="3162721"/>
            <a:ext cx="312906" cy="369332"/>
          </a:xfrm>
          <a:prstGeom prst="rect">
            <a:avLst/>
          </a:prstGeom>
          <a:noFill/>
        </p:spPr>
        <p:txBody>
          <a:bodyPr wrap="none" rtlCol="0">
            <a:spAutoFit/>
          </a:bodyPr>
          <a:lstStyle/>
          <a:p>
            <a:r>
              <a:rPr lang="en-US" dirty="0" smtClean="0"/>
              <a:t>d</a:t>
            </a:r>
            <a:endParaRPr lang="en-GB" dirty="0"/>
          </a:p>
        </p:txBody>
      </p:sp>
      <p:sp>
        <p:nvSpPr>
          <p:cNvPr id="12" name="TextBox 11"/>
          <p:cNvSpPr txBox="1"/>
          <p:nvPr/>
        </p:nvSpPr>
        <p:spPr>
          <a:xfrm>
            <a:off x="7737762" y="3254402"/>
            <a:ext cx="300082" cy="369332"/>
          </a:xfrm>
          <a:prstGeom prst="rect">
            <a:avLst/>
          </a:prstGeom>
          <a:noFill/>
        </p:spPr>
        <p:txBody>
          <a:bodyPr wrap="none" rtlCol="0">
            <a:spAutoFit/>
          </a:bodyPr>
          <a:lstStyle/>
          <a:p>
            <a:r>
              <a:rPr lang="en-US" dirty="0" smtClean="0"/>
              <a:t>x</a:t>
            </a:r>
            <a:endParaRPr lang="en-GB" dirty="0"/>
          </a:p>
        </p:txBody>
      </p:sp>
      <p:sp>
        <p:nvSpPr>
          <p:cNvPr id="13" name="TextBox 12"/>
          <p:cNvSpPr txBox="1"/>
          <p:nvPr/>
        </p:nvSpPr>
        <p:spPr>
          <a:xfrm rot="16200000">
            <a:off x="6040812" y="2165740"/>
            <a:ext cx="1818126" cy="307777"/>
          </a:xfrm>
          <a:prstGeom prst="rect">
            <a:avLst/>
          </a:prstGeom>
          <a:noFill/>
        </p:spPr>
        <p:txBody>
          <a:bodyPr wrap="none" rtlCol="0">
            <a:spAutoFit/>
          </a:bodyPr>
          <a:lstStyle/>
          <a:p>
            <a:r>
              <a:rPr lang="en-US" sz="1400" dirty="0" smtClean="0"/>
              <a:t>Electric field at </a:t>
            </a:r>
            <a:r>
              <a:rPr lang="en-US" sz="1400" dirty="0" err="1" smtClean="0"/>
              <a:t>Vdep</a:t>
            </a:r>
            <a:endParaRPr lang="en-GB" sz="1400" dirty="0"/>
          </a:p>
        </p:txBody>
      </p:sp>
      <p:grpSp>
        <p:nvGrpSpPr>
          <p:cNvPr id="110" name="Group 109"/>
          <p:cNvGrpSpPr/>
          <p:nvPr/>
        </p:nvGrpSpPr>
        <p:grpSpPr>
          <a:xfrm>
            <a:off x="5462419" y="1563969"/>
            <a:ext cx="261610" cy="369332"/>
            <a:chOff x="6693888" y="4147839"/>
            <a:chExt cx="261610" cy="369332"/>
          </a:xfrm>
        </p:grpSpPr>
        <p:sp>
          <p:nvSpPr>
            <p:cNvPr id="111" name="Oval 1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2" name="TextBox 1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3" name="Group 112"/>
          <p:cNvGrpSpPr/>
          <p:nvPr/>
        </p:nvGrpSpPr>
        <p:grpSpPr>
          <a:xfrm>
            <a:off x="5162969" y="1815400"/>
            <a:ext cx="261610" cy="369332"/>
            <a:chOff x="6693888" y="4147839"/>
            <a:chExt cx="261610" cy="369332"/>
          </a:xfrm>
        </p:grpSpPr>
        <p:sp>
          <p:nvSpPr>
            <p:cNvPr id="114" name="Oval 1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5" name="TextBox 1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6" name="Group 115"/>
          <p:cNvGrpSpPr/>
          <p:nvPr/>
        </p:nvGrpSpPr>
        <p:grpSpPr>
          <a:xfrm>
            <a:off x="5440098" y="2134963"/>
            <a:ext cx="261610" cy="369332"/>
            <a:chOff x="6693888" y="4147839"/>
            <a:chExt cx="261610" cy="369332"/>
          </a:xfrm>
        </p:grpSpPr>
        <p:sp>
          <p:nvSpPr>
            <p:cNvPr id="117" name="Oval 1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8" name="TextBox 1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9" name="Group 118"/>
          <p:cNvGrpSpPr/>
          <p:nvPr/>
        </p:nvGrpSpPr>
        <p:grpSpPr>
          <a:xfrm>
            <a:off x="5134115" y="2497575"/>
            <a:ext cx="261610" cy="369332"/>
            <a:chOff x="6693888" y="4147839"/>
            <a:chExt cx="261610" cy="369332"/>
          </a:xfrm>
        </p:grpSpPr>
        <p:sp>
          <p:nvSpPr>
            <p:cNvPr id="120" name="Oval 1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1" name="TextBox 1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2" name="Group 121"/>
          <p:cNvGrpSpPr/>
          <p:nvPr/>
        </p:nvGrpSpPr>
        <p:grpSpPr>
          <a:xfrm>
            <a:off x="5847504" y="2670088"/>
            <a:ext cx="261610" cy="369332"/>
            <a:chOff x="6693888" y="4147839"/>
            <a:chExt cx="261610" cy="369332"/>
          </a:xfrm>
        </p:grpSpPr>
        <p:sp>
          <p:nvSpPr>
            <p:cNvPr id="123" name="Oval 12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4" name="TextBox 12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5" name="Group 124"/>
          <p:cNvGrpSpPr/>
          <p:nvPr/>
        </p:nvGrpSpPr>
        <p:grpSpPr>
          <a:xfrm>
            <a:off x="6160646" y="2091293"/>
            <a:ext cx="261610" cy="369332"/>
            <a:chOff x="6693888" y="4147839"/>
            <a:chExt cx="261610" cy="369332"/>
          </a:xfrm>
        </p:grpSpPr>
        <p:sp>
          <p:nvSpPr>
            <p:cNvPr id="126" name="Oval 1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7" name="TextBox 1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8" name="Group 127"/>
          <p:cNvGrpSpPr/>
          <p:nvPr/>
        </p:nvGrpSpPr>
        <p:grpSpPr>
          <a:xfrm>
            <a:off x="5831985" y="1823111"/>
            <a:ext cx="261610" cy="369332"/>
            <a:chOff x="6693888" y="4147839"/>
            <a:chExt cx="261610" cy="369332"/>
          </a:xfrm>
        </p:grpSpPr>
        <p:sp>
          <p:nvSpPr>
            <p:cNvPr id="129" name="Oval 12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0" name="TextBox 12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131" name="TextBox 130"/>
          <p:cNvSpPr txBox="1"/>
          <p:nvPr/>
        </p:nvSpPr>
        <p:spPr>
          <a:xfrm>
            <a:off x="228600" y="4495800"/>
            <a:ext cx="8153400" cy="1077218"/>
          </a:xfrm>
          <a:prstGeom prst="rect">
            <a:avLst/>
          </a:prstGeom>
          <a:noFill/>
        </p:spPr>
        <p:txBody>
          <a:bodyPr wrap="square" rtlCol="0">
            <a:spAutoFit/>
          </a:bodyPr>
          <a:lstStyle/>
          <a:p>
            <a:r>
              <a:rPr lang="en-US" sz="1600" dirty="0" smtClean="0"/>
              <a:t>Not only the effective acceptors are introduced by irradiation, but also the initial donors are removed. </a:t>
            </a:r>
          </a:p>
          <a:p>
            <a:endParaRPr lang="en-US" sz="1600" dirty="0"/>
          </a:p>
          <a:p>
            <a:r>
              <a:rPr lang="en-US" sz="1600" dirty="0" smtClean="0"/>
              <a:t>Initial acceptors – boron - are removed also for p-type material.</a:t>
            </a:r>
          </a:p>
        </p:txBody>
      </p:sp>
      <p:sp>
        <p:nvSpPr>
          <p:cNvPr id="5" name="Date Placeholder 4"/>
          <p:cNvSpPr>
            <a:spLocks noGrp="1"/>
          </p:cNvSpPr>
          <p:nvPr>
            <p:ph type="dt" sz="half" idx="12"/>
          </p:nvPr>
        </p:nvSpPr>
        <p:spPr/>
        <p:txBody>
          <a:bodyPr/>
          <a:lstStyle/>
          <a:p>
            <a:fld id="{AFD484CA-8144-42B2-9503-BAA2016A83D9}"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922605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28600" y="304800"/>
            <a:ext cx="4818062" cy="641350"/>
          </a:xfrm>
        </p:spPr>
        <p:txBody>
          <a:bodyPr/>
          <a:lstStyle/>
          <a:p>
            <a:r>
              <a:rPr lang="en-US" dirty="0" smtClean="0"/>
              <a:t>Outline</a:t>
            </a:r>
          </a:p>
        </p:txBody>
      </p:sp>
      <p:sp>
        <p:nvSpPr>
          <p:cNvPr id="4100" name="Rectangle 3"/>
          <p:cNvSpPr>
            <a:spLocks noGrp="1" noChangeArrowheads="1"/>
          </p:cNvSpPr>
          <p:nvPr>
            <p:ph type="body" idx="1"/>
          </p:nvPr>
        </p:nvSpPr>
        <p:spPr>
          <a:xfrm>
            <a:off x="476250" y="1093788"/>
            <a:ext cx="6333515" cy="5580062"/>
          </a:xfrm>
        </p:spPr>
        <p:txBody>
          <a:bodyPr/>
          <a:lstStyle/>
          <a:p>
            <a:pPr>
              <a:lnSpc>
                <a:spcPct val="90000"/>
              </a:lnSpc>
              <a:tabLst>
                <a:tab pos="3043238" algn="l"/>
              </a:tabLst>
            </a:pPr>
            <a:r>
              <a:rPr lang="en-US" sz="1800" dirty="0" smtClean="0">
                <a:solidFill>
                  <a:srgbClr val="FFC000"/>
                </a:solidFill>
              </a:rPr>
              <a:t>Motivation and basics</a:t>
            </a:r>
          </a:p>
          <a:p>
            <a:pPr lvl="1">
              <a:lnSpc>
                <a:spcPct val="90000"/>
              </a:lnSpc>
              <a:tabLst>
                <a:tab pos="3043238" algn="l"/>
              </a:tabLst>
            </a:pPr>
            <a:r>
              <a:rPr lang="en-US" sz="1400" dirty="0" smtClean="0"/>
              <a:t>LHC …. HL-LHC, but also other fields</a:t>
            </a:r>
          </a:p>
          <a:p>
            <a:pPr lvl="1">
              <a:lnSpc>
                <a:spcPct val="90000"/>
              </a:lnSpc>
              <a:tabLst>
                <a:tab pos="3043238" algn="l"/>
              </a:tabLst>
            </a:pPr>
            <a:r>
              <a:rPr lang="en-US" sz="1400" dirty="0" smtClean="0"/>
              <a:t>What are the challenges?</a:t>
            </a:r>
          </a:p>
          <a:p>
            <a:pPr>
              <a:lnSpc>
                <a:spcPct val="90000"/>
              </a:lnSpc>
              <a:tabLst>
                <a:tab pos="3043238" algn="l"/>
              </a:tabLst>
            </a:pPr>
            <a:r>
              <a:rPr lang="en-US" sz="1800" dirty="0" smtClean="0">
                <a:solidFill>
                  <a:srgbClr val="00B050"/>
                </a:solidFill>
              </a:rPr>
              <a:t>Radiation damage</a:t>
            </a:r>
          </a:p>
          <a:p>
            <a:pPr lvl="1">
              <a:lnSpc>
                <a:spcPct val="90000"/>
              </a:lnSpc>
              <a:tabLst>
                <a:tab pos="3043238" algn="l"/>
              </a:tabLst>
            </a:pPr>
            <a:r>
              <a:rPr lang="en-US" sz="1400" dirty="0"/>
              <a:t>F</a:t>
            </a:r>
            <a:r>
              <a:rPr lang="en-US" sz="1400" dirty="0" smtClean="0"/>
              <a:t>luence</a:t>
            </a:r>
            <a:r>
              <a:rPr lang="en-US" sz="1400" dirty="0"/>
              <a:t>, dose, </a:t>
            </a:r>
            <a:r>
              <a:rPr lang="en-US" sz="1400" dirty="0" smtClean="0"/>
              <a:t>NIEL</a:t>
            </a:r>
          </a:p>
          <a:p>
            <a:pPr lvl="1">
              <a:lnSpc>
                <a:spcPct val="90000"/>
              </a:lnSpc>
              <a:tabLst>
                <a:tab pos="3043238" algn="l"/>
              </a:tabLst>
            </a:pPr>
            <a:r>
              <a:rPr lang="en-US" sz="1400" dirty="0">
                <a:solidFill>
                  <a:schemeClr val="tx2"/>
                </a:solidFill>
              </a:rPr>
              <a:t>Macroscopic effects on detector </a:t>
            </a:r>
            <a:r>
              <a:rPr lang="en-US" sz="1400" dirty="0" smtClean="0">
                <a:solidFill>
                  <a:schemeClr val="tx2"/>
                </a:solidFill>
              </a:rPr>
              <a:t>performance</a:t>
            </a:r>
          </a:p>
          <a:p>
            <a:pPr lvl="1">
              <a:lnSpc>
                <a:spcPct val="90000"/>
              </a:lnSpc>
              <a:tabLst>
                <a:tab pos="3043238" algn="l"/>
              </a:tabLst>
            </a:pPr>
            <a:r>
              <a:rPr lang="en-US" sz="1400" dirty="0" smtClean="0">
                <a:solidFill>
                  <a:schemeClr val="tx2"/>
                </a:solidFill>
              </a:rPr>
              <a:t>Influence of radiation to signal and noise</a:t>
            </a:r>
            <a:endParaRPr lang="en-US" sz="1400" dirty="0" smtClean="0">
              <a:solidFill>
                <a:schemeClr val="accent2"/>
              </a:solidFill>
            </a:endParaRPr>
          </a:p>
          <a:p>
            <a:pPr>
              <a:lnSpc>
                <a:spcPct val="90000"/>
              </a:lnSpc>
              <a:tabLst>
                <a:tab pos="3043238" algn="l"/>
              </a:tabLst>
            </a:pPr>
            <a:r>
              <a:rPr lang="en-US" sz="1800" dirty="0" smtClean="0">
                <a:solidFill>
                  <a:srgbClr val="FF0000"/>
                </a:solidFill>
              </a:rPr>
              <a:t>Radiation damage effects in silicon (material studies/engineering)</a:t>
            </a:r>
            <a:endParaRPr lang="en-US" sz="1200" dirty="0" smtClean="0">
              <a:solidFill>
                <a:srgbClr val="FF0000"/>
              </a:solidFill>
            </a:endParaRPr>
          </a:p>
          <a:p>
            <a:pPr lvl="1">
              <a:lnSpc>
                <a:spcPct val="90000"/>
              </a:lnSpc>
              <a:tabLst>
                <a:tab pos="3043238" algn="l"/>
              </a:tabLst>
            </a:pPr>
            <a:r>
              <a:rPr lang="en-US" sz="1400" dirty="0" smtClean="0">
                <a:solidFill>
                  <a:schemeClr val="tx2"/>
                </a:solidFill>
              </a:rPr>
              <a:t>Leakage current </a:t>
            </a:r>
          </a:p>
          <a:p>
            <a:pPr lvl="1">
              <a:lnSpc>
                <a:spcPct val="90000"/>
              </a:lnSpc>
              <a:tabLst>
                <a:tab pos="3043238" algn="l"/>
              </a:tabLst>
            </a:pPr>
            <a:r>
              <a:rPr lang="en-US" sz="1400" dirty="0" smtClean="0">
                <a:solidFill>
                  <a:schemeClr val="tx2"/>
                </a:solidFill>
              </a:rPr>
              <a:t>Effective doping concentration and electric field for different silicon materials: </a:t>
            </a:r>
            <a:r>
              <a:rPr lang="en-US" sz="1400" dirty="0">
                <a:solidFill>
                  <a:schemeClr val="tx2"/>
                </a:solidFill>
              </a:rPr>
              <a:t>FZ, MCZ, </a:t>
            </a:r>
            <a:r>
              <a:rPr lang="en-US" sz="1400" dirty="0" smtClean="0">
                <a:solidFill>
                  <a:schemeClr val="tx2"/>
                </a:solidFill>
              </a:rPr>
              <a:t>DOFZ</a:t>
            </a:r>
          </a:p>
          <a:p>
            <a:pPr lvl="1">
              <a:lnSpc>
                <a:spcPct val="90000"/>
              </a:lnSpc>
              <a:tabLst>
                <a:tab pos="3043238" algn="l"/>
              </a:tabLst>
            </a:pPr>
            <a:r>
              <a:rPr lang="en-US" sz="1400" dirty="0" smtClean="0">
                <a:solidFill>
                  <a:schemeClr val="tx2"/>
                </a:solidFill>
              </a:rPr>
              <a:t>Trapping of the charge</a:t>
            </a:r>
          </a:p>
          <a:p>
            <a:pPr>
              <a:lnSpc>
                <a:spcPct val="90000"/>
              </a:lnSpc>
              <a:tabLst>
                <a:tab pos="3043238" algn="l"/>
              </a:tabLst>
            </a:pPr>
            <a:r>
              <a:rPr lang="en-US" sz="1800" dirty="0" smtClean="0">
                <a:solidFill>
                  <a:srgbClr val="FF33CC"/>
                </a:solidFill>
              </a:rPr>
              <a:t>Radiation effects in segmented detectors </a:t>
            </a:r>
            <a:endParaRPr lang="en-US" sz="1400" dirty="0" smtClean="0">
              <a:solidFill>
                <a:srgbClr val="FF33CC"/>
              </a:solidFill>
            </a:endParaRPr>
          </a:p>
          <a:p>
            <a:pPr lvl="1">
              <a:lnSpc>
                <a:spcPct val="90000"/>
              </a:lnSpc>
              <a:tabLst>
                <a:tab pos="3043238" algn="l"/>
              </a:tabLst>
            </a:pPr>
            <a:r>
              <a:rPr lang="en-US" sz="1400" dirty="0" smtClean="0">
                <a:solidFill>
                  <a:schemeClr val="tx2"/>
                </a:solidFill>
              </a:rPr>
              <a:t>p-in-n, n-in-n and n-in-p sensors</a:t>
            </a:r>
          </a:p>
          <a:p>
            <a:pPr lvl="1">
              <a:lnSpc>
                <a:spcPct val="90000"/>
              </a:lnSpc>
              <a:tabLst>
                <a:tab pos="3043238" algn="l"/>
              </a:tabLst>
            </a:pPr>
            <a:r>
              <a:rPr lang="en-US" sz="1400" dirty="0" smtClean="0">
                <a:solidFill>
                  <a:schemeClr val="tx2"/>
                </a:solidFill>
              </a:rPr>
              <a:t>3D sensors and thin devices</a:t>
            </a:r>
          </a:p>
          <a:p>
            <a:pPr>
              <a:lnSpc>
                <a:spcPct val="90000"/>
              </a:lnSpc>
              <a:tabLst>
                <a:tab pos="3043238" algn="l"/>
              </a:tabLst>
            </a:pPr>
            <a:r>
              <a:rPr lang="en-US" sz="1800" dirty="0" smtClean="0">
                <a:solidFill>
                  <a:schemeClr val="accent2"/>
                </a:solidFill>
              </a:rPr>
              <a:t>Operation </a:t>
            </a:r>
            <a:r>
              <a:rPr lang="en-US" sz="1800" dirty="0">
                <a:solidFill>
                  <a:schemeClr val="accent2"/>
                </a:solidFill>
              </a:rPr>
              <a:t>at </a:t>
            </a:r>
            <a:r>
              <a:rPr lang="en-US" sz="1800" dirty="0" smtClean="0">
                <a:solidFill>
                  <a:schemeClr val="accent2"/>
                </a:solidFill>
              </a:rPr>
              <a:t>very high fluences – recent highlights </a:t>
            </a:r>
            <a:endParaRPr lang="en-US" sz="1800" dirty="0">
              <a:solidFill>
                <a:schemeClr val="accent2"/>
              </a:solidFill>
            </a:endParaRPr>
          </a:p>
          <a:p>
            <a:pPr lvl="1">
              <a:lnSpc>
                <a:spcPct val="90000"/>
              </a:lnSpc>
              <a:tabLst>
                <a:tab pos="3043238" algn="l"/>
              </a:tabLst>
            </a:pPr>
            <a:r>
              <a:rPr lang="en-US" sz="1400" dirty="0" smtClean="0">
                <a:solidFill>
                  <a:schemeClr val="tx2"/>
                </a:solidFill>
              </a:rPr>
              <a:t>Active bulk</a:t>
            </a:r>
          </a:p>
          <a:p>
            <a:pPr lvl="1">
              <a:lnSpc>
                <a:spcPct val="90000"/>
              </a:lnSpc>
              <a:tabLst>
                <a:tab pos="3043238" algn="l"/>
              </a:tabLst>
            </a:pPr>
            <a:r>
              <a:rPr lang="en-US" sz="1400" dirty="0" smtClean="0">
                <a:solidFill>
                  <a:schemeClr val="tx2"/>
                </a:solidFill>
              </a:rPr>
              <a:t>Charge multiplication </a:t>
            </a:r>
          </a:p>
          <a:p>
            <a:pPr>
              <a:lnSpc>
                <a:spcPct val="90000"/>
              </a:lnSpc>
              <a:tabLst>
                <a:tab pos="3043238" algn="l"/>
              </a:tabLst>
            </a:pPr>
            <a:r>
              <a:rPr lang="en-US" sz="1800" dirty="0" smtClean="0"/>
              <a:t>Conclusions</a:t>
            </a:r>
            <a:endParaRPr lang="en-US" sz="1800" dirty="0" smtClean="0"/>
          </a:p>
        </p:txBody>
      </p:sp>
      <p:sp>
        <p:nvSpPr>
          <p:cNvPr id="4101" name="Text Box 4"/>
          <p:cNvSpPr txBox="1">
            <a:spLocks noChangeArrowheads="1"/>
          </p:cNvSpPr>
          <p:nvPr/>
        </p:nvSpPr>
        <p:spPr bwMode="auto">
          <a:xfrm>
            <a:off x="6821488" y="2528888"/>
            <a:ext cx="2160587" cy="83099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1600" dirty="0" smtClean="0"/>
              <a:t>Microscopic damage in semiconductor detectors  </a:t>
            </a:r>
            <a:r>
              <a:rPr lang="en-US" sz="1600" dirty="0" err="1" smtClean="0">
                <a:solidFill>
                  <a:srgbClr val="0000FF"/>
                </a:solidFill>
              </a:rPr>
              <a:t>M.Bruzzi</a:t>
            </a:r>
            <a:r>
              <a:rPr lang="en-US" sz="1600" dirty="0" smtClean="0"/>
              <a:t> </a:t>
            </a:r>
            <a:endParaRPr lang="en-US" sz="1600" dirty="0"/>
          </a:p>
        </p:txBody>
      </p:sp>
      <p:sp>
        <p:nvSpPr>
          <p:cNvPr id="4102" name="Text Box 5"/>
          <p:cNvSpPr txBox="1">
            <a:spLocks noChangeArrowheads="1"/>
          </p:cNvSpPr>
          <p:nvPr/>
        </p:nvSpPr>
        <p:spPr bwMode="auto">
          <a:xfrm>
            <a:off x="6821488" y="1449388"/>
            <a:ext cx="2160587" cy="83099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1600" dirty="0"/>
              <a:t>Basics on Silicon Sensors and Detector Systems </a:t>
            </a:r>
            <a:r>
              <a:rPr lang="en-GB" sz="1600" dirty="0"/>
              <a:t>P. </a:t>
            </a:r>
            <a:r>
              <a:rPr lang="en-GB" sz="1600" dirty="0" err="1"/>
              <a:t>Giubilato</a:t>
            </a:r>
            <a:endParaRPr lang="en-US" sz="1600" dirty="0"/>
          </a:p>
        </p:txBody>
      </p:sp>
      <p:sp>
        <p:nvSpPr>
          <p:cNvPr id="4105" name="Rectangle 8"/>
          <p:cNvSpPr>
            <a:spLocks noChangeArrowheads="1"/>
          </p:cNvSpPr>
          <p:nvPr/>
        </p:nvSpPr>
        <p:spPr bwMode="auto">
          <a:xfrm>
            <a:off x="6597650" y="773113"/>
            <a:ext cx="2636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sz="2000" dirty="0" smtClean="0"/>
              <a:t>Some overlap </a:t>
            </a:r>
            <a:br>
              <a:rPr lang="en-US" sz="2000" dirty="0" smtClean="0"/>
            </a:br>
            <a:r>
              <a:rPr lang="en-US" sz="2000" dirty="0" smtClean="0"/>
              <a:t>with other lectures</a:t>
            </a:r>
            <a:endParaRPr lang="en-US" sz="2000" dirty="0"/>
          </a:p>
        </p:txBody>
      </p:sp>
      <p:sp>
        <p:nvSpPr>
          <p:cNvPr id="2" name="TextBox 1"/>
          <p:cNvSpPr txBox="1"/>
          <p:nvPr/>
        </p:nvSpPr>
        <p:spPr>
          <a:xfrm>
            <a:off x="6142788" y="5334000"/>
            <a:ext cx="2858337" cy="923330"/>
          </a:xfrm>
          <a:prstGeom prst="rect">
            <a:avLst/>
          </a:prstGeom>
          <a:noFill/>
        </p:spPr>
        <p:txBody>
          <a:bodyPr wrap="square" rtlCol="0">
            <a:spAutoFit/>
          </a:bodyPr>
          <a:lstStyle/>
          <a:p>
            <a:r>
              <a:rPr lang="en-US" dirty="0" smtClean="0"/>
              <a:t>At all points shown how to get more radiation hard detectors</a:t>
            </a:r>
            <a:endParaRPr lang="en-GB"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3</a:t>
            </a:fld>
            <a:endParaRPr lang="en-US"/>
          </a:p>
        </p:txBody>
      </p:sp>
      <p:sp>
        <p:nvSpPr>
          <p:cNvPr id="6" name="Date Placeholder 5"/>
          <p:cNvSpPr>
            <a:spLocks noGrp="1"/>
          </p:cNvSpPr>
          <p:nvPr>
            <p:ph type="dt" sz="half" idx="12"/>
          </p:nvPr>
        </p:nvSpPr>
        <p:spPr/>
        <p:txBody>
          <a:bodyPr/>
          <a:lstStyle/>
          <a:p>
            <a:fld id="{93DF30F0-B2AE-4461-B4CF-8BCF4EF457BA}"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627080293"/>
      </p:ext>
    </p:extLst>
  </p:cSld>
  <p:clrMapOvr>
    <a:masterClrMapping/>
  </p:clrMapOvr>
  <mc:AlternateContent xmlns:mc="http://schemas.openxmlformats.org/markup-compatibility/2006" xmlns:p14="http://schemas.microsoft.com/office/powerpoint/2010/main">
    <mc:Choice Requires="p14">
      <p:transition spd="slow" p14:dur="2000" advTm="272"/>
    </mc:Choice>
    <mc:Fallback xmlns="">
      <p:transition spd="slow" advTm="27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38276A4D-8B39-4DBC-BD2A-681004919C95}" type="slidenum">
              <a:rPr lang="en-US"/>
              <a:pPr/>
              <a:t>30</a:t>
            </a:fld>
            <a:endParaRPr lang="en-US"/>
          </a:p>
        </p:txBody>
      </p:sp>
      <p:pic>
        <p:nvPicPr>
          <p:cNvPr id="80898" name="Picture 2" descr="cern-proton-c-std-o"/>
          <p:cNvPicPr>
            <a:picLocks noChangeAspect="1" noChangeArrowheads="1"/>
          </p:cNvPicPr>
          <p:nvPr/>
        </p:nvPicPr>
        <p:blipFill>
          <a:blip r:embed="rId3" cstate="print">
            <a:extLst>
              <a:ext uri="{28A0092B-C50C-407E-A947-70E740481C1C}">
                <a14:useLocalDpi xmlns:a14="http://schemas.microsoft.com/office/drawing/2010/main" val="0"/>
              </a:ext>
            </a:extLst>
          </a:blip>
          <a:srcRect r="3587"/>
          <a:stretch>
            <a:fillRect/>
          </a:stretch>
        </p:blipFill>
        <p:spPr bwMode="auto">
          <a:xfrm>
            <a:off x="0" y="836613"/>
            <a:ext cx="4427538" cy="3248025"/>
          </a:xfrm>
          <a:prstGeom prst="rect">
            <a:avLst/>
          </a:prstGeom>
          <a:noFill/>
          <a:extLst>
            <a:ext uri="{909E8E84-426E-40DD-AFC4-6F175D3DCCD1}">
              <a14:hiddenFill xmlns:a14="http://schemas.microsoft.com/office/drawing/2010/main">
                <a:solidFill>
                  <a:srgbClr val="FFFFFF"/>
                </a:solidFill>
              </a14:hiddenFill>
            </a:ext>
          </a:extLst>
        </p:spPr>
      </p:pic>
      <p:sp>
        <p:nvSpPr>
          <p:cNvPr id="80912" name="Rectangle 16"/>
          <p:cNvSpPr>
            <a:spLocks noChangeArrowheads="1"/>
          </p:cNvSpPr>
          <p:nvPr/>
        </p:nvSpPr>
        <p:spPr bwMode="auto">
          <a:xfrm>
            <a:off x="900113" y="285750"/>
            <a:ext cx="6428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i="1" dirty="0">
                <a:solidFill>
                  <a:srgbClr val="FF0000"/>
                </a:solidFill>
                <a:effectLst>
                  <a:outerShdw blurRad="38100" dist="38100" dir="2700000" algn="tl">
                    <a:srgbClr val="C0C0C0"/>
                  </a:outerShdw>
                </a:effectLst>
              </a:rPr>
              <a:t>Evolution of </a:t>
            </a:r>
            <a:r>
              <a:rPr lang="en-US" sz="3200" b="1" i="1" dirty="0" err="1">
                <a:solidFill>
                  <a:srgbClr val="FF0000"/>
                </a:solidFill>
                <a:effectLst>
                  <a:outerShdw blurRad="38100" dist="38100" dir="2700000" algn="tl">
                    <a:srgbClr val="C0C0C0"/>
                  </a:outerShdw>
                </a:effectLst>
              </a:rPr>
              <a:t>V</a:t>
            </a:r>
            <a:r>
              <a:rPr lang="en-US" sz="3200" b="1" i="1" baseline="-25000" dirty="0" err="1">
                <a:solidFill>
                  <a:srgbClr val="FF0000"/>
                </a:solidFill>
                <a:effectLst>
                  <a:outerShdw blurRad="38100" dist="38100" dir="2700000" algn="tl">
                    <a:srgbClr val="C0C0C0"/>
                  </a:outerShdw>
                </a:effectLst>
              </a:rPr>
              <a:t>dep</a:t>
            </a:r>
            <a:r>
              <a:rPr lang="en-US" sz="3200" b="1" i="1" dirty="0">
                <a:solidFill>
                  <a:srgbClr val="FF0000"/>
                </a:solidFill>
                <a:effectLst>
                  <a:outerShdw blurRad="38100" dist="38100" dir="2700000" algn="tl">
                    <a:srgbClr val="C0C0C0"/>
                  </a:outerShdw>
                </a:effectLst>
              </a:rPr>
              <a:t> with fluence …</a:t>
            </a:r>
          </a:p>
        </p:txBody>
      </p:sp>
      <p:sp>
        <p:nvSpPr>
          <p:cNvPr id="3" name="Rectangle 2"/>
          <p:cNvSpPr/>
          <p:nvPr/>
        </p:nvSpPr>
        <p:spPr bwMode="auto">
          <a:xfrm rot="16200000">
            <a:off x="5702445" y="2315856"/>
            <a:ext cx="18288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16200000">
            <a:off x="4026045" y="2315856"/>
            <a:ext cx="1828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nvGrpSpPr>
          <p:cNvPr id="41" name="Group 40"/>
          <p:cNvGrpSpPr/>
          <p:nvPr/>
        </p:nvGrpSpPr>
        <p:grpSpPr>
          <a:xfrm>
            <a:off x="4983787" y="1390395"/>
            <a:ext cx="319318" cy="369332"/>
            <a:chOff x="3773099" y="5225534"/>
            <a:chExt cx="319318" cy="369332"/>
          </a:xfrm>
        </p:grpSpPr>
        <p:sp>
          <p:nvSpPr>
            <p:cNvPr id="42" name="Oval 41"/>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3" name="TextBox 42"/>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44" name="Group 43"/>
          <p:cNvGrpSpPr/>
          <p:nvPr/>
        </p:nvGrpSpPr>
        <p:grpSpPr>
          <a:xfrm>
            <a:off x="4968268" y="1931577"/>
            <a:ext cx="319318" cy="369332"/>
            <a:chOff x="3773099" y="5225534"/>
            <a:chExt cx="319318" cy="369332"/>
          </a:xfrm>
        </p:grpSpPr>
        <p:sp>
          <p:nvSpPr>
            <p:cNvPr id="45" name="Oval 44"/>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0" name="Group 49"/>
          <p:cNvGrpSpPr/>
          <p:nvPr/>
        </p:nvGrpSpPr>
        <p:grpSpPr>
          <a:xfrm>
            <a:off x="4968268" y="2523381"/>
            <a:ext cx="319318" cy="369332"/>
            <a:chOff x="3773099" y="5225534"/>
            <a:chExt cx="319318" cy="369332"/>
          </a:xfrm>
        </p:grpSpPr>
        <p:sp>
          <p:nvSpPr>
            <p:cNvPr id="51" name="Oval 5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 name="TextBox 5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3" name="Group 52"/>
          <p:cNvGrpSpPr/>
          <p:nvPr/>
        </p:nvGrpSpPr>
        <p:grpSpPr>
          <a:xfrm>
            <a:off x="4968268" y="2798396"/>
            <a:ext cx="319318" cy="369332"/>
            <a:chOff x="3773099" y="5225534"/>
            <a:chExt cx="319318" cy="369332"/>
          </a:xfrm>
        </p:grpSpPr>
        <p:sp>
          <p:nvSpPr>
            <p:cNvPr id="54" name="Oval 5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 name="TextBox 5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67" name="Group 166"/>
          <p:cNvGrpSpPr/>
          <p:nvPr/>
        </p:nvGrpSpPr>
        <p:grpSpPr>
          <a:xfrm>
            <a:off x="5264920" y="1651991"/>
            <a:ext cx="319318" cy="369332"/>
            <a:chOff x="3773099" y="5225534"/>
            <a:chExt cx="319318" cy="369332"/>
          </a:xfrm>
        </p:grpSpPr>
        <p:sp>
          <p:nvSpPr>
            <p:cNvPr id="168" name="Oval 16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9" name="TextBox 16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3" name="Group 172"/>
          <p:cNvGrpSpPr/>
          <p:nvPr/>
        </p:nvGrpSpPr>
        <p:grpSpPr>
          <a:xfrm>
            <a:off x="5264920" y="1931577"/>
            <a:ext cx="319318" cy="369332"/>
            <a:chOff x="3773099" y="5225534"/>
            <a:chExt cx="319318" cy="369332"/>
          </a:xfrm>
        </p:grpSpPr>
        <p:sp>
          <p:nvSpPr>
            <p:cNvPr id="174" name="Oval 17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5" name="TextBox 17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6" name="Group 175"/>
          <p:cNvGrpSpPr/>
          <p:nvPr/>
        </p:nvGrpSpPr>
        <p:grpSpPr>
          <a:xfrm>
            <a:off x="5264920" y="2238200"/>
            <a:ext cx="319318" cy="369332"/>
            <a:chOff x="3773099" y="5225534"/>
            <a:chExt cx="319318" cy="369332"/>
          </a:xfrm>
        </p:grpSpPr>
        <p:sp>
          <p:nvSpPr>
            <p:cNvPr id="177" name="Oval 176"/>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8" name="TextBox 177"/>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9" name="Group 178"/>
          <p:cNvGrpSpPr/>
          <p:nvPr/>
        </p:nvGrpSpPr>
        <p:grpSpPr>
          <a:xfrm>
            <a:off x="5264920" y="2523381"/>
            <a:ext cx="319318" cy="369332"/>
            <a:chOff x="3773099" y="5225534"/>
            <a:chExt cx="319318" cy="369332"/>
          </a:xfrm>
        </p:grpSpPr>
        <p:sp>
          <p:nvSpPr>
            <p:cNvPr id="180" name="Oval 179"/>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1" name="TextBox 180"/>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85" name="Group 184"/>
          <p:cNvGrpSpPr/>
          <p:nvPr/>
        </p:nvGrpSpPr>
        <p:grpSpPr>
          <a:xfrm>
            <a:off x="5643472" y="1670711"/>
            <a:ext cx="319318" cy="369332"/>
            <a:chOff x="3773099" y="5225534"/>
            <a:chExt cx="319318" cy="369332"/>
          </a:xfrm>
        </p:grpSpPr>
        <p:sp>
          <p:nvSpPr>
            <p:cNvPr id="186" name="Oval 185"/>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7" name="TextBox 186"/>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88" name="Group 187"/>
          <p:cNvGrpSpPr/>
          <p:nvPr/>
        </p:nvGrpSpPr>
        <p:grpSpPr>
          <a:xfrm>
            <a:off x="5658991" y="1409115"/>
            <a:ext cx="319318" cy="369332"/>
            <a:chOff x="3773099" y="5225534"/>
            <a:chExt cx="319318" cy="369332"/>
          </a:xfrm>
        </p:grpSpPr>
        <p:sp>
          <p:nvSpPr>
            <p:cNvPr id="189" name="Oval 188"/>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0" name="TextBox 189"/>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91" name="Group 190"/>
          <p:cNvGrpSpPr/>
          <p:nvPr/>
        </p:nvGrpSpPr>
        <p:grpSpPr>
          <a:xfrm>
            <a:off x="5643472" y="1950297"/>
            <a:ext cx="319318" cy="369332"/>
            <a:chOff x="3773099" y="5225534"/>
            <a:chExt cx="319318" cy="369332"/>
          </a:xfrm>
        </p:grpSpPr>
        <p:sp>
          <p:nvSpPr>
            <p:cNvPr id="192" name="Oval 191"/>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3" name="TextBox 192"/>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97" name="Group 196"/>
          <p:cNvGrpSpPr/>
          <p:nvPr/>
        </p:nvGrpSpPr>
        <p:grpSpPr>
          <a:xfrm>
            <a:off x="5643472" y="2542101"/>
            <a:ext cx="319318" cy="369332"/>
            <a:chOff x="3773099" y="5225534"/>
            <a:chExt cx="319318" cy="369332"/>
          </a:xfrm>
        </p:grpSpPr>
        <p:sp>
          <p:nvSpPr>
            <p:cNvPr id="198" name="Oval 19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9" name="TextBox 19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00" name="Group 199"/>
          <p:cNvGrpSpPr/>
          <p:nvPr/>
        </p:nvGrpSpPr>
        <p:grpSpPr>
          <a:xfrm>
            <a:off x="5643472" y="2817116"/>
            <a:ext cx="319318" cy="369332"/>
            <a:chOff x="3773099" y="5225534"/>
            <a:chExt cx="319318" cy="369332"/>
          </a:xfrm>
        </p:grpSpPr>
        <p:sp>
          <p:nvSpPr>
            <p:cNvPr id="201" name="Oval 20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2" name="TextBox 20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09" name="Group 208"/>
          <p:cNvGrpSpPr/>
          <p:nvPr/>
        </p:nvGrpSpPr>
        <p:grpSpPr>
          <a:xfrm>
            <a:off x="5972133" y="1965497"/>
            <a:ext cx="319318" cy="369332"/>
            <a:chOff x="3773099" y="5225534"/>
            <a:chExt cx="319318" cy="369332"/>
          </a:xfrm>
        </p:grpSpPr>
        <p:sp>
          <p:nvSpPr>
            <p:cNvPr id="210" name="Oval 209"/>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1" name="TextBox 210"/>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12" name="Group 211"/>
          <p:cNvGrpSpPr/>
          <p:nvPr/>
        </p:nvGrpSpPr>
        <p:grpSpPr>
          <a:xfrm>
            <a:off x="5972133" y="2272120"/>
            <a:ext cx="319318" cy="369332"/>
            <a:chOff x="3773099" y="5225534"/>
            <a:chExt cx="319318" cy="369332"/>
          </a:xfrm>
        </p:grpSpPr>
        <p:sp>
          <p:nvSpPr>
            <p:cNvPr id="213" name="Oval 212"/>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4" name="TextBox 213"/>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15" name="Group 214"/>
          <p:cNvGrpSpPr/>
          <p:nvPr/>
        </p:nvGrpSpPr>
        <p:grpSpPr>
          <a:xfrm>
            <a:off x="5972133" y="2557301"/>
            <a:ext cx="319318" cy="369332"/>
            <a:chOff x="3773099" y="5225534"/>
            <a:chExt cx="319318" cy="369332"/>
          </a:xfrm>
        </p:grpSpPr>
        <p:sp>
          <p:nvSpPr>
            <p:cNvPr id="216" name="Oval 215"/>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7" name="TextBox 216"/>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18" name="Group 217"/>
          <p:cNvGrpSpPr/>
          <p:nvPr/>
        </p:nvGrpSpPr>
        <p:grpSpPr>
          <a:xfrm>
            <a:off x="5972133" y="2832316"/>
            <a:ext cx="319318" cy="369332"/>
            <a:chOff x="3773099" y="5225534"/>
            <a:chExt cx="319318" cy="369332"/>
          </a:xfrm>
        </p:grpSpPr>
        <p:sp>
          <p:nvSpPr>
            <p:cNvPr id="219" name="Oval 218"/>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0" name="TextBox 219"/>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21" name="Group 220"/>
          <p:cNvGrpSpPr/>
          <p:nvPr/>
        </p:nvGrpSpPr>
        <p:grpSpPr>
          <a:xfrm>
            <a:off x="6297527" y="1653715"/>
            <a:ext cx="319318" cy="369332"/>
            <a:chOff x="3773099" y="5225534"/>
            <a:chExt cx="319318" cy="369332"/>
          </a:xfrm>
        </p:grpSpPr>
        <p:sp>
          <p:nvSpPr>
            <p:cNvPr id="222" name="Oval 221"/>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3" name="TextBox 222"/>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27" name="Group 226"/>
          <p:cNvGrpSpPr/>
          <p:nvPr/>
        </p:nvGrpSpPr>
        <p:grpSpPr>
          <a:xfrm>
            <a:off x="6297527" y="1933301"/>
            <a:ext cx="319318" cy="369332"/>
            <a:chOff x="3773099" y="5225534"/>
            <a:chExt cx="319318" cy="369332"/>
          </a:xfrm>
        </p:grpSpPr>
        <p:sp>
          <p:nvSpPr>
            <p:cNvPr id="228" name="Oval 22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9" name="TextBox 22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36" name="Group 235"/>
          <p:cNvGrpSpPr/>
          <p:nvPr/>
        </p:nvGrpSpPr>
        <p:grpSpPr>
          <a:xfrm>
            <a:off x="6297527" y="2800120"/>
            <a:ext cx="319318" cy="369332"/>
            <a:chOff x="3773099" y="5225534"/>
            <a:chExt cx="319318" cy="369332"/>
          </a:xfrm>
        </p:grpSpPr>
        <p:sp>
          <p:nvSpPr>
            <p:cNvPr id="237" name="Oval 236"/>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8" name="TextBox 237"/>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sp>
        <p:nvSpPr>
          <p:cNvPr id="10" name="Down Arrow 9"/>
          <p:cNvSpPr/>
          <p:nvPr/>
        </p:nvSpPr>
        <p:spPr bwMode="auto">
          <a:xfrm rot="10800000">
            <a:off x="751848" y="3577254"/>
            <a:ext cx="304800" cy="6827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7086600" y="1424315"/>
            <a:ext cx="0" cy="1828801"/>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6" name="Straight Connector 5"/>
          <p:cNvCxnSpPr/>
          <p:nvPr/>
        </p:nvCxnSpPr>
        <p:spPr bwMode="auto">
          <a:xfrm>
            <a:off x="7086600" y="3253116"/>
            <a:ext cx="18288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 name="Straight Connector 7"/>
          <p:cNvCxnSpPr/>
          <p:nvPr/>
        </p:nvCxnSpPr>
        <p:spPr bwMode="auto">
          <a:xfrm>
            <a:off x="7086600" y="3186448"/>
            <a:ext cx="1659236" cy="6795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8606547" y="3162721"/>
            <a:ext cx="312906" cy="369332"/>
          </a:xfrm>
          <a:prstGeom prst="rect">
            <a:avLst/>
          </a:prstGeom>
          <a:noFill/>
        </p:spPr>
        <p:txBody>
          <a:bodyPr wrap="none" rtlCol="0">
            <a:spAutoFit/>
          </a:bodyPr>
          <a:lstStyle/>
          <a:p>
            <a:r>
              <a:rPr lang="en-US" dirty="0" smtClean="0"/>
              <a:t>d</a:t>
            </a:r>
            <a:endParaRPr lang="en-GB" dirty="0"/>
          </a:p>
        </p:txBody>
      </p:sp>
      <p:sp>
        <p:nvSpPr>
          <p:cNvPr id="12" name="TextBox 11"/>
          <p:cNvSpPr txBox="1"/>
          <p:nvPr/>
        </p:nvSpPr>
        <p:spPr>
          <a:xfrm>
            <a:off x="7737762" y="3254402"/>
            <a:ext cx="300082" cy="369332"/>
          </a:xfrm>
          <a:prstGeom prst="rect">
            <a:avLst/>
          </a:prstGeom>
          <a:noFill/>
        </p:spPr>
        <p:txBody>
          <a:bodyPr wrap="none" rtlCol="0">
            <a:spAutoFit/>
          </a:bodyPr>
          <a:lstStyle/>
          <a:p>
            <a:r>
              <a:rPr lang="en-US" dirty="0" smtClean="0"/>
              <a:t>x</a:t>
            </a:r>
            <a:endParaRPr lang="en-GB" dirty="0"/>
          </a:p>
        </p:txBody>
      </p:sp>
      <p:sp>
        <p:nvSpPr>
          <p:cNvPr id="13" name="TextBox 12"/>
          <p:cNvSpPr txBox="1"/>
          <p:nvPr/>
        </p:nvSpPr>
        <p:spPr>
          <a:xfrm rot="16200000">
            <a:off x="6040812" y="2165740"/>
            <a:ext cx="1818126" cy="307777"/>
          </a:xfrm>
          <a:prstGeom prst="rect">
            <a:avLst/>
          </a:prstGeom>
          <a:noFill/>
        </p:spPr>
        <p:txBody>
          <a:bodyPr wrap="none" rtlCol="0">
            <a:spAutoFit/>
          </a:bodyPr>
          <a:lstStyle/>
          <a:p>
            <a:r>
              <a:rPr lang="en-US" sz="1400" dirty="0" smtClean="0"/>
              <a:t>Electric field at </a:t>
            </a:r>
            <a:r>
              <a:rPr lang="en-US" sz="1400" dirty="0" err="1" smtClean="0"/>
              <a:t>Vdep</a:t>
            </a:r>
            <a:endParaRPr lang="en-GB" sz="1400" dirty="0"/>
          </a:p>
        </p:txBody>
      </p:sp>
      <p:grpSp>
        <p:nvGrpSpPr>
          <p:cNvPr id="110" name="Group 109"/>
          <p:cNvGrpSpPr/>
          <p:nvPr/>
        </p:nvGrpSpPr>
        <p:grpSpPr>
          <a:xfrm>
            <a:off x="5462419" y="1563969"/>
            <a:ext cx="261610" cy="369332"/>
            <a:chOff x="6693888" y="4147839"/>
            <a:chExt cx="261610" cy="369332"/>
          </a:xfrm>
        </p:grpSpPr>
        <p:sp>
          <p:nvSpPr>
            <p:cNvPr id="111" name="Oval 1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2" name="TextBox 1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3" name="Group 112"/>
          <p:cNvGrpSpPr/>
          <p:nvPr/>
        </p:nvGrpSpPr>
        <p:grpSpPr>
          <a:xfrm>
            <a:off x="5162969" y="1815400"/>
            <a:ext cx="261610" cy="369332"/>
            <a:chOff x="6693888" y="4147839"/>
            <a:chExt cx="261610" cy="369332"/>
          </a:xfrm>
        </p:grpSpPr>
        <p:sp>
          <p:nvSpPr>
            <p:cNvPr id="114" name="Oval 1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5" name="TextBox 1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6" name="Group 115"/>
          <p:cNvGrpSpPr/>
          <p:nvPr/>
        </p:nvGrpSpPr>
        <p:grpSpPr>
          <a:xfrm>
            <a:off x="5440098" y="2134963"/>
            <a:ext cx="261610" cy="369332"/>
            <a:chOff x="6693888" y="4147839"/>
            <a:chExt cx="261610" cy="369332"/>
          </a:xfrm>
        </p:grpSpPr>
        <p:sp>
          <p:nvSpPr>
            <p:cNvPr id="117" name="Oval 1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8" name="TextBox 1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9" name="Group 118"/>
          <p:cNvGrpSpPr/>
          <p:nvPr/>
        </p:nvGrpSpPr>
        <p:grpSpPr>
          <a:xfrm>
            <a:off x="5134115" y="2497575"/>
            <a:ext cx="261610" cy="369332"/>
            <a:chOff x="6693888" y="4147839"/>
            <a:chExt cx="261610" cy="369332"/>
          </a:xfrm>
        </p:grpSpPr>
        <p:sp>
          <p:nvSpPr>
            <p:cNvPr id="120" name="Oval 1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1" name="TextBox 1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2" name="Group 121"/>
          <p:cNvGrpSpPr/>
          <p:nvPr/>
        </p:nvGrpSpPr>
        <p:grpSpPr>
          <a:xfrm>
            <a:off x="5847504" y="2670088"/>
            <a:ext cx="261610" cy="369332"/>
            <a:chOff x="6693888" y="4147839"/>
            <a:chExt cx="261610" cy="369332"/>
          </a:xfrm>
        </p:grpSpPr>
        <p:sp>
          <p:nvSpPr>
            <p:cNvPr id="123" name="Oval 12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4" name="TextBox 12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5" name="Group 124"/>
          <p:cNvGrpSpPr/>
          <p:nvPr/>
        </p:nvGrpSpPr>
        <p:grpSpPr>
          <a:xfrm>
            <a:off x="6160646" y="2091293"/>
            <a:ext cx="261610" cy="369332"/>
            <a:chOff x="6693888" y="4147839"/>
            <a:chExt cx="261610" cy="369332"/>
          </a:xfrm>
        </p:grpSpPr>
        <p:sp>
          <p:nvSpPr>
            <p:cNvPr id="126" name="Oval 1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7" name="TextBox 1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8" name="Group 127"/>
          <p:cNvGrpSpPr/>
          <p:nvPr/>
        </p:nvGrpSpPr>
        <p:grpSpPr>
          <a:xfrm>
            <a:off x="5831985" y="1823111"/>
            <a:ext cx="261610" cy="369332"/>
            <a:chOff x="6693888" y="4147839"/>
            <a:chExt cx="261610" cy="369332"/>
          </a:xfrm>
        </p:grpSpPr>
        <p:sp>
          <p:nvSpPr>
            <p:cNvPr id="129" name="Oval 12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0" name="TextBox 12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4" name="Group 133"/>
          <p:cNvGrpSpPr/>
          <p:nvPr/>
        </p:nvGrpSpPr>
        <p:grpSpPr>
          <a:xfrm>
            <a:off x="5701180" y="2275508"/>
            <a:ext cx="261610" cy="369332"/>
            <a:chOff x="6693888" y="4147839"/>
            <a:chExt cx="261610" cy="369332"/>
          </a:xfrm>
        </p:grpSpPr>
        <p:sp>
          <p:nvSpPr>
            <p:cNvPr id="135" name="Oval 13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6" name="TextBox 13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7" name="Group 136"/>
          <p:cNvGrpSpPr/>
          <p:nvPr/>
        </p:nvGrpSpPr>
        <p:grpSpPr>
          <a:xfrm>
            <a:off x="5416293" y="2740916"/>
            <a:ext cx="261610" cy="369332"/>
            <a:chOff x="6693888" y="4147839"/>
            <a:chExt cx="261610" cy="369332"/>
          </a:xfrm>
        </p:grpSpPr>
        <p:sp>
          <p:nvSpPr>
            <p:cNvPr id="138" name="Oval 13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9" name="TextBox 13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0" name="Group 139"/>
          <p:cNvGrpSpPr/>
          <p:nvPr/>
        </p:nvGrpSpPr>
        <p:grpSpPr>
          <a:xfrm>
            <a:off x="6247279" y="1444804"/>
            <a:ext cx="261610" cy="369332"/>
            <a:chOff x="6693888" y="4147839"/>
            <a:chExt cx="261610" cy="369332"/>
          </a:xfrm>
        </p:grpSpPr>
        <p:sp>
          <p:nvSpPr>
            <p:cNvPr id="141" name="Oval 14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2" name="TextBox 14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3" name="Group 142"/>
          <p:cNvGrpSpPr/>
          <p:nvPr/>
        </p:nvGrpSpPr>
        <p:grpSpPr>
          <a:xfrm>
            <a:off x="6274679" y="2504295"/>
            <a:ext cx="261610" cy="369332"/>
            <a:chOff x="6693888" y="4147839"/>
            <a:chExt cx="261610" cy="369332"/>
          </a:xfrm>
        </p:grpSpPr>
        <p:sp>
          <p:nvSpPr>
            <p:cNvPr id="144" name="Oval 14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5" name="TextBox 14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6" name="Group 145"/>
          <p:cNvGrpSpPr/>
          <p:nvPr/>
        </p:nvGrpSpPr>
        <p:grpSpPr>
          <a:xfrm>
            <a:off x="4997122" y="2226363"/>
            <a:ext cx="261610" cy="369332"/>
            <a:chOff x="6693888" y="4147839"/>
            <a:chExt cx="261610" cy="369332"/>
          </a:xfrm>
        </p:grpSpPr>
        <p:sp>
          <p:nvSpPr>
            <p:cNvPr id="147" name="Oval 14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8" name="TextBox 14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9" name="Group 148"/>
          <p:cNvGrpSpPr/>
          <p:nvPr/>
        </p:nvGrpSpPr>
        <p:grpSpPr>
          <a:xfrm>
            <a:off x="5952119" y="1593617"/>
            <a:ext cx="261610" cy="369332"/>
            <a:chOff x="6693888" y="4147839"/>
            <a:chExt cx="261610" cy="369332"/>
          </a:xfrm>
        </p:grpSpPr>
        <p:sp>
          <p:nvSpPr>
            <p:cNvPr id="150" name="Oval 14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1" name="TextBox 15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2" name="Group 151"/>
          <p:cNvGrpSpPr/>
          <p:nvPr/>
        </p:nvGrpSpPr>
        <p:grpSpPr>
          <a:xfrm>
            <a:off x="5247148" y="1425560"/>
            <a:ext cx="261610" cy="369332"/>
            <a:chOff x="6693888" y="4147839"/>
            <a:chExt cx="261610" cy="369332"/>
          </a:xfrm>
        </p:grpSpPr>
        <p:sp>
          <p:nvSpPr>
            <p:cNvPr id="153" name="Oval 15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4" name="TextBox 15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14" name="TextBox 13"/>
          <p:cNvSpPr txBox="1"/>
          <p:nvPr/>
        </p:nvSpPr>
        <p:spPr>
          <a:xfrm>
            <a:off x="1905000" y="4288047"/>
            <a:ext cx="5259773" cy="369332"/>
          </a:xfrm>
          <a:prstGeom prst="rect">
            <a:avLst/>
          </a:prstGeom>
          <a:noFill/>
        </p:spPr>
        <p:txBody>
          <a:bodyPr wrap="none" rtlCol="0">
            <a:spAutoFit/>
          </a:bodyPr>
          <a:lstStyle/>
          <a:p>
            <a:r>
              <a:rPr lang="en-US" dirty="0" smtClean="0"/>
              <a:t>Inversion of the detector type (</a:t>
            </a:r>
            <a:r>
              <a:rPr lang="en-US" dirty="0" err="1" smtClean="0">
                <a:latin typeface="Symbol" pitchFamily="18" charset="2"/>
              </a:rPr>
              <a:t>F</a:t>
            </a:r>
            <a:r>
              <a:rPr lang="en-US" baseline="-25000" dirty="0" err="1" smtClean="0"/>
              <a:t>eq</a:t>
            </a:r>
            <a:r>
              <a:rPr lang="en-US" dirty="0" smtClean="0"/>
              <a:t>=1-5∙10</a:t>
            </a:r>
            <a:r>
              <a:rPr lang="en-US" baseline="30000" dirty="0" smtClean="0"/>
              <a:t>13</a:t>
            </a:r>
            <a:r>
              <a:rPr lang="en-US" dirty="0" smtClean="0"/>
              <a:t> cm</a:t>
            </a:r>
            <a:r>
              <a:rPr lang="en-US" baseline="30000" dirty="0" smtClean="0"/>
              <a:t>-2</a:t>
            </a:r>
            <a:r>
              <a:rPr lang="en-US" dirty="0" smtClean="0"/>
              <a:t>)</a:t>
            </a:r>
            <a:endParaRPr lang="en-GB" dirty="0"/>
          </a:p>
        </p:txBody>
      </p:sp>
      <p:sp>
        <p:nvSpPr>
          <p:cNvPr id="2" name="TextBox 1"/>
          <p:cNvSpPr txBox="1"/>
          <p:nvPr/>
        </p:nvSpPr>
        <p:spPr>
          <a:xfrm>
            <a:off x="447670" y="4820127"/>
            <a:ext cx="7781930" cy="830997"/>
          </a:xfrm>
          <a:prstGeom prst="rect">
            <a:avLst/>
          </a:prstGeom>
          <a:noFill/>
        </p:spPr>
        <p:txBody>
          <a:bodyPr wrap="square" rtlCol="0">
            <a:spAutoFit/>
          </a:bodyPr>
          <a:lstStyle/>
          <a:p>
            <a:r>
              <a:rPr lang="en-US" sz="1600" dirty="0" smtClean="0"/>
              <a:t>Detector of n-type turns effectively into p-type detector. This has a major consequence on detector operation. Using detector with higher initial dopant concentration shifts the inversion point towards higher fluences.</a:t>
            </a:r>
            <a:endParaRPr lang="en-GB" sz="1600" dirty="0"/>
          </a:p>
        </p:txBody>
      </p:sp>
      <p:sp>
        <p:nvSpPr>
          <p:cNvPr id="7" name="Date Placeholder 6"/>
          <p:cNvSpPr>
            <a:spLocks noGrp="1"/>
          </p:cNvSpPr>
          <p:nvPr>
            <p:ph type="dt" sz="half" idx="12"/>
          </p:nvPr>
        </p:nvSpPr>
        <p:spPr/>
        <p:txBody>
          <a:bodyPr/>
          <a:lstStyle/>
          <a:p>
            <a:fld id="{8F236E80-C265-4559-97DF-117D248AF529}" type="datetime1">
              <a:rPr lang="en-US" smtClean="0"/>
              <a:t>4/19/2013</a:t>
            </a:fld>
            <a:endParaRPr lang="en-US"/>
          </a:p>
        </p:txBody>
      </p:sp>
      <p:sp>
        <p:nvSpPr>
          <p:cNvPr id="9" name="Footer Placeholder 8"/>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837639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lstStyle/>
          <a:p>
            <a:pPr eaLnBrk="0" hangingPunct="0"/>
            <a:r>
              <a:rPr lang="en-US" sz="2800" b="1" i="1" dirty="0">
                <a:solidFill>
                  <a:srgbClr val="FF0000"/>
                </a:solidFill>
                <a:effectLst>
                  <a:outerShdw blurRad="38100" dist="38100" dir="2700000" algn="tl">
                    <a:srgbClr val="C0C0C0"/>
                  </a:outerShdw>
                </a:effectLst>
              </a:rPr>
              <a:t>Evolution of </a:t>
            </a:r>
            <a:r>
              <a:rPr lang="en-US" sz="2800" b="1" i="1" dirty="0" err="1">
                <a:solidFill>
                  <a:srgbClr val="FF0000"/>
                </a:solidFill>
                <a:effectLst>
                  <a:outerShdw blurRad="38100" dist="38100" dir="2700000" algn="tl">
                    <a:srgbClr val="C0C0C0"/>
                  </a:outerShdw>
                </a:effectLst>
              </a:rPr>
              <a:t>V</a:t>
            </a:r>
            <a:r>
              <a:rPr lang="en-US" sz="2800" b="1" i="1" baseline="-25000" dirty="0" err="1">
                <a:solidFill>
                  <a:srgbClr val="FF0000"/>
                </a:solidFill>
                <a:effectLst>
                  <a:outerShdw blurRad="38100" dist="38100" dir="2700000" algn="tl">
                    <a:srgbClr val="C0C0C0"/>
                  </a:outerShdw>
                </a:effectLst>
              </a:rPr>
              <a:t>dep</a:t>
            </a:r>
            <a:r>
              <a:rPr lang="en-US" sz="2800" b="1" i="1" dirty="0">
                <a:solidFill>
                  <a:srgbClr val="FF0000"/>
                </a:solidFill>
                <a:effectLst>
                  <a:outerShdw blurRad="38100" dist="38100" dir="2700000" algn="tl">
                    <a:srgbClr val="C0C0C0"/>
                  </a:outerShdw>
                </a:effectLst>
              </a:rPr>
              <a:t> with </a:t>
            </a:r>
            <a:r>
              <a:rPr lang="en-US" sz="2800" b="1" i="1" dirty="0" smtClean="0">
                <a:solidFill>
                  <a:srgbClr val="FF0000"/>
                </a:solidFill>
                <a:effectLst>
                  <a:outerShdw blurRad="38100" dist="38100" dir="2700000" algn="tl">
                    <a:srgbClr val="C0C0C0"/>
                  </a:outerShdw>
                </a:effectLst>
              </a:rPr>
              <a:t>fluence</a:t>
            </a:r>
            <a:endParaRPr lang="en-US" sz="2800" b="1" i="1" dirty="0">
              <a:solidFill>
                <a:srgbClr val="FF0000"/>
              </a:solidFill>
              <a:effectLst>
                <a:outerShdw blurRad="38100" dist="38100" dir="2700000" algn="tl">
                  <a:srgbClr val="C0C0C0"/>
                </a:outerShdw>
              </a:effectLst>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31</a:t>
            </a:fld>
            <a:endParaRPr lang="en-US"/>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527" y="1336816"/>
            <a:ext cx="2964825" cy="196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3"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62200" y="1308795"/>
            <a:ext cx="2713792" cy="194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102" y="3810000"/>
            <a:ext cx="2936250" cy="194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0212" y="3698248"/>
            <a:ext cx="2732787" cy="196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5205776" y="2161270"/>
            <a:ext cx="762000" cy="2423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4953000" y="1837521"/>
            <a:ext cx="1191352" cy="261610"/>
          </a:xfrm>
          <a:prstGeom prst="rect">
            <a:avLst/>
          </a:prstGeom>
          <a:noFill/>
        </p:spPr>
        <p:txBody>
          <a:bodyPr wrap="none" rtlCol="0">
            <a:spAutoFit/>
          </a:bodyPr>
          <a:lstStyle/>
          <a:p>
            <a:r>
              <a:rPr lang="en-US" sz="1100" b="1" dirty="0" err="1" smtClean="0">
                <a:latin typeface="Symbol" pitchFamily="18" charset="2"/>
              </a:rPr>
              <a:t>F</a:t>
            </a:r>
            <a:r>
              <a:rPr lang="en-US" sz="1100" b="1" baseline="-25000" dirty="0" err="1" smtClean="0"/>
              <a:t>eq</a:t>
            </a:r>
            <a:r>
              <a:rPr lang="en-US" sz="1100" b="1" dirty="0" smtClean="0"/>
              <a:t>=5∙10</a:t>
            </a:r>
            <a:r>
              <a:rPr lang="en-US" sz="1100" b="1" baseline="30000" dirty="0" smtClean="0"/>
              <a:t>13</a:t>
            </a:r>
            <a:r>
              <a:rPr lang="en-US" sz="1100" b="1" dirty="0" smtClean="0"/>
              <a:t> cm</a:t>
            </a:r>
            <a:r>
              <a:rPr lang="en-US" sz="1100" b="1" baseline="30000" dirty="0" smtClean="0"/>
              <a:t>-2</a:t>
            </a:r>
            <a:endParaRPr lang="en-GB" sz="1100" b="1" baseline="30000" dirty="0"/>
          </a:p>
        </p:txBody>
      </p:sp>
      <p:sp>
        <p:nvSpPr>
          <p:cNvPr id="12" name="Right Arrow 11"/>
          <p:cNvSpPr/>
          <p:nvPr/>
        </p:nvSpPr>
        <p:spPr bwMode="auto">
          <a:xfrm>
            <a:off x="5205776" y="4538156"/>
            <a:ext cx="762000" cy="2423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4953000" y="4275742"/>
            <a:ext cx="1191352" cy="261610"/>
          </a:xfrm>
          <a:prstGeom prst="rect">
            <a:avLst/>
          </a:prstGeom>
          <a:noFill/>
        </p:spPr>
        <p:txBody>
          <a:bodyPr wrap="none" rtlCol="0">
            <a:spAutoFit/>
          </a:bodyPr>
          <a:lstStyle/>
          <a:p>
            <a:r>
              <a:rPr lang="en-US" sz="1100" b="1" dirty="0" err="1" smtClean="0">
                <a:latin typeface="Symbol" pitchFamily="18" charset="2"/>
              </a:rPr>
              <a:t>F</a:t>
            </a:r>
            <a:r>
              <a:rPr lang="en-US" sz="1100" b="1" baseline="-25000" dirty="0" err="1" smtClean="0"/>
              <a:t>eq</a:t>
            </a:r>
            <a:r>
              <a:rPr lang="en-US" sz="1100" b="1" dirty="0" smtClean="0"/>
              <a:t>=5∙10</a:t>
            </a:r>
            <a:r>
              <a:rPr lang="en-US" sz="1100" b="1" baseline="30000" dirty="0" smtClean="0"/>
              <a:t>13</a:t>
            </a:r>
            <a:r>
              <a:rPr lang="en-US" sz="1100" b="1" dirty="0" smtClean="0"/>
              <a:t> cm</a:t>
            </a:r>
            <a:r>
              <a:rPr lang="en-US" sz="1100" b="1" baseline="30000" dirty="0" smtClean="0"/>
              <a:t>-2</a:t>
            </a:r>
            <a:endParaRPr lang="en-GB" sz="1100" b="1" baseline="30000" dirty="0"/>
          </a:p>
        </p:txBody>
      </p:sp>
      <p:grpSp>
        <p:nvGrpSpPr>
          <p:cNvPr id="8" name="Group 7"/>
          <p:cNvGrpSpPr/>
          <p:nvPr/>
        </p:nvGrpSpPr>
        <p:grpSpPr>
          <a:xfrm>
            <a:off x="52772" y="1513473"/>
            <a:ext cx="2289175" cy="909705"/>
            <a:chOff x="73025" y="4221163"/>
            <a:chExt cx="3086100" cy="1463367"/>
          </a:xfrm>
        </p:grpSpPr>
        <p:sp>
          <p:nvSpPr>
            <p:cNvPr id="14" name="Rectangle 12"/>
            <p:cNvSpPr>
              <a:spLocks noChangeArrowheads="1"/>
            </p:cNvSpPr>
            <p:nvPr/>
          </p:nvSpPr>
          <p:spPr bwMode="auto">
            <a:xfrm>
              <a:off x="2665413" y="4221163"/>
              <a:ext cx="142875" cy="1295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Rectangle 13"/>
            <p:cNvSpPr>
              <a:spLocks noChangeArrowheads="1"/>
            </p:cNvSpPr>
            <p:nvPr/>
          </p:nvSpPr>
          <p:spPr bwMode="auto">
            <a:xfrm>
              <a:off x="1441450" y="4221163"/>
              <a:ext cx="1223963"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n bulk</a:t>
              </a:r>
            </a:p>
            <a:p>
              <a:pPr algn="ctr"/>
              <a:endParaRPr lang="en-US" dirty="0"/>
            </a:p>
          </p:txBody>
        </p:sp>
        <p:sp>
          <p:nvSpPr>
            <p:cNvPr id="16" name="Rectangle 14"/>
            <p:cNvSpPr>
              <a:spLocks noChangeArrowheads="1"/>
            </p:cNvSpPr>
            <p:nvPr/>
          </p:nvSpPr>
          <p:spPr bwMode="auto">
            <a:xfrm>
              <a:off x="1296988" y="4221163"/>
              <a:ext cx="142875" cy="1295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Line 15"/>
            <p:cNvSpPr>
              <a:spLocks noChangeShapeType="1"/>
            </p:cNvSpPr>
            <p:nvPr/>
          </p:nvSpPr>
          <p:spPr bwMode="auto">
            <a:xfrm>
              <a:off x="433388" y="4868863"/>
              <a:ext cx="7191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Text Box 16"/>
            <p:cNvSpPr txBox="1">
              <a:spLocks noChangeArrowheads="1"/>
            </p:cNvSpPr>
            <p:nvPr/>
          </p:nvSpPr>
          <p:spPr bwMode="auto">
            <a:xfrm>
              <a:off x="792956" y="4338861"/>
              <a:ext cx="42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p</a:t>
              </a:r>
              <a:r>
                <a:rPr lang="en-US" baseline="30000" dirty="0"/>
                <a:t>+</a:t>
              </a:r>
            </a:p>
          </p:txBody>
        </p:sp>
        <p:sp>
          <p:nvSpPr>
            <p:cNvPr id="19" name="Text Box 17"/>
            <p:cNvSpPr txBox="1">
              <a:spLocks noChangeArrowheads="1"/>
            </p:cNvSpPr>
            <p:nvPr/>
          </p:nvSpPr>
          <p:spPr bwMode="auto">
            <a:xfrm>
              <a:off x="2736850" y="4294188"/>
              <a:ext cx="42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a:t>
              </a:r>
              <a:r>
                <a:rPr lang="en-US" baseline="30000"/>
                <a:t>+</a:t>
              </a:r>
            </a:p>
          </p:txBody>
        </p:sp>
        <p:sp>
          <p:nvSpPr>
            <p:cNvPr id="20" name="Text Box 20"/>
            <p:cNvSpPr txBox="1">
              <a:spLocks noChangeArrowheads="1"/>
            </p:cNvSpPr>
            <p:nvPr/>
          </p:nvSpPr>
          <p:spPr bwMode="auto">
            <a:xfrm>
              <a:off x="73025" y="4941888"/>
              <a:ext cx="1173164" cy="74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t>Electron injection</a:t>
              </a:r>
            </a:p>
          </p:txBody>
        </p:sp>
      </p:grpSp>
      <p:grpSp>
        <p:nvGrpSpPr>
          <p:cNvPr id="23" name="Group 22"/>
          <p:cNvGrpSpPr/>
          <p:nvPr/>
        </p:nvGrpSpPr>
        <p:grpSpPr>
          <a:xfrm>
            <a:off x="40600" y="4007791"/>
            <a:ext cx="2086393" cy="896143"/>
            <a:chOff x="5308062" y="3961853"/>
            <a:chExt cx="3283488" cy="1483272"/>
          </a:xfrm>
        </p:grpSpPr>
        <p:sp>
          <p:nvSpPr>
            <p:cNvPr id="24" name="Rectangle 22"/>
            <p:cNvSpPr>
              <a:spLocks noChangeArrowheads="1"/>
            </p:cNvSpPr>
            <p:nvPr/>
          </p:nvSpPr>
          <p:spPr bwMode="auto">
            <a:xfrm>
              <a:off x="7199313" y="4149725"/>
              <a:ext cx="142875" cy="1295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Rectangle 23"/>
            <p:cNvSpPr>
              <a:spLocks noChangeArrowheads="1"/>
            </p:cNvSpPr>
            <p:nvPr/>
          </p:nvSpPr>
          <p:spPr bwMode="auto">
            <a:xfrm>
              <a:off x="5978525" y="4149725"/>
              <a:ext cx="1223963"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n bulk</a:t>
              </a:r>
            </a:p>
            <a:p>
              <a:pPr algn="ctr"/>
              <a:endParaRPr lang="en-US" dirty="0"/>
            </a:p>
          </p:txBody>
        </p:sp>
        <p:sp>
          <p:nvSpPr>
            <p:cNvPr id="26" name="Rectangle 24"/>
            <p:cNvSpPr>
              <a:spLocks noChangeArrowheads="1"/>
            </p:cNvSpPr>
            <p:nvPr/>
          </p:nvSpPr>
          <p:spPr bwMode="auto">
            <a:xfrm>
              <a:off x="5834063" y="4149725"/>
              <a:ext cx="142875" cy="1295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 name="Line 25"/>
            <p:cNvSpPr>
              <a:spLocks noChangeShapeType="1"/>
            </p:cNvSpPr>
            <p:nvPr/>
          </p:nvSpPr>
          <p:spPr bwMode="auto">
            <a:xfrm flipH="1">
              <a:off x="7418388" y="4725988"/>
              <a:ext cx="7191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Text Box 26"/>
            <p:cNvSpPr txBox="1">
              <a:spLocks noChangeArrowheads="1"/>
            </p:cNvSpPr>
            <p:nvPr/>
          </p:nvSpPr>
          <p:spPr bwMode="auto">
            <a:xfrm>
              <a:off x="5308062" y="4221162"/>
              <a:ext cx="422275" cy="39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p</a:t>
              </a:r>
              <a:r>
                <a:rPr lang="en-US" baseline="30000" dirty="0"/>
                <a:t>+</a:t>
              </a:r>
            </a:p>
          </p:txBody>
        </p:sp>
        <p:sp>
          <p:nvSpPr>
            <p:cNvPr id="29" name="Text Box 27"/>
            <p:cNvSpPr txBox="1">
              <a:spLocks noChangeArrowheads="1"/>
            </p:cNvSpPr>
            <p:nvPr/>
          </p:nvSpPr>
          <p:spPr bwMode="auto">
            <a:xfrm>
              <a:off x="7330485" y="5001196"/>
              <a:ext cx="422275" cy="39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n</a:t>
              </a:r>
              <a:r>
                <a:rPr lang="en-US" baseline="30000" dirty="0"/>
                <a:t>+</a:t>
              </a:r>
            </a:p>
          </p:txBody>
        </p:sp>
        <p:sp>
          <p:nvSpPr>
            <p:cNvPr id="30" name="Text Box 28"/>
            <p:cNvSpPr txBox="1">
              <a:spLocks noChangeArrowheads="1"/>
            </p:cNvSpPr>
            <p:nvPr/>
          </p:nvSpPr>
          <p:spPr bwMode="auto">
            <a:xfrm>
              <a:off x="7418388" y="3961853"/>
              <a:ext cx="1173162" cy="76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t>Hole injection</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309319431"/>
              </p:ext>
            </p:extLst>
          </p:nvPr>
        </p:nvGraphicFramePr>
        <p:xfrm>
          <a:off x="7545802" y="1376624"/>
          <a:ext cx="792163" cy="333375"/>
        </p:xfrm>
        <a:graphic>
          <a:graphicData uri="http://schemas.openxmlformats.org/presentationml/2006/ole">
            <mc:AlternateContent xmlns:mc="http://schemas.openxmlformats.org/markup-compatibility/2006">
              <mc:Choice xmlns:v="urn:schemas-microsoft-com:vml" Requires="v">
                <p:oleObj spid="_x0000_s95364" name="Equation" r:id="rId7" imgW="393359" imgH="164957" progId="Equation.3">
                  <p:embed/>
                </p:oleObj>
              </mc:Choice>
              <mc:Fallback>
                <p:oleObj name="Equation" r:id="rId7" imgW="393359" imgH="1649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5802" y="1376624"/>
                        <a:ext cx="7921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p:cNvSpPr txBox="1"/>
          <p:nvPr/>
        </p:nvSpPr>
        <p:spPr>
          <a:xfrm>
            <a:off x="2420398" y="6096000"/>
            <a:ext cx="5891356" cy="369332"/>
          </a:xfrm>
          <a:prstGeom prst="rect">
            <a:avLst/>
          </a:prstGeom>
          <a:noFill/>
        </p:spPr>
        <p:txBody>
          <a:bodyPr wrap="none" rtlCol="0">
            <a:spAutoFit/>
          </a:bodyPr>
          <a:lstStyle/>
          <a:p>
            <a:r>
              <a:rPr lang="en-US" b="1" dirty="0" smtClean="0">
                <a:solidFill>
                  <a:srgbClr val="FF0000"/>
                </a:solidFill>
              </a:rPr>
              <a:t>Remember – the shape of </a:t>
            </a:r>
            <a:r>
              <a:rPr lang="en-US" b="1" i="1" dirty="0" smtClean="0">
                <a:solidFill>
                  <a:srgbClr val="FF0000"/>
                </a:solidFill>
              </a:rPr>
              <a:t>I</a:t>
            </a:r>
            <a:r>
              <a:rPr lang="en-US" b="1" dirty="0" smtClean="0">
                <a:solidFill>
                  <a:srgbClr val="FF0000"/>
                </a:solidFill>
              </a:rPr>
              <a:t> gives you the shape of </a:t>
            </a:r>
            <a:r>
              <a:rPr lang="en-US" b="1" i="1" dirty="0" smtClean="0">
                <a:solidFill>
                  <a:srgbClr val="FF0000"/>
                </a:solidFill>
              </a:rPr>
              <a:t>E</a:t>
            </a:r>
            <a:endParaRPr lang="en-GB" b="1" i="1" dirty="0">
              <a:solidFill>
                <a:srgbClr val="FF0000"/>
              </a:solidFill>
            </a:endParaRPr>
          </a:p>
        </p:txBody>
      </p:sp>
      <p:sp>
        <p:nvSpPr>
          <p:cNvPr id="11" name="TextBox 10"/>
          <p:cNvSpPr txBox="1"/>
          <p:nvPr/>
        </p:nvSpPr>
        <p:spPr>
          <a:xfrm>
            <a:off x="6868791" y="3328916"/>
            <a:ext cx="1202573" cy="369332"/>
          </a:xfrm>
          <a:prstGeom prst="rect">
            <a:avLst/>
          </a:prstGeom>
          <a:noFill/>
        </p:spPr>
        <p:txBody>
          <a:bodyPr wrap="none" rtlCol="0">
            <a:spAutoFit/>
          </a:bodyPr>
          <a:lstStyle/>
          <a:p>
            <a:r>
              <a:rPr lang="en-US" i="1" dirty="0" err="1" smtClean="0"/>
              <a:t>V</a:t>
            </a:r>
            <a:r>
              <a:rPr lang="en-US" i="1" baseline="-25000" dirty="0" err="1" smtClean="0"/>
              <a:t>dep</a:t>
            </a:r>
            <a:r>
              <a:rPr lang="en-US" i="1" dirty="0" smtClean="0"/>
              <a:t>=70</a:t>
            </a:r>
            <a:r>
              <a:rPr lang="en-US" dirty="0" smtClean="0"/>
              <a:t> V</a:t>
            </a:r>
            <a:endParaRPr lang="en-GB" dirty="0"/>
          </a:p>
        </p:txBody>
      </p:sp>
      <p:sp>
        <p:nvSpPr>
          <p:cNvPr id="36" name="TextBox 35"/>
          <p:cNvSpPr txBox="1"/>
          <p:nvPr/>
        </p:nvSpPr>
        <p:spPr>
          <a:xfrm>
            <a:off x="3124200" y="3200400"/>
            <a:ext cx="1202573" cy="369332"/>
          </a:xfrm>
          <a:prstGeom prst="rect">
            <a:avLst/>
          </a:prstGeom>
          <a:noFill/>
        </p:spPr>
        <p:txBody>
          <a:bodyPr wrap="none" rtlCol="0">
            <a:spAutoFit/>
          </a:bodyPr>
          <a:lstStyle/>
          <a:p>
            <a:r>
              <a:rPr lang="en-US" i="1" dirty="0" err="1" smtClean="0"/>
              <a:t>V</a:t>
            </a:r>
            <a:r>
              <a:rPr lang="en-US" i="1" baseline="-25000" dirty="0" err="1" smtClean="0"/>
              <a:t>dep</a:t>
            </a:r>
            <a:r>
              <a:rPr lang="en-US" i="1" dirty="0" smtClean="0"/>
              <a:t>=20</a:t>
            </a:r>
            <a:r>
              <a:rPr lang="en-US" dirty="0" smtClean="0"/>
              <a:t> V</a:t>
            </a:r>
            <a:endParaRPr lang="en-GB" dirty="0"/>
          </a:p>
        </p:txBody>
      </p:sp>
      <p:sp>
        <p:nvSpPr>
          <p:cNvPr id="9" name="Date Placeholder 8"/>
          <p:cNvSpPr>
            <a:spLocks noGrp="1"/>
          </p:cNvSpPr>
          <p:nvPr>
            <p:ph type="dt" sz="half" idx="12"/>
          </p:nvPr>
        </p:nvSpPr>
        <p:spPr/>
        <p:txBody>
          <a:bodyPr/>
          <a:lstStyle/>
          <a:p>
            <a:fld id="{5FD66DB8-AC01-4F19-8440-A879219DA7FE}" type="datetime1">
              <a:rPr lang="en-US" smtClean="0"/>
              <a:t>4/19/2013</a:t>
            </a:fld>
            <a:endParaRPr lang="en-US"/>
          </a:p>
        </p:txBody>
      </p:sp>
      <p:sp>
        <p:nvSpPr>
          <p:cNvPr id="21" name="Footer Placeholder 20"/>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151993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38276A4D-8B39-4DBC-BD2A-681004919C95}" type="slidenum">
              <a:rPr lang="en-US"/>
              <a:pPr/>
              <a:t>32</a:t>
            </a:fld>
            <a:endParaRPr lang="en-US"/>
          </a:p>
        </p:txBody>
      </p:sp>
      <p:pic>
        <p:nvPicPr>
          <p:cNvPr id="80898" name="Picture 2" descr="cern-proton-c-std-o"/>
          <p:cNvPicPr>
            <a:picLocks noChangeAspect="1" noChangeArrowheads="1"/>
          </p:cNvPicPr>
          <p:nvPr/>
        </p:nvPicPr>
        <p:blipFill>
          <a:blip r:embed="rId3" cstate="print">
            <a:extLst>
              <a:ext uri="{28A0092B-C50C-407E-A947-70E740481C1C}">
                <a14:useLocalDpi xmlns:a14="http://schemas.microsoft.com/office/drawing/2010/main" val="0"/>
              </a:ext>
            </a:extLst>
          </a:blip>
          <a:srcRect r="3587"/>
          <a:stretch>
            <a:fillRect/>
          </a:stretch>
        </p:blipFill>
        <p:spPr bwMode="auto">
          <a:xfrm>
            <a:off x="0" y="836613"/>
            <a:ext cx="4427538" cy="3248025"/>
          </a:xfrm>
          <a:prstGeom prst="rect">
            <a:avLst/>
          </a:prstGeom>
          <a:noFill/>
          <a:extLst>
            <a:ext uri="{909E8E84-426E-40DD-AFC4-6F175D3DCCD1}">
              <a14:hiddenFill xmlns:a14="http://schemas.microsoft.com/office/drawing/2010/main">
                <a:solidFill>
                  <a:srgbClr val="FFFFFF"/>
                </a:solidFill>
              </a14:hiddenFill>
            </a:ext>
          </a:extLst>
        </p:spPr>
      </p:pic>
      <p:sp>
        <p:nvSpPr>
          <p:cNvPr id="80912" name="Rectangle 16"/>
          <p:cNvSpPr>
            <a:spLocks noChangeArrowheads="1"/>
          </p:cNvSpPr>
          <p:nvPr/>
        </p:nvSpPr>
        <p:spPr bwMode="auto">
          <a:xfrm>
            <a:off x="900113" y="285750"/>
            <a:ext cx="6428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i="1" dirty="0">
                <a:solidFill>
                  <a:srgbClr val="FF0000"/>
                </a:solidFill>
                <a:effectLst>
                  <a:outerShdw blurRad="38100" dist="38100" dir="2700000" algn="tl">
                    <a:srgbClr val="C0C0C0"/>
                  </a:outerShdw>
                </a:effectLst>
              </a:rPr>
              <a:t>Evolution of </a:t>
            </a:r>
            <a:r>
              <a:rPr lang="en-US" sz="3200" b="1" i="1" dirty="0" err="1">
                <a:solidFill>
                  <a:srgbClr val="FF0000"/>
                </a:solidFill>
                <a:effectLst>
                  <a:outerShdw blurRad="38100" dist="38100" dir="2700000" algn="tl">
                    <a:srgbClr val="C0C0C0"/>
                  </a:outerShdw>
                </a:effectLst>
              </a:rPr>
              <a:t>V</a:t>
            </a:r>
            <a:r>
              <a:rPr lang="en-US" sz="3200" b="1" i="1" baseline="-25000" dirty="0" err="1">
                <a:solidFill>
                  <a:srgbClr val="FF0000"/>
                </a:solidFill>
                <a:effectLst>
                  <a:outerShdw blurRad="38100" dist="38100" dir="2700000" algn="tl">
                    <a:srgbClr val="C0C0C0"/>
                  </a:outerShdw>
                </a:effectLst>
              </a:rPr>
              <a:t>dep</a:t>
            </a:r>
            <a:r>
              <a:rPr lang="en-US" sz="3200" b="1" i="1" dirty="0">
                <a:solidFill>
                  <a:srgbClr val="FF0000"/>
                </a:solidFill>
                <a:effectLst>
                  <a:outerShdw blurRad="38100" dist="38100" dir="2700000" algn="tl">
                    <a:srgbClr val="C0C0C0"/>
                  </a:outerShdw>
                </a:effectLst>
              </a:rPr>
              <a:t> with fluence …</a:t>
            </a:r>
          </a:p>
        </p:txBody>
      </p:sp>
      <p:sp>
        <p:nvSpPr>
          <p:cNvPr id="3" name="Rectangle 2"/>
          <p:cNvSpPr/>
          <p:nvPr/>
        </p:nvSpPr>
        <p:spPr bwMode="auto">
          <a:xfrm rot="16200000">
            <a:off x="5702445" y="2315856"/>
            <a:ext cx="18288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16200000">
            <a:off x="4026045" y="2315856"/>
            <a:ext cx="1828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nvGrpSpPr>
          <p:cNvPr id="44" name="Group 43"/>
          <p:cNvGrpSpPr/>
          <p:nvPr/>
        </p:nvGrpSpPr>
        <p:grpSpPr>
          <a:xfrm>
            <a:off x="4968268" y="1931577"/>
            <a:ext cx="319318" cy="369332"/>
            <a:chOff x="3773099" y="5225534"/>
            <a:chExt cx="319318" cy="369332"/>
          </a:xfrm>
        </p:grpSpPr>
        <p:sp>
          <p:nvSpPr>
            <p:cNvPr id="45" name="Oval 44"/>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67" name="Group 166"/>
          <p:cNvGrpSpPr/>
          <p:nvPr/>
        </p:nvGrpSpPr>
        <p:grpSpPr>
          <a:xfrm>
            <a:off x="5264920" y="1651991"/>
            <a:ext cx="319318" cy="369332"/>
            <a:chOff x="3773099" y="5225534"/>
            <a:chExt cx="319318" cy="369332"/>
          </a:xfrm>
        </p:grpSpPr>
        <p:sp>
          <p:nvSpPr>
            <p:cNvPr id="168" name="Oval 16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9" name="TextBox 16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3" name="Group 172"/>
          <p:cNvGrpSpPr/>
          <p:nvPr/>
        </p:nvGrpSpPr>
        <p:grpSpPr>
          <a:xfrm>
            <a:off x="5264920" y="1931577"/>
            <a:ext cx="319318" cy="369332"/>
            <a:chOff x="3773099" y="5225534"/>
            <a:chExt cx="319318" cy="369332"/>
          </a:xfrm>
        </p:grpSpPr>
        <p:sp>
          <p:nvSpPr>
            <p:cNvPr id="174" name="Oval 17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5" name="TextBox 17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79" name="Group 178"/>
          <p:cNvGrpSpPr/>
          <p:nvPr/>
        </p:nvGrpSpPr>
        <p:grpSpPr>
          <a:xfrm>
            <a:off x="5264920" y="2523381"/>
            <a:ext cx="319318" cy="369332"/>
            <a:chOff x="3773099" y="5225534"/>
            <a:chExt cx="319318" cy="369332"/>
          </a:xfrm>
        </p:grpSpPr>
        <p:sp>
          <p:nvSpPr>
            <p:cNvPr id="180" name="Oval 179"/>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1" name="TextBox 180"/>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91" name="Group 190"/>
          <p:cNvGrpSpPr/>
          <p:nvPr/>
        </p:nvGrpSpPr>
        <p:grpSpPr>
          <a:xfrm>
            <a:off x="5643472" y="1950297"/>
            <a:ext cx="319318" cy="369332"/>
            <a:chOff x="3773099" y="5225534"/>
            <a:chExt cx="319318" cy="369332"/>
          </a:xfrm>
        </p:grpSpPr>
        <p:sp>
          <p:nvSpPr>
            <p:cNvPr id="192" name="Oval 191"/>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3" name="TextBox 192"/>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197" name="Group 196"/>
          <p:cNvGrpSpPr/>
          <p:nvPr/>
        </p:nvGrpSpPr>
        <p:grpSpPr>
          <a:xfrm>
            <a:off x="5643472" y="2542101"/>
            <a:ext cx="319318" cy="369332"/>
            <a:chOff x="3773099" y="5225534"/>
            <a:chExt cx="319318" cy="369332"/>
          </a:xfrm>
        </p:grpSpPr>
        <p:sp>
          <p:nvSpPr>
            <p:cNvPr id="198" name="Oval 19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9" name="TextBox 19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15" name="Group 214"/>
          <p:cNvGrpSpPr/>
          <p:nvPr/>
        </p:nvGrpSpPr>
        <p:grpSpPr>
          <a:xfrm>
            <a:off x="5972133" y="2557301"/>
            <a:ext cx="319318" cy="369332"/>
            <a:chOff x="3773099" y="5225534"/>
            <a:chExt cx="319318" cy="369332"/>
          </a:xfrm>
        </p:grpSpPr>
        <p:sp>
          <p:nvSpPr>
            <p:cNvPr id="216" name="Oval 215"/>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7" name="TextBox 216"/>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21" name="Group 220"/>
          <p:cNvGrpSpPr/>
          <p:nvPr/>
        </p:nvGrpSpPr>
        <p:grpSpPr>
          <a:xfrm>
            <a:off x="6297527" y="1653715"/>
            <a:ext cx="319318" cy="369332"/>
            <a:chOff x="3773099" y="5225534"/>
            <a:chExt cx="319318" cy="369332"/>
          </a:xfrm>
        </p:grpSpPr>
        <p:sp>
          <p:nvSpPr>
            <p:cNvPr id="222" name="Oval 221"/>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3" name="TextBox 222"/>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227" name="Group 226"/>
          <p:cNvGrpSpPr/>
          <p:nvPr/>
        </p:nvGrpSpPr>
        <p:grpSpPr>
          <a:xfrm>
            <a:off x="6297527" y="1933301"/>
            <a:ext cx="319318" cy="369332"/>
            <a:chOff x="3773099" y="5225534"/>
            <a:chExt cx="319318" cy="369332"/>
          </a:xfrm>
        </p:grpSpPr>
        <p:sp>
          <p:nvSpPr>
            <p:cNvPr id="228" name="Oval 22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9" name="TextBox 22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sp>
        <p:nvSpPr>
          <p:cNvPr id="10" name="Down Arrow 9"/>
          <p:cNvSpPr/>
          <p:nvPr/>
        </p:nvSpPr>
        <p:spPr bwMode="auto">
          <a:xfrm rot="10800000">
            <a:off x="2362199" y="3623734"/>
            <a:ext cx="304800" cy="6827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7086600" y="1424315"/>
            <a:ext cx="0" cy="1828801"/>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6" name="Straight Connector 5"/>
          <p:cNvCxnSpPr/>
          <p:nvPr/>
        </p:nvCxnSpPr>
        <p:spPr bwMode="auto">
          <a:xfrm>
            <a:off x="7086600" y="3253116"/>
            <a:ext cx="18288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 name="Straight Connector 7"/>
          <p:cNvCxnSpPr/>
          <p:nvPr/>
        </p:nvCxnSpPr>
        <p:spPr bwMode="auto">
          <a:xfrm flipV="1">
            <a:off x="7086599" y="2300909"/>
            <a:ext cx="1676401" cy="9432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8606547" y="3162721"/>
            <a:ext cx="312906" cy="369332"/>
          </a:xfrm>
          <a:prstGeom prst="rect">
            <a:avLst/>
          </a:prstGeom>
          <a:noFill/>
        </p:spPr>
        <p:txBody>
          <a:bodyPr wrap="none" rtlCol="0">
            <a:spAutoFit/>
          </a:bodyPr>
          <a:lstStyle/>
          <a:p>
            <a:r>
              <a:rPr lang="en-US" dirty="0" smtClean="0"/>
              <a:t>d</a:t>
            </a:r>
            <a:endParaRPr lang="en-GB" dirty="0"/>
          </a:p>
        </p:txBody>
      </p:sp>
      <p:sp>
        <p:nvSpPr>
          <p:cNvPr id="12" name="TextBox 11"/>
          <p:cNvSpPr txBox="1"/>
          <p:nvPr/>
        </p:nvSpPr>
        <p:spPr>
          <a:xfrm>
            <a:off x="7737762" y="3254402"/>
            <a:ext cx="300082" cy="369332"/>
          </a:xfrm>
          <a:prstGeom prst="rect">
            <a:avLst/>
          </a:prstGeom>
          <a:noFill/>
        </p:spPr>
        <p:txBody>
          <a:bodyPr wrap="none" rtlCol="0">
            <a:spAutoFit/>
          </a:bodyPr>
          <a:lstStyle/>
          <a:p>
            <a:r>
              <a:rPr lang="en-US" dirty="0" smtClean="0"/>
              <a:t>x</a:t>
            </a:r>
            <a:endParaRPr lang="en-GB" dirty="0"/>
          </a:p>
        </p:txBody>
      </p:sp>
      <p:sp>
        <p:nvSpPr>
          <p:cNvPr id="13" name="TextBox 12"/>
          <p:cNvSpPr txBox="1"/>
          <p:nvPr/>
        </p:nvSpPr>
        <p:spPr>
          <a:xfrm rot="16200000">
            <a:off x="6040812" y="2165740"/>
            <a:ext cx="1818126" cy="307777"/>
          </a:xfrm>
          <a:prstGeom prst="rect">
            <a:avLst/>
          </a:prstGeom>
          <a:noFill/>
        </p:spPr>
        <p:txBody>
          <a:bodyPr wrap="none" rtlCol="0">
            <a:spAutoFit/>
          </a:bodyPr>
          <a:lstStyle/>
          <a:p>
            <a:r>
              <a:rPr lang="en-US" sz="1400" dirty="0" smtClean="0"/>
              <a:t>Electric field at </a:t>
            </a:r>
            <a:r>
              <a:rPr lang="en-US" sz="1400" dirty="0" err="1" smtClean="0"/>
              <a:t>Vdep</a:t>
            </a:r>
            <a:endParaRPr lang="en-GB" sz="1400" dirty="0"/>
          </a:p>
        </p:txBody>
      </p:sp>
      <p:grpSp>
        <p:nvGrpSpPr>
          <p:cNvPr id="110" name="Group 109"/>
          <p:cNvGrpSpPr/>
          <p:nvPr/>
        </p:nvGrpSpPr>
        <p:grpSpPr>
          <a:xfrm>
            <a:off x="5462419" y="1563969"/>
            <a:ext cx="261610" cy="369332"/>
            <a:chOff x="6693888" y="4147839"/>
            <a:chExt cx="261610" cy="369332"/>
          </a:xfrm>
        </p:grpSpPr>
        <p:sp>
          <p:nvSpPr>
            <p:cNvPr id="111" name="Oval 1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2" name="TextBox 1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3" name="Group 112"/>
          <p:cNvGrpSpPr/>
          <p:nvPr/>
        </p:nvGrpSpPr>
        <p:grpSpPr>
          <a:xfrm>
            <a:off x="5162969" y="1815400"/>
            <a:ext cx="261610" cy="369332"/>
            <a:chOff x="6693888" y="4147839"/>
            <a:chExt cx="261610" cy="369332"/>
          </a:xfrm>
        </p:grpSpPr>
        <p:sp>
          <p:nvSpPr>
            <p:cNvPr id="114" name="Oval 1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5" name="TextBox 1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6" name="Group 115"/>
          <p:cNvGrpSpPr/>
          <p:nvPr/>
        </p:nvGrpSpPr>
        <p:grpSpPr>
          <a:xfrm>
            <a:off x="5440098" y="2134963"/>
            <a:ext cx="261610" cy="369332"/>
            <a:chOff x="6693888" y="4147839"/>
            <a:chExt cx="261610" cy="369332"/>
          </a:xfrm>
        </p:grpSpPr>
        <p:sp>
          <p:nvSpPr>
            <p:cNvPr id="117" name="Oval 1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8" name="TextBox 1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9" name="Group 118"/>
          <p:cNvGrpSpPr/>
          <p:nvPr/>
        </p:nvGrpSpPr>
        <p:grpSpPr>
          <a:xfrm>
            <a:off x="5134115" y="2497575"/>
            <a:ext cx="261610" cy="369332"/>
            <a:chOff x="6693888" y="4147839"/>
            <a:chExt cx="261610" cy="369332"/>
          </a:xfrm>
        </p:grpSpPr>
        <p:sp>
          <p:nvSpPr>
            <p:cNvPr id="120" name="Oval 1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1" name="TextBox 1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2" name="Group 121"/>
          <p:cNvGrpSpPr/>
          <p:nvPr/>
        </p:nvGrpSpPr>
        <p:grpSpPr>
          <a:xfrm>
            <a:off x="5847504" y="2670088"/>
            <a:ext cx="261610" cy="369332"/>
            <a:chOff x="6693888" y="4147839"/>
            <a:chExt cx="261610" cy="369332"/>
          </a:xfrm>
        </p:grpSpPr>
        <p:sp>
          <p:nvSpPr>
            <p:cNvPr id="123" name="Oval 12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4" name="TextBox 12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5" name="Group 124"/>
          <p:cNvGrpSpPr/>
          <p:nvPr/>
        </p:nvGrpSpPr>
        <p:grpSpPr>
          <a:xfrm>
            <a:off x="6160646" y="2091293"/>
            <a:ext cx="261610" cy="369332"/>
            <a:chOff x="6693888" y="4147839"/>
            <a:chExt cx="261610" cy="369332"/>
          </a:xfrm>
        </p:grpSpPr>
        <p:sp>
          <p:nvSpPr>
            <p:cNvPr id="126" name="Oval 1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7" name="TextBox 1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8" name="Group 127"/>
          <p:cNvGrpSpPr/>
          <p:nvPr/>
        </p:nvGrpSpPr>
        <p:grpSpPr>
          <a:xfrm>
            <a:off x="5831985" y="1823111"/>
            <a:ext cx="261610" cy="369332"/>
            <a:chOff x="6693888" y="4147839"/>
            <a:chExt cx="261610" cy="369332"/>
          </a:xfrm>
        </p:grpSpPr>
        <p:sp>
          <p:nvSpPr>
            <p:cNvPr id="129" name="Oval 12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0" name="TextBox 12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4" name="Group 133"/>
          <p:cNvGrpSpPr/>
          <p:nvPr/>
        </p:nvGrpSpPr>
        <p:grpSpPr>
          <a:xfrm>
            <a:off x="5701180" y="2275508"/>
            <a:ext cx="261610" cy="369332"/>
            <a:chOff x="6693888" y="4147839"/>
            <a:chExt cx="261610" cy="369332"/>
          </a:xfrm>
        </p:grpSpPr>
        <p:sp>
          <p:nvSpPr>
            <p:cNvPr id="135" name="Oval 13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6" name="TextBox 13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7" name="Group 136"/>
          <p:cNvGrpSpPr/>
          <p:nvPr/>
        </p:nvGrpSpPr>
        <p:grpSpPr>
          <a:xfrm>
            <a:off x="5416293" y="2740916"/>
            <a:ext cx="261610" cy="369332"/>
            <a:chOff x="6693888" y="4147839"/>
            <a:chExt cx="261610" cy="369332"/>
          </a:xfrm>
        </p:grpSpPr>
        <p:sp>
          <p:nvSpPr>
            <p:cNvPr id="138" name="Oval 13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9" name="TextBox 13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0" name="Group 139"/>
          <p:cNvGrpSpPr/>
          <p:nvPr/>
        </p:nvGrpSpPr>
        <p:grpSpPr>
          <a:xfrm>
            <a:off x="6247279" y="1444804"/>
            <a:ext cx="261610" cy="369332"/>
            <a:chOff x="6693888" y="4147839"/>
            <a:chExt cx="261610" cy="369332"/>
          </a:xfrm>
        </p:grpSpPr>
        <p:sp>
          <p:nvSpPr>
            <p:cNvPr id="141" name="Oval 14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2" name="TextBox 14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3" name="Group 142"/>
          <p:cNvGrpSpPr/>
          <p:nvPr/>
        </p:nvGrpSpPr>
        <p:grpSpPr>
          <a:xfrm>
            <a:off x="6274679" y="2504295"/>
            <a:ext cx="261610" cy="369332"/>
            <a:chOff x="6693888" y="4147839"/>
            <a:chExt cx="261610" cy="369332"/>
          </a:xfrm>
        </p:grpSpPr>
        <p:sp>
          <p:nvSpPr>
            <p:cNvPr id="144" name="Oval 14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5" name="TextBox 14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6" name="Group 145"/>
          <p:cNvGrpSpPr/>
          <p:nvPr/>
        </p:nvGrpSpPr>
        <p:grpSpPr>
          <a:xfrm>
            <a:off x="4997122" y="2226363"/>
            <a:ext cx="261610" cy="369332"/>
            <a:chOff x="6693888" y="4147839"/>
            <a:chExt cx="261610" cy="369332"/>
          </a:xfrm>
        </p:grpSpPr>
        <p:sp>
          <p:nvSpPr>
            <p:cNvPr id="147" name="Oval 14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8" name="TextBox 14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9" name="Group 148"/>
          <p:cNvGrpSpPr/>
          <p:nvPr/>
        </p:nvGrpSpPr>
        <p:grpSpPr>
          <a:xfrm>
            <a:off x="5952119" y="1593617"/>
            <a:ext cx="261610" cy="369332"/>
            <a:chOff x="6693888" y="4147839"/>
            <a:chExt cx="261610" cy="369332"/>
          </a:xfrm>
        </p:grpSpPr>
        <p:sp>
          <p:nvSpPr>
            <p:cNvPr id="150" name="Oval 14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1" name="TextBox 15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2" name="Group 151"/>
          <p:cNvGrpSpPr/>
          <p:nvPr/>
        </p:nvGrpSpPr>
        <p:grpSpPr>
          <a:xfrm>
            <a:off x="5247148" y="1425560"/>
            <a:ext cx="261610" cy="369332"/>
            <a:chOff x="6693888" y="4147839"/>
            <a:chExt cx="261610" cy="369332"/>
          </a:xfrm>
        </p:grpSpPr>
        <p:sp>
          <p:nvSpPr>
            <p:cNvPr id="153" name="Oval 15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4" name="TextBox 15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1" name="Group 130"/>
          <p:cNvGrpSpPr/>
          <p:nvPr/>
        </p:nvGrpSpPr>
        <p:grpSpPr>
          <a:xfrm>
            <a:off x="5946012" y="2314612"/>
            <a:ext cx="261610" cy="369332"/>
            <a:chOff x="6693888" y="4147839"/>
            <a:chExt cx="261610" cy="369332"/>
          </a:xfrm>
        </p:grpSpPr>
        <p:sp>
          <p:nvSpPr>
            <p:cNvPr id="132" name="Oval 13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3" name="TextBox 13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5" name="Group 154"/>
          <p:cNvGrpSpPr/>
          <p:nvPr/>
        </p:nvGrpSpPr>
        <p:grpSpPr>
          <a:xfrm>
            <a:off x="6098103" y="1823111"/>
            <a:ext cx="261610" cy="369332"/>
            <a:chOff x="6693888" y="4147839"/>
            <a:chExt cx="261610" cy="369332"/>
          </a:xfrm>
        </p:grpSpPr>
        <p:sp>
          <p:nvSpPr>
            <p:cNvPr id="156" name="Oval 15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7" name="TextBox 15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8" name="Group 157"/>
          <p:cNvGrpSpPr/>
          <p:nvPr/>
        </p:nvGrpSpPr>
        <p:grpSpPr>
          <a:xfrm>
            <a:off x="5514122" y="2395829"/>
            <a:ext cx="261610" cy="369332"/>
            <a:chOff x="6693888" y="4147839"/>
            <a:chExt cx="261610" cy="369332"/>
          </a:xfrm>
        </p:grpSpPr>
        <p:sp>
          <p:nvSpPr>
            <p:cNvPr id="159" name="Oval 15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0" name="TextBox 15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61" name="Group 160"/>
          <p:cNvGrpSpPr/>
          <p:nvPr/>
        </p:nvGrpSpPr>
        <p:grpSpPr>
          <a:xfrm>
            <a:off x="5192335" y="2314612"/>
            <a:ext cx="261610" cy="369332"/>
            <a:chOff x="6693888" y="4147839"/>
            <a:chExt cx="261610" cy="369332"/>
          </a:xfrm>
        </p:grpSpPr>
        <p:sp>
          <p:nvSpPr>
            <p:cNvPr id="162" name="Oval 16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3" name="TextBox 16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64" name="Group 163"/>
          <p:cNvGrpSpPr/>
          <p:nvPr/>
        </p:nvGrpSpPr>
        <p:grpSpPr>
          <a:xfrm>
            <a:off x="6274679" y="2304286"/>
            <a:ext cx="261610" cy="369332"/>
            <a:chOff x="6693888" y="4147839"/>
            <a:chExt cx="261610" cy="369332"/>
          </a:xfrm>
        </p:grpSpPr>
        <p:sp>
          <p:nvSpPr>
            <p:cNvPr id="165" name="Oval 16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6" name="TextBox 16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70" name="Group 169"/>
          <p:cNvGrpSpPr/>
          <p:nvPr/>
        </p:nvGrpSpPr>
        <p:grpSpPr>
          <a:xfrm>
            <a:off x="5831985" y="2092718"/>
            <a:ext cx="261610" cy="369332"/>
            <a:chOff x="6693888" y="4147839"/>
            <a:chExt cx="261610" cy="369332"/>
          </a:xfrm>
        </p:grpSpPr>
        <p:sp>
          <p:nvSpPr>
            <p:cNvPr id="171" name="Oval 17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2" name="TextBox 17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82" name="Group 181"/>
          <p:cNvGrpSpPr/>
          <p:nvPr/>
        </p:nvGrpSpPr>
        <p:grpSpPr>
          <a:xfrm>
            <a:off x="5734551" y="1426086"/>
            <a:ext cx="261610" cy="369332"/>
            <a:chOff x="6693888" y="4147839"/>
            <a:chExt cx="261610" cy="369332"/>
          </a:xfrm>
        </p:grpSpPr>
        <p:sp>
          <p:nvSpPr>
            <p:cNvPr id="183" name="Oval 18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4" name="TextBox 18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94" name="Group 193"/>
          <p:cNvGrpSpPr/>
          <p:nvPr/>
        </p:nvGrpSpPr>
        <p:grpSpPr>
          <a:xfrm>
            <a:off x="5061530" y="2823991"/>
            <a:ext cx="261610" cy="369332"/>
            <a:chOff x="6693888" y="4147839"/>
            <a:chExt cx="261610" cy="369332"/>
          </a:xfrm>
        </p:grpSpPr>
        <p:sp>
          <p:nvSpPr>
            <p:cNvPr id="195" name="Oval 19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6" name="TextBox 19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3" name="Group 202"/>
          <p:cNvGrpSpPr/>
          <p:nvPr/>
        </p:nvGrpSpPr>
        <p:grpSpPr>
          <a:xfrm>
            <a:off x="6116474" y="2854754"/>
            <a:ext cx="261610" cy="369332"/>
            <a:chOff x="6693888" y="4147839"/>
            <a:chExt cx="261610" cy="369332"/>
          </a:xfrm>
        </p:grpSpPr>
        <p:sp>
          <p:nvSpPr>
            <p:cNvPr id="204" name="Oval 20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5" name="TextBox 20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6" name="Group 205"/>
          <p:cNvGrpSpPr/>
          <p:nvPr/>
        </p:nvGrpSpPr>
        <p:grpSpPr>
          <a:xfrm>
            <a:off x="5009828" y="1669817"/>
            <a:ext cx="261610" cy="369332"/>
            <a:chOff x="6693888" y="4147839"/>
            <a:chExt cx="261610" cy="369332"/>
          </a:xfrm>
        </p:grpSpPr>
        <p:sp>
          <p:nvSpPr>
            <p:cNvPr id="207" name="Oval 20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8" name="TextBox 20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4" name="Group 223"/>
          <p:cNvGrpSpPr/>
          <p:nvPr/>
        </p:nvGrpSpPr>
        <p:grpSpPr>
          <a:xfrm>
            <a:off x="5491801" y="1862150"/>
            <a:ext cx="261610" cy="369332"/>
            <a:chOff x="6693888" y="4147839"/>
            <a:chExt cx="261610" cy="369332"/>
          </a:xfrm>
        </p:grpSpPr>
        <p:sp>
          <p:nvSpPr>
            <p:cNvPr id="225" name="Oval 22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6" name="TextBox 22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0" name="Group 229"/>
          <p:cNvGrpSpPr/>
          <p:nvPr/>
        </p:nvGrpSpPr>
        <p:grpSpPr>
          <a:xfrm>
            <a:off x="5964728" y="2014642"/>
            <a:ext cx="261610" cy="369332"/>
            <a:chOff x="6693888" y="4147839"/>
            <a:chExt cx="261610" cy="369332"/>
          </a:xfrm>
        </p:grpSpPr>
        <p:sp>
          <p:nvSpPr>
            <p:cNvPr id="231" name="Oval 23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2" name="TextBox 23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3" name="Group 232"/>
          <p:cNvGrpSpPr/>
          <p:nvPr/>
        </p:nvGrpSpPr>
        <p:grpSpPr>
          <a:xfrm>
            <a:off x="6131792" y="1611988"/>
            <a:ext cx="261610" cy="369332"/>
            <a:chOff x="6693888" y="4147839"/>
            <a:chExt cx="261610" cy="369332"/>
          </a:xfrm>
        </p:grpSpPr>
        <p:sp>
          <p:nvSpPr>
            <p:cNvPr id="234" name="Oval 23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5" name="TextBox 23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9" name="Group 238"/>
          <p:cNvGrpSpPr/>
          <p:nvPr/>
        </p:nvGrpSpPr>
        <p:grpSpPr>
          <a:xfrm>
            <a:off x="6326382" y="2770468"/>
            <a:ext cx="261610" cy="369332"/>
            <a:chOff x="6693888" y="4147839"/>
            <a:chExt cx="261610" cy="369332"/>
          </a:xfrm>
        </p:grpSpPr>
        <p:sp>
          <p:nvSpPr>
            <p:cNvPr id="240" name="Oval 2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1" name="TextBox 2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2" name="Group 241"/>
          <p:cNvGrpSpPr/>
          <p:nvPr/>
        </p:nvGrpSpPr>
        <p:grpSpPr>
          <a:xfrm>
            <a:off x="5643472" y="2818167"/>
            <a:ext cx="261610" cy="369332"/>
            <a:chOff x="6693888" y="4147839"/>
            <a:chExt cx="261610" cy="369332"/>
          </a:xfrm>
        </p:grpSpPr>
        <p:sp>
          <p:nvSpPr>
            <p:cNvPr id="243" name="Oval 24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4" name="TextBox 24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5" name="Group 244"/>
          <p:cNvGrpSpPr/>
          <p:nvPr/>
        </p:nvGrpSpPr>
        <p:grpSpPr>
          <a:xfrm>
            <a:off x="5201098" y="2123108"/>
            <a:ext cx="261610" cy="369332"/>
            <a:chOff x="6693888" y="4147839"/>
            <a:chExt cx="261610" cy="369332"/>
          </a:xfrm>
        </p:grpSpPr>
        <p:sp>
          <p:nvSpPr>
            <p:cNvPr id="246" name="Oval 2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7" name="TextBox 2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8" name="Group 247"/>
          <p:cNvGrpSpPr/>
          <p:nvPr/>
        </p:nvGrpSpPr>
        <p:grpSpPr>
          <a:xfrm>
            <a:off x="5009828" y="1427322"/>
            <a:ext cx="261610" cy="369332"/>
            <a:chOff x="6693888" y="4147839"/>
            <a:chExt cx="261610" cy="369332"/>
          </a:xfrm>
        </p:grpSpPr>
        <p:sp>
          <p:nvSpPr>
            <p:cNvPr id="249" name="Oval 24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0" name="TextBox 24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1" name="Group 250"/>
          <p:cNvGrpSpPr/>
          <p:nvPr/>
        </p:nvGrpSpPr>
        <p:grpSpPr>
          <a:xfrm>
            <a:off x="4979084" y="2593888"/>
            <a:ext cx="261610" cy="369332"/>
            <a:chOff x="6693888" y="4147839"/>
            <a:chExt cx="261610" cy="369332"/>
          </a:xfrm>
        </p:grpSpPr>
        <p:sp>
          <p:nvSpPr>
            <p:cNvPr id="252" name="Oval 2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3" name="TextBox 2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4" name="Group 253"/>
          <p:cNvGrpSpPr/>
          <p:nvPr/>
        </p:nvGrpSpPr>
        <p:grpSpPr>
          <a:xfrm>
            <a:off x="5672327" y="1711368"/>
            <a:ext cx="261610" cy="369332"/>
            <a:chOff x="6693888" y="4147839"/>
            <a:chExt cx="261610" cy="369332"/>
          </a:xfrm>
        </p:grpSpPr>
        <p:sp>
          <p:nvSpPr>
            <p:cNvPr id="255" name="Oval 2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6" name="TextBox 2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7" name="Group 256"/>
          <p:cNvGrpSpPr/>
          <p:nvPr/>
        </p:nvGrpSpPr>
        <p:grpSpPr>
          <a:xfrm>
            <a:off x="5913026" y="2827511"/>
            <a:ext cx="261610" cy="369332"/>
            <a:chOff x="6693888" y="4147839"/>
            <a:chExt cx="261610" cy="369332"/>
          </a:xfrm>
        </p:grpSpPr>
        <p:sp>
          <p:nvSpPr>
            <p:cNvPr id="258" name="Oval 2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9" name="TextBox 2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176" name="TextBox 175"/>
          <p:cNvSpPr txBox="1"/>
          <p:nvPr/>
        </p:nvSpPr>
        <p:spPr>
          <a:xfrm>
            <a:off x="447670" y="4419600"/>
            <a:ext cx="6656093" cy="646331"/>
          </a:xfrm>
          <a:prstGeom prst="rect">
            <a:avLst/>
          </a:prstGeom>
          <a:noFill/>
        </p:spPr>
        <p:txBody>
          <a:bodyPr wrap="square" rtlCol="0">
            <a:spAutoFit/>
          </a:bodyPr>
          <a:lstStyle/>
          <a:p>
            <a:r>
              <a:rPr lang="en-US" dirty="0" smtClean="0"/>
              <a:t>The </a:t>
            </a:r>
            <a:r>
              <a:rPr lang="en-US" dirty="0" err="1" smtClean="0"/>
              <a:t>increse</a:t>
            </a:r>
            <a:r>
              <a:rPr lang="en-US" dirty="0" smtClean="0"/>
              <a:t> of </a:t>
            </a:r>
            <a:r>
              <a:rPr lang="en-US" dirty="0" err="1" smtClean="0"/>
              <a:t>Vdep</a:t>
            </a:r>
            <a:r>
              <a:rPr lang="en-US" dirty="0" smtClean="0"/>
              <a:t> i.e. |Neff| is almost linear with fluence.</a:t>
            </a:r>
          </a:p>
          <a:p>
            <a:r>
              <a:rPr lang="en-US" dirty="0" smtClean="0"/>
              <a:t>The donor removal is almost complete.</a:t>
            </a:r>
            <a:endParaRPr lang="en-GB" dirty="0"/>
          </a:p>
        </p:txBody>
      </p:sp>
      <mc:AlternateContent xmlns:mc="http://schemas.openxmlformats.org/markup-compatibility/2006" xmlns:a14="http://schemas.microsoft.com/office/drawing/2010/main">
        <mc:Choice Requires="a14">
          <p:sp>
            <p:nvSpPr>
              <p:cNvPr id="2" name="TextBox 1"/>
              <p:cNvSpPr txBox="1"/>
              <p:nvPr/>
            </p:nvSpPr>
            <p:spPr>
              <a:xfrm>
                <a:off x="1364209" y="5410200"/>
                <a:ext cx="1699119"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US" b="0" i="1" smtClean="0">
                              <a:latin typeface="Cambria Math"/>
                            </a:rPr>
                            <m:t>𝑁</m:t>
                          </m:r>
                        </m:e>
                        <m:sub>
                          <m:r>
                            <a:rPr lang="en-US" b="0" i="1" smtClean="0">
                              <a:latin typeface="Cambria Math"/>
                            </a:rPr>
                            <m:t>𝑒𝑓𝑓</m:t>
                          </m:r>
                        </m:sub>
                      </m:sSub>
                      <m:r>
                        <a:rPr lang="en-US" b="0" i="1" smtClean="0">
                          <a:latin typeface="Cambria Math"/>
                        </a:rPr>
                        <m:t>~</m:t>
                      </m:r>
                      <m:sSub>
                        <m:sSubPr>
                          <m:ctrlPr>
                            <a:rPr lang="en-US" b="0" i="1" smtClean="0">
                              <a:latin typeface="Cambria Math"/>
                            </a:rPr>
                          </m:ctrlPr>
                        </m:sSubPr>
                        <m:e>
                          <m:r>
                            <a:rPr lang="en-US" b="0" i="1" smtClean="0">
                              <a:latin typeface="Cambria Math"/>
                            </a:rPr>
                            <m:t>𝑔</m:t>
                          </m:r>
                        </m:e>
                        <m:sub>
                          <m:r>
                            <a:rPr lang="en-US" b="0" i="1" smtClean="0">
                              <a:latin typeface="Cambria Math"/>
                            </a:rPr>
                            <m:t>𝑒𝑓𝑓</m:t>
                          </m:r>
                        </m:sub>
                      </m:sSub>
                      <m:sSub>
                        <m:sSubPr>
                          <m:ctrlPr>
                            <a:rPr lang="el-GR" b="0" i="1" smtClean="0">
                              <a:latin typeface="Cambria Math"/>
                              <a:ea typeface="Cambria Math"/>
                            </a:rPr>
                          </m:ctrlPr>
                        </m:sSubPr>
                        <m:e>
                          <m:r>
                            <m:rPr>
                              <m:sty m:val="p"/>
                            </m:rPr>
                            <a:rPr lang="el-GR" i="1">
                              <a:latin typeface="Cambria Math"/>
                              <a:ea typeface="Cambria Math"/>
                            </a:rPr>
                            <m:t>Φ</m:t>
                          </m:r>
                        </m:e>
                        <m:sub>
                          <m:r>
                            <a:rPr lang="en-US" b="0" i="1" smtClean="0">
                              <a:latin typeface="Cambria Math"/>
                              <a:ea typeface="Cambria Math"/>
                            </a:rPr>
                            <m:t>𝑒𝑞</m:t>
                          </m:r>
                        </m:sub>
                      </m:sSub>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1364209" y="5410200"/>
                <a:ext cx="1699119" cy="391582"/>
              </a:xfrm>
              <a:prstGeom prst="rect">
                <a:avLst/>
              </a:prstGeom>
              <a:blipFill rotWithShape="1">
                <a:blip r:embed="rId4"/>
                <a:stretch>
                  <a:fillRect b="-78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082860" y="5400216"/>
                <a:ext cx="2042290" cy="967829"/>
              </a:xfrm>
              <a:prstGeom prst="rect">
                <a:avLst/>
              </a:prstGeom>
            </p:spPr>
            <p:txBody>
              <a:bodyPr wrap="none">
                <a:spAutoFit/>
              </a:bodyPr>
              <a:lstStyle/>
              <a:p>
                <a14:m>
                  <m:oMath xmlns:m="http://schemas.openxmlformats.org/officeDocument/2006/math">
                    <m:sSub>
                      <m:sSubPr>
                        <m:ctrlPr>
                          <a:rPr lang="en-US" i="1">
                            <a:latin typeface="Cambria Math"/>
                          </a:rPr>
                        </m:ctrlPr>
                      </m:sSubPr>
                      <m:e>
                        <m:r>
                          <a:rPr lang="en-US" i="1">
                            <a:latin typeface="Cambria Math"/>
                          </a:rPr>
                          <m:t>𝑔</m:t>
                        </m:r>
                      </m:e>
                      <m:sub>
                        <m:r>
                          <a:rPr lang="en-US" i="1">
                            <a:latin typeface="Cambria Math"/>
                          </a:rPr>
                          <m:t>𝑒𝑓𝑓</m:t>
                        </m:r>
                      </m:sub>
                    </m:sSub>
                  </m:oMath>
                </a14:m>
                <a:r>
                  <a:rPr lang="en-GB" dirty="0" smtClean="0"/>
                  <a:t>~0.0055 cm</a:t>
                </a:r>
                <a:r>
                  <a:rPr lang="en-GB" baseline="30000" dirty="0" smtClean="0"/>
                  <a:t>-1</a:t>
                </a:r>
              </a:p>
              <a:p>
                <a:endParaRPr lang="en-US" dirty="0" smtClean="0"/>
              </a:p>
              <a:p>
                <a14:m>
                  <m:oMath xmlns:m="http://schemas.openxmlformats.org/officeDocument/2006/math">
                    <m:sSub>
                      <m:sSubPr>
                        <m:ctrlPr>
                          <a:rPr lang="en-US" i="1">
                            <a:latin typeface="Cambria Math"/>
                          </a:rPr>
                        </m:ctrlPr>
                      </m:sSubPr>
                      <m:e>
                        <m:r>
                          <a:rPr lang="en-US" i="1">
                            <a:latin typeface="Cambria Math"/>
                          </a:rPr>
                          <m:t>𝑔</m:t>
                        </m:r>
                      </m:e>
                      <m:sub>
                        <m:r>
                          <a:rPr lang="en-US" i="1">
                            <a:latin typeface="Cambria Math"/>
                          </a:rPr>
                          <m:t>𝑒𝑓𝑓</m:t>
                        </m:r>
                      </m:sub>
                    </m:sSub>
                  </m:oMath>
                </a14:m>
                <a:r>
                  <a:rPr lang="en-GB" dirty="0"/>
                  <a:t>~</a:t>
                </a:r>
                <a:r>
                  <a:rPr lang="en-GB" dirty="0" smtClean="0"/>
                  <a:t>0.017 cm</a:t>
                </a:r>
                <a:r>
                  <a:rPr lang="en-GB" baseline="30000" dirty="0" smtClean="0"/>
                  <a:t>-1</a:t>
                </a:r>
                <a:endParaRPr lang="en-GB" baseline="30000" dirty="0"/>
              </a:p>
            </p:txBody>
          </p:sp>
        </mc:Choice>
        <mc:Fallback xmlns="">
          <p:sp>
            <p:nvSpPr>
              <p:cNvPr id="5" name="Rectangle 4"/>
              <p:cNvSpPr>
                <a:spLocks noRot="1" noChangeAspect="1" noMove="1" noResize="1" noEditPoints="1" noAdjustHandles="1" noChangeArrowheads="1" noChangeShapeType="1" noTextEdit="1"/>
              </p:cNvSpPr>
              <p:nvPr/>
            </p:nvSpPr>
            <p:spPr>
              <a:xfrm>
                <a:off x="4082860" y="5400216"/>
                <a:ext cx="2042290" cy="967829"/>
              </a:xfrm>
              <a:prstGeom prst="rect">
                <a:avLst/>
              </a:prstGeom>
              <a:blipFill rotWithShape="1">
                <a:blip r:embed="rId5"/>
                <a:stretch>
                  <a:fillRect t="-3145" b="-6289"/>
                </a:stretch>
              </a:blipFill>
            </p:spPr>
            <p:txBody>
              <a:bodyPr/>
              <a:lstStyle/>
              <a:p>
                <a:r>
                  <a:rPr lang="en-GB">
                    <a:noFill/>
                  </a:rPr>
                  <a:t> </a:t>
                </a:r>
              </a:p>
            </p:txBody>
          </p:sp>
        </mc:Fallback>
      </mc:AlternateContent>
      <p:sp>
        <p:nvSpPr>
          <p:cNvPr id="7" name="TextBox 6"/>
          <p:cNvSpPr txBox="1"/>
          <p:nvPr/>
        </p:nvSpPr>
        <p:spPr>
          <a:xfrm>
            <a:off x="6067977" y="5340117"/>
            <a:ext cx="1428596" cy="923330"/>
          </a:xfrm>
          <a:prstGeom prst="rect">
            <a:avLst/>
          </a:prstGeom>
          <a:noFill/>
        </p:spPr>
        <p:txBody>
          <a:bodyPr wrap="none" rtlCol="0">
            <a:spAutoFit/>
          </a:bodyPr>
          <a:lstStyle/>
          <a:p>
            <a:r>
              <a:rPr lang="en-US" dirty="0" err="1" smtClean="0"/>
              <a:t>oxygeneted</a:t>
            </a:r>
            <a:endParaRPr lang="en-US" dirty="0" smtClean="0"/>
          </a:p>
          <a:p>
            <a:endParaRPr lang="en-US" dirty="0"/>
          </a:p>
          <a:p>
            <a:r>
              <a:rPr lang="en-US" dirty="0" smtClean="0"/>
              <a:t>standard</a:t>
            </a:r>
            <a:endParaRPr lang="en-GB" dirty="0"/>
          </a:p>
        </p:txBody>
      </p:sp>
      <p:sp>
        <p:nvSpPr>
          <p:cNvPr id="9" name="Date Placeholder 8"/>
          <p:cNvSpPr>
            <a:spLocks noGrp="1"/>
          </p:cNvSpPr>
          <p:nvPr>
            <p:ph type="dt" sz="half" idx="12"/>
          </p:nvPr>
        </p:nvSpPr>
        <p:spPr/>
        <p:txBody>
          <a:bodyPr/>
          <a:lstStyle/>
          <a:p>
            <a:fld id="{500D505F-AA0A-4FD7-A4E4-ED543942B262}" type="datetime1">
              <a:rPr lang="en-US" smtClean="0"/>
              <a:t>4/19/2013</a:t>
            </a:fld>
            <a:endParaRPr lang="en-US"/>
          </a:p>
        </p:txBody>
      </p:sp>
      <p:sp>
        <p:nvSpPr>
          <p:cNvPr id="14" name="Footer Placeholder 13"/>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71844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38276A4D-8B39-4DBC-BD2A-681004919C95}" type="slidenum">
              <a:rPr lang="en-US"/>
              <a:pPr/>
              <a:t>33</a:t>
            </a:fld>
            <a:endParaRPr lang="en-US"/>
          </a:p>
        </p:txBody>
      </p:sp>
      <p:pic>
        <p:nvPicPr>
          <p:cNvPr id="80898" name="Picture 2" descr="cern-proton-c-std-o"/>
          <p:cNvPicPr>
            <a:picLocks noChangeAspect="1" noChangeArrowheads="1"/>
          </p:cNvPicPr>
          <p:nvPr/>
        </p:nvPicPr>
        <p:blipFill>
          <a:blip r:embed="rId3" cstate="print">
            <a:extLst>
              <a:ext uri="{28A0092B-C50C-407E-A947-70E740481C1C}">
                <a14:useLocalDpi xmlns:a14="http://schemas.microsoft.com/office/drawing/2010/main" val="0"/>
              </a:ext>
            </a:extLst>
          </a:blip>
          <a:srcRect r="3587"/>
          <a:stretch>
            <a:fillRect/>
          </a:stretch>
        </p:blipFill>
        <p:spPr bwMode="auto">
          <a:xfrm>
            <a:off x="0" y="836613"/>
            <a:ext cx="4427538" cy="3248025"/>
          </a:xfrm>
          <a:prstGeom prst="rect">
            <a:avLst/>
          </a:prstGeom>
          <a:noFill/>
          <a:extLst>
            <a:ext uri="{909E8E84-426E-40DD-AFC4-6F175D3DCCD1}">
              <a14:hiddenFill xmlns:a14="http://schemas.microsoft.com/office/drawing/2010/main">
                <a:solidFill>
                  <a:srgbClr val="FFFFFF"/>
                </a:solidFill>
              </a14:hiddenFill>
            </a:ext>
          </a:extLst>
        </p:spPr>
      </p:pic>
      <p:sp>
        <p:nvSpPr>
          <p:cNvPr id="80912" name="Rectangle 16"/>
          <p:cNvSpPr>
            <a:spLocks noChangeArrowheads="1"/>
          </p:cNvSpPr>
          <p:nvPr/>
        </p:nvSpPr>
        <p:spPr bwMode="auto">
          <a:xfrm>
            <a:off x="900113" y="285750"/>
            <a:ext cx="6428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i="1" dirty="0">
                <a:solidFill>
                  <a:srgbClr val="FF0000"/>
                </a:solidFill>
                <a:effectLst>
                  <a:outerShdw blurRad="38100" dist="38100" dir="2700000" algn="tl">
                    <a:srgbClr val="C0C0C0"/>
                  </a:outerShdw>
                </a:effectLst>
              </a:rPr>
              <a:t>Evolution of </a:t>
            </a:r>
            <a:r>
              <a:rPr lang="en-US" sz="3200" b="1" i="1" dirty="0" err="1">
                <a:solidFill>
                  <a:srgbClr val="FF0000"/>
                </a:solidFill>
                <a:effectLst>
                  <a:outerShdw blurRad="38100" dist="38100" dir="2700000" algn="tl">
                    <a:srgbClr val="C0C0C0"/>
                  </a:outerShdw>
                </a:effectLst>
              </a:rPr>
              <a:t>V</a:t>
            </a:r>
            <a:r>
              <a:rPr lang="en-US" sz="3200" b="1" i="1" baseline="-25000" dirty="0" err="1">
                <a:solidFill>
                  <a:srgbClr val="FF0000"/>
                </a:solidFill>
                <a:effectLst>
                  <a:outerShdw blurRad="38100" dist="38100" dir="2700000" algn="tl">
                    <a:srgbClr val="C0C0C0"/>
                  </a:outerShdw>
                </a:effectLst>
              </a:rPr>
              <a:t>dep</a:t>
            </a:r>
            <a:r>
              <a:rPr lang="en-US" sz="3200" b="1" i="1" dirty="0">
                <a:solidFill>
                  <a:srgbClr val="FF0000"/>
                </a:solidFill>
                <a:effectLst>
                  <a:outerShdw blurRad="38100" dist="38100" dir="2700000" algn="tl">
                    <a:srgbClr val="C0C0C0"/>
                  </a:outerShdw>
                </a:effectLst>
              </a:rPr>
              <a:t> with fluence …</a:t>
            </a:r>
          </a:p>
        </p:txBody>
      </p:sp>
      <p:sp>
        <p:nvSpPr>
          <p:cNvPr id="3" name="Rectangle 2"/>
          <p:cNvSpPr/>
          <p:nvPr/>
        </p:nvSpPr>
        <p:spPr bwMode="auto">
          <a:xfrm rot="16200000">
            <a:off x="5702445" y="2315856"/>
            <a:ext cx="18288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16200000">
            <a:off x="4026045" y="2315856"/>
            <a:ext cx="1828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rot="10800000">
            <a:off x="3701256" y="3623734"/>
            <a:ext cx="304800" cy="6827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7086600" y="1424315"/>
            <a:ext cx="0" cy="1828801"/>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6" name="Straight Connector 5"/>
          <p:cNvCxnSpPr/>
          <p:nvPr/>
        </p:nvCxnSpPr>
        <p:spPr bwMode="auto">
          <a:xfrm>
            <a:off x="7086600" y="3253116"/>
            <a:ext cx="18288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 name="Straight Connector 7"/>
          <p:cNvCxnSpPr/>
          <p:nvPr/>
        </p:nvCxnSpPr>
        <p:spPr bwMode="auto">
          <a:xfrm flipV="1">
            <a:off x="7086599" y="1534026"/>
            <a:ext cx="1676401" cy="171017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8606547" y="3162721"/>
            <a:ext cx="312906" cy="369332"/>
          </a:xfrm>
          <a:prstGeom prst="rect">
            <a:avLst/>
          </a:prstGeom>
          <a:noFill/>
        </p:spPr>
        <p:txBody>
          <a:bodyPr wrap="none" rtlCol="0">
            <a:spAutoFit/>
          </a:bodyPr>
          <a:lstStyle/>
          <a:p>
            <a:r>
              <a:rPr lang="en-US" dirty="0" smtClean="0"/>
              <a:t>d</a:t>
            </a:r>
            <a:endParaRPr lang="en-GB" dirty="0"/>
          </a:p>
        </p:txBody>
      </p:sp>
      <p:sp>
        <p:nvSpPr>
          <p:cNvPr id="12" name="TextBox 11"/>
          <p:cNvSpPr txBox="1"/>
          <p:nvPr/>
        </p:nvSpPr>
        <p:spPr>
          <a:xfrm>
            <a:off x="7737762" y="3254402"/>
            <a:ext cx="300082" cy="369332"/>
          </a:xfrm>
          <a:prstGeom prst="rect">
            <a:avLst/>
          </a:prstGeom>
          <a:noFill/>
        </p:spPr>
        <p:txBody>
          <a:bodyPr wrap="none" rtlCol="0">
            <a:spAutoFit/>
          </a:bodyPr>
          <a:lstStyle/>
          <a:p>
            <a:r>
              <a:rPr lang="en-US" dirty="0" smtClean="0"/>
              <a:t>x</a:t>
            </a:r>
            <a:endParaRPr lang="en-GB" dirty="0"/>
          </a:p>
        </p:txBody>
      </p:sp>
      <p:sp>
        <p:nvSpPr>
          <p:cNvPr id="13" name="TextBox 12"/>
          <p:cNvSpPr txBox="1"/>
          <p:nvPr/>
        </p:nvSpPr>
        <p:spPr>
          <a:xfrm rot="16200000">
            <a:off x="6040812" y="2165740"/>
            <a:ext cx="1818126" cy="307777"/>
          </a:xfrm>
          <a:prstGeom prst="rect">
            <a:avLst/>
          </a:prstGeom>
          <a:noFill/>
        </p:spPr>
        <p:txBody>
          <a:bodyPr wrap="none" rtlCol="0">
            <a:spAutoFit/>
          </a:bodyPr>
          <a:lstStyle/>
          <a:p>
            <a:r>
              <a:rPr lang="en-US" sz="1400" dirty="0" smtClean="0"/>
              <a:t>Electric field at </a:t>
            </a:r>
            <a:r>
              <a:rPr lang="en-US" sz="1400" dirty="0" err="1" smtClean="0"/>
              <a:t>Vdep</a:t>
            </a:r>
            <a:endParaRPr lang="en-GB" sz="1400" dirty="0"/>
          </a:p>
        </p:txBody>
      </p:sp>
      <p:grpSp>
        <p:nvGrpSpPr>
          <p:cNvPr id="110" name="Group 109"/>
          <p:cNvGrpSpPr/>
          <p:nvPr/>
        </p:nvGrpSpPr>
        <p:grpSpPr>
          <a:xfrm>
            <a:off x="5462419" y="1563969"/>
            <a:ext cx="261610" cy="369332"/>
            <a:chOff x="6693888" y="4147839"/>
            <a:chExt cx="261610" cy="369332"/>
          </a:xfrm>
        </p:grpSpPr>
        <p:sp>
          <p:nvSpPr>
            <p:cNvPr id="111" name="Oval 1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2" name="TextBox 1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3" name="Group 112"/>
          <p:cNvGrpSpPr/>
          <p:nvPr/>
        </p:nvGrpSpPr>
        <p:grpSpPr>
          <a:xfrm>
            <a:off x="5162969" y="1815400"/>
            <a:ext cx="261610" cy="369332"/>
            <a:chOff x="6693888" y="4147839"/>
            <a:chExt cx="261610" cy="369332"/>
          </a:xfrm>
        </p:grpSpPr>
        <p:sp>
          <p:nvSpPr>
            <p:cNvPr id="114" name="Oval 1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5" name="TextBox 1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6" name="Group 115"/>
          <p:cNvGrpSpPr/>
          <p:nvPr/>
        </p:nvGrpSpPr>
        <p:grpSpPr>
          <a:xfrm>
            <a:off x="5440098" y="2134963"/>
            <a:ext cx="261610" cy="369332"/>
            <a:chOff x="6693888" y="4147839"/>
            <a:chExt cx="261610" cy="369332"/>
          </a:xfrm>
        </p:grpSpPr>
        <p:sp>
          <p:nvSpPr>
            <p:cNvPr id="117" name="Oval 1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8" name="TextBox 1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9" name="Group 118"/>
          <p:cNvGrpSpPr/>
          <p:nvPr/>
        </p:nvGrpSpPr>
        <p:grpSpPr>
          <a:xfrm>
            <a:off x="5134115" y="2497575"/>
            <a:ext cx="261610" cy="369332"/>
            <a:chOff x="6693888" y="4147839"/>
            <a:chExt cx="261610" cy="369332"/>
          </a:xfrm>
        </p:grpSpPr>
        <p:sp>
          <p:nvSpPr>
            <p:cNvPr id="120" name="Oval 1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1" name="TextBox 1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5" name="Group 124"/>
          <p:cNvGrpSpPr/>
          <p:nvPr/>
        </p:nvGrpSpPr>
        <p:grpSpPr>
          <a:xfrm>
            <a:off x="6160646" y="2091293"/>
            <a:ext cx="261610" cy="369332"/>
            <a:chOff x="6693888" y="4147839"/>
            <a:chExt cx="261610" cy="369332"/>
          </a:xfrm>
        </p:grpSpPr>
        <p:sp>
          <p:nvSpPr>
            <p:cNvPr id="126" name="Oval 1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7" name="TextBox 1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4" name="Group 133"/>
          <p:cNvGrpSpPr/>
          <p:nvPr/>
        </p:nvGrpSpPr>
        <p:grpSpPr>
          <a:xfrm>
            <a:off x="5701180" y="2275508"/>
            <a:ext cx="261610" cy="369332"/>
            <a:chOff x="6693888" y="4147839"/>
            <a:chExt cx="261610" cy="369332"/>
          </a:xfrm>
        </p:grpSpPr>
        <p:sp>
          <p:nvSpPr>
            <p:cNvPr id="135" name="Oval 13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6" name="TextBox 13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7" name="Group 136"/>
          <p:cNvGrpSpPr/>
          <p:nvPr/>
        </p:nvGrpSpPr>
        <p:grpSpPr>
          <a:xfrm>
            <a:off x="5416293" y="2740916"/>
            <a:ext cx="261610" cy="369332"/>
            <a:chOff x="6693888" y="4147839"/>
            <a:chExt cx="261610" cy="369332"/>
          </a:xfrm>
        </p:grpSpPr>
        <p:sp>
          <p:nvSpPr>
            <p:cNvPr id="138" name="Oval 13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9" name="TextBox 13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0" name="Group 139"/>
          <p:cNvGrpSpPr/>
          <p:nvPr/>
        </p:nvGrpSpPr>
        <p:grpSpPr>
          <a:xfrm>
            <a:off x="6247279" y="1444804"/>
            <a:ext cx="261610" cy="369332"/>
            <a:chOff x="6693888" y="4147839"/>
            <a:chExt cx="261610" cy="369332"/>
          </a:xfrm>
        </p:grpSpPr>
        <p:sp>
          <p:nvSpPr>
            <p:cNvPr id="141" name="Oval 14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2" name="TextBox 14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3" name="Group 142"/>
          <p:cNvGrpSpPr/>
          <p:nvPr/>
        </p:nvGrpSpPr>
        <p:grpSpPr>
          <a:xfrm>
            <a:off x="6274679" y="2504295"/>
            <a:ext cx="261610" cy="369332"/>
            <a:chOff x="6693888" y="4147839"/>
            <a:chExt cx="261610" cy="369332"/>
          </a:xfrm>
        </p:grpSpPr>
        <p:sp>
          <p:nvSpPr>
            <p:cNvPr id="144" name="Oval 14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5" name="TextBox 14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6" name="Group 145"/>
          <p:cNvGrpSpPr/>
          <p:nvPr/>
        </p:nvGrpSpPr>
        <p:grpSpPr>
          <a:xfrm>
            <a:off x="4997122" y="2226363"/>
            <a:ext cx="261610" cy="369332"/>
            <a:chOff x="6693888" y="4147839"/>
            <a:chExt cx="261610" cy="369332"/>
          </a:xfrm>
        </p:grpSpPr>
        <p:sp>
          <p:nvSpPr>
            <p:cNvPr id="147" name="Oval 14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8" name="TextBox 14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9" name="Group 148"/>
          <p:cNvGrpSpPr/>
          <p:nvPr/>
        </p:nvGrpSpPr>
        <p:grpSpPr>
          <a:xfrm>
            <a:off x="5952119" y="1593617"/>
            <a:ext cx="261610" cy="369332"/>
            <a:chOff x="6693888" y="4147839"/>
            <a:chExt cx="261610" cy="369332"/>
          </a:xfrm>
        </p:grpSpPr>
        <p:sp>
          <p:nvSpPr>
            <p:cNvPr id="150" name="Oval 14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1" name="TextBox 15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2" name="Group 151"/>
          <p:cNvGrpSpPr/>
          <p:nvPr/>
        </p:nvGrpSpPr>
        <p:grpSpPr>
          <a:xfrm>
            <a:off x="5247148" y="1425560"/>
            <a:ext cx="261610" cy="369332"/>
            <a:chOff x="6693888" y="4147839"/>
            <a:chExt cx="261610" cy="369332"/>
          </a:xfrm>
        </p:grpSpPr>
        <p:sp>
          <p:nvSpPr>
            <p:cNvPr id="153" name="Oval 15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4" name="TextBox 15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14" name="TextBox 13"/>
          <p:cNvSpPr txBox="1"/>
          <p:nvPr/>
        </p:nvSpPr>
        <p:spPr>
          <a:xfrm>
            <a:off x="630368" y="4604266"/>
            <a:ext cx="6165618" cy="1200329"/>
          </a:xfrm>
          <a:prstGeom prst="rect">
            <a:avLst/>
          </a:prstGeom>
          <a:noFill/>
        </p:spPr>
        <p:txBody>
          <a:bodyPr wrap="square" rtlCol="0">
            <a:spAutoFit/>
          </a:bodyPr>
          <a:lstStyle/>
          <a:p>
            <a:r>
              <a:rPr lang="en-US" dirty="0" smtClean="0"/>
              <a:t>Standard float-zone n-type silicon detector would be at the limit</a:t>
            </a:r>
            <a:r>
              <a:rPr lang="en-GB" dirty="0"/>
              <a:t> </a:t>
            </a:r>
            <a:r>
              <a:rPr lang="en-GB" dirty="0" smtClean="0"/>
              <a:t>of the power supply (500 V for ATLAS SCT), however </a:t>
            </a:r>
            <a:r>
              <a:rPr lang="en-GB" i="1" dirty="0" err="1" smtClean="0"/>
              <a:t>V</a:t>
            </a:r>
            <a:r>
              <a:rPr lang="en-GB" i="1" baseline="-25000" dirty="0" err="1" smtClean="0"/>
              <a:t>dep</a:t>
            </a:r>
            <a:r>
              <a:rPr lang="en-GB" dirty="0" smtClean="0"/>
              <a:t> is not enough – low field require some over depletion to avoid ballistic deficit and reduce trapping.</a:t>
            </a:r>
            <a:endParaRPr lang="en-US" dirty="0" smtClean="0"/>
          </a:p>
        </p:txBody>
      </p:sp>
      <p:grpSp>
        <p:nvGrpSpPr>
          <p:cNvPr id="131" name="Group 130"/>
          <p:cNvGrpSpPr/>
          <p:nvPr/>
        </p:nvGrpSpPr>
        <p:grpSpPr>
          <a:xfrm>
            <a:off x="5946012" y="2314612"/>
            <a:ext cx="261610" cy="369332"/>
            <a:chOff x="6693888" y="4147839"/>
            <a:chExt cx="261610" cy="369332"/>
          </a:xfrm>
        </p:grpSpPr>
        <p:sp>
          <p:nvSpPr>
            <p:cNvPr id="132" name="Oval 13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3" name="TextBox 13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5" name="Group 154"/>
          <p:cNvGrpSpPr/>
          <p:nvPr/>
        </p:nvGrpSpPr>
        <p:grpSpPr>
          <a:xfrm>
            <a:off x="6098103" y="1823111"/>
            <a:ext cx="261610" cy="369332"/>
            <a:chOff x="6693888" y="4147839"/>
            <a:chExt cx="261610" cy="369332"/>
          </a:xfrm>
        </p:grpSpPr>
        <p:sp>
          <p:nvSpPr>
            <p:cNvPr id="156" name="Oval 15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7" name="TextBox 15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8" name="Group 157"/>
          <p:cNvGrpSpPr/>
          <p:nvPr/>
        </p:nvGrpSpPr>
        <p:grpSpPr>
          <a:xfrm>
            <a:off x="5514122" y="2395829"/>
            <a:ext cx="261610" cy="369332"/>
            <a:chOff x="6693888" y="4147839"/>
            <a:chExt cx="261610" cy="369332"/>
          </a:xfrm>
        </p:grpSpPr>
        <p:sp>
          <p:nvSpPr>
            <p:cNvPr id="159" name="Oval 15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0" name="TextBox 15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61" name="Group 160"/>
          <p:cNvGrpSpPr/>
          <p:nvPr/>
        </p:nvGrpSpPr>
        <p:grpSpPr>
          <a:xfrm>
            <a:off x="5192335" y="2314612"/>
            <a:ext cx="261610" cy="369332"/>
            <a:chOff x="6693888" y="4147839"/>
            <a:chExt cx="261610" cy="369332"/>
          </a:xfrm>
        </p:grpSpPr>
        <p:sp>
          <p:nvSpPr>
            <p:cNvPr id="162" name="Oval 16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3" name="TextBox 16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64" name="Group 163"/>
          <p:cNvGrpSpPr/>
          <p:nvPr/>
        </p:nvGrpSpPr>
        <p:grpSpPr>
          <a:xfrm>
            <a:off x="6274679" y="2304286"/>
            <a:ext cx="261610" cy="369332"/>
            <a:chOff x="6693888" y="4147839"/>
            <a:chExt cx="261610" cy="369332"/>
          </a:xfrm>
        </p:grpSpPr>
        <p:sp>
          <p:nvSpPr>
            <p:cNvPr id="165" name="Oval 16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6" name="TextBox 16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82" name="Group 181"/>
          <p:cNvGrpSpPr/>
          <p:nvPr/>
        </p:nvGrpSpPr>
        <p:grpSpPr>
          <a:xfrm>
            <a:off x="5734551" y="1426086"/>
            <a:ext cx="261610" cy="369332"/>
            <a:chOff x="6693888" y="4147839"/>
            <a:chExt cx="261610" cy="369332"/>
          </a:xfrm>
        </p:grpSpPr>
        <p:sp>
          <p:nvSpPr>
            <p:cNvPr id="183" name="Oval 18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4" name="TextBox 18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94" name="Group 193"/>
          <p:cNvGrpSpPr/>
          <p:nvPr/>
        </p:nvGrpSpPr>
        <p:grpSpPr>
          <a:xfrm>
            <a:off x="5061530" y="2823991"/>
            <a:ext cx="261610" cy="369332"/>
            <a:chOff x="6693888" y="4147839"/>
            <a:chExt cx="261610" cy="369332"/>
          </a:xfrm>
        </p:grpSpPr>
        <p:sp>
          <p:nvSpPr>
            <p:cNvPr id="195" name="Oval 19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6" name="TextBox 19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3" name="Group 202"/>
          <p:cNvGrpSpPr/>
          <p:nvPr/>
        </p:nvGrpSpPr>
        <p:grpSpPr>
          <a:xfrm>
            <a:off x="6116474" y="2854754"/>
            <a:ext cx="261610" cy="369332"/>
            <a:chOff x="6693888" y="4147839"/>
            <a:chExt cx="261610" cy="369332"/>
          </a:xfrm>
        </p:grpSpPr>
        <p:sp>
          <p:nvSpPr>
            <p:cNvPr id="204" name="Oval 20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5" name="TextBox 20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6" name="Group 205"/>
          <p:cNvGrpSpPr/>
          <p:nvPr/>
        </p:nvGrpSpPr>
        <p:grpSpPr>
          <a:xfrm>
            <a:off x="5009828" y="1669817"/>
            <a:ext cx="261610" cy="369332"/>
            <a:chOff x="6693888" y="4147839"/>
            <a:chExt cx="261610" cy="369332"/>
          </a:xfrm>
        </p:grpSpPr>
        <p:sp>
          <p:nvSpPr>
            <p:cNvPr id="207" name="Oval 20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8" name="TextBox 20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4" name="Group 223"/>
          <p:cNvGrpSpPr/>
          <p:nvPr/>
        </p:nvGrpSpPr>
        <p:grpSpPr>
          <a:xfrm>
            <a:off x="5491801" y="1862150"/>
            <a:ext cx="261610" cy="369332"/>
            <a:chOff x="6693888" y="4147839"/>
            <a:chExt cx="261610" cy="369332"/>
          </a:xfrm>
        </p:grpSpPr>
        <p:sp>
          <p:nvSpPr>
            <p:cNvPr id="225" name="Oval 22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6" name="TextBox 22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0" name="Group 229"/>
          <p:cNvGrpSpPr/>
          <p:nvPr/>
        </p:nvGrpSpPr>
        <p:grpSpPr>
          <a:xfrm>
            <a:off x="5964728" y="2014642"/>
            <a:ext cx="261610" cy="369332"/>
            <a:chOff x="6693888" y="4147839"/>
            <a:chExt cx="261610" cy="369332"/>
          </a:xfrm>
        </p:grpSpPr>
        <p:sp>
          <p:nvSpPr>
            <p:cNvPr id="231" name="Oval 23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2" name="TextBox 23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3" name="Group 232"/>
          <p:cNvGrpSpPr/>
          <p:nvPr/>
        </p:nvGrpSpPr>
        <p:grpSpPr>
          <a:xfrm>
            <a:off x="6131792" y="1611988"/>
            <a:ext cx="261610" cy="369332"/>
            <a:chOff x="6693888" y="4147839"/>
            <a:chExt cx="261610" cy="369332"/>
          </a:xfrm>
        </p:grpSpPr>
        <p:sp>
          <p:nvSpPr>
            <p:cNvPr id="234" name="Oval 23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5" name="TextBox 23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9" name="Group 238"/>
          <p:cNvGrpSpPr/>
          <p:nvPr/>
        </p:nvGrpSpPr>
        <p:grpSpPr>
          <a:xfrm>
            <a:off x="6326382" y="2770468"/>
            <a:ext cx="261610" cy="369332"/>
            <a:chOff x="6693888" y="4147839"/>
            <a:chExt cx="261610" cy="369332"/>
          </a:xfrm>
        </p:grpSpPr>
        <p:sp>
          <p:nvSpPr>
            <p:cNvPr id="240" name="Oval 2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1" name="TextBox 2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2" name="Group 241"/>
          <p:cNvGrpSpPr/>
          <p:nvPr/>
        </p:nvGrpSpPr>
        <p:grpSpPr>
          <a:xfrm>
            <a:off x="5643472" y="2818167"/>
            <a:ext cx="261610" cy="369332"/>
            <a:chOff x="6693888" y="4147839"/>
            <a:chExt cx="261610" cy="369332"/>
          </a:xfrm>
        </p:grpSpPr>
        <p:sp>
          <p:nvSpPr>
            <p:cNvPr id="243" name="Oval 24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4" name="TextBox 24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5" name="Group 244"/>
          <p:cNvGrpSpPr/>
          <p:nvPr/>
        </p:nvGrpSpPr>
        <p:grpSpPr>
          <a:xfrm>
            <a:off x="5201098" y="2123108"/>
            <a:ext cx="261610" cy="369332"/>
            <a:chOff x="6693888" y="4147839"/>
            <a:chExt cx="261610" cy="369332"/>
          </a:xfrm>
        </p:grpSpPr>
        <p:sp>
          <p:nvSpPr>
            <p:cNvPr id="246" name="Oval 2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7" name="TextBox 2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8" name="Group 247"/>
          <p:cNvGrpSpPr/>
          <p:nvPr/>
        </p:nvGrpSpPr>
        <p:grpSpPr>
          <a:xfrm>
            <a:off x="5009828" y="1427322"/>
            <a:ext cx="261610" cy="369332"/>
            <a:chOff x="6693888" y="4147839"/>
            <a:chExt cx="261610" cy="369332"/>
          </a:xfrm>
        </p:grpSpPr>
        <p:sp>
          <p:nvSpPr>
            <p:cNvPr id="249" name="Oval 24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0" name="TextBox 24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1" name="Group 250"/>
          <p:cNvGrpSpPr/>
          <p:nvPr/>
        </p:nvGrpSpPr>
        <p:grpSpPr>
          <a:xfrm>
            <a:off x="4979084" y="2593888"/>
            <a:ext cx="261610" cy="369332"/>
            <a:chOff x="6693888" y="4147839"/>
            <a:chExt cx="261610" cy="369332"/>
          </a:xfrm>
        </p:grpSpPr>
        <p:sp>
          <p:nvSpPr>
            <p:cNvPr id="252" name="Oval 2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3" name="TextBox 2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4" name="Group 253"/>
          <p:cNvGrpSpPr/>
          <p:nvPr/>
        </p:nvGrpSpPr>
        <p:grpSpPr>
          <a:xfrm>
            <a:off x="5672327" y="1711368"/>
            <a:ext cx="261610" cy="369332"/>
            <a:chOff x="6693888" y="4147839"/>
            <a:chExt cx="261610" cy="369332"/>
          </a:xfrm>
        </p:grpSpPr>
        <p:sp>
          <p:nvSpPr>
            <p:cNvPr id="255" name="Oval 2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6" name="TextBox 2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7" name="Group 256"/>
          <p:cNvGrpSpPr/>
          <p:nvPr/>
        </p:nvGrpSpPr>
        <p:grpSpPr>
          <a:xfrm>
            <a:off x="5913026" y="2827511"/>
            <a:ext cx="261610" cy="369332"/>
            <a:chOff x="6693888" y="4147839"/>
            <a:chExt cx="261610" cy="369332"/>
          </a:xfrm>
        </p:grpSpPr>
        <p:sp>
          <p:nvSpPr>
            <p:cNvPr id="258" name="Oval 2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9" name="TextBox 2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76" name="Group 175"/>
          <p:cNvGrpSpPr/>
          <p:nvPr/>
        </p:nvGrpSpPr>
        <p:grpSpPr>
          <a:xfrm>
            <a:off x="5433796" y="2496906"/>
            <a:ext cx="261610" cy="369332"/>
            <a:chOff x="6693888" y="4147839"/>
            <a:chExt cx="261610" cy="369332"/>
          </a:xfrm>
        </p:grpSpPr>
        <p:sp>
          <p:nvSpPr>
            <p:cNvPr id="177" name="Oval 17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8" name="TextBox 17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85" name="Group 184"/>
          <p:cNvGrpSpPr/>
          <p:nvPr/>
        </p:nvGrpSpPr>
        <p:grpSpPr>
          <a:xfrm>
            <a:off x="5959018" y="2575656"/>
            <a:ext cx="261610" cy="369332"/>
            <a:chOff x="6693888" y="4147839"/>
            <a:chExt cx="261610" cy="369332"/>
          </a:xfrm>
        </p:grpSpPr>
        <p:sp>
          <p:nvSpPr>
            <p:cNvPr id="186" name="Oval 1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7" name="TextBox 1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88" name="Group 187"/>
          <p:cNvGrpSpPr/>
          <p:nvPr/>
        </p:nvGrpSpPr>
        <p:grpSpPr>
          <a:xfrm>
            <a:off x="5848571" y="2169500"/>
            <a:ext cx="261610" cy="369332"/>
            <a:chOff x="6693888" y="4147839"/>
            <a:chExt cx="261610" cy="369332"/>
          </a:xfrm>
        </p:grpSpPr>
        <p:sp>
          <p:nvSpPr>
            <p:cNvPr id="189" name="Oval 18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0" name="TextBox 18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0" name="Group 199"/>
          <p:cNvGrpSpPr/>
          <p:nvPr/>
        </p:nvGrpSpPr>
        <p:grpSpPr>
          <a:xfrm>
            <a:off x="5314519" y="1899311"/>
            <a:ext cx="261610" cy="369332"/>
            <a:chOff x="6693888" y="4147839"/>
            <a:chExt cx="261610" cy="369332"/>
          </a:xfrm>
        </p:grpSpPr>
        <p:sp>
          <p:nvSpPr>
            <p:cNvPr id="201" name="Oval 20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2" name="TextBox 20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9" name="Group 208"/>
          <p:cNvGrpSpPr/>
          <p:nvPr/>
        </p:nvGrpSpPr>
        <p:grpSpPr>
          <a:xfrm>
            <a:off x="5314519" y="1629470"/>
            <a:ext cx="261610" cy="369332"/>
            <a:chOff x="6693888" y="4147839"/>
            <a:chExt cx="261610" cy="369332"/>
          </a:xfrm>
        </p:grpSpPr>
        <p:sp>
          <p:nvSpPr>
            <p:cNvPr id="210" name="Oval 20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1" name="TextBox 21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2" name="Group 211"/>
          <p:cNvGrpSpPr/>
          <p:nvPr/>
        </p:nvGrpSpPr>
        <p:grpSpPr>
          <a:xfrm>
            <a:off x="5048402" y="1960740"/>
            <a:ext cx="261610" cy="369332"/>
            <a:chOff x="6693888" y="4147839"/>
            <a:chExt cx="261610" cy="369332"/>
          </a:xfrm>
        </p:grpSpPr>
        <p:sp>
          <p:nvSpPr>
            <p:cNvPr id="213" name="Oval 21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4" name="TextBox 21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8" name="Group 217"/>
          <p:cNvGrpSpPr/>
          <p:nvPr/>
        </p:nvGrpSpPr>
        <p:grpSpPr>
          <a:xfrm>
            <a:off x="6288107" y="1872854"/>
            <a:ext cx="261610" cy="369332"/>
            <a:chOff x="6693888" y="4147839"/>
            <a:chExt cx="261610" cy="369332"/>
          </a:xfrm>
        </p:grpSpPr>
        <p:sp>
          <p:nvSpPr>
            <p:cNvPr id="219" name="Oval 21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0" name="TextBox 21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6" name="Group 235"/>
          <p:cNvGrpSpPr/>
          <p:nvPr/>
        </p:nvGrpSpPr>
        <p:grpSpPr>
          <a:xfrm>
            <a:off x="5835744" y="1800168"/>
            <a:ext cx="261610" cy="369332"/>
            <a:chOff x="6693888" y="4147839"/>
            <a:chExt cx="261610" cy="369332"/>
          </a:xfrm>
        </p:grpSpPr>
        <p:sp>
          <p:nvSpPr>
            <p:cNvPr id="237" name="Oval 23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8" name="TextBox 23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0" name="Group 259"/>
          <p:cNvGrpSpPr/>
          <p:nvPr/>
        </p:nvGrpSpPr>
        <p:grpSpPr>
          <a:xfrm>
            <a:off x="5966549" y="1428444"/>
            <a:ext cx="261610" cy="369332"/>
            <a:chOff x="6693888" y="4147839"/>
            <a:chExt cx="261610" cy="369332"/>
          </a:xfrm>
        </p:grpSpPr>
        <p:sp>
          <p:nvSpPr>
            <p:cNvPr id="261" name="Oval 26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2" name="TextBox 26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3" name="Group 262"/>
          <p:cNvGrpSpPr/>
          <p:nvPr/>
        </p:nvGrpSpPr>
        <p:grpSpPr>
          <a:xfrm>
            <a:off x="5704939" y="2632450"/>
            <a:ext cx="261610" cy="369332"/>
            <a:chOff x="6693888" y="4147839"/>
            <a:chExt cx="261610" cy="369332"/>
          </a:xfrm>
        </p:grpSpPr>
        <p:sp>
          <p:nvSpPr>
            <p:cNvPr id="264" name="Oval 26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5" name="TextBox 26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6" name="Group 265"/>
          <p:cNvGrpSpPr/>
          <p:nvPr/>
        </p:nvGrpSpPr>
        <p:grpSpPr>
          <a:xfrm>
            <a:off x="5996161" y="2371584"/>
            <a:ext cx="261610" cy="369332"/>
            <a:chOff x="6693888" y="4147839"/>
            <a:chExt cx="261610" cy="369332"/>
          </a:xfrm>
        </p:grpSpPr>
        <p:sp>
          <p:nvSpPr>
            <p:cNvPr id="267" name="Oval 26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8" name="TextBox 26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9" name="Group 268"/>
          <p:cNvGrpSpPr/>
          <p:nvPr/>
        </p:nvGrpSpPr>
        <p:grpSpPr>
          <a:xfrm>
            <a:off x="6146531" y="2651856"/>
            <a:ext cx="261610" cy="369332"/>
            <a:chOff x="6693888" y="4147839"/>
            <a:chExt cx="261610" cy="369332"/>
          </a:xfrm>
        </p:grpSpPr>
        <p:sp>
          <p:nvSpPr>
            <p:cNvPr id="270" name="Oval 26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1" name="TextBox 27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2" name="Group 271"/>
          <p:cNvGrpSpPr/>
          <p:nvPr/>
        </p:nvGrpSpPr>
        <p:grpSpPr>
          <a:xfrm>
            <a:off x="5653237" y="2390812"/>
            <a:ext cx="261610" cy="369332"/>
            <a:chOff x="6693888" y="4147839"/>
            <a:chExt cx="261610" cy="369332"/>
          </a:xfrm>
        </p:grpSpPr>
        <p:sp>
          <p:nvSpPr>
            <p:cNvPr id="273" name="Oval 27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4" name="TextBox 27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5" name="Group 274"/>
          <p:cNvGrpSpPr/>
          <p:nvPr/>
        </p:nvGrpSpPr>
        <p:grpSpPr>
          <a:xfrm>
            <a:off x="5547098" y="2150163"/>
            <a:ext cx="261610" cy="369332"/>
            <a:chOff x="6693888" y="4147839"/>
            <a:chExt cx="261610" cy="369332"/>
          </a:xfrm>
        </p:grpSpPr>
        <p:sp>
          <p:nvSpPr>
            <p:cNvPr id="276" name="Oval 27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7" name="TextBox 27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8" name="Group 277"/>
          <p:cNvGrpSpPr/>
          <p:nvPr/>
        </p:nvGrpSpPr>
        <p:grpSpPr>
          <a:xfrm>
            <a:off x="5547098" y="1960044"/>
            <a:ext cx="261610" cy="369332"/>
            <a:chOff x="6693888" y="4147839"/>
            <a:chExt cx="261610" cy="369332"/>
          </a:xfrm>
        </p:grpSpPr>
        <p:sp>
          <p:nvSpPr>
            <p:cNvPr id="279" name="Oval 27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0" name="TextBox 27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1" name="Group 280"/>
          <p:cNvGrpSpPr/>
          <p:nvPr/>
        </p:nvGrpSpPr>
        <p:grpSpPr>
          <a:xfrm>
            <a:off x="5356235" y="2536374"/>
            <a:ext cx="261610" cy="369332"/>
            <a:chOff x="6693888" y="4147839"/>
            <a:chExt cx="261610" cy="369332"/>
          </a:xfrm>
        </p:grpSpPr>
        <p:sp>
          <p:nvSpPr>
            <p:cNvPr id="282" name="Oval 28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3" name="TextBox 28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4" name="Group 283"/>
          <p:cNvGrpSpPr/>
          <p:nvPr/>
        </p:nvGrpSpPr>
        <p:grpSpPr>
          <a:xfrm>
            <a:off x="5175260" y="2656695"/>
            <a:ext cx="261610" cy="369332"/>
            <a:chOff x="6693888" y="4147839"/>
            <a:chExt cx="261610" cy="369332"/>
          </a:xfrm>
        </p:grpSpPr>
        <p:sp>
          <p:nvSpPr>
            <p:cNvPr id="285" name="Oval 28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6" name="TextBox 28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7" name="Group 286"/>
          <p:cNvGrpSpPr/>
          <p:nvPr/>
        </p:nvGrpSpPr>
        <p:grpSpPr>
          <a:xfrm>
            <a:off x="5277029" y="2791727"/>
            <a:ext cx="261610" cy="369332"/>
            <a:chOff x="6693888" y="4147839"/>
            <a:chExt cx="261610" cy="369332"/>
          </a:xfrm>
        </p:grpSpPr>
        <p:sp>
          <p:nvSpPr>
            <p:cNvPr id="288" name="Oval 28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9" name="TextBox 28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0" name="Group 289"/>
          <p:cNvGrpSpPr/>
          <p:nvPr/>
        </p:nvGrpSpPr>
        <p:grpSpPr>
          <a:xfrm>
            <a:off x="5836493" y="2420289"/>
            <a:ext cx="261610" cy="369332"/>
            <a:chOff x="6693888" y="4147839"/>
            <a:chExt cx="261610" cy="369332"/>
          </a:xfrm>
        </p:grpSpPr>
        <p:sp>
          <p:nvSpPr>
            <p:cNvPr id="291" name="Oval 29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2" name="TextBox 29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3" name="Group 292"/>
          <p:cNvGrpSpPr/>
          <p:nvPr/>
        </p:nvGrpSpPr>
        <p:grpSpPr>
          <a:xfrm>
            <a:off x="5879916" y="2662002"/>
            <a:ext cx="261610" cy="369332"/>
            <a:chOff x="6693888" y="4147839"/>
            <a:chExt cx="261610" cy="369332"/>
          </a:xfrm>
        </p:grpSpPr>
        <p:sp>
          <p:nvSpPr>
            <p:cNvPr id="294" name="Oval 29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5" name="TextBox 29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6" name="Group 295"/>
          <p:cNvGrpSpPr/>
          <p:nvPr/>
        </p:nvGrpSpPr>
        <p:grpSpPr>
          <a:xfrm>
            <a:off x="6332375" y="2093300"/>
            <a:ext cx="261610" cy="369332"/>
            <a:chOff x="6693888" y="4147839"/>
            <a:chExt cx="261610" cy="369332"/>
          </a:xfrm>
        </p:grpSpPr>
        <p:sp>
          <p:nvSpPr>
            <p:cNvPr id="297" name="Oval 29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8" name="TextBox 29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9" name="Group 298"/>
          <p:cNvGrpSpPr/>
          <p:nvPr/>
        </p:nvGrpSpPr>
        <p:grpSpPr>
          <a:xfrm>
            <a:off x="6332375" y="1640169"/>
            <a:ext cx="261610" cy="369332"/>
            <a:chOff x="6693888" y="4147839"/>
            <a:chExt cx="261610" cy="369332"/>
          </a:xfrm>
        </p:grpSpPr>
        <p:sp>
          <p:nvSpPr>
            <p:cNvPr id="300" name="Oval 29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1" name="TextBox 30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2" name="Group 301"/>
          <p:cNvGrpSpPr/>
          <p:nvPr/>
        </p:nvGrpSpPr>
        <p:grpSpPr>
          <a:xfrm>
            <a:off x="5819715" y="2021480"/>
            <a:ext cx="261610" cy="369332"/>
            <a:chOff x="6693888" y="4147839"/>
            <a:chExt cx="261610" cy="369332"/>
          </a:xfrm>
        </p:grpSpPr>
        <p:sp>
          <p:nvSpPr>
            <p:cNvPr id="303" name="Oval 30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4" name="TextBox 30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5" name="Group 304"/>
          <p:cNvGrpSpPr/>
          <p:nvPr/>
        </p:nvGrpSpPr>
        <p:grpSpPr>
          <a:xfrm>
            <a:off x="5618306" y="1487769"/>
            <a:ext cx="261610" cy="369332"/>
            <a:chOff x="6693888" y="4147839"/>
            <a:chExt cx="261610" cy="369332"/>
          </a:xfrm>
        </p:grpSpPr>
        <p:sp>
          <p:nvSpPr>
            <p:cNvPr id="306" name="Oval 30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7" name="TextBox 30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8" name="Group 307"/>
          <p:cNvGrpSpPr/>
          <p:nvPr/>
        </p:nvGrpSpPr>
        <p:grpSpPr>
          <a:xfrm>
            <a:off x="6160646" y="2291082"/>
            <a:ext cx="261610" cy="369332"/>
            <a:chOff x="6693888" y="4147839"/>
            <a:chExt cx="261610" cy="369332"/>
          </a:xfrm>
        </p:grpSpPr>
        <p:sp>
          <p:nvSpPr>
            <p:cNvPr id="309" name="Oval 30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0" name="TextBox 30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11" name="Group 310"/>
          <p:cNvGrpSpPr/>
          <p:nvPr/>
        </p:nvGrpSpPr>
        <p:grpSpPr>
          <a:xfrm>
            <a:off x="5346095" y="2291082"/>
            <a:ext cx="261610" cy="369332"/>
            <a:chOff x="6693888" y="4147839"/>
            <a:chExt cx="261610" cy="369332"/>
          </a:xfrm>
        </p:grpSpPr>
        <p:sp>
          <p:nvSpPr>
            <p:cNvPr id="312" name="Oval 31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3" name="TextBox 31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2" name="Date Placeholder 1"/>
          <p:cNvSpPr>
            <a:spLocks noGrp="1"/>
          </p:cNvSpPr>
          <p:nvPr>
            <p:ph type="dt" sz="half" idx="12"/>
          </p:nvPr>
        </p:nvSpPr>
        <p:spPr/>
        <p:txBody>
          <a:bodyPr/>
          <a:lstStyle/>
          <a:p>
            <a:fld id="{B99A0F63-046E-449A-A5CC-3AC85D8FD348}" type="datetime1">
              <a:rPr lang="en-US" smtClean="0"/>
              <a:t>4/19/2013</a:t>
            </a:fld>
            <a:endParaRPr lang="en-US"/>
          </a:p>
        </p:txBody>
      </p:sp>
      <p:sp>
        <p:nvSpPr>
          <p:cNvPr id="5" name="Footer Placeholder 4"/>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305706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38276A4D-8B39-4DBC-BD2A-681004919C95}" type="slidenum">
              <a:rPr lang="en-US"/>
              <a:pPr/>
              <a:t>34</a:t>
            </a:fld>
            <a:endParaRPr lang="en-US"/>
          </a:p>
        </p:txBody>
      </p:sp>
      <p:pic>
        <p:nvPicPr>
          <p:cNvPr id="80898" name="Picture 2" descr="cern-proton-c-std-o"/>
          <p:cNvPicPr>
            <a:picLocks noChangeAspect="1" noChangeArrowheads="1"/>
          </p:cNvPicPr>
          <p:nvPr/>
        </p:nvPicPr>
        <p:blipFill>
          <a:blip r:embed="rId3" cstate="print">
            <a:extLst>
              <a:ext uri="{28A0092B-C50C-407E-A947-70E740481C1C}">
                <a14:useLocalDpi xmlns:a14="http://schemas.microsoft.com/office/drawing/2010/main" val="0"/>
              </a:ext>
            </a:extLst>
          </a:blip>
          <a:srcRect r="3587"/>
          <a:stretch>
            <a:fillRect/>
          </a:stretch>
        </p:blipFill>
        <p:spPr bwMode="auto">
          <a:xfrm>
            <a:off x="0" y="836613"/>
            <a:ext cx="4427538" cy="3248025"/>
          </a:xfrm>
          <a:prstGeom prst="rect">
            <a:avLst/>
          </a:prstGeom>
          <a:noFill/>
          <a:extLst>
            <a:ext uri="{909E8E84-426E-40DD-AFC4-6F175D3DCCD1}">
              <a14:hiddenFill xmlns:a14="http://schemas.microsoft.com/office/drawing/2010/main">
                <a:solidFill>
                  <a:srgbClr val="FFFFFF"/>
                </a:solidFill>
              </a14:hiddenFill>
            </a:ext>
          </a:extLst>
        </p:spPr>
      </p:pic>
      <p:sp>
        <p:nvSpPr>
          <p:cNvPr id="80912" name="Rectangle 16"/>
          <p:cNvSpPr>
            <a:spLocks noChangeArrowheads="1"/>
          </p:cNvSpPr>
          <p:nvPr/>
        </p:nvSpPr>
        <p:spPr bwMode="auto">
          <a:xfrm>
            <a:off x="900113" y="285750"/>
            <a:ext cx="6428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i="1" dirty="0">
                <a:solidFill>
                  <a:srgbClr val="FF0000"/>
                </a:solidFill>
                <a:effectLst>
                  <a:outerShdw blurRad="38100" dist="38100" dir="2700000" algn="tl">
                    <a:srgbClr val="C0C0C0"/>
                  </a:outerShdw>
                </a:effectLst>
              </a:rPr>
              <a:t>Evolution of </a:t>
            </a:r>
            <a:r>
              <a:rPr lang="en-US" sz="3200" b="1" i="1" dirty="0" err="1">
                <a:solidFill>
                  <a:srgbClr val="FF0000"/>
                </a:solidFill>
                <a:effectLst>
                  <a:outerShdw blurRad="38100" dist="38100" dir="2700000" algn="tl">
                    <a:srgbClr val="C0C0C0"/>
                  </a:outerShdw>
                </a:effectLst>
              </a:rPr>
              <a:t>V</a:t>
            </a:r>
            <a:r>
              <a:rPr lang="en-US" sz="3200" b="1" i="1" baseline="-25000" dirty="0" err="1">
                <a:solidFill>
                  <a:srgbClr val="FF0000"/>
                </a:solidFill>
                <a:effectLst>
                  <a:outerShdw blurRad="38100" dist="38100" dir="2700000" algn="tl">
                    <a:srgbClr val="C0C0C0"/>
                  </a:outerShdw>
                </a:effectLst>
              </a:rPr>
              <a:t>dep</a:t>
            </a:r>
            <a:r>
              <a:rPr lang="en-US" sz="3200" b="1" i="1" dirty="0">
                <a:solidFill>
                  <a:srgbClr val="FF0000"/>
                </a:solidFill>
                <a:effectLst>
                  <a:outerShdw blurRad="38100" dist="38100" dir="2700000" algn="tl">
                    <a:srgbClr val="C0C0C0"/>
                  </a:outerShdw>
                </a:effectLst>
              </a:rPr>
              <a:t> with fluence …</a:t>
            </a:r>
          </a:p>
        </p:txBody>
      </p:sp>
      <p:sp>
        <p:nvSpPr>
          <p:cNvPr id="3" name="Rectangle 2"/>
          <p:cNvSpPr/>
          <p:nvPr/>
        </p:nvSpPr>
        <p:spPr bwMode="auto">
          <a:xfrm rot="16200000">
            <a:off x="5702445" y="2315856"/>
            <a:ext cx="18288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16200000">
            <a:off x="4026045" y="2315856"/>
            <a:ext cx="1828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7086600" y="1424315"/>
            <a:ext cx="0" cy="1828801"/>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6" name="Straight Connector 5"/>
          <p:cNvCxnSpPr/>
          <p:nvPr/>
        </p:nvCxnSpPr>
        <p:spPr bwMode="auto">
          <a:xfrm>
            <a:off x="7086600" y="3253116"/>
            <a:ext cx="18288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 name="Straight Connector 7"/>
          <p:cNvCxnSpPr/>
          <p:nvPr/>
        </p:nvCxnSpPr>
        <p:spPr bwMode="auto">
          <a:xfrm flipV="1">
            <a:off x="7086599" y="685800"/>
            <a:ext cx="1676401" cy="255839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8606547" y="3162721"/>
            <a:ext cx="312906" cy="369332"/>
          </a:xfrm>
          <a:prstGeom prst="rect">
            <a:avLst/>
          </a:prstGeom>
          <a:noFill/>
        </p:spPr>
        <p:txBody>
          <a:bodyPr wrap="none" rtlCol="0">
            <a:spAutoFit/>
          </a:bodyPr>
          <a:lstStyle/>
          <a:p>
            <a:r>
              <a:rPr lang="en-US" dirty="0" smtClean="0"/>
              <a:t>d</a:t>
            </a:r>
            <a:endParaRPr lang="en-GB" dirty="0"/>
          </a:p>
        </p:txBody>
      </p:sp>
      <p:sp>
        <p:nvSpPr>
          <p:cNvPr id="12" name="TextBox 11"/>
          <p:cNvSpPr txBox="1"/>
          <p:nvPr/>
        </p:nvSpPr>
        <p:spPr>
          <a:xfrm>
            <a:off x="7737762" y="3254402"/>
            <a:ext cx="300082" cy="369332"/>
          </a:xfrm>
          <a:prstGeom prst="rect">
            <a:avLst/>
          </a:prstGeom>
          <a:noFill/>
        </p:spPr>
        <p:txBody>
          <a:bodyPr wrap="none" rtlCol="0">
            <a:spAutoFit/>
          </a:bodyPr>
          <a:lstStyle/>
          <a:p>
            <a:r>
              <a:rPr lang="en-US" dirty="0" smtClean="0"/>
              <a:t>x</a:t>
            </a:r>
            <a:endParaRPr lang="en-GB" dirty="0"/>
          </a:p>
        </p:txBody>
      </p:sp>
      <p:grpSp>
        <p:nvGrpSpPr>
          <p:cNvPr id="110" name="Group 109"/>
          <p:cNvGrpSpPr/>
          <p:nvPr/>
        </p:nvGrpSpPr>
        <p:grpSpPr>
          <a:xfrm>
            <a:off x="5462419" y="1563969"/>
            <a:ext cx="261610" cy="369332"/>
            <a:chOff x="6693888" y="4147839"/>
            <a:chExt cx="261610" cy="369332"/>
          </a:xfrm>
        </p:grpSpPr>
        <p:sp>
          <p:nvSpPr>
            <p:cNvPr id="111" name="Oval 1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2" name="TextBox 1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3" name="Group 112"/>
          <p:cNvGrpSpPr/>
          <p:nvPr/>
        </p:nvGrpSpPr>
        <p:grpSpPr>
          <a:xfrm>
            <a:off x="5162969" y="1815400"/>
            <a:ext cx="261610" cy="369332"/>
            <a:chOff x="6693888" y="4147839"/>
            <a:chExt cx="261610" cy="369332"/>
          </a:xfrm>
        </p:grpSpPr>
        <p:sp>
          <p:nvSpPr>
            <p:cNvPr id="114" name="Oval 1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5" name="TextBox 1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6" name="Group 115"/>
          <p:cNvGrpSpPr/>
          <p:nvPr/>
        </p:nvGrpSpPr>
        <p:grpSpPr>
          <a:xfrm>
            <a:off x="5440098" y="2134963"/>
            <a:ext cx="261610" cy="369332"/>
            <a:chOff x="6693888" y="4147839"/>
            <a:chExt cx="261610" cy="369332"/>
          </a:xfrm>
        </p:grpSpPr>
        <p:sp>
          <p:nvSpPr>
            <p:cNvPr id="117" name="Oval 1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8" name="TextBox 1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9" name="Group 118"/>
          <p:cNvGrpSpPr/>
          <p:nvPr/>
        </p:nvGrpSpPr>
        <p:grpSpPr>
          <a:xfrm>
            <a:off x="5134115" y="2497575"/>
            <a:ext cx="261610" cy="369332"/>
            <a:chOff x="6693888" y="4147839"/>
            <a:chExt cx="261610" cy="369332"/>
          </a:xfrm>
        </p:grpSpPr>
        <p:sp>
          <p:nvSpPr>
            <p:cNvPr id="120" name="Oval 1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1" name="TextBox 1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5" name="Group 124"/>
          <p:cNvGrpSpPr/>
          <p:nvPr/>
        </p:nvGrpSpPr>
        <p:grpSpPr>
          <a:xfrm>
            <a:off x="6160646" y="2091293"/>
            <a:ext cx="261610" cy="369332"/>
            <a:chOff x="6693888" y="4147839"/>
            <a:chExt cx="261610" cy="369332"/>
          </a:xfrm>
        </p:grpSpPr>
        <p:sp>
          <p:nvSpPr>
            <p:cNvPr id="126" name="Oval 1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7" name="TextBox 1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4" name="Group 133"/>
          <p:cNvGrpSpPr/>
          <p:nvPr/>
        </p:nvGrpSpPr>
        <p:grpSpPr>
          <a:xfrm>
            <a:off x="5701180" y="2275508"/>
            <a:ext cx="261610" cy="369332"/>
            <a:chOff x="6693888" y="4147839"/>
            <a:chExt cx="261610" cy="369332"/>
          </a:xfrm>
        </p:grpSpPr>
        <p:sp>
          <p:nvSpPr>
            <p:cNvPr id="135" name="Oval 13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6" name="TextBox 13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7" name="Group 136"/>
          <p:cNvGrpSpPr/>
          <p:nvPr/>
        </p:nvGrpSpPr>
        <p:grpSpPr>
          <a:xfrm>
            <a:off x="5416293" y="2740916"/>
            <a:ext cx="261610" cy="369332"/>
            <a:chOff x="6693888" y="4147839"/>
            <a:chExt cx="261610" cy="369332"/>
          </a:xfrm>
        </p:grpSpPr>
        <p:sp>
          <p:nvSpPr>
            <p:cNvPr id="138" name="Oval 13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9" name="TextBox 13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0" name="Group 139"/>
          <p:cNvGrpSpPr/>
          <p:nvPr/>
        </p:nvGrpSpPr>
        <p:grpSpPr>
          <a:xfrm>
            <a:off x="6247279" y="1444804"/>
            <a:ext cx="261610" cy="369332"/>
            <a:chOff x="6693888" y="4147839"/>
            <a:chExt cx="261610" cy="369332"/>
          </a:xfrm>
        </p:grpSpPr>
        <p:sp>
          <p:nvSpPr>
            <p:cNvPr id="141" name="Oval 14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2" name="TextBox 14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3" name="Group 142"/>
          <p:cNvGrpSpPr/>
          <p:nvPr/>
        </p:nvGrpSpPr>
        <p:grpSpPr>
          <a:xfrm>
            <a:off x="6274679" y="2504295"/>
            <a:ext cx="261610" cy="369332"/>
            <a:chOff x="6693888" y="4147839"/>
            <a:chExt cx="261610" cy="369332"/>
          </a:xfrm>
        </p:grpSpPr>
        <p:sp>
          <p:nvSpPr>
            <p:cNvPr id="144" name="Oval 14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5" name="TextBox 14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6" name="Group 145"/>
          <p:cNvGrpSpPr/>
          <p:nvPr/>
        </p:nvGrpSpPr>
        <p:grpSpPr>
          <a:xfrm>
            <a:off x="4997122" y="2226363"/>
            <a:ext cx="261610" cy="369332"/>
            <a:chOff x="6693888" y="4147839"/>
            <a:chExt cx="261610" cy="369332"/>
          </a:xfrm>
        </p:grpSpPr>
        <p:sp>
          <p:nvSpPr>
            <p:cNvPr id="147" name="Oval 14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8" name="TextBox 14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9" name="Group 148"/>
          <p:cNvGrpSpPr/>
          <p:nvPr/>
        </p:nvGrpSpPr>
        <p:grpSpPr>
          <a:xfrm>
            <a:off x="5952119" y="1593617"/>
            <a:ext cx="261610" cy="369332"/>
            <a:chOff x="6693888" y="4147839"/>
            <a:chExt cx="261610" cy="369332"/>
          </a:xfrm>
        </p:grpSpPr>
        <p:sp>
          <p:nvSpPr>
            <p:cNvPr id="150" name="Oval 14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1" name="TextBox 15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2" name="Group 151"/>
          <p:cNvGrpSpPr/>
          <p:nvPr/>
        </p:nvGrpSpPr>
        <p:grpSpPr>
          <a:xfrm>
            <a:off x="5247148" y="1425560"/>
            <a:ext cx="261610" cy="369332"/>
            <a:chOff x="6693888" y="4147839"/>
            <a:chExt cx="261610" cy="369332"/>
          </a:xfrm>
        </p:grpSpPr>
        <p:sp>
          <p:nvSpPr>
            <p:cNvPr id="153" name="Oval 15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4" name="TextBox 15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14" name="TextBox 13"/>
          <p:cNvSpPr txBox="1"/>
          <p:nvPr/>
        </p:nvSpPr>
        <p:spPr>
          <a:xfrm>
            <a:off x="309101" y="4278779"/>
            <a:ext cx="7728744" cy="646331"/>
          </a:xfrm>
          <a:prstGeom prst="rect">
            <a:avLst/>
          </a:prstGeom>
          <a:noFill/>
        </p:spPr>
        <p:txBody>
          <a:bodyPr wrap="square" rtlCol="0">
            <a:spAutoFit/>
          </a:bodyPr>
          <a:lstStyle/>
          <a:p>
            <a:r>
              <a:rPr lang="en-US" dirty="0" smtClean="0"/>
              <a:t>With further fluence the detector break down voltage or power supply limit becomes smaller than </a:t>
            </a:r>
            <a:r>
              <a:rPr lang="en-US" i="1" dirty="0" err="1" smtClean="0"/>
              <a:t>V</a:t>
            </a:r>
            <a:r>
              <a:rPr lang="en-US" i="1" baseline="-25000" dirty="0" err="1" smtClean="0"/>
              <a:t>dep</a:t>
            </a:r>
            <a:endParaRPr lang="en-GB" i="1" baseline="-25000" dirty="0"/>
          </a:p>
        </p:txBody>
      </p:sp>
      <p:grpSp>
        <p:nvGrpSpPr>
          <p:cNvPr id="131" name="Group 130"/>
          <p:cNvGrpSpPr/>
          <p:nvPr/>
        </p:nvGrpSpPr>
        <p:grpSpPr>
          <a:xfrm>
            <a:off x="5946012" y="2314612"/>
            <a:ext cx="261610" cy="369332"/>
            <a:chOff x="6693888" y="4147839"/>
            <a:chExt cx="261610" cy="369332"/>
          </a:xfrm>
        </p:grpSpPr>
        <p:sp>
          <p:nvSpPr>
            <p:cNvPr id="132" name="Oval 13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3" name="TextBox 13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5" name="Group 154"/>
          <p:cNvGrpSpPr/>
          <p:nvPr/>
        </p:nvGrpSpPr>
        <p:grpSpPr>
          <a:xfrm>
            <a:off x="6098103" y="1823111"/>
            <a:ext cx="261610" cy="369332"/>
            <a:chOff x="6693888" y="4147839"/>
            <a:chExt cx="261610" cy="369332"/>
          </a:xfrm>
        </p:grpSpPr>
        <p:sp>
          <p:nvSpPr>
            <p:cNvPr id="156" name="Oval 15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7" name="TextBox 15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8" name="Group 157"/>
          <p:cNvGrpSpPr/>
          <p:nvPr/>
        </p:nvGrpSpPr>
        <p:grpSpPr>
          <a:xfrm>
            <a:off x="5514122" y="2395829"/>
            <a:ext cx="261610" cy="369332"/>
            <a:chOff x="6693888" y="4147839"/>
            <a:chExt cx="261610" cy="369332"/>
          </a:xfrm>
        </p:grpSpPr>
        <p:sp>
          <p:nvSpPr>
            <p:cNvPr id="159" name="Oval 15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0" name="TextBox 15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61" name="Group 160"/>
          <p:cNvGrpSpPr/>
          <p:nvPr/>
        </p:nvGrpSpPr>
        <p:grpSpPr>
          <a:xfrm>
            <a:off x="5192335" y="2314612"/>
            <a:ext cx="261610" cy="369332"/>
            <a:chOff x="6693888" y="4147839"/>
            <a:chExt cx="261610" cy="369332"/>
          </a:xfrm>
        </p:grpSpPr>
        <p:sp>
          <p:nvSpPr>
            <p:cNvPr id="162" name="Oval 16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3" name="TextBox 16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64" name="Group 163"/>
          <p:cNvGrpSpPr/>
          <p:nvPr/>
        </p:nvGrpSpPr>
        <p:grpSpPr>
          <a:xfrm>
            <a:off x="6274679" y="2304286"/>
            <a:ext cx="261610" cy="369332"/>
            <a:chOff x="6693888" y="4147839"/>
            <a:chExt cx="261610" cy="369332"/>
          </a:xfrm>
        </p:grpSpPr>
        <p:sp>
          <p:nvSpPr>
            <p:cNvPr id="165" name="Oval 16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6" name="TextBox 16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82" name="Group 181"/>
          <p:cNvGrpSpPr/>
          <p:nvPr/>
        </p:nvGrpSpPr>
        <p:grpSpPr>
          <a:xfrm>
            <a:off x="5734551" y="1426086"/>
            <a:ext cx="261610" cy="369332"/>
            <a:chOff x="6693888" y="4147839"/>
            <a:chExt cx="261610" cy="369332"/>
          </a:xfrm>
        </p:grpSpPr>
        <p:sp>
          <p:nvSpPr>
            <p:cNvPr id="183" name="Oval 18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4" name="TextBox 18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94" name="Group 193"/>
          <p:cNvGrpSpPr/>
          <p:nvPr/>
        </p:nvGrpSpPr>
        <p:grpSpPr>
          <a:xfrm>
            <a:off x="5061530" y="2823991"/>
            <a:ext cx="261610" cy="369332"/>
            <a:chOff x="6693888" y="4147839"/>
            <a:chExt cx="261610" cy="369332"/>
          </a:xfrm>
        </p:grpSpPr>
        <p:sp>
          <p:nvSpPr>
            <p:cNvPr id="195" name="Oval 19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6" name="TextBox 19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3" name="Group 202"/>
          <p:cNvGrpSpPr/>
          <p:nvPr/>
        </p:nvGrpSpPr>
        <p:grpSpPr>
          <a:xfrm>
            <a:off x="6116474" y="2854754"/>
            <a:ext cx="261610" cy="369332"/>
            <a:chOff x="6693888" y="4147839"/>
            <a:chExt cx="261610" cy="369332"/>
          </a:xfrm>
        </p:grpSpPr>
        <p:sp>
          <p:nvSpPr>
            <p:cNvPr id="204" name="Oval 20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5" name="TextBox 20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6" name="Group 205"/>
          <p:cNvGrpSpPr/>
          <p:nvPr/>
        </p:nvGrpSpPr>
        <p:grpSpPr>
          <a:xfrm>
            <a:off x="5009828" y="1669817"/>
            <a:ext cx="261610" cy="369332"/>
            <a:chOff x="6693888" y="4147839"/>
            <a:chExt cx="261610" cy="369332"/>
          </a:xfrm>
        </p:grpSpPr>
        <p:sp>
          <p:nvSpPr>
            <p:cNvPr id="207" name="Oval 20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8" name="TextBox 20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4" name="Group 223"/>
          <p:cNvGrpSpPr/>
          <p:nvPr/>
        </p:nvGrpSpPr>
        <p:grpSpPr>
          <a:xfrm>
            <a:off x="5491801" y="1862150"/>
            <a:ext cx="261610" cy="369332"/>
            <a:chOff x="6693888" y="4147839"/>
            <a:chExt cx="261610" cy="369332"/>
          </a:xfrm>
        </p:grpSpPr>
        <p:sp>
          <p:nvSpPr>
            <p:cNvPr id="225" name="Oval 22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6" name="TextBox 22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0" name="Group 229"/>
          <p:cNvGrpSpPr/>
          <p:nvPr/>
        </p:nvGrpSpPr>
        <p:grpSpPr>
          <a:xfrm>
            <a:off x="5964728" y="2014642"/>
            <a:ext cx="261610" cy="369332"/>
            <a:chOff x="6693888" y="4147839"/>
            <a:chExt cx="261610" cy="369332"/>
          </a:xfrm>
        </p:grpSpPr>
        <p:sp>
          <p:nvSpPr>
            <p:cNvPr id="231" name="Oval 23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2" name="TextBox 23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3" name="Group 232"/>
          <p:cNvGrpSpPr/>
          <p:nvPr/>
        </p:nvGrpSpPr>
        <p:grpSpPr>
          <a:xfrm>
            <a:off x="6131792" y="1611988"/>
            <a:ext cx="261610" cy="369332"/>
            <a:chOff x="6693888" y="4147839"/>
            <a:chExt cx="261610" cy="369332"/>
          </a:xfrm>
        </p:grpSpPr>
        <p:sp>
          <p:nvSpPr>
            <p:cNvPr id="234" name="Oval 23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5" name="TextBox 23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9" name="Group 238"/>
          <p:cNvGrpSpPr/>
          <p:nvPr/>
        </p:nvGrpSpPr>
        <p:grpSpPr>
          <a:xfrm>
            <a:off x="6326382" y="2770468"/>
            <a:ext cx="261610" cy="369332"/>
            <a:chOff x="6693888" y="4147839"/>
            <a:chExt cx="261610" cy="369332"/>
          </a:xfrm>
        </p:grpSpPr>
        <p:sp>
          <p:nvSpPr>
            <p:cNvPr id="240" name="Oval 2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1" name="TextBox 2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2" name="Group 241"/>
          <p:cNvGrpSpPr/>
          <p:nvPr/>
        </p:nvGrpSpPr>
        <p:grpSpPr>
          <a:xfrm>
            <a:off x="5643472" y="2818167"/>
            <a:ext cx="261610" cy="369332"/>
            <a:chOff x="6693888" y="4147839"/>
            <a:chExt cx="261610" cy="369332"/>
          </a:xfrm>
        </p:grpSpPr>
        <p:sp>
          <p:nvSpPr>
            <p:cNvPr id="243" name="Oval 24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4" name="TextBox 24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5" name="Group 244"/>
          <p:cNvGrpSpPr/>
          <p:nvPr/>
        </p:nvGrpSpPr>
        <p:grpSpPr>
          <a:xfrm>
            <a:off x="5201098" y="2123108"/>
            <a:ext cx="261610" cy="369332"/>
            <a:chOff x="6693888" y="4147839"/>
            <a:chExt cx="261610" cy="369332"/>
          </a:xfrm>
        </p:grpSpPr>
        <p:sp>
          <p:nvSpPr>
            <p:cNvPr id="246" name="Oval 2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7" name="TextBox 2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8" name="Group 247"/>
          <p:cNvGrpSpPr/>
          <p:nvPr/>
        </p:nvGrpSpPr>
        <p:grpSpPr>
          <a:xfrm>
            <a:off x="5009828" y="1427322"/>
            <a:ext cx="261610" cy="369332"/>
            <a:chOff x="6693888" y="4147839"/>
            <a:chExt cx="261610" cy="369332"/>
          </a:xfrm>
        </p:grpSpPr>
        <p:sp>
          <p:nvSpPr>
            <p:cNvPr id="249" name="Oval 24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0" name="TextBox 24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1" name="Group 250"/>
          <p:cNvGrpSpPr/>
          <p:nvPr/>
        </p:nvGrpSpPr>
        <p:grpSpPr>
          <a:xfrm>
            <a:off x="4979084" y="2593888"/>
            <a:ext cx="261610" cy="369332"/>
            <a:chOff x="6693888" y="4147839"/>
            <a:chExt cx="261610" cy="369332"/>
          </a:xfrm>
        </p:grpSpPr>
        <p:sp>
          <p:nvSpPr>
            <p:cNvPr id="252" name="Oval 2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3" name="TextBox 2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4" name="Group 253"/>
          <p:cNvGrpSpPr/>
          <p:nvPr/>
        </p:nvGrpSpPr>
        <p:grpSpPr>
          <a:xfrm>
            <a:off x="5672327" y="1711368"/>
            <a:ext cx="261610" cy="369332"/>
            <a:chOff x="6693888" y="4147839"/>
            <a:chExt cx="261610" cy="369332"/>
          </a:xfrm>
        </p:grpSpPr>
        <p:sp>
          <p:nvSpPr>
            <p:cNvPr id="255" name="Oval 2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6" name="TextBox 2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7" name="Group 256"/>
          <p:cNvGrpSpPr/>
          <p:nvPr/>
        </p:nvGrpSpPr>
        <p:grpSpPr>
          <a:xfrm>
            <a:off x="5913026" y="2827511"/>
            <a:ext cx="261610" cy="369332"/>
            <a:chOff x="6693888" y="4147839"/>
            <a:chExt cx="261610" cy="369332"/>
          </a:xfrm>
        </p:grpSpPr>
        <p:sp>
          <p:nvSpPr>
            <p:cNvPr id="258" name="Oval 2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9" name="TextBox 2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76" name="Group 175"/>
          <p:cNvGrpSpPr/>
          <p:nvPr/>
        </p:nvGrpSpPr>
        <p:grpSpPr>
          <a:xfrm>
            <a:off x="5433796" y="2496906"/>
            <a:ext cx="261610" cy="369332"/>
            <a:chOff x="6693888" y="4147839"/>
            <a:chExt cx="261610" cy="369332"/>
          </a:xfrm>
        </p:grpSpPr>
        <p:sp>
          <p:nvSpPr>
            <p:cNvPr id="177" name="Oval 17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8" name="TextBox 17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85" name="Group 184"/>
          <p:cNvGrpSpPr/>
          <p:nvPr/>
        </p:nvGrpSpPr>
        <p:grpSpPr>
          <a:xfrm>
            <a:off x="5959018" y="2575656"/>
            <a:ext cx="261610" cy="369332"/>
            <a:chOff x="6693888" y="4147839"/>
            <a:chExt cx="261610" cy="369332"/>
          </a:xfrm>
        </p:grpSpPr>
        <p:sp>
          <p:nvSpPr>
            <p:cNvPr id="186" name="Oval 1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7" name="TextBox 1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88" name="Group 187"/>
          <p:cNvGrpSpPr/>
          <p:nvPr/>
        </p:nvGrpSpPr>
        <p:grpSpPr>
          <a:xfrm>
            <a:off x="5848571" y="2169500"/>
            <a:ext cx="261610" cy="369332"/>
            <a:chOff x="6693888" y="4147839"/>
            <a:chExt cx="261610" cy="369332"/>
          </a:xfrm>
        </p:grpSpPr>
        <p:sp>
          <p:nvSpPr>
            <p:cNvPr id="189" name="Oval 18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0" name="TextBox 18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0" name="Group 199"/>
          <p:cNvGrpSpPr/>
          <p:nvPr/>
        </p:nvGrpSpPr>
        <p:grpSpPr>
          <a:xfrm>
            <a:off x="5314519" y="1899311"/>
            <a:ext cx="261610" cy="369332"/>
            <a:chOff x="6693888" y="4147839"/>
            <a:chExt cx="261610" cy="369332"/>
          </a:xfrm>
        </p:grpSpPr>
        <p:sp>
          <p:nvSpPr>
            <p:cNvPr id="201" name="Oval 20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2" name="TextBox 20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9" name="Group 208"/>
          <p:cNvGrpSpPr/>
          <p:nvPr/>
        </p:nvGrpSpPr>
        <p:grpSpPr>
          <a:xfrm>
            <a:off x="5314519" y="1629470"/>
            <a:ext cx="261610" cy="369332"/>
            <a:chOff x="6693888" y="4147839"/>
            <a:chExt cx="261610" cy="369332"/>
          </a:xfrm>
        </p:grpSpPr>
        <p:sp>
          <p:nvSpPr>
            <p:cNvPr id="210" name="Oval 20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1" name="TextBox 21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2" name="Group 211"/>
          <p:cNvGrpSpPr/>
          <p:nvPr/>
        </p:nvGrpSpPr>
        <p:grpSpPr>
          <a:xfrm>
            <a:off x="5048402" y="1960740"/>
            <a:ext cx="261610" cy="369332"/>
            <a:chOff x="6693888" y="4147839"/>
            <a:chExt cx="261610" cy="369332"/>
          </a:xfrm>
        </p:grpSpPr>
        <p:sp>
          <p:nvSpPr>
            <p:cNvPr id="213" name="Oval 21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4" name="TextBox 21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8" name="Group 217"/>
          <p:cNvGrpSpPr/>
          <p:nvPr/>
        </p:nvGrpSpPr>
        <p:grpSpPr>
          <a:xfrm>
            <a:off x="6288107" y="1872854"/>
            <a:ext cx="261610" cy="369332"/>
            <a:chOff x="6693888" y="4147839"/>
            <a:chExt cx="261610" cy="369332"/>
          </a:xfrm>
        </p:grpSpPr>
        <p:sp>
          <p:nvSpPr>
            <p:cNvPr id="219" name="Oval 21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0" name="TextBox 21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6" name="Group 235"/>
          <p:cNvGrpSpPr/>
          <p:nvPr/>
        </p:nvGrpSpPr>
        <p:grpSpPr>
          <a:xfrm>
            <a:off x="5835744" y="1800168"/>
            <a:ext cx="261610" cy="369332"/>
            <a:chOff x="6693888" y="4147839"/>
            <a:chExt cx="261610" cy="369332"/>
          </a:xfrm>
        </p:grpSpPr>
        <p:sp>
          <p:nvSpPr>
            <p:cNvPr id="237" name="Oval 23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8" name="TextBox 23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0" name="Group 259"/>
          <p:cNvGrpSpPr/>
          <p:nvPr/>
        </p:nvGrpSpPr>
        <p:grpSpPr>
          <a:xfrm>
            <a:off x="5966549" y="1428444"/>
            <a:ext cx="261610" cy="369332"/>
            <a:chOff x="6693888" y="4147839"/>
            <a:chExt cx="261610" cy="369332"/>
          </a:xfrm>
        </p:grpSpPr>
        <p:sp>
          <p:nvSpPr>
            <p:cNvPr id="261" name="Oval 26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2" name="TextBox 26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3" name="Group 262"/>
          <p:cNvGrpSpPr/>
          <p:nvPr/>
        </p:nvGrpSpPr>
        <p:grpSpPr>
          <a:xfrm>
            <a:off x="5704939" y="2632450"/>
            <a:ext cx="261610" cy="369332"/>
            <a:chOff x="6693888" y="4147839"/>
            <a:chExt cx="261610" cy="369332"/>
          </a:xfrm>
        </p:grpSpPr>
        <p:sp>
          <p:nvSpPr>
            <p:cNvPr id="264" name="Oval 26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5" name="TextBox 26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6" name="Group 265"/>
          <p:cNvGrpSpPr/>
          <p:nvPr/>
        </p:nvGrpSpPr>
        <p:grpSpPr>
          <a:xfrm>
            <a:off x="5996161" y="2371584"/>
            <a:ext cx="261610" cy="369332"/>
            <a:chOff x="6693888" y="4147839"/>
            <a:chExt cx="261610" cy="369332"/>
          </a:xfrm>
        </p:grpSpPr>
        <p:sp>
          <p:nvSpPr>
            <p:cNvPr id="267" name="Oval 26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8" name="TextBox 26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9" name="Group 268"/>
          <p:cNvGrpSpPr/>
          <p:nvPr/>
        </p:nvGrpSpPr>
        <p:grpSpPr>
          <a:xfrm>
            <a:off x="6146531" y="2651856"/>
            <a:ext cx="261610" cy="369332"/>
            <a:chOff x="6693888" y="4147839"/>
            <a:chExt cx="261610" cy="369332"/>
          </a:xfrm>
        </p:grpSpPr>
        <p:sp>
          <p:nvSpPr>
            <p:cNvPr id="270" name="Oval 26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1" name="TextBox 27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2" name="Group 271"/>
          <p:cNvGrpSpPr/>
          <p:nvPr/>
        </p:nvGrpSpPr>
        <p:grpSpPr>
          <a:xfrm>
            <a:off x="5653237" y="2390812"/>
            <a:ext cx="261610" cy="369332"/>
            <a:chOff x="6693888" y="4147839"/>
            <a:chExt cx="261610" cy="369332"/>
          </a:xfrm>
        </p:grpSpPr>
        <p:sp>
          <p:nvSpPr>
            <p:cNvPr id="273" name="Oval 27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4" name="TextBox 27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5" name="Group 274"/>
          <p:cNvGrpSpPr/>
          <p:nvPr/>
        </p:nvGrpSpPr>
        <p:grpSpPr>
          <a:xfrm>
            <a:off x="5547098" y="2150163"/>
            <a:ext cx="261610" cy="369332"/>
            <a:chOff x="6693888" y="4147839"/>
            <a:chExt cx="261610" cy="369332"/>
          </a:xfrm>
        </p:grpSpPr>
        <p:sp>
          <p:nvSpPr>
            <p:cNvPr id="276" name="Oval 27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7" name="TextBox 27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8" name="Group 277"/>
          <p:cNvGrpSpPr/>
          <p:nvPr/>
        </p:nvGrpSpPr>
        <p:grpSpPr>
          <a:xfrm>
            <a:off x="5547098" y="1960044"/>
            <a:ext cx="261610" cy="369332"/>
            <a:chOff x="6693888" y="4147839"/>
            <a:chExt cx="261610" cy="369332"/>
          </a:xfrm>
        </p:grpSpPr>
        <p:sp>
          <p:nvSpPr>
            <p:cNvPr id="279" name="Oval 27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0" name="TextBox 27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1" name="Group 280"/>
          <p:cNvGrpSpPr/>
          <p:nvPr/>
        </p:nvGrpSpPr>
        <p:grpSpPr>
          <a:xfrm>
            <a:off x="5356235" y="2536374"/>
            <a:ext cx="261610" cy="369332"/>
            <a:chOff x="6693888" y="4147839"/>
            <a:chExt cx="261610" cy="369332"/>
          </a:xfrm>
        </p:grpSpPr>
        <p:sp>
          <p:nvSpPr>
            <p:cNvPr id="282" name="Oval 28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3" name="TextBox 28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4" name="Group 283"/>
          <p:cNvGrpSpPr/>
          <p:nvPr/>
        </p:nvGrpSpPr>
        <p:grpSpPr>
          <a:xfrm>
            <a:off x="5175260" y="2656695"/>
            <a:ext cx="261610" cy="369332"/>
            <a:chOff x="6693888" y="4147839"/>
            <a:chExt cx="261610" cy="369332"/>
          </a:xfrm>
        </p:grpSpPr>
        <p:sp>
          <p:nvSpPr>
            <p:cNvPr id="285" name="Oval 28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6" name="TextBox 28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7" name="Group 286"/>
          <p:cNvGrpSpPr/>
          <p:nvPr/>
        </p:nvGrpSpPr>
        <p:grpSpPr>
          <a:xfrm>
            <a:off x="5277029" y="2791727"/>
            <a:ext cx="261610" cy="369332"/>
            <a:chOff x="6693888" y="4147839"/>
            <a:chExt cx="261610" cy="369332"/>
          </a:xfrm>
        </p:grpSpPr>
        <p:sp>
          <p:nvSpPr>
            <p:cNvPr id="288" name="Oval 28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9" name="TextBox 28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0" name="Group 289"/>
          <p:cNvGrpSpPr/>
          <p:nvPr/>
        </p:nvGrpSpPr>
        <p:grpSpPr>
          <a:xfrm>
            <a:off x="5836493" y="2420289"/>
            <a:ext cx="261610" cy="369332"/>
            <a:chOff x="6693888" y="4147839"/>
            <a:chExt cx="261610" cy="369332"/>
          </a:xfrm>
        </p:grpSpPr>
        <p:sp>
          <p:nvSpPr>
            <p:cNvPr id="291" name="Oval 29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2" name="TextBox 29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3" name="Group 292"/>
          <p:cNvGrpSpPr/>
          <p:nvPr/>
        </p:nvGrpSpPr>
        <p:grpSpPr>
          <a:xfrm>
            <a:off x="5879916" y="2662002"/>
            <a:ext cx="261610" cy="369332"/>
            <a:chOff x="6693888" y="4147839"/>
            <a:chExt cx="261610" cy="369332"/>
          </a:xfrm>
        </p:grpSpPr>
        <p:sp>
          <p:nvSpPr>
            <p:cNvPr id="294" name="Oval 29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5" name="TextBox 29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6" name="Group 295"/>
          <p:cNvGrpSpPr/>
          <p:nvPr/>
        </p:nvGrpSpPr>
        <p:grpSpPr>
          <a:xfrm>
            <a:off x="6332375" y="2093300"/>
            <a:ext cx="261610" cy="369332"/>
            <a:chOff x="6693888" y="4147839"/>
            <a:chExt cx="261610" cy="369332"/>
          </a:xfrm>
        </p:grpSpPr>
        <p:sp>
          <p:nvSpPr>
            <p:cNvPr id="297" name="Oval 29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8" name="TextBox 29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9" name="Group 298"/>
          <p:cNvGrpSpPr/>
          <p:nvPr/>
        </p:nvGrpSpPr>
        <p:grpSpPr>
          <a:xfrm>
            <a:off x="6332375" y="1640169"/>
            <a:ext cx="261610" cy="369332"/>
            <a:chOff x="6693888" y="4147839"/>
            <a:chExt cx="261610" cy="369332"/>
          </a:xfrm>
        </p:grpSpPr>
        <p:sp>
          <p:nvSpPr>
            <p:cNvPr id="300" name="Oval 29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1" name="TextBox 30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2" name="Group 301"/>
          <p:cNvGrpSpPr/>
          <p:nvPr/>
        </p:nvGrpSpPr>
        <p:grpSpPr>
          <a:xfrm>
            <a:off x="5819715" y="2021480"/>
            <a:ext cx="261610" cy="369332"/>
            <a:chOff x="6693888" y="4147839"/>
            <a:chExt cx="261610" cy="369332"/>
          </a:xfrm>
        </p:grpSpPr>
        <p:sp>
          <p:nvSpPr>
            <p:cNvPr id="303" name="Oval 30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4" name="TextBox 30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5" name="Group 304"/>
          <p:cNvGrpSpPr/>
          <p:nvPr/>
        </p:nvGrpSpPr>
        <p:grpSpPr>
          <a:xfrm>
            <a:off x="5618306" y="1487769"/>
            <a:ext cx="261610" cy="369332"/>
            <a:chOff x="6693888" y="4147839"/>
            <a:chExt cx="261610" cy="369332"/>
          </a:xfrm>
        </p:grpSpPr>
        <p:sp>
          <p:nvSpPr>
            <p:cNvPr id="306" name="Oval 30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7" name="TextBox 30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8" name="Group 307"/>
          <p:cNvGrpSpPr/>
          <p:nvPr/>
        </p:nvGrpSpPr>
        <p:grpSpPr>
          <a:xfrm>
            <a:off x="6160646" y="2291082"/>
            <a:ext cx="261610" cy="369332"/>
            <a:chOff x="6693888" y="4147839"/>
            <a:chExt cx="261610" cy="369332"/>
          </a:xfrm>
        </p:grpSpPr>
        <p:sp>
          <p:nvSpPr>
            <p:cNvPr id="309" name="Oval 30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0" name="TextBox 30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11" name="Group 310"/>
          <p:cNvGrpSpPr/>
          <p:nvPr/>
        </p:nvGrpSpPr>
        <p:grpSpPr>
          <a:xfrm>
            <a:off x="5346095" y="2291082"/>
            <a:ext cx="261610" cy="369332"/>
            <a:chOff x="6693888" y="4147839"/>
            <a:chExt cx="261610" cy="369332"/>
          </a:xfrm>
        </p:grpSpPr>
        <p:sp>
          <p:nvSpPr>
            <p:cNvPr id="312" name="Oval 31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3" name="TextBox 31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67" name="Group 466"/>
          <p:cNvGrpSpPr/>
          <p:nvPr/>
        </p:nvGrpSpPr>
        <p:grpSpPr>
          <a:xfrm>
            <a:off x="5361671" y="1563969"/>
            <a:ext cx="261610" cy="369332"/>
            <a:chOff x="6693888" y="4147839"/>
            <a:chExt cx="261610" cy="369332"/>
          </a:xfrm>
        </p:grpSpPr>
        <p:sp>
          <p:nvSpPr>
            <p:cNvPr id="468" name="Oval 46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69" name="TextBox 46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70" name="Group 469"/>
          <p:cNvGrpSpPr/>
          <p:nvPr/>
        </p:nvGrpSpPr>
        <p:grpSpPr>
          <a:xfrm>
            <a:off x="5062221" y="1815400"/>
            <a:ext cx="261610" cy="369332"/>
            <a:chOff x="6693888" y="4147839"/>
            <a:chExt cx="261610" cy="369332"/>
          </a:xfrm>
        </p:grpSpPr>
        <p:sp>
          <p:nvSpPr>
            <p:cNvPr id="471" name="Oval 47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2" name="TextBox 47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73" name="Group 472"/>
          <p:cNvGrpSpPr/>
          <p:nvPr/>
        </p:nvGrpSpPr>
        <p:grpSpPr>
          <a:xfrm>
            <a:off x="5339350" y="2134963"/>
            <a:ext cx="261610" cy="369332"/>
            <a:chOff x="6693888" y="4147839"/>
            <a:chExt cx="261610" cy="369332"/>
          </a:xfrm>
        </p:grpSpPr>
        <p:sp>
          <p:nvSpPr>
            <p:cNvPr id="474" name="Oval 47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5" name="TextBox 47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76" name="Group 475"/>
          <p:cNvGrpSpPr/>
          <p:nvPr/>
        </p:nvGrpSpPr>
        <p:grpSpPr>
          <a:xfrm>
            <a:off x="5033367" y="2497575"/>
            <a:ext cx="261610" cy="369332"/>
            <a:chOff x="6693888" y="4147839"/>
            <a:chExt cx="261610" cy="369332"/>
          </a:xfrm>
        </p:grpSpPr>
        <p:sp>
          <p:nvSpPr>
            <p:cNvPr id="477" name="Oval 47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8" name="TextBox 47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79" name="Group 478"/>
          <p:cNvGrpSpPr/>
          <p:nvPr/>
        </p:nvGrpSpPr>
        <p:grpSpPr>
          <a:xfrm>
            <a:off x="6059898" y="2091293"/>
            <a:ext cx="261610" cy="369332"/>
            <a:chOff x="6693888" y="4147839"/>
            <a:chExt cx="261610" cy="369332"/>
          </a:xfrm>
        </p:grpSpPr>
        <p:sp>
          <p:nvSpPr>
            <p:cNvPr id="480" name="Oval 47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81" name="TextBox 48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82" name="Group 481"/>
          <p:cNvGrpSpPr/>
          <p:nvPr/>
        </p:nvGrpSpPr>
        <p:grpSpPr>
          <a:xfrm>
            <a:off x="5600432" y="2275508"/>
            <a:ext cx="261610" cy="369332"/>
            <a:chOff x="6693888" y="4147839"/>
            <a:chExt cx="261610" cy="369332"/>
          </a:xfrm>
        </p:grpSpPr>
        <p:sp>
          <p:nvSpPr>
            <p:cNvPr id="483" name="Oval 48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84" name="TextBox 48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85" name="Group 484"/>
          <p:cNvGrpSpPr/>
          <p:nvPr/>
        </p:nvGrpSpPr>
        <p:grpSpPr>
          <a:xfrm>
            <a:off x="5315545" y="2740916"/>
            <a:ext cx="261610" cy="369332"/>
            <a:chOff x="6693888" y="4147839"/>
            <a:chExt cx="261610" cy="369332"/>
          </a:xfrm>
        </p:grpSpPr>
        <p:sp>
          <p:nvSpPr>
            <p:cNvPr id="486" name="Oval 4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87" name="TextBox 4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88" name="Group 487"/>
          <p:cNvGrpSpPr/>
          <p:nvPr/>
        </p:nvGrpSpPr>
        <p:grpSpPr>
          <a:xfrm>
            <a:off x="6146531" y="1444804"/>
            <a:ext cx="261610" cy="369332"/>
            <a:chOff x="6693888" y="4147839"/>
            <a:chExt cx="261610" cy="369332"/>
          </a:xfrm>
        </p:grpSpPr>
        <p:sp>
          <p:nvSpPr>
            <p:cNvPr id="489" name="Oval 48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0" name="TextBox 48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91" name="Group 490"/>
          <p:cNvGrpSpPr/>
          <p:nvPr/>
        </p:nvGrpSpPr>
        <p:grpSpPr>
          <a:xfrm>
            <a:off x="6173931" y="2504295"/>
            <a:ext cx="261610" cy="369332"/>
            <a:chOff x="6693888" y="4147839"/>
            <a:chExt cx="261610" cy="369332"/>
          </a:xfrm>
        </p:grpSpPr>
        <p:sp>
          <p:nvSpPr>
            <p:cNvPr id="492" name="Oval 49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3" name="TextBox 49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94" name="Group 493"/>
          <p:cNvGrpSpPr/>
          <p:nvPr/>
        </p:nvGrpSpPr>
        <p:grpSpPr>
          <a:xfrm>
            <a:off x="4896374" y="2226363"/>
            <a:ext cx="261610" cy="369332"/>
            <a:chOff x="6693888" y="4147839"/>
            <a:chExt cx="261610" cy="369332"/>
          </a:xfrm>
        </p:grpSpPr>
        <p:sp>
          <p:nvSpPr>
            <p:cNvPr id="495" name="Oval 49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6" name="TextBox 49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97" name="Group 496"/>
          <p:cNvGrpSpPr/>
          <p:nvPr/>
        </p:nvGrpSpPr>
        <p:grpSpPr>
          <a:xfrm>
            <a:off x="5851371" y="1593617"/>
            <a:ext cx="261610" cy="369332"/>
            <a:chOff x="6693888" y="4147839"/>
            <a:chExt cx="261610" cy="369332"/>
          </a:xfrm>
        </p:grpSpPr>
        <p:sp>
          <p:nvSpPr>
            <p:cNvPr id="498" name="Oval 49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9" name="TextBox 49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00" name="Group 499"/>
          <p:cNvGrpSpPr/>
          <p:nvPr/>
        </p:nvGrpSpPr>
        <p:grpSpPr>
          <a:xfrm>
            <a:off x="5146400" y="1425560"/>
            <a:ext cx="261610" cy="369332"/>
            <a:chOff x="6693888" y="4147839"/>
            <a:chExt cx="261610" cy="369332"/>
          </a:xfrm>
        </p:grpSpPr>
        <p:sp>
          <p:nvSpPr>
            <p:cNvPr id="501" name="Oval 50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02" name="TextBox 50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03" name="Group 502"/>
          <p:cNvGrpSpPr/>
          <p:nvPr/>
        </p:nvGrpSpPr>
        <p:grpSpPr>
          <a:xfrm>
            <a:off x="5845264" y="2314612"/>
            <a:ext cx="261610" cy="369332"/>
            <a:chOff x="6693888" y="4147839"/>
            <a:chExt cx="261610" cy="369332"/>
          </a:xfrm>
        </p:grpSpPr>
        <p:sp>
          <p:nvSpPr>
            <p:cNvPr id="504" name="Oval 50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05" name="TextBox 50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06" name="Group 505"/>
          <p:cNvGrpSpPr/>
          <p:nvPr/>
        </p:nvGrpSpPr>
        <p:grpSpPr>
          <a:xfrm>
            <a:off x="5997355" y="1823111"/>
            <a:ext cx="261610" cy="369332"/>
            <a:chOff x="6693888" y="4147839"/>
            <a:chExt cx="261610" cy="369332"/>
          </a:xfrm>
        </p:grpSpPr>
        <p:sp>
          <p:nvSpPr>
            <p:cNvPr id="507" name="Oval 50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08" name="TextBox 50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09" name="Group 508"/>
          <p:cNvGrpSpPr/>
          <p:nvPr/>
        </p:nvGrpSpPr>
        <p:grpSpPr>
          <a:xfrm>
            <a:off x="5413374" y="2395829"/>
            <a:ext cx="261610" cy="369332"/>
            <a:chOff x="6693888" y="4147839"/>
            <a:chExt cx="261610" cy="369332"/>
          </a:xfrm>
        </p:grpSpPr>
        <p:sp>
          <p:nvSpPr>
            <p:cNvPr id="510" name="Oval 50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11" name="TextBox 51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12" name="Group 511"/>
          <p:cNvGrpSpPr/>
          <p:nvPr/>
        </p:nvGrpSpPr>
        <p:grpSpPr>
          <a:xfrm>
            <a:off x="5091587" y="2314612"/>
            <a:ext cx="261610" cy="369332"/>
            <a:chOff x="6693888" y="4147839"/>
            <a:chExt cx="261610" cy="369332"/>
          </a:xfrm>
        </p:grpSpPr>
        <p:sp>
          <p:nvSpPr>
            <p:cNvPr id="513" name="Oval 51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14" name="TextBox 51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15" name="Group 514"/>
          <p:cNvGrpSpPr/>
          <p:nvPr/>
        </p:nvGrpSpPr>
        <p:grpSpPr>
          <a:xfrm>
            <a:off x="6173931" y="2304286"/>
            <a:ext cx="261610" cy="369332"/>
            <a:chOff x="6693888" y="4147839"/>
            <a:chExt cx="261610" cy="369332"/>
          </a:xfrm>
        </p:grpSpPr>
        <p:sp>
          <p:nvSpPr>
            <p:cNvPr id="516" name="Oval 51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17" name="TextBox 51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18" name="Group 517"/>
          <p:cNvGrpSpPr/>
          <p:nvPr/>
        </p:nvGrpSpPr>
        <p:grpSpPr>
          <a:xfrm>
            <a:off x="5633803" y="1426086"/>
            <a:ext cx="261610" cy="369332"/>
            <a:chOff x="6693888" y="4147839"/>
            <a:chExt cx="261610" cy="369332"/>
          </a:xfrm>
        </p:grpSpPr>
        <p:sp>
          <p:nvSpPr>
            <p:cNvPr id="519" name="Oval 51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0" name="TextBox 51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21" name="Group 520"/>
          <p:cNvGrpSpPr/>
          <p:nvPr/>
        </p:nvGrpSpPr>
        <p:grpSpPr>
          <a:xfrm>
            <a:off x="4960782" y="2823991"/>
            <a:ext cx="261610" cy="369332"/>
            <a:chOff x="6693888" y="4147839"/>
            <a:chExt cx="261610" cy="369332"/>
          </a:xfrm>
        </p:grpSpPr>
        <p:sp>
          <p:nvSpPr>
            <p:cNvPr id="522" name="Oval 52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3" name="TextBox 52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24" name="Group 523"/>
          <p:cNvGrpSpPr/>
          <p:nvPr/>
        </p:nvGrpSpPr>
        <p:grpSpPr>
          <a:xfrm>
            <a:off x="6015726" y="2854754"/>
            <a:ext cx="261610" cy="369332"/>
            <a:chOff x="6693888" y="4147839"/>
            <a:chExt cx="261610" cy="369332"/>
          </a:xfrm>
        </p:grpSpPr>
        <p:sp>
          <p:nvSpPr>
            <p:cNvPr id="525" name="Oval 52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6" name="TextBox 52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27" name="Group 526"/>
          <p:cNvGrpSpPr/>
          <p:nvPr/>
        </p:nvGrpSpPr>
        <p:grpSpPr>
          <a:xfrm>
            <a:off x="4909080" y="1669817"/>
            <a:ext cx="261610" cy="369332"/>
            <a:chOff x="6693888" y="4147839"/>
            <a:chExt cx="261610" cy="369332"/>
          </a:xfrm>
        </p:grpSpPr>
        <p:sp>
          <p:nvSpPr>
            <p:cNvPr id="528" name="Oval 52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9" name="TextBox 52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0" name="Group 529"/>
          <p:cNvGrpSpPr/>
          <p:nvPr/>
        </p:nvGrpSpPr>
        <p:grpSpPr>
          <a:xfrm>
            <a:off x="5391053" y="1862150"/>
            <a:ext cx="261610" cy="369332"/>
            <a:chOff x="6693888" y="4147839"/>
            <a:chExt cx="261610" cy="369332"/>
          </a:xfrm>
        </p:grpSpPr>
        <p:sp>
          <p:nvSpPr>
            <p:cNvPr id="531" name="Oval 53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32" name="TextBox 53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3" name="Group 532"/>
          <p:cNvGrpSpPr/>
          <p:nvPr/>
        </p:nvGrpSpPr>
        <p:grpSpPr>
          <a:xfrm>
            <a:off x="5863980" y="2014642"/>
            <a:ext cx="261610" cy="369332"/>
            <a:chOff x="6693888" y="4147839"/>
            <a:chExt cx="261610" cy="369332"/>
          </a:xfrm>
        </p:grpSpPr>
        <p:sp>
          <p:nvSpPr>
            <p:cNvPr id="534" name="Oval 53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35" name="TextBox 53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6" name="Group 535"/>
          <p:cNvGrpSpPr/>
          <p:nvPr/>
        </p:nvGrpSpPr>
        <p:grpSpPr>
          <a:xfrm>
            <a:off x="6031044" y="1611988"/>
            <a:ext cx="261610" cy="369332"/>
            <a:chOff x="6693888" y="4147839"/>
            <a:chExt cx="261610" cy="369332"/>
          </a:xfrm>
        </p:grpSpPr>
        <p:sp>
          <p:nvSpPr>
            <p:cNvPr id="537" name="Oval 53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38" name="TextBox 53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9" name="Group 538"/>
          <p:cNvGrpSpPr/>
          <p:nvPr/>
        </p:nvGrpSpPr>
        <p:grpSpPr>
          <a:xfrm>
            <a:off x="5542724" y="2818167"/>
            <a:ext cx="261610" cy="369332"/>
            <a:chOff x="6693888" y="4147839"/>
            <a:chExt cx="261610" cy="369332"/>
          </a:xfrm>
        </p:grpSpPr>
        <p:sp>
          <p:nvSpPr>
            <p:cNvPr id="540" name="Oval 5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1" name="TextBox 5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2" name="Group 541"/>
          <p:cNvGrpSpPr/>
          <p:nvPr/>
        </p:nvGrpSpPr>
        <p:grpSpPr>
          <a:xfrm>
            <a:off x="5100350" y="2123108"/>
            <a:ext cx="261610" cy="369332"/>
            <a:chOff x="6693888" y="4147839"/>
            <a:chExt cx="261610" cy="369332"/>
          </a:xfrm>
        </p:grpSpPr>
        <p:sp>
          <p:nvSpPr>
            <p:cNvPr id="543" name="Oval 54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4" name="TextBox 54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5" name="Group 544"/>
          <p:cNvGrpSpPr/>
          <p:nvPr/>
        </p:nvGrpSpPr>
        <p:grpSpPr>
          <a:xfrm>
            <a:off x="4909080" y="1427322"/>
            <a:ext cx="261610" cy="369332"/>
            <a:chOff x="6693888" y="4147839"/>
            <a:chExt cx="261610" cy="369332"/>
          </a:xfrm>
        </p:grpSpPr>
        <p:sp>
          <p:nvSpPr>
            <p:cNvPr id="546" name="Oval 5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7" name="TextBox 5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8" name="Group 547"/>
          <p:cNvGrpSpPr/>
          <p:nvPr/>
        </p:nvGrpSpPr>
        <p:grpSpPr>
          <a:xfrm>
            <a:off x="5571579" y="1711368"/>
            <a:ext cx="261610" cy="369332"/>
            <a:chOff x="6693888" y="4147839"/>
            <a:chExt cx="261610" cy="369332"/>
          </a:xfrm>
        </p:grpSpPr>
        <p:sp>
          <p:nvSpPr>
            <p:cNvPr id="549" name="Oval 54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0" name="TextBox 54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1" name="Group 550"/>
          <p:cNvGrpSpPr/>
          <p:nvPr/>
        </p:nvGrpSpPr>
        <p:grpSpPr>
          <a:xfrm>
            <a:off x="5812278" y="2827511"/>
            <a:ext cx="261610" cy="369332"/>
            <a:chOff x="6693888" y="4147839"/>
            <a:chExt cx="261610" cy="369332"/>
          </a:xfrm>
        </p:grpSpPr>
        <p:sp>
          <p:nvSpPr>
            <p:cNvPr id="552" name="Oval 5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3" name="TextBox 5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4" name="Group 553"/>
          <p:cNvGrpSpPr/>
          <p:nvPr/>
        </p:nvGrpSpPr>
        <p:grpSpPr>
          <a:xfrm>
            <a:off x="5333048" y="2496906"/>
            <a:ext cx="261610" cy="369332"/>
            <a:chOff x="6693888" y="4147839"/>
            <a:chExt cx="261610" cy="369332"/>
          </a:xfrm>
        </p:grpSpPr>
        <p:sp>
          <p:nvSpPr>
            <p:cNvPr id="555" name="Oval 5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6" name="TextBox 5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7" name="Group 556"/>
          <p:cNvGrpSpPr/>
          <p:nvPr/>
        </p:nvGrpSpPr>
        <p:grpSpPr>
          <a:xfrm>
            <a:off x="5858270" y="2575656"/>
            <a:ext cx="261610" cy="369332"/>
            <a:chOff x="6693888" y="4147839"/>
            <a:chExt cx="261610" cy="369332"/>
          </a:xfrm>
        </p:grpSpPr>
        <p:sp>
          <p:nvSpPr>
            <p:cNvPr id="558" name="Oval 5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9" name="TextBox 5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0" name="Group 559"/>
          <p:cNvGrpSpPr/>
          <p:nvPr/>
        </p:nvGrpSpPr>
        <p:grpSpPr>
          <a:xfrm>
            <a:off x="5747823" y="2169500"/>
            <a:ext cx="261610" cy="369332"/>
            <a:chOff x="6693888" y="4147839"/>
            <a:chExt cx="261610" cy="369332"/>
          </a:xfrm>
        </p:grpSpPr>
        <p:sp>
          <p:nvSpPr>
            <p:cNvPr id="561" name="Oval 56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2" name="TextBox 56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3" name="Group 562"/>
          <p:cNvGrpSpPr/>
          <p:nvPr/>
        </p:nvGrpSpPr>
        <p:grpSpPr>
          <a:xfrm>
            <a:off x="5213771" y="1899311"/>
            <a:ext cx="261610" cy="369332"/>
            <a:chOff x="6693888" y="4147839"/>
            <a:chExt cx="261610" cy="369332"/>
          </a:xfrm>
        </p:grpSpPr>
        <p:sp>
          <p:nvSpPr>
            <p:cNvPr id="564" name="Oval 56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5" name="TextBox 56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6" name="Group 565"/>
          <p:cNvGrpSpPr/>
          <p:nvPr/>
        </p:nvGrpSpPr>
        <p:grpSpPr>
          <a:xfrm>
            <a:off x="5213771" y="1629470"/>
            <a:ext cx="261610" cy="369332"/>
            <a:chOff x="6693888" y="4147839"/>
            <a:chExt cx="261610" cy="369332"/>
          </a:xfrm>
        </p:grpSpPr>
        <p:sp>
          <p:nvSpPr>
            <p:cNvPr id="567" name="Oval 56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8" name="TextBox 56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9" name="Group 568"/>
          <p:cNvGrpSpPr/>
          <p:nvPr/>
        </p:nvGrpSpPr>
        <p:grpSpPr>
          <a:xfrm>
            <a:off x="4947654" y="1960740"/>
            <a:ext cx="261610" cy="369332"/>
            <a:chOff x="6693888" y="4147839"/>
            <a:chExt cx="261610" cy="369332"/>
          </a:xfrm>
        </p:grpSpPr>
        <p:sp>
          <p:nvSpPr>
            <p:cNvPr id="570" name="Oval 56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1" name="TextBox 57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72" name="Group 571"/>
          <p:cNvGrpSpPr/>
          <p:nvPr/>
        </p:nvGrpSpPr>
        <p:grpSpPr>
          <a:xfrm>
            <a:off x="5734996" y="1800168"/>
            <a:ext cx="261610" cy="369332"/>
            <a:chOff x="6693888" y="4147839"/>
            <a:chExt cx="261610" cy="369332"/>
          </a:xfrm>
        </p:grpSpPr>
        <p:sp>
          <p:nvSpPr>
            <p:cNvPr id="573" name="Oval 57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4" name="TextBox 57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75" name="Group 574"/>
          <p:cNvGrpSpPr/>
          <p:nvPr/>
        </p:nvGrpSpPr>
        <p:grpSpPr>
          <a:xfrm>
            <a:off x="5865801" y="1428444"/>
            <a:ext cx="261610" cy="369332"/>
            <a:chOff x="6693888" y="4147839"/>
            <a:chExt cx="261610" cy="369332"/>
          </a:xfrm>
        </p:grpSpPr>
        <p:sp>
          <p:nvSpPr>
            <p:cNvPr id="576" name="Oval 57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7" name="TextBox 57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78" name="Group 577"/>
          <p:cNvGrpSpPr/>
          <p:nvPr/>
        </p:nvGrpSpPr>
        <p:grpSpPr>
          <a:xfrm>
            <a:off x="5604191" y="2632450"/>
            <a:ext cx="261610" cy="369332"/>
            <a:chOff x="6693888" y="4147839"/>
            <a:chExt cx="261610" cy="369332"/>
          </a:xfrm>
        </p:grpSpPr>
        <p:sp>
          <p:nvSpPr>
            <p:cNvPr id="579" name="Oval 57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0" name="TextBox 57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81" name="Group 580"/>
          <p:cNvGrpSpPr/>
          <p:nvPr/>
        </p:nvGrpSpPr>
        <p:grpSpPr>
          <a:xfrm>
            <a:off x="5895413" y="2371584"/>
            <a:ext cx="261610" cy="369332"/>
            <a:chOff x="6693888" y="4147839"/>
            <a:chExt cx="261610" cy="369332"/>
          </a:xfrm>
        </p:grpSpPr>
        <p:sp>
          <p:nvSpPr>
            <p:cNvPr id="582" name="Oval 58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3" name="TextBox 58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84" name="Group 583"/>
          <p:cNvGrpSpPr/>
          <p:nvPr/>
        </p:nvGrpSpPr>
        <p:grpSpPr>
          <a:xfrm>
            <a:off x="6045783" y="2651856"/>
            <a:ext cx="261610" cy="369332"/>
            <a:chOff x="6693888" y="4147839"/>
            <a:chExt cx="261610" cy="369332"/>
          </a:xfrm>
        </p:grpSpPr>
        <p:sp>
          <p:nvSpPr>
            <p:cNvPr id="585" name="Oval 58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6" name="TextBox 58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87" name="Group 586"/>
          <p:cNvGrpSpPr/>
          <p:nvPr/>
        </p:nvGrpSpPr>
        <p:grpSpPr>
          <a:xfrm>
            <a:off x="5552489" y="2390812"/>
            <a:ext cx="261610" cy="369332"/>
            <a:chOff x="6693888" y="4147839"/>
            <a:chExt cx="261610" cy="369332"/>
          </a:xfrm>
        </p:grpSpPr>
        <p:sp>
          <p:nvSpPr>
            <p:cNvPr id="588" name="Oval 58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9" name="TextBox 58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90" name="Group 589"/>
          <p:cNvGrpSpPr/>
          <p:nvPr/>
        </p:nvGrpSpPr>
        <p:grpSpPr>
          <a:xfrm>
            <a:off x="5446350" y="2150163"/>
            <a:ext cx="261610" cy="369332"/>
            <a:chOff x="6693888" y="4147839"/>
            <a:chExt cx="261610" cy="369332"/>
          </a:xfrm>
        </p:grpSpPr>
        <p:sp>
          <p:nvSpPr>
            <p:cNvPr id="591" name="Oval 59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2" name="TextBox 59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93" name="Group 592"/>
          <p:cNvGrpSpPr/>
          <p:nvPr/>
        </p:nvGrpSpPr>
        <p:grpSpPr>
          <a:xfrm>
            <a:off x="5446350" y="1960044"/>
            <a:ext cx="261610" cy="369332"/>
            <a:chOff x="6693888" y="4147839"/>
            <a:chExt cx="261610" cy="369332"/>
          </a:xfrm>
        </p:grpSpPr>
        <p:sp>
          <p:nvSpPr>
            <p:cNvPr id="594" name="Oval 59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5" name="TextBox 59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96" name="Group 595"/>
          <p:cNvGrpSpPr/>
          <p:nvPr/>
        </p:nvGrpSpPr>
        <p:grpSpPr>
          <a:xfrm>
            <a:off x="5255487" y="2536374"/>
            <a:ext cx="261610" cy="369332"/>
            <a:chOff x="6693888" y="4147839"/>
            <a:chExt cx="261610" cy="369332"/>
          </a:xfrm>
        </p:grpSpPr>
        <p:sp>
          <p:nvSpPr>
            <p:cNvPr id="597" name="Oval 59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8" name="TextBox 59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99" name="Group 598"/>
          <p:cNvGrpSpPr/>
          <p:nvPr/>
        </p:nvGrpSpPr>
        <p:grpSpPr>
          <a:xfrm>
            <a:off x="5074512" y="2656695"/>
            <a:ext cx="261610" cy="369332"/>
            <a:chOff x="6693888" y="4147839"/>
            <a:chExt cx="261610" cy="369332"/>
          </a:xfrm>
        </p:grpSpPr>
        <p:sp>
          <p:nvSpPr>
            <p:cNvPr id="600" name="Oval 59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1" name="TextBox 60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02" name="Group 601"/>
          <p:cNvGrpSpPr/>
          <p:nvPr/>
        </p:nvGrpSpPr>
        <p:grpSpPr>
          <a:xfrm>
            <a:off x="5176281" y="2791727"/>
            <a:ext cx="261610" cy="369332"/>
            <a:chOff x="6693888" y="4147839"/>
            <a:chExt cx="261610" cy="369332"/>
          </a:xfrm>
        </p:grpSpPr>
        <p:sp>
          <p:nvSpPr>
            <p:cNvPr id="603" name="Oval 60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4" name="TextBox 60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05" name="Group 604"/>
          <p:cNvGrpSpPr/>
          <p:nvPr/>
        </p:nvGrpSpPr>
        <p:grpSpPr>
          <a:xfrm>
            <a:off x="5735745" y="2420289"/>
            <a:ext cx="261610" cy="369332"/>
            <a:chOff x="6693888" y="4147839"/>
            <a:chExt cx="261610" cy="369332"/>
          </a:xfrm>
        </p:grpSpPr>
        <p:sp>
          <p:nvSpPr>
            <p:cNvPr id="606" name="Oval 60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7" name="TextBox 60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08" name="Group 607"/>
          <p:cNvGrpSpPr/>
          <p:nvPr/>
        </p:nvGrpSpPr>
        <p:grpSpPr>
          <a:xfrm>
            <a:off x="5779168" y="2662002"/>
            <a:ext cx="261610" cy="369332"/>
            <a:chOff x="6693888" y="4147839"/>
            <a:chExt cx="261610" cy="369332"/>
          </a:xfrm>
        </p:grpSpPr>
        <p:sp>
          <p:nvSpPr>
            <p:cNvPr id="609" name="Oval 60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0" name="TextBox 60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1" name="Group 610"/>
          <p:cNvGrpSpPr/>
          <p:nvPr/>
        </p:nvGrpSpPr>
        <p:grpSpPr>
          <a:xfrm>
            <a:off x="5718967" y="2021480"/>
            <a:ext cx="261610" cy="369332"/>
            <a:chOff x="6693888" y="4147839"/>
            <a:chExt cx="261610" cy="369332"/>
          </a:xfrm>
        </p:grpSpPr>
        <p:sp>
          <p:nvSpPr>
            <p:cNvPr id="612" name="Oval 61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3" name="TextBox 61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4" name="Group 613"/>
          <p:cNvGrpSpPr/>
          <p:nvPr/>
        </p:nvGrpSpPr>
        <p:grpSpPr>
          <a:xfrm>
            <a:off x="5517558" y="1487769"/>
            <a:ext cx="261610" cy="369332"/>
            <a:chOff x="6693888" y="4147839"/>
            <a:chExt cx="261610" cy="369332"/>
          </a:xfrm>
        </p:grpSpPr>
        <p:sp>
          <p:nvSpPr>
            <p:cNvPr id="615" name="Oval 61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6" name="TextBox 61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7" name="Group 616"/>
          <p:cNvGrpSpPr/>
          <p:nvPr/>
        </p:nvGrpSpPr>
        <p:grpSpPr>
          <a:xfrm>
            <a:off x="6059898" y="2291082"/>
            <a:ext cx="261610" cy="369332"/>
            <a:chOff x="6693888" y="4147839"/>
            <a:chExt cx="261610" cy="369332"/>
          </a:xfrm>
        </p:grpSpPr>
        <p:sp>
          <p:nvSpPr>
            <p:cNvPr id="618" name="Oval 61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9" name="TextBox 61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20" name="Group 619"/>
          <p:cNvGrpSpPr/>
          <p:nvPr/>
        </p:nvGrpSpPr>
        <p:grpSpPr>
          <a:xfrm>
            <a:off x="5245347" y="2291082"/>
            <a:ext cx="261610" cy="369332"/>
            <a:chOff x="6693888" y="4147839"/>
            <a:chExt cx="261610" cy="369332"/>
          </a:xfrm>
        </p:grpSpPr>
        <p:sp>
          <p:nvSpPr>
            <p:cNvPr id="621" name="Oval 62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22" name="TextBox 62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623" name="Down Arrow 622"/>
          <p:cNvSpPr/>
          <p:nvPr/>
        </p:nvSpPr>
        <p:spPr bwMode="auto">
          <a:xfrm rot="16200000">
            <a:off x="4210081" y="3612378"/>
            <a:ext cx="304800" cy="6827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35" name="TextBox 634"/>
          <p:cNvSpPr txBox="1"/>
          <p:nvPr/>
        </p:nvSpPr>
        <p:spPr>
          <a:xfrm rot="16200000">
            <a:off x="6040812" y="2165740"/>
            <a:ext cx="1818126" cy="307777"/>
          </a:xfrm>
          <a:prstGeom prst="rect">
            <a:avLst/>
          </a:prstGeom>
          <a:noFill/>
        </p:spPr>
        <p:txBody>
          <a:bodyPr wrap="none" rtlCol="0">
            <a:spAutoFit/>
          </a:bodyPr>
          <a:lstStyle/>
          <a:p>
            <a:r>
              <a:rPr lang="en-US" sz="1400" dirty="0" smtClean="0"/>
              <a:t>Electric field at </a:t>
            </a:r>
            <a:r>
              <a:rPr lang="en-US" sz="1400" dirty="0" err="1" smtClean="0"/>
              <a:t>Vdep</a:t>
            </a:r>
            <a:endParaRPr lang="en-GB" sz="1400" dirty="0"/>
          </a:p>
        </p:txBody>
      </p:sp>
      <p:sp>
        <p:nvSpPr>
          <p:cNvPr id="5" name="Date Placeholder 4"/>
          <p:cNvSpPr>
            <a:spLocks noGrp="1"/>
          </p:cNvSpPr>
          <p:nvPr>
            <p:ph type="dt" sz="half" idx="12"/>
          </p:nvPr>
        </p:nvSpPr>
        <p:spPr/>
        <p:txBody>
          <a:bodyPr/>
          <a:lstStyle/>
          <a:p>
            <a:fld id="{943BB026-3846-422F-B6D9-F28D5D1F10C7}"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243084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38276A4D-8B39-4DBC-BD2A-681004919C95}" type="slidenum">
              <a:rPr lang="en-US"/>
              <a:pPr/>
              <a:t>35</a:t>
            </a:fld>
            <a:endParaRPr lang="en-US"/>
          </a:p>
        </p:txBody>
      </p:sp>
      <p:pic>
        <p:nvPicPr>
          <p:cNvPr id="80898" name="Picture 2" descr="cern-proton-c-std-o"/>
          <p:cNvPicPr>
            <a:picLocks noChangeAspect="1" noChangeArrowheads="1"/>
          </p:cNvPicPr>
          <p:nvPr/>
        </p:nvPicPr>
        <p:blipFill>
          <a:blip r:embed="rId3" cstate="print">
            <a:extLst>
              <a:ext uri="{28A0092B-C50C-407E-A947-70E740481C1C}">
                <a14:useLocalDpi xmlns:a14="http://schemas.microsoft.com/office/drawing/2010/main" val="0"/>
              </a:ext>
            </a:extLst>
          </a:blip>
          <a:srcRect r="3587"/>
          <a:stretch>
            <a:fillRect/>
          </a:stretch>
        </p:blipFill>
        <p:spPr bwMode="auto">
          <a:xfrm>
            <a:off x="0" y="836613"/>
            <a:ext cx="4427538" cy="3248025"/>
          </a:xfrm>
          <a:prstGeom prst="rect">
            <a:avLst/>
          </a:prstGeom>
          <a:noFill/>
          <a:extLst>
            <a:ext uri="{909E8E84-426E-40DD-AFC4-6F175D3DCCD1}">
              <a14:hiddenFill xmlns:a14="http://schemas.microsoft.com/office/drawing/2010/main">
                <a:solidFill>
                  <a:srgbClr val="FFFFFF"/>
                </a:solidFill>
              </a14:hiddenFill>
            </a:ext>
          </a:extLst>
        </p:spPr>
      </p:pic>
      <p:sp>
        <p:nvSpPr>
          <p:cNvPr id="80912" name="Rectangle 16"/>
          <p:cNvSpPr>
            <a:spLocks noChangeArrowheads="1"/>
          </p:cNvSpPr>
          <p:nvPr/>
        </p:nvSpPr>
        <p:spPr bwMode="auto">
          <a:xfrm>
            <a:off x="900113" y="285750"/>
            <a:ext cx="6428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i="1" dirty="0">
                <a:solidFill>
                  <a:srgbClr val="FF0000"/>
                </a:solidFill>
                <a:effectLst>
                  <a:outerShdw blurRad="38100" dist="38100" dir="2700000" algn="tl">
                    <a:srgbClr val="C0C0C0"/>
                  </a:outerShdw>
                </a:effectLst>
              </a:rPr>
              <a:t>Evolution of </a:t>
            </a:r>
            <a:r>
              <a:rPr lang="en-US" sz="3200" b="1" i="1" dirty="0" err="1">
                <a:solidFill>
                  <a:srgbClr val="FF0000"/>
                </a:solidFill>
                <a:effectLst>
                  <a:outerShdw blurRad="38100" dist="38100" dir="2700000" algn="tl">
                    <a:srgbClr val="C0C0C0"/>
                  </a:outerShdw>
                </a:effectLst>
              </a:rPr>
              <a:t>V</a:t>
            </a:r>
            <a:r>
              <a:rPr lang="en-US" sz="3200" b="1" i="1" baseline="-25000" dirty="0" err="1">
                <a:solidFill>
                  <a:srgbClr val="FF0000"/>
                </a:solidFill>
                <a:effectLst>
                  <a:outerShdw blurRad="38100" dist="38100" dir="2700000" algn="tl">
                    <a:srgbClr val="C0C0C0"/>
                  </a:outerShdw>
                </a:effectLst>
              </a:rPr>
              <a:t>dep</a:t>
            </a:r>
            <a:r>
              <a:rPr lang="en-US" sz="3200" b="1" i="1" dirty="0">
                <a:solidFill>
                  <a:srgbClr val="FF0000"/>
                </a:solidFill>
                <a:effectLst>
                  <a:outerShdw blurRad="38100" dist="38100" dir="2700000" algn="tl">
                    <a:srgbClr val="C0C0C0"/>
                  </a:outerShdw>
                </a:effectLst>
              </a:rPr>
              <a:t> with fluence …</a:t>
            </a:r>
          </a:p>
        </p:txBody>
      </p:sp>
      <p:sp>
        <p:nvSpPr>
          <p:cNvPr id="3" name="Rectangle 2"/>
          <p:cNvSpPr/>
          <p:nvPr/>
        </p:nvSpPr>
        <p:spPr bwMode="auto">
          <a:xfrm rot="16200000">
            <a:off x="5702445" y="2315856"/>
            <a:ext cx="18288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16200000">
            <a:off x="4026045" y="2315856"/>
            <a:ext cx="1828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7086600" y="1424315"/>
            <a:ext cx="0" cy="1828801"/>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6" name="Straight Connector 5"/>
          <p:cNvCxnSpPr/>
          <p:nvPr/>
        </p:nvCxnSpPr>
        <p:spPr bwMode="auto">
          <a:xfrm>
            <a:off x="7086600" y="3253116"/>
            <a:ext cx="18288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8" name="Straight Connector 7"/>
          <p:cNvCxnSpPr/>
          <p:nvPr/>
        </p:nvCxnSpPr>
        <p:spPr bwMode="auto">
          <a:xfrm flipV="1">
            <a:off x="7086599" y="685800"/>
            <a:ext cx="1676401" cy="255839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8606547" y="3162721"/>
            <a:ext cx="312906" cy="369332"/>
          </a:xfrm>
          <a:prstGeom prst="rect">
            <a:avLst/>
          </a:prstGeom>
          <a:noFill/>
        </p:spPr>
        <p:txBody>
          <a:bodyPr wrap="none" rtlCol="0">
            <a:spAutoFit/>
          </a:bodyPr>
          <a:lstStyle/>
          <a:p>
            <a:r>
              <a:rPr lang="en-US" dirty="0" smtClean="0"/>
              <a:t>d</a:t>
            </a:r>
            <a:endParaRPr lang="en-GB" dirty="0"/>
          </a:p>
        </p:txBody>
      </p:sp>
      <p:sp>
        <p:nvSpPr>
          <p:cNvPr id="12" name="TextBox 11"/>
          <p:cNvSpPr txBox="1"/>
          <p:nvPr/>
        </p:nvSpPr>
        <p:spPr>
          <a:xfrm>
            <a:off x="7737762" y="3254402"/>
            <a:ext cx="300082" cy="369332"/>
          </a:xfrm>
          <a:prstGeom prst="rect">
            <a:avLst/>
          </a:prstGeom>
          <a:noFill/>
        </p:spPr>
        <p:txBody>
          <a:bodyPr wrap="none" rtlCol="0">
            <a:spAutoFit/>
          </a:bodyPr>
          <a:lstStyle/>
          <a:p>
            <a:r>
              <a:rPr lang="en-US" dirty="0" smtClean="0"/>
              <a:t>x</a:t>
            </a:r>
            <a:endParaRPr lang="en-GB" dirty="0"/>
          </a:p>
        </p:txBody>
      </p:sp>
      <p:grpSp>
        <p:nvGrpSpPr>
          <p:cNvPr id="110" name="Group 109"/>
          <p:cNvGrpSpPr/>
          <p:nvPr/>
        </p:nvGrpSpPr>
        <p:grpSpPr>
          <a:xfrm>
            <a:off x="5462419" y="1563969"/>
            <a:ext cx="261610" cy="369332"/>
            <a:chOff x="6693888" y="4147839"/>
            <a:chExt cx="261610" cy="369332"/>
          </a:xfrm>
        </p:grpSpPr>
        <p:sp>
          <p:nvSpPr>
            <p:cNvPr id="111" name="Oval 1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2" name="TextBox 1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3" name="Group 112"/>
          <p:cNvGrpSpPr/>
          <p:nvPr/>
        </p:nvGrpSpPr>
        <p:grpSpPr>
          <a:xfrm>
            <a:off x="5162969" y="1815400"/>
            <a:ext cx="261610" cy="369332"/>
            <a:chOff x="6693888" y="4147839"/>
            <a:chExt cx="261610" cy="369332"/>
          </a:xfrm>
        </p:grpSpPr>
        <p:sp>
          <p:nvSpPr>
            <p:cNvPr id="114" name="Oval 1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5" name="TextBox 1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6" name="Group 115"/>
          <p:cNvGrpSpPr/>
          <p:nvPr/>
        </p:nvGrpSpPr>
        <p:grpSpPr>
          <a:xfrm>
            <a:off x="5440098" y="2134963"/>
            <a:ext cx="261610" cy="369332"/>
            <a:chOff x="6693888" y="4147839"/>
            <a:chExt cx="261610" cy="369332"/>
          </a:xfrm>
        </p:grpSpPr>
        <p:sp>
          <p:nvSpPr>
            <p:cNvPr id="117" name="Oval 1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8" name="TextBox 1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19" name="Group 118"/>
          <p:cNvGrpSpPr/>
          <p:nvPr/>
        </p:nvGrpSpPr>
        <p:grpSpPr>
          <a:xfrm>
            <a:off x="5134115" y="2497575"/>
            <a:ext cx="261610" cy="369332"/>
            <a:chOff x="6693888" y="4147839"/>
            <a:chExt cx="261610" cy="369332"/>
          </a:xfrm>
        </p:grpSpPr>
        <p:sp>
          <p:nvSpPr>
            <p:cNvPr id="120" name="Oval 1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1" name="TextBox 1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25" name="Group 124"/>
          <p:cNvGrpSpPr/>
          <p:nvPr/>
        </p:nvGrpSpPr>
        <p:grpSpPr>
          <a:xfrm>
            <a:off x="6160646" y="2091293"/>
            <a:ext cx="261610" cy="369332"/>
            <a:chOff x="6693888" y="4147839"/>
            <a:chExt cx="261610" cy="369332"/>
          </a:xfrm>
        </p:grpSpPr>
        <p:sp>
          <p:nvSpPr>
            <p:cNvPr id="126" name="Oval 1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7" name="TextBox 1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4" name="Group 133"/>
          <p:cNvGrpSpPr/>
          <p:nvPr/>
        </p:nvGrpSpPr>
        <p:grpSpPr>
          <a:xfrm>
            <a:off x="5701180" y="2275508"/>
            <a:ext cx="261610" cy="369332"/>
            <a:chOff x="6693888" y="4147839"/>
            <a:chExt cx="261610" cy="369332"/>
          </a:xfrm>
        </p:grpSpPr>
        <p:sp>
          <p:nvSpPr>
            <p:cNvPr id="135" name="Oval 13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6" name="TextBox 13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7" name="Group 136"/>
          <p:cNvGrpSpPr/>
          <p:nvPr/>
        </p:nvGrpSpPr>
        <p:grpSpPr>
          <a:xfrm>
            <a:off x="5416293" y="2740916"/>
            <a:ext cx="261610" cy="369332"/>
            <a:chOff x="6693888" y="4147839"/>
            <a:chExt cx="261610" cy="369332"/>
          </a:xfrm>
        </p:grpSpPr>
        <p:sp>
          <p:nvSpPr>
            <p:cNvPr id="138" name="Oval 13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9" name="TextBox 13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0" name="Group 139"/>
          <p:cNvGrpSpPr/>
          <p:nvPr/>
        </p:nvGrpSpPr>
        <p:grpSpPr>
          <a:xfrm>
            <a:off x="6247279" y="1444804"/>
            <a:ext cx="261610" cy="369332"/>
            <a:chOff x="6693888" y="4147839"/>
            <a:chExt cx="261610" cy="369332"/>
          </a:xfrm>
        </p:grpSpPr>
        <p:sp>
          <p:nvSpPr>
            <p:cNvPr id="141" name="Oval 14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2" name="TextBox 14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3" name="Group 142"/>
          <p:cNvGrpSpPr/>
          <p:nvPr/>
        </p:nvGrpSpPr>
        <p:grpSpPr>
          <a:xfrm>
            <a:off x="6274679" y="2504295"/>
            <a:ext cx="261610" cy="369332"/>
            <a:chOff x="6693888" y="4147839"/>
            <a:chExt cx="261610" cy="369332"/>
          </a:xfrm>
        </p:grpSpPr>
        <p:sp>
          <p:nvSpPr>
            <p:cNvPr id="144" name="Oval 14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5" name="TextBox 14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6" name="Group 145"/>
          <p:cNvGrpSpPr/>
          <p:nvPr/>
        </p:nvGrpSpPr>
        <p:grpSpPr>
          <a:xfrm>
            <a:off x="4997122" y="2226363"/>
            <a:ext cx="261610" cy="369332"/>
            <a:chOff x="6693888" y="4147839"/>
            <a:chExt cx="261610" cy="369332"/>
          </a:xfrm>
        </p:grpSpPr>
        <p:sp>
          <p:nvSpPr>
            <p:cNvPr id="147" name="Oval 14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8" name="TextBox 14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49" name="Group 148"/>
          <p:cNvGrpSpPr/>
          <p:nvPr/>
        </p:nvGrpSpPr>
        <p:grpSpPr>
          <a:xfrm>
            <a:off x="5952119" y="1593617"/>
            <a:ext cx="261610" cy="369332"/>
            <a:chOff x="6693888" y="4147839"/>
            <a:chExt cx="261610" cy="369332"/>
          </a:xfrm>
        </p:grpSpPr>
        <p:sp>
          <p:nvSpPr>
            <p:cNvPr id="150" name="Oval 14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1" name="TextBox 15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2" name="Group 151"/>
          <p:cNvGrpSpPr/>
          <p:nvPr/>
        </p:nvGrpSpPr>
        <p:grpSpPr>
          <a:xfrm>
            <a:off x="5247148" y="1425560"/>
            <a:ext cx="261610" cy="369332"/>
            <a:chOff x="6693888" y="4147839"/>
            <a:chExt cx="261610" cy="369332"/>
          </a:xfrm>
        </p:grpSpPr>
        <p:sp>
          <p:nvSpPr>
            <p:cNvPr id="153" name="Oval 15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4" name="TextBox 15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31" name="Group 130"/>
          <p:cNvGrpSpPr/>
          <p:nvPr/>
        </p:nvGrpSpPr>
        <p:grpSpPr>
          <a:xfrm>
            <a:off x="5946012" y="2314612"/>
            <a:ext cx="261610" cy="369332"/>
            <a:chOff x="6693888" y="4147839"/>
            <a:chExt cx="261610" cy="369332"/>
          </a:xfrm>
        </p:grpSpPr>
        <p:sp>
          <p:nvSpPr>
            <p:cNvPr id="132" name="Oval 13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3" name="TextBox 13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5" name="Group 154"/>
          <p:cNvGrpSpPr/>
          <p:nvPr/>
        </p:nvGrpSpPr>
        <p:grpSpPr>
          <a:xfrm>
            <a:off x="6098103" y="1823111"/>
            <a:ext cx="261610" cy="369332"/>
            <a:chOff x="6693888" y="4147839"/>
            <a:chExt cx="261610" cy="369332"/>
          </a:xfrm>
        </p:grpSpPr>
        <p:sp>
          <p:nvSpPr>
            <p:cNvPr id="156" name="Oval 15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7" name="TextBox 15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58" name="Group 157"/>
          <p:cNvGrpSpPr/>
          <p:nvPr/>
        </p:nvGrpSpPr>
        <p:grpSpPr>
          <a:xfrm>
            <a:off x="5514122" y="2395829"/>
            <a:ext cx="261610" cy="369332"/>
            <a:chOff x="6693888" y="4147839"/>
            <a:chExt cx="261610" cy="369332"/>
          </a:xfrm>
        </p:grpSpPr>
        <p:sp>
          <p:nvSpPr>
            <p:cNvPr id="159" name="Oval 15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0" name="TextBox 15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61" name="Group 160"/>
          <p:cNvGrpSpPr/>
          <p:nvPr/>
        </p:nvGrpSpPr>
        <p:grpSpPr>
          <a:xfrm>
            <a:off x="5192335" y="2314612"/>
            <a:ext cx="261610" cy="369332"/>
            <a:chOff x="6693888" y="4147839"/>
            <a:chExt cx="261610" cy="369332"/>
          </a:xfrm>
        </p:grpSpPr>
        <p:sp>
          <p:nvSpPr>
            <p:cNvPr id="162" name="Oval 16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3" name="TextBox 16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64" name="Group 163"/>
          <p:cNvGrpSpPr/>
          <p:nvPr/>
        </p:nvGrpSpPr>
        <p:grpSpPr>
          <a:xfrm>
            <a:off x="6274679" y="2304286"/>
            <a:ext cx="261610" cy="369332"/>
            <a:chOff x="6693888" y="4147839"/>
            <a:chExt cx="261610" cy="369332"/>
          </a:xfrm>
        </p:grpSpPr>
        <p:sp>
          <p:nvSpPr>
            <p:cNvPr id="165" name="Oval 16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6" name="TextBox 16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82" name="Group 181"/>
          <p:cNvGrpSpPr/>
          <p:nvPr/>
        </p:nvGrpSpPr>
        <p:grpSpPr>
          <a:xfrm>
            <a:off x="5734551" y="1426086"/>
            <a:ext cx="261610" cy="369332"/>
            <a:chOff x="6693888" y="4147839"/>
            <a:chExt cx="261610" cy="369332"/>
          </a:xfrm>
        </p:grpSpPr>
        <p:sp>
          <p:nvSpPr>
            <p:cNvPr id="183" name="Oval 18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4" name="TextBox 18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94" name="Group 193"/>
          <p:cNvGrpSpPr/>
          <p:nvPr/>
        </p:nvGrpSpPr>
        <p:grpSpPr>
          <a:xfrm>
            <a:off x="5061530" y="2823991"/>
            <a:ext cx="261610" cy="369332"/>
            <a:chOff x="6693888" y="4147839"/>
            <a:chExt cx="261610" cy="369332"/>
          </a:xfrm>
        </p:grpSpPr>
        <p:sp>
          <p:nvSpPr>
            <p:cNvPr id="195" name="Oval 19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6" name="TextBox 19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3" name="Group 202"/>
          <p:cNvGrpSpPr/>
          <p:nvPr/>
        </p:nvGrpSpPr>
        <p:grpSpPr>
          <a:xfrm>
            <a:off x="6116474" y="2854754"/>
            <a:ext cx="261610" cy="369332"/>
            <a:chOff x="6693888" y="4147839"/>
            <a:chExt cx="261610" cy="369332"/>
          </a:xfrm>
        </p:grpSpPr>
        <p:sp>
          <p:nvSpPr>
            <p:cNvPr id="204" name="Oval 20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5" name="TextBox 20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6" name="Group 205"/>
          <p:cNvGrpSpPr/>
          <p:nvPr/>
        </p:nvGrpSpPr>
        <p:grpSpPr>
          <a:xfrm>
            <a:off x="5009828" y="1669817"/>
            <a:ext cx="261610" cy="369332"/>
            <a:chOff x="6693888" y="4147839"/>
            <a:chExt cx="261610" cy="369332"/>
          </a:xfrm>
        </p:grpSpPr>
        <p:sp>
          <p:nvSpPr>
            <p:cNvPr id="207" name="Oval 20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8" name="TextBox 20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4" name="Group 223"/>
          <p:cNvGrpSpPr/>
          <p:nvPr/>
        </p:nvGrpSpPr>
        <p:grpSpPr>
          <a:xfrm>
            <a:off x="5491801" y="1862150"/>
            <a:ext cx="261610" cy="369332"/>
            <a:chOff x="6693888" y="4147839"/>
            <a:chExt cx="261610" cy="369332"/>
          </a:xfrm>
        </p:grpSpPr>
        <p:sp>
          <p:nvSpPr>
            <p:cNvPr id="225" name="Oval 22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6" name="TextBox 22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0" name="Group 229"/>
          <p:cNvGrpSpPr/>
          <p:nvPr/>
        </p:nvGrpSpPr>
        <p:grpSpPr>
          <a:xfrm>
            <a:off x="5964728" y="2014642"/>
            <a:ext cx="261610" cy="369332"/>
            <a:chOff x="6693888" y="4147839"/>
            <a:chExt cx="261610" cy="369332"/>
          </a:xfrm>
        </p:grpSpPr>
        <p:sp>
          <p:nvSpPr>
            <p:cNvPr id="231" name="Oval 23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2" name="TextBox 23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3" name="Group 232"/>
          <p:cNvGrpSpPr/>
          <p:nvPr/>
        </p:nvGrpSpPr>
        <p:grpSpPr>
          <a:xfrm>
            <a:off x="6131792" y="1611988"/>
            <a:ext cx="261610" cy="369332"/>
            <a:chOff x="6693888" y="4147839"/>
            <a:chExt cx="261610" cy="369332"/>
          </a:xfrm>
        </p:grpSpPr>
        <p:sp>
          <p:nvSpPr>
            <p:cNvPr id="234" name="Oval 23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5" name="TextBox 23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9" name="Group 238"/>
          <p:cNvGrpSpPr/>
          <p:nvPr/>
        </p:nvGrpSpPr>
        <p:grpSpPr>
          <a:xfrm>
            <a:off x="6326382" y="2770468"/>
            <a:ext cx="261610" cy="369332"/>
            <a:chOff x="6693888" y="4147839"/>
            <a:chExt cx="261610" cy="369332"/>
          </a:xfrm>
        </p:grpSpPr>
        <p:sp>
          <p:nvSpPr>
            <p:cNvPr id="240" name="Oval 2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1" name="TextBox 2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2" name="Group 241"/>
          <p:cNvGrpSpPr/>
          <p:nvPr/>
        </p:nvGrpSpPr>
        <p:grpSpPr>
          <a:xfrm>
            <a:off x="5643472" y="2818167"/>
            <a:ext cx="261610" cy="369332"/>
            <a:chOff x="6693888" y="4147839"/>
            <a:chExt cx="261610" cy="369332"/>
          </a:xfrm>
        </p:grpSpPr>
        <p:sp>
          <p:nvSpPr>
            <p:cNvPr id="243" name="Oval 24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4" name="TextBox 24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5" name="Group 244"/>
          <p:cNvGrpSpPr/>
          <p:nvPr/>
        </p:nvGrpSpPr>
        <p:grpSpPr>
          <a:xfrm>
            <a:off x="5201098" y="2123108"/>
            <a:ext cx="261610" cy="369332"/>
            <a:chOff x="6693888" y="4147839"/>
            <a:chExt cx="261610" cy="369332"/>
          </a:xfrm>
        </p:grpSpPr>
        <p:sp>
          <p:nvSpPr>
            <p:cNvPr id="246" name="Oval 2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7" name="TextBox 2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8" name="Group 247"/>
          <p:cNvGrpSpPr/>
          <p:nvPr/>
        </p:nvGrpSpPr>
        <p:grpSpPr>
          <a:xfrm>
            <a:off x="5009828" y="1427322"/>
            <a:ext cx="261610" cy="369332"/>
            <a:chOff x="6693888" y="4147839"/>
            <a:chExt cx="261610" cy="369332"/>
          </a:xfrm>
        </p:grpSpPr>
        <p:sp>
          <p:nvSpPr>
            <p:cNvPr id="249" name="Oval 24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0" name="TextBox 24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1" name="Group 250"/>
          <p:cNvGrpSpPr/>
          <p:nvPr/>
        </p:nvGrpSpPr>
        <p:grpSpPr>
          <a:xfrm>
            <a:off x="4979084" y="2593888"/>
            <a:ext cx="261610" cy="369332"/>
            <a:chOff x="6693888" y="4147839"/>
            <a:chExt cx="261610" cy="369332"/>
          </a:xfrm>
        </p:grpSpPr>
        <p:sp>
          <p:nvSpPr>
            <p:cNvPr id="252" name="Oval 2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3" name="TextBox 2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4" name="Group 253"/>
          <p:cNvGrpSpPr/>
          <p:nvPr/>
        </p:nvGrpSpPr>
        <p:grpSpPr>
          <a:xfrm>
            <a:off x="5672327" y="1711368"/>
            <a:ext cx="261610" cy="369332"/>
            <a:chOff x="6693888" y="4147839"/>
            <a:chExt cx="261610" cy="369332"/>
          </a:xfrm>
        </p:grpSpPr>
        <p:sp>
          <p:nvSpPr>
            <p:cNvPr id="255" name="Oval 2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6" name="TextBox 2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7" name="Group 256"/>
          <p:cNvGrpSpPr/>
          <p:nvPr/>
        </p:nvGrpSpPr>
        <p:grpSpPr>
          <a:xfrm>
            <a:off x="5913026" y="2827511"/>
            <a:ext cx="261610" cy="369332"/>
            <a:chOff x="6693888" y="4147839"/>
            <a:chExt cx="261610" cy="369332"/>
          </a:xfrm>
        </p:grpSpPr>
        <p:sp>
          <p:nvSpPr>
            <p:cNvPr id="258" name="Oval 2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9" name="TextBox 2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76" name="Group 175"/>
          <p:cNvGrpSpPr/>
          <p:nvPr/>
        </p:nvGrpSpPr>
        <p:grpSpPr>
          <a:xfrm>
            <a:off x="5433796" y="2496906"/>
            <a:ext cx="261610" cy="369332"/>
            <a:chOff x="6693888" y="4147839"/>
            <a:chExt cx="261610" cy="369332"/>
          </a:xfrm>
        </p:grpSpPr>
        <p:sp>
          <p:nvSpPr>
            <p:cNvPr id="177" name="Oval 17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8" name="TextBox 17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85" name="Group 184"/>
          <p:cNvGrpSpPr/>
          <p:nvPr/>
        </p:nvGrpSpPr>
        <p:grpSpPr>
          <a:xfrm>
            <a:off x="5959018" y="2575656"/>
            <a:ext cx="261610" cy="369332"/>
            <a:chOff x="6693888" y="4147839"/>
            <a:chExt cx="261610" cy="369332"/>
          </a:xfrm>
        </p:grpSpPr>
        <p:sp>
          <p:nvSpPr>
            <p:cNvPr id="186" name="Oval 1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7" name="TextBox 1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88" name="Group 187"/>
          <p:cNvGrpSpPr/>
          <p:nvPr/>
        </p:nvGrpSpPr>
        <p:grpSpPr>
          <a:xfrm>
            <a:off x="5848571" y="2169500"/>
            <a:ext cx="261610" cy="369332"/>
            <a:chOff x="6693888" y="4147839"/>
            <a:chExt cx="261610" cy="369332"/>
          </a:xfrm>
        </p:grpSpPr>
        <p:sp>
          <p:nvSpPr>
            <p:cNvPr id="189" name="Oval 18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0" name="TextBox 18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0" name="Group 199"/>
          <p:cNvGrpSpPr/>
          <p:nvPr/>
        </p:nvGrpSpPr>
        <p:grpSpPr>
          <a:xfrm>
            <a:off x="5314519" y="1899311"/>
            <a:ext cx="261610" cy="369332"/>
            <a:chOff x="6693888" y="4147839"/>
            <a:chExt cx="261610" cy="369332"/>
          </a:xfrm>
        </p:grpSpPr>
        <p:sp>
          <p:nvSpPr>
            <p:cNvPr id="201" name="Oval 20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2" name="TextBox 20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9" name="Group 208"/>
          <p:cNvGrpSpPr/>
          <p:nvPr/>
        </p:nvGrpSpPr>
        <p:grpSpPr>
          <a:xfrm>
            <a:off x="5314519" y="1629470"/>
            <a:ext cx="261610" cy="369332"/>
            <a:chOff x="6693888" y="4147839"/>
            <a:chExt cx="261610" cy="369332"/>
          </a:xfrm>
        </p:grpSpPr>
        <p:sp>
          <p:nvSpPr>
            <p:cNvPr id="210" name="Oval 20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1" name="TextBox 21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2" name="Group 211"/>
          <p:cNvGrpSpPr/>
          <p:nvPr/>
        </p:nvGrpSpPr>
        <p:grpSpPr>
          <a:xfrm>
            <a:off x="5048402" y="1960740"/>
            <a:ext cx="261610" cy="369332"/>
            <a:chOff x="6693888" y="4147839"/>
            <a:chExt cx="261610" cy="369332"/>
          </a:xfrm>
        </p:grpSpPr>
        <p:sp>
          <p:nvSpPr>
            <p:cNvPr id="213" name="Oval 21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4" name="TextBox 21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8" name="Group 217"/>
          <p:cNvGrpSpPr/>
          <p:nvPr/>
        </p:nvGrpSpPr>
        <p:grpSpPr>
          <a:xfrm>
            <a:off x="6288107" y="1872854"/>
            <a:ext cx="261610" cy="369332"/>
            <a:chOff x="6693888" y="4147839"/>
            <a:chExt cx="261610" cy="369332"/>
          </a:xfrm>
        </p:grpSpPr>
        <p:sp>
          <p:nvSpPr>
            <p:cNvPr id="219" name="Oval 21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0" name="TextBox 21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6" name="Group 235"/>
          <p:cNvGrpSpPr/>
          <p:nvPr/>
        </p:nvGrpSpPr>
        <p:grpSpPr>
          <a:xfrm>
            <a:off x="5835744" y="1800168"/>
            <a:ext cx="261610" cy="369332"/>
            <a:chOff x="6693888" y="4147839"/>
            <a:chExt cx="261610" cy="369332"/>
          </a:xfrm>
        </p:grpSpPr>
        <p:sp>
          <p:nvSpPr>
            <p:cNvPr id="237" name="Oval 23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8" name="TextBox 23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0" name="Group 259"/>
          <p:cNvGrpSpPr/>
          <p:nvPr/>
        </p:nvGrpSpPr>
        <p:grpSpPr>
          <a:xfrm>
            <a:off x="5966549" y="1428444"/>
            <a:ext cx="261610" cy="369332"/>
            <a:chOff x="6693888" y="4147839"/>
            <a:chExt cx="261610" cy="369332"/>
          </a:xfrm>
        </p:grpSpPr>
        <p:sp>
          <p:nvSpPr>
            <p:cNvPr id="261" name="Oval 26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2" name="TextBox 26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3" name="Group 262"/>
          <p:cNvGrpSpPr/>
          <p:nvPr/>
        </p:nvGrpSpPr>
        <p:grpSpPr>
          <a:xfrm>
            <a:off x="5704939" y="2632450"/>
            <a:ext cx="261610" cy="369332"/>
            <a:chOff x="6693888" y="4147839"/>
            <a:chExt cx="261610" cy="369332"/>
          </a:xfrm>
        </p:grpSpPr>
        <p:sp>
          <p:nvSpPr>
            <p:cNvPr id="264" name="Oval 26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5" name="TextBox 26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6" name="Group 265"/>
          <p:cNvGrpSpPr/>
          <p:nvPr/>
        </p:nvGrpSpPr>
        <p:grpSpPr>
          <a:xfrm>
            <a:off x="5996161" y="2371584"/>
            <a:ext cx="261610" cy="369332"/>
            <a:chOff x="6693888" y="4147839"/>
            <a:chExt cx="261610" cy="369332"/>
          </a:xfrm>
        </p:grpSpPr>
        <p:sp>
          <p:nvSpPr>
            <p:cNvPr id="267" name="Oval 26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8" name="TextBox 26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9" name="Group 268"/>
          <p:cNvGrpSpPr/>
          <p:nvPr/>
        </p:nvGrpSpPr>
        <p:grpSpPr>
          <a:xfrm>
            <a:off x="6146531" y="2651856"/>
            <a:ext cx="261610" cy="369332"/>
            <a:chOff x="6693888" y="4147839"/>
            <a:chExt cx="261610" cy="369332"/>
          </a:xfrm>
        </p:grpSpPr>
        <p:sp>
          <p:nvSpPr>
            <p:cNvPr id="270" name="Oval 26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1" name="TextBox 27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2" name="Group 271"/>
          <p:cNvGrpSpPr/>
          <p:nvPr/>
        </p:nvGrpSpPr>
        <p:grpSpPr>
          <a:xfrm>
            <a:off x="5653237" y="2390812"/>
            <a:ext cx="261610" cy="369332"/>
            <a:chOff x="6693888" y="4147839"/>
            <a:chExt cx="261610" cy="369332"/>
          </a:xfrm>
        </p:grpSpPr>
        <p:sp>
          <p:nvSpPr>
            <p:cNvPr id="273" name="Oval 27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4" name="TextBox 27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5" name="Group 274"/>
          <p:cNvGrpSpPr/>
          <p:nvPr/>
        </p:nvGrpSpPr>
        <p:grpSpPr>
          <a:xfrm>
            <a:off x="5547098" y="2150163"/>
            <a:ext cx="261610" cy="369332"/>
            <a:chOff x="6693888" y="4147839"/>
            <a:chExt cx="261610" cy="369332"/>
          </a:xfrm>
        </p:grpSpPr>
        <p:sp>
          <p:nvSpPr>
            <p:cNvPr id="276" name="Oval 27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7" name="TextBox 27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8" name="Group 277"/>
          <p:cNvGrpSpPr/>
          <p:nvPr/>
        </p:nvGrpSpPr>
        <p:grpSpPr>
          <a:xfrm>
            <a:off x="5547098" y="1960044"/>
            <a:ext cx="261610" cy="369332"/>
            <a:chOff x="6693888" y="4147839"/>
            <a:chExt cx="261610" cy="369332"/>
          </a:xfrm>
        </p:grpSpPr>
        <p:sp>
          <p:nvSpPr>
            <p:cNvPr id="279" name="Oval 27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0" name="TextBox 27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1" name="Group 280"/>
          <p:cNvGrpSpPr/>
          <p:nvPr/>
        </p:nvGrpSpPr>
        <p:grpSpPr>
          <a:xfrm>
            <a:off x="5356235" y="2536374"/>
            <a:ext cx="261610" cy="369332"/>
            <a:chOff x="6693888" y="4147839"/>
            <a:chExt cx="261610" cy="369332"/>
          </a:xfrm>
        </p:grpSpPr>
        <p:sp>
          <p:nvSpPr>
            <p:cNvPr id="282" name="Oval 28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3" name="TextBox 28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4" name="Group 283"/>
          <p:cNvGrpSpPr/>
          <p:nvPr/>
        </p:nvGrpSpPr>
        <p:grpSpPr>
          <a:xfrm>
            <a:off x="5175260" y="2656695"/>
            <a:ext cx="261610" cy="369332"/>
            <a:chOff x="6693888" y="4147839"/>
            <a:chExt cx="261610" cy="369332"/>
          </a:xfrm>
        </p:grpSpPr>
        <p:sp>
          <p:nvSpPr>
            <p:cNvPr id="285" name="Oval 28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6" name="TextBox 28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7" name="Group 286"/>
          <p:cNvGrpSpPr/>
          <p:nvPr/>
        </p:nvGrpSpPr>
        <p:grpSpPr>
          <a:xfrm>
            <a:off x="5277029" y="2791727"/>
            <a:ext cx="261610" cy="369332"/>
            <a:chOff x="6693888" y="4147839"/>
            <a:chExt cx="261610" cy="369332"/>
          </a:xfrm>
        </p:grpSpPr>
        <p:sp>
          <p:nvSpPr>
            <p:cNvPr id="288" name="Oval 28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9" name="TextBox 28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0" name="Group 289"/>
          <p:cNvGrpSpPr/>
          <p:nvPr/>
        </p:nvGrpSpPr>
        <p:grpSpPr>
          <a:xfrm>
            <a:off x="5836493" y="2420289"/>
            <a:ext cx="261610" cy="369332"/>
            <a:chOff x="6693888" y="4147839"/>
            <a:chExt cx="261610" cy="369332"/>
          </a:xfrm>
        </p:grpSpPr>
        <p:sp>
          <p:nvSpPr>
            <p:cNvPr id="291" name="Oval 29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2" name="TextBox 29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3" name="Group 292"/>
          <p:cNvGrpSpPr/>
          <p:nvPr/>
        </p:nvGrpSpPr>
        <p:grpSpPr>
          <a:xfrm>
            <a:off x="5879916" y="2662002"/>
            <a:ext cx="261610" cy="369332"/>
            <a:chOff x="6693888" y="4147839"/>
            <a:chExt cx="261610" cy="369332"/>
          </a:xfrm>
        </p:grpSpPr>
        <p:sp>
          <p:nvSpPr>
            <p:cNvPr id="294" name="Oval 29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5" name="TextBox 29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6" name="Group 295"/>
          <p:cNvGrpSpPr/>
          <p:nvPr/>
        </p:nvGrpSpPr>
        <p:grpSpPr>
          <a:xfrm>
            <a:off x="6332375" y="2093300"/>
            <a:ext cx="261610" cy="369332"/>
            <a:chOff x="6693888" y="4147839"/>
            <a:chExt cx="261610" cy="369332"/>
          </a:xfrm>
        </p:grpSpPr>
        <p:sp>
          <p:nvSpPr>
            <p:cNvPr id="297" name="Oval 29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8" name="TextBox 29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9" name="Group 298"/>
          <p:cNvGrpSpPr/>
          <p:nvPr/>
        </p:nvGrpSpPr>
        <p:grpSpPr>
          <a:xfrm>
            <a:off x="6332375" y="1640169"/>
            <a:ext cx="261610" cy="369332"/>
            <a:chOff x="6693888" y="4147839"/>
            <a:chExt cx="261610" cy="369332"/>
          </a:xfrm>
        </p:grpSpPr>
        <p:sp>
          <p:nvSpPr>
            <p:cNvPr id="300" name="Oval 29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1" name="TextBox 30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2" name="Group 301"/>
          <p:cNvGrpSpPr/>
          <p:nvPr/>
        </p:nvGrpSpPr>
        <p:grpSpPr>
          <a:xfrm>
            <a:off x="5819715" y="2021480"/>
            <a:ext cx="261610" cy="369332"/>
            <a:chOff x="6693888" y="4147839"/>
            <a:chExt cx="261610" cy="369332"/>
          </a:xfrm>
        </p:grpSpPr>
        <p:sp>
          <p:nvSpPr>
            <p:cNvPr id="303" name="Oval 30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4" name="TextBox 30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5" name="Group 304"/>
          <p:cNvGrpSpPr/>
          <p:nvPr/>
        </p:nvGrpSpPr>
        <p:grpSpPr>
          <a:xfrm>
            <a:off x="5618306" y="1487769"/>
            <a:ext cx="261610" cy="369332"/>
            <a:chOff x="6693888" y="4147839"/>
            <a:chExt cx="261610" cy="369332"/>
          </a:xfrm>
        </p:grpSpPr>
        <p:sp>
          <p:nvSpPr>
            <p:cNvPr id="306" name="Oval 30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7" name="TextBox 30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8" name="Group 307"/>
          <p:cNvGrpSpPr/>
          <p:nvPr/>
        </p:nvGrpSpPr>
        <p:grpSpPr>
          <a:xfrm>
            <a:off x="6160646" y="2291082"/>
            <a:ext cx="261610" cy="369332"/>
            <a:chOff x="6693888" y="4147839"/>
            <a:chExt cx="261610" cy="369332"/>
          </a:xfrm>
        </p:grpSpPr>
        <p:sp>
          <p:nvSpPr>
            <p:cNvPr id="309" name="Oval 30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0" name="TextBox 30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11" name="Group 310"/>
          <p:cNvGrpSpPr/>
          <p:nvPr/>
        </p:nvGrpSpPr>
        <p:grpSpPr>
          <a:xfrm>
            <a:off x="5346095" y="2291082"/>
            <a:ext cx="261610" cy="369332"/>
            <a:chOff x="6693888" y="4147839"/>
            <a:chExt cx="261610" cy="369332"/>
          </a:xfrm>
        </p:grpSpPr>
        <p:sp>
          <p:nvSpPr>
            <p:cNvPr id="312" name="Oval 31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3" name="TextBox 31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67" name="Group 466"/>
          <p:cNvGrpSpPr/>
          <p:nvPr/>
        </p:nvGrpSpPr>
        <p:grpSpPr>
          <a:xfrm>
            <a:off x="5361671" y="1563969"/>
            <a:ext cx="261610" cy="369332"/>
            <a:chOff x="6693888" y="4147839"/>
            <a:chExt cx="261610" cy="369332"/>
          </a:xfrm>
        </p:grpSpPr>
        <p:sp>
          <p:nvSpPr>
            <p:cNvPr id="468" name="Oval 46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69" name="TextBox 46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70" name="Group 469"/>
          <p:cNvGrpSpPr/>
          <p:nvPr/>
        </p:nvGrpSpPr>
        <p:grpSpPr>
          <a:xfrm>
            <a:off x="5062221" y="1815400"/>
            <a:ext cx="261610" cy="369332"/>
            <a:chOff x="6693888" y="4147839"/>
            <a:chExt cx="261610" cy="369332"/>
          </a:xfrm>
        </p:grpSpPr>
        <p:sp>
          <p:nvSpPr>
            <p:cNvPr id="471" name="Oval 47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2" name="TextBox 47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73" name="Group 472"/>
          <p:cNvGrpSpPr/>
          <p:nvPr/>
        </p:nvGrpSpPr>
        <p:grpSpPr>
          <a:xfrm>
            <a:off x="5339350" y="2134963"/>
            <a:ext cx="261610" cy="369332"/>
            <a:chOff x="6693888" y="4147839"/>
            <a:chExt cx="261610" cy="369332"/>
          </a:xfrm>
        </p:grpSpPr>
        <p:sp>
          <p:nvSpPr>
            <p:cNvPr id="474" name="Oval 47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5" name="TextBox 47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76" name="Group 475"/>
          <p:cNvGrpSpPr/>
          <p:nvPr/>
        </p:nvGrpSpPr>
        <p:grpSpPr>
          <a:xfrm>
            <a:off x="5033367" y="2497575"/>
            <a:ext cx="261610" cy="369332"/>
            <a:chOff x="6693888" y="4147839"/>
            <a:chExt cx="261610" cy="369332"/>
          </a:xfrm>
        </p:grpSpPr>
        <p:sp>
          <p:nvSpPr>
            <p:cNvPr id="477" name="Oval 47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8" name="TextBox 47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79" name="Group 478"/>
          <p:cNvGrpSpPr/>
          <p:nvPr/>
        </p:nvGrpSpPr>
        <p:grpSpPr>
          <a:xfrm>
            <a:off x="6059898" y="2091293"/>
            <a:ext cx="261610" cy="369332"/>
            <a:chOff x="6693888" y="4147839"/>
            <a:chExt cx="261610" cy="369332"/>
          </a:xfrm>
        </p:grpSpPr>
        <p:sp>
          <p:nvSpPr>
            <p:cNvPr id="480" name="Oval 47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81" name="TextBox 48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82" name="Group 481"/>
          <p:cNvGrpSpPr/>
          <p:nvPr/>
        </p:nvGrpSpPr>
        <p:grpSpPr>
          <a:xfrm>
            <a:off x="5600432" y="2275508"/>
            <a:ext cx="261610" cy="369332"/>
            <a:chOff x="6693888" y="4147839"/>
            <a:chExt cx="261610" cy="369332"/>
          </a:xfrm>
        </p:grpSpPr>
        <p:sp>
          <p:nvSpPr>
            <p:cNvPr id="483" name="Oval 48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84" name="TextBox 48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85" name="Group 484"/>
          <p:cNvGrpSpPr/>
          <p:nvPr/>
        </p:nvGrpSpPr>
        <p:grpSpPr>
          <a:xfrm>
            <a:off x="5315545" y="2740916"/>
            <a:ext cx="261610" cy="369332"/>
            <a:chOff x="6693888" y="4147839"/>
            <a:chExt cx="261610" cy="369332"/>
          </a:xfrm>
        </p:grpSpPr>
        <p:sp>
          <p:nvSpPr>
            <p:cNvPr id="486" name="Oval 4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87" name="TextBox 4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88" name="Group 487"/>
          <p:cNvGrpSpPr/>
          <p:nvPr/>
        </p:nvGrpSpPr>
        <p:grpSpPr>
          <a:xfrm>
            <a:off x="6146531" y="1444804"/>
            <a:ext cx="261610" cy="369332"/>
            <a:chOff x="6693888" y="4147839"/>
            <a:chExt cx="261610" cy="369332"/>
          </a:xfrm>
        </p:grpSpPr>
        <p:sp>
          <p:nvSpPr>
            <p:cNvPr id="489" name="Oval 48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0" name="TextBox 48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91" name="Group 490"/>
          <p:cNvGrpSpPr/>
          <p:nvPr/>
        </p:nvGrpSpPr>
        <p:grpSpPr>
          <a:xfrm>
            <a:off x="6173931" y="2504295"/>
            <a:ext cx="261610" cy="369332"/>
            <a:chOff x="6693888" y="4147839"/>
            <a:chExt cx="261610" cy="369332"/>
          </a:xfrm>
        </p:grpSpPr>
        <p:sp>
          <p:nvSpPr>
            <p:cNvPr id="492" name="Oval 49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3" name="TextBox 49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94" name="Group 493"/>
          <p:cNvGrpSpPr/>
          <p:nvPr/>
        </p:nvGrpSpPr>
        <p:grpSpPr>
          <a:xfrm>
            <a:off x="4896374" y="2226363"/>
            <a:ext cx="261610" cy="369332"/>
            <a:chOff x="6693888" y="4147839"/>
            <a:chExt cx="261610" cy="369332"/>
          </a:xfrm>
        </p:grpSpPr>
        <p:sp>
          <p:nvSpPr>
            <p:cNvPr id="495" name="Oval 49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6" name="TextBox 49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97" name="Group 496"/>
          <p:cNvGrpSpPr/>
          <p:nvPr/>
        </p:nvGrpSpPr>
        <p:grpSpPr>
          <a:xfrm>
            <a:off x="5851371" y="1593617"/>
            <a:ext cx="261610" cy="369332"/>
            <a:chOff x="6693888" y="4147839"/>
            <a:chExt cx="261610" cy="369332"/>
          </a:xfrm>
        </p:grpSpPr>
        <p:sp>
          <p:nvSpPr>
            <p:cNvPr id="498" name="Oval 49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9" name="TextBox 49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00" name="Group 499"/>
          <p:cNvGrpSpPr/>
          <p:nvPr/>
        </p:nvGrpSpPr>
        <p:grpSpPr>
          <a:xfrm>
            <a:off x="5146400" y="1425560"/>
            <a:ext cx="261610" cy="369332"/>
            <a:chOff x="6693888" y="4147839"/>
            <a:chExt cx="261610" cy="369332"/>
          </a:xfrm>
        </p:grpSpPr>
        <p:sp>
          <p:nvSpPr>
            <p:cNvPr id="501" name="Oval 50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02" name="TextBox 50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03" name="Group 502"/>
          <p:cNvGrpSpPr/>
          <p:nvPr/>
        </p:nvGrpSpPr>
        <p:grpSpPr>
          <a:xfrm>
            <a:off x="5845264" y="2314612"/>
            <a:ext cx="261610" cy="369332"/>
            <a:chOff x="6693888" y="4147839"/>
            <a:chExt cx="261610" cy="369332"/>
          </a:xfrm>
        </p:grpSpPr>
        <p:sp>
          <p:nvSpPr>
            <p:cNvPr id="504" name="Oval 50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05" name="TextBox 50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06" name="Group 505"/>
          <p:cNvGrpSpPr/>
          <p:nvPr/>
        </p:nvGrpSpPr>
        <p:grpSpPr>
          <a:xfrm>
            <a:off x="5997355" y="1823111"/>
            <a:ext cx="261610" cy="369332"/>
            <a:chOff x="6693888" y="4147839"/>
            <a:chExt cx="261610" cy="369332"/>
          </a:xfrm>
        </p:grpSpPr>
        <p:sp>
          <p:nvSpPr>
            <p:cNvPr id="507" name="Oval 50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08" name="TextBox 50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09" name="Group 508"/>
          <p:cNvGrpSpPr/>
          <p:nvPr/>
        </p:nvGrpSpPr>
        <p:grpSpPr>
          <a:xfrm>
            <a:off x="5413374" y="2395829"/>
            <a:ext cx="261610" cy="369332"/>
            <a:chOff x="6693888" y="4147839"/>
            <a:chExt cx="261610" cy="369332"/>
          </a:xfrm>
        </p:grpSpPr>
        <p:sp>
          <p:nvSpPr>
            <p:cNvPr id="510" name="Oval 50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11" name="TextBox 51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12" name="Group 511"/>
          <p:cNvGrpSpPr/>
          <p:nvPr/>
        </p:nvGrpSpPr>
        <p:grpSpPr>
          <a:xfrm>
            <a:off x="5091587" y="2314612"/>
            <a:ext cx="261610" cy="369332"/>
            <a:chOff x="6693888" y="4147839"/>
            <a:chExt cx="261610" cy="369332"/>
          </a:xfrm>
        </p:grpSpPr>
        <p:sp>
          <p:nvSpPr>
            <p:cNvPr id="513" name="Oval 51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14" name="TextBox 51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15" name="Group 514"/>
          <p:cNvGrpSpPr/>
          <p:nvPr/>
        </p:nvGrpSpPr>
        <p:grpSpPr>
          <a:xfrm>
            <a:off x="6173931" y="2304286"/>
            <a:ext cx="261610" cy="369332"/>
            <a:chOff x="6693888" y="4147839"/>
            <a:chExt cx="261610" cy="369332"/>
          </a:xfrm>
        </p:grpSpPr>
        <p:sp>
          <p:nvSpPr>
            <p:cNvPr id="516" name="Oval 51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17" name="TextBox 51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18" name="Group 517"/>
          <p:cNvGrpSpPr/>
          <p:nvPr/>
        </p:nvGrpSpPr>
        <p:grpSpPr>
          <a:xfrm>
            <a:off x="5633803" y="1426086"/>
            <a:ext cx="261610" cy="369332"/>
            <a:chOff x="6693888" y="4147839"/>
            <a:chExt cx="261610" cy="369332"/>
          </a:xfrm>
        </p:grpSpPr>
        <p:sp>
          <p:nvSpPr>
            <p:cNvPr id="519" name="Oval 51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0" name="TextBox 51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21" name="Group 520"/>
          <p:cNvGrpSpPr/>
          <p:nvPr/>
        </p:nvGrpSpPr>
        <p:grpSpPr>
          <a:xfrm>
            <a:off x="4960782" y="2823991"/>
            <a:ext cx="261610" cy="369332"/>
            <a:chOff x="6693888" y="4147839"/>
            <a:chExt cx="261610" cy="369332"/>
          </a:xfrm>
        </p:grpSpPr>
        <p:sp>
          <p:nvSpPr>
            <p:cNvPr id="522" name="Oval 52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3" name="TextBox 52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24" name="Group 523"/>
          <p:cNvGrpSpPr/>
          <p:nvPr/>
        </p:nvGrpSpPr>
        <p:grpSpPr>
          <a:xfrm>
            <a:off x="6015726" y="2854754"/>
            <a:ext cx="261610" cy="369332"/>
            <a:chOff x="6693888" y="4147839"/>
            <a:chExt cx="261610" cy="369332"/>
          </a:xfrm>
        </p:grpSpPr>
        <p:sp>
          <p:nvSpPr>
            <p:cNvPr id="525" name="Oval 52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6" name="TextBox 52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27" name="Group 526"/>
          <p:cNvGrpSpPr/>
          <p:nvPr/>
        </p:nvGrpSpPr>
        <p:grpSpPr>
          <a:xfrm>
            <a:off x="4909080" y="1669817"/>
            <a:ext cx="261610" cy="369332"/>
            <a:chOff x="6693888" y="4147839"/>
            <a:chExt cx="261610" cy="369332"/>
          </a:xfrm>
        </p:grpSpPr>
        <p:sp>
          <p:nvSpPr>
            <p:cNvPr id="528" name="Oval 52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9" name="TextBox 52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0" name="Group 529"/>
          <p:cNvGrpSpPr/>
          <p:nvPr/>
        </p:nvGrpSpPr>
        <p:grpSpPr>
          <a:xfrm>
            <a:off x="5391053" y="1862150"/>
            <a:ext cx="261610" cy="369332"/>
            <a:chOff x="6693888" y="4147839"/>
            <a:chExt cx="261610" cy="369332"/>
          </a:xfrm>
        </p:grpSpPr>
        <p:sp>
          <p:nvSpPr>
            <p:cNvPr id="531" name="Oval 53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32" name="TextBox 53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3" name="Group 532"/>
          <p:cNvGrpSpPr/>
          <p:nvPr/>
        </p:nvGrpSpPr>
        <p:grpSpPr>
          <a:xfrm>
            <a:off x="5863980" y="2014642"/>
            <a:ext cx="261610" cy="369332"/>
            <a:chOff x="6693888" y="4147839"/>
            <a:chExt cx="261610" cy="369332"/>
          </a:xfrm>
        </p:grpSpPr>
        <p:sp>
          <p:nvSpPr>
            <p:cNvPr id="534" name="Oval 53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35" name="TextBox 53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6" name="Group 535"/>
          <p:cNvGrpSpPr/>
          <p:nvPr/>
        </p:nvGrpSpPr>
        <p:grpSpPr>
          <a:xfrm>
            <a:off x="6031044" y="1611988"/>
            <a:ext cx="261610" cy="369332"/>
            <a:chOff x="6693888" y="4147839"/>
            <a:chExt cx="261610" cy="369332"/>
          </a:xfrm>
        </p:grpSpPr>
        <p:sp>
          <p:nvSpPr>
            <p:cNvPr id="537" name="Oval 53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38" name="TextBox 53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9" name="Group 538"/>
          <p:cNvGrpSpPr/>
          <p:nvPr/>
        </p:nvGrpSpPr>
        <p:grpSpPr>
          <a:xfrm>
            <a:off x="5542724" y="2818167"/>
            <a:ext cx="261610" cy="369332"/>
            <a:chOff x="6693888" y="4147839"/>
            <a:chExt cx="261610" cy="369332"/>
          </a:xfrm>
        </p:grpSpPr>
        <p:sp>
          <p:nvSpPr>
            <p:cNvPr id="540" name="Oval 5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1" name="TextBox 5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2" name="Group 541"/>
          <p:cNvGrpSpPr/>
          <p:nvPr/>
        </p:nvGrpSpPr>
        <p:grpSpPr>
          <a:xfrm>
            <a:off x="5100350" y="2123108"/>
            <a:ext cx="261610" cy="369332"/>
            <a:chOff x="6693888" y="4147839"/>
            <a:chExt cx="261610" cy="369332"/>
          </a:xfrm>
        </p:grpSpPr>
        <p:sp>
          <p:nvSpPr>
            <p:cNvPr id="543" name="Oval 54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4" name="TextBox 54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5" name="Group 544"/>
          <p:cNvGrpSpPr/>
          <p:nvPr/>
        </p:nvGrpSpPr>
        <p:grpSpPr>
          <a:xfrm>
            <a:off x="4909080" y="1427322"/>
            <a:ext cx="261610" cy="369332"/>
            <a:chOff x="6693888" y="4147839"/>
            <a:chExt cx="261610" cy="369332"/>
          </a:xfrm>
        </p:grpSpPr>
        <p:sp>
          <p:nvSpPr>
            <p:cNvPr id="546" name="Oval 5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7" name="TextBox 5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8" name="Group 547"/>
          <p:cNvGrpSpPr/>
          <p:nvPr/>
        </p:nvGrpSpPr>
        <p:grpSpPr>
          <a:xfrm>
            <a:off x="5571579" y="1711368"/>
            <a:ext cx="261610" cy="369332"/>
            <a:chOff x="6693888" y="4147839"/>
            <a:chExt cx="261610" cy="369332"/>
          </a:xfrm>
        </p:grpSpPr>
        <p:sp>
          <p:nvSpPr>
            <p:cNvPr id="549" name="Oval 54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0" name="TextBox 54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1" name="Group 550"/>
          <p:cNvGrpSpPr/>
          <p:nvPr/>
        </p:nvGrpSpPr>
        <p:grpSpPr>
          <a:xfrm>
            <a:off x="5812278" y="2827511"/>
            <a:ext cx="261610" cy="369332"/>
            <a:chOff x="6693888" y="4147839"/>
            <a:chExt cx="261610" cy="369332"/>
          </a:xfrm>
        </p:grpSpPr>
        <p:sp>
          <p:nvSpPr>
            <p:cNvPr id="552" name="Oval 5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3" name="TextBox 5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4" name="Group 553"/>
          <p:cNvGrpSpPr/>
          <p:nvPr/>
        </p:nvGrpSpPr>
        <p:grpSpPr>
          <a:xfrm>
            <a:off x="5333048" y="2496906"/>
            <a:ext cx="261610" cy="369332"/>
            <a:chOff x="6693888" y="4147839"/>
            <a:chExt cx="261610" cy="369332"/>
          </a:xfrm>
        </p:grpSpPr>
        <p:sp>
          <p:nvSpPr>
            <p:cNvPr id="555" name="Oval 5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6" name="TextBox 5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7" name="Group 556"/>
          <p:cNvGrpSpPr/>
          <p:nvPr/>
        </p:nvGrpSpPr>
        <p:grpSpPr>
          <a:xfrm>
            <a:off x="5858270" y="2575656"/>
            <a:ext cx="261610" cy="369332"/>
            <a:chOff x="6693888" y="4147839"/>
            <a:chExt cx="261610" cy="369332"/>
          </a:xfrm>
        </p:grpSpPr>
        <p:sp>
          <p:nvSpPr>
            <p:cNvPr id="558" name="Oval 5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9" name="TextBox 5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0" name="Group 559"/>
          <p:cNvGrpSpPr/>
          <p:nvPr/>
        </p:nvGrpSpPr>
        <p:grpSpPr>
          <a:xfrm>
            <a:off x="5747823" y="2169500"/>
            <a:ext cx="261610" cy="369332"/>
            <a:chOff x="6693888" y="4147839"/>
            <a:chExt cx="261610" cy="369332"/>
          </a:xfrm>
        </p:grpSpPr>
        <p:sp>
          <p:nvSpPr>
            <p:cNvPr id="561" name="Oval 56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2" name="TextBox 56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3" name="Group 562"/>
          <p:cNvGrpSpPr/>
          <p:nvPr/>
        </p:nvGrpSpPr>
        <p:grpSpPr>
          <a:xfrm>
            <a:off x="5213771" y="1899311"/>
            <a:ext cx="261610" cy="369332"/>
            <a:chOff x="6693888" y="4147839"/>
            <a:chExt cx="261610" cy="369332"/>
          </a:xfrm>
        </p:grpSpPr>
        <p:sp>
          <p:nvSpPr>
            <p:cNvPr id="564" name="Oval 56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5" name="TextBox 56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6" name="Group 565"/>
          <p:cNvGrpSpPr/>
          <p:nvPr/>
        </p:nvGrpSpPr>
        <p:grpSpPr>
          <a:xfrm>
            <a:off x="5213771" y="1629470"/>
            <a:ext cx="261610" cy="369332"/>
            <a:chOff x="6693888" y="4147839"/>
            <a:chExt cx="261610" cy="369332"/>
          </a:xfrm>
        </p:grpSpPr>
        <p:sp>
          <p:nvSpPr>
            <p:cNvPr id="567" name="Oval 56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8" name="TextBox 56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9" name="Group 568"/>
          <p:cNvGrpSpPr/>
          <p:nvPr/>
        </p:nvGrpSpPr>
        <p:grpSpPr>
          <a:xfrm>
            <a:off x="4947654" y="1960740"/>
            <a:ext cx="261610" cy="369332"/>
            <a:chOff x="6693888" y="4147839"/>
            <a:chExt cx="261610" cy="369332"/>
          </a:xfrm>
        </p:grpSpPr>
        <p:sp>
          <p:nvSpPr>
            <p:cNvPr id="570" name="Oval 56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1" name="TextBox 57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72" name="Group 571"/>
          <p:cNvGrpSpPr/>
          <p:nvPr/>
        </p:nvGrpSpPr>
        <p:grpSpPr>
          <a:xfrm>
            <a:off x="5734996" y="1800168"/>
            <a:ext cx="261610" cy="369332"/>
            <a:chOff x="6693888" y="4147839"/>
            <a:chExt cx="261610" cy="369332"/>
          </a:xfrm>
        </p:grpSpPr>
        <p:sp>
          <p:nvSpPr>
            <p:cNvPr id="573" name="Oval 57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4" name="TextBox 57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75" name="Group 574"/>
          <p:cNvGrpSpPr/>
          <p:nvPr/>
        </p:nvGrpSpPr>
        <p:grpSpPr>
          <a:xfrm>
            <a:off x="5865801" y="1428444"/>
            <a:ext cx="261610" cy="369332"/>
            <a:chOff x="6693888" y="4147839"/>
            <a:chExt cx="261610" cy="369332"/>
          </a:xfrm>
        </p:grpSpPr>
        <p:sp>
          <p:nvSpPr>
            <p:cNvPr id="576" name="Oval 57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7" name="TextBox 57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78" name="Group 577"/>
          <p:cNvGrpSpPr/>
          <p:nvPr/>
        </p:nvGrpSpPr>
        <p:grpSpPr>
          <a:xfrm>
            <a:off x="5604191" y="2632450"/>
            <a:ext cx="261610" cy="369332"/>
            <a:chOff x="6693888" y="4147839"/>
            <a:chExt cx="261610" cy="369332"/>
          </a:xfrm>
        </p:grpSpPr>
        <p:sp>
          <p:nvSpPr>
            <p:cNvPr id="579" name="Oval 57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0" name="TextBox 57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81" name="Group 580"/>
          <p:cNvGrpSpPr/>
          <p:nvPr/>
        </p:nvGrpSpPr>
        <p:grpSpPr>
          <a:xfrm>
            <a:off x="5895413" y="2371584"/>
            <a:ext cx="261610" cy="369332"/>
            <a:chOff x="6693888" y="4147839"/>
            <a:chExt cx="261610" cy="369332"/>
          </a:xfrm>
        </p:grpSpPr>
        <p:sp>
          <p:nvSpPr>
            <p:cNvPr id="582" name="Oval 58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3" name="TextBox 58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84" name="Group 583"/>
          <p:cNvGrpSpPr/>
          <p:nvPr/>
        </p:nvGrpSpPr>
        <p:grpSpPr>
          <a:xfrm>
            <a:off x="6045783" y="2651856"/>
            <a:ext cx="261610" cy="369332"/>
            <a:chOff x="6693888" y="4147839"/>
            <a:chExt cx="261610" cy="369332"/>
          </a:xfrm>
        </p:grpSpPr>
        <p:sp>
          <p:nvSpPr>
            <p:cNvPr id="585" name="Oval 58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6" name="TextBox 58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87" name="Group 586"/>
          <p:cNvGrpSpPr/>
          <p:nvPr/>
        </p:nvGrpSpPr>
        <p:grpSpPr>
          <a:xfrm>
            <a:off x="5552489" y="2390812"/>
            <a:ext cx="261610" cy="369332"/>
            <a:chOff x="6693888" y="4147839"/>
            <a:chExt cx="261610" cy="369332"/>
          </a:xfrm>
        </p:grpSpPr>
        <p:sp>
          <p:nvSpPr>
            <p:cNvPr id="588" name="Oval 58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9" name="TextBox 58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90" name="Group 589"/>
          <p:cNvGrpSpPr/>
          <p:nvPr/>
        </p:nvGrpSpPr>
        <p:grpSpPr>
          <a:xfrm>
            <a:off x="5446350" y="2150163"/>
            <a:ext cx="261610" cy="369332"/>
            <a:chOff x="6693888" y="4147839"/>
            <a:chExt cx="261610" cy="369332"/>
          </a:xfrm>
        </p:grpSpPr>
        <p:sp>
          <p:nvSpPr>
            <p:cNvPr id="591" name="Oval 59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2" name="TextBox 59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93" name="Group 592"/>
          <p:cNvGrpSpPr/>
          <p:nvPr/>
        </p:nvGrpSpPr>
        <p:grpSpPr>
          <a:xfrm>
            <a:off x="5446350" y="1960044"/>
            <a:ext cx="261610" cy="369332"/>
            <a:chOff x="6693888" y="4147839"/>
            <a:chExt cx="261610" cy="369332"/>
          </a:xfrm>
        </p:grpSpPr>
        <p:sp>
          <p:nvSpPr>
            <p:cNvPr id="594" name="Oval 59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5" name="TextBox 59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96" name="Group 595"/>
          <p:cNvGrpSpPr/>
          <p:nvPr/>
        </p:nvGrpSpPr>
        <p:grpSpPr>
          <a:xfrm>
            <a:off x="5255487" y="2536374"/>
            <a:ext cx="261610" cy="369332"/>
            <a:chOff x="6693888" y="4147839"/>
            <a:chExt cx="261610" cy="369332"/>
          </a:xfrm>
        </p:grpSpPr>
        <p:sp>
          <p:nvSpPr>
            <p:cNvPr id="597" name="Oval 59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8" name="TextBox 59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99" name="Group 598"/>
          <p:cNvGrpSpPr/>
          <p:nvPr/>
        </p:nvGrpSpPr>
        <p:grpSpPr>
          <a:xfrm>
            <a:off x="5074512" y="2656695"/>
            <a:ext cx="261610" cy="369332"/>
            <a:chOff x="6693888" y="4147839"/>
            <a:chExt cx="261610" cy="369332"/>
          </a:xfrm>
        </p:grpSpPr>
        <p:sp>
          <p:nvSpPr>
            <p:cNvPr id="600" name="Oval 59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1" name="TextBox 60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02" name="Group 601"/>
          <p:cNvGrpSpPr/>
          <p:nvPr/>
        </p:nvGrpSpPr>
        <p:grpSpPr>
          <a:xfrm>
            <a:off x="5176281" y="2791727"/>
            <a:ext cx="261610" cy="369332"/>
            <a:chOff x="6693888" y="4147839"/>
            <a:chExt cx="261610" cy="369332"/>
          </a:xfrm>
        </p:grpSpPr>
        <p:sp>
          <p:nvSpPr>
            <p:cNvPr id="603" name="Oval 60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4" name="TextBox 60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05" name="Group 604"/>
          <p:cNvGrpSpPr/>
          <p:nvPr/>
        </p:nvGrpSpPr>
        <p:grpSpPr>
          <a:xfrm>
            <a:off x="5735745" y="2420289"/>
            <a:ext cx="261610" cy="369332"/>
            <a:chOff x="6693888" y="4147839"/>
            <a:chExt cx="261610" cy="369332"/>
          </a:xfrm>
        </p:grpSpPr>
        <p:sp>
          <p:nvSpPr>
            <p:cNvPr id="606" name="Oval 60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7" name="TextBox 60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08" name="Group 607"/>
          <p:cNvGrpSpPr/>
          <p:nvPr/>
        </p:nvGrpSpPr>
        <p:grpSpPr>
          <a:xfrm>
            <a:off x="5779168" y="2662002"/>
            <a:ext cx="261610" cy="369332"/>
            <a:chOff x="6693888" y="4147839"/>
            <a:chExt cx="261610" cy="369332"/>
          </a:xfrm>
        </p:grpSpPr>
        <p:sp>
          <p:nvSpPr>
            <p:cNvPr id="609" name="Oval 60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0" name="TextBox 60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1" name="Group 610"/>
          <p:cNvGrpSpPr/>
          <p:nvPr/>
        </p:nvGrpSpPr>
        <p:grpSpPr>
          <a:xfrm>
            <a:off x="5718967" y="2021480"/>
            <a:ext cx="261610" cy="369332"/>
            <a:chOff x="6693888" y="4147839"/>
            <a:chExt cx="261610" cy="369332"/>
          </a:xfrm>
        </p:grpSpPr>
        <p:sp>
          <p:nvSpPr>
            <p:cNvPr id="612" name="Oval 61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3" name="TextBox 61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4" name="Group 613"/>
          <p:cNvGrpSpPr/>
          <p:nvPr/>
        </p:nvGrpSpPr>
        <p:grpSpPr>
          <a:xfrm>
            <a:off x="5517558" y="1487769"/>
            <a:ext cx="261610" cy="369332"/>
            <a:chOff x="6693888" y="4147839"/>
            <a:chExt cx="261610" cy="369332"/>
          </a:xfrm>
        </p:grpSpPr>
        <p:sp>
          <p:nvSpPr>
            <p:cNvPr id="615" name="Oval 61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6" name="TextBox 61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7" name="Group 616"/>
          <p:cNvGrpSpPr/>
          <p:nvPr/>
        </p:nvGrpSpPr>
        <p:grpSpPr>
          <a:xfrm>
            <a:off x="6059898" y="2291082"/>
            <a:ext cx="261610" cy="369332"/>
            <a:chOff x="6693888" y="4147839"/>
            <a:chExt cx="261610" cy="369332"/>
          </a:xfrm>
        </p:grpSpPr>
        <p:sp>
          <p:nvSpPr>
            <p:cNvPr id="618" name="Oval 61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9" name="TextBox 61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20" name="Group 619"/>
          <p:cNvGrpSpPr/>
          <p:nvPr/>
        </p:nvGrpSpPr>
        <p:grpSpPr>
          <a:xfrm>
            <a:off x="5245347" y="2291082"/>
            <a:ext cx="261610" cy="369332"/>
            <a:chOff x="6693888" y="4147839"/>
            <a:chExt cx="261610" cy="369332"/>
          </a:xfrm>
        </p:grpSpPr>
        <p:sp>
          <p:nvSpPr>
            <p:cNvPr id="621" name="Oval 62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22" name="TextBox 62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623" name="Down Arrow 622"/>
          <p:cNvSpPr/>
          <p:nvPr/>
        </p:nvSpPr>
        <p:spPr bwMode="auto">
          <a:xfrm rot="16200000">
            <a:off x="3868731" y="3487416"/>
            <a:ext cx="304800" cy="6827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Down Arrow 4"/>
          <p:cNvSpPr/>
          <p:nvPr/>
        </p:nvSpPr>
        <p:spPr bwMode="auto">
          <a:xfrm>
            <a:off x="6949875" y="3817938"/>
            <a:ext cx="373062"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24" name="TextBox 623"/>
          <p:cNvSpPr txBox="1"/>
          <p:nvPr/>
        </p:nvSpPr>
        <p:spPr>
          <a:xfrm>
            <a:off x="304801" y="4530774"/>
            <a:ext cx="4343400" cy="923330"/>
          </a:xfrm>
          <a:prstGeom prst="rect">
            <a:avLst/>
          </a:prstGeom>
          <a:noFill/>
        </p:spPr>
        <p:txBody>
          <a:bodyPr wrap="square" rtlCol="0">
            <a:spAutoFit/>
          </a:bodyPr>
          <a:lstStyle/>
          <a:p>
            <a:r>
              <a:rPr lang="en-US" dirty="0" smtClean="0"/>
              <a:t>Detector is not fully efficient and has to run partially depleted. Huge problem for n-type detectors. </a:t>
            </a:r>
            <a:endParaRPr lang="en-GB" dirty="0"/>
          </a:p>
        </p:txBody>
      </p:sp>
      <p:sp>
        <p:nvSpPr>
          <p:cNvPr id="625" name="Rectangle 624"/>
          <p:cNvSpPr/>
          <p:nvPr/>
        </p:nvSpPr>
        <p:spPr bwMode="auto">
          <a:xfrm rot="16200000">
            <a:off x="5545992" y="5462683"/>
            <a:ext cx="18288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26" name="Rectangle 625"/>
          <p:cNvSpPr/>
          <p:nvPr/>
        </p:nvSpPr>
        <p:spPr bwMode="auto">
          <a:xfrm rot="16200000">
            <a:off x="3869592" y="5462683"/>
            <a:ext cx="1828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627" name="Straight Connector 626"/>
          <p:cNvCxnSpPr/>
          <p:nvPr/>
        </p:nvCxnSpPr>
        <p:spPr bwMode="auto">
          <a:xfrm>
            <a:off x="6930147" y="4571142"/>
            <a:ext cx="0" cy="1828801"/>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628" name="Straight Connector 627"/>
          <p:cNvCxnSpPr/>
          <p:nvPr/>
        </p:nvCxnSpPr>
        <p:spPr bwMode="auto">
          <a:xfrm>
            <a:off x="6930147" y="6399943"/>
            <a:ext cx="18288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629" name="Straight Connector 628"/>
          <p:cNvCxnSpPr/>
          <p:nvPr/>
        </p:nvCxnSpPr>
        <p:spPr bwMode="auto">
          <a:xfrm flipV="1">
            <a:off x="7391400" y="4519306"/>
            <a:ext cx="1215146" cy="188063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30" name="TextBox 629"/>
          <p:cNvSpPr txBox="1"/>
          <p:nvPr/>
        </p:nvSpPr>
        <p:spPr>
          <a:xfrm>
            <a:off x="8450094" y="6309548"/>
            <a:ext cx="312906" cy="369332"/>
          </a:xfrm>
          <a:prstGeom prst="rect">
            <a:avLst/>
          </a:prstGeom>
          <a:noFill/>
        </p:spPr>
        <p:txBody>
          <a:bodyPr wrap="none" rtlCol="0">
            <a:spAutoFit/>
          </a:bodyPr>
          <a:lstStyle/>
          <a:p>
            <a:r>
              <a:rPr lang="en-US" dirty="0" smtClean="0"/>
              <a:t>d</a:t>
            </a:r>
            <a:endParaRPr lang="en-GB" dirty="0"/>
          </a:p>
        </p:txBody>
      </p:sp>
      <p:sp>
        <p:nvSpPr>
          <p:cNvPr id="631" name="TextBox 630"/>
          <p:cNvSpPr txBox="1"/>
          <p:nvPr/>
        </p:nvSpPr>
        <p:spPr>
          <a:xfrm>
            <a:off x="7581309" y="6401229"/>
            <a:ext cx="300082" cy="369332"/>
          </a:xfrm>
          <a:prstGeom prst="rect">
            <a:avLst/>
          </a:prstGeom>
          <a:noFill/>
        </p:spPr>
        <p:txBody>
          <a:bodyPr wrap="none" rtlCol="0">
            <a:spAutoFit/>
          </a:bodyPr>
          <a:lstStyle/>
          <a:p>
            <a:r>
              <a:rPr lang="en-US" dirty="0" smtClean="0"/>
              <a:t>x</a:t>
            </a:r>
            <a:endParaRPr lang="en-GB" dirty="0"/>
          </a:p>
        </p:txBody>
      </p:sp>
      <p:grpSp>
        <p:nvGrpSpPr>
          <p:cNvPr id="632" name="Group 631"/>
          <p:cNvGrpSpPr/>
          <p:nvPr/>
        </p:nvGrpSpPr>
        <p:grpSpPr>
          <a:xfrm>
            <a:off x="5305966" y="4710796"/>
            <a:ext cx="261610" cy="369332"/>
            <a:chOff x="6693888" y="4147839"/>
            <a:chExt cx="261610" cy="369332"/>
          </a:xfrm>
        </p:grpSpPr>
        <p:sp>
          <p:nvSpPr>
            <p:cNvPr id="633" name="Oval 63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34" name="TextBox 63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38" name="Group 637"/>
          <p:cNvGrpSpPr/>
          <p:nvPr/>
        </p:nvGrpSpPr>
        <p:grpSpPr>
          <a:xfrm>
            <a:off x="5283645" y="5281790"/>
            <a:ext cx="261610" cy="369332"/>
            <a:chOff x="6693888" y="4147839"/>
            <a:chExt cx="261610" cy="369332"/>
          </a:xfrm>
        </p:grpSpPr>
        <p:sp>
          <p:nvSpPr>
            <p:cNvPr id="639" name="Oval 63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40" name="TextBox 63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44" name="Group 643"/>
          <p:cNvGrpSpPr/>
          <p:nvPr/>
        </p:nvGrpSpPr>
        <p:grpSpPr>
          <a:xfrm>
            <a:off x="6004193" y="5238120"/>
            <a:ext cx="261610" cy="369332"/>
            <a:chOff x="6693888" y="4147839"/>
            <a:chExt cx="261610" cy="369332"/>
          </a:xfrm>
        </p:grpSpPr>
        <p:sp>
          <p:nvSpPr>
            <p:cNvPr id="645" name="Oval 64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46" name="TextBox 64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47" name="Group 646"/>
          <p:cNvGrpSpPr/>
          <p:nvPr/>
        </p:nvGrpSpPr>
        <p:grpSpPr>
          <a:xfrm>
            <a:off x="5544727" y="5422335"/>
            <a:ext cx="261610" cy="369332"/>
            <a:chOff x="6693888" y="4147839"/>
            <a:chExt cx="261610" cy="369332"/>
          </a:xfrm>
        </p:grpSpPr>
        <p:sp>
          <p:nvSpPr>
            <p:cNvPr id="648" name="Oval 64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49" name="TextBox 64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50" name="Group 649"/>
          <p:cNvGrpSpPr/>
          <p:nvPr/>
        </p:nvGrpSpPr>
        <p:grpSpPr>
          <a:xfrm>
            <a:off x="5259840" y="5887743"/>
            <a:ext cx="261610" cy="369332"/>
            <a:chOff x="6693888" y="4147839"/>
            <a:chExt cx="261610" cy="369332"/>
          </a:xfrm>
        </p:grpSpPr>
        <p:sp>
          <p:nvSpPr>
            <p:cNvPr id="651" name="Oval 65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52" name="TextBox 65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53" name="Group 652"/>
          <p:cNvGrpSpPr/>
          <p:nvPr/>
        </p:nvGrpSpPr>
        <p:grpSpPr>
          <a:xfrm>
            <a:off x="6090826" y="4591631"/>
            <a:ext cx="261610" cy="369332"/>
            <a:chOff x="6693888" y="4147839"/>
            <a:chExt cx="261610" cy="369332"/>
          </a:xfrm>
        </p:grpSpPr>
        <p:sp>
          <p:nvSpPr>
            <p:cNvPr id="654" name="Oval 65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55" name="TextBox 65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56" name="Group 655"/>
          <p:cNvGrpSpPr/>
          <p:nvPr/>
        </p:nvGrpSpPr>
        <p:grpSpPr>
          <a:xfrm>
            <a:off x="6118226" y="5651122"/>
            <a:ext cx="261610" cy="369332"/>
            <a:chOff x="6693888" y="4147839"/>
            <a:chExt cx="261610" cy="369332"/>
          </a:xfrm>
        </p:grpSpPr>
        <p:sp>
          <p:nvSpPr>
            <p:cNvPr id="657" name="Oval 65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58" name="TextBox 65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62" name="Group 661"/>
          <p:cNvGrpSpPr/>
          <p:nvPr/>
        </p:nvGrpSpPr>
        <p:grpSpPr>
          <a:xfrm>
            <a:off x="5795666" y="4740444"/>
            <a:ext cx="261610" cy="369332"/>
            <a:chOff x="6693888" y="4147839"/>
            <a:chExt cx="261610" cy="369332"/>
          </a:xfrm>
        </p:grpSpPr>
        <p:sp>
          <p:nvSpPr>
            <p:cNvPr id="663" name="Oval 66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64" name="TextBox 66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68" name="Group 667"/>
          <p:cNvGrpSpPr/>
          <p:nvPr/>
        </p:nvGrpSpPr>
        <p:grpSpPr>
          <a:xfrm>
            <a:off x="5789559" y="5461439"/>
            <a:ext cx="261610" cy="369332"/>
            <a:chOff x="6693888" y="4147839"/>
            <a:chExt cx="261610" cy="369332"/>
          </a:xfrm>
        </p:grpSpPr>
        <p:sp>
          <p:nvSpPr>
            <p:cNvPr id="669" name="Oval 66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70" name="TextBox 66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71" name="Group 670"/>
          <p:cNvGrpSpPr/>
          <p:nvPr/>
        </p:nvGrpSpPr>
        <p:grpSpPr>
          <a:xfrm>
            <a:off x="5941650" y="4969938"/>
            <a:ext cx="261610" cy="369332"/>
            <a:chOff x="6693888" y="4147839"/>
            <a:chExt cx="261610" cy="369332"/>
          </a:xfrm>
        </p:grpSpPr>
        <p:sp>
          <p:nvSpPr>
            <p:cNvPr id="672" name="Oval 67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73" name="TextBox 67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74" name="Group 673"/>
          <p:cNvGrpSpPr/>
          <p:nvPr/>
        </p:nvGrpSpPr>
        <p:grpSpPr>
          <a:xfrm>
            <a:off x="5357669" y="5542656"/>
            <a:ext cx="261610" cy="369332"/>
            <a:chOff x="6693888" y="4147839"/>
            <a:chExt cx="261610" cy="369332"/>
          </a:xfrm>
        </p:grpSpPr>
        <p:sp>
          <p:nvSpPr>
            <p:cNvPr id="675" name="Oval 67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76" name="TextBox 67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80" name="Group 679"/>
          <p:cNvGrpSpPr/>
          <p:nvPr/>
        </p:nvGrpSpPr>
        <p:grpSpPr>
          <a:xfrm>
            <a:off x="6118226" y="5451113"/>
            <a:ext cx="261610" cy="369332"/>
            <a:chOff x="6693888" y="4147839"/>
            <a:chExt cx="261610" cy="369332"/>
          </a:xfrm>
        </p:grpSpPr>
        <p:sp>
          <p:nvSpPr>
            <p:cNvPr id="681" name="Oval 68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82" name="TextBox 68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83" name="Group 682"/>
          <p:cNvGrpSpPr/>
          <p:nvPr/>
        </p:nvGrpSpPr>
        <p:grpSpPr>
          <a:xfrm>
            <a:off x="5578098" y="4572913"/>
            <a:ext cx="261610" cy="369332"/>
            <a:chOff x="6693888" y="4147839"/>
            <a:chExt cx="261610" cy="369332"/>
          </a:xfrm>
        </p:grpSpPr>
        <p:sp>
          <p:nvSpPr>
            <p:cNvPr id="684" name="Oval 68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85" name="TextBox 68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89" name="Group 688"/>
          <p:cNvGrpSpPr/>
          <p:nvPr/>
        </p:nvGrpSpPr>
        <p:grpSpPr>
          <a:xfrm>
            <a:off x="5960021" y="6001581"/>
            <a:ext cx="261610" cy="369332"/>
            <a:chOff x="6693888" y="4147839"/>
            <a:chExt cx="261610" cy="369332"/>
          </a:xfrm>
        </p:grpSpPr>
        <p:sp>
          <p:nvSpPr>
            <p:cNvPr id="690" name="Oval 68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91" name="TextBox 69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95" name="Group 694"/>
          <p:cNvGrpSpPr/>
          <p:nvPr/>
        </p:nvGrpSpPr>
        <p:grpSpPr>
          <a:xfrm>
            <a:off x="5335348" y="5008977"/>
            <a:ext cx="261610" cy="369332"/>
            <a:chOff x="6693888" y="4147839"/>
            <a:chExt cx="261610" cy="369332"/>
          </a:xfrm>
        </p:grpSpPr>
        <p:sp>
          <p:nvSpPr>
            <p:cNvPr id="696" name="Oval 69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97" name="TextBox 69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98" name="Group 697"/>
          <p:cNvGrpSpPr/>
          <p:nvPr/>
        </p:nvGrpSpPr>
        <p:grpSpPr>
          <a:xfrm>
            <a:off x="5808275" y="5161469"/>
            <a:ext cx="261610" cy="369332"/>
            <a:chOff x="6693888" y="4147839"/>
            <a:chExt cx="261610" cy="369332"/>
          </a:xfrm>
        </p:grpSpPr>
        <p:sp>
          <p:nvSpPr>
            <p:cNvPr id="699" name="Oval 69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00" name="TextBox 69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01" name="Group 700"/>
          <p:cNvGrpSpPr/>
          <p:nvPr/>
        </p:nvGrpSpPr>
        <p:grpSpPr>
          <a:xfrm>
            <a:off x="5975339" y="4758815"/>
            <a:ext cx="261610" cy="369332"/>
            <a:chOff x="6693888" y="4147839"/>
            <a:chExt cx="261610" cy="369332"/>
          </a:xfrm>
        </p:grpSpPr>
        <p:sp>
          <p:nvSpPr>
            <p:cNvPr id="702" name="Oval 70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03" name="TextBox 70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04" name="Group 703"/>
          <p:cNvGrpSpPr/>
          <p:nvPr/>
        </p:nvGrpSpPr>
        <p:grpSpPr>
          <a:xfrm>
            <a:off x="6169929" y="5917295"/>
            <a:ext cx="261610" cy="369332"/>
            <a:chOff x="6693888" y="4147839"/>
            <a:chExt cx="261610" cy="369332"/>
          </a:xfrm>
        </p:grpSpPr>
        <p:sp>
          <p:nvSpPr>
            <p:cNvPr id="705" name="Oval 70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06" name="TextBox 70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07" name="Group 706"/>
          <p:cNvGrpSpPr/>
          <p:nvPr/>
        </p:nvGrpSpPr>
        <p:grpSpPr>
          <a:xfrm>
            <a:off x="5487019" y="5964994"/>
            <a:ext cx="261610" cy="369332"/>
            <a:chOff x="6693888" y="4147839"/>
            <a:chExt cx="261610" cy="369332"/>
          </a:xfrm>
        </p:grpSpPr>
        <p:sp>
          <p:nvSpPr>
            <p:cNvPr id="708" name="Oval 70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09" name="TextBox 70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19" name="Group 718"/>
          <p:cNvGrpSpPr/>
          <p:nvPr/>
        </p:nvGrpSpPr>
        <p:grpSpPr>
          <a:xfrm>
            <a:off x="5515874" y="4858195"/>
            <a:ext cx="261610" cy="369332"/>
            <a:chOff x="6693888" y="4147839"/>
            <a:chExt cx="261610" cy="369332"/>
          </a:xfrm>
        </p:grpSpPr>
        <p:sp>
          <p:nvSpPr>
            <p:cNvPr id="720" name="Oval 7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21" name="TextBox 7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22" name="Group 721"/>
          <p:cNvGrpSpPr/>
          <p:nvPr/>
        </p:nvGrpSpPr>
        <p:grpSpPr>
          <a:xfrm>
            <a:off x="5756573" y="5974338"/>
            <a:ext cx="261610" cy="369332"/>
            <a:chOff x="6693888" y="4147839"/>
            <a:chExt cx="261610" cy="369332"/>
          </a:xfrm>
        </p:grpSpPr>
        <p:sp>
          <p:nvSpPr>
            <p:cNvPr id="723" name="Oval 72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24" name="TextBox 72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25" name="Group 724"/>
          <p:cNvGrpSpPr/>
          <p:nvPr/>
        </p:nvGrpSpPr>
        <p:grpSpPr>
          <a:xfrm>
            <a:off x="5277343" y="5643733"/>
            <a:ext cx="261610" cy="369332"/>
            <a:chOff x="6693888" y="4147839"/>
            <a:chExt cx="261610" cy="369332"/>
          </a:xfrm>
        </p:grpSpPr>
        <p:sp>
          <p:nvSpPr>
            <p:cNvPr id="726" name="Oval 7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27" name="TextBox 7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28" name="Group 727"/>
          <p:cNvGrpSpPr/>
          <p:nvPr/>
        </p:nvGrpSpPr>
        <p:grpSpPr>
          <a:xfrm>
            <a:off x="5802565" y="5722483"/>
            <a:ext cx="261610" cy="369332"/>
            <a:chOff x="6693888" y="4147839"/>
            <a:chExt cx="261610" cy="369332"/>
          </a:xfrm>
        </p:grpSpPr>
        <p:sp>
          <p:nvSpPr>
            <p:cNvPr id="729" name="Oval 72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30" name="TextBox 72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31" name="Group 730"/>
          <p:cNvGrpSpPr/>
          <p:nvPr/>
        </p:nvGrpSpPr>
        <p:grpSpPr>
          <a:xfrm>
            <a:off x="5692118" y="5316327"/>
            <a:ext cx="261610" cy="369332"/>
            <a:chOff x="6693888" y="4147839"/>
            <a:chExt cx="261610" cy="369332"/>
          </a:xfrm>
        </p:grpSpPr>
        <p:sp>
          <p:nvSpPr>
            <p:cNvPr id="732" name="Oval 73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33" name="TextBox 73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43" name="Group 742"/>
          <p:cNvGrpSpPr/>
          <p:nvPr/>
        </p:nvGrpSpPr>
        <p:grpSpPr>
          <a:xfrm>
            <a:off x="6131654" y="5019681"/>
            <a:ext cx="261610" cy="369332"/>
            <a:chOff x="6693888" y="4147839"/>
            <a:chExt cx="261610" cy="369332"/>
          </a:xfrm>
        </p:grpSpPr>
        <p:sp>
          <p:nvSpPr>
            <p:cNvPr id="744" name="Oval 74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45" name="TextBox 74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46" name="Group 745"/>
          <p:cNvGrpSpPr/>
          <p:nvPr/>
        </p:nvGrpSpPr>
        <p:grpSpPr>
          <a:xfrm>
            <a:off x="5679291" y="4946995"/>
            <a:ext cx="261610" cy="369332"/>
            <a:chOff x="6693888" y="4147839"/>
            <a:chExt cx="261610" cy="369332"/>
          </a:xfrm>
        </p:grpSpPr>
        <p:sp>
          <p:nvSpPr>
            <p:cNvPr id="747" name="Oval 74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48" name="TextBox 74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49" name="Group 748"/>
          <p:cNvGrpSpPr/>
          <p:nvPr/>
        </p:nvGrpSpPr>
        <p:grpSpPr>
          <a:xfrm>
            <a:off x="5810096" y="4575271"/>
            <a:ext cx="261610" cy="369332"/>
            <a:chOff x="6693888" y="4147839"/>
            <a:chExt cx="261610" cy="369332"/>
          </a:xfrm>
        </p:grpSpPr>
        <p:sp>
          <p:nvSpPr>
            <p:cNvPr id="750" name="Oval 74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51" name="TextBox 75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52" name="Group 751"/>
          <p:cNvGrpSpPr/>
          <p:nvPr/>
        </p:nvGrpSpPr>
        <p:grpSpPr>
          <a:xfrm>
            <a:off x="5548486" y="5779277"/>
            <a:ext cx="261610" cy="369332"/>
            <a:chOff x="6693888" y="4147839"/>
            <a:chExt cx="261610" cy="369332"/>
          </a:xfrm>
        </p:grpSpPr>
        <p:sp>
          <p:nvSpPr>
            <p:cNvPr id="753" name="Oval 75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54" name="TextBox 75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55" name="Group 754"/>
          <p:cNvGrpSpPr/>
          <p:nvPr/>
        </p:nvGrpSpPr>
        <p:grpSpPr>
          <a:xfrm>
            <a:off x="5839708" y="5518411"/>
            <a:ext cx="261610" cy="369332"/>
            <a:chOff x="6693888" y="4147839"/>
            <a:chExt cx="261610" cy="369332"/>
          </a:xfrm>
        </p:grpSpPr>
        <p:sp>
          <p:nvSpPr>
            <p:cNvPr id="756" name="Oval 75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57" name="TextBox 75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58" name="Group 757"/>
          <p:cNvGrpSpPr/>
          <p:nvPr/>
        </p:nvGrpSpPr>
        <p:grpSpPr>
          <a:xfrm>
            <a:off x="5990078" y="5798683"/>
            <a:ext cx="261610" cy="369332"/>
            <a:chOff x="6693888" y="4147839"/>
            <a:chExt cx="261610" cy="369332"/>
          </a:xfrm>
        </p:grpSpPr>
        <p:sp>
          <p:nvSpPr>
            <p:cNvPr id="759" name="Oval 75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60" name="TextBox 75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61" name="Group 760"/>
          <p:cNvGrpSpPr/>
          <p:nvPr/>
        </p:nvGrpSpPr>
        <p:grpSpPr>
          <a:xfrm>
            <a:off x="5496784" y="5537639"/>
            <a:ext cx="261610" cy="369332"/>
            <a:chOff x="6693888" y="4147839"/>
            <a:chExt cx="261610" cy="369332"/>
          </a:xfrm>
        </p:grpSpPr>
        <p:sp>
          <p:nvSpPr>
            <p:cNvPr id="762" name="Oval 76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63" name="TextBox 76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64" name="Group 763"/>
          <p:cNvGrpSpPr/>
          <p:nvPr/>
        </p:nvGrpSpPr>
        <p:grpSpPr>
          <a:xfrm>
            <a:off x="5390645" y="5296990"/>
            <a:ext cx="261610" cy="369332"/>
            <a:chOff x="6693888" y="4147839"/>
            <a:chExt cx="261610" cy="369332"/>
          </a:xfrm>
        </p:grpSpPr>
        <p:sp>
          <p:nvSpPr>
            <p:cNvPr id="765" name="Oval 76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66" name="TextBox 76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67" name="Group 766"/>
          <p:cNvGrpSpPr/>
          <p:nvPr/>
        </p:nvGrpSpPr>
        <p:grpSpPr>
          <a:xfrm>
            <a:off x="5390645" y="5106871"/>
            <a:ext cx="261610" cy="369332"/>
            <a:chOff x="6693888" y="4147839"/>
            <a:chExt cx="261610" cy="369332"/>
          </a:xfrm>
        </p:grpSpPr>
        <p:sp>
          <p:nvSpPr>
            <p:cNvPr id="768" name="Oval 76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69" name="TextBox 76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79" name="Group 778"/>
          <p:cNvGrpSpPr/>
          <p:nvPr/>
        </p:nvGrpSpPr>
        <p:grpSpPr>
          <a:xfrm>
            <a:off x="5680040" y="5567116"/>
            <a:ext cx="261610" cy="369332"/>
            <a:chOff x="6693888" y="4147839"/>
            <a:chExt cx="261610" cy="369332"/>
          </a:xfrm>
        </p:grpSpPr>
        <p:sp>
          <p:nvSpPr>
            <p:cNvPr id="780" name="Oval 77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81" name="TextBox 78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82" name="Group 781"/>
          <p:cNvGrpSpPr/>
          <p:nvPr/>
        </p:nvGrpSpPr>
        <p:grpSpPr>
          <a:xfrm>
            <a:off x="5723463" y="5808829"/>
            <a:ext cx="261610" cy="369332"/>
            <a:chOff x="6693888" y="4147839"/>
            <a:chExt cx="261610" cy="369332"/>
          </a:xfrm>
        </p:grpSpPr>
        <p:sp>
          <p:nvSpPr>
            <p:cNvPr id="783" name="Oval 78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84" name="TextBox 78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85" name="Group 784"/>
          <p:cNvGrpSpPr/>
          <p:nvPr/>
        </p:nvGrpSpPr>
        <p:grpSpPr>
          <a:xfrm>
            <a:off x="6175922" y="5240127"/>
            <a:ext cx="261610" cy="369332"/>
            <a:chOff x="6693888" y="4147839"/>
            <a:chExt cx="261610" cy="369332"/>
          </a:xfrm>
        </p:grpSpPr>
        <p:sp>
          <p:nvSpPr>
            <p:cNvPr id="786" name="Oval 7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87" name="TextBox 7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88" name="Group 787"/>
          <p:cNvGrpSpPr/>
          <p:nvPr/>
        </p:nvGrpSpPr>
        <p:grpSpPr>
          <a:xfrm>
            <a:off x="6175922" y="4786996"/>
            <a:ext cx="261610" cy="369332"/>
            <a:chOff x="6693888" y="4147839"/>
            <a:chExt cx="261610" cy="369332"/>
          </a:xfrm>
        </p:grpSpPr>
        <p:sp>
          <p:nvSpPr>
            <p:cNvPr id="789" name="Oval 78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90" name="TextBox 78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91" name="Group 790"/>
          <p:cNvGrpSpPr/>
          <p:nvPr/>
        </p:nvGrpSpPr>
        <p:grpSpPr>
          <a:xfrm>
            <a:off x="5663262" y="5168307"/>
            <a:ext cx="261610" cy="369332"/>
            <a:chOff x="6693888" y="4147839"/>
            <a:chExt cx="261610" cy="369332"/>
          </a:xfrm>
        </p:grpSpPr>
        <p:sp>
          <p:nvSpPr>
            <p:cNvPr id="792" name="Oval 79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93" name="TextBox 79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94" name="Group 793"/>
          <p:cNvGrpSpPr/>
          <p:nvPr/>
        </p:nvGrpSpPr>
        <p:grpSpPr>
          <a:xfrm>
            <a:off x="5461853" y="4634596"/>
            <a:ext cx="261610" cy="369332"/>
            <a:chOff x="6693888" y="4147839"/>
            <a:chExt cx="261610" cy="369332"/>
          </a:xfrm>
        </p:grpSpPr>
        <p:sp>
          <p:nvSpPr>
            <p:cNvPr id="795" name="Oval 79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96" name="TextBox 79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97" name="Group 796"/>
          <p:cNvGrpSpPr/>
          <p:nvPr/>
        </p:nvGrpSpPr>
        <p:grpSpPr>
          <a:xfrm>
            <a:off x="6004193" y="5437909"/>
            <a:ext cx="261610" cy="369332"/>
            <a:chOff x="6693888" y="4147839"/>
            <a:chExt cx="261610" cy="369332"/>
          </a:xfrm>
        </p:grpSpPr>
        <p:sp>
          <p:nvSpPr>
            <p:cNvPr id="798" name="Oval 79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99" name="TextBox 79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03" name="Group 802"/>
          <p:cNvGrpSpPr/>
          <p:nvPr/>
        </p:nvGrpSpPr>
        <p:grpSpPr>
          <a:xfrm>
            <a:off x="5205218" y="4710796"/>
            <a:ext cx="261610" cy="369332"/>
            <a:chOff x="6693888" y="4147839"/>
            <a:chExt cx="261610" cy="369332"/>
          </a:xfrm>
        </p:grpSpPr>
        <p:sp>
          <p:nvSpPr>
            <p:cNvPr id="804" name="Oval 80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05" name="TextBox 80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15" name="Group 814"/>
          <p:cNvGrpSpPr/>
          <p:nvPr/>
        </p:nvGrpSpPr>
        <p:grpSpPr>
          <a:xfrm>
            <a:off x="5903445" y="5238120"/>
            <a:ext cx="261610" cy="369332"/>
            <a:chOff x="6693888" y="4147839"/>
            <a:chExt cx="261610" cy="369332"/>
          </a:xfrm>
        </p:grpSpPr>
        <p:sp>
          <p:nvSpPr>
            <p:cNvPr id="816" name="Oval 81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17" name="TextBox 81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18" name="Group 817"/>
          <p:cNvGrpSpPr/>
          <p:nvPr/>
        </p:nvGrpSpPr>
        <p:grpSpPr>
          <a:xfrm>
            <a:off x="5443979" y="5422335"/>
            <a:ext cx="261610" cy="369332"/>
            <a:chOff x="6693888" y="4147839"/>
            <a:chExt cx="261610" cy="369332"/>
          </a:xfrm>
        </p:grpSpPr>
        <p:sp>
          <p:nvSpPr>
            <p:cNvPr id="819" name="Oval 81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20" name="TextBox 81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24" name="Group 823"/>
          <p:cNvGrpSpPr/>
          <p:nvPr/>
        </p:nvGrpSpPr>
        <p:grpSpPr>
          <a:xfrm>
            <a:off x="5990078" y="4591631"/>
            <a:ext cx="261610" cy="369332"/>
            <a:chOff x="6693888" y="4147839"/>
            <a:chExt cx="261610" cy="369332"/>
          </a:xfrm>
        </p:grpSpPr>
        <p:sp>
          <p:nvSpPr>
            <p:cNvPr id="825" name="Oval 82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26" name="TextBox 82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27" name="Group 826"/>
          <p:cNvGrpSpPr/>
          <p:nvPr/>
        </p:nvGrpSpPr>
        <p:grpSpPr>
          <a:xfrm>
            <a:off x="6017478" y="5651122"/>
            <a:ext cx="261610" cy="369332"/>
            <a:chOff x="6693888" y="4147839"/>
            <a:chExt cx="261610" cy="369332"/>
          </a:xfrm>
        </p:grpSpPr>
        <p:sp>
          <p:nvSpPr>
            <p:cNvPr id="828" name="Oval 82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29" name="TextBox 82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33" name="Group 832"/>
          <p:cNvGrpSpPr/>
          <p:nvPr/>
        </p:nvGrpSpPr>
        <p:grpSpPr>
          <a:xfrm>
            <a:off x="5694918" y="4740444"/>
            <a:ext cx="261610" cy="369332"/>
            <a:chOff x="6693888" y="4147839"/>
            <a:chExt cx="261610" cy="369332"/>
          </a:xfrm>
        </p:grpSpPr>
        <p:sp>
          <p:nvSpPr>
            <p:cNvPr id="834" name="Oval 83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35" name="TextBox 83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39" name="Group 838"/>
          <p:cNvGrpSpPr/>
          <p:nvPr/>
        </p:nvGrpSpPr>
        <p:grpSpPr>
          <a:xfrm>
            <a:off x="5688811" y="5461439"/>
            <a:ext cx="261610" cy="369332"/>
            <a:chOff x="6693888" y="4147839"/>
            <a:chExt cx="261610" cy="369332"/>
          </a:xfrm>
        </p:grpSpPr>
        <p:sp>
          <p:nvSpPr>
            <p:cNvPr id="840" name="Oval 8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41" name="TextBox 8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42" name="Group 841"/>
          <p:cNvGrpSpPr/>
          <p:nvPr/>
        </p:nvGrpSpPr>
        <p:grpSpPr>
          <a:xfrm>
            <a:off x="5840902" y="4969938"/>
            <a:ext cx="261610" cy="369332"/>
            <a:chOff x="6693888" y="4147839"/>
            <a:chExt cx="261610" cy="369332"/>
          </a:xfrm>
        </p:grpSpPr>
        <p:sp>
          <p:nvSpPr>
            <p:cNvPr id="843" name="Oval 84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44" name="TextBox 84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45" name="Group 844"/>
          <p:cNvGrpSpPr/>
          <p:nvPr/>
        </p:nvGrpSpPr>
        <p:grpSpPr>
          <a:xfrm>
            <a:off x="5256921" y="5542656"/>
            <a:ext cx="261610" cy="369332"/>
            <a:chOff x="6693888" y="4147839"/>
            <a:chExt cx="261610" cy="369332"/>
          </a:xfrm>
        </p:grpSpPr>
        <p:sp>
          <p:nvSpPr>
            <p:cNvPr id="846" name="Oval 8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47" name="TextBox 8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51" name="Group 850"/>
          <p:cNvGrpSpPr/>
          <p:nvPr/>
        </p:nvGrpSpPr>
        <p:grpSpPr>
          <a:xfrm>
            <a:off x="6017478" y="5451113"/>
            <a:ext cx="261610" cy="369332"/>
            <a:chOff x="6693888" y="4147839"/>
            <a:chExt cx="261610" cy="369332"/>
          </a:xfrm>
        </p:grpSpPr>
        <p:sp>
          <p:nvSpPr>
            <p:cNvPr id="852" name="Oval 8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53" name="TextBox 8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54" name="Group 853"/>
          <p:cNvGrpSpPr/>
          <p:nvPr/>
        </p:nvGrpSpPr>
        <p:grpSpPr>
          <a:xfrm>
            <a:off x="5477350" y="4572913"/>
            <a:ext cx="261610" cy="369332"/>
            <a:chOff x="6693888" y="4147839"/>
            <a:chExt cx="261610" cy="369332"/>
          </a:xfrm>
        </p:grpSpPr>
        <p:sp>
          <p:nvSpPr>
            <p:cNvPr id="855" name="Oval 8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56" name="TextBox 8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60" name="Group 859"/>
          <p:cNvGrpSpPr/>
          <p:nvPr/>
        </p:nvGrpSpPr>
        <p:grpSpPr>
          <a:xfrm>
            <a:off x="5859273" y="6001581"/>
            <a:ext cx="261610" cy="369332"/>
            <a:chOff x="6693888" y="4147839"/>
            <a:chExt cx="261610" cy="369332"/>
          </a:xfrm>
        </p:grpSpPr>
        <p:sp>
          <p:nvSpPr>
            <p:cNvPr id="861" name="Oval 86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62" name="TextBox 86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66" name="Group 865"/>
          <p:cNvGrpSpPr/>
          <p:nvPr/>
        </p:nvGrpSpPr>
        <p:grpSpPr>
          <a:xfrm>
            <a:off x="5234600" y="5008977"/>
            <a:ext cx="261610" cy="369332"/>
            <a:chOff x="6693888" y="4147839"/>
            <a:chExt cx="261610" cy="369332"/>
          </a:xfrm>
        </p:grpSpPr>
        <p:sp>
          <p:nvSpPr>
            <p:cNvPr id="867" name="Oval 86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68" name="TextBox 86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69" name="Group 868"/>
          <p:cNvGrpSpPr/>
          <p:nvPr/>
        </p:nvGrpSpPr>
        <p:grpSpPr>
          <a:xfrm>
            <a:off x="5707527" y="5161469"/>
            <a:ext cx="261610" cy="369332"/>
            <a:chOff x="6693888" y="4147839"/>
            <a:chExt cx="261610" cy="369332"/>
          </a:xfrm>
        </p:grpSpPr>
        <p:sp>
          <p:nvSpPr>
            <p:cNvPr id="870" name="Oval 86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71" name="TextBox 87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72" name="Group 871"/>
          <p:cNvGrpSpPr/>
          <p:nvPr/>
        </p:nvGrpSpPr>
        <p:grpSpPr>
          <a:xfrm>
            <a:off x="5874591" y="4758815"/>
            <a:ext cx="261610" cy="369332"/>
            <a:chOff x="6693888" y="4147839"/>
            <a:chExt cx="261610" cy="369332"/>
          </a:xfrm>
        </p:grpSpPr>
        <p:sp>
          <p:nvSpPr>
            <p:cNvPr id="873" name="Oval 87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74" name="TextBox 87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75" name="Group 874"/>
          <p:cNvGrpSpPr/>
          <p:nvPr/>
        </p:nvGrpSpPr>
        <p:grpSpPr>
          <a:xfrm>
            <a:off x="5386271" y="5964994"/>
            <a:ext cx="261610" cy="369332"/>
            <a:chOff x="6693888" y="4147839"/>
            <a:chExt cx="261610" cy="369332"/>
          </a:xfrm>
        </p:grpSpPr>
        <p:sp>
          <p:nvSpPr>
            <p:cNvPr id="876" name="Oval 87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77" name="TextBox 87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84" name="Group 883"/>
          <p:cNvGrpSpPr/>
          <p:nvPr/>
        </p:nvGrpSpPr>
        <p:grpSpPr>
          <a:xfrm>
            <a:off x="5415126" y="4858195"/>
            <a:ext cx="261610" cy="369332"/>
            <a:chOff x="6693888" y="4147839"/>
            <a:chExt cx="261610" cy="369332"/>
          </a:xfrm>
        </p:grpSpPr>
        <p:sp>
          <p:nvSpPr>
            <p:cNvPr id="885" name="Oval 88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86" name="TextBox 88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87" name="Group 886"/>
          <p:cNvGrpSpPr/>
          <p:nvPr/>
        </p:nvGrpSpPr>
        <p:grpSpPr>
          <a:xfrm>
            <a:off x="5655825" y="5974338"/>
            <a:ext cx="261610" cy="369332"/>
            <a:chOff x="6693888" y="4147839"/>
            <a:chExt cx="261610" cy="369332"/>
          </a:xfrm>
        </p:grpSpPr>
        <p:sp>
          <p:nvSpPr>
            <p:cNvPr id="888" name="Oval 88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89" name="TextBox 88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93" name="Group 892"/>
          <p:cNvGrpSpPr/>
          <p:nvPr/>
        </p:nvGrpSpPr>
        <p:grpSpPr>
          <a:xfrm>
            <a:off x="5701817" y="5722483"/>
            <a:ext cx="261610" cy="369332"/>
            <a:chOff x="6693888" y="4147839"/>
            <a:chExt cx="261610" cy="369332"/>
          </a:xfrm>
        </p:grpSpPr>
        <p:sp>
          <p:nvSpPr>
            <p:cNvPr id="894" name="Oval 89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95" name="TextBox 89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896" name="Group 895"/>
          <p:cNvGrpSpPr/>
          <p:nvPr/>
        </p:nvGrpSpPr>
        <p:grpSpPr>
          <a:xfrm>
            <a:off x="5591370" y="5316327"/>
            <a:ext cx="261610" cy="369332"/>
            <a:chOff x="6693888" y="4147839"/>
            <a:chExt cx="261610" cy="369332"/>
          </a:xfrm>
        </p:grpSpPr>
        <p:sp>
          <p:nvSpPr>
            <p:cNvPr id="897" name="Oval 89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98" name="TextBox 89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08" name="Group 907"/>
          <p:cNvGrpSpPr/>
          <p:nvPr/>
        </p:nvGrpSpPr>
        <p:grpSpPr>
          <a:xfrm>
            <a:off x="5578543" y="4946995"/>
            <a:ext cx="261610" cy="369332"/>
            <a:chOff x="6693888" y="4147839"/>
            <a:chExt cx="261610" cy="369332"/>
          </a:xfrm>
        </p:grpSpPr>
        <p:sp>
          <p:nvSpPr>
            <p:cNvPr id="909" name="Oval 90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10" name="TextBox 90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11" name="Group 910"/>
          <p:cNvGrpSpPr/>
          <p:nvPr/>
        </p:nvGrpSpPr>
        <p:grpSpPr>
          <a:xfrm>
            <a:off x="5709348" y="4575271"/>
            <a:ext cx="261610" cy="369332"/>
            <a:chOff x="6693888" y="4147839"/>
            <a:chExt cx="261610" cy="369332"/>
          </a:xfrm>
        </p:grpSpPr>
        <p:sp>
          <p:nvSpPr>
            <p:cNvPr id="912" name="Oval 91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13" name="TextBox 91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14" name="Group 913"/>
          <p:cNvGrpSpPr/>
          <p:nvPr/>
        </p:nvGrpSpPr>
        <p:grpSpPr>
          <a:xfrm>
            <a:off x="5447738" y="5779277"/>
            <a:ext cx="261610" cy="369332"/>
            <a:chOff x="6693888" y="4147839"/>
            <a:chExt cx="261610" cy="369332"/>
          </a:xfrm>
        </p:grpSpPr>
        <p:sp>
          <p:nvSpPr>
            <p:cNvPr id="915" name="Oval 91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16" name="TextBox 91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17" name="Group 916"/>
          <p:cNvGrpSpPr/>
          <p:nvPr/>
        </p:nvGrpSpPr>
        <p:grpSpPr>
          <a:xfrm>
            <a:off x="5738960" y="5518411"/>
            <a:ext cx="261610" cy="369332"/>
            <a:chOff x="6693888" y="4147839"/>
            <a:chExt cx="261610" cy="369332"/>
          </a:xfrm>
        </p:grpSpPr>
        <p:sp>
          <p:nvSpPr>
            <p:cNvPr id="918" name="Oval 91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19" name="TextBox 91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20" name="Group 919"/>
          <p:cNvGrpSpPr/>
          <p:nvPr/>
        </p:nvGrpSpPr>
        <p:grpSpPr>
          <a:xfrm>
            <a:off x="5889330" y="5798683"/>
            <a:ext cx="261610" cy="369332"/>
            <a:chOff x="6693888" y="4147839"/>
            <a:chExt cx="261610" cy="369332"/>
          </a:xfrm>
        </p:grpSpPr>
        <p:sp>
          <p:nvSpPr>
            <p:cNvPr id="921" name="Oval 92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22" name="TextBox 92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23" name="Group 922"/>
          <p:cNvGrpSpPr/>
          <p:nvPr/>
        </p:nvGrpSpPr>
        <p:grpSpPr>
          <a:xfrm>
            <a:off x="5396036" y="5537639"/>
            <a:ext cx="261610" cy="369332"/>
            <a:chOff x="6693888" y="4147839"/>
            <a:chExt cx="261610" cy="369332"/>
          </a:xfrm>
        </p:grpSpPr>
        <p:sp>
          <p:nvSpPr>
            <p:cNvPr id="924" name="Oval 92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25" name="TextBox 92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26" name="Group 925"/>
          <p:cNvGrpSpPr/>
          <p:nvPr/>
        </p:nvGrpSpPr>
        <p:grpSpPr>
          <a:xfrm>
            <a:off x="5289897" y="5296990"/>
            <a:ext cx="261610" cy="369332"/>
            <a:chOff x="6693888" y="4147839"/>
            <a:chExt cx="261610" cy="369332"/>
          </a:xfrm>
        </p:grpSpPr>
        <p:sp>
          <p:nvSpPr>
            <p:cNvPr id="927" name="Oval 92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28" name="TextBox 92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29" name="Group 928"/>
          <p:cNvGrpSpPr/>
          <p:nvPr/>
        </p:nvGrpSpPr>
        <p:grpSpPr>
          <a:xfrm>
            <a:off x="5289897" y="5106871"/>
            <a:ext cx="261610" cy="369332"/>
            <a:chOff x="6693888" y="4147839"/>
            <a:chExt cx="261610" cy="369332"/>
          </a:xfrm>
        </p:grpSpPr>
        <p:sp>
          <p:nvSpPr>
            <p:cNvPr id="930" name="Oval 92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31" name="TextBox 93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41" name="Group 940"/>
          <p:cNvGrpSpPr/>
          <p:nvPr/>
        </p:nvGrpSpPr>
        <p:grpSpPr>
          <a:xfrm>
            <a:off x="5579292" y="5567116"/>
            <a:ext cx="261610" cy="369332"/>
            <a:chOff x="6693888" y="4147839"/>
            <a:chExt cx="261610" cy="369332"/>
          </a:xfrm>
        </p:grpSpPr>
        <p:sp>
          <p:nvSpPr>
            <p:cNvPr id="942" name="Oval 94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43" name="TextBox 94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44" name="Group 943"/>
          <p:cNvGrpSpPr/>
          <p:nvPr/>
        </p:nvGrpSpPr>
        <p:grpSpPr>
          <a:xfrm>
            <a:off x="5622715" y="5808829"/>
            <a:ext cx="261610" cy="369332"/>
            <a:chOff x="6693888" y="4147839"/>
            <a:chExt cx="261610" cy="369332"/>
          </a:xfrm>
        </p:grpSpPr>
        <p:sp>
          <p:nvSpPr>
            <p:cNvPr id="945" name="Oval 94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46" name="TextBox 94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47" name="Group 946"/>
          <p:cNvGrpSpPr/>
          <p:nvPr/>
        </p:nvGrpSpPr>
        <p:grpSpPr>
          <a:xfrm>
            <a:off x="5562514" y="5168307"/>
            <a:ext cx="261610" cy="369332"/>
            <a:chOff x="6693888" y="4147839"/>
            <a:chExt cx="261610" cy="369332"/>
          </a:xfrm>
        </p:grpSpPr>
        <p:sp>
          <p:nvSpPr>
            <p:cNvPr id="948" name="Oval 94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49" name="TextBox 94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50" name="Group 949"/>
          <p:cNvGrpSpPr/>
          <p:nvPr/>
        </p:nvGrpSpPr>
        <p:grpSpPr>
          <a:xfrm>
            <a:off x="5361105" y="4634596"/>
            <a:ext cx="261610" cy="369332"/>
            <a:chOff x="6693888" y="4147839"/>
            <a:chExt cx="261610" cy="369332"/>
          </a:xfrm>
        </p:grpSpPr>
        <p:sp>
          <p:nvSpPr>
            <p:cNvPr id="951" name="Oval 95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52" name="TextBox 95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953" name="Group 952"/>
          <p:cNvGrpSpPr/>
          <p:nvPr/>
        </p:nvGrpSpPr>
        <p:grpSpPr>
          <a:xfrm>
            <a:off x="5903445" y="5437909"/>
            <a:ext cx="261610" cy="369332"/>
            <a:chOff x="6693888" y="4147839"/>
            <a:chExt cx="261610" cy="369332"/>
          </a:xfrm>
        </p:grpSpPr>
        <p:sp>
          <p:nvSpPr>
            <p:cNvPr id="954" name="Oval 95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55" name="TextBox 95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7" name="Rectangle 6"/>
          <p:cNvSpPr/>
          <p:nvPr/>
        </p:nvSpPr>
        <p:spPr bwMode="auto">
          <a:xfrm>
            <a:off x="4806852" y="4575271"/>
            <a:ext cx="448635" cy="182595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6" name="TextBox 15"/>
          <p:cNvSpPr txBox="1"/>
          <p:nvPr/>
        </p:nvSpPr>
        <p:spPr>
          <a:xfrm>
            <a:off x="7299491" y="3658001"/>
            <a:ext cx="1844509" cy="738664"/>
          </a:xfrm>
          <a:prstGeom prst="rect">
            <a:avLst/>
          </a:prstGeom>
          <a:noFill/>
        </p:spPr>
        <p:txBody>
          <a:bodyPr wrap="square" rtlCol="0">
            <a:spAutoFit/>
          </a:bodyPr>
          <a:lstStyle/>
          <a:p>
            <a:r>
              <a:rPr lang="en-US" sz="1400" dirty="0" smtClean="0"/>
              <a:t>Reduce the voltage = not fully depleted detector</a:t>
            </a:r>
            <a:endParaRPr lang="en-GB" sz="1400" dirty="0"/>
          </a:p>
        </p:txBody>
      </p:sp>
      <p:grpSp>
        <p:nvGrpSpPr>
          <p:cNvPr id="18" name="Group 17"/>
          <p:cNvGrpSpPr/>
          <p:nvPr/>
        </p:nvGrpSpPr>
        <p:grpSpPr>
          <a:xfrm>
            <a:off x="6737367" y="75382"/>
            <a:ext cx="139665" cy="4169589"/>
            <a:chOff x="9705018" y="229818"/>
            <a:chExt cx="139665" cy="4169589"/>
          </a:xfrm>
        </p:grpSpPr>
        <p:sp>
          <p:nvSpPr>
            <p:cNvPr id="17" name="Rectangle 16"/>
            <p:cNvSpPr/>
            <p:nvPr/>
          </p:nvSpPr>
          <p:spPr bwMode="auto">
            <a:xfrm rot="7953873">
              <a:off x="7661899" y="2272937"/>
              <a:ext cx="4169589" cy="83351"/>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959" name="Rectangle 958"/>
            <p:cNvSpPr/>
            <p:nvPr/>
          </p:nvSpPr>
          <p:spPr bwMode="auto">
            <a:xfrm rot="2725777">
              <a:off x="7814552" y="2210240"/>
              <a:ext cx="3983183" cy="77079"/>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grpSp>
      <p:sp>
        <p:nvSpPr>
          <p:cNvPr id="960" name="TextBox 959"/>
          <p:cNvSpPr txBox="1"/>
          <p:nvPr/>
        </p:nvSpPr>
        <p:spPr>
          <a:xfrm rot="16200000">
            <a:off x="6040812" y="2165740"/>
            <a:ext cx="1818126" cy="307777"/>
          </a:xfrm>
          <a:prstGeom prst="rect">
            <a:avLst/>
          </a:prstGeom>
          <a:noFill/>
        </p:spPr>
        <p:txBody>
          <a:bodyPr wrap="none" rtlCol="0">
            <a:spAutoFit/>
          </a:bodyPr>
          <a:lstStyle/>
          <a:p>
            <a:r>
              <a:rPr lang="en-US" sz="1400" dirty="0" smtClean="0"/>
              <a:t>Electric field at </a:t>
            </a:r>
            <a:r>
              <a:rPr lang="en-US" sz="1400" dirty="0" err="1" smtClean="0"/>
              <a:t>Vdep</a:t>
            </a:r>
            <a:endParaRPr lang="en-GB" sz="1400" dirty="0"/>
          </a:p>
        </p:txBody>
      </p:sp>
      <p:sp>
        <p:nvSpPr>
          <p:cNvPr id="961" name="TextBox 960"/>
          <p:cNvSpPr txBox="1"/>
          <p:nvPr/>
        </p:nvSpPr>
        <p:spPr>
          <a:xfrm rot="16200000">
            <a:off x="5869979" y="5347104"/>
            <a:ext cx="1818126" cy="307777"/>
          </a:xfrm>
          <a:prstGeom prst="rect">
            <a:avLst/>
          </a:prstGeom>
          <a:noFill/>
        </p:spPr>
        <p:txBody>
          <a:bodyPr wrap="none" rtlCol="0">
            <a:spAutoFit/>
          </a:bodyPr>
          <a:lstStyle/>
          <a:p>
            <a:r>
              <a:rPr lang="en-US" sz="1400" dirty="0" smtClean="0"/>
              <a:t>Electric field at </a:t>
            </a:r>
            <a:r>
              <a:rPr lang="en-US" sz="1400" dirty="0" err="1" smtClean="0"/>
              <a:t>Vdep</a:t>
            </a:r>
            <a:endParaRPr lang="en-GB" sz="1400" dirty="0"/>
          </a:p>
        </p:txBody>
      </p:sp>
      <p:sp>
        <p:nvSpPr>
          <p:cNvPr id="2" name="TextBox 1"/>
          <p:cNvSpPr txBox="1"/>
          <p:nvPr/>
        </p:nvSpPr>
        <p:spPr>
          <a:xfrm rot="16200000">
            <a:off x="4354661" y="5286293"/>
            <a:ext cx="1385316" cy="276999"/>
          </a:xfrm>
          <a:prstGeom prst="rect">
            <a:avLst/>
          </a:prstGeom>
          <a:noFill/>
        </p:spPr>
        <p:txBody>
          <a:bodyPr wrap="none" rtlCol="0">
            <a:spAutoFit/>
          </a:bodyPr>
          <a:lstStyle/>
          <a:p>
            <a:r>
              <a:rPr lang="en-US" sz="1200" dirty="0" smtClean="0"/>
              <a:t>non-depleted part</a:t>
            </a:r>
            <a:endParaRPr lang="en-GB" sz="1200" dirty="0"/>
          </a:p>
        </p:txBody>
      </p:sp>
      <p:sp>
        <p:nvSpPr>
          <p:cNvPr id="10" name="Date Placeholder 9"/>
          <p:cNvSpPr>
            <a:spLocks noGrp="1"/>
          </p:cNvSpPr>
          <p:nvPr>
            <p:ph type="dt" sz="half" idx="12"/>
          </p:nvPr>
        </p:nvSpPr>
        <p:spPr/>
        <p:txBody>
          <a:bodyPr/>
          <a:lstStyle/>
          <a:p>
            <a:fld id="{608095A1-8010-458E-B13B-A95C3BC54CEF}" type="datetime1">
              <a:rPr lang="en-US" smtClean="0"/>
              <a:t>4/19/2013</a:t>
            </a:fld>
            <a:endParaRPr lang="en-US"/>
          </a:p>
        </p:txBody>
      </p:sp>
      <p:sp>
        <p:nvSpPr>
          <p:cNvPr id="13" name="Footer Placeholder 12"/>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905023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sz="2800" b="1" i="1" dirty="0" smtClean="0">
                <a:solidFill>
                  <a:srgbClr val="FF0000"/>
                </a:solidFill>
              </a:rPr>
              <a:t>What about the p-type material?</a:t>
            </a:r>
            <a:endParaRPr lang="en-GB" sz="2800" b="1" i="1" dirty="0">
              <a:solidFill>
                <a:srgbClr val="FF0000"/>
              </a:solidFill>
            </a:endParaRPr>
          </a:p>
        </p:txBody>
      </p:sp>
      <p:sp>
        <p:nvSpPr>
          <p:cNvPr id="3" name="Content Placeholder 2"/>
          <p:cNvSpPr>
            <a:spLocks noGrp="1"/>
          </p:cNvSpPr>
          <p:nvPr>
            <p:ph idx="1"/>
          </p:nvPr>
        </p:nvSpPr>
        <p:spPr>
          <a:xfrm>
            <a:off x="5267325" y="1296175"/>
            <a:ext cx="3733800" cy="3886200"/>
          </a:xfrm>
        </p:spPr>
        <p:txBody>
          <a:bodyPr/>
          <a:lstStyle/>
          <a:p>
            <a:pPr marL="0" indent="0">
              <a:buNone/>
            </a:pPr>
            <a:r>
              <a:rPr lang="en-US" sz="1800" dirty="0" smtClean="0"/>
              <a:t>p-type FZ material:</a:t>
            </a:r>
          </a:p>
          <a:p>
            <a:pPr>
              <a:buFont typeface="Wingdings" pitchFamily="2" charset="2"/>
              <a:buChar char="Ø"/>
            </a:pPr>
            <a:r>
              <a:rPr lang="en-US" sz="1800" dirty="0" smtClean="0"/>
              <a:t>No inversion (material stays always effectively p-type)</a:t>
            </a:r>
          </a:p>
          <a:p>
            <a:pPr>
              <a:buFont typeface="Wingdings" pitchFamily="2" charset="2"/>
              <a:buChar char="Ø"/>
            </a:pPr>
            <a:r>
              <a:rPr lang="en-US" sz="1800" dirty="0" smtClean="0"/>
              <a:t>There is some initial acceptor removal, but is not so well studied</a:t>
            </a:r>
          </a:p>
          <a:p>
            <a:pPr>
              <a:buFont typeface="Wingdings" pitchFamily="2" charset="2"/>
              <a:buChar char="Ø"/>
            </a:pPr>
            <a:r>
              <a:rPr lang="en-US" sz="1800" dirty="0" smtClean="0"/>
              <a:t>The rate with which the negative space charge is introduced is comparable to    n-type detectors</a:t>
            </a:r>
            <a:endParaRPr lang="en-GB" sz="18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36</a:t>
            </a:fld>
            <a:endParaRPr lang="en-US"/>
          </a:p>
        </p:txBody>
      </p:sp>
      <p:grpSp>
        <p:nvGrpSpPr>
          <p:cNvPr id="11" name="Group 10"/>
          <p:cNvGrpSpPr/>
          <p:nvPr/>
        </p:nvGrpSpPr>
        <p:grpSpPr>
          <a:xfrm>
            <a:off x="390525" y="1300833"/>
            <a:ext cx="4648200" cy="2890942"/>
            <a:chOff x="685800" y="1752600"/>
            <a:chExt cx="5492750" cy="3584575"/>
          </a:xfrm>
        </p:grpSpPr>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5492750"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bwMode="auto">
            <a:xfrm flipV="1">
              <a:off x="1676400" y="2057400"/>
              <a:ext cx="3352800" cy="2362200"/>
            </a:xfrm>
            <a:prstGeom prst="line">
              <a:avLst/>
            </a:prstGeom>
            <a:solidFill>
              <a:schemeClr val="accent1"/>
            </a:solidFill>
            <a:ln w="127000" cap="flat" cmpd="sng" algn="ctr">
              <a:solidFill>
                <a:srgbClr val="FFFF00">
                  <a:alpha val="30000"/>
                </a:srgbClr>
              </a:solidFill>
              <a:prstDash val="solid"/>
              <a:round/>
              <a:headEnd type="none" w="med" len="med"/>
              <a:tailEnd type="none" w="med" len="med"/>
            </a:ln>
            <a:effectLst/>
          </p:spPr>
        </p:cxnSp>
      </p:grpSp>
      <p:sp>
        <p:nvSpPr>
          <p:cNvPr id="12" name="TextBox 11"/>
          <p:cNvSpPr txBox="1"/>
          <p:nvPr/>
        </p:nvSpPr>
        <p:spPr>
          <a:xfrm>
            <a:off x="466725" y="4800600"/>
            <a:ext cx="7391400" cy="646331"/>
          </a:xfrm>
          <a:prstGeom prst="rect">
            <a:avLst/>
          </a:prstGeom>
          <a:noFill/>
        </p:spPr>
        <p:txBody>
          <a:bodyPr wrap="square" rtlCol="0">
            <a:spAutoFit/>
          </a:bodyPr>
          <a:lstStyle/>
          <a:p>
            <a:r>
              <a:rPr lang="en-US" dirty="0" smtClean="0"/>
              <a:t>As will be explained later p-type material is more suitable (cheaper) for building detector for very harsh radiation environments.</a:t>
            </a:r>
            <a:endParaRPr lang="en-GB" dirty="0"/>
          </a:p>
        </p:txBody>
      </p:sp>
      <p:sp>
        <p:nvSpPr>
          <p:cNvPr id="7" name="Date Placeholder 6"/>
          <p:cNvSpPr>
            <a:spLocks noGrp="1"/>
          </p:cNvSpPr>
          <p:nvPr>
            <p:ph type="dt" sz="half" idx="12"/>
          </p:nvPr>
        </p:nvSpPr>
        <p:spPr/>
        <p:txBody>
          <a:bodyPr/>
          <a:lstStyle/>
          <a:p>
            <a:fld id="{FAF7B754-6C04-47E9-A127-66B88AF938FA}" type="datetime1">
              <a:rPr lang="en-US" smtClean="0"/>
              <a:t>4/19/2013</a:t>
            </a:fld>
            <a:endParaRPr lang="en-US"/>
          </a:p>
        </p:txBody>
      </p:sp>
      <p:sp>
        <p:nvSpPr>
          <p:cNvPr id="9" name="Footer Placeholder 8"/>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892788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32" y="3810773"/>
            <a:ext cx="34956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4"/>
          <p:cNvSpPr>
            <a:spLocks noGrp="1"/>
          </p:cNvSpPr>
          <p:nvPr>
            <p:ph type="sldNum" sz="quarter" idx="11"/>
          </p:nvPr>
        </p:nvSpPr>
        <p:spPr/>
        <p:txBody>
          <a:bodyPr/>
          <a:lstStyle/>
          <a:p>
            <a:fld id="{0096E708-38E3-4927-A3F0-AE99F73DD3B0}" type="slidenum">
              <a:rPr lang="en-US"/>
              <a:pPr/>
              <a:t>37</a:t>
            </a:fld>
            <a:endParaRPr lang="en-US"/>
          </a:p>
        </p:txBody>
      </p:sp>
      <p:sp>
        <p:nvSpPr>
          <p:cNvPr id="26626" name="Rectangle 2"/>
          <p:cNvSpPr>
            <a:spLocks noGrp="1" noChangeArrowheads="1"/>
          </p:cNvSpPr>
          <p:nvPr>
            <p:ph type="title"/>
          </p:nvPr>
        </p:nvSpPr>
        <p:spPr>
          <a:xfrm>
            <a:off x="457200" y="457200"/>
            <a:ext cx="8507413" cy="523875"/>
          </a:xfrm>
        </p:spPr>
        <p:txBody>
          <a:bodyPr/>
          <a:lstStyle/>
          <a:p>
            <a:r>
              <a:rPr lang="en-US" sz="3200" b="1" i="1" dirty="0" smtClean="0">
                <a:solidFill>
                  <a:srgbClr val="FF0000"/>
                </a:solidFill>
                <a:effectLst>
                  <a:outerShdw blurRad="38100" dist="38100" dir="2700000" algn="tl">
                    <a:srgbClr val="C0C0C0"/>
                  </a:outerShdw>
                </a:effectLst>
              </a:rPr>
              <a:t>Neutron irradiations</a:t>
            </a:r>
            <a:endParaRPr lang="en-US" sz="3200" b="1" i="1" dirty="0">
              <a:solidFill>
                <a:srgbClr val="FF0000"/>
              </a:solidFill>
              <a:effectLst>
                <a:outerShdw blurRad="38100" dist="38100" dir="2700000" algn="tl">
                  <a:srgbClr val="C0C0C0"/>
                </a:outerShdw>
              </a:effectLst>
            </a:endParaRPr>
          </a:p>
        </p:txBody>
      </p:sp>
      <p:sp>
        <p:nvSpPr>
          <p:cNvPr id="3" name="TextBox 2"/>
          <p:cNvSpPr txBox="1"/>
          <p:nvPr/>
        </p:nvSpPr>
        <p:spPr>
          <a:xfrm>
            <a:off x="323849" y="1226289"/>
            <a:ext cx="3952875" cy="2092881"/>
          </a:xfrm>
          <a:prstGeom prst="rect">
            <a:avLst/>
          </a:prstGeom>
          <a:noFill/>
        </p:spPr>
        <p:txBody>
          <a:bodyPr wrap="square" rtlCol="0">
            <a:spAutoFit/>
          </a:bodyPr>
          <a:lstStyle/>
          <a:p>
            <a:r>
              <a:rPr lang="en-US" dirty="0" smtClean="0"/>
              <a:t>The neutron irradiations show:</a:t>
            </a:r>
          </a:p>
          <a:p>
            <a:pPr marL="285750" indent="-285750">
              <a:buFont typeface="Arial" pitchFamily="34" charset="0"/>
              <a:buChar char="•"/>
            </a:pPr>
            <a:r>
              <a:rPr lang="en-US" sz="1600" dirty="0" smtClean="0"/>
              <a:t>incomplete donor removal – not all initial donors are removed</a:t>
            </a:r>
          </a:p>
          <a:p>
            <a:pPr marL="285750" indent="-285750">
              <a:buFont typeface="Arial" pitchFamily="34" charset="0"/>
              <a:buChar char="•"/>
            </a:pPr>
            <a:r>
              <a:rPr lang="en-US" sz="1600" dirty="0" smtClean="0"/>
              <a:t>no influence of any impurity – after neutron irradiations all materials behave the same – similar to the standard material irradiated with protons.</a:t>
            </a:r>
            <a:endParaRPr lang="en-GB" sz="1600" dirty="0"/>
          </a:p>
        </p:txBody>
      </p:sp>
      <p:pic>
        <p:nvPicPr>
          <p:cNvPr id="31922" name="Picture 1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921" y="1216764"/>
            <a:ext cx="4421004" cy="284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rot="19906444">
            <a:off x="2802961" y="4547628"/>
            <a:ext cx="238561" cy="230512"/>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5" name="Straight Arrow Connector 4"/>
          <p:cNvCxnSpPr>
            <a:endCxn id="2" idx="5"/>
          </p:cNvCxnSpPr>
          <p:nvPr/>
        </p:nvCxnSpPr>
        <p:spPr bwMode="auto">
          <a:xfrm flipH="1" flipV="1">
            <a:off x="3035101" y="4694800"/>
            <a:ext cx="1155899" cy="41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7" name="Rectangle 6"/>
              <p:cNvSpPr/>
              <p:nvPr/>
            </p:nvSpPr>
            <p:spPr>
              <a:xfrm>
                <a:off x="4267199" y="4437907"/>
                <a:ext cx="4806316" cy="1107932"/>
              </a:xfrm>
              <a:prstGeom prst="rect">
                <a:avLst/>
              </a:prstGeom>
            </p:spPr>
            <p:txBody>
              <a:bodyPr wrap="none">
                <a:spAutoFit/>
              </a:bodyPr>
              <a:lstStyle/>
              <a:p>
                <a:r>
                  <a:rPr lang="en-US" b="0" dirty="0" smtClean="0">
                    <a:latin typeface="Cambria" pitchFamily="18" charset="0"/>
                  </a:rPr>
                  <a:t>Cluster with several hundred V has a volume of</a:t>
                </a:r>
                <a:endParaRPr lang="en-US" b="0" i="1" dirty="0" smtClean="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~100</m:t>
                      </m:r>
                      <m:acc>
                        <m:accPr>
                          <m:chr m:val="̇"/>
                          <m:ctrlPr>
                            <a:rPr lang="en-US" b="0" i="1" smtClean="0">
                              <a:latin typeface="Cambria Math"/>
                            </a:rPr>
                          </m:ctrlPr>
                        </m:accPr>
                        <m:e>
                          <m:r>
                            <a:rPr lang="en-US" b="0" i="1" smtClean="0">
                              <a:latin typeface="Cambria Math"/>
                            </a:rPr>
                            <m:t>𝐴</m:t>
                          </m:r>
                          <m:r>
                            <a:rPr lang="en-US" b="0" i="1" smtClean="0">
                              <a:latin typeface="Cambria Math"/>
                              <a:ea typeface="Cambria Math"/>
                            </a:rPr>
                            <m:t>→</m:t>
                          </m:r>
                          <m:r>
                            <a:rPr lang="en-US" b="0" i="1" smtClean="0">
                              <a:latin typeface="Cambria Math"/>
                              <a:ea typeface="Cambria Math"/>
                            </a:rPr>
                            <m:t>𝑉𝑜𝑙𝑢𝑚𝑒</m:t>
                          </m:r>
                          <m:r>
                            <a:rPr lang="en-US" b="0" i="1" smtClean="0">
                              <a:latin typeface="Cambria Math"/>
                              <a:ea typeface="Cambria Math"/>
                            </a:rPr>
                            <m:t>~</m:t>
                          </m:r>
                          <m:sSup>
                            <m:sSupPr>
                              <m:ctrlPr>
                                <a:rPr lang="en-US" b="0" i="1" smtClean="0">
                                  <a:latin typeface="Cambria Math"/>
                                </a:rPr>
                              </m:ctrlPr>
                            </m:sSupPr>
                            <m:e>
                              <m:r>
                                <a:rPr lang="en-US" b="0" i="1" smtClean="0">
                                  <a:latin typeface="Cambria Math"/>
                                </a:rPr>
                                <m:t>10</m:t>
                              </m:r>
                            </m:e>
                            <m:sup>
                              <m:r>
                                <a:rPr lang="en-US" b="0" i="1" smtClean="0">
                                  <a:latin typeface="Cambria Math"/>
                                </a:rPr>
                                <m:t>−18</m:t>
                              </m:r>
                            </m:sup>
                          </m:sSup>
                          <m:r>
                            <a:rPr lang="en-US" b="0" i="1" smtClean="0">
                              <a:latin typeface="Cambria Math"/>
                            </a:rPr>
                            <m:t> </m:t>
                          </m:r>
                        </m:e>
                      </m:acc>
                      <m:sSup>
                        <m:sSupPr>
                          <m:ctrlPr>
                            <a:rPr lang="en-US" b="0" i="1" smtClean="0">
                              <a:latin typeface="Cambria Math"/>
                            </a:rPr>
                          </m:ctrlPr>
                        </m:sSupPr>
                        <m:e>
                          <m:r>
                            <m:rPr>
                              <m:nor/>
                            </m:rPr>
                            <a:rPr lang="en-US">
                              <a:latin typeface="Cambria Math"/>
                            </a:rPr>
                            <m:t>cm</m:t>
                          </m:r>
                          <m:r>
                            <m:rPr>
                              <m:nor/>
                            </m:rPr>
                            <a:rPr lang="en-GB" dirty="0"/>
                            <m:t> </m:t>
                          </m:r>
                        </m:e>
                        <m:sup>
                          <m:r>
                            <a:rPr lang="en-US" b="0" i="1" smtClean="0">
                              <a:latin typeface="Cambria Math"/>
                            </a:rPr>
                            <m:t>−3</m:t>
                          </m:r>
                        </m:sup>
                      </m:sSup>
                    </m:oMath>
                  </m:oMathPara>
                </a14:m>
                <a:endParaRPr lang="en-GB" dirty="0" smtClean="0"/>
              </a:p>
              <a:p>
                <a:r>
                  <a:rPr lang="en-US" sz="1400" dirty="0" smtClean="0"/>
                  <a:t>   </a:t>
                </a:r>
              </a:p>
              <a:p>
                <a:r>
                  <a:rPr lang="en-US" sz="1400" dirty="0"/>
                  <a:t> </a:t>
                </a:r>
                <a:r>
                  <a:rPr lang="en-US" sz="1400" dirty="0" smtClean="0"/>
                  <a:t> concentration of [O]=10</a:t>
                </a:r>
                <a:r>
                  <a:rPr lang="en-US" sz="1400" baseline="30000" dirty="0" smtClean="0"/>
                  <a:t>17</a:t>
                </a:r>
                <a:r>
                  <a:rPr lang="en-US" sz="1400" dirty="0" smtClean="0"/>
                  <a:t>-10</a:t>
                </a:r>
                <a:r>
                  <a:rPr lang="en-US" sz="1400" baseline="30000" dirty="0" smtClean="0"/>
                  <a:t>18</a:t>
                </a:r>
                <a:r>
                  <a:rPr lang="en-US" sz="1400" dirty="0" smtClean="0"/>
                  <a:t> cm</a:t>
                </a:r>
                <a:r>
                  <a:rPr lang="en-US" sz="1400" baseline="30000" dirty="0" smtClean="0"/>
                  <a:t>-3</a:t>
                </a:r>
                <a:endParaRPr lang="en-GB" sz="1400" baseline="30000" dirty="0"/>
              </a:p>
            </p:txBody>
          </p:sp>
        </mc:Choice>
        <mc:Fallback xmlns="">
          <p:sp>
            <p:nvSpPr>
              <p:cNvPr id="7" name="Rectangle 6"/>
              <p:cNvSpPr>
                <a:spLocks noRot="1" noChangeAspect="1" noMove="1" noResize="1" noEditPoints="1" noAdjustHandles="1" noChangeArrowheads="1" noChangeShapeType="1" noTextEdit="1"/>
              </p:cNvSpPr>
              <p:nvPr/>
            </p:nvSpPr>
            <p:spPr>
              <a:xfrm>
                <a:off x="4267199" y="4437907"/>
                <a:ext cx="4806316" cy="1107932"/>
              </a:xfrm>
              <a:prstGeom prst="rect">
                <a:avLst/>
              </a:prstGeom>
              <a:blipFill rotWithShape="1">
                <a:blip r:embed="rId4"/>
                <a:stretch>
                  <a:fillRect l="-1015" t="-3297" r="-254" b="-4396"/>
                </a:stretch>
              </a:blipFill>
            </p:spPr>
            <p:txBody>
              <a:bodyPr/>
              <a:lstStyle/>
              <a:p>
                <a:r>
                  <a:rPr lang="en-GB">
                    <a:noFill/>
                  </a:rPr>
                  <a:t> </a:t>
                </a:r>
              </a:p>
            </p:txBody>
          </p:sp>
        </mc:Fallback>
      </mc:AlternateContent>
      <p:sp>
        <p:nvSpPr>
          <p:cNvPr id="12" name="TextBox 11"/>
          <p:cNvSpPr txBox="1"/>
          <p:nvPr/>
        </p:nvSpPr>
        <p:spPr>
          <a:xfrm>
            <a:off x="3886200" y="5849808"/>
            <a:ext cx="5010150" cy="646331"/>
          </a:xfrm>
          <a:prstGeom prst="rect">
            <a:avLst/>
          </a:prstGeom>
          <a:noFill/>
        </p:spPr>
        <p:txBody>
          <a:bodyPr wrap="square" rtlCol="0">
            <a:spAutoFit/>
          </a:bodyPr>
          <a:lstStyle/>
          <a:p>
            <a:r>
              <a:rPr lang="en-US" dirty="0" smtClean="0"/>
              <a:t>Approximately few O atoms per cluster = the density of O is simply to small to have an effect! </a:t>
            </a:r>
            <a:endParaRPr lang="en-GB" dirty="0"/>
          </a:p>
        </p:txBody>
      </p:sp>
      <p:sp>
        <p:nvSpPr>
          <p:cNvPr id="13" name="TextBox 12"/>
          <p:cNvSpPr txBox="1"/>
          <p:nvPr/>
        </p:nvSpPr>
        <p:spPr>
          <a:xfrm>
            <a:off x="2361831" y="3418582"/>
            <a:ext cx="1120820" cy="369332"/>
          </a:xfrm>
          <a:prstGeom prst="rect">
            <a:avLst/>
          </a:prstGeom>
          <a:noFill/>
        </p:spPr>
        <p:txBody>
          <a:bodyPr wrap="none" rtlCol="0">
            <a:spAutoFit/>
          </a:bodyPr>
          <a:lstStyle/>
          <a:p>
            <a:r>
              <a:rPr lang="en-US" dirty="0" smtClean="0"/>
              <a:t>neutrons</a:t>
            </a:r>
            <a:endParaRPr lang="en-GB" dirty="0"/>
          </a:p>
        </p:txBody>
      </p:sp>
      <p:sp>
        <p:nvSpPr>
          <p:cNvPr id="22" name="TextBox 21"/>
          <p:cNvSpPr txBox="1"/>
          <p:nvPr/>
        </p:nvSpPr>
        <p:spPr>
          <a:xfrm>
            <a:off x="182226" y="3441441"/>
            <a:ext cx="1800493" cy="369332"/>
          </a:xfrm>
          <a:prstGeom prst="rect">
            <a:avLst/>
          </a:prstGeom>
          <a:noFill/>
        </p:spPr>
        <p:txBody>
          <a:bodyPr wrap="none" rtlCol="0">
            <a:spAutoFit/>
          </a:bodyPr>
          <a:lstStyle/>
          <a:p>
            <a:r>
              <a:rPr lang="en-US" dirty="0" smtClean="0"/>
              <a:t>24 </a:t>
            </a:r>
            <a:r>
              <a:rPr lang="en-US" dirty="0" err="1" smtClean="0"/>
              <a:t>GeV</a:t>
            </a:r>
            <a:r>
              <a:rPr lang="en-US" dirty="0" smtClean="0"/>
              <a:t> protons</a:t>
            </a:r>
            <a:endParaRPr lang="en-GB" dirty="0"/>
          </a:p>
        </p:txBody>
      </p:sp>
      <p:sp>
        <p:nvSpPr>
          <p:cNvPr id="6" name="Date Placeholder 5"/>
          <p:cNvSpPr>
            <a:spLocks noGrp="1"/>
          </p:cNvSpPr>
          <p:nvPr>
            <p:ph type="dt" sz="half" idx="12"/>
          </p:nvPr>
        </p:nvSpPr>
        <p:spPr/>
        <p:txBody>
          <a:bodyPr/>
          <a:lstStyle/>
          <a:p>
            <a:fld id="{56460E92-4526-4D0C-B157-8DEB4E1792AD}" type="datetime1">
              <a:rPr lang="en-US" smtClean="0"/>
              <a:t>4/19/2013</a:t>
            </a:fld>
            <a:endParaRPr lang="en-US"/>
          </a:p>
        </p:txBody>
      </p:sp>
      <p:sp>
        <p:nvSpPr>
          <p:cNvPr id="8" name="Footer Placeholder 7"/>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487011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569" y="870466"/>
            <a:ext cx="8229600" cy="762000"/>
          </a:xfrm>
        </p:spPr>
        <p:txBody>
          <a:bodyPr/>
          <a:lstStyle/>
          <a:p>
            <a:pPr marL="0" indent="0">
              <a:buNone/>
            </a:pPr>
            <a:r>
              <a:rPr lang="en-US" sz="1800" dirty="0"/>
              <a:t>I</a:t>
            </a:r>
            <a:r>
              <a:rPr lang="en-US" sz="1800" dirty="0" smtClean="0"/>
              <a:t>f the oxygen has such a positive role why not taking the material with most oxygen – </a:t>
            </a:r>
            <a:r>
              <a:rPr lang="en-US" sz="1800" dirty="0" err="1" smtClean="0"/>
              <a:t>Czochralski</a:t>
            </a:r>
            <a:r>
              <a:rPr lang="en-US" sz="1800" dirty="0" smtClean="0"/>
              <a:t> (only recently available with high enough resistivity)</a:t>
            </a:r>
            <a:endParaRPr lang="en-GB" sz="18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38</a:t>
            </a:fld>
            <a:endParaRPr lang="en-US"/>
          </a:p>
        </p:txBody>
      </p:sp>
      <p:pic>
        <p:nvPicPr>
          <p:cNvPr id="8" name="Picture 8" descr="HAMBURG-PS-C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569" y="1903220"/>
            <a:ext cx="486738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410200" y="1921407"/>
            <a:ext cx="3200400" cy="1323439"/>
          </a:xfrm>
          <a:prstGeom prst="rect">
            <a:avLst/>
          </a:prstGeom>
          <a:noFill/>
        </p:spPr>
        <p:txBody>
          <a:bodyPr wrap="square" rtlCol="0">
            <a:spAutoFit/>
          </a:bodyPr>
          <a:lstStyle/>
          <a:p>
            <a:r>
              <a:rPr lang="en-US" sz="1600" dirty="0" smtClean="0"/>
              <a:t>The material seem not to invert – that means it stays effectively n-type after irradiation with charged hadrons –  </a:t>
            </a:r>
            <a:r>
              <a:rPr lang="en-US" sz="1600" dirty="0" smtClean="0">
                <a:solidFill>
                  <a:srgbClr val="FF0000"/>
                </a:solidFill>
              </a:rPr>
              <a:t>radiation introduces effective donors </a:t>
            </a:r>
          </a:p>
        </p:txBody>
      </p:sp>
      <p:sp>
        <p:nvSpPr>
          <p:cNvPr id="10" name="Down Arrow 9"/>
          <p:cNvSpPr/>
          <p:nvPr/>
        </p:nvSpPr>
        <p:spPr bwMode="auto">
          <a:xfrm>
            <a:off x="6624633" y="3853333"/>
            <a:ext cx="276225"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5486399" y="4555778"/>
            <a:ext cx="3352801" cy="1107996"/>
          </a:xfrm>
          <a:prstGeom prst="rect">
            <a:avLst/>
          </a:prstGeom>
          <a:noFill/>
        </p:spPr>
        <p:txBody>
          <a:bodyPr wrap="square" rtlCol="0">
            <a:spAutoFit/>
          </a:bodyPr>
          <a:lstStyle/>
          <a:p>
            <a:r>
              <a:rPr lang="en-US" sz="1600" dirty="0" smtClean="0"/>
              <a:t>But the rate of increase is about the same as for diffusion oxygenated float zone detector.  </a:t>
            </a:r>
          </a:p>
          <a:p>
            <a:r>
              <a:rPr lang="en-US" sz="1600" dirty="0" smtClean="0"/>
              <a:t>Coincidence ?</a:t>
            </a:r>
            <a:endParaRPr lang="en-GB" sz="1600" dirty="0"/>
          </a:p>
        </p:txBody>
      </p:sp>
      <p:sp>
        <p:nvSpPr>
          <p:cNvPr id="15" name="Freeform 14"/>
          <p:cNvSpPr/>
          <p:nvPr/>
        </p:nvSpPr>
        <p:spPr bwMode="auto">
          <a:xfrm>
            <a:off x="1233435" y="3465320"/>
            <a:ext cx="3295650" cy="1006090"/>
          </a:xfrm>
          <a:custGeom>
            <a:avLst/>
            <a:gdLst>
              <a:gd name="connsiteX0" fmla="*/ 0 w 3295650"/>
              <a:gd name="connsiteY0" fmla="*/ 504825 h 1006090"/>
              <a:gd name="connsiteX1" fmla="*/ 209550 w 3295650"/>
              <a:gd name="connsiteY1" fmla="*/ 828675 h 1006090"/>
              <a:gd name="connsiteX2" fmla="*/ 533400 w 3295650"/>
              <a:gd name="connsiteY2" fmla="*/ 1000125 h 1006090"/>
              <a:gd name="connsiteX3" fmla="*/ 981075 w 3295650"/>
              <a:gd name="connsiteY3" fmla="*/ 923925 h 1006090"/>
              <a:gd name="connsiteX4" fmla="*/ 2019300 w 3295650"/>
              <a:gd name="connsiteY4" fmla="*/ 523875 h 1006090"/>
              <a:gd name="connsiteX5" fmla="*/ 3295650 w 3295650"/>
              <a:gd name="connsiteY5" fmla="*/ 0 h 1006090"/>
              <a:gd name="connsiteX6" fmla="*/ 3295650 w 3295650"/>
              <a:gd name="connsiteY6" fmla="*/ 0 h 100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5650" h="1006090">
                <a:moveTo>
                  <a:pt x="0" y="504825"/>
                </a:moveTo>
                <a:cubicBezTo>
                  <a:pt x="60325" y="625475"/>
                  <a:pt x="120650" y="746125"/>
                  <a:pt x="209550" y="828675"/>
                </a:cubicBezTo>
                <a:cubicBezTo>
                  <a:pt x="298450" y="911225"/>
                  <a:pt x="404813" y="984250"/>
                  <a:pt x="533400" y="1000125"/>
                </a:cubicBezTo>
                <a:cubicBezTo>
                  <a:pt x="661987" y="1016000"/>
                  <a:pt x="733425" y="1003300"/>
                  <a:pt x="981075" y="923925"/>
                </a:cubicBezTo>
                <a:cubicBezTo>
                  <a:pt x="1228725" y="844550"/>
                  <a:pt x="1633538" y="677862"/>
                  <a:pt x="2019300" y="523875"/>
                </a:cubicBezTo>
                <a:cubicBezTo>
                  <a:pt x="2405062" y="369888"/>
                  <a:pt x="3295650" y="0"/>
                  <a:pt x="3295650" y="0"/>
                </a:cubicBezTo>
                <a:lnTo>
                  <a:pt x="3295650" y="0"/>
                </a:lnTo>
              </a:path>
            </a:pathLst>
          </a:custGeom>
          <a:noFill/>
          <a:ln w="127000" cap="flat" cmpd="sng" algn="ctr">
            <a:solidFill>
              <a:srgbClr val="FFFF00">
                <a:alpha val="4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1233435" y="1559457"/>
            <a:ext cx="1561646" cy="369332"/>
          </a:xfrm>
          <a:prstGeom prst="rect">
            <a:avLst/>
          </a:prstGeom>
          <a:noFill/>
        </p:spPr>
        <p:txBody>
          <a:bodyPr wrap="none" rtlCol="0">
            <a:spAutoFit/>
          </a:bodyPr>
          <a:lstStyle/>
          <a:p>
            <a:r>
              <a:rPr lang="en-US" dirty="0" smtClean="0"/>
              <a:t>[O]~10</a:t>
            </a:r>
            <a:r>
              <a:rPr lang="en-US" baseline="30000" dirty="0" smtClean="0"/>
              <a:t>18</a:t>
            </a:r>
            <a:r>
              <a:rPr lang="en-US" dirty="0" smtClean="0"/>
              <a:t> cm</a:t>
            </a:r>
            <a:r>
              <a:rPr lang="en-US" baseline="30000" dirty="0" smtClean="0"/>
              <a:t>-3</a:t>
            </a:r>
            <a:endParaRPr lang="en-GB" baseline="30000" dirty="0"/>
          </a:p>
        </p:txBody>
      </p:sp>
      <p:sp>
        <p:nvSpPr>
          <p:cNvPr id="12" name="Title 1"/>
          <p:cNvSpPr>
            <a:spLocks noGrp="1"/>
          </p:cNvSpPr>
          <p:nvPr>
            <p:ph type="title"/>
          </p:nvPr>
        </p:nvSpPr>
        <p:spPr>
          <a:xfrm>
            <a:off x="447569" y="304800"/>
            <a:ext cx="8229600" cy="533400"/>
          </a:xfrm>
        </p:spPr>
        <p:txBody>
          <a:bodyPr/>
          <a:lstStyle/>
          <a:p>
            <a:r>
              <a:rPr lang="en-US" sz="2800" b="1" i="1" dirty="0" smtClean="0">
                <a:solidFill>
                  <a:srgbClr val="FF0000"/>
                </a:solidFill>
              </a:rPr>
              <a:t>Add more oxygen…</a:t>
            </a:r>
            <a:endParaRPr lang="en-GB" sz="2800" b="1" i="1" dirty="0">
              <a:solidFill>
                <a:srgbClr val="FF0000"/>
              </a:solidFill>
            </a:endParaRPr>
          </a:p>
        </p:txBody>
      </p:sp>
      <p:sp>
        <p:nvSpPr>
          <p:cNvPr id="2" name="Date Placeholder 1"/>
          <p:cNvSpPr>
            <a:spLocks noGrp="1"/>
          </p:cNvSpPr>
          <p:nvPr>
            <p:ph type="dt" sz="half" idx="12"/>
          </p:nvPr>
        </p:nvSpPr>
        <p:spPr/>
        <p:txBody>
          <a:bodyPr/>
          <a:lstStyle/>
          <a:p>
            <a:fld id="{4EFA222F-AECC-48FE-9C5B-9A110E4B049A}"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224379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85"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383" y="1064100"/>
            <a:ext cx="3563055" cy="2410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86"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42" y="982783"/>
            <a:ext cx="3420658" cy="249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297455" y="4182543"/>
            <a:ext cx="4765530" cy="1752600"/>
          </a:xfrm>
        </p:spPr>
        <p:txBody>
          <a:bodyPr/>
          <a:lstStyle/>
          <a:p>
            <a:r>
              <a:rPr lang="en-US" sz="1600" dirty="0" smtClean="0"/>
              <a:t>This effect is present in all detector types</a:t>
            </a:r>
          </a:p>
          <a:p>
            <a:r>
              <a:rPr lang="en-US" sz="1600" dirty="0" smtClean="0"/>
              <a:t>It gets more pronounced at high fluences</a:t>
            </a:r>
          </a:p>
          <a:p>
            <a:r>
              <a:rPr lang="en-US" sz="1600" dirty="0" smtClean="0"/>
              <a:t>It is more pronounced for charged hadron irradiated detectors and oxygen rich material – point defects dominant?</a:t>
            </a:r>
          </a:p>
          <a:p>
            <a:r>
              <a:rPr lang="en-US" sz="1600" dirty="0"/>
              <a:t>It gets more pronounced at </a:t>
            </a:r>
            <a:r>
              <a:rPr lang="en-US" sz="1600" dirty="0" smtClean="0"/>
              <a:t>low temperatures</a:t>
            </a:r>
            <a:endParaRPr lang="en-US" sz="1600" dirty="0"/>
          </a:p>
          <a:p>
            <a:endParaRPr lang="en-US" sz="1800" dirty="0" smtClean="0"/>
          </a:p>
          <a:p>
            <a:endParaRPr lang="en-US" sz="1800" dirty="0" smtClean="0"/>
          </a:p>
          <a:p>
            <a:endParaRPr lang="en-GB" sz="18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39</a:t>
            </a:fld>
            <a:endParaRPr lang="en-US"/>
          </a:p>
        </p:txBody>
      </p:sp>
      <p:sp>
        <p:nvSpPr>
          <p:cNvPr id="42" name="Text Box 34"/>
          <p:cNvSpPr txBox="1">
            <a:spLocks noChangeArrowheads="1"/>
          </p:cNvSpPr>
          <p:nvPr/>
        </p:nvSpPr>
        <p:spPr bwMode="auto">
          <a:xfrm>
            <a:off x="840817" y="1186498"/>
            <a:ext cx="24981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rgbClr val="FF0000"/>
                </a:solidFill>
              </a:rPr>
              <a:t>electron </a:t>
            </a:r>
            <a:r>
              <a:rPr lang="en-US" sz="1400" b="1" dirty="0" smtClean="0">
                <a:solidFill>
                  <a:srgbClr val="FF0000"/>
                </a:solidFill>
              </a:rPr>
              <a:t>injection</a:t>
            </a:r>
          </a:p>
          <a:p>
            <a:r>
              <a:rPr lang="en-US" sz="1400" b="1" dirty="0" err="1" smtClean="0">
                <a:solidFill>
                  <a:srgbClr val="FF0000"/>
                </a:solidFill>
              </a:rPr>
              <a:t>MCz</a:t>
            </a:r>
            <a:r>
              <a:rPr lang="en-US" sz="1400" b="1" dirty="0" smtClean="0">
                <a:solidFill>
                  <a:srgbClr val="FF0000"/>
                </a:solidFill>
              </a:rPr>
              <a:t>-n  = not inverted</a:t>
            </a:r>
            <a:endParaRPr lang="en-US" sz="1400" b="1" dirty="0">
              <a:solidFill>
                <a:srgbClr val="FF0000"/>
              </a:solidFill>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356695443"/>
              </p:ext>
            </p:extLst>
          </p:nvPr>
        </p:nvGraphicFramePr>
        <p:xfrm>
          <a:off x="1384129" y="2819400"/>
          <a:ext cx="792162" cy="363303"/>
        </p:xfrm>
        <a:graphic>
          <a:graphicData uri="http://schemas.openxmlformats.org/presentationml/2006/ole">
            <mc:AlternateContent xmlns:mc="http://schemas.openxmlformats.org/markup-compatibility/2006">
              <mc:Choice xmlns:v="urn:schemas-microsoft-com:vml" Requires="v">
                <p:oleObj spid="_x0000_s91439" name="Equation" r:id="rId5" imgW="393359" imgH="164957" progId="Equation.3">
                  <p:embed/>
                </p:oleObj>
              </mc:Choice>
              <mc:Fallback>
                <p:oleObj name="Equation" r:id="rId5" imgW="393359" imgH="164957" progId="Equation.3">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129" y="2819400"/>
                        <a:ext cx="792162" cy="363303"/>
                      </a:xfrm>
                      <a:prstGeom prst="rect">
                        <a:avLst/>
                      </a:prstGeom>
                      <a:noFill/>
                      <a:ln>
                        <a:noFill/>
                      </a:ln>
                      <a:effectLst/>
                      <a:extLst/>
                    </p:spPr>
                  </p:pic>
                </p:oleObj>
              </mc:Fallback>
            </mc:AlternateContent>
          </a:graphicData>
        </a:graphic>
      </p:graphicFrame>
      <p:sp>
        <p:nvSpPr>
          <p:cNvPr id="45" name="Oval 44"/>
          <p:cNvSpPr/>
          <p:nvPr/>
        </p:nvSpPr>
        <p:spPr bwMode="auto">
          <a:xfrm>
            <a:off x="2461792" y="4542075"/>
            <a:ext cx="152400" cy="1557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8" name="Oval 47"/>
          <p:cNvSpPr/>
          <p:nvPr/>
        </p:nvSpPr>
        <p:spPr bwMode="auto">
          <a:xfrm>
            <a:off x="2175871" y="4550983"/>
            <a:ext cx="152400" cy="15575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9" name="Straight Arrow Connector 18"/>
          <p:cNvCxnSpPr/>
          <p:nvPr/>
        </p:nvCxnSpPr>
        <p:spPr bwMode="auto">
          <a:xfrm>
            <a:off x="2661529" y="4619950"/>
            <a:ext cx="533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flipH="1">
            <a:off x="1545927" y="4628758"/>
            <a:ext cx="57526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3708315" y="4205408"/>
            <a:ext cx="76200" cy="99341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1053044" y="4221177"/>
            <a:ext cx="76200" cy="993419"/>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3708315" y="5374672"/>
            <a:ext cx="76200" cy="99341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1041315" y="5374671"/>
            <a:ext cx="76200" cy="993419"/>
          </a:xfrm>
          <a:prstGeom prst="rect">
            <a:avLst/>
          </a:prstGeom>
          <a:solidFill>
            <a:srgbClr val="0070C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26" name="Straight Connector 25"/>
          <p:cNvCxnSpPr/>
          <p:nvPr/>
        </p:nvCxnSpPr>
        <p:spPr bwMode="auto">
          <a:xfrm>
            <a:off x="1117515" y="4445498"/>
            <a:ext cx="2582845" cy="75332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7" name="Straight Connector 66"/>
          <p:cNvCxnSpPr>
            <a:stCxn id="52" idx="2"/>
          </p:cNvCxnSpPr>
          <p:nvPr/>
        </p:nvCxnSpPr>
        <p:spPr bwMode="auto">
          <a:xfrm flipV="1">
            <a:off x="1091144" y="4461268"/>
            <a:ext cx="2628900" cy="753328"/>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66" name="Straight Connector 65"/>
          <p:cNvCxnSpPr/>
          <p:nvPr/>
        </p:nvCxnSpPr>
        <p:spPr bwMode="auto">
          <a:xfrm>
            <a:off x="1117515" y="4445498"/>
            <a:ext cx="2590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8" name="TextBox 67"/>
          <p:cNvSpPr txBox="1"/>
          <p:nvPr/>
        </p:nvSpPr>
        <p:spPr>
          <a:xfrm>
            <a:off x="1957504" y="4076166"/>
            <a:ext cx="591829" cy="369332"/>
          </a:xfrm>
          <a:prstGeom prst="rect">
            <a:avLst/>
          </a:prstGeom>
          <a:noFill/>
        </p:spPr>
        <p:txBody>
          <a:bodyPr wrap="none" rtlCol="0">
            <a:spAutoFit/>
          </a:bodyPr>
          <a:lstStyle/>
          <a:p>
            <a:r>
              <a:rPr lang="en-US" dirty="0" err="1"/>
              <a:t>j</a:t>
            </a:r>
            <a:r>
              <a:rPr lang="en-US" baseline="-25000" dirty="0" err="1" smtClean="0"/>
              <a:t>e</a:t>
            </a:r>
            <a:r>
              <a:rPr lang="en-US" dirty="0" err="1" smtClean="0"/>
              <a:t>+j</a:t>
            </a:r>
            <a:r>
              <a:rPr lang="en-US" baseline="-25000" dirty="0" err="1" smtClean="0"/>
              <a:t>h</a:t>
            </a:r>
            <a:endParaRPr lang="en-GB" baseline="-25000" dirty="0"/>
          </a:p>
        </p:txBody>
      </p:sp>
      <p:sp>
        <p:nvSpPr>
          <p:cNvPr id="73" name="TextBox 72"/>
          <p:cNvSpPr txBox="1"/>
          <p:nvPr/>
        </p:nvSpPr>
        <p:spPr>
          <a:xfrm>
            <a:off x="3359701" y="4769943"/>
            <a:ext cx="320922" cy="369332"/>
          </a:xfrm>
          <a:prstGeom prst="rect">
            <a:avLst/>
          </a:prstGeom>
          <a:noFill/>
        </p:spPr>
        <p:txBody>
          <a:bodyPr wrap="none" rtlCol="0">
            <a:spAutoFit/>
          </a:bodyPr>
          <a:lstStyle/>
          <a:p>
            <a:r>
              <a:rPr lang="en-US" dirty="0" smtClean="0"/>
              <a:t>j</a:t>
            </a:r>
            <a:r>
              <a:rPr lang="en-US" baseline="-25000" dirty="0" smtClean="0"/>
              <a:t>e</a:t>
            </a:r>
            <a:endParaRPr lang="en-GB" baseline="-25000" dirty="0"/>
          </a:p>
        </p:txBody>
      </p:sp>
      <p:sp>
        <p:nvSpPr>
          <p:cNvPr id="74" name="TextBox 73"/>
          <p:cNvSpPr txBox="1"/>
          <p:nvPr/>
        </p:nvSpPr>
        <p:spPr>
          <a:xfrm>
            <a:off x="1139275" y="4468600"/>
            <a:ext cx="320922" cy="369332"/>
          </a:xfrm>
          <a:prstGeom prst="rect">
            <a:avLst/>
          </a:prstGeom>
          <a:noFill/>
        </p:spPr>
        <p:txBody>
          <a:bodyPr wrap="none" rtlCol="0">
            <a:spAutoFit/>
          </a:bodyPr>
          <a:lstStyle/>
          <a:p>
            <a:r>
              <a:rPr lang="en-US" dirty="0" err="1" smtClean="0"/>
              <a:t>j</a:t>
            </a:r>
            <a:r>
              <a:rPr lang="en-US" baseline="-25000" dirty="0" err="1" smtClean="0"/>
              <a:t>h</a:t>
            </a:r>
            <a:endParaRPr lang="en-GB" baseline="-25000" dirty="0"/>
          </a:p>
        </p:txBody>
      </p:sp>
      <p:cxnSp>
        <p:nvCxnSpPr>
          <p:cNvPr id="71" name="Straight Connector 70"/>
          <p:cNvCxnSpPr>
            <a:stCxn id="59" idx="3"/>
            <a:endCxn id="58" idx="1"/>
          </p:cNvCxnSpPr>
          <p:nvPr/>
        </p:nvCxnSpPr>
        <p:spPr bwMode="auto">
          <a:xfrm>
            <a:off x="1117515" y="5871381"/>
            <a:ext cx="2590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Isosceles Triangle 82"/>
          <p:cNvSpPr/>
          <p:nvPr/>
        </p:nvSpPr>
        <p:spPr bwMode="auto">
          <a:xfrm rot="5400000" flipH="1" flipV="1">
            <a:off x="3258257" y="5677639"/>
            <a:ext cx="248355" cy="635850"/>
          </a:xfrm>
          <a:prstGeom prst="triangle">
            <a:avLst>
              <a:gd name="adj" fmla="val 100000"/>
            </a:avLst>
          </a:prstGeom>
          <a:solidFill>
            <a:schemeClr val="accent2"/>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9" name="TextBox 38"/>
          <p:cNvSpPr txBox="1"/>
          <p:nvPr/>
        </p:nvSpPr>
        <p:spPr>
          <a:xfrm>
            <a:off x="630686" y="4533221"/>
            <a:ext cx="402674" cy="369332"/>
          </a:xfrm>
          <a:prstGeom prst="rect">
            <a:avLst/>
          </a:prstGeom>
          <a:noFill/>
        </p:spPr>
        <p:txBody>
          <a:bodyPr wrap="none" rtlCol="0">
            <a:spAutoFit/>
          </a:bodyPr>
          <a:lstStyle/>
          <a:p>
            <a:r>
              <a:rPr lang="en-US" dirty="0"/>
              <a:t>p</a:t>
            </a:r>
            <a:r>
              <a:rPr lang="en-US" baseline="30000" dirty="0" smtClean="0"/>
              <a:t>+</a:t>
            </a:r>
            <a:endParaRPr lang="en-GB" baseline="30000" dirty="0"/>
          </a:p>
        </p:txBody>
      </p:sp>
      <p:sp>
        <p:nvSpPr>
          <p:cNvPr id="40" name="TextBox 39"/>
          <p:cNvSpPr txBox="1"/>
          <p:nvPr/>
        </p:nvSpPr>
        <p:spPr>
          <a:xfrm>
            <a:off x="630686" y="5634553"/>
            <a:ext cx="402674" cy="369332"/>
          </a:xfrm>
          <a:prstGeom prst="rect">
            <a:avLst/>
          </a:prstGeom>
          <a:noFill/>
        </p:spPr>
        <p:txBody>
          <a:bodyPr wrap="none" rtlCol="0">
            <a:spAutoFit/>
          </a:bodyPr>
          <a:lstStyle/>
          <a:p>
            <a:r>
              <a:rPr lang="en-US" dirty="0"/>
              <a:t>p</a:t>
            </a:r>
            <a:r>
              <a:rPr lang="en-US" baseline="30000" dirty="0" smtClean="0"/>
              <a:t>+</a:t>
            </a:r>
            <a:endParaRPr lang="en-GB" baseline="30000" dirty="0"/>
          </a:p>
        </p:txBody>
      </p:sp>
      <p:sp>
        <p:nvSpPr>
          <p:cNvPr id="20" name="TextBox 19"/>
          <p:cNvSpPr txBox="1"/>
          <p:nvPr/>
        </p:nvSpPr>
        <p:spPr>
          <a:xfrm>
            <a:off x="1338160" y="6003885"/>
            <a:ext cx="783035" cy="369332"/>
          </a:xfrm>
          <a:prstGeom prst="rect">
            <a:avLst/>
          </a:prstGeom>
          <a:noFill/>
        </p:spPr>
        <p:txBody>
          <a:bodyPr wrap="none" rtlCol="0">
            <a:spAutoFit/>
          </a:bodyPr>
          <a:lstStyle/>
          <a:p>
            <a:r>
              <a:rPr lang="en-US" i="1" dirty="0" smtClean="0"/>
              <a:t>N</a:t>
            </a:r>
            <a:r>
              <a:rPr lang="en-US" i="1" baseline="-25000" dirty="0" smtClean="0"/>
              <a:t>eff</a:t>
            </a:r>
            <a:r>
              <a:rPr lang="en-US" dirty="0" smtClean="0"/>
              <a:t>&gt;0</a:t>
            </a:r>
            <a:endParaRPr lang="en-GB" dirty="0"/>
          </a:p>
        </p:txBody>
      </p:sp>
      <p:sp>
        <p:nvSpPr>
          <p:cNvPr id="47" name="TextBox 46"/>
          <p:cNvSpPr txBox="1"/>
          <p:nvPr/>
        </p:nvSpPr>
        <p:spPr>
          <a:xfrm>
            <a:off x="2949142" y="5502054"/>
            <a:ext cx="783035" cy="369332"/>
          </a:xfrm>
          <a:prstGeom prst="rect">
            <a:avLst/>
          </a:prstGeom>
          <a:noFill/>
        </p:spPr>
        <p:txBody>
          <a:bodyPr wrap="none" rtlCol="0">
            <a:spAutoFit/>
          </a:bodyPr>
          <a:lstStyle/>
          <a:p>
            <a:r>
              <a:rPr lang="en-US" i="1" dirty="0" smtClean="0"/>
              <a:t>N</a:t>
            </a:r>
            <a:r>
              <a:rPr lang="en-US" i="1" baseline="-25000" dirty="0" smtClean="0"/>
              <a:t>eff</a:t>
            </a:r>
            <a:r>
              <a:rPr lang="en-US" dirty="0" smtClean="0"/>
              <a:t>&lt;0</a:t>
            </a:r>
            <a:endParaRPr lang="en-GB" dirty="0"/>
          </a:p>
        </p:txBody>
      </p:sp>
      <p:sp>
        <p:nvSpPr>
          <p:cNvPr id="8" name="TextBox 7"/>
          <p:cNvSpPr txBox="1"/>
          <p:nvPr/>
        </p:nvSpPr>
        <p:spPr>
          <a:xfrm>
            <a:off x="5105400" y="876734"/>
            <a:ext cx="2498434" cy="369332"/>
          </a:xfrm>
          <a:prstGeom prst="rect">
            <a:avLst/>
          </a:prstGeom>
          <a:solidFill>
            <a:schemeClr val="bg1"/>
          </a:solidFill>
        </p:spPr>
        <p:txBody>
          <a:bodyPr wrap="square" rtlCol="0">
            <a:spAutoFit/>
          </a:bodyPr>
          <a:lstStyle/>
          <a:p>
            <a:r>
              <a:rPr lang="en-US" dirty="0" err="1" smtClean="0">
                <a:latin typeface="Symbol" pitchFamily="18" charset="2"/>
              </a:rPr>
              <a:t>F</a:t>
            </a:r>
            <a:r>
              <a:rPr lang="en-US" baseline="-25000" dirty="0" err="1" smtClean="0"/>
              <a:t>p</a:t>
            </a:r>
            <a:r>
              <a:rPr lang="en-US" dirty="0" smtClean="0"/>
              <a:t>=5∙10</a:t>
            </a:r>
            <a:r>
              <a:rPr lang="en-US" baseline="30000" dirty="0" smtClean="0"/>
              <a:t>14</a:t>
            </a:r>
            <a:r>
              <a:rPr lang="en-US" dirty="0" smtClean="0"/>
              <a:t> cm</a:t>
            </a:r>
            <a:r>
              <a:rPr lang="en-US" baseline="30000" dirty="0" smtClean="0"/>
              <a:t>-2</a:t>
            </a:r>
            <a:endParaRPr lang="en-GB" baseline="30000" dirty="0"/>
          </a:p>
        </p:txBody>
      </p:sp>
      <p:sp>
        <p:nvSpPr>
          <p:cNvPr id="2" name="Title 1"/>
          <p:cNvSpPr>
            <a:spLocks noGrp="1"/>
          </p:cNvSpPr>
          <p:nvPr>
            <p:ph type="title"/>
          </p:nvPr>
        </p:nvSpPr>
        <p:spPr>
          <a:xfrm>
            <a:off x="457200" y="269834"/>
            <a:ext cx="7924800" cy="609600"/>
          </a:xfrm>
        </p:spPr>
        <p:txBody>
          <a:bodyPr/>
          <a:lstStyle/>
          <a:p>
            <a:r>
              <a:rPr lang="en-US" sz="3200" b="1" dirty="0" smtClean="0">
                <a:solidFill>
                  <a:srgbClr val="FF0000"/>
                </a:solidFill>
              </a:rPr>
              <a:t>Double junction – polarization effects</a:t>
            </a:r>
            <a:endParaRPr lang="en-GB" sz="3200" b="1" dirty="0">
              <a:solidFill>
                <a:srgbClr val="FF0000"/>
              </a:solidFill>
            </a:endParaRPr>
          </a:p>
        </p:txBody>
      </p:sp>
      <p:sp>
        <p:nvSpPr>
          <p:cNvPr id="38" name="Text Box 34"/>
          <p:cNvSpPr txBox="1">
            <a:spLocks noChangeArrowheads="1"/>
          </p:cNvSpPr>
          <p:nvPr/>
        </p:nvSpPr>
        <p:spPr bwMode="auto">
          <a:xfrm>
            <a:off x="5356445" y="1295399"/>
            <a:ext cx="21605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solidFill>
                  <a:srgbClr val="FF0000"/>
                </a:solidFill>
              </a:rPr>
              <a:t>electron </a:t>
            </a:r>
            <a:r>
              <a:rPr lang="en-US" sz="1400" b="1" dirty="0" smtClean="0">
                <a:solidFill>
                  <a:srgbClr val="FF0000"/>
                </a:solidFill>
              </a:rPr>
              <a:t>injection</a:t>
            </a:r>
          </a:p>
          <a:p>
            <a:r>
              <a:rPr lang="en-US" sz="1400" b="1" dirty="0" err="1" smtClean="0">
                <a:solidFill>
                  <a:srgbClr val="FF0000"/>
                </a:solidFill>
              </a:rPr>
              <a:t>Fz</a:t>
            </a:r>
            <a:r>
              <a:rPr lang="en-US" sz="1400" b="1" dirty="0" smtClean="0">
                <a:solidFill>
                  <a:srgbClr val="FF0000"/>
                </a:solidFill>
              </a:rPr>
              <a:t>-n = inverted</a:t>
            </a:r>
            <a:endParaRPr lang="en-US" sz="1400" b="1" dirty="0">
              <a:solidFill>
                <a:srgbClr val="FF0000"/>
              </a:solidFill>
            </a:endParaRPr>
          </a:p>
        </p:txBody>
      </p:sp>
      <p:sp>
        <p:nvSpPr>
          <p:cNvPr id="43" name="TextBox 42"/>
          <p:cNvSpPr txBox="1"/>
          <p:nvPr/>
        </p:nvSpPr>
        <p:spPr>
          <a:xfrm>
            <a:off x="465542" y="798117"/>
            <a:ext cx="2498434" cy="369332"/>
          </a:xfrm>
          <a:prstGeom prst="rect">
            <a:avLst/>
          </a:prstGeom>
          <a:solidFill>
            <a:schemeClr val="bg1"/>
          </a:solidFill>
        </p:spPr>
        <p:txBody>
          <a:bodyPr wrap="square" rtlCol="0">
            <a:spAutoFit/>
          </a:bodyPr>
          <a:lstStyle/>
          <a:p>
            <a:r>
              <a:rPr lang="en-US" dirty="0" err="1" smtClean="0">
                <a:latin typeface="Symbol" pitchFamily="18" charset="2"/>
              </a:rPr>
              <a:t>F</a:t>
            </a:r>
            <a:r>
              <a:rPr lang="en-US" baseline="-25000" dirty="0" err="1" smtClean="0"/>
              <a:t>p</a:t>
            </a:r>
            <a:r>
              <a:rPr lang="en-US" dirty="0" smtClean="0"/>
              <a:t>=5∙10</a:t>
            </a:r>
            <a:r>
              <a:rPr lang="en-US" baseline="30000" dirty="0" smtClean="0"/>
              <a:t>14</a:t>
            </a:r>
            <a:r>
              <a:rPr lang="en-US" dirty="0" smtClean="0"/>
              <a:t> cm</a:t>
            </a:r>
            <a:r>
              <a:rPr lang="en-US" baseline="30000" dirty="0" smtClean="0"/>
              <a:t>-2</a:t>
            </a:r>
            <a:endParaRPr lang="en-GB" baseline="30000" dirty="0"/>
          </a:p>
        </p:txBody>
      </p:sp>
      <p:graphicFrame>
        <p:nvGraphicFramePr>
          <p:cNvPr id="46" name="Object 45"/>
          <p:cNvGraphicFramePr>
            <a:graphicFrameLocks noChangeAspect="1"/>
          </p:cNvGraphicFramePr>
          <p:nvPr>
            <p:extLst>
              <p:ext uri="{D42A27DB-BD31-4B8C-83A1-F6EECF244321}">
                <p14:modId xmlns:p14="http://schemas.microsoft.com/office/powerpoint/2010/main" val="3356695443"/>
              </p:ext>
            </p:extLst>
          </p:nvPr>
        </p:nvGraphicFramePr>
        <p:xfrm>
          <a:off x="5703870" y="2895600"/>
          <a:ext cx="792162" cy="363303"/>
        </p:xfrm>
        <a:graphic>
          <a:graphicData uri="http://schemas.openxmlformats.org/presentationml/2006/ole">
            <mc:AlternateContent xmlns:mc="http://schemas.openxmlformats.org/markup-compatibility/2006">
              <mc:Choice xmlns:v="urn:schemas-microsoft-com:vml" Requires="v">
                <p:oleObj spid="_x0000_s91440" name="Equation" r:id="rId7" imgW="393359" imgH="164957" progId="Equation.3">
                  <p:embed/>
                </p:oleObj>
              </mc:Choice>
              <mc:Fallback>
                <p:oleObj name="Equation" r:id="rId7" imgW="393359"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3870" y="2895600"/>
                        <a:ext cx="792162" cy="363303"/>
                      </a:xfrm>
                      <a:prstGeom prst="rect">
                        <a:avLst/>
                      </a:prstGeom>
                      <a:noFill/>
                      <a:ln>
                        <a:noFill/>
                      </a:ln>
                      <a:effectLst/>
                      <a:extLst/>
                    </p:spPr>
                  </p:pic>
                </p:oleObj>
              </mc:Fallback>
            </mc:AlternateContent>
          </a:graphicData>
        </a:graphic>
      </p:graphicFrame>
      <p:sp>
        <p:nvSpPr>
          <p:cNvPr id="10" name="TextBox 9"/>
          <p:cNvSpPr txBox="1"/>
          <p:nvPr/>
        </p:nvSpPr>
        <p:spPr>
          <a:xfrm>
            <a:off x="523378" y="3474730"/>
            <a:ext cx="7977505" cy="369332"/>
          </a:xfrm>
          <a:prstGeom prst="rect">
            <a:avLst/>
          </a:prstGeom>
          <a:noFill/>
        </p:spPr>
        <p:txBody>
          <a:bodyPr wrap="none" rtlCol="0">
            <a:spAutoFit/>
          </a:bodyPr>
          <a:lstStyle/>
          <a:p>
            <a:r>
              <a:rPr lang="en-US" dirty="0" smtClean="0"/>
              <a:t>Induced current has a non-monotonic shape – sign of different space charge </a:t>
            </a:r>
            <a:endParaRPr lang="en-GB" dirty="0"/>
          </a:p>
        </p:txBody>
      </p:sp>
      <p:sp>
        <p:nvSpPr>
          <p:cNvPr id="14" name="Isosceles Triangle 13"/>
          <p:cNvSpPr/>
          <p:nvPr/>
        </p:nvSpPr>
        <p:spPr bwMode="auto">
          <a:xfrm>
            <a:off x="1129245" y="5502054"/>
            <a:ext cx="1938356" cy="368770"/>
          </a:xfrm>
          <a:prstGeom prst="triangle">
            <a:avLst>
              <a:gd name="adj" fmla="val 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Date Placeholder 6"/>
          <p:cNvSpPr>
            <a:spLocks noGrp="1"/>
          </p:cNvSpPr>
          <p:nvPr>
            <p:ph type="dt" sz="half" idx="12"/>
          </p:nvPr>
        </p:nvSpPr>
        <p:spPr/>
        <p:txBody>
          <a:bodyPr/>
          <a:lstStyle/>
          <a:p>
            <a:fld id="{3BA87B31-86E6-41AC-9875-B7BB29BA4AD6}" type="datetime1">
              <a:rPr lang="en-US" smtClean="0"/>
              <a:t>4/19/2013</a:t>
            </a:fld>
            <a:endParaRPr lang="en-US"/>
          </a:p>
        </p:txBody>
      </p:sp>
      <p:sp>
        <p:nvSpPr>
          <p:cNvPr id="9" name="Footer Placeholder 8"/>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
        <p:nvSpPr>
          <p:cNvPr id="41" name="TextBox 40"/>
          <p:cNvSpPr txBox="1"/>
          <p:nvPr/>
        </p:nvSpPr>
        <p:spPr>
          <a:xfrm>
            <a:off x="3816413" y="5658301"/>
            <a:ext cx="402674" cy="369332"/>
          </a:xfrm>
          <a:prstGeom prst="rect">
            <a:avLst/>
          </a:prstGeom>
          <a:noFill/>
        </p:spPr>
        <p:txBody>
          <a:bodyPr wrap="none" rtlCol="0">
            <a:spAutoFit/>
          </a:bodyPr>
          <a:lstStyle/>
          <a:p>
            <a:r>
              <a:rPr lang="en-US" dirty="0" smtClean="0"/>
              <a:t>n</a:t>
            </a:r>
            <a:r>
              <a:rPr lang="en-US" baseline="30000" dirty="0" smtClean="0"/>
              <a:t>+</a:t>
            </a:r>
            <a:endParaRPr lang="en-GB" baseline="30000" dirty="0"/>
          </a:p>
        </p:txBody>
      </p:sp>
      <p:sp>
        <p:nvSpPr>
          <p:cNvPr id="44" name="TextBox 43"/>
          <p:cNvSpPr txBox="1"/>
          <p:nvPr/>
        </p:nvSpPr>
        <p:spPr>
          <a:xfrm>
            <a:off x="3805780" y="4513159"/>
            <a:ext cx="402674" cy="369332"/>
          </a:xfrm>
          <a:prstGeom prst="rect">
            <a:avLst/>
          </a:prstGeom>
          <a:noFill/>
        </p:spPr>
        <p:txBody>
          <a:bodyPr wrap="none" rtlCol="0">
            <a:spAutoFit/>
          </a:bodyPr>
          <a:lstStyle/>
          <a:p>
            <a:r>
              <a:rPr lang="en-US" dirty="0" smtClean="0"/>
              <a:t>n</a:t>
            </a:r>
            <a:r>
              <a:rPr lang="en-US" baseline="30000" dirty="0" smtClean="0"/>
              <a:t>+</a:t>
            </a:r>
            <a:endParaRPr lang="en-GB" baseline="30000" dirty="0"/>
          </a:p>
        </p:txBody>
      </p:sp>
    </p:spTree>
    <p:extLst>
      <p:ext uri="{BB962C8B-B14F-4D97-AF65-F5344CB8AC3E}">
        <p14:creationId xmlns:p14="http://schemas.microsoft.com/office/powerpoint/2010/main" val="2730531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1"/>
          </p:nvPr>
        </p:nvSpPr>
        <p:spPr/>
        <p:txBody>
          <a:bodyPr/>
          <a:lstStyle/>
          <a:p>
            <a:fld id="{04D8895F-740A-4D19-95DE-E08783BC2061}" type="slidenum">
              <a:rPr lang="en-US"/>
              <a:pPr/>
              <a:t>4</a:t>
            </a:fld>
            <a:endParaRPr lang="en-US"/>
          </a:p>
        </p:txBody>
      </p:sp>
      <p:sp>
        <p:nvSpPr>
          <p:cNvPr id="15362" name="Rectangle 2"/>
          <p:cNvSpPr>
            <a:spLocks noGrp="1" noRot="1" noChangeArrowheads="1"/>
          </p:cNvSpPr>
          <p:nvPr>
            <p:ph type="title"/>
          </p:nvPr>
        </p:nvSpPr>
        <p:spPr>
          <a:xfrm>
            <a:off x="179388" y="0"/>
            <a:ext cx="9040812" cy="1143000"/>
          </a:xfrm>
        </p:spPr>
        <p:txBody>
          <a:bodyPr/>
          <a:lstStyle/>
          <a:p>
            <a:r>
              <a:rPr lang="en-US" sz="2400" b="1" dirty="0">
                <a:solidFill>
                  <a:srgbClr val="FFC000"/>
                </a:solidFill>
              </a:rPr>
              <a:t>First considerations about radiation hardness for HEP - SSC</a:t>
            </a:r>
          </a:p>
        </p:txBody>
      </p:sp>
      <p:pic>
        <p:nvPicPr>
          <p:cNvPr id="15364" name="Picture 4" descr="scan26"/>
          <p:cNvPicPr>
            <a:picLocks noChangeAspect="1" noChangeArrowheads="1"/>
          </p:cNvPicPr>
          <p:nvPr/>
        </p:nvPicPr>
        <p:blipFill>
          <a:blip r:embed="rId2">
            <a:extLst>
              <a:ext uri="{28A0092B-C50C-407E-A947-70E740481C1C}">
                <a14:useLocalDpi xmlns:a14="http://schemas.microsoft.com/office/drawing/2010/main" val="0"/>
              </a:ext>
            </a:extLst>
          </a:blip>
          <a:srcRect l="3072" t="40370" r="55772" b="31122"/>
          <a:stretch>
            <a:fillRect/>
          </a:stretch>
        </p:blipFill>
        <p:spPr bwMode="auto">
          <a:xfrm>
            <a:off x="179388" y="1196975"/>
            <a:ext cx="3600450" cy="3224213"/>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p:cNvSpPr txBox="1">
            <a:spLocks noChangeArrowheads="1"/>
          </p:cNvSpPr>
          <p:nvPr/>
        </p:nvSpPr>
        <p:spPr bwMode="auto">
          <a:xfrm>
            <a:off x="5435600" y="2781300"/>
            <a:ext cx="28082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latin typeface="Times New Roman" pitchFamily="18" charset="0"/>
              </a:rPr>
              <a:t>(Detectors and Experiments for the Superconducting Super Collider, pg. 491, Snowmass 1984</a:t>
            </a:r>
          </a:p>
        </p:txBody>
      </p:sp>
      <p:sp>
        <p:nvSpPr>
          <p:cNvPr id="15366" name="Text Box 6"/>
          <p:cNvSpPr txBox="1">
            <a:spLocks noChangeArrowheads="1"/>
          </p:cNvSpPr>
          <p:nvPr/>
        </p:nvSpPr>
        <p:spPr bwMode="auto">
          <a:xfrm>
            <a:off x="5364163" y="2420938"/>
            <a:ext cx="2693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t>1984 considerations for SSC</a:t>
            </a:r>
            <a:endParaRPr lang="en-US"/>
          </a:p>
        </p:txBody>
      </p:sp>
      <p:sp>
        <p:nvSpPr>
          <p:cNvPr id="15372" name="Text Box 12"/>
          <p:cNvSpPr txBox="1">
            <a:spLocks noChangeArrowheads="1"/>
          </p:cNvSpPr>
          <p:nvPr/>
        </p:nvSpPr>
        <p:spPr bwMode="auto">
          <a:xfrm>
            <a:off x="5580063" y="4292600"/>
            <a:ext cx="1465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t>Now 105 upra</a:t>
            </a:r>
            <a:endParaRPr lang="en-US"/>
          </a:p>
        </p:txBody>
      </p:sp>
      <p:pic>
        <p:nvPicPr>
          <p:cNvPr id="1537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196975"/>
            <a:ext cx="39338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7" name="Rectangle 17"/>
          <p:cNvSpPr>
            <a:spLocks noChangeArrowheads="1"/>
          </p:cNvSpPr>
          <p:nvPr/>
        </p:nvSpPr>
        <p:spPr bwMode="auto">
          <a:xfrm>
            <a:off x="250825" y="1989138"/>
            <a:ext cx="3529013" cy="2159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8" name="Rectangle 18"/>
          <p:cNvSpPr>
            <a:spLocks noChangeArrowheads="1"/>
          </p:cNvSpPr>
          <p:nvPr/>
        </p:nvSpPr>
        <p:spPr bwMode="auto">
          <a:xfrm>
            <a:off x="5651500" y="3429000"/>
            <a:ext cx="1081088" cy="5048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9" name="Line 19"/>
          <p:cNvSpPr>
            <a:spLocks noChangeShapeType="1"/>
          </p:cNvSpPr>
          <p:nvPr/>
        </p:nvSpPr>
        <p:spPr bwMode="auto">
          <a:xfrm flipH="1">
            <a:off x="4067175" y="3860800"/>
            <a:ext cx="1584325" cy="11525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0" name="Rectangle 20"/>
          <p:cNvSpPr>
            <a:spLocks noChangeArrowheads="1"/>
          </p:cNvSpPr>
          <p:nvPr/>
        </p:nvSpPr>
        <p:spPr bwMode="auto">
          <a:xfrm>
            <a:off x="0" y="4387850"/>
            <a:ext cx="4103688" cy="89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en-US" sz="1400" b="1" dirty="0"/>
              <a:t>“Silicon strip detectors (near the beam pipe) appear to be limited to…≤ 10</a:t>
            </a:r>
            <a:r>
              <a:rPr lang="en-US" sz="1400" b="1" baseline="30000" dirty="0"/>
              <a:t>32</a:t>
            </a:r>
            <a:r>
              <a:rPr lang="en-US" sz="1400" b="1" dirty="0"/>
              <a:t>....the 10</a:t>
            </a:r>
            <a:r>
              <a:rPr lang="en-US" sz="1400" b="1" baseline="30000" dirty="0"/>
              <a:t>32</a:t>
            </a:r>
            <a:r>
              <a:rPr lang="en-US" sz="1400" b="1" dirty="0"/>
              <a:t> limit could be optimistic.” </a:t>
            </a:r>
            <a:r>
              <a:rPr lang="en-US" dirty="0"/>
              <a:t>(</a:t>
            </a:r>
            <a:r>
              <a:rPr lang="en-US" sz="1200" dirty="0"/>
              <a:t>PSSC Summary Report pg. 130, 1984)</a:t>
            </a:r>
          </a:p>
        </p:txBody>
      </p:sp>
      <p:sp>
        <p:nvSpPr>
          <p:cNvPr id="15381" name="Rectangle 21"/>
          <p:cNvSpPr>
            <a:spLocks noChangeArrowheads="1"/>
          </p:cNvSpPr>
          <p:nvPr/>
        </p:nvSpPr>
        <p:spPr bwMode="auto">
          <a:xfrm>
            <a:off x="179388" y="922337"/>
            <a:ext cx="2089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dirty="0">
                <a:solidFill>
                  <a:schemeClr val="bg2"/>
                </a:solidFill>
              </a:rPr>
              <a:t>(Detectors and Experiments for the Superconducting Super Collider, pg. 491, Snowmass 1984</a:t>
            </a:r>
          </a:p>
        </p:txBody>
      </p:sp>
      <p:sp>
        <p:nvSpPr>
          <p:cNvPr id="15382" name="Rectangle 22"/>
          <p:cNvSpPr>
            <a:spLocks noChangeArrowheads="1"/>
          </p:cNvSpPr>
          <p:nvPr/>
        </p:nvSpPr>
        <p:spPr bwMode="auto">
          <a:xfrm>
            <a:off x="0" y="5734050"/>
            <a:ext cx="5907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t>T. Kondo et al, Radiation Damage Test of Silicon </a:t>
            </a:r>
            <a:r>
              <a:rPr lang="en-US" sz="1200" dirty="0" err="1"/>
              <a:t>Microstrip</a:t>
            </a:r>
            <a:r>
              <a:rPr lang="en-US" sz="1200" dirty="0"/>
              <a:t> Detectors, pg. 612, Snowmass 1984</a:t>
            </a:r>
          </a:p>
        </p:txBody>
      </p:sp>
      <p:sp>
        <p:nvSpPr>
          <p:cNvPr id="3" name="Date Placeholder 2"/>
          <p:cNvSpPr>
            <a:spLocks noGrp="1"/>
          </p:cNvSpPr>
          <p:nvPr>
            <p:ph type="dt" sz="half" idx="12"/>
          </p:nvPr>
        </p:nvSpPr>
        <p:spPr/>
        <p:txBody>
          <a:bodyPr/>
          <a:lstStyle/>
          <a:p>
            <a:fld id="{B57B99D8-D6E7-4976-94BF-3EA33C5EC81F}" type="datetime1">
              <a:rPr lang="en-US" smtClean="0"/>
              <a:t>4/19/2013</a:t>
            </a:fld>
            <a:endParaRPr lang="en-US"/>
          </a:p>
        </p:txBody>
      </p:sp>
      <p:sp>
        <p:nvSpPr>
          <p:cNvPr id="4" name="Footer Placeholder 3"/>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622859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67" y="152400"/>
            <a:ext cx="8229600" cy="762000"/>
          </a:xfrm>
        </p:spPr>
        <p:txBody>
          <a:bodyPr/>
          <a:lstStyle/>
          <a:p>
            <a:r>
              <a:rPr lang="en-US" sz="3200" b="1" i="1" dirty="0" smtClean="0">
                <a:solidFill>
                  <a:srgbClr val="FF0000"/>
                </a:solidFill>
                <a:effectLst>
                  <a:outerShdw blurRad="38100" dist="38100" dir="2700000" algn="tl">
                    <a:srgbClr val="000000">
                      <a:alpha val="43137"/>
                    </a:srgbClr>
                  </a:outerShdw>
                </a:effectLst>
              </a:rPr>
              <a:t>Evolution with time - Hamburg model</a:t>
            </a:r>
            <a:endParaRPr lang="en-GB" sz="3200" b="1" i="1" dirty="0">
              <a:solidFill>
                <a:srgbClr val="FF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40</a:t>
            </a:fld>
            <a:endParaRPr lang="en-US"/>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42595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 name="Rectangle 186"/>
          <p:cNvSpPr/>
          <p:nvPr/>
        </p:nvSpPr>
        <p:spPr bwMode="auto">
          <a:xfrm rot="16200000">
            <a:off x="5608747" y="2576659"/>
            <a:ext cx="18288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8" name="Rectangle 187"/>
          <p:cNvSpPr/>
          <p:nvPr/>
        </p:nvSpPr>
        <p:spPr bwMode="auto">
          <a:xfrm rot="16200000">
            <a:off x="3932347" y="2576659"/>
            <a:ext cx="1828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89" name="Straight Connector 188"/>
          <p:cNvCxnSpPr/>
          <p:nvPr/>
        </p:nvCxnSpPr>
        <p:spPr bwMode="auto">
          <a:xfrm>
            <a:off x="6992902" y="1685118"/>
            <a:ext cx="0" cy="1828801"/>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90" name="Straight Connector 189"/>
          <p:cNvCxnSpPr/>
          <p:nvPr/>
        </p:nvCxnSpPr>
        <p:spPr bwMode="auto">
          <a:xfrm>
            <a:off x="6992902" y="3513919"/>
            <a:ext cx="18288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91" name="Straight Connector 190"/>
          <p:cNvCxnSpPr/>
          <p:nvPr/>
        </p:nvCxnSpPr>
        <p:spPr bwMode="auto">
          <a:xfrm flipV="1">
            <a:off x="6992901" y="1794829"/>
            <a:ext cx="1676401" cy="171017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2" name="TextBox 191"/>
          <p:cNvSpPr txBox="1"/>
          <p:nvPr/>
        </p:nvSpPr>
        <p:spPr>
          <a:xfrm>
            <a:off x="8512849" y="3423524"/>
            <a:ext cx="312906" cy="369332"/>
          </a:xfrm>
          <a:prstGeom prst="rect">
            <a:avLst/>
          </a:prstGeom>
          <a:noFill/>
        </p:spPr>
        <p:txBody>
          <a:bodyPr wrap="none" rtlCol="0">
            <a:spAutoFit/>
          </a:bodyPr>
          <a:lstStyle/>
          <a:p>
            <a:r>
              <a:rPr lang="en-US" dirty="0" smtClean="0"/>
              <a:t>d</a:t>
            </a:r>
            <a:endParaRPr lang="en-GB" dirty="0"/>
          </a:p>
        </p:txBody>
      </p:sp>
      <p:sp>
        <p:nvSpPr>
          <p:cNvPr id="193" name="TextBox 192"/>
          <p:cNvSpPr txBox="1"/>
          <p:nvPr/>
        </p:nvSpPr>
        <p:spPr>
          <a:xfrm>
            <a:off x="7661229" y="5913291"/>
            <a:ext cx="300082" cy="369332"/>
          </a:xfrm>
          <a:prstGeom prst="rect">
            <a:avLst/>
          </a:prstGeom>
          <a:noFill/>
        </p:spPr>
        <p:txBody>
          <a:bodyPr wrap="none" rtlCol="0">
            <a:spAutoFit/>
          </a:bodyPr>
          <a:lstStyle/>
          <a:p>
            <a:r>
              <a:rPr lang="en-US" dirty="0" smtClean="0"/>
              <a:t>x</a:t>
            </a:r>
            <a:endParaRPr lang="en-GB" dirty="0"/>
          </a:p>
        </p:txBody>
      </p:sp>
      <p:sp>
        <p:nvSpPr>
          <p:cNvPr id="194" name="TextBox 193"/>
          <p:cNvSpPr txBox="1"/>
          <p:nvPr/>
        </p:nvSpPr>
        <p:spPr>
          <a:xfrm rot="16200000">
            <a:off x="5947114" y="2426543"/>
            <a:ext cx="1818126" cy="307777"/>
          </a:xfrm>
          <a:prstGeom prst="rect">
            <a:avLst/>
          </a:prstGeom>
          <a:noFill/>
        </p:spPr>
        <p:txBody>
          <a:bodyPr wrap="none" rtlCol="0">
            <a:spAutoFit/>
          </a:bodyPr>
          <a:lstStyle/>
          <a:p>
            <a:r>
              <a:rPr lang="en-US" sz="1400" dirty="0" smtClean="0"/>
              <a:t>Electric field at </a:t>
            </a:r>
            <a:r>
              <a:rPr lang="en-US" sz="1400" dirty="0" err="1" smtClean="0"/>
              <a:t>Vdep</a:t>
            </a:r>
            <a:endParaRPr lang="en-GB" sz="1400" dirty="0"/>
          </a:p>
        </p:txBody>
      </p:sp>
      <p:grpSp>
        <p:nvGrpSpPr>
          <p:cNvPr id="195" name="Group 194"/>
          <p:cNvGrpSpPr/>
          <p:nvPr/>
        </p:nvGrpSpPr>
        <p:grpSpPr>
          <a:xfrm>
            <a:off x="5368721" y="1824772"/>
            <a:ext cx="261610" cy="369332"/>
            <a:chOff x="6693888" y="4147839"/>
            <a:chExt cx="261610" cy="369332"/>
          </a:xfrm>
        </p:grpSpPr>
        <p:sp>
          <p:nvSpPr>
            <p:cNvPr id="196" name="Oval 19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7" name="TextBox 19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98" name="Group 197"/>
          <p:cNvGrpSpPr/>
          <p:nvPr/>
        </p:nvGrpSpPr>
        <p:grpSpPr>
          <a:xfrm>
            <a:off x="5069271" y="2076203"/>
            <a:ext cx="261610" cy="369332"/>
            <a:chOff x="6693888" y="4147839"/>
            <a:chExt cx="261610" cy="369332"/>
          </a:xfrm>
        </p:grpSpPr>
        <p:sp>
          <p:nvSpPr>
            <p:cNvPr id="199" name="Oval 19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0" name="TextBox 19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1" name="Group 200"/>
          <p:cNvGrpSpPr/>
          <p:nvPr/>
        </p:nvGrpSpPr>
        <p:grpSpPr>
          <a:xfrm>
            <a:off x="5346400" y="2395766"/>
            <a:ext cx="261610" cy="369332"/>
            <a:chOff x="6693888" y="4147839"/>
            <a:chExt cx="261610" cy="369332"/>
          </a:xfrm>
        </p:grpSpPr>
        <p:sp>
          <p:nvSpPr>
            <p:cNvPr id="202" name="Oval 20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3" name="TextBox 20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4" name="Group 203"/>
          <p:cNvGrpSpPr/>
          <p:nvPr/>
        </p:nvGrpSpPr>
        <p:grpSpPr>
          <a:xfrm>
            <a:off x="5040417" y="2758378"/>
            <a:ext cx="261610" cy="369332"/>
            <a:chOff x="6693888" y="4147839"/>
            <a:chExt cx="261610" cy="369332"/>
          </a:xfrm>
        </p:grpSpPr>
        <p:sp>
          <p:nvSpPr>
            <p:cNvPr id="205" name="Oval 20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6" name="TextBox 20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7" name="Group 206"/>
          <p:cNvGrpSpPr/>
          <p:nvPr/>
        </p:nvGrpSpPr>
        <p:grpSpPr>
          <a:xfrm>
            <a:off x="6066948" y="2352096"/>
            <a:ext cx="261610" cy="369332"/>
            <a:chOff x="6693888" y="4147839"/>
            <a:chExt cx="261610" cy="369332"/>
          </a:xfrm>
        </p:grpSpPr>
        <p:sp>
          <p:nvSpPr>
            <p:cNvPr id="208" name="Oval 20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9" name="TextBox 20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0" name="Group 209"/>
          <p:cNvGrpSpPr/>
          <p:nvPr/>
        </p:nvGrpSpPr>
        <p:grpSpPr>
          <a:xfrm>
            <a:off x="5607482" y="2536311"/>
            <a:ext cx="261610" cy="369332"/>
            <a:chOff x="6693888" y="4147839"/>
            <a:chExt cx="261610" cy="369332"/>
          </a:xfrm>
        </p:grpSpPr>
        <p:sp>
          <p:nvSpPr>
            <p:cNvPr id="211" name="Oval 2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2" name="TextBox 2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3" name="Group 212"/>
          <p:cNvGrpSpPr/>
          <p:nvPr/>
        </p:nvGrpSpPr>
        <p:grpSpPr>
          <a:xfrm>
            <a:off x="5322595" y="3001719"/>
            <a:ext cx="261610" cy="369332"/>
            <a:chOff x="6693888" y="4147839"/>
            <a:chExt cx="261610" cy="369332"/>
          </a:xfrm>
        </p:grpSpPr>
        <p:sp>
          <p:nvSpPr>
            <p:cNvPr id="214" name="Oval 2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5" name="TextBox 2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6" name="Group 215"/>
          <p:cNvGrpSpPr/>
          <p:nvPr/>
        </p:nvGrpSpPr>
        <p:grpSpPr>
          <a:xfrm>
            <a:off x="6153581" y="1705607"/>
            <a:ext cx="261610" cy="369332"/>
            <a:chOff x="6693888" y="4147839"/>
            <a:chExt cx="261610" cy="369332"/>
          </a:xfrm>
        </p:grpSpPr>
        <p:sp>
          <p:nvSpPr>
            <p:cNvPr id="217" name="Oval 2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8" name="TextBox 2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9" name="Group 218"/>
          <p:cNvGrpSpPr/>
          <p:nvPr/>
        </p:nvGrpSpPr>
        <p:grpSpPr>
          <a:xfrm>
            <a:off x="6180981" y="2765098"/>
            <a:ext cx="261610" cy="369332"/>
            <a:chOff x="6693888" y="4147839"/>
            <a:chExt cx="261610" cy="369332"/>
          </a:xfrm>
        </p:grpSpPr>
        <p:sp>
          <p:nvSpPr>
            <p:cNvPr id="220" name="Oval 2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1" name="TextBox 2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2" name="Group 221"/>
          <p:cNvGrpSpPr/>
          <p:nvPr/>
        </p:nvGrpSpPr>
        <p:grpSpPr>
          <a:xfrm>
            <a:off x="4903424" y="2487166"/>
            <a:ext cx="261610" cy="369332"/>
            <a:chOff x="6693888" y="4147839"/>
            <a:chExt cx="261610" cy="369332"/>
          </a:xfrm>
        </p:grpSpPr>
        <p:sp>
          <p:nvSpPr>
            <p:cNvPr id="223" name="Oval 22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4" name="TextBox 22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5" name="Group 224"/>
          <p:cNvGrpSpPr/>
          <p:nvPr/>
        </p:nvGrpSpPr>
        <p:grpSpPr>
          <a:xfrm>
            <a:off x="5858421" y="1854420"/>
            <a:ext cx="261610" cy="369332"/>
            <a:chOff x="6693888" y="4147839"/>
            <a:chExt cx="261610" cy="369332"/>
          </a:xfrm>
        </p:grpSpPr>
        <p:sp>
          <p:nvSpPr>
            <p:cNvPr id="226" name="Oval 2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7" name="TextBox 2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8" name="Group 227"/>
          <p:cNvGrpSpPr/>
          <p:nvPr/>
        </p:nvGrpSpPr>
        <p:grpSpPr>
          <a:xfrm>
            <a:off x="5153450" y="1686363"/>
            <a:ext cx="261610" cy="369332"/>
            <a:chOff x="6693888" y="4147839"/>
            <a:chExt cx="261610" cy="369332"/>
          </a:xfrm>
        </p:grpSpPr>
        <p:sp>
          <p:nvSpPr>
            <p:cNvPr id="229" name="Oval 22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0" name="TextBox 22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1" name="Group 230"/>
          <p:cNvGrpSpPr/>
          <p:nvPr/>
        </p:nvGrpSpPr>
        <p:grpSpPr>
          <a:xfrm>
            <a:off x="5852314" y="2575415"/>
            <a:ext cx="261610" cy="369332"/>
            <a:chOff x="6693888" y="4147839"/>
            <a:chExt cx="261610" cy="369332"/>
          </a:xfrm>
        </p:grpSpPr>
        <p:sp>
          <p:nvSpPr>
            <p:cNvPr id="232" name="Oval 23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3" name="TextBox 23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4" name="Group 233"/>
          <p:cNvGrpSpPr/>
          <p:nvPr/>
        </p:nvGrpSpPr>
        <p:grpSpPr>
          <a:xfrm>
            <a:off x="5985560" y="2026434"/>
            <a:ext cx="261610" cy="369332"/>
            <a:chOff x="6693888" y="4147839"/>
            <a:chExt cx="261610" cy="369332"/>
          </a:xfrm>
        </p:grpSpPr>
        <p:sp>
          <p:nvSpPr>
            <p:cNvPr id="235" name="Oval 23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6" name="TextBox 23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7" name="Group 236"/>
          <p:cNvGrpSpPr/>
          <p:nvPr/>
        </p:nvGrpSpPr>
        <p:grpSpPr>
          <a:xfrm>
            <a:off x="5420424" y="2656632"/>
            <a:ext cx="261610" cy="369332"/>
            <a:chOff x="6693888" y="4147839"/>
            <a:chExt cx="261610" cy="369332"/>
          </a:xfrm>
        </p:grpSpPr>
        <p:sp>
          <p:nvSpPr>
            <p:cNvPr id="238" name="Oval 23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9" name="TextBox 23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0" name="Group 239"/>
          <p:cNvGrpSpPr/>
          <p:nvPr/>
        </p:nvGrpSpPr>
        <p:grpSpPr>
          <a:xfrm>
            <a:off x="5098637" y="2575415"/>
            <a:ext cx="261610" cy="369332"/>
            <a:chOff x="6693888" y="4147839"/>
            <a:chExt cx="261610" cy="369332"/>
          </a:xfrm>
        </p:grpSpPr>
        <p:sp>
          <p:nvSpPr>
            <p:cNvPr id="241" name="Oval 24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2" name="TextBox 24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3" name="Group 242"/>
          <p:cNvGrpSpPr/>
          <p:nvPr/>
        </p:nvGrpSpPr>
        <p:grpSpPr>
          <a:xfrm>
            <a:off x="6180981" y="2565089"/>
            <a:ext cx="261610" cy="369332"/>
            <a:chOff x="6693888" y="4147839"/>
            <a:chExt cx="261610" cy="369332"/>
          </a:xfrm>
        </p:grpSpPr>
        <p:sp>
          <p:nvSpPr>
            <p:cNvPr id="244" name="Oval 24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5" name="TextBox 24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6" name="Group 245"/>
          <p:cNvGrpSpPr/>
          <p:nvPr/>
        </p:nvGrpSpPr>
        <p:grpSpPr>
          <a:xfrm>
            <a:off x="5640853" y="1686889"/>
            <a:ext cx="261610" cy="369332"/>
            <a:chOff x="6693888" y="4147839"/>
            <a:chExt cx="261610" cy="369332"/>
          </a:xfrm>
        </p:grpSpPr>
        <p:sp>
          <p:nvSpPr>
            <p:cNvPr id="247" name="Oval 24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8" name="TextBox 24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9" name="Group 248"/>
          <p:cNvGrpSpPr/>
          <p:nvPr/>
        </p:nvGrpSpPr>
        <p:grpSpPr>
          <a:xfrm>
            <a:off x="4967832" y="3084794"/>
            <a:ext cx="261610" cy="369332"/>
            <a:chOff x="6693888" y="4147839"/>
            <a:chExt cx="261610" cy="369332"/>
          </a:xfrm>
        </p:grpSpPr>
        <p:sp>
          <p:nvSpPr>
            <p:cNvPr id="250" name="Oval 24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1" name="TextBox 25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2" name="Group 251"/>
          <p:cNvGrpSpPr/>
          <p:nvPr/>
        </p:nvGrpSpPr>
        <p:grpSpPr>
          <a:xfrm>
            <a:off x="6022776" y="3115557"/>
            <a:ext cx="261610" cy="369332"/>
            <a:chOff x="6693888" y="4147839"/>
            <a:chExt cx="261610" cy="369332"/>
          </a:xfrm>
        </p:grpSpPr>
        <p:sp>
          <p:nvSpPr>
            <p:cNvPr id="253" name="Oval 25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4" name="TextBox 25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5" name="Group 254"/>
          <p:cNvGrpSpPr/>
          <p:nvPr/>
        </p:nvGrpSpPr>
        <p:grpSpPr>
          <a:xfrm>
            <a:off x="4916130" y="1930620"/>
            <a:ext cx="261610" cy="369332"/>
            <a:chOff x="6693888" y="4147839"/>
            <a:chExt cx="261610" cy="369332"/>
          </a:xfrm>
        </p:grpSpPr>
        <p:sp>
          <p:nvSpPr>
            <p:cNvPr id="256" name="Oval 25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7" name="TextBox 25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8" name="Group 257"/>
          <p:cNvGrpSpPr/>
          <p:nvPr/>
        </p:nvGrpSpPr>
        <p:grpSpPr>
          <a:xfrm>
            <a:off x="5398103" y="2122953"/>
            <a:ext cx="261610" cy="369332"/>
            <a:chOff x="6693888" y="4147839"/>
            <a:chExt cx="261610" cy="369332"/>
          </a:xfrm>
        </p:grpSpPr>
        <p:sp>
          <p:nvSpPr>
            <p:cNvPr id="259" name="Oval 25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0" name="TextBox 25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1" name="Group 260"/>
          <p:cNvGrpSpPr/>
          <p:nvPr/>
        </p:nvGrpSpPr>
        <p:grpSpPr>
          <a:xfrm>
            <a:off x="5871030" y="2275445"/>
            <a:ext cx="261610" cy="369332"/>
            <a:chOff x="6693888" y="4147839"/>
            <a:chExt cx="261610" cy="369332"/>
          </a:xfrm>
        </p:grpSpPr>
        <p:sp>
          <p:nvSpPr>
            <p:cNvPr id="262" name="Oval 26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3" name="TextBox 26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4" name="Group 263"/>
          <p:cNvGrpSpPr/>
          <p:nvPr/>
        </p:nvGrpSpPr>
        <p:grpSpPr>
          <a:xfrm>
            <a:off x="6038094" y="1872791"/>
            <a:ext cx="261610" cy="369332"/>
            <a:chOff x="6693888" y="4147839"/>
            <a:chExt cx="261610" cy="369332"/>
          </a:xfrm>
        </p:grpSpPr>
        <p:sp>
          <p:nvSpPr>
            <p:cNvPr id="265" name="Oval 26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6" name="TextBox 26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7" name="Group 266"/>
          <p:cNvGrpSpPr/>
          <p:nvPr/>
        </p:nvGrpSpPr>
        <p:grpSpPr>
          <a:xfrm>
            <a:off x="6232684" y="3031271"/>
            <a:ext cx="261610" cy="369332"/>
            <a:chOff x="6693888" y="4147839"/>
            <a:chExt cx="261610" cy="369332"/>
          </a:xfrm>
        </p:grpSpPr>
        <p:sp>
          <p:nvSpPr>
            <p:cNvPr id="268" name="Oval 26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9" name="TextBox 26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0" name="Group 269"/>
          <p:cNvGrpSpPr/>
          <p:nvPr/>
        </p:nvGrpSpPr>
        <p:grpSpPr>
          <a:xfrm>
            <a:off x="5549774" y="3078970"/>
            <a:ext cx="261610" cy="369332"/>
            <a:chOff x="6693888" y="4147839"/>
            <a:chExt cx="261610" cy="369332"/>
          </a:xfrm>
        </p:grpSpPr>
        <p:sp>
          <p:nvSpPr>
            <p:cNvPr id="271" name="Oval 27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2" name="TextBox 27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3" name="Group 272"/>
          <p:cNvGrpSpPr/>
          <p:nvPr/>
        </p:nvGrpSpPr>
        <p:grpSpPr>
          <a:xfrm>
            <a:off x="5107400" y="2383911"/>
            <a:ext cx="261610" cy="369332"/>
            <a:chOff x="6693888" y="4147839"/>
            <a:chExt cx="261610" cy="369332"/>
          </a:xfrm>
        </p:grpSpPr>
        <p:sp>
          <p:nvSpPr>
            <p:cNvPr id="274" name="Oval 27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5" name="TextBox 27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6" name="Group 275"/>
          <p:cNvGrpSpPr/>
          <p:nvPr/>
        </p:nvGrpSpPr>
        <p:grpSpPr>
          <a:xfrm>
            <a:off x="4916130" y="1688125"/>
            <a:ext cx="261610" cy="369332"/>
            <a:chOff x="6693888" y="4147839"/>
            <a:chExt cx="261610" cy="369332"/>
          </a:xfrm>
        </p:grpSpPr>
        <p:sp>
          <p:nvSpPr>
            <p:cNvPr id="277" name="Oval 27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8" name="TextBox 27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9" name="Group 278"/>
          <p:cNvGrpSpPr/>
          <p:nvPr/>
        </p:nvGrpSpPr>
        <p:grpSpPr>
          <a:xfrm>
            <a:off x="4885386" y="2854691"/>
            <a:ext cx="261610" cy="369332"/>
            <a:chOff x="6693888" y="4147839"/>
            <a:chExt cx="261610" cy="369332"/>
          </a:xfrm>
        </p:grpSpPr>
        <p:sp>
          <p:nvSpPr>
            <p:cNvPr id="280" name="Oval 27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1" name="TextBox 28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2" name="Group 281"/>
          <p:cNvGrpSpPr/>
          <p:nvPr/>
        </p:nvGrpSpPr>
        <p:grpSpPr>
          <a:xfrm>
            <a:off x="5578629" y="1972171"/>
            <a:ext cx="261610" cy="369332"/>
            <a:chOff x="6693888" y="4147839"/>
            <a:chExt cx="261610" cy="369332"/>
          </a:xfrm>
        </p:grpSpPr>
        <p:sp>
          <p:nvSpPr>
            <p:cNvPr id="283" name="Oval 28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4" name="TextBox 28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5" name="Group 284"/>
          <p:cNvGrpSpPr/>
          <p:nvPr/>
        </p:nvGrpSpPr>
        <p:grpSpPr>
          <a:xfrm>
            <a:off x="5819328" y="3088314"/>
            <a:ext cx="261610" cy="369332"/>
            <a:chOff x="6693888" y="4147839"/>
            <a:chExt cx="261610" cy="369332"/>
          </a:xfrm>
        </p:grpSpPr>
        <p:sp>
          <p:nvSpPr>
            <p:cNvPr id="286" name="Oval 2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7" name="TextBox 2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8" name="Group 287"/>
          <p:cNvGrpSpPr/>
          <p:nvPr/>
        </p:nvGrpSpPr>
        <p:grpSpPr>
          <a:xfrm>
            <a:off x="5340098" y="2757709"/>
            <a:ext cx="261610" cy="369332"/>
            <a:chOff x="6693888" y="4147839"/>
            <a:chExt cx="261610" cy="369332"/>
          </a:xfrm>
        </p:grpSpPr>
        <p:sp>
          <p:nvSpPr>
            <p:cNvPr id="289" name="Oval 28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0" name="TextBox 28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1" name="Group 290"/>
          <p:cNvGrpSpPr/>
          <p:nvPr/>
        </p:nvGrpSpPr>
        <p:grpSpPr>
          <a:xfrm>
            <a:off x="5865320" y="2836459"/>
            <a:ext cx="261610" cy="369332"/>
            <a:chOff x="6693888" y="4147839"/>
            <a:chExt cx="261610" cy="369332"/>
          </a:xfrm>
        </p:grpSpPr>
        <p:sp>
          <p:nvSpPr>
            <p:cNvPr id="292" name="Oval 29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3" name="TextBox 29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4" name="Group 293"/>
          <p:cNvGrpSpPr/>
          <p:nvPr/>
        </p:nvGrpSpPr>
        <p:grpSpPr>
          <a:xfrm>
            <a:off x="5754873" y="2430303"/>
            <a:ext cx="261610" cy="369332"/>
            <a:chOff x="6693888" y="4147839"/>
            <a:chExt cx="261610" cy="369332"/>
          </a:xfrm>
        </p:grpSpPr>
        <p:sp>
          <p:nvSpPr>
            <p:cNvPr id="295" name="Oval 29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6" name="TextBox 29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7" name="Group 296"/>
          <p:cNvGrpSpPr/>
          <p:nvPr/>
        </p:nvGrpSpPr>
        <p:grpSpPr>
          <a:xfrm>
            <a:off x="5220821" y="2160114"/>
            <a:ext cx="261610" cy="369332"/>
            <a:chOff x="6693888" y="4147839"/>
            <a:chExt cx="261610" cy="369332"/>
          </a:xfrm>
        </p:grpSpPr>
        <p:sp>
          <p:nvSpPr>
            <p:cNvPr id="298" name="Oval 29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9" name="TextBox 29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0" name="Group 299"/>
          <p:cNvGrpSpPr/>
          <p:nvPr/>
        </p:nvGrpSpPr>
        <p:grpSpPr>
          <a:xfrm>
            <a:off x="5220821" y="1890273"/>
            <a:ext cx="261610" cy="369332"/>
            <a:chOff x="6693888" y="4147839"/>
            <a:chExt cx="261610" cy="369332"/>
          </a:xfrm>
        </p:grpSpPr>
        <p:sp>
          <p:nvSpPr>
            <p:cNvPr id="301" name="Oval 30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2" name="TextBox 30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3" name="Group 302"/>
          <p:cNvGrpSpPr/>
          <p:nvPr/>
        </p:nvGrpSpPr>
        <p:grpSpPr>
          <a:xfrm>
            <a:off x="4954704" y="2221543"/>
            <a:ext cx="261610" cy="369332"/>
            <a:chOff x="6693888" y="4147839"/>
            <a:chExt cx="261610" cy="369332"/>
          </a:xfrm>
        </p:grpSpPr>
        <p:sp>
          <p:nvSpPr>
            <p:cNvPr id="304" name="Oval 30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5" name="TextBox 30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6" name="Group 305"/>
          <p:cNvGrpSpPr/>
          <p:nvPr/>
        </p:nvGrpSpPr>
        <p:grpSpPr>
          <a:xfrm>
            <a:off x="6194409" y="2133657"/>
            <a:ext cx="261610" cy="369332"/>
            <a:chOff x="6693888" y="4147839"/>
            <a:chExt cx="261610" cy="369332"/>
          </a:xfrm>
        </p:grpSpPr>
        <p:sp>
          <p:nvSpPr>
            <p:cNvPr id="307" name="Oval 30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8" name="TextBox 30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9" name="Group 308"/>
          <p:cNvGrpSpPr/>
          <p:nvPr/>
        </p:nvGrpSpPr>
        <p:grpSpPr>
          <a:xfrm>
            <a:off x="5742046" y="2060971"/>
            <a:ext cx="261610" cy="369332"/>
            <a:chOff x="6693888" y="4147839"/>
            <a:chExt cx="261610" cy="369332"/>
          </a:xfrm>
        </p:grpSpPr>
        <p:sp>
          <p:nvSpPr>
            <p:cNvPr id="310" name="Oval 30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1" name="TextBox 31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12" name="Group 311"/>
          <p:cNvGrpSpPr/>
          <p:nvPr/>
        </p:nvGrpSpPr>
        <p:grpSpPr>
          <a:xfrm>
            <a:off x="5872851" y="1689247"/>
            <a:ext cx="261610" cy="369332"/>
            <a:chOff x="6693888" y="4147839"/>
            <a:chExt cx="261610" cy="369332"/>
          </a:xfrm>
        </p:grpSpPr>
        <p:sp>
          <p:nvSpPr>
            <p:cNvPr id="313" name="Oval 31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4" name="TextBox 31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15" name="Group 314"/>
          <p:cNvGrpSpPr/>
          <p:nvPr/>
        </p:nvGrpSpPr>
        <p:grpSpPr>
          <a:xfrm>
            <a:off x="5611241" y="2893253"/>
            <a:ext cx="261610" cy="369332"/>
            <a:chOff x="6693888" y="4147839"/>
            <a:chExt cx="261610" cy="369332"/>
          </a:xfrm>
        </p:grpSpPr>
        <p:sp>
          <p:nvSpPr>
            <p:cNvPr id="316" name="Oval 31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7" name="TextBox 31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18" name="Group 317"/>
          <p:cNvGrpSpPr/>
          <p:nvPr/>
        </p:nvGrpSpPr>
        <p:grpSpPr>
          <a:xfrm>
            <a:off x="5902463" y="2632387"/>
            <a:ext cx="261610" cy="369332"/>
            <a:chOff x="6693888" y="4147839"/>
            <a:chExt cx="261610" cy="369332"/>
          </a:xfrm>
        </p:grpSpPr>
        <p:sp>
          <p:nvSpPr>
            <p:cNvPr id="319" name="Oval 31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0" name="TextBox 31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21" name="Group 320"/>
          <p:cNvGrpSpPr/>
          <p:nvPr/>
        </p:nvGrpSpPr>
        <p:grpSpPr>
          <a:xfrm>
            <a:off x="6052833" y="2912659"/>
            <a:ext cx="261610" cy="369332"/>
            <a:chOff x="6693888" y="4147839"/>
            <a:chExt cx="261610" cy="369332"/>
          </a:xfrm>
        </p:grpSpPr>
        <p:sp>
          <p:nvSpPr>
            <p:cNvPr id="322" name="Oval 32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3" name="TextBox 32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24" name="Group 323"/>
          <p:cNvGrpSpPr/>
          <p:nvPr/>
        </p:nvGrpSpPr>
        <p:grpSpPr>
          <a:xfrm>
            <a:off x="5559539" y="2651615"/>
            <a:ext cx="261610" cy="369332"/>
            <a:chOff x="6693888" y="4147839"/>
            <a:chExt cx="261610" cy="369332"/>
          </a:xfrm>
        </p:grpSpPr>
        <p:sp>
          <p:nvSpPr>
            <p:cNvPr id="325" name="Oval 32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6" name="TextBox 32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27" name="Group 326"/>
          <p:cNvGrpSpPr/>
          <p:nvPr/>
        </p:nvGrpSpPr>
        <p:grpSpPr>
          <a:xfrm>
            <a:off x="5453400" y="2410966"/>
            <a:ext cx="261610" cy="369332"/>
            <a:chOff x="6693888" y="4147839"/>
            <a:chExt cx="261610" cy="369332"/>
          </a:xfrm>
        </p:grpSpPr>
        <p:sp>
          <p:nvSpPr>
            <p:cNvPr id="328" name="Oval 32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9" name="TextBox 32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30" name="Group 329"/>
          <p:cNvGrpSpPr/>
          <p:nvPr/>
        </p:nvGrpSpPr>
        <p:grpSpPr>
          <a:xfrm>
            <a:off x="5453400" y="2220847"/>
            <a:ext cx="261610" cy="369332"/>
            <a:chOff x="6693888" y="4147839"/>
            <a:chExt cx="261610" cy="369332"/>
          </a:xfrm>
        </p:grpSpPr>
        <p:sp>
          <p:nvSpPr>
            <p:cNvPr id="331" name="Oval 33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32" name="TextBox 33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33" name="Group 332"/>
          <p:cNvGrpSpPr/>
          <p:nvPr/>
        </p:nvGrpSpPr>
        <p:grpSpPr>
          <a:xfrm>
            <a:off x="5262537" y="2797177"/>
            <a:ext cx="261610" cy="369332"/>
            <a:chOff x="6693888" y="4147839"/>
            <a:chExt cx="261610" cy="369332"/>
          </a:xfrm>
        </p:grpSpPr>
        <p:sp>
          <p:nvSpPr>
            <p:cNvPr id="334" name="Oval 33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35" name="TextBox 33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36" name="Group 335"/>
          <p:cNvGrpSpPr/>
          <p:nvPr/>
        </p:nvGrpSpPr>
        <p:grpSpPr>
          <a:xfrm>
            <a:off x="5081562" y="2917498"/>
            <a:ext cx="261610" cy="369332"/>
            <a:chOff x="6693888" y="4147839"/>
            <a:chExt cx="261610" cy="369332"/>
          </a:xfrm>
        </p:grpSpPr>
        <p:sp>
          <p:nvSpPr>
            <p:cNvPr id="337" name="Oval 33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38" name="TextBox 33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39" name="Group 338"/>
          <p:cNvGrpSpPr/>
          <p:nvPr/>
        </p:nvGrpSpPr>
        <p:grpSpPr>
          <a:xfrm>
            <a:off x="5183331" y="3052530"/>
            <a:ext cx="261610" cy="369332"/>
            <a:chOff x="6693888" y="4147839"/>
            <a:chExt cx="261610" cy="369332"/>
          </a:xfrm>
        </p:grpSpPr>
        <p:sp>
          <p:nvSpPr>
            <p:cNvPr id="340" name="Oval 3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41" name="TextBox 3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42" name="Group 341"/>
          <p:cNvGrpSpPr/>
          <p:nvPr/>
        </p:nvGrpSpPr>
        <p:grpSpPr>
          <a:xfrm>
            <a:off x="5742795" y="2681092"/>
            <a:ext cx="261610" cy="369332"/>
            <a:chOff x="6693888" y="4147839"/>
            <a:chExt cx="261610" cy="369332"/>
          </a:xfrm>
        </p:grpSpPr>
        <p:sp>
          <p:nvSpPr>
            <p:cNvPr id="343" name="Oval 34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44" name="TextBox 34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45" name="Group 344"/>
          <p:cNvGrpSpPr/>
          <p:nvPr/>
        </p:nvGrpSpPr>
        <p:grpSpPr>
          <a:xfrm>
            <a:off x="5786218" y="2922805"/>
            <a:ext cx="261610" cy="369332"/>
            <a:chOff x="6693888" y="4147839"/>
            <a:chExt cx="261610" cy="369332"/>
          </a:xfrm>
        </p:grpSpPr>
        <p:sp>
          <p:nvSpPr>
            <p:cNvPr id="346" name="Oval 3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47" name="TextBox 3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48" name="Group 347"/>
          <p:cNvGrpSpPr/>
          <p:nvPr/>
        </p:nvGrpSpPr>
        <p:grpSpPr>
          <a:xfrm>
            <a:off x="6238677" y="2354103"/>
            <a:ext cx="261610" cy="369332"/>
            <a:chOff x="6693888" y="4147839"/>
            <a:chExt cx="261610" cy="369332"/>
          </a:xfrm>
        </p:grpSpPr>
        <p:sp>
          <p:nvSpPr>
            <p:cNvPr id="349" name="Oval 34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0" name="TextBox 34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51" name="Group 350"/>
          <p:cNvGrpSpPr/>
          <p:nvPr/>
        </p:nvGrpSpPr>
        <p:grpSpPr>
          <a:xfrm>
            <a:off x="6238677" y="1900972"/>
            <a:ext cx="261610" cy="369332"/>
            <a:chOff x="6693888" y="4147839"/>
            <a:chExt cx="261610" cy="369332"/>
          </a:xfrm>
        </p:grpSpPr>
        <p:sp>
          <p:nvSpPr>
            <p:cNvPr id="352" name="Oval 3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3" name="TextBox 3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54" name="Group 353"/>
          <p:cNvGrpSpPr/>
          <p:nvPr/>
        </p:nvGrpSpPr>
        <p:grpSpPr>
          <a:xfrm>
            <a:off x="5735529" y="2149314"/>
            <a:ext cx="261610" cy="369332"/>
            <a:chOff x="6693888" y="4147839"/>
            <a:chExt cx="261610" cy="369332"/>
          </a:xfrm>
        </p:grpSpPr>
        <p:sp>
          <p:nvSpPr>
            <p:cNvPr id="355" name="Oval 3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6" name="TextBox 3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57" name="Group 356"/>
          <p:cNvGrpSpPr/>
          <p:nvPr/>
        </p:nvGrpSpPr>
        <p:grpSpPr>
          <a:xfrm>
            <a:off x="5524608" y="1748572"/>
            <a:ext cx="261610" cy="369332"/>
            <a:chOff x="6693888" y="4147839"/>
            <a:chExt cx="261610" cy="369332"/>
          </a:xfrm>
        </p:grpSpPr>
        <p:sp>
          <p:nvSpPr>
            <p:cNvPr id="358" name="Oval 3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9" name="TextBox 3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60" name="Group 359"/>
          <p:cNvGrpSpPr/>
          <p:nvPr/>
        </p:nvGrpSpPr>
        <p:grpSpPr>
          <a:xfrm>
            <a:off x="6066948" y="2551885"/>
            <a:ext cx="261610" cy="369332"/>
            <a:chOff x="6693888" y="4147839"/>
            <a:chExt cx="261610" cy="369332"/>
          </a:xfrm>
        </p:grpSpPr>
        <p:sp>
          <p:nvSpPr>
            <p:cNvPr id="361" name="Oval 36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62" name="TextBox 36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63" name="Group 362"/>
          <p:cNvGrpSpPr/>
          <p:nvPr/>
        </p:nvGrpSpPr>
        <p:grpSpPr>
          <a:xfrm>
            <a:off x="5252397" y="2551885"/>
            <a:ext cx="261610" cy="369332"/>
            <a:chOff x="6693888" y="4147839"/>
            <a:chExt cx="261610" cy="369332"/>
          </a:xfrm>
        </p:grpSpPr>
        <p:sp>
          <p:nvSpPr>
            <p:cNvPr id="364" name="Oval 36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65" name="TextBox 36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9" name="Group 538"/>
          <p:cNvGrpSpPr/>
          <p:nvPr/>
        </p:nvGrpSpPr>
        <p:grpSpPr>
          <a:xfrm>
            <a:off x="5373221" y="2042673"/>
            <a:ext cx="261610" cy="369332"/>
            <a:chOff x="6693888" y="4147839"/>
            <a:chExt cx="261610" cy="369332"/>
          </a:xfrm>
        </p:grpSpPr>
        <p:sp>
          <p:nvSpPr>
            <p:cNvPr id="540" name="Oval 5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1" name="TextBox 5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2" name="Group 541"/>
          <p:cNvGrpSpPr/>
          <p:nvPr/>
        </p:nvGrpSpPr>
        <p:grpSpPr>
          <a:xfrm>
            <a:off x="5525621" y="2195073"/>
            <a:ext cx="261610" cy="369332"/>
            <a:chOff x="6693888" y="4147839"/>
            <a:chExt cx="261610" cy="369332"/>
          </a:xfrm>
        </p:grpSpPr>
        <p:sp>
          <p:nvSpPr>
            <p:cNvPr id="543" name="Oval 54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4" name="TextBox 54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5" name="Group 544"/>
          <p:cNvGrpSpPr/>
          <p:nvPr/>
        </p:nvGrpSpPr>
        <p:grpSpPr>
          <a:xfrm>
            <a:off x="5678021" y="2347473"/>
            <a:ext cx="261610" cy="369332"/>
            <a:chOff x="6693888" y="4147839"/>
            <a:chExt cx="261610" cy="369332"/>
          </a:xfrm>
        </p:grpSpPr>
        <p:sp>
          <p:nvSpPr>
            <p:cNvPr id="546" name="Oval 5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7" name="TextBox 5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8" name="Group 547"/>
          <p:cNvGrpSpPr/>
          <p:nvPr/>
        </p:nvGrpSpPr>
        <p:grpSpPr>
          <a:xfrm>
            <a:off x="5830421" y="2499873"/>
            <a:ext cx="261610" cy="369332"/>
            <a:chOff x="6693888" y="4147839"/>
            <a:chExt cx="261610" cy="369332"/>
          </a:xfrm>
        </p:grpSpPr>
        <p:sp>
          <p:nvSpPr>
            <p:cNvPr id="549" name="Oval 54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0" name="TextBox 54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1" name="Group 550"/>
          <p:cNvGrpSpPr/>
          <p:nvPr/>
        </p:nvGrpSpPr>
        <p:grpSpPr>
          <a:xfrm>
            <a:off x="5982821" y="2652273"/>
            <a:ext cx="261610" cy="369332"/>
            <a:chOff x="6693888" y="4147839"/>
            <a:chExt cx="261610" cy="369332"/>
          </a:xfrm>
        </p:grpSpPr>
        <p:sp>
          <p:nvSpPr>
            <p:cNvPr id="552" name="Oval 5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3" name="TextBox 5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4" name="Group 553"/>
          <p:cNvGrpSpPr/>
          <p:nvPr/>
        </p:nvGrpSpPr>
        <p:grpSpPr>
          <a:xfrm>
            <a:off x="6135221" y="2804673"/>
            <a:ext cx="261610" cy="369332"/>
            <a:chOff x="6693888" y="4147839"/>
            <a:chExt cx="261610" cy="369332"/>
          </a:xfrm>
        </p:grpSpPr>
        <p:sp>
          <p:nvSpPr>
            <p:cNvPr id="555" name="Oval 5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6" name="TextBox 5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7" name="Group 556"/>
          <p:cNvGrpSpPr/>
          <p:nvPr/>
        </p:nvGrpSpPr>
        <p:grpSpPr>
          <a:xfrm>
            <a:off x="6287621" y="2957073"/>
            <a:ext cx="261610" cy="369332"/>
            <a:chOff x="6693888" y="4147839"/>
            <a:chExt cx="261610" cy="369332"/>
          </a:xfrm>
        </p:grpSpPr>
        <p:sp>
          <p:nvSpPr>
            <p:cNvPr id="558" name="Oval 5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9" name="TextBox 5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0" name="Group 559"/>
          <p:cNvGrpSpPr/>
          <p:nvPr/>
        </p:nvGrpSpPr>
        <p:grpSpPr>
          <a:xfrm>
            <a:off x="5620807" y="1882583"/>
            <a:ext cx="261610" cy="369332"/>
            <a:chOff x="6693888" y="4147839"/>
            <a:chExt cx="261610" cy="369332"/>
          </a:xfrm>
        </p:grpSpPr>
        <p:sp>
          <p:nvSpPr>
            <p:cNvPr id="561" name="Oval 56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2" name="TextBox 56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3" name="Group 562"/>
          <p:cNvGrpSpPr/>
          <p:nvPr/>
        </p:nvGrpSpPr>
        <p:grpSpPr>
          <a:xfrm>
            <a:off x="5210835" y="2252670"/>
            <a:ext cx="261610" cy="369332"/>
            <a:chOff x="6693888" y="4147839"/>
            <a:chExt cx="261610" cy="369332"/>
          </a:xfrm>
        </p:grpSpPr>
        <p:sp>
          <p:nvSpPr>
            <p:cNvPr id="564" name="Oval 56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5" name="TextBox 56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6" name="Group 565"/>
          <p:cNvGrpSpPr/>
          <p:nvPr/>
        </p:nvGrpSpPr>
        <p:grpSpPr>
          <a:xfrm>
            <a:off x="5555780" y="2823904"/>
            <a:ext cx="261610" cy="369332"/>
            <a:chOff x="6693888" y="4147839"/>
            <a:chExt cx="261610" cy="369332"/>
          </a:xfrm>
        </p:grpSpPr>
        <p:sp>
          <p:nvSpPr>
            <p:cNvPr id="567" name="Oval 56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8" name="TextBox 56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9" name="Group 568"/>
          <p:cNvGrpSpPr/>
          <p:nvPr/>
        </p:nvGrpSpPr>
        <p:grpSpPr>
          <a:xfrm>
            <a:off x="6066948" y="2159200"/>
            <a:ext cx="261610" cy="369332"/>
            <a:chOff x="6693888" y="4147839"/>
            <a:chExt cx="261610" cy="369332"/>
          </a:xfrm>
        </p:grpSpPr>
        <p:sp>
          <p:nvSpPr>
            <p:cNvPr id="570" name="Oval 56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1" name="TextBox 57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74" name="Group 573"/>
          <p:cNvGrpSpPr/>
          <p:nvPr/>
        </p:nvGrpSpPr>
        <p:grpSpPr>
          <a:xfrm>
            <a:off x="4875111" y="2204911"/>
            <a:ext cx="319318" cy="369332"/>
            <a:chOff x="3773099" y="5225534"/>
            <a:chExt cx="319318" cy="369332"/>
          </a:xfrm>
        </p:grpSpPr>
        <p:sp>
          <p:nvSpPr>
            <p:cNvPr id="575" name="Oval 574"/>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6" name="TextBox 575"/>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77" name="Group 576"/>
          <p:cNvGrpSpPr/>
          <p:nvPr/>
        </p:nvGrpSpPr>
        <p:grpSpPr>
          <a:xfrm>
            <a:off x="5171763" y="1925325"/>
            <a:ext cx="319318" cy="369332"/>
            <a:chOff x="3773099" y="5225534"/>
            <a:chExt cx="319318" cy="369332"/>
          </a:xfrm>
        </p:grpSpPr>
        <p:sp>
          <p:nvSpPr>
            <p:cNvPr id="578" name="Oval 57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9" name="TextBox 57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80" name="Group 579"/>
          <p:cNvGrpSpPr/>
          <p:nvPr/>
        </p:nvGrpSpPr>
        <p:grpSpPr>
          <a:xfrm>
            <a:off x="5171763" y="2204911"/>
            <a:ext cx="319318" cy="369332"/>
            <a:chOff x="3773099" y="5225534"/>
            <a:chExt cx="319318" cy="369332"/>
          </a:xfrm>
        </p:grpSpPr>
        <p:sp>
          <p:nvSpPr>
            <p:cNvPr id="581" name="Oval 58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2" name="TextBox 58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83" name="Group 582"/>
          <p:cNvGrpSpPr/>
          <p:nvPr/>
        </p:nvGrpSpPr>
        <p:grpSpPr>
          <a:xfrm>
            <a:off x="5171763" y="2796715"/>
            <a:ext cx="319318" cy="369332"/>
            <a:chOff x="3773099" y="5225534"/>
            <a:chExt cx="319318" cy="369332"/>
          </a:xfrm>
        </p:grpSpPr>
        <p:sp>
          <p:nvSpPr>
            <p:cNvPr id="584" name="Oval 58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5" name="TextBox 58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86" name="Group 585"/>
          <p:cNvGrpSpPr/>
          <p:nvPr/>
        </p:nvGrpSpPr>
        <p:grpSpPr>
          <a:xfrm>
            <a:off x="5550315" y="2223631"/>
            <a:ext cx="319318" cy="369332"/>
            <a:chOff x="3773099" y="5225534"/>
            <a:chExt cx="319318" cy="369332"/>
          </a:xfrm>
        </p:grpSpPr>
        <p:sp>
          <p:nvSpPr>
            <p:cNvPr id="587" name="Oval 586"/>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8" name="TextBox 587"/>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89" name="Group 588"/>
          <p:cNvGrpSpPr/>
          <p:nvPr/>
        </p:nvGrpSpPr>
        <p:grpSpPr>
          <a:xfrm>
            <a:off x="5550315" y="2815435"/>
            <a:ext cx="319318" cy="369332"/>
            <a:chOff x="3773099" y="5225534"/>
            <a:chExt cx="319318" cy="369332"/>
          </a:xfrm>
        </p:grpSpPr>
        <p:sp>
          <p:nvSpPr>
            <p:cNvPr id="590" name="Oval 589"/>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1" name="TextBox 590"/>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92" name="Group 591"/>
          <p:cNvGrpSpPr/>
          <p:nvPr/>
        </p:nvGrpSpPr>
        <p:grpSpPr>
          <a:xfrm>
            <a:off x="5878976" y="2830635"/>
            <a:ext cx="319318" cy="369332"/>
            <a:chOff x="3773099" y="5225534"/>
            <a:chExt cx="319318" cy="369332"/>
          </a:xfrm>
        </p:grpSpPr>
        <p:sp>
          <p:nvSpPr>
            <p:cNvPr id="593" name="Oval 592"/>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4" name="TextBox 593"/>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95" name="Group 594"/>
          <p:cNvGrpSpPr/>
          <p:nvPr/>
        </p:nvGrpSpPr>
        <p:grpSpPr>
          <a:xfrm>
            <a:off x="6204370" y="1927049"/>
            <a:ext cx="319318" cy="369332"/>
            <a:chOff x="3773099" y="5225534"/>
            <a:chExt cx="319318" cy="369332"/>
          </a:xfrm>
        </p:grpSpPr>
        <p:sp>
          <p:nvSpPr>
            <p:cNvPr id="596" name="Oval 595"/>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7" name="TextBox 596"/>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98" name="Group 597"/>
          <p:cNvGrpSpPr/>
          <p:nvPr/>
        </p:nvGrpSpPr>
        <p:grpSpPr>
          <a:xfrm>
            <a:off x="6204370" y="2206635"/>
            <a:ext cx="319318" cy="369332"/>
            <a:chOff x="3773099" y="5225534"/>
            <a:chExt cx="319318" cy="369332"/>
          </a:xfrm>
        </p:grpSpPr>
        <p:sp>
          <p:nvSpPr>
            <p:cNvPr id="599" name="Oval 598"/>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0" name="TextBox 599"/>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601" name="Group 600"/>
          <p:cNvGrpSpPr/>
          <p:nvPr/>
        </p:nvGrpSpPr>
        <p:grpSpPr>
          <a:xfrm>
            <a:off x="5379243" y="1730125"/>
            <a:ext cx="261610" cy="369332"/>
            <a:chOff x="6693888" y="4147839"/>
            <a:chExt cx="261610" cy="369332"/>
          </a:xfrm>
        </p:grpSpPr>
        <p:sp>
          <p:nvSpPr>
            <p:cNvPr id="602" name="Oval 60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3" name="TextBox 60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04" name="Group 603"/>
          <p:cNvGrpSpPr/>
          <p:nvPr/>
        </p:nvGrpSpPr>
        <p:grpSpPr>
          <a:xfrm>
            <a:off x="5069812" y="2088734"/>
            <a:ext cx="261610" cy="369332"/>
            <a:chOff x="6693888" y="4147839"/>
            <a:chExt cx="261610" cy="369332"/>
          </a:xfrm>
        </p:grpSpPr>
        <p:sp>
          <p:nvSpPr>
            <p:cNvPr id="605" name="Oval 60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6" name="TextBox 60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07" name="Group 606"/>
          <p:cNvGrpSpPr/>
          <p:nvPr/>
        </p:nvGrpSpPr>
        <p:grpSpPr>
          <a:xfrm>
            <a:off x="5346941" y="2408297"/>
            <a:ext cx="261610" cy="369332"/>
            <a:chOff x="6693888" y="4147839"/>
            <a:chExt cx="261610" cy="369332"/>
          </a:xfrm>
        </p:grpSpPr>
        <p:sp>
          <p:nvSpPr>
            <p:cNvPr id="608" name="Oval 60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9" name="TextBox 60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0" name="Group 609"/>
          <p:cNvGrpSpPr/>
          <p:nvPr/>
        </p:nvGrpSpPr>
        <p:grpSpPr>
          <a:xfrm>
            <a:off x="5040958" y="2770909"/>
            <a:ext cx="261610" cy="369332"/>
            <a:chOff x="6693888" y="4147839"/>
            <a:chExt cx="261610" cy="369332"/>
          </a:xfrm>
        </p:grpSpPr>
        <p:sp>
          <p:nvSpPr>
            <p:cNvPr id="611" name="Oval 6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2" name="TextBox 6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3" name="Group 612"/>
          <p:cNvGrpSpPr/>
          <p:nvPr/>
        </p:nvGrpSpPr>
        <p:grpSpPr>
          <a:xfrm>
            <a:off x="5754347" y="2943422"/>
            <a:ext cx="261610" cy="369332"/>
            <a:chOff x="6693888" y="4147839"/>
            <a:chExt cx="261610" cy="369332"/>
          </a:xfrm>
        </p:grpSpPr>
        <p:sp>
          <p:nvSpPr>
            <p:cNvPr id="614" name="Oval 6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5" name="TextBox 6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6" name="Group 615"/>
          <p:cNvGrpSpPr/>
          <p:nvPr/>
        </p:nvGrpSpPr>
        <p:grpSpPr>
          <a:xfrm>
            <a:off x="6067489" y="2364627"/>
            <a:ext cx="261610" cy="369332"/>
            <a:chOff x="6693888" y="4147839"/>
            <a:chExt cx="261610" cy="369332"/>
          </a:xfrm>
        </p:grpSpPr>
        <p:sp>
          <p:nvSpPr>
            <p:cNvPr id="617" name="Oval 6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8" name="TextBox 6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9" name="Group 618"/>
          <p:cNvGrpSpPr/>
          <p:nvPr/>
        </p:nvGrpSpPr>
        <p:grpSpPr>
          <a:xfrm>
            <a:off x="5738828" y="2096445"/>
            <a:ext cx="261610" cy="369332"/>
            <a:chOff x="6693888" y="4147839"/>
            <a:chExt cx="261610" cy="369332"/>
          </a:xfrm>
        </p:grpSpPr>
        <p:sp>
          <p:nvSpPr>
            <p:cNvPr id="620" name="Oval 6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21" name="TextBox 6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22" name="Group 621"/>
          <p:cNvGrpSpPr/>
          <p:nvPr/>
        </p:nvGrpSpPr>
        <p:grpSpPr>
          <a:xfrm>
            <a:off x="5608023" y="2548842"/>
            <a:ext cx="261610" cy="369332"/>
            <a:chOff x="6693888" y="4147839"/>
            <a:chExt cx="261610" cy="369332"/>
          </a:xfrm>
        </p:grpSpPr>
        <p:sp>
          <p:nvSpPr>
            <p:cNvPr id="623" name="Oval 62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24" name="TextBox 62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25" name="Group 624"/>
          <p:cNvGrpSpPr/>
          <p:nvPr/>
        </p:nvGrpSpPr>
        <p:grpSpPr>
          <a:xfrm>
            <a:off x="5323136" y="3014250"/>
            <a:ext cx="261610" cy="369332"/>
            <a:chOff x="6693888" y="4147839"/>
            <a:chExt cx="261610" cy="369332"/>
          </a:xfrm>
        </p:grpSpPr>
        <p:sp>
          <p:nvSpPr>
            <p:cNvPr id="626" name="Oval 6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27" name="TextBox 6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28" name="Group 627"/>
          <p:cNvGrpSpPr/>
          <p:nvPr/>
        </p:nvGrpSpPr>
        <p:grpSpPr>
          <a:xfrm>
            <a:off x="6154122" y="1718138"/>
            <a:ext cx="261610" cy="369332"/>
            <a:chOff x="6693888" y="4147839"/>
            <a:chExt cx="261610" cy="369332"/>
          </a:xfrm>
        </p:grpSpPr>
        <p:sp>
          <p:nvSpPr>
            <p:cNvPr id="629" name="Oval 62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30" name="TextBox 62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31" name="Group 630"/>
          <p:cNvGrpSpPr/>
          <p:nvPr/>
        </p:nvGrpSpPr>
        <p:grpSpPr>
          <a:xfrm>
            <a:off x="6181522" y="2777629"/>
            <a:ext cx="261610" cy="369332"/>
            <a:chOff x="6693888" y="4147839"/>
            <a:chExt cx="261610" cy="369332"/>
          </a:xfrm>
        </p:grpSpPr>
        <p:sp>
          <p:nvSpPr>
            <p:cNvPr id="632" name="Oval 63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33" name="TextBox 63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34" name="Group 633"/>
          <p:cNvGrpSpPr/>
          <p:nvPr/>
        </p:nvGrpSpPr>
        <p:grpSpPr>
          <a:xfrm>
            <a:off x="4903965" y="2499697"/>
            <a:ext cx="261610" cy="369332"/>
            <a:chOff x="6693888" y="4147839"/>
            <a:chExt cx="261610" cy="369332"/>
          </a:xfrm>
        </p:grpSpPr>
        <p:sp>
          <p:nvSpPr>
            <p:cNvPr id="635" name="Oval 63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36" name="TextBox 63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37" name="Group 636"/>
          <p:cNvGrpSpPr/>
          <p:nvPr/>
        </p:nvGrpSpPr>
        <p:grpSpPr>
          <a:xfrm>
            <a:off x="5858962" y="1866951"/>
            <a:ext cx="261610" cy="369332"/>
            <a:chOff x="6693888" y="4147839"/>
            <a:chExt cx="261610" cy="369332"/>
          </a:xfrm>
        </p:grpSpPr>
        <p:sp>
          <p:nvSpPr>
            <p:cNvPr id="638" name="Oval 63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39" name="TextBox 63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40" name="Group 639"/>
          <p:cNvGrpSpPr/>
          <p:nvPr/>
        </p:nvGrpSpPr>
        <p:grpSpPr>
          <a:xfrm>
            <a:off x="5279179" y="1936122"/>
            <a:ext cx="261610" cy="369332"/>
            <a:chOff x="6693888" y="4147839"/>
            <a:chExt cx="261610" cy="369332"/>
          </a:xfrm>
        </p:grpSpPr>
        <p:sp>
          <p:nvSpPr>
            <p:cNvPr id="641" name="Oval 64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42" name="TextBox 64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43" name="Group 642"/>
          <p:cNvGrpSpPr/>
          <p:nvPr/>
        </p:nvGrpSpPr>
        <p:grpSpPr>
          <a:xfrm>
            <a:off x="5852855" y="2587946"/>
            <a:ext cx="261610" cy="369332"/>
            <a:chOff x="6693888" y="4147839"/>
            <a:chExt cx="261610" cy="369332"/>
          </a:xfrm>
        </p:grpSpPr>
        <p:sp>
          <p:nvSpPr>
            <p:cNvPr id="644" name="Oval 64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45" name="TextBox 64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46" name="Group 645"/>
          <p:cNvGrpSpPr/>
          <p:nvPr/>
        </p:nvGrpSpPr>
        <p:grpSpPr>
          <a:xfrm>
            <a:off x="6004946" y="2096445"/>
            <a:ext cx="261610" cy="369332"/>
            <a:chOff x="6693888" y="4147839"/>
            <a:chExt cx="261610" cy="369332"/>
          </a:xfrm>
        </p:grpSpPr>
        <p:sp>
          <p:nvSpPr>
            <p:cNvPr id="647" name="Oval 64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48" name="TextBox 64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49" name="Group 648"/>
          <p:cNvGrpSpPr/>
          <p:nvPr/>
        </p:nvGrpSpPr>
        <p:grpSpPr>
          <a:xfrm>
            <a:off x="5420965" y="2669163"/>
            <a:ext cx="261610" cy="369332"/>
            <a:chOff x="6693888" y="4147839"/>
            <a:chExt cx="261610" cy="369332"/>
          </a:xfrm>
        </p:grpSpPr>
        <p:sp>
          <p:nvSpPr>
            <p:cNvPr id="650" name="Oval 64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51" name="TextBox 65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52" name="Group 651"/>
          <p:cNvGrpSpPr/>
          <p:nvPr/>
        </p:nvGrpSpPr>
        <p:grpSpPr>
          <a:xfrm>
            <a:off x="4995233" y="2550008"/>
            <a:ext cx="261610" cy="369332"/>
            <a:chOff x="6693888" y="4147839"/>
            <a:chExt cx="261610" cy="369332"/>
          </a:xfrm>
        </p:grpSpPr>
        <p:sp>
          <p:nvSpPr>
            <p:cNvPr id="653" name="Oval 65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54" name="TextBox 65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55" name="Group 654"/>
          <p:cNvGrpSpPr/>
          <p:nvPr/>
        </p:nvGrpSpPr>
        <p:grpSpPr>
          <a:xfrm>
            <a:off x="6181522" y="2577620"/>
            <a:ext cx="261610" cy="369332"/>
            <a:chOff x="6693888" y="4147839"/>
            <a:chExt cx="261610" cy="369332"/>
          </a:xfrm>
        </p:grpSpPr>
        <p:sp>
          <p:nvSpPr>
            <p:cNvPr id="656" name="Oval 65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57" name="TextBox 65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58" name="Group 657"/>
          <p:cNvGrpSpPr/>
          <p:nvPr/>
        </p:nvGrpSpPr>
        <p:grpSpPr>
          <a:xfrm>
            <a:off x="5738828" y="2366052"/>
            <a:ext cx="261610" cy="369332"/>
            <a:chOff x="6693888" y="4147839"/>
            <a:chExt cx="261610" cy="369332"/>
          </a:xfrm>
        </p:grpSpPr>
        <p:sp>
          <p:nvSpPr>
            <p:cNvPr id="659" name="Oval 65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60" name="TextBox 65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64" name="Group 663"/>
          <p:cNvGrpSpPr/>
          <p:nvPr/>
        </p:nvGrpSpPr>
        <p:grpSpPr>
          <a:xfrm>
            <a:off x="4968373" y="3097325"/>
            <a:ext cx="261610" cy="369332"/>
            <a:chOff x="6693888" y="4147839"/>
            <a:chExt cx="261610" cy="369332"/>
          </a:xfrm>
        </p:grpSpPr>
        <p:sp>
          <p:nvSpPr>
            <p:cNvPr id="665" name="Oval 66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66" name="TextBox 66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67" name="Group 666"/>
          <p:cNvGrpSpPr/>
          <p:nvPr/>
        </p:nvGrpSpPr>
        <p:grpSpPr>
          <a:xfrm>
            <a:off x="6023317" y="3128088"/>
            <a:ext cx="261610" cy="369332"/>
            <a:chOff x="6693888" y="4147839"/>
            <a:chExt cx="261610" cy="369332"/>
          </a:xfrm>
        </p:grpSpPr>
        <p:sp>
          <p:nvSpPr>
            <p:cNvPr id="668" name="Oval 66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69" name="TextBox 66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70" name="Group 669"/>
          <p:cNvGrpSpPr/>
          <p:nvPr/>
        </p:nvGrpSpPr>
        <p:grpSpPr>
          <a:xfrm>
            <a:off x="4851722" y="2019351"/>
            <a:ext cx="261610" cy="369332"/>
            <a:chOff x="6693888" y="4147839"/>
            <a:chExt cx="261610" cy="369332"/>
          </a:xfrm>
        </p:grpSpPr>
        <p:sp>
          <p:nvSpPr>
            <p:cNvPr id="671" name="Oval 67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72" name="TextBox 67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73" name="Group 672"/>
          <p:cNvGrpSpPr/>
          <p:nvPr/>
        </p:nvGrpSpPr>
        <p:grpSpPr>
          <a:xfrm>
            <a:off x="5398644" y="2135484"/>
            <a:ext cx="261610" cy="369332"/>
            <a:chOff x="6693888" y="4147839"/>
            <a:chExt cx="261610" cy="369332"/>
          </a:xfrm>
        </p:grpSpPr>
        <p:sp>
          <p:nvSpPr>
            <p:cNvPr id="674" name="Oval 67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75" name="TextBox 67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76" name="Group 675"/>
          <p:cNvGrpSpPr/>
          <p:nvPr/>
        </p:nvGrpSpPr>
        <p:grpSpPr>
          <a:xfrm>
            <a:off x="5871571" y="2287976"/>
            <a:ext cx="261610" cy="369332"/>
            <a:chOff x="6693888" y="4147839"/>
            <a:chExt cx="261610" cy="369332"/>
          </a:xfrm>
        </p:grpSpPr>
        <p:sp>
          <p:nvSpPr>
            <p:cNvPr id="677" name="Oval 67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78" name="TextBox 67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79" name="Group 678"/>
          <p:cNvGrpSpPr/>
          <p:nvPr/>
        </p:nvGrpSpPr>
        <p:grpSpPr>
          <a:xfrm>
            <a:off x="6038635" y="1885322"/>
            <a:ext cx="261610" cy="369332"/>
            <a:chOff x="6693888" y="4147839"/>
            <a:chExt cx="261610" cy="369332"/>
          </a:xfrm>
        </p:grpSpPr>
        <p:sp>
          <p:nvSpPr>
            <p:cNvPr id="680" name="Oval 67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81" name="TextBox 68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82" name="Group 681"/>
          <p:cNvGrpSpPr/>
          <p:nvPr/>
        </p:nvGrpSpPr>
        <p:grpSpPr>
          <a:xfrm>
            <a:off x="6233225" y="3043802"/>
            <a:ext cx="261610" cy="369332"/>
            <a:chOff x="6693888" y="4147839"/>
            <a:chExt cx="261610" cy="369332"/>
          </a:xfrm>
        </p:grpSpPr>
        <p:sp>
          <p:nvSpPr>
            <p:cNvPr id="683" name="Oval 68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84" name="TextBox 68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85" name="Group 684"/>
          <p:cNvGrpSpPr/>
          <p:nvPr/>
        </p:nvGrpSpPr>
        <p:grpSpPr>
          <a:xfrm>
            <a:off x="5550315" y="3091501"/>
            <a:ext cx="261610" cy="369332"/>
            <a:chOff x="6693888" y="4147839"/>
            <a:chExt cx="261610" cy="369332"/>
          </a:xfrm>
        </p:grpSpPr>
        <p:sp>
          <p:nvSpPr>
            <p:cNvPr id="686" name="Oval 6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87" name="TextBox 6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88" name="Group 687"/>
          <p:cNvGrpSpPr/>
          <p:nvPr/>
        </p:nvGrpSpPr>
        <p:grpSpPr>
          <a:xfrm>
            <a:off x="5231651" y="2414852"/>
            <a:ext cx="261610" cy="369332"/>
            <a:chOff x="6693888" y="4147839"/>
            <a:chExt cx="261610" cy="369332"/>
          </a:xfrm>
        </p:grpSpPr>
        <p:sp>
          <p:nvSpPr>
            <p:cNvPr id="689" name="Oval 68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90" name="TextBox 68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91" name="Group 690"/>
          <p:cNvGrpSpPr/>
          <p:nvPr/>
        </p:nvGrpSpPr>
        <p:grpSpPr>
          <a:xfrm>
            <a:off x="4879825" y="1767001"/>
            <a:ext cx="261610" cy="369332"/>
            <a:chOff x="6693888" y="4147839"/>
            <a:chExt cx="261610" cy="369332"/>
          </a:xfrm>
        </p:grpSpPr>
        <p:sp>
          <p:nvSpPr>
            <p:cNvPr id="692" name="Oval 69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93" name="TextBox 69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94" name="Group 693"/>
          <p:cNvGrpSpPr/>
          <p:nvPr/>
        </p:nvGrpSpPr>
        <p:grpSpPr>
          <a:xfrm>
            <a:off x="4876365" y="2772407"/>
            <a:ext cx="261610" cy="369332"/>
            <a:chOff x="6693888" y="4147839"/>
            <a:chExt cx="261610" cy="369332"/>
          </a:xfrm>
        </p:grpSpPr>
        <p:sp>
          <p:nvSpPr>
            <p:cNvPr id="695" name="Oval 69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96" name="TextBox 69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97" name="Group 696"/>
          <p:cNvGrpSpPr/>
          <p:nvPr/>
        </p:nvGrpSpPr>
        <p:grpSpPr>
          <a:xfrm>
            <a:off x="5579170" y="1984702"/>
            <a:ext cx="261610" cy="369332"/>
            <a:chOff x="6693888" y="4147839"/>
            <a:chExt cx="261610" cy="369332"/>
          </a:xfrm>
        </p:grpSpPr>
        <p:sp>
          <p:nvSpPr>
            <p:cNvPr id="698" name="Oval 69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99" name="TextBox 69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00" name="Group 699"/>
          <p:cNvGrpSpPr/>
          <p:nvPr/>
        </p:nvGrpSpPr>
        <p:grpSpPr>
          <a:xfrm>
            <a:off x="5819869" y="3100845"/>
            <a:ext cx="261610" cy="369332"/>
            <a:chOff x="6693888" y="4147839"/>
            <a:chExt cx="261610" cy="369332"/>
          </a:xfrm>
        </p:grpSpPr>
        <p:sp>
          <p:nvSpPr>
            <p:cNvPr id="701" name="Oval 70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02" name="TextBox 70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3" name="TextBox 2"/>
          <p:cNvSpPr txBox="1"/>
          <p:nvPr/>
        </p:nvSpPr>
        <p:spPr>
          <a:xfrm>
            <a:off x="4336274" y="997981"/>
            <a:ext cx="4807726" cy="584775"/>
          </a:xfrm>
          <a:prstGeom prst="rect">
            <a:avLst/>
          </a:prstGeom>
          <a:noFill/>
          <a:ln>
            <a:solidFill>
              <a:schemeClr val="tx1"/>
            </a:solidFill>
          </a:ln>
        </p:spPr>
        <p:txBody>
          <a:bodyPr wrap="none" rtlCol="0">
            <a:spAutoFit/>
          </a:bodyPr>
          <a:lstStyle/>
          <a:p>
            <a:r>
              <a:rPr lang="en-US" sz="1600" dirty="0" smtClean="0">
                <a:solidFill>
                  <a:srgbClr val="FF0000"/>
                </a:solidFill>
              </a:rPr>
              <a:t>Short term :  reduction of negative space charge</a:t>
            </a:r>
          </a:p>
          <a:p>
            <a:r>
              <a:rPr lang="en-US" sz="1600" dirty="0" smtClean="0">
                <a:solidFill>
                  <a:srgbClr val="FF0000"/>
                </a:solidFill>
              </a:rPr>
              <a:t>Long term:    introduction of negative space charge</a:t>
            </a:r>
            <a:endParaRPr lang="en-GB" sz="1600" dirty="0">
              <a:solidFill>
                <a:srgbClr val="FF0000"/>
              </a:solidFill>
            </a:endParaRPr>
          </a:p>
        </p:txBody>
      </p:sp>
      <p:graphicFrame>
        <p:nvGraphicFramePr>
          <p:cNvPr id="703" name="Object 702"/>
          <p:cNvGraphicFramePr>
            <a:graphicFrameLocks noChangeAspect="1"/>
          </p:cNvGraphicFramePr>
          <p:nvPr>
            <p:extLst>
              <p:ext uri="{D42A27DB-BD31-4B8C-83A1-F6EECF244321}">
                <p14:modId xmlns:p14="http://schemas.microsoft.com/office/powerpoint/2010/main" val="1052631462"/>
              </p:ext>
            </p:extLst>
          </p:nvPr>
        </p:nvGraphicFramePr>
        <p:xfrm>
          <a:off x="4725988" y="4191000"/>
          <a:ext cx="4278312" cy="1100138"/>
        </p:xfrm>
        <a:graphic>
          <a:graphicData uri="http://schemas.openxmlformats.org/presentationml/2006/ole">
            <mc:AlternateContent xmlns:mc="http://schemas.openxmlformats.org/markup-compatibility/2006">
              <mc:Choice xmlns:v="urn:schemas-microsoft-com:vml" Requires="v">
                <p:oleObj spid="_x0000_s31080" name="Equation" r:id="rId4" imgW="3098520" imgH="736560" progId="Equation.3">
                  <p:embed/>
                </p:oleObj>
              </mc:Choice>
              <mc:Fallback>
                <p:oleObj name="Equation" r:id="rId4" imgW="3098520" imgH="73656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988" y="4191000"/>
                        <a:ext cx="427831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0" name="Down Arrow 30719"/>
          <p:cNvSpPr/>
          <p:nvPr/>
        </p:nvSpPr>
        <p:spPr bwMode="auto">
          <a:xfrm>
            <a:off x="838200" y="1691222"/>
            <a:ext cx="228600" cy="606944"/>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Date Placeholder 6"/>
          <p:cNvSpPr>
            <a:spLocks noGrp="1"/>
          </p:cNvSpPr>
          <p:nvPr>
            <p:ph type="dt" sz="half" idx="12"/>
          </p:nvPr>
        </p:nvSpPr>
        <p:spPr/>
        <p:txBody>
          <a:bodyPr/>
          <a:lstStyle/>
          <a:p>
            <a:fld id="{2DCC1042-7165-49B5-9348-B0648FD8905D}" type="datetime1">
              <a:rPr lang="en-US" smtClean="0"/>
              <a:t>4/19/2013</a:t>
            </a:fld>
            <a:endParaRPr lang="en-US"/>
          </a:p>
        </p:txBody>
      </p:sp>
      <p:sp>
        <p:nvSpPr>
          <p:cNvPr id="8" name="Footer Placeholder 7"/>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437464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z="3200" b="1" i="1" dirty="0" smtClean="0">
                <a:solidFill>
                  <a:srgbClr val="FF0000"/>
                </a:solidFill>
                <a:effectLst>
                  <a:outerShdw blurRad="38100" dist="38100" dir="2700000" algn="tl">
                    <a:srgbClr val="000000">
                      <a:alpha val="43137"/>
                    </a:srgbClr>
                  </a:outerShdw>
                </a:effectLst>
              </a:rPr>
              <a:t>Evolution with time - Hamburg model</a:t>
            </a:r>
            <a:endParaRPr lang="en-GB" sz="3200" b="1" i="1" dirty="0">
              <a:solidFill>
                <a:srgbClr val="FF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41</a:t>
            </a:fld>
            <a:endParaRPr lang="en-US"/>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42595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052631462"/>
              </p:ext>
            </p:extLst>
          </p:nvPr>
        </p:nvGraphicFramePr>
        <p:xfrm>
          <a:off x="4726252" y="4191000"/>
          <a:ext cx="4278312" cy="1100137"/>
        </p:xfrm>
        <a:graphic>
          <a:graphicData uri="http://schemas.openxmlformats.org/presentationml/2006/ole">
            <mc:AlternateContent xmlns:mc="http://schemas.openxmlformats.org/markup-compatibility/2006">
              <mc:Choice xmlns:v="urn:schemas-microsoft-com:vml" Requires="v">
                <p:oleObj spid="_x0000_s99453" name="Equation" r:id="rId4" imgW="3098520" imgH="736560" progId="Equation.3">
                  <p:embed/>
                </p:oleObj>
              </mc:Choice>
              <mc:Fallback>
                <p:oleObj name="Equation" r:id="rId4" imgW="3098520" imgH="736560" progId="Equation.3">
                  <p:embed/>
                  <p:pic>
                    <p:nvPicPr>
                      <p:cNvPr id="0" name=""/>
                      <p:cNvPicPr>
                        <a:picLocks noChangeAspect="1" noChangeArrowheads="1"/>
                      </p:cNvPicPr>
                      <p:nvPr/>
                    </p:nvPicPr>
                    <p:blipFill>
                      <a:blip r:embed="rId5"/>
                      <a:srcRect/>
                      <a:stretch>
                        <a:fillRect/>
                      </a:stretch>
                    </p:blipFill>
                    <p:spPr bwMode="auto">
                      <a:xfrm>
                        <a:off x="4726252" y="4191000"/>
                        <a:ext cx="4278312" cy="1100137"/>
                      </a:xfrm>
                      <a:prstGeom prst="rect">
                        <a:avLst/>
                      </a:prstGeom>
                      <a:noFill/>
                      <a:ln>
                        <a:noFill/>
                      </a:ln>
                    </p:spPr>
                  </p:pic>
                </p:oleObj>
              </mc:Fallback>
            </mc:AlternateContent>
          </a:graphicData>
        </a:graphic>
      </p:graphicFrame>
      <p:sp>
        <p:nvSpPr>
          <p:cNvPr id="187" name="Rectangle 186"/>
          <p:cNvSpPr/>
          <p:nvPr/>
        </p:nvSpPr>
        <p:spPr bwMode="auto">
          <a:xfrm rot="16200000">
            <a:off x="5589360" y="2691316"/>
            <a:ext cx="18288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8" name="Rectangle 187"/>
          <p:cNvSpPr/>
          <p:nvPr/>
        </p:nvSpPr>
        <p:spPr bwMode="auto">
          <a:xfrm rot="16200000">
            <a:off x="3912960" y="2691316"/>
            <a:ext cx="1828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89" name="Straight Connector 188"/>
          <p:cNvCxnSpPr/>
          <p:nvPr/>
        </p:nvCxnSpPr>
        <p:spPr bwMode="auto">
          <a:xfrm>
            <a:off x="6973515" y="1799775"/>
            <a:ext cx="0" cy="1828801"/>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90" name="Straight Connector 189"/>
          <p:cNvCxnSpPr/>
          <p:nvPr/>
        </p:nvCxnSpPr>
        <p:spPr bwMode="auto">
          <a:xfrm>
            <a:off x="6973515" y="3628576"/>
            <a:ext cx="18288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91" name="Straight Connector 190"/>
          <p:cNvCxnSpPr/>
          <p:nvPr/>
        </p:nvCxnSpPr>
        <p:spPr bwMode="auto">
          <a:xfrm flipV="1">
            <a:off x="6973514" y="2727619"/>
            <a:ext cx="1676401" cy="89204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2" name="TextBox 191"/>
          <p:cNvSpPr txBox="1"/>
          <p:nvPr/>
        </p:nvSpPr>
        <p:spPr>
          <a:xfrm>
            <a:off x="8493462" y="3538181"/>
            <a:ext cx="312906" cy="369332"/>
          </a:xfrm>
          <a:prstGeom prst="rect">
            <a:avLst/>
          </a:prstGeom>
          <a:noFill/>
        </p:spPr>
        <p:txBody>
          <a:bodyPr wrap="none" rtlCol="0">
            <a:spAutoFit/>
          </a:bodyPr>
          <a:lstStyle/>
          <a:p>
            <a:r>
              <a:rPr lang="en-US" dirty="0" smtClean="0"/>
              <a:t>d</a:t>
            </a:r>
            <a:endParaRPr lang="en-GB" dirty="0"/>
          </a:p>
        </p:txBody>
      </p:sp>
      <p:sp>
        <p:nvSpPr>
          <p:cNvPr id="193" name="TextBox 192"/>
          <p:cNvSpPr txBox="1"/>
          <p:nvPr/>
        </p:nvSpPr>
        <p:spPr>
          <a:xfrm>
            <a:off x="7624677" y="3629862"/>
            <a:ext cx="300082" cy="369332"/>
          </a:xfrm>
          <a:prstGeom prst="rect">
            <a:avLst/>
          </a:prstGeom>
          <a:noFill/>
        </p:spPr>
        <p:txBody>
          <a:bodyPr wrap="none" rtlCol="0">
            <a:spAutoFit/>
          </a:bodyPr>
          <a:lstStyle/>
          <a:p>
            <a:r>
              <a:rPr lang="en-US" dirty="0" smtClean="0"/>
              <a:t>x</a:t>
            </a:r>
            <a:endParaRPr lang="en-GB" dirty="0"/>
          </a:p>
        </p:txBody>
      </p:sp>
      <p:sp>
        <p:nvSpPr>
          <p:cNvPr id="194" name="TextBox 193"/>
          <p:cNvSpPr txBox="1"/>
          <p:nvPr/>
        </p:nvSpPr>
        <p:spPr>
          <a:xfrm rot="16200000">
            <a:off x="5927727" y="2541200"/>
            <a:ext cx="1818126" cy="307777"/>
          </a:xfrm>
          <a:prstGeom prst="rect">
            <a:avLst/>
          </a:prstGeom>
          <a:noFill/>
        </p:spPr>
        <p:txBody>
          <a:bodyPr wrap="none" rtlCol="0">
            <a:spAutoFit/>
          </a:bodyPr>
          <a:lstStyle/>
          <a:p>
            <a:r>
              <a:rPr lang="en-US" sz="1400" dirty="0" smtClean="0"/>
              <a:t>Electric field at </a:t>
            </a:r>
            <a:r>
              <a:rPr lang="en-US" sz="1400" dirty="0" err="1" smtClean="0"/>
              <a:t>Vdep</a:t>
            </a:r>
            <a:endParaRPr lang="en-GB" sz="1400" dirty="0"/>
          </a:p>
        </p:txBody>
      </p:sp>
      <p:grpSp>
        <p:nvGrpSpPr>
          <p:cNvPr id="195" name="Group 194"/>
          <p:cNvGrpSpPr/>
          <p:nvPr/>
        </p:nvGrpSpPr>
        <p:grpSpPr>
          <a:xfrm>
            <a:off x="5349334" y="1939429"/>
            <a:ext cx="261610" cy="369332"/>
            <a:chOff x="6693888" y="4147839"/>
            <a:chExt cx="261610" cy="369332"/>
          </a:xfrm>
        </p:grpSpPr>
        <p:sp>
          <p:nvSpPr>
            <p:cNvPr id="196" name="Oval 19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7" name="TextBox 19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98" name="Group 197"/>
          <p:cNvGrpSpPr/>
          <p:nvPr/>
        </p:nvGrpSpPr>
        <p:grpSpPr>
          <a:xfrm>
            <a:off x="5049884" y="2190860"/>
            <a:ext cx="261610" cy="369332"/>
            <a:chOff x="6693888" y="4147839"/>
            <a:chExt cx="261610" cy="369332"/>
          </a:xfrm>
        </p:grpSpPr>
        <p:sp>
          <p:nvSpPr>
            <p:cNvPr id="199" name="Oval 19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0" name="TextBox 19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1" name="Group 200"/>
          <p:cNvGrpSpPr/>
          <p:nvPr/>
        </p:nvGrpSpPr>
        <p:grpSpPr>
          <a:xfrm>
            <a:off x="5327013" y="2510423"/>
            <a:ext cx="261610" cy="369332"/>
            <a:chOff x="6693888" y="4147839"/>
            <a:chExt cx="261610" cy="369332"/>
          </a:xfrm>
        </p:grpSpPr>
        <p:sp>
          <p:nvSpPr>
            <p:cNvPr id="202" name="Oval 20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3" name="TextBox 20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4" name="Group 203"/>
          <p:cNvGrpSpPr/>
          <p:nvPr/>
        </p:nvGrpSpPr>
        <p:grpSpPr>
          <a:xfrm>
            <a:off x="5021030" y="2873035"/>
            <a:ext cx="261610" cy="369332"/>
            <a:chOff x="6693888" y="4147839"/>
            <a:chExt cx="261610" cy="369332"/>
          </a:xfrm>
        </p:grpSpPr>
        <p:sp>
          <p:nvSpPr>
            <p:cNvPr id="205" name="Oval 20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6" name="TextBox 20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7" name="Group 206"/>
          <p:cNvGrpSpPr/>
          <p:nvPr/>
        </p:nvGrpSpPr>
        <p:grpSpPr>
          <a:xfrm>
            <a:off x="6047561" y="2466753"/>
            <a:ext cx="261610" cy="369332"/>
            <a:chOff x="6693888" y="4147839"/>
            <a:chExt cx="261610" cy="369332"/>
          </a:xfrm>
        </p:grpSpPr>
        <p:sp>
          <p:nvSpPr>
            <p:cNvPr id="208" name="Oval 20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9" name="TextBox 20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0" name="Group 209"/>
          <p:cNvGrpSpPr/>
          <p:nvPr/>
        </p:nvGrpSpPr>
        <p:grpSpPr>
          <a:xfrm>
            <a:off x="5588095" y="2650968"/>
            <a:ext cx="261610" cy="369332"/>
            <a:chOff x="6693888" y="4147839"/>
            <a:chExt cx="261610" cy="369332"/>
          </a:xfrm>
        </p:grpSpPr>
        <p:sp>
          <p:nvSpPr>
            <p:cNvPr id="211" name="Oval 2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2" name="TextBox 2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3" name="Group 212"/>
          <p:cNvGrpSpPr/>
          <p:nvPr/>
        </p:nvGrpSpPr>
        <p:grpSpPr>
          <a:xfrm>
            <a:off x="5303208" y="3116376"/>
            <a:ext cx="261610" cy="369332"/>
            <a:chOff x="6693888" y="4147839"/>
            <a:chExt cx="261610" cy="369332"/>
          </a:xfrm>
        </p:grpSpPr>
        <p:sp>
          <p:nvSpPr>
            <p:cNvPr id="214" name="Oval 2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5" name="TextBox 2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6" name="Group 215"/>
          <p:cNvGrpSpPr/>
          <p:nvPr/>
        </p:nvGrpSpPr>
        <p:grpSpPr>
          <a:xfrm>
            <a:off x="6134194" y="1820264"/>
            <a:ext cx="261610" cy="369332"/>
            <a:chOff x="6693888" y="4147839"/>
            <a:chExt cx="261610" cy="369332"/>
          </a:xfrm>
        </p:grpSpPr>
        <p:sp>
          <p:nvSpPr>
            <p:cNvPr id="217" name="Oval 2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8" name="TextBox 2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9" name="Group 218"/>
          <p:cNvGrpSpPr/>
          <p:nvPr/>
        </p:nvGrpSpPr>
        <p:grpSpPr>
          <a:xfrm>
            <a:off x="6161594" y="2879755"/>
            <a:ext cx="261610" cy="369332"/>
            <a:chOff x="6693888" y="4147839"/>
            <a:chExt cx="261610" cy="369332"/>
          </a:xfrm>
        </p:grpSpPr>
        <p:sp>
          <p:nvSpPr>
            <p:cNvPr id="220" name="Oval 2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1" name="TextBox 2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5" name="Group 224"/>
          <p:cNvGrpSpPr/>
          <p:nvPr/>
        </p:nvGrpSpPr>
        <p:grpSpPr>
          <a:xfrm>
            <a:off x="5839034" y="1969077"/>
            <a:ext cx="261610" cy="369332"/>
            <a:chOff x="6693888" y="4147839"/>
            <a:chExt cx="261610" cy="369332"/>
          </a:xfrm>
        </p:grpSpPr>
        <p:sp>
          <p:nvSpPr>
            <p:cNvPr id="226" name="Oval 2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7" name="TextBox 2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8" name="Group 227"/>
          <p:cNvGrpSpPr/>
          <p:nvPr/>
        </p:nvGrpSpPr>
        <p:grpSpPr>
          <a:xfrm>
            <a:off x="5134063" y="1801020"/>
            <a:ext cx="261610" cy="369332"/>
            <a:chOff x="6693888" y="4147839"/>
            <a:chExt cx="261610" cy="369332"/>
          </a:xfrm>
        </p:grpSpPr>
        <p:sp>
          <p:nvSpPr>
            <p:cNvPr id="229" name="Oval 22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0" name="TextBox 22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4" name="Group 233"/>
          <p:cNvGrpSpPr/>
          <p:nvPr/>
        </p:nvGrpSpPr>
        <p:grpSpPr>
          <a:xfrm>
            <a:off x="5966173" y="2141091"/>
            <a:ext cx="261610" cy="369332"/>
            <a:chOff x="6693888" y="4147839"/>
            <a:chExt cx="261610" cy="369332"/>
          </a:xfrm>
        </p:grpSpPr>
        <p:sp>
          <p:nvSpPr>
            <p:cNvPr id="235" name="Oval 23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6" name="TextBox 23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7" name="Group 236"/>
          <p:cNvGrpSpPr/>
          <p:nvPr/>
        </p:nvGrpSpPr>
        <p:grpSpPr>
          <a:xfrm>
            <a:off x="5401037" y="2771289"/>
            <a:ext cx="261610" cy="369332"/>
            <a:chOff x="6693888" y="4147839"/>
            <a:chExt cx="261610" cy="369332"/>
          </a:xfrm>
        </p:grpSpPr>
        <p:sp>
          <p:nvSpPr>
            <p:cNvPr id="238" name="Oval 23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9" name="TextBox 23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3" name="Group 242"/>
          <p:cNvGrpSpPr/>
          <p:nvPr/>
        </p:nvGrpSpPr>
        <p:grpSpPr>
          <a:xfrm>
            <a:off x="6161594" y="2679746"/>
            <a:ext cx="261610" cy="369332"/>
            <a:chOff x="6693888" y="4147839"/>
            <a:chExt cx="261610" cy="369332"/>
          </a:xfrm>
        </p:grpSpPr>
        <p:sp>
          <p:nvSpPr>
            <p:cNvPr id="244" name="Oval 24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5" name="TextBox 24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6" name="Group 245"/>
          <p:cNvGrpSpPr/>
          <p:nvPr/>
        </p:nvGrpSpPr>
        <p:grpSpPr>
          <a:xfrm>
            <a:off x="5621466" y="1801546"/>
            <a:ext cx="261610" cy="369332"/>
            <a:chOff x="6693888" y="4147839"/>
            <a:chExt cx="261610" cy="369332"/>
          </a:xfrm>
        </p:grpSpPr>
        <p:sp>
          <p:nvSpPr>
            <p:cNvPr id="247" name="Oval 24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8" name="TextBox 24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9" name="Group 248"/>
          <p:cNvGrpSpPr/>
          <p:nvPr/>
        </p:nvGrpSpPr>
        <p:grpSpPr>
          <a:xfrm>
            <a:off x="4948445" y="3199451"/>
            <a:ext cx="261610" cy="369332"/>
            <a:chOff x="6693888" y="4147839"/>
            <a:chExt cx="261610" cy="369332"/>
          </a:xfrm>
        </p:grpSpPr>
        <p:sp>
          <p:nvSpPr>
            <p:cNvPr id="250" name="Oval 24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1" name="TextBox 25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2" name="Group 251"/>
          <p:cNvGrpSpPr/>
          <p:nvPr/>
        </p:nvGrpSpPr>
        <p:grpSpPr>
          <a:xfrm>
            <a:off x="6003389" y="3230214"/>
            <a:ext cx="261610" cy="369332"/>
            <a:chOff x="6693888" y="4147839"/>
            <a:chExt cx="261610" cy="369332"/>
          </a:xfrm>
        </p:grpSpPr>
        <p:sp>
          <p:nvSpPr>
            <p:cNvPr id="253" name="Oval 25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4" name="TextBox 25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5" name="Group 254"/>
          <p:cNvGrpSpPr/>
          <p:nvPr/>
        </p:nvGrpSpPr>
        <p:grpSpPr>
          <a:xfrm>
            <a:off x="4896743" y="2045277"/>
            <a:ext cx="261610" cy="369332"/>
            <a:chOff x="6693888" y="4147839"/>
            <a:chExt cx="261610" cy="369332"/>
          </a:xfrm>
        </p:grpSpPr>
        <p:sp>
          <p:nvSpPr>
            <p:cNvPr id="256" name="Oval 25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7" name="TextBox 25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8" name="Group 257"/>
          <p:cNvGrpSpPr/>
          <p:nvPr/>
        </p:nvGrpSpPr>
        <p:grpSpPr>
          <a:xfrm>
            <a:off x="5378716" y="2237610"/>
            <a:ext cx="261610" cy="369332"/>
            <a:chOff x="6693888" y="4147839"/>
            <a:chExt cx="261610" cy="369332"/>
          </a:xfrm>
        </p:grpSpPr>
        <p:sp>
          <p:nvSpPr>
            <p:cNvPr id="259" name="Oval 25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0" name="TextBox 25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4" name="Group 263"/>
          <p:cNvGrpSpPr/>
          <p:nvPr/>
        </p:nvGrpSpPr>
        <p:grpSpPr>
          <a:xfrm>
            <a:off x="6018707" y="1987448"/>
            <a:ext cx="261610" cy="369332"/>
            <a:chOff x="6693888" y="4147839"/>
            <a:chExt cx="261610" cy="369332"/>
          </a:xfrm>
        </p:grpSpPr>
        <p:sp>
          <p:nvSpPr>
            <p:cNvPr id="265" name="Oval 26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6" name="TextBox 26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7" name="Group 266"/>
          <p:cNvGrpSpPr/>
          <p:nvPr/>
        </p:nvGrpSpPr>
        <p:grpSpPr>
          <a:xfrm>
            <a:off x="6213297" y="3145928"/>
            <a:ext cx="261610" cy="369332"/>
            <a:chOff x="6693888" y="4147839"/>
            <a:chExt cx="261610" cy="369332"/>
          </a:xfrm>
        </p:grpSpPr>
        <p:sp>
          <p:nvSpPr>
            <p:cNvPr id="268" name="Oval 26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9" name="TextBox 26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0" name="Group 269"/>
          <p:cNvGrpSpPr/>
          <p:nvPr/>
        </p:nvGrpSpPr>
        <p:grpSpPr>
          <a:xfrm>
            <a:off x="5530387" y="3193627"/>
            <a:ext cx="261610" cy="369332"/>
            <a:chOff x="6693888" y="4147839"/>
            <a:chExt cx="261610" cy="369332"/>
          </a:xfrm>
        </p:grpSpPr>
        <p:sp>
          <p:nvSpPr>
            <p:cNvPr id="271" name="Oval 27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2" name="TextBox 27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3" name="Group 272"/>
          <p:cNvGrpSpPr/>
          <p:nvPr/>
        </p:nvGrpSpPr>
        <p:grpSpPr>
          <a:xfrm>
            <a:off x="5088013" y="2498568"/>
            <a:ext cx="261610" cy="369332"/>
            <a:chOff x="6693888" y="4147839"/>
            <a:chExt cx="261610" cy="369332"/>
          </a:xfrm>
        </p:grpSpPr>
        <p:sp>
          <p:nvSpPr>
            <p:cNvPr id="274" name="Oval 27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5" name="TextBox 27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6" name="Group 275"/>
          <p:cNvGrpSpPr/>
          <p:nvPr/>
        </p:nvGrpSpPr>
        <p:grpSpPr>
          <a:xfrm>
            <a:off x="4896743" y="1802782"/>
            <a:ext cx="261610" cy="369332"/>
            <a:chOff x="6693888" y="4147839"/>
            <a:chExt cx="261610" cy="369332"/>
          </a:xfrm>
        </p:grpSpPr>
        <p:sp>
          <p:nvSpPr>
            <p:cNvPr id="277" name="Oval 27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8" name="TextBox 27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9" name="Group 278"/>
          <p:cNvGrpSpPr/>
          <p:nvPr/>
        </p:nvGrpSpPr>
        <p:grpSpPr>
          <a:xfrm>
            <a:off x="4865999" y="2969348"/>
            <a:ext cx="261610" cy="369332"/>
            <a:chOff x="6693888" y="4147839"/>
            <a:chExt cx="261610" cy="369332"/>
          </a:xfrm>
        </p:grpSpPr>
        <p:sp>
          <p:nvSpPr>
            <p:cNvPr id="280" name="Oval 27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1" name="TextBox 28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5" name="Group 284"/>
          <p:cNvGrpSpPr/>
          <p:nvPr/>
        </p:nvGrpSpPr>
        <p:grpSpPr>
          <a:xfrm>
            <a:off x="5799941" y="3202971"/>
            <a:ext cx="261610" cy="369332"/>
            <a:chOff x="6693888" y="4147839"/>
            <a:chExt cx="261610" cy="369332"/>
          </a:xfrm>
        </p:grpSpPr>
        <p:sp>
          <p:nvSpPr>
            <p:cNvPr id="286" name="Oval 2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7" name="TextBox 2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8" name="Group 287"/>
          <p:cNvGrpSpPr/>
          <p:nvPr/>
        </p:nvGrpSpPr>
        <p:grpSpPr>
          <a:xfrm>
            <a:off x="5320711" y="2872366"/>
            <a:ext cx="261610" cy="369332"/>
            <a:chOff x="6693888" y="4147839"/>
            <a:chExt cx="261610" cy="369332"/>
          </a:xfrm>
        </p:grpSpPr>
        <p:sp>
          <p:nvSpPr>
            <p:cNvPr id="289" name="Oval 28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0" name="TextBox 28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1" name="Group 290"/>
          <p:cNvGrpSpPr/>
          <p:nvPr/>
        </p:nvGrpSpPr>
        <p:grpSpPr>
          <a:xfrm>
            <a:off x="5845933" y="2951116"/>
            <a:ext cx="261610" cy="369332"/>
            <a:chOff x="6693888" y="4147839"/>
            <a:chExt cx="261610" cy="369332"/>
          </a:xfrm>
        </p:grpSpPr>
        <p:sp>
          <p:nvSpPr>
            <p:cNvPr id="292" name="Oval 29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3" name="TextBox 29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7" name="Group 296"/>
          <p:cNvGrpSpPr/>
          <p:nvPr/>
        </p:nvGrpSpPr>
        <p:grpSpPr>
          <a:xfrm>
            <a:off x="5201434" y="2274771"/>
            <a:ext cx="261610" cy="369332"/>
            <a:chOff x="6693888" y="4147839"/>
            <a:chExt cx="261610" cy="369332"/>
          </a:xfrm>
        </p:grpSpPr>
        <p:sp>
          <p:nvSpPr>
            <p:cNvPr id="298" name="Oval 29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9" name="TextBox 29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0" name="Group 299"/>
          <p:cNvGrpSpPr/>
          <p:nvPr/>
        </p:nvGrpSpPr>
        <p:grpSpPr>
          <a:xfrm>
            <a:off x="5201434" y="2004930"/>
            <a:ext cx="261610" cy="369332"/>
            <a:chOff x="6693888" y="4147839"/>
            <a:chExt cx="261610" cy="369332"/>
          </a:xfrm>
        </p:grpSpPr>
        <p:sp>
          <p:nvSpPr>
            <p:cNvPr id="301" name="Oval 30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2" name="TextBox 30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3" name="Group 302"/>
          <p:cNvGrpSpPr/>
          <p:nvPr/>
        </p:nvGrpSpPr>
        <p:grpSpPr>
          <a:xfrm>
            <a:off x="4935317" y="2336200"/>
            <a:ext cx="261610" cy="369332"/>
            <a:chOff x="6693888" y="4147839"/>
            <a:chExt cx="261610" cy="369332"/>
          </a:xfrm>
        </p:grpSpPr>
        <p:sp>
          <p:nvSpPr>
            <p:cNvPr id="304" name="Oval 30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5" name="TextBox 30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6" name="Group 305"/>
          <p:cNvGrpSpPr/>
          <p:nvPr/>
        </p:nvGrpSpPr>
        <p:grpSpPr>
          <a:xfrm>
            <a:off x="6175022" y="2248314"/>
            <a:ext cx="261610" cy="369332"/>
            <a:chOff x="6693888" y="4147839"/>
            <a:chExt cx="261610" cy="369332"/>
          </a:xfrm>
        </p:grpSpPr>
        <p:sp>
          <p:nvSpPr>
            <p:cNvPr id="307" name="Oval 30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8" name="TextBox 30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9" name="Group 308"/>
          <p:cNvGrpSpPr/>
          <p:nvPr/>
        </p:nvGrpSpPr>
        <p:grpSpPr>
          <a:xfrm>
            <a:off x="5722659" y="2175628"/>
            <a:ext cx="261610" cy="369332"/>
            <a:chOff x="6693888" y="4147839"/>
            <a:chExt cx="261610" cy="369332"/>
          </a:xfrm>
        </p:grpSpPr>
        <p:sp>
          <p:nvSpPr>
            <p:cNvPr id="310" name="Oval 30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1" name="TextBox 31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12" name="Group 311"/>
          <p:cNvGrpSpPr/>
          <p:nvPr/>
        </p:nvGrpSpPr>
        <p:grpSpPr>
          <a:xfrm>
            <a:off x="5853464" y="1803904"/>
            <a:ext cx="261610" cy="369332"/>
            <a:chOff x="6693888" y="4147839"/>
            <a:chExt cx="261610" cy="369332"/>
          </a:xfrm>
        </p:grpSpPr>
        <p:sp>
          <p:nvSpPr>
            <p:cNvPr id="313" name="Oval 31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4" name="TextBox 31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15" name="Group 314"/>
          <p:cNvGrpSpPr/>
          <p:nvPr/>
        </p:nvGrpSpPr>
        <p:grpSpPr>
          <a:xfrm>
            <a:off x="5591854" y="3007910"/>
            <a:ext cx="261610" cy="369332"/>
            <a:chOff x="6693888" y="4147839"/>
            <a:chExt cx="261610" cy="369332"/>
          </a:xfrm>
        </p:grpSpPr>
        <p:sp>
          <p:nvSpPr>
            <p:cNvPr id="316" name="Oval 31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7" name="TextBox 31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21" name="Group 320"/>
          <p:cNvGrpSpPr/>
          <p:nvPr/>
        </p:nvGrpSpPr>
        <p:grpSpPr>
          <a:xfrm>
            <a:off x="6033446" y="3027316"/>
            <a:ext cx="261610" cy="369332"/>
            <a:chOff x="6693888" y="4147839"/>
            <a:chExt cx="261610" cy="369332"/>
          </a:xfrm>
        </p:grpSpPr>
        <p:sp>
          <p:nvSpPr>
            <p:cNvPr id="322" name="Oval 32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3" name="TextBox 32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24" name="Group 323"/>
          <p:cNvGrpSpPr/>
          <p:nvPr/>
        </p:nvGrpSpPr>
        <p:grpSpPr>
          <a:xfrm>
            <a:off x="5540152" y="2766272"/>
            <a:ext cx="261610" cy="369332"/>
            <a:chOff x="6693888" y="4147839"/>
            <a:chExt cx="261610" cy="369332"/>
          </a:xfrm>
        </p:grpSpPr>
        <p:sp>
          <p:nvSpPr>
            <p:cNvPr id="325" name="Oval 32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6" name="TextBox 32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27" name="Group 326"/>
          <p:cNvGrpSpPr/>
          <p:nvPr/>
        </p:nvGrpSpPr>
        <p:grpSpPr>
          <a:xfrm>
            <a:off x="5434013" y="2525623"/>
            <a:ext cx="261610" cy="369332"/>
            <a:chOff x="6693888" y="4147839"/>
            <a:chExt cx="261610" cy="369332"/>
          </a:xfrm>
        </p:grpSpPr>
        <p:sp>
          <p:nvSpPr>
            <p:cNvPr id="328" name="Oval 32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9" name="TextBox 32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36" name="Group 335"/>
          <p:cNvGrpSpPr/>
          <p:nvPr/>
        </p:nvGrpSpPr>
        <p:grpSpPr>
          <a:xfrm>
            <a:off x="5062175" y="3032155"/>
            <a:ext cx="261610" cy="369332"/>
            <a:chOff x="6693888" y="4147839"/>
            <a:chExt cx="261610" cy="369332"/>
          </a:xfrm>
        </p:grpSpPr>
        <p:sp>
          <p:nvSpPr>
            <p:cNvPr id="337" name="Oval 33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38" name="TextBox 33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39" name="Group 338"/>
          <p:cNvGrpSpPr/>
          <p:nvPr/>
        </p:nvGrpSpPr>
        <p:grpSpPr>
          <a:xfrm>
            <a:off x="5163944" y="3167187"/>
            <a:ext cx="261610" cy="369332"/>
            <a:chOff x="6693888" y="4147839"/>
            <a:chExt cx="261610" cy="369332"/>
          </a:xfrm>
        </p:grpSpPr>
        <p:sp>
          <p:nvSpPr>
            <p:cNvPr id="340" name="Oval 3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41" name="TextBox 3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45" name="Group 344"/>
          <p:cNvGrpSpPr/>
          <p:nvPr/>
        </p:nvGrpSpPr>
        <p:grpSpPr>
          <a:xfrm>
            <a:off x="5766831" y="3037462"/>
            <a:ext cx="261610" cy="369332"/>
            <a:chOff x="6693888" y="4147839"/>
            <a:chExt cx="261610" cy="369332"/>
          </a:xfrm>
        </p:grpSpPr>
        <p:sp>
          <p:nvSpPr>
            <p:cNvPr id="346" name="Oval 3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47" name="TextBox 3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48" name="Group 347"/>
          <p:cNvGrpSpPr/>
          <p:nvPr/>
        </p:nvGrpSpPr>
        <p:grpSpPr>
          <a:xfrm>
            <a:off x="6219290" y="2468760"/>
            <a:ext cx="261610" cy="369332"/>
            <a:chOff x="6693888" y="4147839"/>
            <a:chExt cx="261610" cy="369332"/>
          </a:xfrm>
        </p:grpSpPr>
        <p:sp>
          <p:nvSpPr>
            <p:cNvPr id="349" name="Oval 34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0" name="TextBox 34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51" name="Group 350"/>
          <p:cNvGrpSpPr/>
          <p:nvPr/>
        </p:nvGrpSpPr>
        <p:grpSpPr>
          <a:xfrm>
            <a:off x="6219290" y="2015629"/>
            <a:ext cx="261610" cy="369332"/>
            <a:chOff x="6693888" y="4147839"/>
            <a:chExt cx="261610" cy="369332"/>
          </a:xfrm>
        </p:grpSpPr>
        <p:sp>
          <p:nvSpPr>
            <p:cNvPr id="352" name="Oval 3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3" name="TextBox 3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57" name="Group 356"/>
          <p:cNvGrpSpPr/>
          <p:nvPr/>
        </p:nvGrpSpPr>
        <p:grpSpPr>
          <a:xfrm>
            <a:off x="5505221" y="1863229"/>
            <a:ext cx="261610" cy="369332"/>
            <a:chOff x="6693888" y="4147839"/>
            <a:chExt cx="261610" cy="369332"/>
          </a:xfrm>
        </p:grpSpPr>
        <p:sp>
          <p:nvSpPr>
            <p:cNvPr id="358" name="Oval 3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9" name="TextBox 3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60" name="Group 359"/>
          <p:cNvGrpSpPr/>
          <p:nvPr/>
        </p:nvGrpSpPr>
        <p:grpSpPr>
          <a:xfrm>
            <a:off x="6047561" y="2666542"/>
            <a:ext cx="261610" cy="369332"/>
            <a:chOff x="6693888" y="4147839"/>
            <a:chExt cx="261610" cy="369332"/>
          </a:xfrm>
        </p:grpSpPr>
        <p:sp>
          <p:nvSpPr>
            <p:cNvPr id="361" name="Oval 36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62" name="TextBox 36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63" name="Group 362"/>
          <p:cNvGrpSpPr/>
          <p:nvPr/>
        </p:nvGrpSpPr>
        <p:grpSpPr>
          <a:xfrm>
            <a:off x="5233010" y="2666542"/>
            <a:ext cx="261610" cy="369332"/>
            <a:chOff x="6693888" y="4147839"/>
            <a:chExt cx="261610" cy="369332"/>
          </a:xfrm>
        </p:grpSpPr>
        <p:sp>
          <p:nvSpPr>
            <p:cNvPr id="364" name="Oval 36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65" name="TextBox 36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9" name="Group 538"/>
          <p:cNvGrpSpPr/>
          <p:nvPr/>
        </p:nvGrpSpPr>
        <p:grpSpPr>
          <a:xfrm>
            <a:off x="5353834" y="2157330"/>
            <a:ext cx="261610" cy="369332"/>
            <a:chOff x="6693888" y="4147839"/>
            <a:chExt cx="261610" cy="369332"/>
          </a:xfrm>
        </p:grpSpPr>
        <p:sp>
          <p:nvSpPr>
            <p:cNvPr id="540" name="Oval 5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1" name="TextBox 5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4" name="Group 553"/>
          <p:cNvGrpSpPr/>
          <p:nvPr/>
        </p:nvGrpSpPr>
        <p:grpSpPr>
          <a:xfrm>
            <a:off x="6115834" y="2919330"/>
            <a:ext cx="261610" cy="369332"/>
            <a:chOff x="6693888" y="4147839"/>
            <a:chExt cx="261610" cy="369332"/>
          </a:xfrm>
        </p:grpSpPr>
        <p:sp>
          <p:nvSpPr>
            <p:cNvPr id="555" name="Oval 5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6" name="TextBox 5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7" name="Group 556"/>
          <p:cNvGrpSpPr/>
          <p:nvPr/>
        </p:nvGrpSpPr>
        <p:grpSpPr>
          <a:xfrm>
            <a:off x="6268234" y="3071730"/>
            <a:ext cx="261610" cy="369332"/>
            <a:chOff x="6693888" y="4147839"/>
            <a:chExt cx="261610" cy="369332"/>
          </a:xfrm>
        </p:grpSpPr>
        <p:sp>
          <p:nvSpPr>
            <p:cNvPr id="558" name="Oval 5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9" name="TextBox 5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3" name="Group 562"/>
          <p:cNvGrpSpPr/>
          <p:nvPr/>
        </p:nvGrpSpPr>
        <p:grpSpPr>
          <a:xfrm>
            <a:off x="5191448" y="2367327"/>
            <a:ext cx="261610" cy="369332"/>
            <a:chOff x="6693888" y="4147839"/>
            <a:chExt cx="261610" cy="369332"/>
          </a:xfrm>
        </p:grpSpPr>
        <p:sp>
          <p:nvSpPr>
            <p:cNvPr id="564" name="Oval 56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5" name="TextBox 56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6" name="Group 565"/>
          <p:cNvGrpSpPr/>
          <p:nvPr/>
        </p:nvGrpSpPr>
        <p:grpSpPr>
          <a:xfrm>
            <a:off x="5536393" y="2938561"/>
            <a:ext cx="261610" cy="369332"/>
            <a:chOff x="6693888" y="4147839"/>
            <a:chExt cx="261610" cy="369332"/>
          </a:xfrm>
        </p:grpSpPr>
        <p:sp>
          <p:nvSpPr>
            <p:cNvPr id="567" name="Oval 56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8" name="TextBox 56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9" name="Group 568"/>
          <p:cNvGrpSpPr/>
          <p:nvPr/>
        </p:nvGrpSpPr>
        <p:grpSpPr>
          <a:xfrm>
            <a:off x="6047561" y="2273857"/>
            <a:ext cx="261610" cy="369332"/>
            <a:chOff x="6693888" y="4147839"/>
            <a:chExt cx="261610" cy="369332"/>
          </a:xfrm>
        </p:grpSpPr>
        <p:sp>
          <p:nvSpPr>
            <p:cNvPr id="570" name="Oval 56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1" name="TextBox 57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74" name="Group 573"/>
          <p:cNvGrpSpPr/>
          <p:nvPr/>
        </p:nvGrpSpPr>
        <p:grpSpPr>
          <a:xfrm>
            <a:off x="4855724" y="2319568"/>
            <a:ext cx="319318" cy="369332"/>
            <a:chOff x="3773099" y="5225534"/>
            <a:chExt cx="319318" cy="369332"/>
          </a:xfrm>
        </p:grpSpPr>
        <p:sp>
          <p:nvSpPr>
            <p:cNvPr id="575" name="Oval 574"/>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6" name="TextBox 575"/>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77" name="Group 576"/>
          <p:cNvGrpSpPr/>
          <p:nvPr/>
        </p:nvGrpSpPr>
        <p:grpSpPr>
          <a:xfrm>
            <a:off x="5152376" y="2039982"/>
            <a:ext cx="319318" cy="369332"/>
            <a:chOff x="3773099" y="5225534"/>
            <a:chExt cx="319318" cy="369332"/>
          </a:xfrm>
        </p:grpSpPr>
        <p:sp>
          <p:nvSpPr>
            <p:cNvPr id="578" name="Oval 57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9" name="TextBox 57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80" name="Group 579"/>
          <p:cNvGrpSpPr/>
          <p:nvPr/>
        </p:nvGrpSpPr>
        <p:grpSpPr>
          <a:xfrm>
            <a:off x="5152376" y="2319568"/>
            <a:ext cx="319318" cy="369332"/>
            <a:chOff x="3773099" y="5225534"/>
            <a:chExt cx="319318" cy="369332"/>
          </a:xfrm>
        </p:grpSpPr>
        <p:sp>
          <p:nvSpPr>
            <p:cNvPr id="581" name="Oval 58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2" name="TextBox 58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83" name="Group 582"/>
          <p:cNvGrpSpPr/>
          <p:nvPr/>
        </p:nvGrpSpPr>
        <p:grpSpPr>
          <a:xfrm>
            <a:off x="5152376" y="2911372"/>
            <a:ext cx="319318" cy="369332"/>
            <a:chOff x="3773099" y="5225534"/>
            <a:chExt cx="319318" cy="369332"/>
          </a:xfrm>
        </p:grpSpPr>
        <p:sp>
          <p:nvSpPr>
            <p:cNvPr id="584" name="Oval 58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5" name="TextBox 58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92" name="Group 591"/>
          <p:cNvGrpSpPr/>
          <p:nvPr/>
        </p:nvGrpSpPr>
        <p:grpSpPr>
          <a:xfrm>
            <a:off x="5859589" y="2945292"/>
            <a:ext cx="319318" cy="369332"/>
            <a:chOff x="3773099" y="5225534"/>
            <a:chExt cx="319318" cy="369332"/>
          </a:xfrm>
        </p:grpSpPr>
        <p:sp>
          <p:nvSpPr>
            <p:cNvPr id="593" name="Oval 592"/>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4" name="TextBox 593"/>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95" name="Group 594"/>
          <p:cNvGrpSpPr/>
          <p:nvPr/>
        </p:nvGrpSpPr>
        <p:grpSpPr>
          <a:xfrm>
            <a:off x="6184983" y="2041706"/>
            <a:ext cx="319318" cy="369332"/>
            <a:chOff x="3773099" y="5225534"/>
            <a:chExt cx="319318" cy="369332"/>
          </a:xfrm>
        </p:grpSpPr>
        <p:sp>
          <p:nvSpPr>
            <p:cNvPr id="596" name="Oval 595"/>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7" name="TextBox 596"/>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98" name="Group 597"/>
          <p:cNvGrpSpPr/>
          <p:nvPr/>
        </p:nvGrpSpPr>
        <p:grpSpPr>
          <a:xfrm>
            <a:off x="6184983" y="2321292"/>
            <a:ext cx="319318" cy="369332"/>
            <a:chOff x="3773099" y="5225534"/>
            <a:chExt cx="319318" cy="369332"/>
          </a:xfrm>
        </p:grpSpPr>
        <p:sp>
          <p:nvSpPr>
            <p:cNvPr id="599" name="Oval 598"/>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0" name="TextBox 599"/>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613" name="Group 612"/>
          <p:cNvGrpSpPr/>
          <p:nvPr/>
        </p:nvGrpSpPr>
        <p:grpSpPr>
          <a:xfrm>
            <a:off x="5865765" y="2382323"/>
            <a:ext cx="261610" cy="369332"/>
            <a:chOff x="6693888" y="4147839"/>
            <a:chExt cx="261610" cy="369332"/>
          </a:xfrm>
        </p:grpSpPr>
        <p:sp>
          <p:nvSpPr>
            <p:cNvPr id="614" name="Oval 6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5" name="TextBox 6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629" name="Oval 628"/>
          <p:cNvSpPr/>
          <p:nvPr/>
        </p:nvSpPr>
        <p:spPr bwMode="auto">
          <a:xfrm>
            <a:off x="6186438" y="1941261"/>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47" name="Oval 646"/>
          <p:cNvSpPr/>
          <p:nvPr/>
        </p:nvSpPr>
        <p:spPr bwMode="auto">
          <a:xfrm>
            <a:off x="6037262" y="2319568"/>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nvGrpSpPr>
          <p:cNvPr id="664" name="Group 663"/>
          <p:cNvGrpSpPr/>
          <p:nvPr/>
        </p:nvGrpSpPr>
        <p:grpSpPr>
          <a:xfrm>
            <a:off x="5729159" y="2459437"/>
            <a:ext cx="261610" cy="369332"/>
            <a:chOff x="6693888" y="4147839"/>
            <a:chExt cx="261610" cy="369332"/>
          </a:xfrm>
        </p:grpSpPr>
        <p:sp>
          <p:nvSpPr>
            <p:cNvPr id="665" name="Oval 66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66" name="TextBox 66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67" name="Group 666"/>
          <p:cNvGrpSpPr/>
          <p:nvPr/>
        </p:nvGrpSpPr>
        <p:grpSpPr>
          <a:xfrm>
            <a:off x="4917702" y="2651635"/>
            <a:ext cx="261610" cy="369332"/>
            <a:chOff x="6693888" y="4147839"/>
            <a:chExt cx="261610" cy="369332"/>
          </a:xfrm>
        </p:grpSpPr>
        <p:sp>
          <p:nvSpPr>
            <p:cNvPr id="668" name="Oval 66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69" name="TextBox 66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85" name="Group 684"/>
          <p:cNvGrpSpPr/>
          <p:nvPr/>
        </p:nvGrpSpPr>
        <p:grpSpPr>
          <a:xfrm>
            <a:off x="5779250" y="2653778"/>
            <a:ext cx="261610" cy="369332"/>
            <a:chOff x="6693888" y="4147839"/>
            <a:chExt cx="261610" cy="369332"/>
          </a:xfrm>
        </p:grpSpPr>
        <p:sp>
          <p:nvSpPr>
            <p:cNvPr id="686" name="Oval 6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87" name="TextBox 6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00" name="Group 699"/>
          <p:cNvGrpSpPr/>
          <p:nvPr/>
        </p:nvGrpSpPr>
        <p:grpSpPr>
          <a:xfrm>
            <a:off x="5524819" y="2348107"/>
            <a:ext cx="261610" cy="369332"/>
            <a:chOff x="6693888" y="4147839"/>
            <a:chExt cx="261610" cy="369332"/>
          </a:xfrm>
        </p:grpSpPr>
        <p:sp>
          <p:nvSpPr>
            <p:cNvPr id="701" name="Oval 70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02" name="TextBox 70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366" name="TextBox 365"/>
          <p:cNvSpPr txBox="1"/>
          <p:nvPr/>
        </p:nvSpPr>
        <p:spPr>
          <a:xfrm>
            <a:off x="4307656" y="1102633"/>
            <a:ext cx="4807726" cy="584775"/>
          </a:xfrm>
          <a:prstGeom prst="rect">
            <a:avLst/>
          </a:prstGeom>
          <a:noFill/>
          <a:ln>
            <a:solidFill>
              <a:schemeClr val="tx1"/>
            </a:solidFill>
          </a:ln>
        </p:spPr>
        <p:txBody>
          <a:bodyPr wrap="none" rtlCol="0">
            <a:spAutoFit/>
          </a:bodyPr>
          <a:lstStyle/>
          <a:p>
            <a:r>
              <a:rPr lang="en-US" sz="1600" dirty="0" smtClean="0">
                <a:solidFill>
                  <a:srgbClr val="FF0000"/>
                </a:solidFill>
              </a:rPr>
              <a:t>Short term :  reduction of negative space charge</a:t>
            </a:r>
          </a:p>
          <a:p>
            <a:r>
              <a:rPr lang="en-US" sz="1600" dirty="0" smtClean="0">
                <a:solidFill>
                  <a:srgbClr val="FF0000"/>
                </a:solidFill>
              </a:rPr>
              <a:t>Long term:    introduction of negative space charge</a:t>
            </a:r>
            <a:endParaRPr lang="en-GB" sz="1600" dirty="0">
              <a:solidFill>
                <a:srgbClr val="FF0000"/>
              </a:solidFill>
            </a:endParaRPr>
          </a:p>
        </p:txBody>
      </p:sp>
      <p:sp>
        <p:nvSpPr>
          <p:cNvPr id="367" name="Down Arrow 366"/>
          <p:cNvSpPr/>
          <p:nvPr/>
        </p:nvSpPr>
        <p:spPr bwMode="auto">
          <a:xfrm>
            <a:off x="1905000" y="1985589"/>
            <a:ext cx="228600" cy="606944"/>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 name="Date Placeholder 2"/>
          <p:cNvSpPr>
            <a:spLocks noGrp="1"/>
          </p:cNvSpPr>
          <p:nvPr>
            <p:ph type="dt" sz="half" idx="12"/>
          </p:nvPr>
        </p:nvSpPr>
        <p:spPr/>
        <p:txBody>
          <a:bodyPr/>
          <a:lstStyle/>
          <a:p>
            <a:fld id="{92D882B2-8E75-4233-9F24-D0BA5C6B0BD6}" type="datetime1">
              <a:rPr lang="en-US" smtClean="0"/>
              <a:t>4/19/2013</a:t>
            </a:fld>
            <a:endParaRPr lang="en-US"/>
          </a:p>
        </p:txBody>
      </p:sp>
      <p:sp>
        <p:nvSpPr>
          <p:cNvPr id="8" name="Footer Placeholder 7"/>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927841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z="3200" b="1" i="1" dirty="0" smtClean="0">
                <a:solidFill>
                  <a:srgbClr val="FF0000"/>
                </a:solidFill>
                <a:effectLst>
                  <a:outerShdw blurRad="38100" dist="38100" dir="2700000" algn="tl">
                    <a:srgbClr val="000000">
                      <a:alpha val="43137"/>
                    </a:srgbClr>
                  </a:outerShdw>
                </a:effectLst>
              </a:rPr>
              <a:t>Evolution with time - Hamburg model</a:t>
            </a:r>
            <a:endParaRPr lang="en-GB" sz="3200" b="1" i="1" dirty="0">
              <a:solidFill>
                <a:srgbClr val="FF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42</a:t>
            </a:fld>
            <a:endParaRPr lang="en-US"/>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42595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 name="Rectangle 186"/>
          <p:cNvSpPr/>
          <p:nvPr/>
        </p:nvSpPr>
        <p:spPr bwMode="auto">
          <a:xfrm rot="16200000">
            <a:off x="5544164" y="2614804"/>
            <a:ext cx="18288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8" name="Rectangle 187"/>
          <p:cNvSpPr/>
          <p:nvPr/>
        </p:nvSpPr>
        <p:spPr bwMode="auto">
          <a:xfrm rot="16200000">
            <a:off x="3867764" y="2614804"/>
            <a:ext cx="1828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89" name="Straight Connector 188"/>
          <p:cNvCxnSpPr/>
          <p:nvPr/>
        </p:nvCxnSpPr>
        <p:spPr bwMode="auto">
          <a:xfrm>
            <a:off x="6928319" y="1723263"/>
            <a:ext cx="0" cy="1828801"/>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90" name="Straight Connector 189"/>
          <p:cNvCxnSpPr/>
          <p:nvPr/>
        </p:nvCxnSpPr>
        <p:spPr bwMode="auto">
          <a:xfrm>
            <a:off x="6928319" y="3552064"/>
            <a:ext cx="18288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91" name="Straight Connector 190"/>
          <p:cNvCxnSpPr/>
          <p:nvPr/>
        </p:nvCxnSpPr>
        <p:spPr bwMode="auto">
          <a:xfrm flipV="1">
            <a:off x="6928318" y="1069059"/>
            <a:ext cx="1676401" cy="247408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2" name="TextBox 191"/>
          <p:cNvSpPr txBox="1"/>
          <p:nvPr/>
        </p:nvSpPr>
        <p:spPr>
          <a:xfrm>
            <a:off x="8448266" y="3461669"/>
            <a:ext cx="312906" cy="369332"/>
          </a:xfrm>
          <a:prstGeom prst="rect">
            <a:avLst/>
          </a:prstGeom>
          <a:noFill/>
        </p:spPr>
        <p:txBody>
          <a:bodyPr wrap="none" rtlCol="0">
            <a:spAutoFit/>
          </a:bodyPr>
          <a:lstStyle/>
          <a:p>
            <a:r>
              <a:rPr lang="en-US" dirty="0" smtClean="0"/>
              <a:t>d</a:t>
            </a:r>
            <a:endParaRPr lang="en-GB" dirty="0"/>
          </a:p>
        </p:txBody>
      </p:sp>
      <p:sp>
        <p:nvSpPr>
          <p:cNvPr id="193" name="TextBox 192"/>
          <p:cNvSpPr txBox="1"/>
          <p:nvPr/>
        </p:nvSpPr>
        <p:spPr>
          <a:xfrm>
            <a:off x="7579481" y="3553350"/>
            <a:ext cx="300082" cy="369332"/>
          </a:xfrm>
          <a:prstGeom prst="rect">
            <a:avLst/>
          </a:prstGeom>
          <a:noFill/>
        </p:spPr>
        <p:txBody>
          <a:bodyPr wrap="none" rtlCol="0">
            <a:spAutoFit/>
          </a:bodyPr>
          <a:lstStyle/>
          <a:p>
            <a:r>
              <a:rPr lang="en-US" dirty="0" smtClean="0"/>
              <a:t>x</a:t>
            </a:r>
            <a:endParaRPr lang="en-GB" dirty="0"/>
          </a:p>
        </p:txBody>
      </p:sp>
      <p:sp>
        <p:nvSpPr>
          <p:cNvPr id="194" name="TextBox 193"/>
          <p:cNvSpPr txBox="1"/>
          <p:nvPr/>
        </p:nvSpPr>
        <p:spPr>
          <a:xfrm rot="16200000">
            <a:off x="5882531" y="2464688"/>
            <a:ext cx="1818126" cy="307777"/>
          </a:xfrm>
          <a:prstGeom prst="rect">
            <a:avLst/>
          </a:prstGeom>
          <a:noFill/>
        </p:spPr>
        <p:txBody>
          <a:bodyPr wrap="none" rtlCol="0">
            <a:spAutoFit/>
          </a:bodyPr>
          <a:lstStyle/>
          <a:p>
            <a:r>
              <a:rPr lang="en-US" sz="1400" dirty="0" smtClean="0"/>
              <a:t>Electric field at </a:t>
            </a:r>
            <a:r>
              <a:rPr lang="en-US" sz="1400" dirty="0" err="1" smtClean="0"/>
              <a:t>Vdep</a:t>
            </a:r>
            <a:endParaRPr lang="en-GB" sz="1400" dirty="0"/>
          </a:p>
        </p:txBody>
      </p:sp>
      <p:grpSp>
        <p:nvGrpSpPr>
          <p:cNvPr id="195" name="Group 194"/>
          <p:cNvGrpSpPr/>
          <p:nvPr/>
        </p:nvGrpSpPr>
        <p:grpSpPr>
          <a:xfrm>
            <a:off x="5304138" y="1862917"/>
            <a:ext cx="261610" cy="369332"/>
            <a:chOff x="6693888" y="4147839"/>
            <a:chExt cx="261610" cy="369332"/>
          </a:xfrm>
        </p:grpSpPr>
        <p:sp>
          <p:nvSpPr>
            <p:cNvPr id="196" name="Oval 19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7" name="TextBox 19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198" name="Group 197"/>
          <p:cNvGrpSpPr/>
          <p:nvPr/>
        </p:nvGrpSpPr>
        <p:grpSpPr>
          <a:xfrm>
            <a:off x="5004688" y="2114348"/>
            <a:ext cx="261610" cy="369332"/>
            <a:chOff x="6693888" y="4147839"/>
            <a:chExt cx="261610" cy="369332"/>
          </a:xfrm>
        </p:grpSpPr>
        <p:sp>
          <p:nvSpPr>
            <p:cNvPr id="199" name="Oval 19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0" name="TextBox 19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1" name="Group 200"/>
          <p:cNvGrpSpPr/>
          <p:nvPr/>
        </p:nvGrpSpPr>
        <p:grpSpPr>
          <a:xfrm>
            <a:off x="5281817" y="2433911"/>
            <a:ext cx="261610" cy="369332"/>
            <a:chOff x="6693888" y="4147839"/>
            <a:chExt cx="261610" cy="369332"/>
          </a:xfrm>
        </p:grpSpPr>
        <p:sp>
          <p:nvSpPr>
            <p:cNvPr id="202" name="Oval 20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3" name="TextBox 20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4" name="Group 203"/>
          <p:cNvGrpSpPr/>
          <p:nvPr/>
        </p:nvGrpSpPr>
        <p:grpSpPr>
          <a:xfrm>
            <a:off x="4975834" y="2796523"/>
            <a:ext cx="261610" cy="369332"/>
            <a:chOff x="6693888" y="4147839"/>
            <a:chExt cx="261610" cy="369332"/>
          </a:xfrm>
        </p:grpSpPr>
        <p:sp>
          <p:nvSpPr>
            <p:cNvPr id="205" name="Oval 20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6" name="TextBox 20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07" name="Group 206"/>
          <p:cNvGrpSpPr/>
          <p:nvPr/>
        </p:nvGrpSpPr>
        <p:grpSpPr>
          <a:xfrm>
            <a:off x="6002365" y="2390241"/>
            <a:ext cx="261610" cy="369332"/>
            <a:chOff x="6693888" y="4147839"/>
            <a:chExt cx="261610" cy="369332"/>
          </a:xfrm>
        </p:grpSpPr>
        <p:sp>
          <p:nvSpPr>
            <p:cNvPr id="208" name="Oval 20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9" name="TextBox 20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0" name="Group 209"/>
          <p:cNvGrpSpPr/>
          <p:nvPr/>
        </p:nvGrpSpPr>
        <p:grpSpPr>
          <a:xfrm>
            <a:off x="5542899" y="2574456"/>
            <a:ext cx="261610" cy="369332"/>
            <a:chOff x="6693888" y="4147839"/>
            <a:chExt cx="261610" cy="369332"/>
          </a:xfrm>
        </p:grpSpPr>
        <p:sp>
          <p:nvSpPr>
            <p:cNvPr id="211" name="Oval 2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2" name="TextBox 2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3" name="Group 212"/>
          <p:cNvGrpSpPr/>
          <p:nvPr/>
        </p:nvGrpSpPr>
        <p:grpSpPr>
          <a:xfrm>
            <a:off x="5258012" y="3039864"/>
            <a:ext cx="261610" cy="369332"/>
            <a:chOff x="6693888" y="4147839"/>
            <a:chExt cx="261610" cy="369332"/>
          </a:xfrm>
        </p:grpSpPr>
        <p:sp>
          <p:nvSpPr>
            <p:cNvPr id="214" name="Oval 2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5" name="TextBox 2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6" name="Group 215"/>
          <p:cNvGrpSpPr/>
          <p:nvPr/>
        </p:nvGrpSpPr>
        <p:grpSpPr>
          <a:xfrm>
            <a:off x="6088998" y="1743752"/>
            <a:ext cx="261610" cy="369332"/>
            <a:chOff x="6693888" y="4147839"/>
            <a:chExt cx="261610" cy="369332"/>
          </a:xfrm>
        </p:grpSpPr>
        <p:sp>
          <p:nvSpPr>
            <p:cNvPr id="217" name="Oval 2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8" name="TextBox 2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19" name="Group 218"/>
          <p:cNvGrpSpPr/>
          <p:nvPr/>
        </p:nvGrpSpPr>
        <p:grpSpPr>
          <a:xfrm>
            <a:off x="6116398" y="2803243"/>
            <a:ext cx="261610" cy="369332"/>
            <a:chOff x="6693888" y="4147839"/>
            <a:chExt cx="261610" cy="369332"/>
          </a:xfrm>
        </p:grpSpPr>
        <p:sp>
          <p:nvSpPr>
            <p:cNvPr id="220" name="Oval 2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1" name="TextBox 2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2" name="Group 221"/>
          <p:cNvGrpSpPr/>
          <p:nvPr/>
        </p:nvGrpSpPr>
        <p:grpSpPr>
          <a:xfrm>
            <a:off x="4838841" y="2525311"/>
            <a:ext cx="261610" cy="369332"/>
            <a:chOff x="6693888" y="4147839"/>
            <a:chExt cx="261610" cy="369332"/>
          </a:xfrm>
        </p:grpSpPr>
        <p:sp>
          <p:nvSpPr>
            <p:cNvPr id="223" name="Oval 22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4" name="TextBox 22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5" name="Group 224"/>
          <p:cNvGrpSpPr/>
          <p:nvPr/>
        </p:nvGrpSpPr>
        <p:grpSpPr>
          <a:xfrm>
            <a:off x="5793838" y="1892565"/>
            <a:ext cx="261610" cy="369332"/>
            <a:chOff x="6693888" y="4147839"/>
            <a:chExt cx="261610" cy="369332"/>
          </a:xfrm>
        </p:grpSpPr>
        <p:sp>
          <p:nvSpPr>
            <p:cNvPr id="226" name="Oval 2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7" name="TextBox 2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28" name="Group 227"/>
          <p:cNvGrpSpPr/>
          <p:nvPr/>
        </p:nvGrpSpPr>
        <p:grpSpPr>
          <a:xfrm>
            <a:off x="5088867" y="1724508"/>
            <a:ext cx="261610" cy="369332"/>
            <a:chOff x="6693888" y="4147839"/>
            <a:chExt cx="261610" cy="369332"/>
          </a:xfrm>
        </p:grpSpPr>
        <p:sp>
          <p:nvSpPr>
            <p:cNvPr id="229" name="Oval 22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0" name="TextBox 22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1" name="Group 230"/>
          <p:cNvGrpSpPr/>
          <p:nvPr/>
        </p:nvGrpSpPr>
        <p:grpSpPr>
          <a:xfrm>
            <a:off x="5787731" y="2613560"/>
            <a:ext cx="261610" cy="369332"/>
            <a:chOff x="6693888" y="4147839"/>
            <a:chExt cx="261610" cy="369332"/>
          </a:xfrm>
        </p:grpSpPr>
        <p:sp>
          <p:nvSpPr>
            <p:cNvPr id="232" name="Oval 23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3" name="TextBox 23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4" name="Group 233"/>
          <p:cNvGrpSpPr/>
          <p:nvPr/>
        </p:nvGrpSpPr>
        <p:grpSpPr>
          <a:xfrm>
            <a:off x="5920977" y="2064579"/>
            <a:ext cx="261610" cy="369332"/>
            <a:chOff x="6693888" y="4147839"/>
            <a:chExt cx="261610" cy="369332"/>
          </a:xfrm>
        </p:grpSpPr>
        <p:sp>
          <p:nvSpPr>
            <p:cNvPr id="235" name="Oval 23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6" name="TextBox 23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37" name="Group 236"/>
          <p:cNvGrpSpPr/>
          <p:nvPr/>
        </p:nvGrpSpPr>
        <p:grpSpPr>
          <a:xfrm>
            <a:off x="5355841" y="2694777"/>
            <a:ext cx="261610" cy="369332"/>
            <a:chOff x="6693888" y="4147839"/>
            <a:chExt cx="261610" cy="369332"/>
          </a:xfrm>
        </p:grpSpPr>
        <p:sp>
          <p:nvSpPr>
            <p:cNvPr id="238" name="Oval 23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9" name="TextBox 23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0" name="Group 239"/>
          <p:cNvGrpSpPr/>
          <p:nvPr/>
        </p:nvGrpSpPr>
        <p:grpSpPr>
          <a:xfrm>
            <a:off x="5034054" y="2613560"/>
            <a:ext cx="261610" cy="369332"/>
            <a:chOff x="6693888" y="4147839"/>
            <a:chExt cx="261610" cy="369332"/>
          </a:xfrm>
        </p:grpSpPr>
        <p:sp>
          <p:nvSpPr>
            <p:cNvPr id="241" name="Oval 24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2" name="TextBox 24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3" name="Group 242"/>
          <p:cNvGrpSpPr/>
          <p:nvPr/>
        </p:nvGrpSpPr>
        <p:grpSpPr>
          <a:xfrm>
            <a:off x="6116398" y="2603234"/>
            <a:ext cx="261610" cy="369332"/>
            <a:chOff x="6693888" y="4147839"/>
            <a:chExt cx="261610" cy="369332"/>
          </a:xfrm>
        </p:grpSpPr>
        <p:sp>
          <p:nvSpPr>
            <p:cNvPr id="244" name="Oval 24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5" name="TextBox 24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6" name="Group 245"/>
          <p:cNvGrpSpPr/>
          <p:nvPr/>
        </p:nvGrpSpPr>
        <p:grpSpPr>
          <a:xfrm>
            <a:off x="5576270" y="1725034"/>
            <a:ext cx="261610" cy="369332"/>
            <a:chOff x="6693888" y="4147839"/>
            <a:chExt cx="261610" cy="369332"/>
          </a:xfrm>
        </p:grpSpPr>
        <p:sp>
          <p:nvSpPr>
            <p:cNvPr id="247" name="Oval 24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8" name="TextBox 24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49" name="Group 248"/>
          <p:cNvGrpSpPr/>
          <p:nvPr/>
        </p:nvGrpSpPr>
        <p:grpSpPr>
          <a:xfrm>
            <a:off x="4903249" y="3122939"/>
            <a:ext cx="261610" cy="369332"/>
            <a:chOff x="6693888" y="4147839"/>
            <a:chExt cx="261610" cy="369332"/>
          </a:xfrm>
        </p:grpSpPr>
        <p:sp>
          <p:nvSpPr>
            <p:cNvPr id="250" name="Oval 24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1" name="TextBox 25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2" name="Group 251"/>
          <p:cNvGrpSpPr/>
          <p:nvPr/>
        </p:nvGrpSpPr>
        <p:grpSpPr>
          <a:xfrm>
            <a:off x="5958193" y="3153702"/>
            <a:ext cx="261610" cy="369332"/>
            <a:chOff x="6693888" y="4147839"/>
            <a:chExt cx="261610" cy="369332"/>
          </a:xfrm>
        </p:grpSpPr>
        <p:sp>
          <p:nvSpPr>
            <p:cNvPr id="253" name="Oval 25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4" name="TextBox 25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5" name="Group 254"/>
          <p:cNvGrpSpPr/>
          <p:nvPr/>
        </p:nvGrpSpPr>
        <p:grpSpPr>
          <a:xfrm>
            <a:off x="4851547" y="1968765"/>
            <a:ext cx="261610" cy="369332"/>
            <a:chOff x="6693888" y="4147839"/>
            <a:chExt cx="261610" cy="369332"/>
          </a:xfrm>
        </p:grpSpPr>
        <p:sp>
          <p:nvSpPr>
            <p:cNvPr id="256" name="Oval 25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7" name="TextBox 25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58" name="Group 257"/>
          <p:cNvGrpSpPr/>
          <p:nvPr/>
        </p:nvGrpSpPr>
        <p:grpSpPr>
          <a:xfrm>
            <a:off x="5333520" y="2161098"/>
            <a:ext cx="261610" cy="369332"/>
            <a:chOff x="6693888" y="4147839"/>
            <a:chExt cx="261610" cy="369332"/>
          </a:xfrm>
        </p:grpSpPr>
        <p:sp>
          <p:nvSpPr>
            <p:cNvPr id="259" name="Oval 25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0" name="TextBox 25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1" name="Group 260"/>
          <p:cNvGrpSpPr/>
          <p:nvPr/>
        </p:nvGrpSpPr>
        <p:grpSpPr>
          <a:xfrm>
            <a:off x="5806447" y="2313590"/>
            <a:ext cx="261610" cy="369332"/>
            <a:chOff x="6693888" y="4147839"/>
            <a:chExt cx="261610" cy="369332"/>
          </a:xfrm>
        </p:grpSpPr>
        <p:sp>
          <p:nvSpPr>
            <p:cNvPr id="262" name="Oval 26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3" name="TextBox 26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4" name="Group 263"/>
          <p:cNvGrpSpPr/>
          <p:nvPr/>
        </p:nvGrpSpPr>
        <p:grpSpPr>
          <a:xfrm>
            <a:off x="5973511" y="1910936"/>
            <a:ext cx="261610" cy="369332"/>
            <a:chOff x="6693888" y="4147839"/>
            <a:chExt cx="261610" cy="369332"/>
          </a:xfrm>
        </p:grpSpPr>
        <p:sp>
          <p:nvSpPr>
            <p:cNvPr id="265" name="Oval 26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6" name="TextBox 26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67" name="Group 266"/>
          <p:cNvGrpSpPr/>
          <p:nvPr/>
        </p:nvGrpSpPr>
        <p:grpSpPr>
          <a:xfrm>
            <a:off x="6168101" y="3069416"/>
            <a:ext cx="261610" cy="369332"/>
            <a:chOff x="6693888" y="4147839"/>
            <a:chExt cx="261610" cy="369332"/>
          </a:xfrm>
        </p:grpSpPr>
        <p:sp>
          <p:nvSpPr>
            <p:cNvPr id="268" name="Oval 26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9" name="TextBox 26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0" name="Group 269"/>
          <p:cNvGrpSpPr/>
          <p:nvPr/>
        </p:nvGrpSpPr>
        <p:grpSpPr>
          <a:xfrm>
            <a:off x="5485191" y="3117115"/>
            <a:ext cx="261610" cy="369332"/>
            <a:chOff x="6693888" y="4147839"/>
            <a:chExt cx="261610" cy="369332"/>
          </a:xfrm>
        </p:grpSpPr>
        <p:sp>
          <p:nvSpPr>
            <p:cNvPr id="271" name="Oval 27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2" name="TextBox 27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3" name="Group 272"/>
          <p:cNvGrpSpPr/>
          <p:nvPr/>
        </p:nvGrpSpPr>
        <p:grpSpPr>
          <a:xfrm>
            <a:off x="5042817" y="2422056"/>
            <a:ext cx="261610" cy="369332"/>
            <a:chOff x="6693888" y="4147839"/>
            <a:chExt cx="261610" cy="369332"/>
          </a:xfrm>
        </p:grpSpPr>
        <p:sp>
          <p:nvSpPr>
            <p:cNvPr id="274" name="Oval 27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5" name="TextBox 27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6" name="Group 275"/>
          <p:cNvGrpSpPr/>
          <p:nvPr/>
        </p:nvGrpSpPr>
        <p:grpSpPr>
          <a:xfrm>
            <a:off x="4851547" y="1726270"/>
            <a:ext cx="261610" cy="369332"/>
            <a:chOff x="6693888" y="4147839"/>
            <a:chExt cx="261610" cy="369332"/>
          </a:xfrm>
        </p:grpSpPr>
        <p:sp>
          <p:nvSpPr>
            <p:cNvPr id="277" name="Oval 27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8" name="TextBox 27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79" name="Group 278"/>
          <p:cNvGrpSpPr/>
          <p:nvPr/>
        </p:nvGrpSpPr>
        <p:grpSpPr>
          <a:xfrm>
            <a:off x="4820803" y="2892836"/>
            <a:ext cx="261610" cy="369332"/>
            <a:chOff x="6693888" y="4147839"/>
            <a:chExt cx="261610" cy="369332"/>
          </a:xfrm>
        </p:grpSpPr>
        <p:sp>
          <p:nvSpPr>
            <p:cNvPr id="280" name="Oval 27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1" name="TextBox 28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2" name="Group 281"/>
          <p:cNvGrpSpPr/>
          <p:nvPr/>
        </p:nvGrpSpPr>
        <p:grpSpPr>
          <a:xfrm>
            <a:off x="5514046" y="2010316"/>
            <a:ext cx="261610" cy="369332"/>
            <a:chOff x="6693888" y="4147839"/>
            <a:chExt cx="261610" cy="369332"/>
          </a:xfrm>
        </p:grpSpPr>
        <p:sp>
          <p:nvSpPr>
            <p:cNvPr id="283" name="Oval 28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4" name="TextBox 28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5" name="Group 284"/>
          <p:cNvGrpSpPr/>
          <p:nvPr/>
        </p:nvGrpSpPr>
        <p:grpSpPr>
          <a:xfrm>
            <a:off x="5754745" y="3126459"/>
            <a:ext cx="261610" cy="369332"/>
            <a:chOff x="6693888" y="4147839"/>
            <a:chExt cx="261610" cy="369332"/>
          </a:xfrm>
        </p:grpSpPr>
        <p:sp>
          <p:nvSpPr>
            <p:cNvPr id="286" name="Oval 2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7" name="TextBox 2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88" name="Group 287"/>
          <p:cNvGrpSpPr/>
          <p:nvPr/>
        </p:nvGrpSpPr>
        <p:grpSpPr>
          <a:xfrm>
            <a:off x="5275515" y="2795854"/>
            <a:ext cx="261610" cy="369332"/>
            <a:chOff x="6693888" y="4147839"/>
            <a:chExt cx="261610" cy="369332"/>
          </a:xfrm>
        </p:grpSpPr>
        <p:sp>
          <p:nvSpPr>
            <p:cNvPr id="289" name="Oval 28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0" name="TextBox 28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1" name="Group 290"/>
          <p:cNvGrpSpPr/>
          <p:nvPr/>
        </p:nvGrpSpPr>
        <p:grpSpPr>
          <a:xfrm>
            <a:off x="5800737" y="2874604"/>
            <a:ext cx="261610" cy="369332"/>
            <a:chOff x="6693888" y="4147839"/>
            <a:chExt cx="261610" cy="369332"/>
          </a:xfrm>
        </p:grpSpPr>
        <p:sp>
          <p:nvSpPr>
            <p:cNvPr id="292" name="Oval 29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3" name="TextBox 29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4" name="Group 293"/>
          <p:cNvGrpSpPr/>
          <p:nvPr/>
        </p:nvGrpSpPr>
        <p:grpSpPr>
          <a:xfrm>
            <a:off x="5690290" y="2468448"/>
            <a:ext cx="261610" cy="369332"/>
            <a:chOff x="6693888" y="4147839"/>
            <a:chExt cx="261610" cy="369332"/>
          </a:xfrm>
        </p:grpSpPr>
        <p:sp>
          <p:nvSpPr>
            <p:cNvPr id="295" name="Oval 29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6" name="TextBox 29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297" name="Group 296"/>
          <p:cNvGrpSpPr/>
          <p:nvPr/>
        </p:nvGrpSpPr>
        <p:grpSpPr>
          <a:xfrm>
            <a:off x="5156238" y="2198259"/>
            <a:ext cx="261610" cy="369332"/>
            <a:chOff x="6693888" y="4147839"/>
            <a:chExt cx="261610" cy="369332"/>
          </a:xfrm>
        </p:grpSpPr>
        <p:sp>
          <p:nvSpPr>
            <p:cNvPr id="298" name="Oval 29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9" name="TextBox 29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0" name="Group 299"/>
          <p:cNvGrpSpPr/>
          <p:nvPr/>
        </p:nvGrpSpPr>
        <p:grpSpPr>
          <a:xfrm>
            <a:off x="5156238" y="1928418"/>
            <a:ext cx="261610" cy="369332"/>
            <a:chOff x="6693888" y="4147839"/>
            <a:chExt cx="261610" cy="369332"/>
          </a:xfrm>
        </p:grpSpPr>
        <p:sp>
          <p:nvSpPr>
            <p:cNvPr id="301" name="Oval 30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2" name="TextBox 30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3" name="Group 302"/>
          <p:cNvGrpSpPr/>
          <p:nvPr/>
        </p:nvGrpSpPr>
        <p:grpSpPr>
          <a:xfrm>
            <a:off x="4890121" y="2259688"/>
            <a:ext cx="261610" cy="369332"/>
            <a:chOff x="6693888" y="4147839"/>
            <a:chExt cx="261610" cy="369332"/>
          </a:xfrm>
        </p:grpSpPr>
        <p:sp>
          <p:nvSpPr>
            <p:cNvPr id="304" name="Oval 30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5" name="TextBox 30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6" name="Group 305"/>
          <p:cNvGrpSpPr/>
          <p:nvPr/>
        </p:nvGrpSpPr>
        <p:grpSpPr>
          <a:xfrm>
            <a:off x="6129826" y="2171802"/>
            <a:ext cx="261610" cy="369332"/>
            <a:chOff x="6693888" y="4147839"/>
            <a:chExt cx="261610" cy="369332"/>
          </a:xfrm>
        </p:grpSpPr>
        <p:sp>
          <p:nvSpPr>
            <p:cNvPr id="307" name="Oval 30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8" name="TextBox 30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09" name="Group 308"/>
          <p:cNvGrpSpPr/>
          <p:nvPr/>
        </p:nvGrpSpPr>
        <p:grpSpPr>
          <a:xfrm>
            <a:off x="5677463" y="2099116"/>
            <a:ext cx="261610" cy="369332"/>
            <a:chOff x="6693888" y="4147839"/>
            <a:chExt cx="261610" cy="369332"/>
          </a:xfrm>
        </p:grpSpPr>
        <p:sp>
          <p:nvSpPr>
            <p:cNvPr id="310" name="Oval 30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1" name="TextBox 31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12" name="Group 311"/>
          <p:cNvGrpSpPr/>
          <p:nvPr/>
        </p:nvGrpSpPr>
        <p:grpSpPr>
          <a:xfrm>
            <a:off x="5808268" y="1727392"/>
            <a:ext cx="261610" cy="369332"/>
            <a:chOff x="6693888" y="4147839"/>
            <a:chExt cx="261610" cy="369332"/>
          </a:xfrm>
        </p:grpSpPr>
        <p:sp>
          <p:nvSpPr>
            <p:cNvPr id="313" name="Oval 31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4" name="TextBox 31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15" name="Group 314"/>
          <p:cNvGrpSpPr/>
          <p:nvPr/>
        </p:nvGrpSpPr>
        <p:grpSpPr>
          <a:xfrm>
            <a:off x="5546658" y="2931398"/>
            <a:ext cx="261610" cy="369332"/>
            <a:chOff x="6693888" y="4147839"/>
            <a:chExt cx="261610" cy="369332"/>
          </a:xfrm>
        </p:grpSpPr>
        <p:sp>
          <p:nvSpPr>
            <p:cNvPr id="316" name="Oval 31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7" name="TextBox 31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18" name="Group 317"/>
          <p:cNvGrpSpPr/>
          <p:nvPr/>
        </p:nvGrpSpPr>
        <p:grpSpPr>
          <a:xfrm>
            <a:off x="5837880" y="2670532"/>
            <a:ext cx="261610" cy="369332"/>
            <a:chOff x="6693888" y="4147839"/>
            <a:chExt cx="261610" cy="369332"/>
          </a:xfrm>
        </p:grpSpPr>
        <p:sp>
          <p:nvSpPr>
            <p:cNvPr id="319" name="Oval 31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0" name="TextBox 31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21" name="Group 320"/>
          <p:cNvGrpSpPr/>
          <p:nvPr/>
        </p:nvGrpSpPr>
        <p:grpSpPr>
          <a:xfrm>
            <a:off x="5988250" y="2950804"/>
            <a:ext cx="261610" cy="369332"/>
            <a:chOff x="6693888" y="4147839"/>
            <a:chExt cx="261610" cy="369332"/>
          </a:xfrm>
        </p:grpSpPr>
        <p:sp>
          <p:nvSpPr>
            <p:cNvPr id="322" name="Oval 32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3" name="TextBox 32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24" name="Group 323"/>
          <p:cNvGrpSpPr/>
          <p:nvPr/>
        </p:nvGrpSpPr>
        <p:grpSpPr>
          <a:xfrm>
            <a:off x="5494956" y="2689760"/>
            <a:ext cx="261610" cy="369332"/>
            <a:chOff x="6693888" y="4147839"/>
            <a:chExt cx="261610" cy="369332"/>
          </a:xfrm>
        </p:grpSpPr>
        <p:sp>
          <p:nvSpPr>
            <p:cNvPr id="325" name="Oval 32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6" name="TextBox 32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27" name="Group 326"/>
          <p:cNvGrpSpPr/>
          <p:nvPr/>
        </p:nvGrpSpPr>
        <p:grpSpPr>
          <a:xfrm>
            <a:off x="5388817" y="2449111"/>
            <a:ext cx="261610" cy="369332"/>
            <a:chOff x="6693888" y="4147839"/>
            <a:chExt cx="261610" cy="369332"/>
          </a:xfrm>
        </p:grpSpPr>
        <p:sp>
          <p:nvSpPr>
            <p:cNvPr id="328" name="Oval 32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9" name="TextBox 32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30" name="Group 329"/>
          <p:cNvGrpSpPr/>
          <p:nvPr/>
        </p:nvGrpSpPr>
        <p:grpSpPr>
          <a:xfrm>
            <a:off x="5388817" y="2258992"/>
            <a:ext cx="261610" cy="369332"/>
            <a:chOff x="6693888" y="4147839"/>
            <a:chExt cx="261610" cy="369332"/>
          </a:xfrm>
        </p:grpSpPr>
        <p:sp>
          <p:nvSpPr>
            <p:cNvPr id="331" name="Oval 33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32" name="TextBox 33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33" name="Group 332"/>
          <p:cNvGrpSpPr/>
          <p:nvPr/>
        </p:nvGrpSpPr>
        <p:grpSpPr>
          <a:xfrm>
            <a:off x="5197954" y="2835322"/>
            <a:ext cx="261610" cy="369332"/>
            <a:chOff x="6693888" y="4147839"/>
            <a:chExt cx="261610" cy="369332"/>
          </a:xfrm>
        </p:grpSpPr>
        <p:sp>
          <p:nvSpPr>
            <p:cNvPr id="334" name="Oval 33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35" name="TextBox 33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36" name="Group 335"/>
          <p:cNvGrpSpPr/>
          <p:nvPr/>
        </p:nvGrpSpPr>
        <p:grpSpPr>
          <a:xfrm>
            <a:off x="5016979" y="2955643"/>
            <a:ext cx="261610" cy="369332"/>
            <a:chOff x="6693888" y="4147839"/>
            <a:chExt cx="261610" cy="369332"/>
          </a:xfrm>
        </p:grpSpPr>
        <p:sp>
          <p:nvSpPr>
            <p:cNvPr id="337" name="Oval 33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38" name="TextBox 33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39" name="Group 338"/>
          <p:cNvGrpSpPr/>
          <p:nvPr/>
        </p:nvGrpSpPr>
        <p:grpSpPr>
          <a:xfrm>
            <a:off x="5118748" y="3090675"/>
            <a:ext cx="261610" cy="369332"/>
            <a:chOff x="6693888" y="4147839"/>
            <a:chExt cx="261610" cy="369332"/>
          </a:xfrm>
        </p:grpSpPr>
        <p:sp>
          <p:nvSpPr>
            <p:cNvPr id="340" name="Oval 3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41" name="TextBox 3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42" name="Group 341"/>
          <p:cNvGrpSpPr/>
          <p:nvPr/>
        </p:nvGrpSpPr>
        <p:grpSpPr>
          <a:xfrm>
            <a:off x="5678212" y="2719237"/>
            <a:ext cx="261610" cy="369332"/>
            <a:chOff x="6693888" y="4147839"/>
            <a:chExt cx="261610" cy="369332"/>
          </a:xfrm>
        </p:grpSpPr>
        <p:sp>
          <p:nvSpPr>
            <p:cNvPr id="343" name="Oval 34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44" name="TextBox 34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45" name="Group 344"/>
          <p:cNvGrpSpPr/>
          <p:nvPr/>
        </p:nvGrpSpPr>
        <p:grpSpPr>
          <a:xfrm>
            <a:off x="5721635" y="2960950"/>
            <a:ext cx="261610" cy="369332"/>
            <a:chOff x="6693888" y="4147839"/>
            <a:chExt cx="261610" cy="369332"/>
          </a:xfrm>
        </p:grpSpPr>
        <p:sp>
          <p:nvSpPr>
            <p:cNvPr id="346" name="Oval 3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47" name="TextBox 3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48" name="Group 347"/>
          <p:cNvGrpSpPr/>
          <p:nvPr/>
        </p:nvGrpSpPr>
        <p:grpSpPr>
          <a:xfrm>
            <a:off x="6174094" y="2392248"/>
            <a:ext cx="261610" cy="369332"/>
            <a:chOff x="6693888" y="4147839"/>
            <a:chExt cx="261610" cy="369332"/>
          </a:xfrm>
        </p:grpSpPr>
        <p:sp>
          <p:nvSpPr>
            <p:cNvPr id="349" name="Oval 34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0" name="TextBox 34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51" name="Group 350"/>
          <p:cNvGrpSpPr/>
          <p:nvPr/>
        </p:nvGrpSpPr>
        <p:grpSpPr>
          <a:xfrm>
            <a:off x="6174094" y="1939117"/>
            <a:ext cx="261610" cy="369332"/>
            <a:chOff x="6693888" y="4147839"/>
            <a:chExt cx="261610" cy="369332"/>
          </a:xfrm>
        </p:grpSpPr>
        <p:sp>
          <p:nvSpPr>
            <p:cNvPr id="352" name="Oval 3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3" name="TextBox 3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54" name="Group 353"/>
          <p:cNvGrpSpPr/>
          <p:nvPr/>
        </p:nvGrpSpPr>
        <p:grpSpPr>
          <a:xfrm>
            <a:off x="5670946" y="2187459"/>
            <a:ext cx="261610" cy="369332"/>
            <a:chOff x="6693888" y="4147839"/>
            <a:chExt cx="261610" cy="369332"/>
          </a:xfrm>
        </p:grpSpPr>
        <p:sp>
          <p:nvSpPr>
            <p:cNvPr id="355" name="Oval 3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6" name="TextBox 3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57" name="Group 356"/>
          <p:cNvGrpSpPr/>
          <p:nvPr/>
        </p:nvGrpSpPr>
        <p:grpSpPr>
          <a:xfrm>
            <a:off x="5460025" y="1786717"/>
            <a:ext cx="261610" cy="369332"/>
            <a:chOff x="6693888" y="4147839"/>
            <a:chExt cx="261610" cy="369332"/>
          </a:xfrm>
        </p:grpSpPr>
        <p:sp>
          <p:nvSpPr>
            <p:cNvPr id="358" name="Oval 3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9" name="TextBox 3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60" name="Group 359"/>
          <p:cNvGrpSpPr/>
          <p:nvPr/>
        </p:nvGrpSpPr>
        <p:grpSpPr>
          <a:xfrm>
            <a:off x="6002365" y="2590030"/>
            <a:ext cx="261610" cy="369332"/>
            <a:chOff x="6693888" y="4147839"/>
            <a:chExt cx="261610" cy="369332"/>
          </a:xfrm>
        </p:grpSpPr>
        <p:sp>
          <p:nvSpPr>
            <p:cNvPr id="361" name="Oval 36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62" name="TextBox 36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63" name="Group 362"/>
          <p:cNvGrpSpPr/>
          <p:nvPr/>
        </p:nvGrpSpPr>
        <p:grpSpPr>
          <a:xfrm>
            <a:off x="5187814" y="2590030"/>
            <a:ext cx="261610" cy="369332"/>
            <a:chOff x="6693888" y="4147839"/>
            <a:chExt cx="261610" cy="369332"/>
          </a:xfrm>
        </p:grpSpPr>
        <p:sp>
          <p:nvSpPr>
            <p:cNvPr id="364" name="Oval 36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65" name="TextBox 36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9" name="Group 538"/>
          <p:cNvGrpSpPr/>
          <p:nvPr/>
        </p:nvGrpSpPr>
        <p:grpSpPr>
          <a:xfrm>
            <a:off x="5308638" y="2080818"/>
            <a:ext cx="261610" cy="369332"/>
            <a:chOff x="6693888" y="4147839"/>
            <a:chExt cx="261610" cy="369332"/>
          </a:xfrm>
        </p:grpSpPr>
        <p:sp>
          <p:nvSpPr>
            <p:cNvPr id="540" name="Oval 53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1" name="TextBox 54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2" name="Group 541"/>
          <p:cNvGrpSpPr/>
          <p:nvPr/>
        </p:nvGrpSpPr>
        <p:grpSpPr>
          <a:xfrm>
            <a:off x="5461038" y="2233218"/>
            <a:ext cx="261610" cy="369332"/>
            <a:chOff x="6693888" y="4147839"/>
            <a:chExt cx="261610" cy="369332"/>
          </a:xfrm>
        </p:grpSpPr>
        <p:sp>
          <p:nvSpPr>
            <p:cNvPr id="543" name="Oval 54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4" name="TextBox 54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5" name="Group 544"/>
          <p:cNvGrpSpPr/>
          <p:nvPr/>
        </p:nvGrpSpPr>
        <p:grpSpPr>
          <a:xfrm>
            <a:off x="5613438" y="2385618"/>
            <a:ext cx="261610" cy="369332"/>
            <a:chOff x="6693888" y="4147839"/>
            <a:chExt cx="261610" cy="369332"/>
          </a:xfrm>
        </p:grpSpPr>
        <p:sp>
          <p:nvSpPr>
            <p:cNvPr id="546" name="Oval 54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47" name="TextBox 54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48" name="Group 547"/>
          <p:cNvGrpSpPr/>
          <p:nvPr/>
        </p:nvGrpSpPr>
        <p:grpSpPr>
          <a:xfrm>
            <a:off x="5765838" y="2538018"/>
            <a:ext cx="261610" cy="369332"/>
            <a:chOff x="6693888" y="4147839"/>
            <a:chExt cx="261610" cy="369332"/>
          </a:xfrm>
        </p:grpSpPr>
        <p:sp>
          <p:nvSpPr>
            <p:cNvPr id="549" name="Oval 54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0" name="TextBox 54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1" name="Group 550"/>
          <p:cNvGrpSpPr/>
          <p:nvPr/>
        </p:nvGrpSpPr>
        <p:grpSpPr>
          <a:xfrm>
            <a:off x="5918238" y="2690418"/>
            <a:ext cx="261610" cy="369332"/>
            <a:chOff x="6693888" y="4147839"/>
            <a:chExt cx="261610" cy="369332"/>
          </a:xfrm>
        </p:grpSpPr>
        <p:sp>
          <p:nvSpPr>
            <p:cNvPr id="552" name="Oval 55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3" name="TextBox 55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4" name="Group 553"/>
          <p:cNvGrpSpPr/>
          <p:nvPr/>
        </p:nvGrpSpPr>
        <p:grpSpPr>
          <a:xfrm>
            <a:off x="6070638" y="2842818"/>
            <a:ext cx="261610" cy="369332"/>
            <a:chOff x="6693888" y="4147839"/>
            <a:chExt cx="261610" cy="369332"/>
          </a:xfrm>
        </p:grpSpPr>
        <p:sp>
          <p:nvSpPr>
            <p:cNvPr id="555" name="Oval 55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6" name="TextBox 55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57" name="Group 556"/>
          <p:cNvGrpSpPr/>
          <p:nvPr/>
        </p:nvGrpSpPr>
        <p:grpSpPr>
          <a:xfrm>
            <a:off x="6223038" y="2995218"/>
            <a:ext cx="261610" cy="369332"/>
            <a:chOff x="6693888" y="4147839"/>
            <a:chExt cx="261610" cy="369332"/>
          </a:xfrm>
        </p:grpSpPr>
        <p:sp>
          <p:nvSpPr>
            <p:cNvPr id="558" name="Oval 55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59" name="TextBox 55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0" name="Group 559"/>
          <p:cNvGrpSpPr/>
          <p:nvPr/>
        </p:nvGrpSpPr>
        <p:grpSpPr>
          <a:xfrm>
            <a:off x="5556224" y="1920728"/>
            <a:ext cx="261610" cy="369332"/>
            <a:chOff x="6693888" y="4147839"/>
            <a:chExt cx="261610" cy="369332"/>
          </a:xfrm>
        </p:grpSpPr>
        <p:sp>
          <p:nvSpPr>
            <p:cNvPr id="561" name="Oval 56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2" name="TextBox 56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3" name="Group 562"/>
          <p:cNvGrpSpPr/>
          <p:nvPr/>
        </p:nvGrpSpPr>
        <p:grpSpPr>
          <a:xfrm>
            <a:off x="5146252" y="2290815"/>
            <a:ext cx="261610" cy="369332"/>
            <a:chOff x="6693888" y="4147839"/>
            <a:chExt cx="261610" cy="369332"/>
          </a:xfrm>
        </p:grpSpPr>
        <p:sp>
          <p:nvSpPr>
            <p:cNvPr id="564" name="Oval 56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5" name="TextBox 56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6" name="Group 565"/>
          <p:cNvGrpSpPr/>
          <p:nvPr/>
        </p:nvGrpSpPr>
        <p:grpSpPr>
          <a:xfrm>
            <a:off x="5491197" y="2862049"/>
            <a:ext cx="261610" cy="369332"/>
            <a:chOff x="6693888" y="4147839"/>
            <a:chExt cx="261610" cy="369332"/>
          </a:xfrm>
        </p:grpSpPr>
        <p:sp>
          <p:nvSpPr>
            <p:cNvPr id="567" name="Oval 56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68" name="TextBox 56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69" name="Group 568"/>
          <p:cNvGrpSpPr/>
          <p:nvPr/>
        </p:nvGrpSpPr>
        <p:grpSpPr>
          <a:xfrm>
            <a:off x="6002365" y="2197345"/>
            <a:ext cx="261610" cy="369332"/>
            <a:chOff x="6693888" y="4147839"/>
            <a:chExt cx="261610" cy="369332"/>
          </a:xfrm>
        </p:grpSpPr>
        <p:sp>
          <p:nvSpPr>
            <p:cNvPr id="570" name="Oval 56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1" name="TextBox 57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74" name="Group 573"/>
          <p:cNvGrpSpPr/>
          <p:nvPr/>
        </p:nvGrpSpPr>
        <p:grpSpPr>
          <a:xfrm>
            <a:off x="4810528" y="2243056"/>
            <a:ext cx="319318" cy="369332"/>
            <a:chOff x="3773099" y="5225534"/>
            <a:chExt cx="319318" cy="369332"/>
          </a:xfrm>
        </p:grpSpPr>
        <p:sp>
          <p:nvSpPr>
            <p:cNvPr id="575" name="Oval 574"/>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6" name="TextBox 575"/>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77" name="Group 576"/>
          <p:cNvGrpSpPr/>
          <p:nvPr/>
        </p:nvGrpSpPr>
        <p:grpSpPr>
          <a:xfrm>
            <a:off x="5107180" y="1963470"/>
            <a:ext cx="319318" cy="369332"/>
            <a:chOff x="3773099" y="5225534"/>
            <a:chExt cx="319318" cy="369332"/>
          </a:xfrm>
        </p:grpSpPr>
        <p:sp>
          <p:nvSpPr>
            <p:cNvPr id="578" name="Oval 577"/>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79" name="TextBox 578"/>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80" name="Group 579"/>
          <p:cNvGrpSpPr/>
          <p:nvPr/>
        </p:nvGrpSpPr>
        <p:grpSpPr>
          <a:xfrm>
            <a:off x="5107180" y="2243056"/>
            <a:ext cx="319318" cy="369332"/>
            <a:chOff x="3773099" y="5225534"/>
            <a:chExt cx="319318" cy="369332"/>
          </a:xfrm>
        </p:grpSpPr>
        <p:sp>
          <p:nvSpPr>
            <p:cNvPr id="581" name="Oval 580"/>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2" name="TextBox 581"/>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83" name="Group 582"/>
          <p:cNvGrpSpPr/>
          <p:nvPr/>
        </p:nvGrpSpPr>
        <p:grpSpPr>
          <a:xfrm>
            <a:off x="5107180" y="2834860"/>
            <a:ext cx="319318" cy="369332"/>
            <a:chOff x="3773099" y="5225534"/>
            <a:chExt cx="319318" cy="369332"/>
          </a:xfrm>
        </p:grpSpPr>
        <p:sp>
          <p:nvSpPr>
            <p:cNvPr id="584" name="Oval 583"/>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5" name="TextBox 584"/>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86" name="Group 585"/>
          <p:cNvGrpSpPr/>
          <p:nvPr/>
        </p:nvGrpSpPr>
        <p:grpSpPr>
          <a:xfrm>
            <a:off x="5485732" y="2261776"/>
            <a:ext cx="319318" cy="369332"/>
            <a:chOff x="3773099" y="5225534"/>
            <a:chExt cx="319318" cy="369332"/>
          </a:xfrm>
        </p:grpSpPr>
        <p:sp>
          <p:nvSpPr>
            <p:cNvPr id="587" name="Oval 586"/>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88" name="TextBox 587"/>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89" name="Group 588"/>
          <p:cNvGrpSpPr/>
          <p:nvPr/>
        </p:nvGrpSpPr>
        <p:grpSpPr>
          <a:xfrm>
            <a:off x="5485732" y="2853580"/>
            <a:ext cx="319318" cy="369332"/>
            <a:chOff x="3773099" y="5225534"/>
            <a:chExt cx="319318" cy="369332"/>
          </a:xfrm>
        </p:grpSpPr>
        <p:sp>
          <p:nvSpPr>
            <p:cNvPr id="590" name="Oval 589"/>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1" name="TextBox 590"/>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92" name="Group 591"/>
          <p:cNvGrpSpPr/>
          <p:nvPr/>
        </p:nvGrpSpPr>
        <p:grpSpPr>
          <a:xfrm>
            <a:off x="5814393" y="2868780"/>
            <a:ext cx="319318" cy="369332"/>
            <a:chOff x="3773099" y="5225534"/>
            <a:chExt cx="319318" cy="369332"/>
          </a:xfrm>
        </p:grpSpPr>
        <p:sp>
          <p:nvSpPr>
            <p:cNvPr id="593" name="Oval 592"/>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4" name="TextBox 593"/>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95" name="Group 594"/>
          <p:cNvGrpSpPr/>
          <p:nvPr/>
        </p:nvGrpSpPr>
        <p:grpSpPr>
          <a:xfrm>
            <a:off x="6139787" y="1965194"/>
            <a:ext cx="319318" cy="369332"/>
            <a:chOff x="3773099" y="5225534"/>
            <a:chExt cx="319318" cy="369332"/>
          </a:xfrm>
        </p:grpSpPr>
        <p:sp>
          <p:nvSpPr>
            <p:cNvPr id="596" name="Oval 595"/>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97" name="TextBox 596"/>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598" name="Group 597"/>
          <p:cNvGrpSpPr/>
          <p:nvPr/>
        </p:nvGrpSpPr>
        <p:grpSpPr>
          <a:xfrm>
            <a:off x="6139787" y="2244780"/>
            <a:ext cx="319318" cy="369332"/>
            <a:chOff x="3773099" y="5225534"/>
            <a:chExt cx="319318" cy="369332"/>
          </a:xfrm>
        </p:grpSpPr>
        <p:sp>
          <p:nvSpPr>
            <p:cNvPr id="599" name="Oval 598"/>
            <p:cNvSpPr/>
            <p:nvPr/>
          </p:nvSpPr>
          <p:spPr bwMode="auto">
            <a:xfrm>
              <a:off x="3853656" y="5334000"/>
              <a:ext cx="158205"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0" name="TextBox 599"/>
            <p:cNvSpPr txBox="1"/>
            <p:nvPr/>
          </p:nvSpPr>
          <p:spPr>
            <a:xfrm>
              <a:off x="3773099" y="5225534"/>
              <a:ext cx="319318" cy="369332"/>
            </a:xfrm>
            <a:prstGeom prst="rect">
              <a:avLst/>
            </a:prstGeom>
            <a:noFill/>
          </p:spPr>
          <p:txBody>
            <a:bodyPr wrap="none" rtlCol="0">
              <a:spAutoFit/>
            </a:bodyPr>
            <a:lstStyle/>
            <a:p>
              <a:r>
                <a:rPr lang="en-US" dirty="0">
                  <a:solidFill>
                    <a:srgbClr val="FF0000"/>
                  </a:solidFill>
                </a:rPr>
                <a:t>+</a:t>
              </a:r>
              <a:endParaRPr lang="en-GB" dirty="0">
                <a:solidFill>
                  <a:srgbClr val="FF0000"/>
                </a:solidFill>
              </a:endParaRPr>
            </a:p>
          </p:txBody>
        </p:sp>
      </p:grpSp>
      <p:grpSp>
        <p:nvGrpSpPr>
          <p:cNvPr id="601" name="Group 600"/>
          <p:cNvGrpSpPr/>
          <p:nvPr/>
        </p:nvGrpSpPr>
        <p:grpSpPr>
          <a:xfrm>
            <a:off x="5314660" y="1768270"/>
            <a:ext cx="261610" cy="369332"/>
            <a:chOff x="6693888" y="4147839"/>
            <a:chExt cx="261610" cy="369332"/>
          </a:xfrm>
        </p:grpSpPr>
        <p:sp>
          <p:nvSpPr>
            <p:cNvPr id="602" name="Oval 60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3" name="TextBox 60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04" name="Group 603"/>
          <p:cNvGrpSpPr/>
          <p:nvPr/>
        </p:nvGrpSpPr>
        <p:grpSpPr>
          <a:xfrm>
            <a:off x="5005229" y="2126879"/>
            <a:ext cx="261610" cy="369332"/>
            <a:chOff x="6693888" y="4147839"/>
            <a:chExt cx="261610" cy="369332"/>
          </a:xfrm>
        </p:grpSpPr>
        <p:sp>
          <p:nvSpPr>
            <p:cNvPr id="605" name="Oval 60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6" name="TextBox 60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07" name="Group 606"/>
          <p:cNvGrpSpPr/>
          <p:nvPr/>
        </p:nvGrpSpPr>
        <p:grpSpPr>
          <a:xfrm>
            <a:off x="5282358" y="2446442"/>
            <a:ext cx="261610" cy="369332"/>
            <a:chOff x="6693888" y="4147839"/>
            <a:chExt cx="261610" cy="369332"/>
          </a:xfrm>
        </p:grpSpPr>
        <p:sp>
          <p:nvSpPr>
            <p:cNvPr id="608" name="Oval 60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09" name="TextBox 60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0" name="Group 609"/>
          <p:cNvGrpSpPr/>
          <p:nvPr/>
        </p:nvGrpSpPr>
        <p:grpSpPr>
          <a:xfrm>
            <a:off x="4976375" y="2809054"/>
            <a:ext cx="261610" cy="369332"/>
            <a:chOff x="6693888" y="4147839"/>
            <a:chExt cx="261610" cy="369332"/>
          </a:xfrm>
        </p:grpSpPr>
        <p:sp>
          <p:nvSpPr>
            <p:cNvPr id="611" name="Oval 6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2" name="TextBox 6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3" name="Group 612"/>
          <p:cNvGrpSpPr/>
          <p:nvPr/>
        </p:nvGrpSpPr>
        <p:grpSpPr>
          <a:xfrm>
            <a:off x="5689764" y="2981567"/>
            <a:ext cx="261610" cy="369332"/>
            <a:chOff x="6693888" y="4147839"/>
            <a:chExt cx="261610" cy="369332"/>
          </a:xfrm>
        </p:grpSpPr>
        <p:sp>
          <p:nvSpPr>
            <p:cNvPr id="614" name="Oval 6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5" name="TextBox 6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6" name="Group 615"/>
          <p:cNvGrpSpPr/>
          <p:nvPr/>
        </p:nvGrpSpPr>
        <p:grpSpPr>
          <a:xfrm>
            <a:off x="6002906" y="2402772"/>
            <a:ext cx="261610" cy="369332"/>
            <a:chOff x="6693888" y="4147839"/>
            <a:chExt cx="261610" cy="369332"/>
          </a:xfrm>
        </p:grpSpPr>
        <p:sp>
          <p:nvSpPr>
            <p:cNvPr id="617" name="Oval 6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18" name="TextBox 6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19" name="Group 618"/>
          <p:cNvGrpSpPr/>
          <p:nvPr/>
        </p:nvGrpSpPr>
        <p:grpSpPr>
          <a:xfrm>
            <a:off x="5674245" y="2134590"/>
            <a:ext cx="261610" cy="369332"/>
            <a:chOff x="6693888" y="4147839"/>
            <a:chExt cx="261610" cy="369332"/>
          </a:xfrm>
        </p:grpSpPr>
        <p:sp>
          <p:nvSpPr>
            <p:cNvPr id="620" name="Oval 6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21" name="TextBox 6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22" name="Group 621"/>
          <p:cNvGrpSpPr/>
          <p:nvPr/>
        </p:nvGrpSpPr>
        <p:grpSpPr>
          <a:xfrm>
            <a:off x="5543440" y="2586987"/>
            <a:ext cx="261610" cy="369332"/>
            <a:chOff x="6693888" y="4147839"/>
            <a:chExt cx="261610" cy="369332"/>
          </a:xfrm>
        </p:grpSpPr>
        <p:sp>
          <p:nvSpPr>
            <p:cNvPr id="623" name="Oval 62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24" name="TextBox 62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25" name="Group 624"/>
          <p:cNvGrpSpPr/>
          <p:nvPr/>
        </p:nvGrpSpPr>
        <p:grpSpPr>
          <a:xfrm>
            <a:off x="5258553" y="3052395"/>
            <a:ext cx="261610" cy="369332"/>
            <a:chOff x="6693888" y="4147839"/>
            <a:chExt cx="261610" cy="369332"/>
          </a:xfrm>
        </p:grpSpPr>
        <p:sp>
          <p:nvSpPr>
            <p:cNvPr id="626" name="Oval 6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27" name="TextBox 6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28" name="Group 627"/>
          <p:cNvGrpSpPr/>
          <p:nvPr/>
        </p:nvGrpSpPr>
        <p:grpSpPr>
          <a:xfrm>
            <a:off x="6089539" y="1756283"/>
            <a:ext cx="261610" cy="369332"/>
            <a:chOff x="6693888" y="4147839"/>
            <a:chExt cx="261610" cy="369332"/>
          </a:xfrm>
        </p:grpSpPr>
        <p:sp>
          <p:nvSpPr>
            <p:cNvPr id="629" name="Oval 62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30" name="TextBox 62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31" name="Group 630"/>
          <p:cNvGrpSpPr/>
          <p:nvPr/>
        </p:nvGrpSpPr>
        <p:grpSpPr>
          <a:xfrm>
            <a:off x="6116939" y="2815774"/>
            <a:ext cx="261610" cy="369332"/>
            <a:chOff x="6693888" y="4147839"/>
            <a:chExt cx="261610" cy="369332"/>
          </a:xfrm>
        </p:grpSpPr>
        <p:sp>
          <p:nvSpPr>
            <p:cNvPr id="632" name="Oval 63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33" name="TextBox 63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34" name="Group 633"/>
          <p:cNvGrpSpPr/>
          <p:nvPr/>
        </p:nvGrpSpPr>
        <p:grpSpPr>
          <a:xfrm>
            <a:off x="4839382" y="2537842"/>
            <a:ext cx="261610" cy="369332"/>
            <a:chOff x="6693888" y="4147839"/>
            <a:chExt cx="261610" cy="369332"/>
          </a:xfrm>
        </p:grpSpPr>
        <p:sp>
          <p:nvSpPr>
            <p:cNvPr id="635" name="Oval 63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36" name="TextBox 63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37" name="Group 636"/>
          <p:cNvGrpSpPr/>
          <p:nvPr/>
        </p:nvGrpSpPr>
        <p:grpSpPr>
          <a:xfrm>
            <a:off x="5794379" y="1905096"/>
            <a:ext cx="261610" cy="369332"/>
            <a:chOff x="6693888" y="4147839"/>
            <a:chExt cx="261610" cy="369332"/>
          </a:xfrm>
        </p:grpSpPr>
        <p:sp>
          <p:nvSpPr>
            <p:cNvPr id="638" name="Oval 63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39" name="TextBox 63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40" name="Group 639"/>
          <p:cNvGrpSpPr/>
          <p:nvPr/>
        </p:nvGrpSpPr>
        <p:grpSpPr>
          <a:xfrm>
            <a:off x="5214596" y="1974267"/>
            <a:ext cx="261610" cy="369332"/>
            <a:chOff x="6693888" y="4147839"/>
            <a:chExt cx="261610" cy="369332"/>
          </a:xfrm>
        </p:grpSpPr>
        <p:sp>
          <p:nvSpPr>
            <p:cNvPr id="641" name="Oval 64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42" name="TextBox 64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43" name="Group 642"/>
          <p:cNvGrpSpPr/>
          <p:nvPr/>
        </p:nvGrpSpPr>
        <p:grpSpPr>
          <a:xfrm>
            <a:off x="5788272" y="2626091"/>
            <a:ext cx="261610" cy="369332"/>
            <a:chOff x="6693888" y="4147839"/>
            <a:chExt cx="261610" cy="369332"/>
          </a:xfrm>
        </p:grpSpPr>
        <p:sp>
          <p:nvSpPr>
            <p:cNvPr id="644" name="Oval 64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45" name="TextBox 64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46" name="Group 645"/>
          <p:cNvGrpSpPr/>
          <p:nvPr/>
        </p:nvGrpSpPr>
        <p:grpSpPr>
          <a:xfrm>
            <a:off x="5940363" y="2134590"/>
            <a:ext cx="261610" cy="369332"/>
            <a:chOff x="6693888" y="4147839"/>
            <a:chExt cx="261610" cy="369332"/>
          </a:xfrm>
        </p:grpSpPr>
        <p:sp>
          <p:nvSpPr>
            <p:cNvPr id="647" name="Oval 64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48" name="TextBox 64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49" name="Group 648"/>
          <p:cNvGrpSpPr/>
          <p:nvPr/>
        </p:nvGrpSpPr>
        <p:grpSpPr>
          <a:xfrm>
            <a:off x="5356382" y="2707308"/>
            <a:ext cx="261610" cy="369332"/>
            <a:chOff x="6693888" y="4147839"/>
            <a:chExt cx="261610" cy="369332"/>
          </a:xfrm>
        </p:grpSpPr>
        <p:sp>
          <p:nvSpPr>
            <p:cNvPr id="650" name="Oval 64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51" name="TextBox 65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52" name="Group 651"/>
          <p:cNvGrpSpPr/>
          <p:nvPr/>
        </p:nvGrpSpPr>
        <p:grpSpPr>
          <a:xfrm>
            <a:off x="4930650" y="2588153"/>
            <a:ext cx="261610" cy="369332"/>
            <a:chOff x="6693888" y="4147839"/>
            <a:chExt cx="261610" cy="369332"/>
          </a:xfrm>
        </p:grpSpPr>
        <p:sp>
          <p:nvSpPr>
            <p:cNvPr id="653" name="Oval 65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54" name="TextBox 65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55" name="Group 654"/>
          <p:cNvGrpSpPr/>
          <p:nvPr/>
        </p:nvGrpSpPr>
        <p:grpSpPr>
          <a:xfrm>
            <a:off x="6116939" y="2615765"/>
            <a:ext cx="261610" cy="369332"/>
            <a:chOff x="6693888" y="4147839"/>
            <a:chExt cx="261610" cy="369332"/>
          </a:xfrm>
        </p:grpSpPr>
        <p:sp>
          <p:nvSpPr>
            <p:cNvPr id="656" name="Oval 65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57" name="TextBox 65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58" name="Group 657"/>
          <p:cNvGrpSpPr/>
          <p:nvPr/>
        </p:nvGrpSpPr>
        <p:grpSpPr>
          <a:xfrm>
            <a:off x="5674245" y="2404197"/>
            <a:ext cx="261610" cy="369332"/>
            <a:chOff x="6693888" y="4147839"/>
            <a:chExt cx="261610" cy="369332"/>
          </a:xfrm>
        </p:grpSpPr>
        <p:sp>
          <p:nvSpPr>
            <p:cNvPr id="659" name="Oval 65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60" name="TextBox 65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64" name="Group 663"/>
          <p:cNvGrpSpPr/>
          <p:nvPr/>
        </p:nvGrpSpPr>
        <p:grpSpPr>
          <a:xfrm>
            <a:off x="4903790" y="3135470"/>
            <a:ext cx="261610" cy="369332"/>
            <a:chOff x="6693888" y="4147839"/>
            <a:chExt cx="261610" cy="369332"/>
          </a:xfrm>
        </p:grpSpPr>
        <p:sp>
          <p:nvSpPr>
            <p:cNvPr id="665" name="Oval 66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66" name="TextBox 66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67" name="Group 666"/>
          <p:cNvGrpSpPr/>
          <p:nvPr/>
        </p:nvGrpSpPr>
        <p:grpSpPr>
          <a:xfrm>
            <a:off x="5958734" y="3166233"/>
            <a:ext cx="261610" cy="369332"/>
            <a:chOff x="6693888" y="4147839"/>
            <a:chExt cx="261610" cy="369332"/>
          </a:xfrm>
        </p:grpSpPr>
        <p:sp>
          <p:nvSpPr>
            <p:cNvPr id="668" name="Oval 66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69" name="TextBox 66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70" name="Group 669"/>
          <p:cNvGrpSpPr/>
          <p:nvPr/>
        </p:nvGrpSpPr>
        <p:grpSpPr>
          <a:xfrm>
            <a:off x="4787139" y="2057496"/>
            <a:ext cx="261610" cy="369332"/>
            <a:chOff x="6693888" y="4147839"/>
            <a:chExt cx="261610" cy="369332"/>
          </a:xfrm>
        </p:grpSpPr>
        <p:sp>
          <p:nvSpPr>
            <p:cNvPr id="671" name="Oval 67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72" name="TextBox 67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73" name="Group 672"/>
          <p:cNvGrpSpPr/>
          <p:nvPr/>
        </p:nvGrpSpPr>
        <p:grpSpPr>
          <a:xfrm>
            <a:off x="5334061" y="2173629"/>
            <a:ext cx="261610" cy="369332"/>
            <a:chOff x="6693888" y="4147839"/>
            <a:chExt cx="261610" cy="369332"/>
          </a:xfrm>
        </p:grpSpPr>
        <p:sp>
          <p:nvSpPr>
            <p:cNvPr id="674" name="Oval 67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75" name="TextBox 67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76" name="Group 675"/>
          <p:cNvGrpSpPr/>
          <p:nvPr/>
        </p:nvGrpSpPr>
        <p:grpSpPr>
          <a:xfrm>
            <a:off x="5806988" y="2326121"/>
            <a:ext cx="261610" cy="369332"/>
            <a:chOff x="6693888" y="4147839"/>
            <a:chExt cx="261610" cy="369332"/>
          </a:xfrm>
        </p:grpSpPr>
        <p:sp>
          <p:nvSpPr>
            <p:cNvPr id="677" name="Oval 67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78" name="TextBox 67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79" name="Group 678"/>
          <p:cNvGrpSpPr/>
          <p:nvPr/>
        </p:nvGrpSpPr>
        <p:grpSpPr>
          <a:xfrm>
            <a:off x="5974052" y="1923467"/>
            <a:ext cx="261610" cy="369332"/>
            <a:chOff x="6693888" y="4147839"/>
            <a:chExt cx="261610" cy="369332"/>
          </a:xfrm>
        </p:grpSpPr>
        <p:sp>
          <p:nvSpPr>
            <p:cNvPr id="680" name="Oval 67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81" name="TextBox 68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82" name="Group 681"/>
          <p:cNvGrpSpPr/>
          <p:nvPr/>
        </p:nvGrpSpPr>
        <p:grpSpPr>
          <a:xfrm>
            <a:off x="6168642" y="3081947"/>
            <a:ext cx="261610" cy="369332"/>
            <a:chOff x="6693888" y="4147839"/>
            <a:chExt cx="261610" cy="369332"/>
          </a:xfrm>
        </p:grpSpPr>
        <p:sp>
          <p:nvSpPr>
            <p:cNvPr id="683" name="Oval 68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84" name="TextBox 68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85" name="Group 684"/>
          <p:cNvGrpSpPr/>
          <p:nvPr/>
        </p:nvGrpSpPr>
        <p:grpSpPr>
          <a:xfrm>
            <a:off x="5485732" y="3129646"/>
            <a:ext cx="261610" cy="369332"/>
            <a:chOff x="6693888" y="4147839"/>
            <a:chExt cx="261610" cy="369332"/>
          </a:xfrm>
        </p:grpSpPr>
        <p:sp>
          <p:nvSpPr>
            <p:cNvPr id="686" name="Oval 68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87" name="TextBox 68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88" name="Group 687"/>
          <p:cNvGrpSpPr/>
          <p:nvPr/>
        </p:nvGrpSpPr>
        <p:grpSpPr>
          <a:xfrm>
            <a:off x="5167068" y="2452997"/>
            <a:ext cx="261610" cy="369332"/>
            <a:chOff x="6693888" y="4147839"/>
            <a:chExt cx="261610" cy="369332"/>
          </a:xfrm>
        </p:grpSpPr>
        <p:sp>
          <p:nvSpPr>
            <p:cNvPr id="689" name="Oval 68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90" name="TextBox 68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91" name="Group 690"/>
          <p:cNvGrpSpPr/>
          <p:nvPr/>
        </p:nvGrpSpPr>
        <p:grpSpPr>
          <a:xfrm>
            <a:off x="4815242" y="1805146"/>
            <a:ext cx="261610" cy="369332"/>
            <a:chOff x="6693888" y="4147839"/>
            <a:chExt cx="261610" cy="369332"/>
          </a:xfrm>
        </p:grpSpPr>
        <p:sp>
          <p:nvSpPr>
            <p:cNvPr id="692" name="Oval 69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93" name="TextBox 69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94" name="Group 693"/>
          <p:cNvGrpSpPr/>
          <p:nvPr/>
        </p:nvGrpSpPr>
        <p:grpSpPr>
          <a:xfrm>
            <a:off x="4811782" y="2810552"/>
            <a:ext cx="261610" cy="369332"/>
            <a:chOff x="6693888" y="4147839"/>
            <a:chExt cx="261610" cy="369332"/>
          </a:xfrm>
        </p:grpSpPr>
        <p:sp>
          <p:nvSpPr>
            <p:cNvPr id="695" name="Oval 69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96" name="TextBox 69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697" name="Group 696"/>
          <p:cNvGrpSpPr/>
          <p:nvPr/>
        </p:nvGrpSpPr>
        <p:grpSpPr>
          <a:xfrm>
            <a:off x="5514587" y="2022847"/>
            <a:ext cx="261610" cy="369332"/>
            <a:chOff x="6693888" y="4147839"/>
            <a:chExt cx="261610" cy="369332"/>
          </a:xfrm>
        </p:grpSpPr>
        <p:sp>
          <p:nvSpPr>
            <p:cNvPr id="698" name="Oval 69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99" name="TextBox 69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700" name="Group 699"/>
          <p:cNvGrpSpPr/>
          <p:nvPr/>
        </p:nvGrpSpPr>
        <p:grpSpPr>
          <a:xfrm>
            <a:off x="5755286" y="3138990"/>
            <a:ext cx="261610" cy="369332"/>
            <a:chOff x="6693888" y="4147839"/>
            <a:chExt cx="261610" cy="369332"/>
          </a:xfrm>
        </p:grpSpPr>
        <p:sp>
          <p:nvSpPr>
            <p:cNvPr id="701" name="Oval 70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02" name="TextBox 70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66" name="Group 365"/>
          <p:cNvGrpSpPr/>
          <p:nvPr/>
        </p:nvGrpSpPr>
        <p:grpSpPr>
          <a:xfrm>
            <a:off x="5184728" y="1966698"/>
            <a:ext cx="261610" cy="369332"/>
            <a:chOff x="6693888" y="4147839"/>
            <a:chExt cx="261610" cy="369332"/>
          </a:xfrm>
        </p:grpSpPr>
        <p:sp>
          <p:nvSpPr>
            <p:cNvPr id="367" name="Oval 36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68" name="TextBox 36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69" name="Group 368"/>
          <p:cNvGrpSpPr/>
          <p:nvPr/>
        </p:nvGrpSpPr>
        <p:grpSpPr>
          <a:xfrm>
            <a:off x="5836758" y="1765672"/>
            <a:ext cx="261610" cy="369332"/>
            <a:chOff x="6693888" y="4147839"/>
            <a:chExt cx="261610" cy="369332"/>
          </a:xfrm>
        </p:grpSpPr>
        <p:sp>
          <p:nvSpPr>
            <p:cNvPr id="370" name="Oval 36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71" name="TextBox 37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72" name="Group 371"/>
          <p:cNvGrpSpPr/>
          <p:nvPr/>
        </p:nvGrpSpPr>
        <p:grpSpPr>
          <a:xfrm>
            <a:off x="5343150" y="1806550"/>
            <a:ext cx="261610" cy="369332"/>
            <a:chOff x="6693888" y="4147839"/>
            <a:chExt cx="261610" cy="369332"/>
          </a:xfrm>
        </p:grpSpPr>
        <p:sp>
          <p:nvSpPr>
            <p:cNvPr id="373" name="Oval 37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74" name="TextBox 37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75" name="Group 374"/>
          <p:cNvGrpSpPr/>
          <p:nvPr/>
        </p:nvGrpSpPr>
        <p:grpSpPr>
          <a:xfrm>
            <a:off x="5571930" y="2625267"/>
            <a:ext cx="261610" cy="369332"/>
            <a:chOff x="6693888" y="4147839"/>
            <a:chExt cx="261610" cy="369332"/>
          </a:xfrm>
        </p:grpSpPr>
        <p:sp>
          <p:nvSpPr>
            <p:cNvPr id="376" name="Oval 37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77" name="TextBox 37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78" name="Group 377"/>
          <p:cNvGrpSpPr/>
          <p:nvPr/>
        </p:nvGrpSpPr>
        <p:grpSpPr>
          <a:xfrm>
            <a:off x="5287043" y="3090675"/>
            <a:ext cx="261610" cy="369332"/>
            <a:chOff x="6693888" y="4147839"/>
            <a:chExt cx="261610" cy="369332"/>
          </a:xfrm>
        </p:grpSpPr>
        <p:sp>
          <p:nvSpPr>
            <p:cNvPr id="379" name="Oval 37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80" name="TextBox 37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81" name="Group 380"/>
          <p:cNvGrpSpPr/>
          <p:nvPr/>
        </p:nvGrpSpPr>
        <p:grpSpPr>
          <a:xfrm>
            <a:off x="6118029" y="1794563"/>
            <a:ext cx="261610" cy="369332"/>
            <a:chOff x="6693888" y="4147839"/>
            <a:chExt cx="261610" cy="369332"/>
          </a:xfrm>
        </p:grpSpPr>
        <p:sp>
          <p:nvSpPr>
            <p:cNvPr id="382" name="Oval 38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83" name="TextBox 38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84" name="Group 383"/>
          <p:cNvGrpSpPr/>
          <p:nvPr/>
        </p:nvGrpSpPr>
        <p:grpSpPr>
          <a:xfrm>
            <a:off x="4959140" y="2626433"/>
            <a:ext cx="261610" cy="369332"/>
            <a:chOff x="6693888" y="4147839"/>
            <a:chExt cx="261610" cy="369332"/>
          </a:xfrm>
        </p:grpSpPr>
        <p:sp>
          <p:nvSpPr>
            <p:cNvPr id="385" name="Oval 38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86" name="TextBox 38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87" name="Group 386"/>
          <p:cNvGrpSpPr/>
          <p:nvPr/>
        </p:nvGrpSpPr>
        <p:grpSpPr>
          <a:xfrm>
            <a:off x="6145429" y="2654045"/>
            <a:ext cx="261610" cy="369332"/>
            <a:chOff x="6693888" y="4147839"/>
            <a:chExt cx="261610" cy="369332"/>
          </a:xfrm>
        </p:grpSpPr>
        <p:sp>
          <p:nvSpPr>
            <p:cNvPr id="388" name="Oval 38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89" name="TextBox 38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90" name="Group 389"/>
          <p:cNvGrpSpPr/>
          <p:nvPr/>
        </p:nvGrpSpPr>
        <p:grpSpPr>
          <a:xfrm>
            <a:off x="4932280" y="3173750"/>
            <a:ext cx="261610" cy="369332"/>
            <a:chOff x="6693888" y="4147839"/>
            <a:chExt cx="261610" cy="369332"/>
          </a:xfrm>
        </p:grpSpPr>
        <p:sp>
          <p:nvSpPr>
            <p:cNvPr id="391" name="Oval 39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92" name="TextBox 39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93" name="Group 392"/>
          <p:cNvGrpSpPr/>
          <p:nvPr/>
        </p:nvGrpSpPr>
        <p:grpSpPr>
          <a:xfrm>
            <a:off x="5835478" y="2364401"/>
            <a:ext cx="261610" cy="369332"/>
            <a:chOff x="6693888" y="4147839"/>
            <a:chExt cx="261610" cy="369332"/>
          </a:xfrm>
        </p:grpSpPr>
        <p:sp>
          <p:nvSpPr>
            <p:cNvPr id="394" name="Oval 39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95" name="TextBox 39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96" name="Group 395"/>
          <p:cNvGrpSpPr/>
          <p:nvPr/>
        </p:nvGrpSpPr>
        <p:grpSpPr>
          <a:xfrm>
            <a:off x="6197132" y="3120227"/>
            <a:ext cx="261610" cy="369332"/>
            <a:chOff x="6693888" y="4147839"/>
            <a:chExt cx="261610" cy="369332"/>
          </a:xfrm>
        </p:grpSpPr>
        <p:sp>
          <p:nvSpPr>
            <p:cNvPr id="397" name="Oval 39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98" name="TextBox 39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399" name="Group 398"/>
          <p:cNvGrpSpPr/>
          <p:nvPr/>
        </p:nvGrpSpPr>
        <p:grpSpPr>
          <a:xfrm>
            <a:off x="5195558" y="2491277"/>
            <a:ext cx="261610" cy="369332"/>
            <a:chOff x="6693888" y="4147839"/>
            <a:chExt cx="261610" cy="369332"/>
          </a:xfrm>
        </p:grpSpPr>
        <p:sp>
          <p:nvSpPr>
            <p:cNvPr id="400" name="Oval 39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01" name="TextBox 40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02" name="Group 401"/>
          <p:cNvGrpSpPr/>
          <p:nvPr/>
        </p:nvGrpSpPr>
        <p:grpSpPr>
          <a:xfrm>
            <a:off x="4843732" y="1843426"/>
            <a:ext cx="261610" cy="369332"/>
            <a:chOff x="6693888" y="4147839"/>
            <a:chExt cx="261610" cy="369332"/>
          </a:xfrm>
        </p:grpSpPr>
        <p:sp>
          <p:nvSpPr>
            <p:cNvPr id="403" name="Oval 40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04" name="TextBox 40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05" name="Group 404"/>
          <p:cNvGrpSpPr/>
          <p:nvPr/>
        </p:nvGrpSpPr>
        <p:grpSpPr>
          <a:xfrm>
            <a:off x="5783776" y="3177270"/>
            <a:ext cx="261610" cy="369332"/>
            <a:chOff x="6693888" y="4147839"/>
            <a:chExt cx="261610" cy="369332"/>
          </a:xfrm>
        </p:grpSpPr>
        <p:sp>
          <p:nvSpPr>
            <p:cNvPr id="406" name="Oval 40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07" name="TextBox 40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08" name="Group 407"/>
          <p:cNvGrpSpPr/>
          <p:nvPr/>
        </p:nvGrpSpPr>
        <p:grpSpPr>
          <a:xfrm>
            <a:off x="5222047" y="2042718"/>
            <a:ext cx="261610" cy="369332"/>
            <a:chOff x="6693888" y="4147839"/>
            <a:chExt cx="261610" cy="369332"/>
          </a:xfrm>
        </p:grpSpPr>
        <p:sp>
          <p:nvSpPr>
            <p:cNvPr id="409" name="Oval 40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10" name="TextBox 40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11" name="Group 410"/>
          <p:cNvGrpSpPr/>
          <p:nvPr/>
        </p:nvGrpSpPr>
        <p:grpSpPr>
          <a:xfrm>
            <a:off x="5874077" y="1841692"/>
            <a:ext cx="261610" cy="369332"/>
            <a:chOff x="6693888" y="4147839"/>
            <a:chExt cx="261610" cy="369332"/>
          </a:xfrm>
        </p:grpSpPr>
        <p:sp>
          <p:nvSpPr>
            <p:cNvPr id="412" name="Oval 41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13" name="TextBox 41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14" name="Group 413"/>
          <p:cNvGrpSpPr/>
          <p:nvPr/>
        </p:nvGrpSpPr>
        <p:grpSpPr>
          <a:xfrm>
            <a:off x="5380469" y="1882570"/>
            <a:ext cx="261610" cy="369332"/>
            <a:chOff x="6693888" y="4147839"/>
            <a:chExt cx="261610" cy="369332"/>
          </a:xfrm>
        </p:grpSpPr>
        <p:sp>
          <p:nvSpPr>
            <p:cNvPr id="415" name="Oval 41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16" name="TextBox 41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17" name="Group 416"/>
          <p:cNvGrpSpPr/>
          <p:nvPr/>
        </p:nvGrpSpPr>
        <p:grpSpPr>
          <a:xfrm>
            <a:off x="5609249" y="2701287"/>
            <a:ext cx="261610" cy="369332"/>
            <a:chOff x="6693888" y="4147839"/>
            <a:chExt cx="261610" cy="369332"/>
          </a:xfrm>
        </p:grpSpPr>
        <p:sp>
          <p:nvSpPr>
            <p:cNvPr id="418" name="Oval 41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19" name="TextBox 41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20" name="Group 419"/>
          <p:cNvGrpSpPr/>
          <p:nvPr/>
        </p:nvGrpSpPr>
        <p:grpSpPr>
          <a:xfrm>
            <a:off x="5324362" y="3166695"/>
            <a:ext cx="261610" cy="369332"/>
            <a:chOff x="6693888" y="4147839"/>
            <a:chExt cx="261610" cy="369332"/>
          </a:xfrm>
        </p:grpSpPr>
        <p:sp>
          <p:nvSpPr>
            <p:cNvPr id="421" name="Oval 42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22" name="TextBox 42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23" name="Group 422"/>
          <p:cNvGrpSpPr/>
          <p:nvPr/>
        </p:nvGrpSpPr>
        <p:grpSpPr>
          <a:xfrm>
            <a:off x="6155348" y="1870583"/>
            <a:ext cx="261610" cy="369332"/>
            <a:chOff x="6693888" y="4147839"/>
            <a:chExt cx="261610" cy="369332"/>
          </a:xfrm>
        </p:grpSpPr>
        <p:sp>
          <p:nvSpPr>
            <p:cNvPr id="424" name="Oval 42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25" name="TextBox 42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26" name="Group 425"/>
          <p:cNvGrpSpPr/>
          <p:nvPr/>
        </p:nvGrpSpPr>
        <p:grpSpPr>
          <a:xfrm>
            <a:off x="4996459" y="2702453"/>
            <a:ext cx="261610" cy="369332"/>
            <a:chOff x="6693888" y="4147839"/>
            <a:chExt cx="261610" cy="369332"/>
          </a:xfrm>
        </p:grpSpPr>
        <p:sp>
          <p:nvSpPr>
            <p:cNvPr id="427" name="Oval 42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28" name="TextBox 42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29" name="Group 428"/>
          <p:cNvGrpSpPr/>
          <p:nvPr/>
        </p:nvGrpSpPr>
        <p:grpSpPr>
          <a:xfrm>
            <a:off x="6182748" y="2730065"/>
            <a:ext cx="261610" cy="369332"/>
            <a:chOff x="6693888" y="4147839"/>
            <a:chExt cx="261610" cy="369332"/>
          </a:xfrm>
        </p:grpSpPr>
        <p:sp>
          <p:nvSpPr>
            <p:cNvPr id="430" name="Oval 42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31" name="TextBox 43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32" name="Group 431"/>
          <p:cNvGrpSpPr/>
          <p:nvPr/>
        </p:nvGrpSpPr>
        <p:grpSpPr>
          <a:xfrm>
            <a:off x="4969599" y="3249770"/>
            <a:ext cx="261610" cy="369332"/>
            <a:chOff x="6693888" y="4147839"/>
            <a:chExt cx="261610" cy="369332"/>
          </a:xfrm>
        </p:grpSpPr>
        <p:sp>
          <p:nvSpPr>
            <p:cNvPr id="433" name="Oval 43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34" name="TextBox 43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35" name="Group 434"/>
          <p:cNvGrpSpPr/>
          <p:nvPr/>
        </p:nvGrpSpPr>
        <p:grpSpPr>
          <a:xfrm>
            <a:off x="5872797" y="2440421"/>
            <a:ext cx="261610" cy="369332"/>
            <a:chOff x="6693888" y="4147839"/>
            <a:chExt cx="261610" cy="369332"/>
          </a:xfrm>
        </p:grpSpPr>
        <p:sp>
          <p:nvSpPr>
            <p:cNvPr id="436" name="Oval 43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37" name="TextBox 43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38" name="Group 437"/>
          <p:cNvGrpSpPr/>
          <p:nvPr/>
        </p:nvGrpSpPr>
        <p:grpSpPr>
          <a:xfrm>
            <a:off x="6234451" y="3196247"/>
            <a:ext cx="261610" cy="369332"/>
            <a:chOff x="6693888" y="4147839"/>
            <a:chExt cx="261610" cy="369332"/>
          </a:xfrm>
        </p:grpSpPr>
        <p:sp>
          <p:nvSpPr>
            <p:cNvPr id="439" name="Oval 43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40" name="TextBox 43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41" name="Group 440"/>
          <p:cNvGrpSpPr/>
          <p:nvPr/>
        </p:nvGrpSpPr>
        <p:grpSpPr>
          <a:xfrm>
            <a:off x="5232877" y="2567297"/>
            <a:ext cx="261610" cy="369332"/>
            <a:chOff x="6693888" y="4147839"/>
            <a:chExt cx="261610" cy="369332"/>
          </a:xfrm>
        </p:grpSpPr>
        <p:sp>
          <p:nvSpPr>
            <p:cNvPr id="442" name="Oval 44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43" name="TextBox 44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44" name="Group 443"/>
          <p:cNvGrpSpPr/>
          <p:nvPr/>
        </p:nvGrpSpPr>
        <p:grpSpPr>
          <a:xfrm>
            <a:off x="4881051" y="1919446"/>
            <a:ext cx="261610" cy="369332"/>
            <a:chOff x="6693888" y="4147839"/>
            <a:chExt cx="261610" cy="369332"/>
          </a:xfrm>
        </p:grpSpPr>
        <p:sp>
          <p:nvSpPr>
            <p:cNvPr id="445" name="Oval 44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46" name="TextBox 44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47" name="Group 446"/>
          <p:cNvGrpSpPr/>
          <p:nvPr/>
        </p:nvGrpSpPr>
        <p:grpSpPr>
          <a:xfrm>
            <a:off x="5821095" y="3253290"/>
            <a:ext cx="261610" cy="369332"/>
            <a:chOff x="6693888" y="4147839"/>
            <a:chExt cx="261610" cy="369332"/>
          </a:xfrm>
        </p:grpSpPr>
        <p:sp>
          <p:nvSpPr>
            <p:cNvPr id="448" name="Oval 44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49" name="TextBox 44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50" name="Group 449"/>
          <p:cNvGrpSpPr/>
          <p:nvPr/>
        </p:nvGrpSpPr>
        <p:grpSpPr>
          <a:xfrm>
            <a:off x="5174290" y="1903874"/>
            <a:ext cx="261610" cy="369332"/>
            <a:chOff x="6693888" y="4147839"/>
            <a:chExt cx="261610" cy="369332"/>
          </a:xfrm>
        </p:grpSpPr>
        <p:sp>
          <p:nvSpPr>
            <p:cNvPr id="451" name="Oval 45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52" name="TextBox 45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53" name="Group 452"/>
          <p:cNvGrpSpPr/>
          <p:nvPr/>
        </p:nvGrpSpPr>
        <p:grpSpPr>
          <a:xfrm>
            <a:off x="5826320" y="1702848"/>
            <a:ext cx="261610" cy="369332"/>
            <a:chOff x="6693888" y="4147839"/>
            <a:chExt cx="261610" cy="369332"/>
          </a:xfrm>
        </p:grpSpPr>
        <p:sp>
          <p:nvSpPr>
            <p:cNvPr id="454" name="Oval 45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55" name="TextBox 45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56" name="Group 455"/>
          <p:cNvGrpSpPr/>
          <p:nvPr/>
        </p:nvGrpSpPr>
        <p:grpSpPr>
          <a:xfrm>
            <a:off x="5332712" y="1743726"/>
            <a:ext cx="261610" cy="369332"/>
            <a:chOff x="6693888" y="4147839"/>
            <a:chExt cx="261610" cy="369332"/>
          </a:xfrm>
        </p:grpSpPr>
        <p:sp>
          <p:nvSpPr>
            <p:cNvPr id="457" name="Oval 45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58" name="TextBox 45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59" name="Group 458"/>
          <p:cNvGrpSpPr/>
          <p:nvPr/>
        </p:nvGrpSpPr>
        <p:grpSpPr>
          <a:xfrm>
            <a:off x="5561492" y="2562443"/>
            <a:ext cx="261610" cy="369332"/>
            <a:chOff x="6693888" y="4147839"/>
            <a:chExt cx="261610" cy="369332"/>
          </a:xfrm>
        </p:grpSpPr>
        <p:sp>
          <p:nvSpPr>
            <p:cNvPr id="460" name="Oval 45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61" name="TextBox 46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62" name="Group 461"/>
          <p:cNvGrpSpPr/>
          <p:nvPr/>
        </p:nvGrpSpPr>
        <p:grpSpPr>
          <a:xfrm>
            <a:off x="5276605" y="3027851"/>
            <a:ext cx="261610" cy="369332"/>
            <a:chOff x="6693888" y="4147839"/>
            <a:chExt cx="261610" cy="369332"/>
          </a:xfrm>
        </p:grpSpPr>
        <p:sp>
          <p:nvSpPr>
            <p:cNvPr id="463" name="Oval 46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64" name="TextBox 46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65" name="Group 464"/>
          <p:cNvGrpSpPr/>
          <p:nvPr/>
        </p:nvGrpSpPr>
        <p:grpSpPr>
          <a:xfrm>
            <a:off x="6107591" y="1731739"/>
            <a:ext cx="261610" cy="369332"/>
            <a:chOff x="6693888" y="4147839"/>
            <a:chExt cx="261610" cy="369332"/>
          </a:xfrm>
        </p:grpSpPr>
        <p:sp>
          <p:nvSpPr>
            <p:cNvPr id="466" name="Oval 46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67" name="TextBox 46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68" name="Group 467"/>
          <p:cNvGrpSpPr/>
          <p:nvPr/>
        </p:nvGrpSpPr>
        <p:grpSpPr>
          <a:xfrm>
            <a:off x="4948702" y="2563609"/>
            <a:ext cx="261610" cy="369332"/>
            <a:chOff x="6693888" y="4147839"/>
            <a:chExt cx="261610" cy="369332"/>
          </a:xfrm>
        </p:grpSpPr>
        <p:sp>
          <p:nvSpPr>
            <p:cNvPr id="469" name="Oval 46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0" name="TextBox 46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71" name="Group 470"/>
          <p:cNvGrpSpPr/>
          <p:nvPr/>
        </p:nvGrpSpPr>
        <p:grpSpPr>
          <a:xfrm>
            <a:off x="6134991" y="2591221"/>
            <a:ext cx="261610" cy="369332"/>
            <a:chOff x="6693888" y="4147839"/>
            <a:chExt cx="261610" cy="369332"/>
          </a:xfrm>
        </p:grpSpPr>
        <p:sp>
          <p:nvSpPr>
            <p:cNvPr id="472" name="Oval 47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3" name="TextBox 47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74" name="Group 473"/>
          <p:cNvGrpSpPr/>
          <p:nvPr/>
        </p:nvGrpSpPr>
        <p:grpSpPr>
          <a:xfrm>
            <a:off x="4921842" y="3110926"/>
            <a:ext cx="261610" cy="369332"/>
            <a:chOff x="6693888" y="4147839"/>
            <a:chExt cx="261610" cy="369332"/>
          </a:xfrm>
        </p:grpSpPr>
        <p:sp>
          <p:nvSpPr>
            <p:cNvPr id="475" name="Oval 47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6" name="TextBox 47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77" name="Group 476"/>
          <p:cNvGrpSpPr/>
          <p:nvPr/>
        </p:nvGrpSpPr>
        <p:grpSpPr>
          <a:xfrm>
            <a:off x="5825040" y="2301577"/>
            <a:ext cx="261610" cy="369332"/>
            <a:chOff x="6693888" y="4147839"/>
            <a:chExt cx="261610" cy="369332"/>
          </a:xfrm>
        </p:grpSpPr>
        <p:sp>
          <p:nvSpPr>
            <p:cNvPr id="478" name="Oval 47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9" name="TextBox 47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80" name="Group 479"/>
          <p:cNvGrpSpPr/>
          <p:nvPr/>
        </p:nvGrpSpPr>
        <p:grpSpPr>
          <a:xfrm>
            <a:off x="6186694" y="3057403"/>
            <a:ext cx="261610" cy="369332"/>
            <a:chOff x="6693888" y="4147839"/>
            <a:chExt cx="261610" cy="369332"/>
          </a:xfrm>
        </p:grpSpPr>
        <p:sp>
          <p:nvSpPr>
            <p:cNvPr id="481" name="Oval 48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82" name="TextBox 48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83" name="Group 482"/>
          <p:cNvGrpSpPr/>
          <p:nvPr/>
        </p:nvGrpSpPr>
        <p:grpSpPr>
          <a:xfrm>
            <a:off x="5185120" y="2428453"/>
            <a:ext cx="261610" cy="369332"/>
            <a:chOff x="6693888" y="4147839"/>
            <a:chExt cx="261610" cy="369332"/>
          </a:xfrm>
        </p:grpSpPr>
        <p:sp>
          <p:nvSpPr>
            <p:cNvPr id="484" name="Oval 48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85" name="TextBox 48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86" name="Group 485"/>
          <p:cNvGrpSpPr/>
          <p:nvPr/>
        </p:nvGrpSpPr>
        <p:grpSpPr>
          <a:xfrm>
            <a:off x="4833294" y="1780602"/>
            <a:ext cx="261610" cy="369332"/>
            <a:chOff x="6693888" y="4147839"/>
            <a:chExt cx="261610" cy="369332"/>
          </a:xfrm>
        </p:grpSpPr>
        <p:sp>
          <p:nvSpPr>
            <p:cNvPr id="487" name="Oval 48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88" name="TextBox 48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89" name="Group 488"/>
          <p:cNvGrpSpPr/>
          <p:nvPr/>
        </p:nvGrpSpPr>
        <p:grpSpPr>
          <a:xfrm>
            <a:off x="5773338" y="3114446"/>
            <a:ext cx="261610" cy="369332"/>
            <a:chOff x="6693888" y="4147839"/>
            <a:chExt cx="261610" cy="369332"/>
          </a:xfrm>
        </p:grpSpPr>
        <p:sp>
          <p:nvSpPr>
            <p:cNvPr id="490" name="Oval 48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1" name="TextBox 49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92" name="Group 491"/>
          <p:cNvGrpSpPr/>
          <p:nvPr/>
        </p:nvGrpSpPr>
        <p:grpSpPr>
          <a:xfrm>
            <a:off x="5079052" y="1975680"/>
            <a:ext cx="261610" cy="369332"/>
            <a:chOff x="6693888" y="4147839"/>
            <a:chExt cx="261610" cy="369332"/>
          </a:xfrm>
        </p:grpSpPr>
        <p:sp>
          <p:nvSpPr>
            <p:cNvPr id="493" name="Oval 49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4" name="TextBox 49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95" name="Group 494"/>
          <p:cNvGrpSpPr/>
          <p:nvPr/>
        </p:nvGrpSpPr>
        <p:grpSpPr>
          <a:xfrm>
            <a:off x="5731082" y="1774654"/>
            <a:ext cx="261610" cy="369332"/>
            <a:chOff x="6693888" y="4147839"/>
            <a:chExt cx="261610" cy="369332"/>
          </a:xfrm>
        </p:grpSpPr>
        <p:sp>
          <p:nvSpPr>
            <p:cNvPr id="496" name="Oval 49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7" name="TextBox 49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498" name="Group 497"/>
          <p:cNvGrpSpPr/>
          <p:nvPr/>
        </p:nvGrpSpPr>
        <p:grpSpPr>
          <a:xfrm>
            <a:off x="5237474" y="1815532"/>
            <a:ext cx="261610" cy="369332"/>
            <a:chOff x="6693888" y="4147839"/>
            <a:chExt cx="261610" cy="369332"/>
          </a:xfrm>
        </p:grpSpPr>
        <p:sp>
          <p:nvSpPr>
            <p:cNvPr id="499" name="Oval 49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00" name="TextBox 49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01" name="Group 500"/>
          <p:cNvGrpSpPr/>
          <p:nvPr/>
        </p:nvGrpSpPr>
        <p:grpSpPr>
          <a:xfrm>
            <a:off x="5466254" y="2634249"/>
            <a:ext cx="261610" cy="369332"/>
            <a:chOff x="6693888" y="4147839"/>
            <a:chExt cx="261610" cy="369332"/>
          </a:xfrm>
        </p:grpSpPr>
        <p:sp>
          <p:nvSpPr>
            <p:cNvPr id="502" name="Oval 50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03" name="TextBox 50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04" name="Group 503"/>
          <p:cNvGrpSpPr/>
          <p:nvPr/>
        </p:nvGrpSpPr>
        <p:grpSpPr>
          <a:xfrm>
            <a:off x="5181367" y="3099657"/>
            <a:ext cx="261610" cy="369332"/>
            <a:chOff x="6693888" y="4147839"/>
            <a:chExt cx="261610" cy="369332"/>
          </a:xfrm>
        </p:grpSpPr>
        <p:sp>
          <p:nvSpPr>
            <p:cNvPr id="505" name="Oval 504"/>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06" name="TextBox 505"/>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07" name="Group 506"/>
          <p:cNvGrpSpPr/>
          <p:nvPr/>
        </p:nvGrpSpPr>
        <p:grpSpPr>
          <a:xfrm>
            <a:off x="6012353" y="1803545"/>
            <a:ext cx="261610" cy="369332"/>
            <a:chOff x="6693888" y="4147839"/>
            <a:chExt cx="261610" cy="369332"/>
          </a:xfrm>
        </p:grpSpPr>
        <p:sp>
          <p:nvSpPr>
            <p:cNvPr id="508" name="Oval 507"/>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09" name="TextBox 508"/>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10" name="Group 509"/>
          <p:cNvGrpSpPr/>
          <p:nvPr/>
        </p:nvGrpSpPr>
        <p:grpSpPr>
          <a:xfrm>
            <a:off x="4853464" y="2635415"/>
            <a:ext cx="261610" cy="369332"/>
            <a:chOff x="6693888" y="4147839"/>
            <a:chExt cx="261610" cy="369332"/>
          </a:xfrm>
        </p:grpSpPr>
        <p:sp>
          <p:nvSpPr>
            <p:cNvPr id="511" name="Oval 510"/>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12" name="TextBox 511"/>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13" name="Group 512"/>
          <p:cNvGrpSpPr/>
          <p:nvPr/>
        </p:nvGrpSpPr>
        <p:grpSpPr>
          <a:xfrm>
            <a:off x="6039753" y="2663027"/>
            <a:ext cx="261610" cy="369332"/>
            <a:chOff x="6693888" y="4147839"/>
            <a:chExt cx="261610" cy="369332"/>
          </a:xfrm>
        </p:grpSpPr>
        <p:sp>
          <p:nvSpPr>
            <p:cNvPr id="514" name="Oval 513"/>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15" name="TextBox 514"/>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16" name="Group 515"/>
          <p:cNvGrpSpPr/>
          <p:nvPr/>
        </p:nvGrpSpPr>
        <p:grpSpPr>
          <a:xfrm>
            <a:off x="4826604" y="3182732"/>
            <a:ext cx="261610" cy="369332"/>
            <a:chOff x="6693888" y="4147839"/>
            <a:chExt cx="261610" cy="369332"/>
          </a:xfrm>
        </p:grpSpPr>
        <p:sp>
          <p:nvSpPr>
            <p:cNvPr id="517" name="Oval 516"/>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18" name="TextBox 517"/>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19" name="Group 518"/>
          <p:cNvGrpSpPr/>
          <p:nvPr/>
        </p:nvGrpSpPr>
        <p:grpSpPr>
          <a:xfrm>
            <a:off x="5729802" y="2373383"/>
            <a:ext cx="261610" cy="369332"/>
            <a:chOff x="6693888" y="4147839"/>
            <a:chExt cx="261610" cy="369332"/>
          </a:xfrm>
        </p:grpSpPr>
        <p:sp>
          <p:nvSpPr>
            <p:cNvPr id="520" name="Oval 519"/>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1" name="TextBox 520"/>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22" name="Group 521"/>
          <p:cNvGrpSpPr/>
          <p:nvPr/>
        </p:nvGrpSpPr>
        <p:grpSpPr>
          <a:xfrm>
            <a:off x="6091456" y="3129209"/>
            <a:ext cx="261610" cy="369332"/>
            <a:chOff x="6693888" y="4147839"/>
            <a:chExt cx="261610" cy="369332"/>
          </a:xfrm>
        </p:grpSpPr>
        <p:sp>
          <p:nvSpPr>
            <p:cNvPr id="523" name="Oval 522"/>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4" name="TextBox 523"/>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25" name="Group 524"/>
          <p:cNvGrpSpPr/>
          <p:nvPr/>
        </p:nvGrpSpPr>
        <p:grpSpPr>
          <a:xfrm>
            <a:off x="5089882" y="2500259"/>
            <a:ext cx="261610" cy="369332"/>
            <a:chOff x="6693888" y="4147839"/>
            <a:chExt cx="261610" cy="369332"/>
          </a:xfrm>
        </p:grpSpPr>
        <p:sp>
          <p:nvSpPr>
            <p:cNvPr id="526" name="Oval 525"/>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27" name="TextBox 526"/>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28" name="Group 527"/>
          <p:cNvGrpSpPr/>
          <p:nvPr/>
        </p:nvGrpSpPr>
        <p:grpSpPr>
          <a:xfrm>
            <a:off x="4738056" y="1852408"/>
            <a:ext cx="261610" cy="369332"/>
            <a:chOff x="6693888" y="4147839"/>
            <a:chExt cx="261610" cy="369332"/>
          </a:xfrm>
        </p:grpSpPr>
        <p:sp>
          <p:nvSpPr>
            <p:cNvPr id="529" name="Oval 528"/>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30" name="TextBox 529"/>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grpSp>
        <p:nvGrpSpPr>
          <p:cNvPr id="531" name="Group 530"/>
          <p:cNvGrpSpPr/>
          <p:nvPr/>
        </p:nvGrpSpPr>
        <p:grpSpPr>
          <a:xfrm>
            <a:off x="5678100" y="3186252"/>
            <a:ext cx="261610" cy="369332"/>
            <a:chOff x="6693888" y="4147839"/>
            <a:chExt cx="261610" cy="369332"/>
          </a:xfrm>
        </p:grpSpPr>
        <p:sp>
          <p:nvSpPr>
            <p:cNvPr id="532" name="Oval 531"/>
            <p:cNvSpPr/>
            <p:nvPr/>
          </p:nvSpPr>
          <p:spPr bwMode="auto">
            <a:xfrm>
              <a:off x="6745591" y="4256305"/>
              <a:ext cx="158205" cy="152400"/>
            </a:xfrm>
            <a:prstGeom prst="ellips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33" name="TextBox 532"/>
            <p:cNvSpPr txBox="1"/>
            <p:nvPr/>
          </p:nvSpPr>
          <p:spPr>
            <a:xfrm>
              <a:off x="6693888" y="4147839"/>
              <a:ext cx="261610" cy="369332"/>
            </a:xfrm>
            <a:prstGeom prst="rect">
              <a:avLst/>
            </a:prstGeom>
            <a:noFill/>
          </p:spPr>
          <p:txBody>
            <a:bodyPr wrap="none" rtlCol="0">
              <a:spAutoFit/>
            </a:bodyPr>
            <a:lstStyle/>
            <a:p>
              <a:r>
                <a:rPr lang="en-US" dirty="0" smtClean="0">
                  <a:solidFill>
                    <a:srgbClr val="00B0F0"/>
                  </a:solidFill>
                </a:rPr>
                <a:t>-</a:t>
              </a:r>
              <a:endParaRPr lang="en-GB" dirty="0">
                <a:solidFill>
                  <a:srgbClr val="00B0F0"/>
                </a:solidFill>
              </a:endParaRPr>
            </a:p>
          </p:txBody>
        </p:sp>
      </p:grpSp>
      <p:sp>
        <p:nvSpPr>
          <p:cNvPr id="534" name="TextBox 533"/>
          <p:cNvSpPr txBox="1"/>
          <p:nvPr/>
        </p:nvSpPr>
        <p:spPr>
          <a:xfrm>
            <a:off x="4336274" y="1068210"/>
            <a:ext cx="4807726" cy="584775"/>
          </a:xfrm>
          <a:prstGeom prst="rect">
            <a:avLst/>
          </a:prstGeom>
          <a:noFill/>
          <a:ln>
            <a:solidFill>
              <a:schemeClr val="tx1"/>
            </a:solidFill>
          </a:ln>
        </p:spPr>
        <p:txBody>
          <a:bodyPr wrap="none" rtlCol="0">
            <a:spAutoFit/>
          </a:bodyPr>
          <a:lstStyle/>
          <a:p>
            <a:r>
              <a:rPr lang="en-US" sz="1600" dirty="0" smtClean="0">
                <a:solidFill>
                  <a:srgbClr val="FF0000"/>
                </a:solidFill>
              </a:rPr>
              <a:t>Short term :  reduction of negative space charge</a:t>
            </a:r>
          </a:p>
          <a:p>
            <a:r>
              <a:rPr lang="en-US" sz="1600" dirty="0" smtClean="0">
                <a:solidFill>
                  <a:srgbClr val="FF0000"/>
                </a:solidFill>
              </a:rPr>
              <a:t>Long term:    introduction of negative space charge</a:t>
            </a:r>
            <a:endParaRPr lang="en-GB" sz="1600" dirty="0">
              <a:solidFill>
                <a:srgbClr val="FF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052631462"/>
              </p:ext>
            </p:extLst>
          </p:nvPr>
        </p:nvGraphicFramePr>
        <p:xfrm>
          <a:off x="4725988" y="4191000"/>
          <a:ext cx="4278312" cy="1100138"/>
        </p:xfrm>
        <a:graphic>
          <a:graphicData uri="http://schemas.openxmlformats.org/presentationml/2006/ole">
            <mc:AlternateContent xmlns:mc="http://schemas.openxmlformats.org/markup-compatibility/2006">
              <mc:Choice xmlns:v="urn:schemas-microsoft-com:vml" Requires="v">
                <p:oleObj spid="_x0000_s100478" name="Equation" r:id="rId4" imgW="3098520" imgH="736560" progId="Equation.3">
                  <p:embed/>
                </p:oleObj>
              </mc:Choice>
              <mc:Fallback>
                <p:oleObj name="Equation" r:id="rId4" imgW="3098520" imgH="73656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988" y="4191000"/>
                        <a:ext cx="427831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5" name="Down Arrow 534"/>
          <p:cNvSpPr/>
          <p:nvPr/>
        </p:nvSpPr>
        <p:spPr bwMode="auto">
          <a:xfrm>
            <a:off x="2667000" y="1431866"/>
            <a:ext cx="228600" cy="606944"/>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 name="Date Placeholder 2"/>
          <p:cNvSpPr>
            <a:spLocks noGrp="1"/>
          </p:cNvSpPr>
          <p:nvPr>
            <p:ph type="dt" sz="half" idx="12"/>
          </p:nvPr>
        </p:nvSpPr>
        <p:spPr/>
        <p:txBody>
          <a:bodyPr/>
          <a:lstStyle/>
          <a:p>
            <a:fld id="{599EADF5-6239-4F51-A9E2-696E54A1CED5}"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8781350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1"/>
          </p:nvPr>
        </p:nvSpPr>
        <p:spPr/>
        <p:txBody>
          <a:bodyPr/>
          <a:lstStyle/>
          <a:p>
            <a:fld id="{0ABA8FD0-D401-4B94-B9B8-609132D718A2}" type="slidenum">
              <a:rPr lang="en-US"/>
              <a:pPr/>
              <a:t>43</a:t>
            </a:fld>
            <a:endParaRPr lang="en-US"/>
          </a:p>
        </p:txBody>
      </p:sp>
      <p:graphicFrame>
        <p:nvGraphicFramePr>
          <p:cNvPr id="30744" name="Object 24"/>
          <p:cNvGraphicFramePr>
            <a:graphicFrameLocks noGrp="1" noChangeAspect="1"/>
          </p:cNvGraphicFramePr>
          <p:nvPr>
            <p:ph idx="1"/>
            <p:extLst>
              <p:ext uri="{D42A27DB-BD31-4B8C-83A1-F6EECF244321}">
                <p14:modId xmlns:p14="http://schemas.microsoft.com/office/powerpoint/2010/main" val="31976031"/>
              </p:ext>
            </p:extLst>
          </p:nvPr>
        </p:nvGraphicFramePr>
        <p:xfrm>
          <a:off x="2076450" y="2932113"/>
          <a:ext cx="5086350" cy="3143250"/>
        </p:xfrm>
        <a:graphic>
          <a:graphicData uri="http://schemas.openxmlformats.org/presentationml/2006/ole">
            <mc:AlternateContent xmlns:mc="http://schemas.openxmlformats.org/markup-compatibility/2006">
              <mc:Choice xmlns:v="urn:schemas-microsoft-com:vml" Requires="v">
                <p:oleObj spid="_x0000_s33125" name="Chart" r:id="rId3" imgW="5086401" imgH="3143353" progId="Excel.Chart.8">
                  <p:embed/>
                </p:oleObj>
              </mc:Choice>
              <mc:Fallback>
                <p:oleObj name="Chart" r:id="rId3" imgW="5086401" imgH="3143353"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2932113"/>
                        <a:ext cx="5086350" cy="3143250"/>
                      </a:xfrm>
                      <a:prstGeom prst="rect">
                        <a:avLst/>
                      </a:prstGeom>
                      <a:noFill/>
                      <a:ln>
                        <a:noFill/>
                      </a:ln>
                      <a:effectLst/>
                      <a:extLst/>
                    </p:spPr>
                  </p:pic>
                </p:oleObj>
              </mc:Fallback>
            </mc:AlternateContent>
          </a:graphicData>
        </a:graphic>
      </p:graphicFrame>
      <p:sp>
        <p:nvSpPr>
          <p:cNvPr id="30722" name="Rectangle 2"/>
          <p:cNvSpPr>
            <a:spLocks noGrp="1" noChangeArrowheads="1"/>
          </p:cNvSpPr>
          <p:nvPr>
            <p:ph type="title"/>
          </p:nvPr>
        </p:nvSpPr>
        <p:spPr>
          <a:xfrm>
            <a:off x="250825" y="457200"/>
            <a:ext cx="8785225" cy="523875"/>
          </a:xfrm>
        </p:spPr>
        <p:txBody>
          <a:bodyPr/>
          <a:lstStyle/>
          <a:p>
            <a:r>
              <a:rPr lang="en-US" sz="3200" b="1" dirty="0">
                <a:solidFill>
                  <a:srgbClr val="FF0000"/>
                </a:solidFill>
              </a:rPr>
              <a:t>Annealing behavior of </a:t>
            </a:r>
            <a:r>
              <a:rPr lang="en-US" sz="3200" b="1" dirty="0" err="1" smtClean="0">
                <a:solidFill>
                  <a:srgbClr val="FF0000"/>
                </a:solidFill>
              </a:rPr>
              <a:t>MCz</a:t>
            </a:r>
            <a:r>
              <a:rPr lang="en-US" sz="3200" b="1" dirty="0" smtClean="0">
                <a:solidFill>
                  <a:srgbClr val="FF0000"/>
                </a:solidFill>
              </a:rPr>
              <a:t>-n, FZ-n </a:t>
            </a:r>
            <a:r>
              <a:rPr lang="en-US" sz="2800" b="1" dirty="0">
                <a:solidFill>
                  <a:srgbClr val="FF0000"/>
                </a:solidFill>
              </a:rPr>
              <a:t>detectors</a:t>
            </a:r>
            <a:endParaRPr lang="en-US" sz="2400" b="1" dirty="0">
              <a:solidFill>
                <a:srgbClr val="FF0000"/>
              </a:solidFill>
            </a:endParaRPr>
          </a:p>
        </p:txBody>
      </p:sp>
      <p:sp>
        <p:nvSpPr>
          <p:cNvPr id="30726" name="Line 6"/>
          <p:cNvSpPr>
            <a:spLocks noChangeShapeType="1"/>
          </p:cNvSpPr>
          <p:nvPr/>
        </p:nvSpPr>
        <p:spPr bwMode="auto">
          <a:xfrm flipH="1">
            <a:off x="5280025" y="5164138"/>
            <a:ext cx="504825" cy="746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9" name="Text Box 9"/>
          <p:cNvSpPr txBox="1">
            <a:spLocks noChangeArrowheads="1"/>
          </p:cNvSpPr>
          <p:nvPr/>
        </p:nvSpPr>
        <p:spPr bwMode="auto">
          <a:xfrm>
            <a:off x="5280025" y="4879975"/>
            <a:ext cx="19335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t>end of </a:t>
            </a:r>
            <a:r>
              <a:rPr lang="en-US" sz="1400" b="1" dirty="0" smtClean="0"/>
              <a:t>HL-LHC </a:t>
            </a:r>
            <a:r>
              <a:rPr lang="en-US" sz="1400" b="1" dirty="0"/>
              <a:t>at RT</a:t>
            </a:r>
          </a:p>
        </p:txBody>
      </p:sp>
      <p:sp>
        <p:nvSpPr>
          <p:cNvPr id="30733" name="Text Box 13"/>
          <p:cNvSpPr txBox="1">
            <a:spLocks noChangeArrowheads="1"/>
          </p:cNvSpPr>
          <p:nvPr/>
        </p:nvSpPr>
        <p:spPr bwMode="auto">
          <a:xfrm>
            <a:off x="3100388" y="4078288"/>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30734" name="Text Box 14"/>
          <p:cNvSpPr txBox="1">
            <a:spLocks noChangeArrowheads="1"/>
          </p:cNvSpPr>
          <p:nvPr/>
        </p:nvSpPr>
        <p:spPr bwMode="auto">
          <a:xfrm>
            <a:off x="3913188" y="3868738"/>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a:t>
            </a:r>
          </a:p>
        </p:txBody>
      </p:sp>
      <p:sp>
        <p:nvSpPr>
          <p:cNvPr id="30735" name="Text Box 15"/>
          <p:cNvSpPr txBox="1">
            <a:spLocks noChangeArrowheads="1"/>
          </p:cNvSpPr>
          <p:nvPr/>
        </p:nvSpPr>
        <p:spPr bwMode="auto">
          <a:xfrm>
            <a:off x="4487863" y="4298950"/>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a:t>
            </a:r>
          </a:p>
        </p:txBody>
      </p:sp>
      <p:sp>
        <p:nvSpPr>
          <p:cNvPr id="30736" name="Text Box 16"/>
          <p:cNvSpPr txBox="1">
            <a:spLocks noChangeArrowheads="1"/>
          </p:cNvSpPr>
          <p:nvPr/>
        </p:nvSpPr>
        <p:spPr bwMode="auto">
          <a:xfrm>
            <a:off x="4703763" y="5019675"/>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30737" name="Text Box 17"/>
          <p:cNvSpPr txBox="1">
            <a:spLocks noChangeArrowheads="1"/>
          </p:cNvSpPr>
          <p:nvPr/>
        </p:nvSpPr>
        <p:spPr bwMode="auto">
          <a:xfrm>
            <a:off x="5640388" y="4587875"/>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5.)</a:t>
            </a:r>
          </a:p>
        </p:txBody>
      </p:sp>
      <p:sp>
        <p:nvSpPr>
          <p:cNvPr id="30738" name="Rectangle 18"/>
          <p:cNvSpPr>
            <a:spLocks noChangeArrowheads="1"/>
          </p:cNvSpPr>
          <p:nvPr/>
        </p:nvSpPr>
        <p:spPr bwMode="auto">
          <a:xfrm>
            <a:off x="214830" y="1066800"/>
            <a:ext cx="557002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n-US" sz="1600" u="sng" dirty="0"/>
              <a:t>Finger print of positive space charge seen in annealing</a:t>
            </a:r>
          </a:p>
          <a:p>
            <a:pPr marL="342900" indent="-342900">
              <a:buFontTx/>
              <a:buAutoNum type="arabicPeriod"/>
            </a:pPr>
            <a:r>
              <a:rPr lang="en-US" sz="1600" dirty="0"/>
              <a:t>decay of acceptors -&gt; increase of </a:t>
            </a:r>
            <a:r>
              <a:rPr lang="en-US" sz="1600" i="1" dirty="0" err="1"/>
              <a:t>V</a:t>
            </a:r>
            <a:r>
              <a:rPr lang="en-US" sz="1600" i="1" baseline="-25000" dirty="0" err="1"/>
              <a:t>fd</a:t>
            </a:r>
            <a:endParaRPr lang="en-US" sz="1600" i="1" baseline="-25000" dirty="0"/>
          </a:p>
          <a:p>
            <a:pPr marL="342900" indent="-342900">
              <a:buFontTx/>
              <a:buAutoNum type="arabicPeriod"/>
            </a:pPr>
            <a:r>
              <a:rPr lang="en-US" sz="1600" dirty="0"/>
              <a:t>local maximum of </a:t>
            </a:r>
            <a:r>
              <a:rPr lang="en-US" sz="1600" i="1" dirty="0" err="1"/>
              <a:t>V</a:t>
            </a:r>
            <a:r>
              <a:rPr lang="en-US" sz="1600" i="1" baseline="-25000" dirty="0" err="1"/>
              <a:t>fd</a:t>
            </a:r>
            <a:r>
              <a:rPr lang="en-US" sz="1600" dirty="0"/>
              <a:t> (plateau)</a:t>
            </a:r>
          </a:p>
          <a:p>
            <a:pPr marL="342900" indent="-342900">
              <a:buFontTx/>
              <a:buAutoNum type="arabicPeriod"/>
            </a:pPr>
            <a:r>
              <a:rPr lang="en-US" sz="1600" dirty="0"/>
              <a:t>generation of acceptors -&gt; decrease of </a:t>
            </a:r>
            <a:r>
              <a:rPr lang="en-US" sz="1600" i="1" dirty="0" err="1"/>
              <a:t>V</a:t>
            </a:r>
            <a:r>
              <a:rPr lang="en-US" sz="1600" i="1" baseline="-25000" dirty="0" err="1"/>
              <a:t>fd</a:t>
            </a:r>
            <a:endParaRPr lang="en-US" sz="1600" i="1" baseline="-25000" dirty="0"/>
          </a:p>
          <a:p>
            <a:pPr marL="342900" indent="-342900">
              <a:buFontTx/>
              <a:buAutoNum type="arabicPeriod"/>
            </a:pPr>
            <a:r>
              <a:rPr lang="en-US" sz="1600" dirty="0"/>
              <a:t>inversion of space charge at late stages, </a:t>
            </a:r>
            <a:r>
              <a:rPr lang="en-US" sz="1600" b="1" dirty="0">
                <a:solidFill>
                  <a:srgbClr val="FF0000"/>
                </a:solidFill>
              </a:rPr>
              <a:t>but </a:t>
            </a:r>
            <a:r>
              <a:rPr lang="en-US" sz="1600" b="1" i="1" dirty="0" err="1">
                <a:solidFill>
                  <a:srgbClr val="FF0000"/>
                </a:solidFill>
              </a:rPr>
              <a:t>V</a:t>
            </a:r>
            <a:r>
              <a:rPr lang="en-US" sz="1600" b="1" i="1" baseline="-25000" dirty="0" err="1">
                <a:solidFill>
                  <a:srgbClr val="FF0000"/>
                </a:solidFill>
              </a:rPr>
              <a:t>fd</a:t>
            </a:r>
            <a:r>
              <a:rPr lang="en-US" sz="1600" b="1" i="1" dirty="0">
                <a:solidFill>
                  <a:srgbClr val="FF0000"/>
                </a:solidFill>
              </a:rPr>
              <a:t> </a:t>
            </a:r>
            <a:r>
              <a:rPr lang="en-US" sz="1600" b="1" dirty="0">
                <a:solidFill>
                  <a:srgbClr val="FF0000"/>
                </a:solidFill>
              </a:rPr>
              <a:t>never really goes to ~0 (double junction)</a:t>
            </a:r>
          </a:p>
          <a:p>
            <a:pPr marL="342900" indent="-342900">
              <a:buFontTx/>
              <a:buAutoNum type="arabicPeriod"/>
            </a:pPr>
            <a:r>
              <a:rPr lang="en-US" sz="1600" dirty="0"/>
              <a:t>further generation of acceptors increase of </a:t>
            </a:r>
            <a:r>
              <a:rPr lang="en-US" sz="1600" i="1" dirty="0" err="1"/>
              <a:t>V</a:t>
            </a:r>
            <a:r>
              <a:rPr lang="en-US" sz="1600" i="1" baseline="-25000" dirty="0" err="1"/>
              <a:t>fd</a:t>
            </a:r>
            <a:endParaRPr lang="en-US" sz="1600" i="1" baseline="-25000" dirty="0"/>
          </a:p>
        </p:txBody>
      </p:sp>
      <p:sp>
        <p:nvSpPr>
          <p:cNvPr id="30741" name="Line 21"/>
          <p:cNvSpPr>
            <a:spLocks noChangeShapeType="1"/>
          </p:cNvSpPr>
          <p:nvPr/>
        </p:nvSpPr>
        <p:spPr bwMode="auto">
          <a:xfrm flipV="1">
            <a:off x="5280025" y="3219450"/>
            <a:ext cx="0" cy="2232025"/>
          </a:xfrm>
          <a:prstGeom prst="line">
            <a:avLst/>
          </a:prstGeom>
          <a:noFill/>
          <a:ln w="381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2" name="Text Box 22"/>
          <p:cNvSpPr txBox="1">
            <a:spLocks noChangeArrowheads="1"/>
          </p:cNvSpPr>
          <p:nvPr/>
        </p:nvSpPr>
        <p:spPr bwMode="auto">
          <a:xfrm>
            <a:off x="3913188" y="3003550"/>
            <a:ext cx="316865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t>DOFZ-n –  </a:t>
            </a:r>
            <a:r>
              <a:rPr lang="en-US" sz="1400" b="1" i="1" dirty="0">
                <a:solidFill>
                  <a:srgbClr val="FF0000"/>
                </a:solidFill>
              </a:rPr>
              <a:t>N</a:t>
            </a:r>
            <a:r>
              <a:rPr lang="en-US" sz="1400" b="1" i="1" baseline="-25000" dirty="0">
                <a:solidFill>
                  <a:srgbClr val="FF0000"/>
                </a:solidFill>
              </a:rPr>
              <a:t>eff</a:t>
            </a:r>
            <a:r>
              <a:rPr lang="en-US" sz="1400" b="1" i="1" dirty="0">
                <a:solidFill>
                  <a:srgbClr val="FF0000"/>
                </a:solidFill>
              </a:rPr>
              <a:t>&lt;0</a:t>
            </a:r>
            <a:r>
              <a:rPr lang="en-US" sz="1400" b="1" dirty="0"/>
              <a:t>,    </a:t>
            </a:r>
            <a:r>
              <a:rPr lang="en-US" sz="1400" b="1" dirty="0" err="1"/>
              <a:t>MCz</a:t>
            </a:r>
            <a:r>
              <a:rPr lang="en-US" sz="1400" b="1" dirty="0"/>
              <a:t>-n </a:t>
            </a:r>
            <a:r>
              <a:rPr lang="en-US" sz="1400" b="1" i="1" dirty="0">
                <a:solidFill>
                  <a:schemeClr val="accent5">
                    <a:lumMod val="50000"/>
                  </a:schemeClr>
                </a:solidFill>
              </a:rPr>
              <a:t>N</a:t>
            </a:r>
            <a:r>
              <a:rPr lang="en-US" sz="1400" b="1" i="1" baseline="-25000" dirty="0">
                <a:solidFill>
                  <a:schemeClr val="accent5">
                    <a:lumMod val="50000"/>
                  </a:schemeClr>
                </a:solidFill>
              </a:rPr>
              <a:t>eff</a:t>
            </a:r>
            <a:r>
              <a:rPr lang="en-US" sz="1400" b="1" i="1" dirty="0">
                <a:solidFill>
                  <a:schemeClr val="accent5">
                    <a:lumMod val="50000"/>
                  </a:schemeClr>
                </a:solidFill>
              </a:rPr>
              <a:t>&gt;0</a:t>
            </a:r>
          </a:p>
        </p:txBody>
      </p:sp>
      <p:sp>
        <p:nvSpPr>
          <p:cNvPr id="2" name="Date Placeholder 1"/>
          <p:cNvSpPr>
            <a:spLocks noGrp="1"/>
          </p:cNvSpPr>
          <p:nvPr>
            <p:ph type="dt" sz="half" idx="12"/>
          </p:nvPr>
        </p:nvSpPr>
        <p:spPr/>
        <p:txBody>
          <a:bodyPr/>
          <a:lstStyle/>
          <a:p>
            <a:fld id="{D2A4456A-D588-49FE-901F-D38F33754B6F}" type="datetime1">
              <a:rPr lang="en-US" smtClean="0"/>
              <a:t>4/19/2013</a:t>
            </a:fld>
            <a:endParaRPr lang="en-US"/>
          </a:p>
        </p:txBody>
      </p:sp>
      <p:sp>
        <p:nvSpPr>
          <p:cNvPr id="3" name="Footer Placeholder 2"/>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4086232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B9AC2E99-8B78-4923-9AF1-F7D51BFB4B9B}" type="slidenum">
              <a:rPr lang="en-US"/>
              <a:pPr/>
              <a:t>44</a:t>
            </a:fld>
            <a:endParaRPr lang="en-US"/>
          </a:p>
        </p:txBody>
      </p:sp>
      <p:sp>
        <p:nvSpPr>
          <p:cNvPr id="477186" name="Rectangle 2"/>
          <p:cNvSpPr>
            <a:spLocks noGrp="1" noChangeArrowheads="1"/>
          </p:cNvSpPr>
          <p:nvPr>
            <p:ph type="title"/>
          </p:nvPr>
        </p:nvSpPr>
        <p:spPr>
          <a:xfrm>
            <a:off x="609600" y="228600"/>
            <a:ext cx="8151812" cy="641350"/>
          </a:xfrm>
        </p:spPr>
        <p:txBody>
          <a:bodyPr/>
          <a:lstStyle/>
          <a:p>
            <a:r>
              <a:rPr lang="en-US" sz="3200" b="1" i="1" dirty="0">
                <a:solidFill>
                  <a:srgbClr val="FF0000"/>
                </a:solidFill>
                <a:effectLst>
                  <a:outerShdw blurRad="38100" dist="38100" dir="2700000" algn="tl">
                    <a:srgbClr val="000000">
                      <a:alpha val="43137"/>
                    </a:srgbClr>
                  </a:outerShdw>
                </a:effectLst>
              </a:rPr>
              <a:t>Trapping of drifting charge</a:t>
            </a:r>
          </a:p>
        </p:txBody>
      </p:sp>
      <p:sp>
        <p:nvSpPr>
          <p:cNvPr id="7" name="Text Box 5"/>
          <p:cNvSpPr txBox="1">
            <a:spLocks noChangeArrowheads="1"/>
          </p:cNvSpPr>
          <p:nvPr/>
        </p:nvSpPr>
        <p:spPr bwMode="auto">
          <a:xfrm>
            <a:off x="1468438" y="484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grpSp>
        <p:nvGrpSpPr>
          <p:cNvPr id="6" name="Group 5"/>
          <p:cNvGrpSpPr/>
          <p:nvPr/>
        </p:nvGrpSpPr>
        <p:grpSpPr>
          <a:xfrm>
            <a:off x="4876800" y="3931952"/>
            <a:ext cx="3638550" cy="2490193"/>
            <a:chOff x="4672011" y="788051"/>
            <a:chExt cx="4416426" cy="3131438"/>
          </a:xfrm>
        </p:grpSpPr>
        <p:graphicFrame>
          <p:nvGraphicFramePr>
            <p:cNvPr id="15" name="Object 12"/>
            <p:cNvGraphicFramePr>
              <a:graphicFrameLocks noChangeAspect="1"/>
            </p:cNvGraphicFramePr>
            <p:nvPr>
              <p:extLst>
                <p:ext uri="{D42A27DB-BD31-4B8C-83A1-F6EECF244321}">
                  <p14:modId xmlns:p14="http://schemas.microsoft.com/office/powerpoint/2010/main" val="1636543500"/>
                </p:ext>
              </p:extLst>
            </p:nvPr>
          </p:nvGraphicFramePr>
          <p:xfrm>
            <a:off x="4706937" y="788051"/>
            <a:ext cx="4346575" cy="990600"/>
          </p:xfrm>
          <a:graphic>
            <a:graphicData uri="http://schemas.openxmlformats.org/presentationml/2006/ole">
              <mc:AlternateContent xmlns:mc="http://schemas.openxmlformats.org/markup-compatibility/2006">
                <mc:Choice xmlns:v="urn:schemas-microsoft-com:vml" Requires="v">
                  <p:oleObj spid="_x0000_s90579" name="Equation" r:id="rId3" imgW="2361960" imgH="457200" progId="Equation.3">
                    <p:embed/>
                  </p:oleObj>
                </mc:Choice>
                <mc:Fallback>
                  <p:oleObj name="Equation" r:id="rId3" imgW="2361960" imgH="457200" progId="Equation.3">
                    <p:embed/>
                    <p:pic>
                      <p:nvPicPr>
                        <p:cNvPr id="0" name=""/>
                        <p:cNvPicPr>
                          <a:picLocks noChangeAspect="1" noChangeArrowheads="1"/>
                        </p:cNvPicPr>
                        <p:nvPr/>
                      </p:nvPicPr>
                      <p:blipFill>
                        <a:blip r:embed="rId4"/>
                        <a:srcRect/>
                        <a:stretch>
                          <a:fillRect/>
                        </a:stretch>
                      </p:blipFill>
                      <p:spPr bwMode="auto">
                        <a:xfrm>
                          <a:off x="4706937" y="788051"/>
                          <a:ext cx="434657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7"/>
            <p:cNvGraphicFramePr>
              <a:graphicFrameLocks noChangeAspect="1"/>
            </p:cNvGraphicFramePr>
            <p:nvPr>
              <p:extLst>
                <p:ext uri="{D42A27DB-BD31-4B8C-83A1-F6EECF244321}">
                  <p14:modId xmlns:p14="http://schemas.microsoft.com/office/powerpoint/2010/main" val="1709366999"/>
                </p:ext>
              </p:extLst>
            </p:nvPr>
          </p:nvGraphicFramePr>
          <p:xfrm>
            <a:off x="5653087" y="2159651"/>
            <a:ext cx="2684463" cy="882650"/>
          </p:xfrm>
          <a:graphic>
            <a:graphicData uri="http://schemas.openxmlformats.org/presentationml/2006/ole">
              <mc:AlternateContent xmlns:mc="http://schemas.openxmlformats.org/markup-compatibility/2006">
                <mc:Choice xmlns:v="urn:schemas-microsoft-com:vml" Requires="v">
                  <p:oleObj spid="_x0000_s90580" name="Equation" r:id="rId5" imgW="1307880" imgH="431640" progId="Equation.3">
                    <p:embed/>
                  </p:oleObj>
                </mc:Choice>
                <mc:Fallback>
                  <p:oleObj name="Equation" r:id="rId5" imgW="1307880" imgH="431640" progId="Equation.3">
                    <p:embed/>
                    <p:pic>
                      <p:nvPicPr>
                        <p:cNvPr id="0" name=""/>
                        <p:cNvPicPr>
                          <a:picLocks noChangeAspect="1" noChangeArrowheads="1"/>
                        </p:cNvPicPr>
                        <p:nvPr/>
                      </p:nvPicPr>
                      <p:blipFill>
                        <a:blip r:embed="rId6"/>
                        <a:srcRect/>
                        <a:stretch>
                          <a:fillRect/>
                        </a:stretch>
                      </p:blipFill>
                      <p:spPr bwMode="auto">
                        <a:xfrm>
                          <a:off x="5653087" y="2159651"/>
                          <a:ext cx="268446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Line 18"/>
            <p:cNvSpPr>
              <a:spLocks noChangeShapeType="1"/>
            </p:cNvSpPr>
            <p:nvPr/>
          </p:nvSpPr>
          <p:spPr bwMode="auto">
            <a:xfrm rot="5400000">
              <a:off x="6714330" y="2098533"/>
              <a:ext cx="3349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Text Box 21"/>
            <p:cNvSpPr txBox="1">
              <a:spLocks noChangeArrowheads="1"/>
            </p:cNvSpPr>
            <p:nvPr/>
          </p:nvSpPr>
          <p:spPr bwMode="auto">
            <a:xfrm>
              <a:off x="5418137" y="3455051"/>
              <a:ext cx="3670300" cy="46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i="1" dirty="0" smtClean="0">
                  <a:solidFill>
                    <a:srgbClr val="FF0000"/>
                  </a:solidFill>
                </a:rPr>
                <a:t>Q</a:t>
              </a:r>
              <a:r>
                <a:rPr lang="en-US" b="1" dirty="0" smtClean="0">
                  <a:solidFill>
                    <a:srgbClr val="FF0000"/>
                  </a:solidFill>
                </a:rPr>
                <a:t>=constant </a:t>
              </a:r>
              <a:r>
                <a:rPr lang="en-US" b="1" dirty="0">
                  <a:solidFill>
                    <a:srgbClr val="FF0000"/>
                  </a:solidFill>
                </a:rPr>
                <a:t>for </a:t>
              </a:r>
              <a:r>
                <a:rPr lang="en-US" b="1" i="1" dirty="0" smtClean="0">
                  <a:solidFill>
                    <a:srgbClr val="FF0000"/>
                  </a:solidFill>
                </a:rPr>
                <a:t>V&gt;</a:t>
              </a:r>
              <a:r>
                <a:rPr lang="en-US" b="1" i="1" dirty="0" err="1" smtClean="0">
                  <a:solidFill>
                    <a:srgbClr val="FF0000"/>
                  </a:solidFill>
                </a:rPr>
                <a:t>V</a:t>
              </a:r>
              <a:r>
                <a:rPr lang="en-US" b="1" i="1" baseline="-30000" dirty="0" err="1" smtClean="0">
                  <a:solidFill>
                    <a:srgbClr val="FF0000"/>
                  </a:solidFill>
                </a:rPr>
                <a:t>dep</a:t>
              </a:r>
              <a:endParaRPr lang="en-US" dirty="0"/>
            </a:p>
          </p:txBody>
        </p:sp>
        <p:sp>
          <p:nvSpPr>
            <p:cNvPr id="19" name="Text Box 23"/>
            <p:cNvSpPr txBox="1">
              <a:spLocks noChangeArrowheads="1"/>
            </p:cNvSpPr>
            <p:nvPr/>
          </p:nvSpPr>
          <p:spPr bwMode="auto">
            <a:xfrm>
              <a:off x="6805612" y="3074051"/>
              <a:ext cx="1684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dirty="0"/>
                <a:t>in the way that</a:t>
              </a:r>
              <a:endParaRPr lang="en-US" sz="2000" dirty="0"/>
            </a:p>
          </p:txBody>
        </p:sp>
        <p:sp>
          <p:nvSpPr>
            <p:cNvPr id="20" name="Text Box 24"/>
            <p:cNvSpPr txBox="1">
              <a:spLocks noChangeArrowheads="1"/>
            </p:cNvSpPr>
            <p:nvPr/>
          </p:nvSpPr>
          <p:spPr bwMode="auto">
            <a:xfrm>
              <a:off x="7529512" y="1869140"/>
              <a:ext cx="1177540" cy="38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1" dirty="0"/>
                <a:t>correction</a:t>
              </a:r>
              <a:endParaRPr lang="en-US" sz="1200" dirty="0"/>
            </a:p>
          </p:txBody>
        </p:sp>
        <p:sp>
          <p:nvSpPr>
            <p:cNvPr id="5" name="Right Brace 4"/>
            <p:cNvSpPr/>
            <p:nvPr/>
          </p:nvSpPr>
          <p:spPr bwMode="auto">
            <a:xfrm rot="5400000">
              <a:off x="6727824" y="-339073"/>
              <a:ext cx="304800" cy="4416426"/>
            </a:xfrm>
            <a:prstGeom prst="rightBrace">
              <a:avLst>
                <a:gd name="adj1" fmla="val 0"/>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sp>
        <p:nvSpPr>
          <p:cNvPr id="22" name="Rectangle 8"/>
          <p:cNvSpPr>
            <a:spLocks noChangeArrowheads="1"/>
          </p:cNvSpPr>
          <p:nvPr/>
        </p:nvSpPr>
        <p:spPr bwMode="auto">
          <a:xfrm>
            <a:off x="4738687" y="879475"/>
            <a:ext cx="4217988" cy="47625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t>higher voltages(i.e. higher field)</a:t>
            </a:r>
          </a:p>
        </p:txBody>
      </p:sp>
      <p:sp>
        <p:nvSpPr>
          <p:cNvPr id="23" name="Text Box 9"/>
          <p:cNvSpPr txBox="1">
            <a:spLocks noChangeArrowheads="1"/>
          </p:cNvSpPr>
          <p:nvPr/>
        </p:nvSpPr>
        <p:spPr bwMode="auto">
          <a:xfrm>
            <a:off x="5854699" y="1690912"/>
            <a:ext cx="1970088" cy="47625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t>   shorter drift</a:t>
            </a:r>
          </a:p>
        </p:txBody>
      </p:sp>
      <p:sp>
        <p:nvSpPr>
          <p:cNvPr id="24" name="Rectangle 10"/>
          <p:cNvSpPr>
            <a:spLocks noChangeArrowheads="1"/>
          </p:cNvSpPr>
          <p:nvPr/>
        </p:nvSpPr>
        <p:spPr bwMode="auto">
          <a:xfrm>
            <a:off x="5682456" y="2489649"/>
            <a:ext cx="2595562" cy="4762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t>less charge trapped</a:t>
            </a:r>
          </a:p>
        </p:txBody>
      </p:sp>
      <p:sp>
        <p:nvSpPr>
          <p:cNvPr id="25" name="Rectangle 11"/>
          <p:cNvSpPr>
            <a:spLocks noChangeArrowheads="1"/>
          </p:cNvSpPr>
          <p:nvPr/>
        </p:nvSpPr>
        <p:spPr bwMode="auto">
          <a:xfrm>
            <a:off x="5209380" y="3223074"/>
            <a:ext cx="3708400" cy="3693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dirty="0"/>
              <a:t>increase of </a:t>
            </a:r>
            <a:r>
              <a:rPr lang="en-GB" dirty="0" smtClean="0"/>
              <a:t>charge(</a:t>
            </a:r>
            <a:r>
              <a:rPr lang="en-GB" i="1" dirty="0" smtClean="0"/>
              <a:t>V&gt;</a:t>
            </a:r>
            <a:r>
              <a:rPr lang="en-GB" i="1" dirty="0" err="1" smtClean="0"/>
              <a:t>V</a:t>
            </a:r>
            <a:r>
              <a:rPr lang="en-GB" i="1" baseline="-25000" dirty="0" err="1" smtClean="0"/>
              <a:t>dep</a:t>
            </a:r>
            <a:r>
              <a:rPr lang="en-GB" dirty="0" smtClean="0"/>
              <a:t>)</a:t>
            </a:r>
            <a:endParaRPr lang="en-GB" dirty="0"/>
          </a:p>
        </p:txBody>
      </p:sp>
      <p:sp>
        <p:nvSpPr>
          <p:cNvPr id="26" name="AutoShape 12"/>
          <p:cNvSpPr>
            <a:spLocks noChangeArrowheads="1"/>
          </p:cNvSpPr>
          <p:nvPr/>
        </p:nvSpPr>
        <p:spPr bwMode="auto">
          <a:xfrm>
            <a:off x="6743700" y="2167162"/>
            <a:ext cx="280987" cy="322487"/>
          </a:xfrm>
          <a:prstGeom prst="downArrow">
            <a:avLst>
              <a:gd name="adj1" fmla="val 50000"/>
              <a:gd name="adj2" fmla="val 45763"/>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AutoShape 14"/>
          <p:cNvSpPr>
            <a:spLocks noChangeArrowheads="1"/>
          </p:cNvSpPr>
          <p:nvPr/>
        </p:nvSpPr>
        <p:spPr bwMode="auto">
          <a:xfrm>
            <a:off x="6776243" y="2965899"/>
            <a:ext cx="280987" cy="257175"/>
          </a:xfrm>
          <a:prstGeom prst="downArrow">
            <a:avLst>
              <a:gd name="adj1" fmla="val 50000"/>
              <a:gd name="adj2" fmla="val 45763"/>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 name="AutoShape 12"/>
          <p:cNvSpPr>
            <a:spLocks noChangeArrowheads="1"/>
          </p:cNvSpPr>
          <p:nvPr/>
        </p:nvSpPr>
        <p:spPr bwMode="auto">
          <a:xfrm>
            <a:off x="6743700" y="1355725"/>
            <a:ext cx="280987" cy="322487"/>
          </a:xfrm>
          <a:prstGeom prst="downArrow">
            <a:avLst>
              <a:gd name="adj1" fmla="val 50000"/>
              <a:gd name="adj2" fmla="val 45763"/>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8" name="Object 7"/>
          <p:cNvGraphicFramePr>
            <a:graphicFrameLocks noChangeAspect="1"/>
          </p:cNvGraphicFramePr>
          <p:nvPr>
            <p:extLst>
              <p:ext uri="{D42A27DB-BD31-4B8C-83A1-F6EECF244321}">
                <p14:modId xmlns:p14="http://schemas.microsoft.com/office/powerpoint/2010/main" val="497704495"/>
              </p:ext>
            </p:extLst>
          </p:nvPr>
        </p:nvGraphicFramePr>
        <p:xfrm>
          <a:off x="457200" y="3853063"/>
          <a:ext cx="3886200" cy="2892023"/>
        </p:xfrm>
        <a:graphic>
          <a:graphicData uri="http://schemas.openxmlformats.org/presentationml/2006/ole">
            <mc:AlternateContent xmlns:mc="http://schemas.openxmlformats.org/markup-compatibility/2006">
              <mc:Choice xmlns:v="urn:schemas-microsoft-com:vml" Requires="v">
                <p:oleObj spid="_x0000_s90581" name="Artwork" r:id="rId7" imgW="7208901" imgH="4717161" progId="Adobe.Illustrator.8">
                  <p:embed/>
                </p:oleObj>
              </mc:Choice>
              <mc:Fallback>
                <p:oleObj name="Artwork" r:id="rId7" imgW="7208901" imgH="4717161" progId="Adobe.Illustrator.8">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53063"/>
                        <a:ext cx="3886200" cy="2892023"/>
                      </a:xfrm>
                      <a:prstGeom prst="rect">
                        <a:avLst/>
                      </a:prstGeom>
                      <a:noFill/>
                      <a:ln>
                        <a:noFill/>
                      </a:ln>
                      <a:effectLst/>
                    </p:spPr>
                  </p:pic>
                </p:oleObj>
              </mc:Fallback>
            </mc:AlternateContent>
          </a:graphicData>
        </a:graphic>
      </p:graphicFrame>
      <p:pic>
        <p:nvPicPr>
          <p:cNvPr id="21" name="Picture 16" descr="G:\user\gregor\TCT\TrappingTimesRise.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851" y="988849"/>
            <a:ext cx="3886200" cy="2920878"/>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2"/>
          <p:cNvSpPr>
            <a:spLocks noChangeArrowheads="1"/>
          </p:cNvSpPr>
          <p:nvPr/>
        </p:nvSpPr>
        <p:spPr bwMode="auto">
          <a:xfrm>
            <a:off x="1808955" y="3407740"/>
            <a:ext cx="24160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latin typeface="Garamond" pitchFamily="18" charset="0"/>
              </a:rPr>
              <a:t>G. Kramberger et al, </a:t>
            </a:r>
            <a:r>
              <a:rPr lang="en-US" sz="800" i="1" dirty="0" err="1">
                <a:latin typeface="Garamond" pitchFamily="18" charset="0"/>
              </a:rPr>
              <a:t>Nucl</a:t>
            </a:r>
            <a:r>
              <a:rPr lang="en-US" sz="800" i="1" dirty="0">
                <a:latin typeface="Garamond" pitchFamily="18" charset="0"/>
              </a:rPr>
              <a:t>. Inst. Meth.  </a:t>
            </a:r>
            <a:r>
              <a:rPr lang="en-US" sz="800" i="1" dirty="0" smtClean="0">
                <a:latin typeface="Garamond" pitchFamily="18" charset="0"/>
              </a:rPr>
              <a:t>A476 </a:t>
            </a:r>
            <a:r>
              <a:rPr lang="en-US" sz="800" dirty="0" smtClean="0">
                <a:latin typeface="Garamond" pitchFamily="18" charset="0"/>
              </a:rPr>
              <a:t>(2002</a:t>
            </a:r>
            <a:r>
              <a:rPr lang="en-US" sz="800" dirty="0">
                <a:latin typeface="Garamond" pitchFamily="18" charset="0"/>
              </a:rPr>
              <a:t>) </a:t>
            </a:r>
            <a:r>
              <a:rPr lang="en-GB" sz="800" dirty="0"/>
              <a:t>645</a:t>
            </a:r>
            <a:r>
              <a:rPr lang="en-US" sz="800" dirty="0" smtClean="0">
                <a:latin typeface="Garamond" pitchFamily="18" charset="0"/>
              </a:rPr>
              <a:t>.</a:t>
            </a:r>
            <a:endParaRPr lang="en-US" sz="800" dirty="0">
              <a:latin typeface="Garamond"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2075974" y="2696007"/>
                <a:ext cx="2120452" cy="7117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nary>
                        <m:naryPr>
                          <m:ctrlPr>
                            <a:rPr lang="en-US" b="0" i="1" smtClean="0">
                              <a:latin typeface="Cambria Math"/>
                            </a:rPr>
                          </m:ctrlPr>
                        </m:naryPr>
                        <m:sub>
                          <m:r>
                            <m:rPr>
                              <m:brk m:alnAt="23"/>
                            </m:rPr>
                            <a:rPr lang="en-US" b="0" i="1" smtClean="0">
                              <a:latin typeface="Cambria Math"/>
                            </a:rPr>
                            <m:t>0</m:t>
                          </m:r>
                        </m:sub>
                        <m:sup>
                          <m:sSub>
                            <m:sSubPr>
                              <m:ctrlPr>
                                <a:rPr lang="en-US" b="0" i="1" smtClean="0">
                                  <a:latin typeface="Cambria Math"/>
                                </a:rPr>
                              </m:ctrlPr>
                            </m:sSubPr>
                            <m:e>
                              <m:r>
                                <a:rPr lang="en-US" b="0" i="1" smtClean="0">
                                  <a:latin typeface="Cambria Math"/>
                                </a:rPr>
                                <m:t>𝑡</m:t>
                              </m:r>
                            </m:e>
                            <m:sub>
                              <m:r>
                                <a:rPr lang="en-US" i="1">
                                  <a:latin typeface="Cambria Math"/>
                                </a:rPr>
                                <m:t>𝑑𝑟𝑖𝑓𝑡</m:t>
                              </m:r>
                            </m:sub>
                          </m:sSub>
                        </m:sup>
                        <m:e>
                          <m:sSub>
                            <m:sSubPr>
                              <m:ctrlPr>
                                <a:rPr lang="en-US" b="0" i="1" smtClean="0">
                                  <a:latin typeface="Cambria Math"/>
                                </a:rPr>
                              </m:ctrlPr>
                            </m:sSubPr>
                            <m:e>
                              <m:r>
                                <a:rPr lang="en-US" b="0" i="1" smtClean="0">
                                  <a:latin typeface="Cambria Math"/>
                                </a:rPr>
                                <m:t>𝐼</m:t>
                              </m:r>
                            </m:e>
                            <m:sub>
                              <m:r>
                                <a:rPr lang="en-US" b="0" i="1" smtClean="0">
                                  <a:latin typeface="Cambria Math"/>
                                </a:rPr>
                                <m:t>𝑚</m:t>
                              </m:r>
                            </m:sub>
                          </m:sSub>
                          <m:d>
                            <m:dPr>
                              <m:ctrlPr>
                                <a:rPr lang="en-US" b="0" i="1" smtClean="0">
                                  <a:latin typeface="Cambria Math"/>
                                </a:rPr>
                              </m:ctrlPr>
                            </m:dPr>
                            <m:e>
                              <m:r>
                                <a:rPr lang="en-US" b="0" i="1" smtClean="0">
                                  <a:latin typeface="Cambria Math"/>
                                </a:rPr>
                                <m:t>𝑡</m:t>
                              </m:r>
                            </m:e>
                          </m:d>
                          <m:r>
                            <a:rPr lang="en-US" b="0" i="1" smtClean="0">
                              <a:latin typeface="Cambria Math"/>
                            </a:rPr>
                            <m:t>𝑑𝑡</m:t>
                          </m:r>
                        </m:e>
                      </m:nary>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075974" y="2696007"/>
                <a:ext cx="2120452" cy="711733"/>
              </a:xfrm>
              <a:prstGeom prst="rect">
                <a:avLst/>
              </a:prstGeom>
              <a:blipFill rotWithShape="1">
                <a:blip r:embed="rId10"/>
                <a:stretch>
                  <a:fillRect/>
                </a:stretch>
              </a:blipFill>
            </p:spPr>
            <p:txBody>
              <a:bodyPr/>
              <a:lstStyle/>
              <a:p>
                <a:r>
                  <a:rPr lang="en-GB">
                    <a:noFill/>
                  </a:rPr>
                  <a:t> </a:t>
                </a:r>
              </a:p>
            </p:txBody>
          </p:sp>
        </mc:Fallback>
      </mc:AlternateContent>
      <p:sp>
        <p:nvSpPr>
          <p:cNvPr id="3" name="Date Placeholder 2"/>
          <p:cNvSpPr>
            <a:spLocks noGrp="1"/>
          </p:cNvSpPr>
          <p:nvPr>
            <p:ph type="dt" sz="half" idx="12"/>
          </p:nvPr>
        </p:nvSpPr>
        <p:spPr/>
        <p:txBody>
          <a:bodyPr/>
          <a:lstStyle/>
          <a:p>
            <a:fld id="{FE6D9FE8-DE04-487E-9C26-A29C6320A55E}" type="datetime1">
              <a:rPr lang="en-US" smtClean="0"/>
              <a:t>4/19/2013</a:t>
            </a:fld>
            <a:endParaRPr lang="en-US"/>
          </a:p>
        </p:txBody>
      </p:sp>
      <p:sp>
        <p:nvSpPr>
          <p:cNvPr id="4" name="Footer Placeholder 3"/>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66367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Text Box 8"/>
          <p:cNvSpPr txBox="1">
            <a:spLocks noChangeArrowheads="1"/>
          </p:cNvSpPr>
          <p:nvPr/>
        </p:nvSpPr>
        <p:spPr bwMode="auto">
          <a:xfrm>
            <a:off x="914400" y="762000"/>
            <a:ext cx="701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dirty="0" err="1">
                <a:latin typeface="Symbol" pitchFamily="18" charset="2"/>
              </a:rPr>
              <a:t>t</a:t>
            </a:r>
            <a:r>
              <a:rPr lang="en-US" b="1" i="1" baseline="-25000" dirty="0" err="1"/>
              <a:t>eff</a:t>
            </a:r>
            <a:r>
              <a:rPr lang="en-US" b="1" i="1" baseline="-25000" dirty="0"/>
              <a:t>  </a:t>
            </a:r>
            <a:r>
              <a:rPr lang="en-US" b="1" i="1" dirty="0"/>
              <a:t> = </a:t>
            </a:r>
            <a:r>
              <a:rPr lang="en-US" b="1" i="1" dirty="0" err="1">
                <a:latin typeface="Symbol" pitchFamily="18" charset="2"/>
              </a:rPr>
              <a:t>t</a:t>
            </a:r>
            <a:r>
              <a:rPr lang="en-US" b="1" i="1" baseline="-25000" dirty="0" err="1"/>
              <a:t>tr</a:t>
            </a:r>
            <a:r>
              <a:rPr lang="en-US" b="1" dirty="0"/>
              <a:t> that gives equal current integral above </a:t>
            </a:r>
            <a:r>
              <a:rPr lang="en-US" b="1" i="1" dirty="0"/>
              <a:t>V</a:t>
            </a:r>
            <a:r>
              <a:rPr lang="en-US" b="1" i="1" baseline="-25000" dirty="0"/>
              <a:t>FD</a:t>
            </a:r>
            <a:r>
              <a:rPr lang="en-US" b="1" i="1" dirty="0"/>
              <a:t> </a:t>
            </a:r>
            <a:r>
              <a:rPr lang="en-US" b="1" dirty="0"/>
              <a:t>(compensate the trapping)</a:t>
            </a:r>
            <a:r>
              <a:rPr lang="en-US" dirty="0"/>
              <a:t> </a:t>
            </a:r>
          </a:p>
        </p:txBody>
      </p:sp>
      <p:sp>
        <p:nvSpPr>
          <p:cNvPr id="25609" name="Rectangle 9"/>
          <p:cNvSpPr>
            <a:spLocks noChangeArrowheads="1"/>
          </p:cNvSpPr>
          <p:nvPr/>
        </p:nvSpPr>
        <p:spPr bwMode="auto">
          <a:xfrm>
            <a:off x="5635625" y="1905000"/>
            <a:ext cx="22891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i="1" dirty="0" err="1">
                <a:solidFill>
                  <a:srgbClr val="0000CC"/>
                </a:solidFill>
                <a:latin typeface="Symbol" pitchFamily="18" charset="2"/>
              </a:rPr>
              <a:t>t</a:t>
            </a:r>
            <a:r>
              <a:rPr lang="en-US" b="1" i="1" baseline="-25000" dirty="0" err="1">
                <a:solidFill>
                  <a:srgbClr val="0000CC"/>
                </a:solidFill>
              </a:rPr>
              <a:t>tr</a:t>
            </a:r>
            <a:r>
              <a:rPr lang="en-US" b="1" i="1" baseline="-25000" dirty="0">
                <a:solidFill>
                  <a:srgbClr val="0000CC"/>
                </a:solidFill>
              </a:rPr>
              <a:t> </a:t>
            </a:r>
            <a:r>
              <a:rPr lang="en-US" b="1" i="1" dirty="0">
                <a:solidFill>
                  <a:srgbClr val="0000CC"/>
                </a:solidFill>
              </a:rPr>
              <a:t>&gt; </a:t>
            </a:r>
            <a:r>
              <a:rPr lang="en-US" b="1" i="1" dirty="0" err="1">
                <a:solidFill>
                  <a:srgbClr val="0000CC"/>
                </a:solidFill>
                <a:latin typeface="Symbol" pitchFamily="18" charset="2"/>
              </a:rPr>
              <a:t>t</a:t>
            </a:r>
            <a:r>
              <a:rPr lang="en-US" b="1" i="1" baseline="-25000" dirty="0" err="1">
                <a:solidFill>
                  <a:srgbClr val="0000CC"/>
                </a:solidFill>
              </a:rPr>
              <a:t>eff</a:t>
            </a:r>
            <a:r>
              <a:rPr lang="en-US" b="1" baseline="-25000" dirty="0">
                <a:solidFill>
                  <a:srgbClr val="0000CC"/>
                </a:solidFill>
              </a:rPr>
              <a:t> </a:t>
            </a:r>
            <a:r>
              <a:rPr lang="en-US" b="1" dirty="0">
                <a:solidFill>
                  <a:srgbClr val="0000CC"/>
                </a:solidFill>
              </a:rPr>
              <a:t>- </a:t>
            </a:r>
            <a:r>
              <a:rPr lang="en-US" sz="2000" dirty="0">
                <a:solidFill>
                  <a:srgbClr val="0000CC"/>
                </a:solidFill>
              </a:rPr>
              <a:t>lower voltages are under weighted</a:t>
            </a:r>
            <a:r>
              <a:rPr lang="en-US" b="1" baseline="-25000" dirty="0">
                <a:solidFill>
                  <a:srgbClr val="FF0000"/>
                </a:solidFill>
              </a:rPr>
              <a:t> </a:t>
            </a:r>
          </a:p>
        </p:txBody>
      </p:sp>
      <p:pic>
        <p:nvPicPr>
          <p:cNvPr id="25613" name="Picture 13" descr="G:\user\gregor\TCT\TrappingTimesSearc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84325"/>
            <a:ext cx="4724400" cy="34603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15000" y="2981415"/>
            <a:ext cx="1828800" cy="923330"/>
          </a:xfrm>
          <a:prstGeom prst="rect">
            <a:avLst/>
          </a:prstGeom>
        </p:spPr>
        <p:txBody>
          <a:bodyPr wrap="square">
            <a:spAutoFit/>
          </a:bodyPr>
          <a:lstStyle/>
          <a:p>
            <a:r>
              <a:rPr lang="en-US" b="1" i="1" dirty="0" err="1">
                <a:solidFill>
                  <a:srgbClr val="0000CC"/>
                </a:solidFill>
                <a:latin typeface="Symbol" pitchFamily="18" charset="2"/>
              </a:rPr>
              <a:t>t</a:t>
            </a:r>
            <a:r>
              <a:rPr lang="en-US" b="1" i="1" baseline="-25000" dirty="0" err="1">
                <a:solidFill>
                  <a:srgbClr val="0000CC"/>
                </a:solidFill>
              </a:rPr>
              <a:t>tr</a:t>
            </a:r>
            <a:r>
              <a:rPr lang="en-US" b="1" i="1" baseline="-25000" dirty="0">
                <a:solidFill>
                  <a:srgbClr val="0000CC"/>
                </a:solidFill>
              </a:rPr>
              <a:t> </a:t>
            </a:r>
            <a:r>
              <a:rPr lang="en-US" b="1" i="1" dirty="0" smtClean="0">
                <a:solidFill>
                  <a:srgbClr val="0000CC"/>
                </a:solidFill>
              </a:rPr>
              <a:t>&lt; </a:t>
            </a:r>
            <a:r>
              <a:rPr lang="en-US" b="1" i="1" dirty="0" err="1">
                <a:solidFill>
                  <a:srgbClr val="0000CC"/>
                </a:solidFill>
                <a:latin typeface="Symbol" pitchFamily="18" charset="2"/>
              </a:rPr>
              <a:t>t</a:t>
            </a:r>
            <a:r>
              <a:rPr lang="en-US" b="1" i="1" baseline="-25000" dirty="0" err="1">
                <a:solidFill>
                  <a:srgbClr val="0000CC"/>
                </a:solidFill>
              </a:rPr>
              <a:t>eff</a:t>
            </a:r>
            <a:r>
              <a:rPr lang="en-US" b="1" baseline="-25000" dirty="0">
                <a:solidFill>
                  <a:srgbClr val="0000CC"/>
                </a:solidFill>
              </a:rPr>
              <a:t> </a:t>
            </a:r>
            <a:r>
              <a:rPr lang="en-US" b="1" dirty="0">
                <a:solidFill>
                  <a:srgbClr val="0000CC"/>
                </a:solidFill>
              </a:rPr>
              <a:t>- </a:t>
            </a:r>
            <a:r>
              <a:rPr lang="en-US" dirty="0" smtClean="0">
                <a:solidFill>
                  <a:srgbClr val="0000CC"/>
                </a:solidFill>
              </a:rPr>
              <a:t>lower </a:t>
            </a:r>
            <a:r>
              <a:rPr lang="en-US" dirty="0">
                <a:solidFill>
                  <a:srgbClr val="0000CC"/>
                </a:solidFill>
              </a:rPr>
              <a:t>voltages are </a:t>
            </a:r>
            <a:r>
              <a:rPr lang="en-US" dirty="0" smtClean="0">
                <a:solidFill>
                  <a:srgbClr val="0000CC"/>
                </a:solidFill>
              </a:rPr>
              <a:t>over-weighted</a:t>
            </a:r>
            <a:r>
              <a:rPr lang="en-US" b="1" baseline="-25000" dirty="0" smtClean="0">
                <a:solidFill>
                  <a:srgbClr val="FF0000"/>
                </a:solidFill>
              </a:rPr>
              <a:t> </a:t>
            </a:r>
            <a:endParaRPr lang="en-US" b="1" baseline="-25000" dirty="0">
              <a:solidFill>
                <a:srgbClr val="FF0000"/>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45</a:t>
            </a:fld>
            <a:endParaRPr lang="en-US"/>
          </a:p>
        </p:txBody>
      </p:sp>
      <p:sp>
        <p:nvSpPr>
          <p:cNvPr id="6" name="Date Placeholder 5"/>
          <p:cNvSpPr>
            <a:spLocks noGrp="1"/>
          </p:cNvSpPr>
          <p:nvPr>
            <p:ph type="dt" sz="half" idx="12"/>
          </p:nvPr>
        </p:nvSpPr>
        <p:spPr/>
        <p:txBody>
          <a:bodyPr/>
          <a:lstStyle/>
          <a:p>
            <a:fld id="{507C3D8B-7695-4212-8D2A-628F3BEAA742}"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628442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B9AC2E99-8B78-4923-9AF1-F7D51BFB4B9B}" type="slidenum">
              <a:rPr lang="en-US"/>
              <a:pPr/>
              <a:t>46</a:t>
            </a:fld>
            <a:endParaRPr lang="en-US"/>
          </a:p>
        </p:txBody>
      </p:sp>
      <p:sp>
        <p:nvSpPr>
          <p:cNvPr id="477186" name="Rectangle 2"/>
          <p:cNvSpPr>
            <a:spLocks noGrp="1" noChangeArrowheads="1"/>
          </p:cNvSpPr>
          <p:nvPr>
            <p:ph type="title"/>
          </p:nvPr>
        </p:nvSpPr>
        <p:spPr>
          <a:xfrm>
            <a:off x="533400" y="228600"/>
            <a:ext cx="8151812" cy="641350"/>
          </a:xfrm>
        </p:spPr>
        <p:txBody>
          <a:bodyPr/>
          <a:lstStyle/>
          <a:p>
            <a:r>
              <a:rPr lang="en-US" sz="3200" b="1" i="1" dirty="0">
                <a:solidFill>
                  <a:srgbClr val="FF0000"/>
                </a:solidFill>
                <a:effectLst>
                  <a:outerShdw blurRad="38100" dist="38100" dir="2700000" algn="tl">
                    <a:srgbClr val="000000">
                      <a:alpha val="43137"/>
                    </a:srgbClr>
                  </a:outerShdw>
                </a:effectLst>
              </a:rPr>
              <a:t>Trapping of drifting charge</a:t>
            </a:r>
          </a:p>
        </p:txBody>
      </p:sp>
      <p:graphicFrame>
        <p:nvGraphicFramePr>
          <p:cNvPr id="477189" name="Object 5"/>
          <p:cNvGraphicFramePr>
            <a:graphicFrameLocks noChangeAspect="1"/>
          </p:cNvGraphicFramePr>
          <p:nvPr>
            <p:extLst>
              <p:ext uri="{D42A27DB-BD31-4B8C-83A1-F6EECF244321}">
                <p14:modId xmlns:p14="http://schemas.microsoft.com/office/powerpoint/2010/main" val="961272879"/>
              </p:ext>
            </p:extLst>
          </p:nvPr>
        </p:nvGraphicFramePr>
        <p:xfrm>
          <a:off x="5272881" y="2274887"/>
          <a:ext cx="2776538" cy="801688"/>
        </p:xfrm>
        <a:graphic>
          <a:graphicData uri="http://schemas.openxmlformats.org/presentationml/2006/ole">
            <mc:AlternateContent xmlns:mc="http://schemas.openxmlformats.org/markup-compatibility/2006">
              <mc:Choice xmlns:v="urn:schemas-microsoft-com:vml" Requires="v">
                <p:oleObj spid="_x0000_s34145" name="Equation" r:id="rId3" imgW="1384200" imgH="444240" progId="Equation.3">
                  <p:embed/>
                </p:oleObj>
              </mc:Choice>
              <mc:Fallback>
                <p:oleObj name="Equation" r:id="rId3" imgW="138420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881" y="2274887"/>
                        <a:ext cx="2776538" cy="8016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7190" name="Rectangle 6"/>
          <p:cNvSpPr>
            <a:spLocks noChangeArrowheads="1"/>
          </p:cNvSpPr>
          <p:nvPr/>
        </p:nvSpPr>
        <p:spPr bwMode="auto">
          <a:xfrm>
            <a:off x="4356101" y="3098006"/>
            <a:ext cx="4711699" cy="22891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The </a:t>
            </a:r>
            <a:r>
              <a:rPr lang="en-US" dirty="0" err="1">
                <a:latin typeface="Symbol" pitchFamily="18" charset="2"/>
              </a:rPr>
              <a:t>b</a:t>
            </a:r>
            <a:r>
              <a:rPr lang="en-US" baseline="-25000" dirty="0" err="1"/>
              <a:t>e,h</a:t>
            </a:r>
            <a:r>
              <a:rPr lang="en-US" dirty="0"/>
              <a:t> was so far found independent on material; </a:t>
            </a:r>
          </a:p>
          <a:p>
            <a:pPr>
              <a:buClr>
                <a:srgbClr val="FF0000"/>
              </a:buClr>
              <a:buFont typeface="Wingdings" pitchFamily="2" charset="2"/>
              <a:buChar char="Ø"/>
            </a:pPr>
            <a:r>
              <a:rPr lang="en-US" dirty="0"/>
              <a:t>resistivity</a:t>
            </a:r>
          </a:p>
          <a:p>
            <a:pPr>
              <a:buClr>
                <a:srgbClr val="FF0000"/>
              </a:buClr>
              <a:buFont typeface="Wingdings" pitchFamily="2" charset="2"/>
              <a:buChar char="Ø"/>
            </a:pPr>
            <a:r>
              <a:rPr lang="en-US" dirty="0"/>
              <a:t>[O], [C]                                 	                               </a:t>
            </a:r>
          </a:p>
          <a:p>
            <a:pPr>
              <a:buClr>
                <a:srgbClr val="FF0000"/>
              </a:buClr>
              <a:buFont typeface="Wingdings" pitchFamily="2" charset="2"/>
              <a:buChar char="Ø"/>
            </a:pPr>
            <a:r>
              <a:rPr lang="en-US" dirty="0"/>
              <a:t>type (</a:t>
            </a:r>
            <a:r>
              <a:rPr lang="en-US" dirty="0" err="1"/>
              <a:t>p,n</a:t>
            </a:r>
            <a:r>
              <a:rPr lang="en-US" dirty="0"/>
              <a:t>)</a:t>
            </a:r>
          </a:p>
          <a:p>
            <a:pPr>
              <a:buClr>
                <a:srgbClr val="FF0000"/>
              </a:buClr>
              <a:buFont typeface="Wingdings" pitchFamily="2" charset="2"/>
              <a:buChar char="Ø"/>
            </a:pPr>
            <a:r>
              <a:rPr lang="en-US" dirty="0"/>
              <a:t>wafer production (FZ, </a:t>
            </a:r>
            <a:r>
              <a:rPr lang="en-US" dirty="0" err="1"/>
              <a:t>Cz</a:t>
            </a:r>
            <a:r>
              <a:rPr lang="en-US" dirty="0"/>
              <a:t>, epitaxial)</a:t>
            </a:r>
          </a:p>
          <a:p>
            <a:pPr>
              <a:buClr>
                <a:srgbClr val="FF0000"/>
              </a:buClr>
              <a:buFont typeface="Wingdings" pitchFamily="2" charset="2"/>
              <a:buChar char="Ø"/>
            </a:pPr>
            <a:r>
              <a:rPr lang="en-US" dirty="0"/>
              <a:t>somewhat lower trapping at </a:t>
            </a:r>
            <a:r>
              <a:rPr lang="en-US" dirty="0" err="1">
                <a:latin typeface="Symbol" pitchFamily="18" charset="2"/>
              </a:rPr>
              <a:t>F</a:t>
            </a:r>
            <a:r>
              <a:rPr lang="en-US" baseline="-25000" dirty="0" err="1"/>
              <a:t>eq</a:t>
            </a:r>
            <a:r>
              <a:rPr lang="en-US" dirty="0"/>
              <a:t>&gt;10</a:t>
            </a:r>
            <a:r>
              <a:rPr lang="en-US" baseline="30000" dirty="0"/>
              <a:t>15</a:t>
            </a:r>
            <a:r>
              <a:rPr lang="en-US" dirty="0"/>
              <a:t> cm</a:t>
            </a:r>
            <a:r>
              <a:rPr lang="en-US" baseline="30000" dirty="0"/>
              <a:t>-2</a:t>
            </a:r>
          </a:p>
          <a:p>
            <a:pPr>
              <a:buClr>
                <a:srgbClr val="FF0000"/>
              </a:buClr>
              <a:buFont typeface="Wingdings" pitchFamily="2" charset="2"/>
              <a:buChar char="Ø"/>
            </a:pPr>
            <a:r>
              <a:rPr lang="en-US" b="1" dirty="0"/>
              <a:t> </a:t>
            </a:r>
            <a:r>
              <a:rPr lang="en-US" b="1" i="1" dirty="0" err="1">
                <a:latin typeface="Symbol" pitchFamily="18" charset="2"/>
              </a:rPr>
              <a:t>b</a:t>
            </a:r>
            <a:r>
              <a:rPr lang="en-US" b="1" i="1" baseline="-25000" dirty="0" err="1"/>
              <a:t>e,h</a:t>
            </a:r>
            <a:r>
              <a:rPr lang="en-US" b="1" i="1" dirty="0"/>
              <a:t> ~</a:t>
            </a:r>
            <a:r>
              <a:rPr lang="en-US" b="1" dirty="0"/>
              <a:t> 0 for </a:t>
            </a:r>
            <a:r>
              <a:rPr lang="en-US" b="1" baseline="30000" dirty="0"/>
              <a:t>60</a:t>
            </a:r>
            <a:r>
              <a:rPr lang="en-US" b="1" dirty="0"/>
              <a:t>Co irradiated samples</a:t>
            </a:r>
          </a:p>
        </p:txBody>
      </p:sp>
      <p:pic>
        <p:nvPicPr>
          <p:cNvPr id="477214" name="Picture 30" descr="KRASEL-PROTON-INVERSE-TRAPP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37" y="788051"/>
            <a:ext cx="4284663" cy="31765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Group 55"/>
          <p:cNvGraphicFramePr>
            <a:graphicFrameLocks noGrp="1"/>
          </p:cNvGraphicFramePr>
          <p:nvPr>
            <p:ph idx="1"/>
            <p:extLst>
              <p:ext uri="{D42A27DB-BD31-4B8C-83A1-F6EECF244321}">
                <p14:modId xmlns:p14="http://schemas.microsoft.com/office/powerpoint/2010/main" val="309466242"/>
              </p:ext>
            </p:extLst>
          </p:nvPr>
        </p:nvGraphicFramePr>
        <p:xfrm>
          <a:off x="4265613" y="914400"/>
          <a:ext cx="4535488" cy="1228344"/>
        </p:xfrm>
        <a:graphic>
          <a:graphicData uri="http://schemas.openxmlformats.org/drawingml/2006/table">
            <a:tbl>
              <a:tblPr/>
              <a:tblGrid>
                <a:gridCol w="1512888"/>
                <a:gridCol w="1584325"/>
                <a:gridCol w="1438275"/>
              </a:tblGrid>
              <a:tr h="504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l-SI" sz="900" b="1" i="1" u="none" strike="noStrike" cap="none" normalizeH="0" baseline="0" dirty="0" smtClean="0">
                          <a:ln>
                            <a:noFill/>
                          </a:ln>
                          <a:solidFill>
                            <a:schemeClr val="tx1"/>
                          </a:solidFill>
                          <a:effectLst/>
                          <a:latin typeface="Symbol" pitchFamily="18" charset="2"/>
                        </a:rPr>
                        <a:t>b</a:t>
                      </a:r>
                      <a:r>
                        <a:rPr kumimoji="0" lang="sl-SI" sz="900" b="1" i="1" u="none" strike="noStrike" cap="none" normalizeH="0" baseline="0" dirty="0" smtClean="0">
                          <a:ln>
                            <a:noFill/>
                          </a:ln>
                          <a:solidFill>
                            <a:schemeClr val="tx1"/>
                          </a:solidFill>
                          <a:effectLst/>
                          <a:latin typeface="Arial" charset="0"/>
                        </a:rPr>
                        <a:t>(-10</a:t>
                      </a:r>
                      <a:r>
                        <a:rPr kumimoji="0" lang="sl-SI" sz="900" b="1" i="1" u="none" strike="noStrike" cap="none" normalizeH="0" baseline="30000" dirty="0" smtClean="0">
                          <a:ln>
                            <a:noFill/>
                          </a:ln>
                          <a:solidFill>
                            <a:schemeClr val="tx1"/>
                          </a:solidFill>
                          <a:effectLst/>
                          <a:latin typeface="Arial" charset="0"/>
                        </a:rPr>
                        <a:t>o</a:t>
                      </a:r>
                      <a:r>
                        <a:rPr kumimoji="0" lang="sl-SI" sz="900" b="1" i="0" u="none" strike="noStrike" cap="none" normalizeH="0" baseline="0" dirty="0" smtClean="0">
                          <a:ln>
                            <a:noFill/>
                          </a:ln>
                          <a:solidFill>
                            <a:schemeClr val="tx1"/>
                          </a:solidFill>
                          <a:effectLst/>
                          <a:latin typeface="Arial" charset="0"/>
                        </a:rPr>
                        <a:t>C</a:t>
                      </a:r>
                      <a:r>
                        <a:rPr kumimoji="0" lang="sl-SI" sz="900" b="1" i="1" u="none" strike="noStrike" cap="none" normalizeH="0" baseline="0" dirty="0" smtClean="0">
                          <a:ln>
                            <a:noFill/>
                          </a:ln>
                          <a:solidFill>
                            <a:schemeClr val="tx1"/>
                          </a:solidFill>
                          <a:effectLst/>
                          <a:latin typeface="Arial" charset="0"/>
                        </a:rPr>
                        <a:t>, t=min Vfd)</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[10</a:t>
                      </a:r>
                      <a:r>
                        <a:rPr kumimoji="0" lang="en-US" sz="900" b="1" i="0" u="none" strike="noStrike" cap="none" normalizeH="0" baseline="30000" dirty="0" smtClean="0">
                          <a:ln>
                            <a:noFill/>
                          </a:ln>
                          <a:solidFill>
                            <a:schemeClr val="tx1"/>
                          </a:solidFill>
                          <a:effectLst/>
                          <a:latin typeface="Arial" charset="0"/>
                        </a:rPr>
                        <a:t>-16</a:t>
                      </a:r>
                      <a:r>
                        <a:rPr kumimoji="0" lang="en-US" sz="900" b="1" i="0" u="none" strike="noStrike" cap="none" normalizeH="0" baseline="0" dirty="0" smtClean="0">
                          <a:ln>
                            <a:noFill/>
                          </a:ln>
                          <a:solidFill>
                            <a:schemeClr val="tx1"/>
                          </a:solidFill>
                          <a:effectLst/>
                          <a:latin typeface="Arial" charset="0"/>
                        </a:rPr>
                        <a:t> cm</a:t>
                      </a:r>
                      <a:r>
                        <a:rPr kumimoji="0" lang="en-US" sz="900" b="1" i="0" u="none" strike="noStrike" cap="none" normalizeH="0" baseline="30000" dirty="0" smtClean="0">
                          <a:ln>
                            <a:noFill/>
                          </a:ln>
                          <a:solidFill>
                            <a:schemeClr val="tx1"/>
                          </a:solidFill>
                          <a:effectLst/>
                          <a:latin typeface="Arial" charset="0"/>
                        </a:rPr>
                        <a:t>2</a:t>
                      </a:r>
                      <a:r>
                        <a:rPr kumimoji="0" lang="en-US" sz="900" b="1" i="0" u="none" strike="noStrike" cap="none" normalizeH="0" baseline="0" dirty="0" smtClean="0">
                          <a:ln>
                            <a:noFill/>
                          </a:ln>
                          <a:solidFill>
                            <a:schemeClr val="tx1"/>
                          </a:solidFill>
                          <a:effectLst/>
                          <a:latin typeface="Arial" charset="0"/>
                        </a:rPr>
                        <a:t>/ns]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l-SI" sz="900" b="1" i="0" u="none" strike="noStrike" cap="none" normalizeH="0" baseline="0" smtClean="0">
                          <a:ln>
                            <a:noFill/>
                          </a:ln>
                          <a:solidFill>
                            <a:schemeClr val="tx1"/>
                          </a:solidFill>
                          <a:effectLst/>
                          <a:latin typeface="Arial" charset="0"/>
                        </a:rPr>
                        <a:t>24 GeV protons</a:t>
                      </a:r>
                      <a:endParaRPr kumimoji="0" lang="en-US" sz="9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900" b="1" i="0" u="none" strike="noStrike" cap="none" normalizeH="0" baseline="0" smtClean="0">
                          <a:ln>
                            <a:noFill/>
                          </a:ln>
                          <a:solidFill>
                            <a:schemeClr val="tx1"/>
                          </a:solidFill>
                          <a:effectLst/>
                          <a:latin typeface="Arial" charset="0"/>
                        </a:rPr>
                        <a:t>200 MeV/c pions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900" b="1" i="0" u="none" strike="noStrike" cap="none" normalizeH="0" baseline="0" smtClean="0">
                          <a:ln>
                            <a:noFill/>
                          </a:ln>
                          <a:solidFill>
                            <a:schemeClr val="tx1"/>
                          </a:solidFill>
                          <a:effectLst/>
                          <a:latin typeface="Arial" charset="0"/>
                        </a:rPr>
                        <a:t>(average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900" b="1" i="0" u="none" strike="noStrike" cap="none" normalizeH="0" baseline="0" smtClean="0">
                          <a:ln>
                            <a:noFill/>
                          </a:ln>
                          <a:solidFill>
                            <a:schemeClr val="tx1"/>
                          </a:solidFill>
                          <a:effectLst/>
                          <a:latin typeface="Arial" charset="0"/>
                        </a:rPr>
                        <a:t>reactor neutrons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0066FF"/>
                          </a:solidFill>
                          <a:effectLst/>
                          <a:latin typeface="Arial" charset="0"/>
                        </a:rPr>
                        <a:t>Electrons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0066FF"/>
                          </a:solidFill>
                          <a:effectLst/>
                          <a:latin typeface="Arial" charset="0"/>
                        </a:rPr>
                        <a:t>5.3 </a:t>
                      </a:r>
                      <a:r>
                        <a:rPr kumimoji="0" lang="en-US" sz="1600" b="0" i="0" u="none" strike="noStrike" cap="none" normalizeH="0" baseline="0" smtClean="0">
                          <a:ln>
                            <a:noFill/>
                          </a:ln>
                          <a:solidFill>
                            <a:srgbClr val="0066FF"/>
                          </a:solidFill>
                          <a:effectLst/>
                          <a:latin typeface="Arial" charset="0"/>
                          <a:cs typeface="Arial" charset="0"/>
                        </a:rPr>
                        <a:t>± 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rgbClr val="0066FF"/>
                          </a:solidFill>
                          <a:effectLst/>
                          <a:latin typeface="Arial" charset="0"/>
                        </a:rPr>
                        <a:t>3.5 </a:t>
                      </a:r>
                      <a:r>
                        <a:rPr kumimoji="0" lang="en-US" sz="1600" b="0" i="0" u="none" strike="noStrike" cap="none" normalizeH="0" baseline="0" dirty="0" smtClean="0">
                          <a:ln>
                            <a:noFill/>
                          </a:ln>
                          <a:solidFill>
                            <a:srgbClr val="0066FF"/>
                          </a:solidFill>
                          <a:effectLst/>
                          <a:latin typeface="Arial" charset="0"/>
                          <a:cs typeface="Arial" charset="0"/>
                        </a:rPr>
                        <a:t>± 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FF0000"/>
                          </a:solidFill>
                          <a:effectLst/>
                          <a:latin typeface="Arial" charset="0"/>
                        </a:rPr>
                        <a:t>Holes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FF0000"/>
                          </a:solidFill>
                          <a:effectLst/>
                          <a:latin typeface="Arial" charset="0"/>
                        </a:rPr>
                        <a:t>6.6 </a:t>
                      </a:r>
                      <a:r>
                        <a:rPr kumimoji="0" lang="en-US" sz="1600" b="0" i="0" u="none" strike="noStrike" cap="none" normalizeH="0" baseline="0" smtClean="0">
                          <a:ln>
                            <a:noFill/>
                          </a:ln>
                          <a:solidFill>
                            <a:srgbClr val="FF0000"/>
                          </a:solidFill>
                          <a:effectLst/>
                          <a:latin typeface="Arial" charset="0"/>
                          <a:cs typeface="Arial" charset="0"/>
                        </a:rPr>
                        <a:t>± 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rgbClr val="FF0000"/>
                          </a:solidFill>
                          <a:effectLst/>
                          <a:latin typeface="Arial" charset="0"/>
                        </a:rPr>
                        <a:t>4.7 </a:t>
                      </a:r>
                      <a:r>
                        <a:rPr kumimoji="0" lang="en-US" sz="1600" b="0" i="0" u="none" strike="noStrike" cap="none" normalizeH="0" baseline="0" dirty="0" smtClean="0">
                          <a:ln>
                            <a:noFill/>
                          </a:ln>
                          <a:solidFill>
                            <a:srgbClr val="FF0000"/>
                          </a:solidFill>
                          <a:effectLst/>
                          <a:latin typeface="Arial" charset="0"/>
                          <a:cs typeface="Arial"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Text Box 56"/>
          <p:cNvSpPr txBox="1">
            <a:spLocks noChangeArrowheads="1"/>
          </p:cNvSpPr>
          <p:nvPr/>
        </p:nvSpPr>
        <p:spPr bwMode="auto">
          <a:xfrm>
            <a:off x="4356100" y="5681662"/>
            <a:ext cx="341792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The trapping probability:</a:t>
            </a:r>
          </a:p>
          <a:p>
            <a:pPr>
              <a:buFontTx/>
              <a:buChar char="•"/>
            </a:pPr>
            <a:r>
              <a:rPr lang="en-US" sz="1600" dirty="0"/>
              <a:t>gets </a:t>
            </a:r>
            <a:r>
              <a:rPr lang="en-US" sz="1600" dirty="0">
                <a:solidFill>
                  <a:srgbClr val="0033CC"/>
                </a:solidFill>
              </a:rPr>
              <a:t>smaller</a:t>
            </a:r>
            <a:r>
              <a:rPr lang="en-US" sz="1600" dirty="0"/>
              <a:t> with time for </a:t>
            </a:r>
            <a:r>
              <a:rPr lang="en-US" sz="1600" dirty="0">
                <a:solidFill>
                  <a:srgbClr val="0033CC"/>
                </a:solidFill>
              </a:rPr>
              <a:t>electrons</a:t>
            </a:r>
          </a:p>
          <a:p>
            <a:pPr>
              <a:buFontTx/>
              <a:buChar char="•"/>
            </a:pPr>
            <a:r>
              <a:rPr lang="en-US" sz="1600" dirty="0"/>
              <a:t>gets </a:t>
            </a:r>
            <a:r>
              <a:rPr lang="en-US" sz="1600" dirty="0">
                <a:solidFill>
                  <a:srgbClr val="FF0000"/>
                </a:solidFill>
              </a:rPr>
              <a:t>larger</a:t>
            </a:r>
            <a:r>
              <a:rPr lang="en-US" sz="1600" dirty="0"/>
              <a:t> with time for </a:t>
            </a:r>
            <a:r>
              <a:rPr lang="en-US" sz="1600" dirty="0">
                <a:solidFill>
                  <a:srgbClr val="FF0000"/>
                </a:solidFill>
              </a:rPr>
              <a:t>holes</a:t>
            </a:r>
            <a:r>
              <a:rPr lang="en-US" dirty="0">
                <a:solidFill>
                  <a:srgbClr val="FF0000"/>
                </a:solidFill>
              </a:rPr>
              <a:t> </a:t>
            </a:r>
          </a:p>
        </p:txBody>
      </p:sp>
      <p:grpSp>
        <p:nvGrpSpPr>
          <p:cNvPr id="16" name="Group 15"/>
          <p:cNvGrpSpPr>
            <a:grpSpLocks/>
          </p:cNvGrpSpPr>
          <p:nvPr/>
        </p:nvGrpSpPr>
        <p:grpSpPr bwMode="auto">
          <a:xfrm>
            <a:off x="560388" y="2267744"/>
            <a:ext cx="3427413" cy="4513263"/>
            <a:chOff x="3149" y="1040"/>
            <a:chExt cx="2159" cy="2843"/>
          </a:xfrm>
        </p:grpSpPr>
        <p:pic>
          <p:nvPicPr>
            <p:cNvPr id="18" name="Picture 8" descr="KRASEL-PROTON-ANNEALING-TRAPP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9" y="2220"/>
              <a:ext cx="2159" cy="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9"/>
            <p:cNvSpPr>
              <a:spLocks noChangeArrowheads="1"/>
            </p:cNvSpPr>
            <p:nvPr/>
          </p:nvSpPr>
          <p:spPr bwMode="auto">
            <a:xfrm>
              <a:off x="4138" y="1040"/>
              <a:ext cx="181" cy="13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 name="Line 10"/>
            <p:cNvSpPr>
              <a:spLocks noChangeShapeType="1"/>
            </p:cNvSpPr>
            <p:nvPr/>
          </p:nvSpPr>
          <p:spPr bwMode="auto">
            <a:xfrm flipH="1">
              <a:off x="4242" y="1176"/>
              <a:ext cx="0" cy="1108"/>
            </a:xfrm>
            <a:prstGeom prst="line">
              <a:avLst/>
            </a:prstGeom>
            <a:noFill/>
            <a:ln w="15875">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3" name="Date Placeholder 2"/>
          <p:cNvSpPr>
            <a:spLocks noGrp="1"/>
          </p:cNvSpPr>
          <p:nvPr>
            <p:ph type="dt" sz="half" idx="12"/>
          </p:nvPr>
        </p:nvSpPr>
        <p:spPr/>
        <p:txBody>
          <a:bodyPr/>
          <a:lstStyle/>
          <a:p>
            <a:fld id="{1CE16B39-2EAC-4F5B-A001-86471B2343B4}" type="datetime1">
              <a:rPr lang="en-US" smtClean="0"/>
              <a:t>4/19/2013</a:t>
            </a:fld>
            <a:endParaRPr lang="en-US"/>
          </a:p>
        </p:txBody>
      </p:sp>
      <p:sp>
        <p:nvSpPr>
          <p:cNvPr id="4" name="Footer Placeholder 3"/>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194143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52800"/>
            <a:ext cx="7543800" cy="1371600"/>
          </a:xfrm>
        </p:spPr>
        <p:txBody>
          <a:bodyPr/>
          <a:lstStyle/>
          <a:p>
            <a:r>
              <a:rPr lang="en-US" sz="7200" dirty="0" smtClean="0"/>
              <a:t>PART 4</a:t>
            </a:r>
            <a:br>
              <a:rPr lang="en-US" sz="7200" dirty="0" smtClean="0"/>
            </a:br>
            <a:r>
              <a:rPr lang="en-US" sz="3200" dirty="0">
                <a:solidFill>
                  <a:srgbClr val="FF33CC"/>
                </a:solidFill>
              </a:rPr>
              <a:t>Radiation effects in segmented detectors </a:t>
            </a:r>
            <a:r>
              <a:rPr lang="en-US" sz="2400" dirty="0">
                <a:solidFill>
                  <a:schemeClr val="tx2"/>
                </a:solidFill>
              </a:rPr>
              <a:t/>
            </a:r>
            <a:br>
              <a:rPr lang="en-US" sz="2400" dirty="0">
                <a:solidFill>
                  <a:schemeClr val="tx2"/>
                </a:solidFill>
              </a:rPr>
            </a:br>
            <a:r>
              <a:rPr lang="en-US" sz="3200" dirty="0" smtClean="0"/>
              <a:t/>
            </a:r>
            <a:br>
              <a:rPr lang="en-US" sz="3200" dirty="0" smtClean="0"/>
            </a:br>
            <a:r>
              <a:rPr lang="en-US" sz="3200" dirty="0"/>
              <a:t/>
            </a:r>
            <a:br>
              <a:rPr lang="en-US" sz="3200" dirty="0"/>
            </a:br>
            <a:r>
              <a:rPr lang="en-US" sz="3200" dirty="0"/>
              <a:t>Can </a:t>
            </a:r>
            <a:r>
              <a:rPr lang="en-US" sz="3200" dirty="0" smtClean="0"/>
              <a:t>we design a </a:t>
            </a:r>
            <a:r>
              <a:rPr lang="en-US" sz="3200" dirty="0"/>
              <a:t>detector where the effects of the </a:t>
            </a:r>
            <a:r>
              <a:rPr lang="en-US" sz="3200" dirty="0" smtClean="0"/>
              <a:t>irradiation </a:t>
            </a:r>
            <a:r>
              <a:rPr lang="en-US" sz="3200" dirty="0"/>
              <a:t>are </a:t>
            </a:r>
            <a:r>
              <a:rPr lang="en-US" sz="3200" dirty="0" smtClean="0"/>
              <a:t>mitigated?</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endParaRPr lang="en-GB" sz="72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47</a:t>
            </a:fld>
            <a:endParaRPr lang="en-US"/>
          </a:p>
        </p:txBody>
      </p:sp>
      <p:sp>
        <p:nvSpPr>
          <p:cNvPr id="3" name="Date Placeholder 2"/>
          <p:cNvSpPr>
            <a:spLocks noGrp="1"/>
          </p:cNvSpPr>
          <p:nvPr>
            <p:ph type="dt" sz="half" idx="12"/>
          </p:nvPr>
        </p:nvSpPr>
        <p:spPr/>
        <p:txBody>
          <a:bodyPr/>
          <a:lstStyle/>
          <a:p>
            <a:fld id="{48828C73-DDA1-4E2E-9EB0-3712B30131D4}"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961448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4"/>
          <p:cNvSpPr>
            <a:spLocks noGrp="1"/>
          </p:cNvSpPr>
          <p:nvPr>
            <p:ph type="sldNum" sz="quarter" idx="11"/>
          </p:nvPr>
        </p:nvSpPr>
        <p:spPr/>
        <p:txBody>
          <a:bodyPr/>
          <a:lstStyle/>
          <a:p>
            <a:fld id="{6875513C-32D9-4529-B28A-4BA3482DB637}" type="slidenum">
              <a:rPr lang="en-US"/>
              <a:pPr/>
              <a:t>48</a:t>
            </a:fld>
            <a:endParaRPr lang="en-US"/>
          </a:p>
        </p:txBody>
      </p:sp>
      <p:sp>
        <p:nvSpPr>
          <p:cNvPr id="18434" name="Rectangle 2"/>
          <p:cNvSpPr>
            <a:spLocks noChangeArrowheads="1"/>
          </p:cNvSpPr>
          <p:nvPr/>
        </p:nvSpPr>
        <p:spPr bwMode="auto">
          <a:xfrm>
            <a:off x="4716463" y="1700213"/>
            <a:ext cx="360362" cy="2889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5" name="Rectangle 3"/>
          <p:cNvSpPr>
            <a:spLocks noChangeArrowheads="1"/>
          </p:cNvSpPr>
          <p:nvPr/>
        </p:nvSpPr>
        <p:spPr bwMode="auto">
          <a:xfrm>
            <a:off x="3995738" y="1916113"/>
            <a:ext cx="649287" cy="2889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6" name="Rectangle 4"/>
          <p:cNvSpPr>
            <a:spLocks noChangeArrowheads="1"/>
          </p:cNvSpPr>
          <p:nvPr/>
        </p:nvSpPr>
        <p:spPr bwMode="auto">
          <a:xfrm>
            <a:off x="5076825" y="1628775"/>
            <a:ext cx="576263" cy="3603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7" name="Rectangle 5"/>
          <p:cNvSpPr>
            <a:spLocks noGrp="1" noChangeArrowheads="1"/>
          </p:cNvSpPr>
          <p:nvPr>
            <p:ph type="title"/>
          </p:nvPr>
        </p:nvSpPr>
        <p:spPr>
          <a:xfrm>
            <a:off x="395288" y="333375"/>
            <a:ext cx="8229600" cy="523875"/>
          </a:xfrm>
        </p:spPr>
        <p:txBody>
          <a:bodyPr/>
          <a:lstStyle/>
          <a:p>
            <a:r>
              <a:rPr lang="en-US" sz="3200" b="1" i="1" dirty="0">
                <a:solidFill>
                  <a:srgbClr val="FF33CC"/>
                </a:solidFill>
                <a:effectLst>
                  <a:outerShdw blurRad="38100" dist="38100" dir="2700000" algn="tl">
                    <a:srgbClr val="C0C0C0"/>
                  </a:outerShdw>
                </a:effectLst>
              </a:rPr>
              <a:t>Drift equation </a:t>
            </a:r>
            <a:r>
              <a:rPr lang="en-US" sz="3200" b="1" i="1" dirty="0" smtClean="0">
                <a:solidFill>
                  <a:srgbClr val="FF33CC"/>
                </a:solidFill>
                <a:effectLst>
                  <a:outerShdw blurRad="38100" dist="38100" dir="2700000" algn="tl">
                    <a:srgbClr val="C0C0C0"/>
                  </a:outerShdw>
                </a:effectLst>
              </a:rPr>
              <a:t>for the </a:t>
            </a:r>
            <a:r>
              <a:rPr lang="en-US" sz="3200" b="1" i="1" dirty="0" err="1" smtClean="0">
                <a:solidFill>
                  <a:srgbClr val="FF33CC"/>
                </a:solidFill>
                <a:effectLst>
                  <a:outerShdw blurRad="38100" dist="38100" dir="2700000" algn="tl">
                    <a:srgbClr val="C0C0C0"/>
                  </a:outerShdw>
                </a:effectLst>
              </a:rPr>
              <a:t>mip</a:t>
            </a:r>
            <a:r>
              <a:rPr lang="en-US" sz="3200" b="1" i="1" dirty="0" smtClean="0">
                <a:solidFill>
                  <a:srgbClr val="FF33CC"/>
                </a:solidFill>
                <a:effectLst>
                  <a:outerShdw blurRad="38100" dist="38100" dir="2700000" algn="tl">
                    <a:srgbClr val="C0C0C0"/>
                  </a:outerShdw>
                </a:effectLst>
              </a:rPr>
              <a:t> signal</a:t>
            </a:r>
            <a:endParaRPr lang="en-US" sz="3200" b="1" i="1" dirty="0">
              <a:solidFill>
                <a:srgbClr val="FF33CC"/>
              </a:solidFill>
              <a:effectLst>
                <a:outerShdw blurRad="38100" dist="38100" dir="2700000" algn="tl">
                  <a:srgbClr val="C0C0C0"/>
                </a:outerShdw>
              </a:effectLst>
            </a:endParaRPr>
          </a:p>
        </p:txBody>
      </p:sp>
      <p:sp>
        <p:nvSpPr>
          <p:cNvPr id="18442" name="Rectangle 10"/>
          <p:cNvSpPr>
            <a:spLocks noChangeArrowheads="1"/>
          </p:cNvSpPr>
          <p:nvPr/>
        </p:nvSpPr>
        <p:spPr bwMode="auto">
          <a:xfrm>
            <a:off x="611188" y="2349500"/>
            <a:ext cx="3384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1600">
                <a:latin typeface="Tahoma" pitchFamily="34" charset="0"/>
              </a:rPr>
              <a:t>trapping term ( </a:t>
            </a:r>
            <a:r>
              <a:rPr lang="en-US" sz="1600" i="1">
                <a:latin typeface="Symbol" pitchFamily="18" charset="2"/>
              </a:rPr>
              <a:t>t</a:t>
            </a:r>
            <a:r>
              <a:rPr lang="en-US" sz="1600" i="1" baseline="-25000">
                <a:latin typeface="Tahoma" pitchFamily="34" charset="0"/>
              </a:rPr>
              <a:t>eff,e</a:t>
            </a:r>
            <a:r>
              <a:rPr lang="en-US" sz="1600" i="1">
                <a:latin typeface="Tahoma" pitchFamily="34" charset="0"/>
              </a:rPr>
              <a:t>~</a:t>
            </a:r>
            <a:r>
              <a:rPr lang="en-US" sz="1600" i="1">
                <a:latin typeface="Symbol" pitchFamily="18" charset="2"/>
              </a:rPr>
              <a:t>t</a:t>
            </a:r>
            <a:r>
              <a:rPr lang="en-US" sz="1600" i="1" baseline="-25000">
                <a:latin typeface="Tahoma" pitchFamily="34" charset="0"/>
              </a:rPr>
              <a:t>eff,h</a:t>
            </a:r>
            <a:r>
              <a:rPr lang="en-US" sz="1600" i="1">
                <a:latin typeface="Tahoma" pitchFamily="34" charset="0"/>
              </a:rPr>
              <a:t> </a:t>
            </a:r>
            <a:r>
              <a:rPr lang="en-US" sz="1600">
                <a:latin typeface="Tahoma" pitchFamily="34" charset="0"/>
              </a:rPr>
              <a:t>)</a:t>
            </a:r>
          </a:p>
          <a:p>
            <a:pPr>
              <a:buFontTx/>
              <a:buChar char="•"/>
            </a:pPr>
            <a:r>
              <a:rPr lang="en-US" sz="1600">
                <a:latin typeface="Tahoma" pitchFamily="34" charset="0"/>
              </a:rPr>
              <a:t>drift velocity ( </a:t>
            </a:r>
            <a:r>
              <a:rPr lang="en-US" sz="1600" i="1">
                <a:latin typeface="Symbol" pitchFamily="18" charset="2"/>
              </a:rPr>
              <a:t>m</a:t>
            </a:r>
            <a:r>
              <a:rPr lang="en-US" sz="1600" i="1" baseline="-25000">
                <a:latin typeface="Tahoma" pitchFamily="34" charset="0"/>
              </a:rPr>
              <a:t>e</a:t>
            </a:r>
            <a:r>
              <a:rPr lang="en-US" sz="1600" i="1">
                <a:latin typeface="Tahoma" pitchFamily="34" charset="0"/>
              </a:rPr>
              <a:t>~3</a:t>
            </a:r>
            <a:r>
              <a:rPr lang="en-US" sz="1600" i="1">
                <a:latin typeface="Symbol" pitchFamily="18" charset="2"/>
              </a:rPr>
              <a:t>m</a:t>
            </a:r>
            <a:r>
              <a:rPr lang="en-US" sz="1600" i="1" baseline="-25000">
                <a:latin typeface="Tahoma" pitchFamily="34" charset="0"/>
              </a:rPr>
              <a:t>h</a:t>
            </a:r>
            <a:r>
              <a:rPr lang="en-US" sz="1600" i="1">
                <a:latin typeface="Tahoma" pitchFamily="34" charset="0"/>
              </a:rPr>
              <a:t> </a:t>
            </a:r>
            <a:r>
              <a:rPr lang="en-US" sz="1600">
                <a:latin typeface="Tahoma" pitchFamily="34" charset="0"/>
              </a:rPr>
              <a:t>)</a:t>
            </a:r>
          </a:p>
        </p:txBody>
      </p:sp>
      <p:graphicFrame>
        <p:nvGraphicFramePr>
          <p:cNvPr id="18443" name="Object 11"/>
          <p:cNvGraphicFramePr>
            <a:graphicFrameLocks noChangeAspect="1"/>
          </p:cNvGraphicFramePr>
          <p:nvPr/>
        </p:nvGraphicFramePr>
        <p:xfrm>
          <a:off x="395288" y="1052513"/>
          <a:ext cx="5518150" cy="1219200"/>
        </p:xfrm>
        <a:graphic>
          <a:graphicData uri="http://schemas.openxmlformats.org/presentationml/2006/ole">
            <mc:AlternateContent xmlns:mc="http://schemas.openxmlformats.org/markup-compatibility/2006">
              <mc:Choice xmlns:v="urn:schemas-microsoft-com:vml" Requires="v">
                <p:oleObj spid="_x0000_s103524" name="Equation" r:id="rId3" imgW="3441600" imgH="761760" progId="Equation.3">
                  <p:embed/>
                </p:oleObj>
              </mc:Choice>
              <mc:Fallback>
                <p:oleObj name="Equation" r:id="rId3" imgW="3441600" imgH="761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52513"/>
                        <a:ext cx="5518150" cy="1219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9" name="AutoShape 17"/>
          <p:cNvSpPr>
            <a:spLocks/>
          </p:cNvSpPr>
          <p:nvPr/>
        </p:nvSpPr>
        <p:spPr bwMode="auto">
          <a:xfrm>
            <a:off x="3635375" y="2349500"/>
            <a:ext cx="73025" cy="647700"/>
          </a:xfrm>
          <a:prstGeom prst="rightBrace">
            <a:avLst>
              <a:gd name="adj1" fmla="val 7391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0" name="Text Box 18"/>
          <p:cNvSpPr txBox="1">
            <a:spLocks noChangeArrowheads="1"/>
          </p:cNvSpPr>
          <p:nvPr/>
        </p:nvSpPr>
        <p:spPr bwMode="auto">
          <a:xfrm>
            <a:off x="3779838" y="2228850"/>
            <a:ext cx="41544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sz="1600">
                <a:latin typeface="Tahoma" pitchFamily="34" charset="0"/>
              </a:rPr>
              <a:t>electrons get less trapped</a:t>
            </a:r>
          </a:p>
          <a:p>
            <a:pPr>
              <a:buFontTx/>
              <a:buChar char="•"/>
            </a:pPr>
            <a:r>
              <a:rPr lang="en-US" sz="1600">
                <a:latin typeface="Tahoma" pitchFamily="34" charset="0"/>
              </a:rPr>
              <a:t>they should drift to the strips/pixels and </a:t>
            </a:r>
          </a:p>
          <a:p>
            <a:r>
              <a:rPr lang="en-US" sz="1600">
                <a:latin typeface="Tahoma" pitchFamily="34" charset="0"/>
              </a:rPr>
              <a:t>contribute most to Q (</a:t>
            </a:r>
            <a:r>
              <a:rPr lang="en-US" sz="1600">
                <a:solidFill>
                  <a:srgbClr val="FF0000"/>
                </a:solidFill>
                <a:latin typeface="Tahoma" pitchFamily="34" charset="0"/>
              </a:rPr>
              <a:t>n</a:t>
            </a:r>
            <a:r>
              <a:rPr lang="en-US" sz="1600" baseline="30000">
                <a:solidFill>
                  <a:srgbClr val="FF0000"/>
                </a:solidFill>
                <a:latin typeface="Tahoma" pitchFamily="34" charset="0"/>
              </a:rPr>
              <a:t>+</a:t>
            </a:r>
            <a:r>
              <a:rPr lang="en-US" sz="1600">
                <a:solidFill>
                  <a:srgbClr val="FF0000"/>
                </a:solidFill>
                <a:latin typeface="Tahoma" pitchFamily="34" charset="0"/>
              </a:rPr>
              <a:t> readout for silicon</a:t>
            </a:r>
            <a:r>
              <a:rPr lang="en-US" sz="1600">
                <a:latin typeface="Tahoma" pitchFamily="34" charset="0"/>
              </a:rPr>
              <a:t>)</a:t>
            </a:r>
          </a:p>
        </p:txBody>
      </p:sp>
      <p:sp>
        <p:nvSpPr>
          <p:cNvPr id="18455" name="Line 23"/>
          <p:cNvSpPr>
            <a:spLocks noChangeShapeType="1"/>
          </p:cNvSpPr>
          <p:nvPr/>
        </p:nvSpPr>
        <p:spPr bwMode="auto">
          <a:xfrm flipH="1">
            <a:off x="1763713" y="1268413"/>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6" name="Text Box 24"/>
          <p:cNvSpPr txBox="1">
            <a:spLocks noChangeArrowheads="1"/>
          </p:cNvSpPr>
          <p:nvPr/>
        </p:nvSpPr>
        <p:spPr bwMode="auto">
          <a:xfrm>
            <a:off x="2319338" y="1068388"/>
            <a:ext cx="3217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00"/>
                </a:solidFill>
                <a:latin typeface="Tahoma" pitchFamily="34" charset="0"/>
              </a:rPr>
              <a:t>drift current of a single carrier</a:t>
            </a:r>
          </a:p>
        </p:txBody>
      </p:sp>
      <p:sp>
        <p:nvSpPr>
          <p:cNvPr id="18478" name="Line 46"/>
          <p:cNvSpPr>
            <a:spLocks noChangeShapeType="1"/>
          </p:cNvSpPr>
          <p:nvPr/>
        </p:nvSpPr>
        <p:spPr bwMode="auto">
          <a:xfrm flipH="1">
            <a:off x="5651500" y="1412875"/>
            <a:ext cx="2889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9" name="Text Box 47"/>
          <p:cNvSpPr txBox="1">
            <a:spLocks noChangeArrowheads="1"/>
          </p:cNvSpPr>
          <p:nvPr/>
        </p:nvSpPr>
        <p:spPr bwMode="auto">
          <a:xfrm>
            <a:off x="6064250" y="1119188"/>
            <a:ext cx="254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geometry factor</a:t>
            </a:r>
          </a:p>
          <a:p>
            <a:r>
              <a:rPr lang="en-US"/>
              <a:t>peaked at electrodes</a:t>
            </a:r>
          </a:p>
        </p:txBody>
      </p:sp>
      <p:pic>
        <p:nvPicPr>
          <p:cNvPr id="42" name="Picture 26" descr="AnimPulse_ne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45672" y="3716338"/>
            <a:ext cx="69818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AutoShape 29"/>
          <p:cNvSpPr>
            <a:spLocks noChangeArrowheads="1"/>
          </p:cNvSpPr>
          <p:nvPr/>
        </p:nvSpPr>
        <p:spPr bwMode="auto">
          <a:xfrm rot="7971560">
            <a:off x="4652963" y="3563938"/>
            <a:ext cx="268287" cy="287337"/>
          </a:xfrm>
          <a:prstGeom prst="rtTriangle">
            <a:avLst/>
          </a:prstGeom>
          <a:solidFill>
            <a:srgbClr val="FF00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 name="Line 30"/>
          <p:cNvSpPr>
            <a:spLocks noChangeShapeType="1"/>
          </p:cNvSpPr>
          <p:nvPr/>
        </p:nvSpPr>
        <p:spPr bwMode="auto">
          <a:xfrm flipV="1">
            <a:off x="1979613" y="3716338"/>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 name="AutoShape 31"/>
          <p:cNvSpPr>
            <a:spLocks noChangeArrowheads="1"/>
          </p:cNvSpPr>
          <p:nvPr/>
        </p:nvSpPr>
        <p:spPr bwMode="auto">
          <a:xfrm rot="7971560">
            <a:off x="1844675" y="3563938"/>
            <a:ext cx="268287" cy="287338"/>
          </a:xfrm>
          <a:prstGeom prst="rtTriangle">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Line 32"/>
          <p:cNvSpPr>
            <a:spLocks noChangeShapeType="1"/>
          </p:cNvSpPr>
          <p:nvPr/>
        </p:nvSpPr>
        <p:spPr bwMode="auto">
          <a:xfrm flipV="1">
            <a:off x="4787900" y="3716338"/>
            <a:ext cx="0" cy="14446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 name="AutoShape 33"/>
          <p:cNvSpPr>
            <a:spLocks noChangeArrowheads="1"/>
          </p:cNvSpPr>
          <p:nvPr/>
        </p:nvSpPr>
        <p:spPr bwMode="auto">
          <a:xfrm rot="7971560">
            <a:off x="7029450" y="3563938"/>
            <a:ext cx="268287" cy="287338"/>
          </a:xfrm>
          <a:prstGeom prst="rtTriangle">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Line 34"/>
          <p:cNvSpPr>
            <a:spLocks noChangeShapeType="1"/>
          </p:cNvSpPr>
          <p:nvPr/>
        </p:nvSpPr>
        <p:spPr bwMode="auto">
          <a:xfrm flipV="1">
            <a:off x="7164388" y="3716338"/>
            <a:ext cx="0" cy="14446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 name="Line 37"/>
          <p:cNvSpPr>
            <a:spLocks noChangeShapeType="1"/>
          </p:cNvSpPr>
          <p:nvPr/>
        </p:nvSpPr>
        <p:spPr bwMode="auto">
          <a:xfrm>
            <a:off x="684213" y="4005263"/>
            <a:ext cx="0" cy="13684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 name="Text Box 38"/>
          <p:cNvSpPr txBox="1">
            <a:spLocks noChangeArrowheads="1"/>
          </p:cNvSpPr>
          <p:nvPr/>
        </p:nvSpPr>
        <p:spPr bwMode="auto">
          <a:xfrm rot="16200000">
            <a:off x="-531019" y="4612482"/>
            <a:ext cx="1990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Thickness ~ 300 microns</a:t>
            </a:r>
          </a:p>
        </p:txBody>
      </p:sp>
      <p:sp>
        <p:nvSpPr>
          <p:cNvPr id="51" name="Line 39"/>
          <p:cNvSpPr>
            <a:spLocks noChangeShapeType="1"/>
          </p:cNvSpPr>
          <p:nvPr/>
        </p:nvSpPr>
        <p:spPr bwMode="auto">
          <a:xfrm flipV="1">
            <a:off x="4716463" y="5445125"/>
            <a:ext cx="0" cy="1444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 name="Line 40"/>
          <p:cNvSpPr>
            <a:spLocks noChangeShapeType="1"/>
          </p:cNvSpPr>
          <p:nvPr/>
        </p:nvSpPr>
        <p:spPr bwMode="auto">
          <a:xfrm flipV="1">
            <a:off x="1908175" y="5445125"/>
            <a:ext cx="0" cy="1444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 name="Line 41"/>
          <p:cNvSpPr>
            <a:spLocks noChangeShapeType="1"/>
          </p:cNvSpPr>
          <p:nvPr/>
        </p:nvSpPr>
        <p:spPr bwMode="auto">
          <a:xfrm flipV="1">
            <a:off x="7164388" y="5445125"/>
            <a:ext cx="0" cy="1444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4" name="Text Box 43"/>
          <p:cNvSpPr txBox="1">
            <a:spLocks noChangeArrowheads="1"/>
          </p:cNvSpPr>
          <p:nvPr/>
        </p:nvSpPr>
        <p:spPr bwMode="auto">
          <a:xfrm>
            <a:off x="1692275" y="5516563"/>
            <a:ext cx="469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t>
            </a:r>
          </a:p>
        </p:txBody>
      </p:sp>
      <p:sp>
        <p:nvSpPr>
          <p:cNvPr id="55" name="Text Box 44"/>
          <p:cNvSpPr txBox="1">
            <a:spLocks noChangeArrowheads="1"/>
          </p:cNvSpPr>
          <p:nvPr/>
        </p:nvSpPr>
        <p:spPr bwMode="auto">
          <a:xfrm>
            <a:off x="4500563" y="5516563"/>
            <a:ext cx="469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t>
            </a:r>
          </a:p>
        </p:txBody>
      </p:sp>
      <p:sp>
        <p:nvSpPr>
          <p:cNvPr id="56" name="Text Box 45"/>
          <p:cNvSpPr txBox="1">
            <a:spLocks noChangeArrowheads="1"/>
          </p:cNvSpPr>
          <p:nvPr/>
        </p:nvSpPr>
        <p:spPr bwMode="auto">
          <a:xfrm>
            <a:off x="6948488" y="551656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t>
            </a:r>
          </a:p>
        </p:txBody>
      </p:sp>
      <p:sp>
        <p:nvSpPr>
          <p:cNvPr id="57" name="Line 48"/>
          <p:cNvSpPr>
            <a:spLocks noChangeShapeType="1"/>
          </p:cNvSpPr>
          <p:nvPr/>
        </p:nvSpPr>
        <p:spPr bwMode="auto">
          <a:xfrm>
            <a:off x="8172450" y="4005263"/>
            <a:ext cx="0" cy="13684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 name="Text Box 49"/>
          <p:cNvSpPr txBox="1">
            <a:spLocks noChangeArrowheads="1"/>
          </p:cNvSpPr>
          <p:nvPr/>
        </p:nvSpPr>
        <p:spPr bwMode="auto">
          <a:xfrm rot="16200000">
            <a:off x="7423944" y="4537869"/>
            <a:ext cx="215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electric field region</a:t>
            </a:r>
          </a:p>
        </p:txBody>
      </p:sp>
      <p:sp>
        <p:nvSpPr>
          <p:cNvPr id="59" name="Text Box 51"/>
          <p:cNvSpPr txBox="1">
            <a:spLocks noChangeArrowheads="1"/>
          </p:cNvSpPr>
          <p:nvPr/>
        </p:nvSpPr>
        <p:spPr bwMode="auto">
          <a:xfrm>
            <a:off x="2463800" y="44561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n</a:t>
            </a:r>
          </a:p>
        </p:txBody>
      </p:sp>
      <p:sp>
        <p:nvSpPr>
          <p:cNvPr id="60" name="Text Box 54"/>
          <p:cNvSpPr txBox="1">
            <a:spLocks noChangeArrowheads="1"/>
          </p:cNvSpPr>
          <p:nvPr/>
        </p:nvSpPr>
        <p:spPr bwMode="auto">
          <a:xfrm>
            <a:off x="5364163" y="44370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n</a:t>
            </a:r>
          </a:p>
        </p:txBody>
      </p:sp>
      <p:sp>
        <p:nvSpPr>
          <p:cNvPr id="61" name="Text Box 55"/>
          <p:cNvSpPr txBox="1">
            <a:spLocks noChangeArrowheads="1"/>
          </p:cNvSpPr>
          <p:nvPr/>
        </p:nvSpPr>
        <p:spPr bwMode="auto">
          <a:xfrm>
            <a:off x="7812088" y="44370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33CC"/>
                </a:solidFill>
              </a:rPr>
              <a:t>p</a:t>
            </a:r>
          </a:p>
        </p:txBody>
      </p:sp>
      <p:sp>
        <p:nvSpPr>
          <p:cNvPr id="4" name="TextBox 3"/>
          <p:cNvSpPr txBox="1"/>
          <p:nvPr/>
        </p:nvSpPr>
        <p:spPr>
          <a:xfrm>
            <a:off x="327025" y="3345497"/>
            <a:ext cx="3278188" cy="2862322"/>
          </a:xfrm>
          <a:prstGeom prst="rect">
            <a:avLst/>
          </a:prstGeom>
          <a:solidFill>
            <a:schemeClr val="bg1"/>
          </a:solidFill>
        </p:spPr>
        <p:txBody>
          <a:bodyPr wrap="square" rtlCol="0">
            <a:spAutoFit/>
          </a:bodyPr>
          <a:lstStyle/>
          <a:p>
            <a:r>
              <a:rPr lang="en-US" dirty="0" smtClean="0"/>
              <a:t>Remember: in segmented detector one carrier type always contributes more than the other – </a:t>
            </a:r>
            <a:r>
              <a:rPr lang="en-US" i="1" dirty="0" err="1" smtClean="0"/>
              <a:t>U</a:t>
            </a:r>
            <a:r>
              <a:rPr lang="en-US" i="1" baseline="-25000" dirty="0" err="1" smtClean="0"/>
              <a:t>w</a:t>
            </a:r>
            <a:r>
              <a:rPr lang="en-US" dirty="0" smtClean="0"/>
              <a:t> determines the difference.</a:t>
            </a:r>
          </a:p>
          <a:p>
            <a:endParaRPr lang="en-US" dirty="0"/>
          </a:p>
          <a:p>
            <a:endParaRPr lang="en-US" dirty="0" smtClean="0"/>
          </a:p>
          <a:p>
            <a:endParaRPr lang="en-US" dirty="0"/>
          </a:p>
          <a:p>
            <a:endParaRPr lang="en-US" dirty="0" smtClean="0"/>
          </a:p>
          <a:p>
            <a:endParaRPr lang="en-GB" dirty="0"/>
          </a:p>
        </p:txBody>
      </p:sp>
      <p:sp>
        <p:nvSpPr>
          <p:cNvPr id="2" name="Date Placeholder 1"/>
          <p:cNvSpPr>
            <a:spLocks noGrp="1"/>
          </p:cNvSpPr>
          <p:nvPr>
            <p:ph type="dt" sz="half" idx="12"/>
          </p:nvPr>
        </p:nvSpPr>
        <p:spPr/>
        <p:txBody>
          <a:bodyPr/>
          <a:lstStyle/>
          <a:p>
            <a:fld id="{21C1DAFF-79A9-4990-ABA2-E351F88E1240}" type="datetime1">
              <a:rPr lang="en-US" smtClean="0"/>
              <a:t>4/19/2013</a:t>
            </a:fld>
            <a:endParaRPr lang="en-US"/>
          </a:p>
        </p:txBody>
      </p:sp>
      <p:sp>
        <p:nvSpPr>
          <p:cNvPr id="3" name="Footer Placeholder 2"/>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28358872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1"/>
          </p:nvPr>
        </p:nvSpPr>
        <p:spPr/>
        <p:txBody>
          <a:bodyPr/>
          <a:lstStyle/>
          <a:p>
            <a:fld id="{A6799E3E-EF4B-41C2-82E7-6D1A13C5FD4B}" type="slidenum">
              <a:rPr lang="en-US"/>
              <a:pPr/>
              <a:t>49</a:t>
            </a:fld>
            <a:endParaRPr lang="en-US"/>
          </a:p>
        </p:txBody>
      </p:sp>
      <p:sp>
        <p:nvSpPr>
          <p:cNvPr id="15362" name="Rectangle 2"/>
          <p:cNvSpPr>
            <a:spLocks noGrp="1" noChangeArrowheads="1"/>
          </p:cNvSpPr>
          <p:nvPr>
            <p:ph type="title"/>
          </p:nvPr>
        </p:nvSpPr>
        <p:spPr>
          <a:xfrm>
            <a:off x="323850" y="325871"/>
            <a:ext cx="8820150" cy="487363"/>
          </a:xfrm>
        </p:spPr>
        <p:txBody>
          <a:bodyPr/>
          <a:lstStyle/>
          <a:p>
            <a:r>
              <a:rPr lang="en-US" sz="2800" b="1" dirty="0">
                <a:solidFill>
                  <a:srgbClr val="FF33CC"/>
                </a:solidFill>
              </a:rPr>
              <a:t>Influence of geometry on charge collection</a:t>
            </a:r>
          </a:p>
        </p:txBody>
      </p:sp>
      <p:pic>
        <p:nvPicPr>
          <p:cNvPr id="1538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92" y="3575050"/>
            <a:ext cx="403225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10" name="Text Box 50"/>
          <p:cNvSpPr txBox="1">
            <a:spLocks noChangeArrowheads="1"/>
          </p:cNvSpPr>
          <p:nvPr/>
        </p:nvSpPr>
        <p:spPr bwMode="auto">
          <a:xfrm>
            <a:off x="1144955" y="3575050"/>
            <a:ext cx="31257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t>pitch 80- width 20</a:t>
            </a:r>
          </a:p>
          <a:p>
            <a:r>
              <a:rPr lang="en-US" sz="1400" dirty="0"/>
              <a:t>280 </a:t>
            </a:r>
            <a:r>
              <a:rPr lang="en-US" sz="1400" dirty="0">
                <a:latin typeface="Symbol" pitchFamily="18" charset="2"/>
              </a:rPr>
              <a:t>m</a:t>
            </a:r>
            <a:r>
              <a:rPr lang="en-US" sz="1400" dirty="0"/>
              <a:t>m thick @ 100V, N</a:t>
            </a:r>
            <a:r>
              <a:rPr lang="en-US" sz="1400" baseline="-25000" dirty="0"/>
              <a:t>eff</a:t>
            </a:r>
            <a:r>
              <a:rPr lang="en-US" sz="1400" dirty="0"/>
              <a:t>=1e12 cm</a:t>
            </a:r>
            <a:r>
              <a:rPr lang="en-US" sz="1400" baseline="30000" dirty="0"/>
              <a:t>-3</a:t>
            </a:r>
          </a:p>
        </p:txBody>
      </p:sp>
      <p:pic>
        <p:nvPicPr>
          <p:cNvPr id="675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92" y="822759"/>
            <a:ext cx="3682207" cy="245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725" y="822759"/>
            <a:ext cx="3786187" cy="253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008" name="Picture 4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1725" y="3575050"/>
            <a:ext cx="3786187" cy="261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005022041"/>
              </p:ext>
            </p:extLst>
          </p:nvPr>
        </p:nvGraphicFramePr>
        <p:xfrm>
          <a:off x="2286000" y="4267200"/>
          <a:ext cx="1714500" cy="665163"/>
        </p:xfrm>
        <a:graphic>
          <a:graphicData uri="http://schemas.openxmlformats.org/presentationml/2006/ole">
            <mc:AlternateContent xmlns:mc="http://schemas.openxmlformats.org/markup-compatibility/2006">
              <mc:Choice xmlns:v="urn:schemas-microsoft-com:vml" Requires="v">
                <p:oleObj spid="_x0000_s68240" name="Equation" r:id="rId8" imgW="1244600" imgH="482600" progId="Equation.3">
                  <p:embed/>
                </p:oleObj>
              </mc:Choice>
              <mc:Fallback>
                <p:oleObj name="Equation" r:id="rId8" imgW="1244600" imgH="482600" progId="Equation.3">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267200"/>
                        <a:ext cx="1714500"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02703124"/>
              </p:ext>
            </p:extLst>
          </p:nvPr>
        </p:nvGraphicFramePr>
        <p:xfrm>
          <a:off x="6983412" y="3575050"/>
          <a:ext cx="1714500" cy="682625"/>
        </p:xfrm>
        <a:graphic>
          <a:graphicData uri="http://schemas.openxmlformats.org/presentationml/2006/ole">
            <mc:AlternateContent xmlns:mc="http://schemas.openxmlformats.org/markup-compatibility/2006">
              <mc:Choice xmlns:v="urn:schemas-microsoft-com:vml" Requires="v">
                <p:oleObj spid="_x0000_s68241" name="Equation" r:id="rId10" imgW="1244520" imgH="495000" progId="Equation.3">
                  <p:embed/>
                </p:oleObj>
              </mc:Choice>
              <mc:Fallback>
                <p:oleObj name="Equation" r:id="rId10" imgW="1244520" imgH="495000" progId="Equation.3">
                  <p:embed/>
                  <p:pic>
                    <p:nvPicPr>
                      <p:cNvPr id="0" name="Object 35"/>
                      <p:cNvPicPr>
                        <a:picLocks noChangeAspect="1" noChangeArrowheads="1"/>
                      </p:cNvPicPr>
                      <p:nvPr/>
                    </p:nvPicPr>
                    <p:blipFill>
                      <a:blip r:embed="rId11"/>
                      <a:srcRect/>
                      <a:stretch>
                        <a:fillRect/>
                      </a:stretch>
                    </p:blipFill>
                    <p:spPr bwMode="auto">
                      <a:xfrm>
                        <a:off x="6983412" y="3575050"/>
                        <a:ext cx="1714500" cy="682625"/>
                      </a:xfrm>
                      <a:prstGeom prst="rect">
                        <a:avLst/>
                      </a:prstGeom>
                      <a:noFill/>
                      <a:ln>
                        <a:solidFill>
                          <a:schemeClr val="bg2">
                            <a:lumMod val="60000"/>
                            <a:lumOff val="40000"/>
                          </a:schemeClr>
                        </a:solidFill>
                      </a:ln>
                      <a:effec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01859237"/>
              </p:ext>
            </p:extLst>
          </p:nvPr>
        </p:nvGraphicFramePr>
        <p:xfrm>
          <a:off x="6983412" y="4267200"/>
          <a:ext cx="1714500" cy="682625"/>
        </p:xfrm>
        <a:graphic>
          <a:graphicData uri="http://schemas.openxmlformats.org/presentationml/2006/ole">
            <mc:AlternateContent xmlns:mc="http://schemas.openxmlformats.org/markup-compatibility/2006">
              <mc:Choice xmlns:v="urn:schemas-microsoft-com:vml" Requires="v">
                <p:oleObj spid="_x0000_s68242" name="Equation" r:id="rId12" imgW="1244520" imgH="495000" progId="Equation.3">
                  <p:embed/>
                </p:oleObj>
              </mc:Choice>
              <mc:Fallback>
                <p:oleObj name="Equation" r:id="rId12" imgW="1244520" imgH="495000" progId="Equation.3">
                  <p:embed/>
                  <p:pic>
                    <p:nvPicPr>
                      <p:cNvPr id="0" name="Object 2"/>
                      <p:cNvPicPr>
                        <a:picLocks noChangeAspect="1" noChangeArrowheads="1"/>
                      </p:cNvPicPr>
                      <p:nvPr/>
                    </p:nvPicPr>
                    <p:blipFill>
                      <a:blip r:embed="rId13"/>
                      <a:srcRect/>
                      <a:stretch>
                        <a:fillRect/>
                      </a:stretch>
                    </p:blipFill>
                    <p:spPr bwMode="auto">
                      <a:xfrm>
                        <a:off x="6983412" y="4267200"/>
                        <a:ext cx="1714500" cy="682625"/>
                      </a:xfrm>
                      <a:prstGeom prst="rect">
                        <a:avLst/>
                      </a:prstGeom>
                      <a:noFill/>
                      <a:ln>
                        <a:solidFill>
                          <a:srgbClr val="FF0000"/>
                        </a:solidFill>
                      </a:ln>
                      <a:effectLst/>
                    </p:spPr>
                  </p:pic>
                </p:oleObj>
              </mc:Fallback>
            </mc:AlternateContent>
          </a:graphicData>
        </a:graphic>
      </p:graphicFrame>
      <p:sp>
        <p:nvSpPr>
          <p:cNvPr id="5" name="TextBox 4"/>
          <p:cNvSpPr txBox="1"/>
          <p:nvPr/>
        </p:nvSpPr>
        <p:spPr>
          <a:xfrm>
            <a:off x="5715000" y="3769409"/>
            <a:ext cx="1623218" cy="646331"/>
          </a:xfrm>
          <a:prstGeom prst="rect">
            <a:avLst/>
          </a:prstGeom>
          <a:noFill/>
        </p:spPr>
        <p:txBody>
          <a:bodyPr wrap="square" rtlCol="0">
            <a:spAutoFit/>
          </a:bodyPr>
          <a:lstStyle/>
          <a:p>
            <a:r>
              <a:rPr lang="en-US" dirty="0" err="1" smtClean="0">
                <a:latin typeface="Symbol" pitchFamily="18" charset="2"/>
              </a:rPr>
              <a:t>t</a:t>
            </a:r>
            <a:r>
              <a:rPr lang="en-US" baseline="-25000" dirty="0" err="1" smtClean="0"/>
              <a:t>e</a:t>
            </a:r>
            <a:r>
              <a:rPr lang="en-US" dirty="0" smtClean="0"/>
              <a:t>=12.5 ns</a:t>
            </a:r>
          </a:p>
          <a:p>
            <a:r>
              <a:rPr lang="en-US" dirty="0" err="1">
                <a:latin typeface="Symbol" pitchFamily="18" charset="2"/>
              </a:rPr>
              <a:t>t</a:t>
            </a:r>
            <a:r>
              <a:rPr lang="en-US" baseline="-25000" dirty="0" err="1" smtClean="0"/>
              <a:t>h</a:t>
            </a:r>
            <a:r>
              <a:rPr lang="en-US" dirty="0" smtClean="0"/>
              <a:t>=10 ns</a:t>
            </a:r>
            <a:endParaRPr lang="en-GB" dirty="0"/>
          </a:p>
        </p:txBody>
      </p:sp>
      <p:sp>
        <p:nvSpPr>
          <p:cNvPr id="6" name="TextBox 5"/>
          <p:cNvSpPr txBox="1"/>
          <p:nvPr/>
        </p:nvSpPr>
        <p:spPr>
          <a:xfrm>
            <a:off x="918496" y="2286000"/>
            <a:ext cx="1928733" cy="430887"/>
          </a:xfrm>
          <a:prstGeom prst="rect">
            <a:avLst/>
          </a:prstGeom>
          <a:noFill/>
        </p:spPr>
        <p:txBody>
          <a:bodyPr wrap="none" rtlCol="0">
            <a:spAutoFit/>
          </a:bodyPr>
          <a:lstStyle/>
          <a:p>
            <a:r>
              <a:rPr lang="en-US" sz="1100" b="1" dirty="0" smtClean="0"/>
              <a:t>19% signal from holes</a:t>
            </a:r>
          </a:p>
          <a:p>
            <a:r>
              <a:rPr lang="en-US" sz="1100" b="1" dirty="0" smtClean="0"/>
              <a:t>81% signal from electrons</a:t>
            </a:r>
            <a:endParaRPr lang="en-GB" sz="1100" b="1" dirty="0"/>
          </a:p>
        </p:txBody>
      </p:sp>
      <p:sp>
        <p:nvSpPr>
          <p:cNvPr id="18" name="TextBox 17"/>
          <p:cNvSpPr txBox="1"/>
          <p:nvPr/>
        </p:nvSpPr>
        <p:spPr>
          <a:xfrm>
            <a:off x="5407713" y="2286000"/>
            <a:ext cx="1928733" cy="430887"/>
          </a:xfrm>
          <a:prstGeom prst="rect">
            <a:avLst/>
          </a:prstGeom>
          <a:noFill/>
        </p:spPr>
        <p:txBody>
          <a:bodyPr wrap="none" rtlCol="0">
            <a:spAutoFit/>
          </a:bodyPr>
          <a:lstStyle/>
          <a:p>
            <a:r>
              <a:rPr lang="en-US" sz="1100" b="1" dirty="0" smtClean="0"/>
              <a:t>81% signal from holes</a:t>
            </a:r>
          </a:p>
          <a:p>
            <a:r>
              <a:rPr lang="en-US" sz="1100" b="1" dirty="0" smtClean="0"/>
              <a:t>19% signal from electrons</a:t>
            </a:r>
            <a:endParaRPr lang="en-GB" sz="1100" b="1" dirty="0"/>
          </a:p>
        </p:txBody>
      </p:sp>
      <p:sp>
        <p:nvSpPr>
          <p:cNvPr id="7" name="Date Placeholder 6"/>
          <p:cNvSpPr>
            <a:spLocks noGrp="1"/>
          </p:cNvSpPr>
          <p:nvPr>
            <p:ph type="dt" sz="half" idx="12"/>
          </p:nvPr>
        </p:nvSpPr>
        <p:spPr/>
        <p:txBody>
          <a:bodyPr/>
          <a:lstStyle/>
          <a:p>
            <a:fld id="{CF3CE3F0-F268-4510-BAA2-8FEE4B50A98B}" type="datetime1">
              <a:rPr lang="en-US" smtClean="0"/>
              <a:t>4/19/2013</a:t>
            </a:fld>
            <a:endParaRPr lang="en-US"/>
          </a:p>
        </p:txBody>
      </p:sp>
      <p:sp>
        <p:nvSpPr>
          <p:cNvPr id="8" name="Footer Placeholder 7"/>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70651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p:txBody>
          <a:bodyPr/>
          <a:lstStyle/>
          <a:p>
            <a:fld id="{1AAFE125-95D2-4275-862F-6969E4775807}" type="slidenum">
              <a:rPr lang="en-US"/>
              <a:pPr/>
              <a:t>5</a:t>
            </a:fld>
            <a:endParaRPr lang="en-US"/>
          </a:p>
        </p:txBody>
      </p:sp>
      <p:sp>
        <p:nvSpPr>
          <p:cNvPr id="67586" name="Rectangle 2"/>
          <p:cNvSpPr>
            <a:spLocks noGrp="1" noRot="1" noChangeArrowheads="1"/>
          </p:cNvSpPr>
          <p:nvPr>
            <p:ph type="title"/>
          </p:nvPr>
        </p:nvSpPr>
        <p:spPr>
          <a:xfrm>
            <a:off x="446088" y="381000"/>
            <a:ext cx="8229600" cy="457200"/>
          </a:xfrm>
        </p:spPr>
        <p:txBody>
          <a:bodyPr/>
          <a:lstStyle/>
          <a:p>
            <a:r>
              <a:rPr lang="en-US" sz="2400" b="1" dirty="0">
                <a:solidFill>
                  <a:srgbClr val="FFC000"/>
                </a:solidFill>
              </a:rPr>
              <a:t>And we are we know now …</a:t>
            </a:r>
          </a:p>
        </p:txBody>
      </p:sp>
      <p:sp>
        <p:nvSpPr>
          <p:cNvPr id="67589" name="Rectangle 5"/>
          <p:cNvSpPr>
            <a:spLocks noChangeArrowheads="1"/>
          </p:cNvSpPr>
          <p:nvPr/>
        </p:nvSpPr>
        <p:spPr bwMode="auto">
          <a:xfrm>
            <a:off x="838200" y="1219200"/>
            <a:ext cx="7534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l-SI" sz="2800" dirty="0">
                <a:effectLst>
                  <a:outerShdw blurRad="38100" dist="38100" dir="2700000" algn="tl">
                    <a:srgbClr val="000000"/>
                  </a:outerShdw>
                </a:effectLst>
              </a:rPr>
              <a:t>LEP</a:t>
            </a:r>
            <a:r>
              <a:rPr lang="en-US" sz="2800" dirty="0">
                <a:effectLst>
                  <a:outerShdw blurRad="38100" dist="38100" dir="2700000" algn="tl">
                    <a:srgbClr val="000000"/>
                  </a:outerShdw>
                </a:effectLst>
              </a:rPr>
              <a:t>     </a:t>
            </a:r>
            <a:r>
              <a:rPr lang="en-US" sz="2800" dirty="0" smtClean="0">
                <a:effectLst>
                  <a:outerShdw blurRad="38100" dist="38100" dir="2700000" algn="tl">
                    <a:srgbClr val="000000"/>
                  </a:outerShdw>
                </a:effectLst>
              </a:rPr>
              <a:t> </a:t>
            </a:r>
            <a:r>
              <a:rPr lang="sl-SI" sz="2800" dirty="0" smtClean="0">
                <a:effectLst>
                  <a:outerShdw blurRad="38100" dist="38100" dir="2700000" algn="tl">
                    <a:srgbClr val="000000"/>
                  </a:outerShdw>
                </a:effectLst>
              </a:rPr>
              <a:t>HERA</a:t>
            </a:r>
            <a:r>
              <a:rPr lang="en-US" sz="2800" dirty="0" smtClean="0">
                <a:effectLst>
                  <a:outerShdw blurRad="38100" dist="38100" dir="2700000" algn="tl">
                    <a:srgbClr val="000000"/>
                  </a:outerShdw>
                </a:effectLst>
              </a:rPr>
              <a:t> </a:t>
            </a:r>
            <a:r>
              <a:rPr lang="en-US" sz="2800" dirty="0">
                <a:effectLst>
                  <a:outerShdw blurRad="38100" dist="38100" dir="2700000" algn="tl">
                    <a:srgbClr val="000000"/>
                  </a:outerShdw>
                </a:effectLst>
              </a:rPr>
              <a:t>, </a:t>
            </a:r>
            <a:r>
              <a:rPr lang="sl-SI" sz="2800" dirty="0">
                <a:effectLst>
                  <a:outerShdw blurRad="38100" dist="38100" dir="2700000" algn="tl">
                    <a:srgbClr val="000000"/>
                  </a:outerShdw>
                </a:effectLst>
              </a:rPr>
              <a:t>Tevatron</a:t>
            </a:r>
            <a:r>
              <a:rPr lang="en-US" sz="2800" dirty="0">
                <a:effectLst>
                  <a:outerShdw blurRad="38100" dist="38100" dir="2700000" algn="tl">
                    <a:srgbClr val="000000"/>
                  </a:outerShdw>
                </a:effectLst>
              </a:rPr>
              <a:t>       </a:t>
            </a:r>
            <a:r>
              <a:rPr lang="sl-SI" sz="2800" dirty="0">
                <a:effectLst>
                  <a:outerShdw blurRad="38100" dist="38100" dir="2700000" algn="tl">
                    <a:srgbClr val="000000"/>
                  </a:outerShdw>
                </a:effectLst>
              </a:rPr>
              <a:t>LHC</a:t>
            </a:r>
            <a:r>
              <a:rPr lang="en-US" sz="2800" dirty="0">
                <a:effectLst>
                  <a:outerShdw blurRad="38100" dist="38100" dir="2700000" algn="tl">
                    <a:srgbClr val="000000"/>
                  </a:outerShdw>
                </a:effectLst>
              </a:rPr>
              <a:t>     </a:t>
            </a:r>
            <a:r>
              <a:rPr lang="en-US" sz="2800" dirty="0" smtClean="0">
                <a:effectLst>
                  <a:outerShdw blurRad="38100" dist="38100" dir="2700000" algn="tl">
                    <a:srgbClr val="000000"/>
                  </a:outerShdw>
                </a:effectLst>
              </a:rPr>
              <a:t> HL-LHC</a:t>
            </a:r>
            <a:endParaRPr lang="sl-SI" sz="2800" dirty="0">
              <a:effectLst>
                <a:outerShdw blurRad="38100" dist="38100" dir="2700000" algn="tl">
                  <a:srgbClr val="000000"/>
                </a:outerShdw>
              </a:effectLst>
            </a:endParaRPr>
          </a:p>
        </p:txBody>
      </p:sp>
      <p:sp>
        <p:nvSpPr>
          <p:cNvPr id="67590" name="Text Box 6"/>
          <p:cNvSpPr txBox="1">
            <a:spLocks noChangeArrowheads="1"/>
          </p:cNvSpPr>
          <p:nvPr/>
        </p:nvSpPr>
        <p:spPr bwMode="auto">
          <a:xfrm>
            <a:off x="245456" y="1828800"/>
            <a:ext cx="16273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err="1"/>
              <a:t>e</a:t>
            </a:r>
            <a:r>
              <a:rPr lang="en-US" sz="1200" baseline="30000" dirty="0" err="1"/>
              <a:t>+</a:t>
            </a:r>
            <a:r>
              <a:rPr lang="en-US" sz="1200" dirty="0" err="1"/>
              <a:t>e</a:t>
            </a:r>
            <a:r>
              <a:rPr lang="en-US" sz="1200" baseline="30000" dirty="0"/>
              <a:t>-</a:t>
            </a:r>
            <a:r>
              <a:rPr lang="en-US" sz="1200" dirty="0"/>
              <a:t> 1.5∙10</a:t>
            </a:r>
            <a:r>
              <a:rPr lang="en-US" sz="1200" baseline="30000" dirty="0"/>
              <a:t>31</a:t>
            </a:r>
            <a:r>
              <a:rPr lang="en-US" sz="1200" dirty="0"/>
              <a:t> cm</a:t>
            </a:r>
            <a:r>
              <a:rPr lang="en-US" sz="1200" baseline="30000" dirty="0"/>
              <a:t>-2</a:t>
            </a:r>
            <a:r>
              <a:rPr lang="en-US" sz="1200" dirty="0"/>
              <a:t> s</a:t>
            </a:r>
            <a:r>
              <a:rPr lang="en-US" sz="1200" baseline="30000" dirty="0"/>
              <a:t>-1</a:t>
            </a:r>
            <a:r>
              <a:rPr lang="en-US" sz="1200" dirty="0"/>
              <a:t> </a:t>
            </a:r>
          </a:p>
        </p:txBody>
      </p:sp>
      <p:sp>
        <p:nvSpPr>
          <p:cNvPr id="67592" name="Text Box 8"/>
          <p:cNvSpPr txBox="1">
            <a:spLocks noChangeArrowheads="1"/>
          </p:cNvSpPr>
          <p:nvPr/>
        </p:nvSpPr>
        <p:spPr bwMode="auto">
          <a:xfrm>
            <a:off x="6837386" y="1741489"/>
            <a:ext cx="13628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err="1"/>
              <a:t>pp</a:t>
            </a:r>
            <a:r>
              <a:rPr lang="en-US" sz="1200" dirty="0"/>
              <a:t> 10</a:t>
            </a:r>
            <a:r>
              <a:rPr lang="en-US" sz="1200" baseline="30000" dirty="0"/>
              <a:t>35</a:t>
            </a:r>
            <a:r>
              <a:rPr lang="en-US" sz="1200" dirty="0"/>
              <a:t> cm</a:t>
            </a:r>
            <a:r>
              <a:rPr lang="en-US" sz="1200" baseline="30000" dirty="0"/>
              <a:t>-2</a:t>
            </a:r>
            <a:r>
              <a:rPr lang="en-US" sz="1200" dirty="0"/>
              <a:t> s</a:t>
            </a:r>
            <a:r>
              <a:rPr lang="en-US" sz="1200" baseline="30000" dirty="0"/>
              <a:t>-1</a:t>
            </a:r>
            <a:r>
              <a:rPr lang="en-US" sz="1200" dirty="0"/>
              <a:t> </a:t>
            </a:r>
            <a:r>
              <a:rPr lang="en-US" sz="1200" dirty="0" smtClean="0"/>
              <a:t>?</a:t>
            </a:r>
            <a:endParaRPr lang="en-US" sz="1200" dirty="0"/>
          </a:p>
        </p:txBody>
      </p:sp>
      <p:sp>
        <p:nvSpPr>
          <p:cNvPr id="67593" name="Line 9"/>
          <p:cNvSpPr>
            <a:spLocks noChangeShapeType="1"/>
          </p:cNvSpPr>
          <p:nvPr/>
        </p:nvSpPr>
        <p:spPr bwMode="auto">
          <a:xfrm>
            <a:off x="1046956" y="2193926"/>
            <a:ext cx="687784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94" name="Text Box 10"/>
          <p:cNvSpPr txBox="1">
            <a:spLocks noChangeArrowheads="1"/>
          </p:cNvSpPr>
          <p:nvPr/>
        </p:nvSpPr>
        <p:spPr bwMode="auto">
          <a:xfrm>
            <a:off x="277068" y="2817822"/>
            <a:ext cx="69397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smtClean="0"/>
              <a:t>high collision rates -&gt; more particles hitting the detectors -&gt; larger damage</a:t>
            </a:r>
          </a:p>
          <a:p>
            <a:r>
              <a:rPr lang="en-US" sz="1600" dirty="0" smtClean="0"/>
              <a:t>		(at LHC ~20 collisions every 50 ns at present)</a:t>
            </a:r>
            <a:endParaRPr lang="en-US" sz="1600" dirty="0"/>
          </a:p>
        </p:txBody>
      </p:sp>
      <p:sp>
        <p:nvSpPr>
          <p:cNvPr id="67597" name="Line 13"/>
          <p:cNvSpPr>
            <a:spLocks noChangeShapeType="1"/>
          </p:cNvSpPr>
          <p:nvPr/>
        </p:nvSpPr>
        <p:spPr bwMode="auto">
          <a:xfrm>
            <a:off x="1752600" y="1513681"/>
            <a:ext cx="2174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98" name="Line 14"/>
          <p:cNvSpPr>
            <a:spLocks noChangeShapeType="1"/>
          </p:cNvSpPr>
          <p:nvPr/>
        </p:nvSpPr>
        <p:spPr bwMode="auto">
          <a:xfrm>
            <a:off x="6399212" y="1477168"/>
            <a:ext cx="2174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99" name="Line 15"/>
          <p:cNvSpPr>
            <a:spLocks noChangeShapeType="1"/>
          </p:cNvSpPr>
          <p:nvPr/>
        </p:nvSpPr>
        <p:spPr bwMode="auto">
          <a:xfrm>
            <a:off x="4952999" y="1497012"/>
            <a:ext cx="2174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600" name="Rectangle 16"/>
          <p:cNvSpPr>
            <a:spLocks noChangeArrowheads="1"/>
          </p:cNvSpPr>
          <p:nvPr/>
        </p:nvSpPr>
        <p:spPr bwMode="auto">
          <a:xfrm>
            <a:off x="3379391" y="1738313"/>
            <a:ext cx="21832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err="1"/>
              <a:t>pp</a:t>
            </a:r>
            <a:r>
              <a:rPr lang="en-US" sz="1200" dirty="0"/>
              <a:t> 1.4∙10</a:t>
            </a:r>
            <a:r>
              <a:rPr lang="en-US" sz="1200" baseline="30000" dirty="0"/>
              <a:t>32</a:t>
            </a:r>
            <a:r>
              <a:rPr lang="en-US" sz="1200" dirty="0"/>
              <a:t> cm</a:t>
            </a:r>
            <a:r>
              <a:rPr lang="en-US" sz="1200" baseline="30000" dirty="0"/>
              <a:t>-2</a:t>
            </a:r>
            <a:r>
              <a:rPr lang="en-US" sz="1200" dirty="0"/>
              <a:t> </a:t>
            </a:r>
            <a:r>
              <a:rPr lang="en-US" sz="1200" dirty="0" smtClean="0"/>
              <a:t>s</a:t>
            </a:r>
            <a:r>
              <a:rPr lang="en-US" sz="1200" baseline="30000" dirty="0" smtClean="0"/>
              <a:t>-1</a:t>
            </a:r>
            <a:endParaRPr lang="en-US" sz="1200" baseline="30000" dirty="0"/>
          </a:p>
        </p:txBody>
      </p:sp>
      <p:sp>
        <p:nvSpPr>
          <p:cNvPr id="67601" name="Line 17"/>
          <p:cNvSpPr>
            <a:spLocks noChangeShapeType="1"/>
          </p:cNvSpPr>
          <p:nvPr/>
        </p:nvSpPr>
        <p:spPr bwMode="auto">
          <a:xfrm>
            <a:off x="3467494" y="1828800"/>
            <a:ext cx="11390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Text Box 8"/>
          <p:cNvSpPr txBox="1">
            <a:spLocks noChangeArrowheads="1"/>
          </p:cNvSpPr>
          <p:nvPr/>
        </p:nvSpPr>
        <p:spPr bwMode="auto">
          <a:xfrm>
            <a:off x="5230041" y="1741489"/>
            <a:ext cx="13676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err="1"/>
              <a:t>pp</a:t>
            </a:r>
            <a:r>
              <a:rPr lang="en-US" sz="1200" dirty="0"/>
              <a:t> </a:t>
            </a:r>
            <a:r>
              <a:rPr lang="en-US" sz="1200" dirty="0" smtClean="0"/>
              <a:t>~10</a:t>
            </a:r>
            <a:r>
              <a:rPr lang="en-US" sz="1200" baseline="30000" dirty="0" smtClean="0"/>
              <a:t>34</a:t>
            </a:r>
            <a:r>
              <a:rPr lang="en-US" sz="1200" dirty="0" smtClean="0"/>
              <a:t> </a:t>
            </a:r>
            <a:r>
              <a:rPr lang="en-US" sz="1200" dirty="0"/>
              <a:t>cm</a:t>
            </a:r>
            <a:r>
              <a:rPr lang="en-US" sz="1200" baseline="30000" dirty="0"/>
              <a:t>-2</a:t>
            </a:r>
            <a:r>
              <a:rPr lang="en-US" sz="1200" dirty="0"/>
              <a:t> s</a:t>
            </a:r>
            <a:r>
              <a:rPr lang="en-US" sz="1200" baseline="30000" dirty="0"/>
              <a:t>-1</a:t>
            </a:r>
            <a:r>
              <a:rPr lang="en-US" sz="1200" dirty="0"/>
              <a:t> </a:t>
            </a:r>
          </a:p>
        </p:txBody>
      </p:sp>
      <p:sp>
        <p:nvSpPr>
          <p:cNvPr id="2" name="TextBox 1"/>
          <p:cNvSpPr txBox="1"/>
          <p:nvPr/>
        </p:nvSpPr>
        <p:spPr>
          <a:xfrm>
            <a:off x="914400" y="2438400"/>
            <a:ext cx="492443" cy="369332"/>
          </a:xfrm>
          <a:prstGeom prst="rect">
            <a:avLst/>
          </a:prstGeom>
          <a:noFill/>
        </p:spPr>
        <p:txBody>
          <a:bodyPr wrap="none" rtlCol="0">
            <a:spAutoFit/>
          </a:bodyPr>
          <a:lstStyle/>
          <a:p>
            <a:r>
              <a:rPr lang="en-US" dirty="0" smtClean="0"/>
              <a:t>90’</a:t>
            </a:r>
            <a:endParaRPr lang="en-GB" dirty="0"/>
          </a:p>
        </p:txBody>
      </p:sp>
      <p:sp>
        <p:nvSpPr>
          <p:cNvPr id="18" name="TextBox 17"/>
          <p:cNvSpPr txBox="1"/>
          <p:nvPr/>
        </p:nvSpPr>
        <p:spPr>
          <a:xfrm>
            <a:off x="7422831" y="2438400"/>
            <a:ext cx="697627" cy="369332"/>
          </a:xfrm>
          <a:prstGeom prst="rect">
            <a:avLst/>
          </a:prstGeom>
          <a:noFill/>
        </p:spPr>
        <p:txBody>
          <a:bodyPr wrap="none" rtlCol="0">
            <a:spAutoFit/>
          </a:bodyPr>
          <a:lstStyle/>
          <a:p>
            <a:r>
              <a:rPr lang="en-US" dirty="0" smtClean="0"/>
              <a:t>2020</a:t>
            </a:r>
            <a:endParaRPr lang="en-GB" dirty="0"/>
          </a:p>
        </p:txBody>
      </p:sp>
      <p:sp>
        <p:nvSpPr>
          <p:cNvPr id="19" name="Rectangle 16"/>
          <p:cNvSpPr>
            <a:spLocks noChangeArrowheads="1"/>
          </p:cNvSpPr>
          <p:nvPr/>
        </p:nvSpPr>
        <p:spPr bwMode="auto">
          <a:xfrm>
            <a:off x="1970087" y="1741489"/>
            <a:ext cx="21832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err="1" smtClean="0"/>
              <a:t>ep</a:t>
            </a:r>
            <a:r>
              <a:rPr lang="en-US" sz="1200" dirty="0" smtClean="0"/>
              <a:t> 7∙10</a:t>
            </a:r>
            <a:r>
              <a:rPr lang="en-US" sz="1200" baseline="30000" dirty="0" smtClean="0"/>
              <a:t>31</a:t>
            </a:r>
            <a:r>
              <a:rPr lang="en-US" sz="1200" dirty="0" smtClean="0"/>
              <a:t> </a:t>
            </a:r>
            <a:r>
              <a:rPr lang="en-US" sz="1200" dirty="0"/>
              <a:t>cm</a:t>
            </a:r>
            <a:r>
              <a:rPr lang="en-US" sz="1200" baseline="30000" dirty="0"/>
              <a:t>-2</a:t>
            </a:r>
            <a:r>
              <a:rPr lang="en-US" sz="1200" dirty="0"/>
              <a:t> </a:t>
            </a:r>
            <a:r>
              <a:rPr lang="en-US" sz="1200" dirty="0" smtClean="0"/>
              <a:t>s</a:t>
            </a:r>
            <a:r>
              <a:rPr lang="en-US" sz="1200" baseline="30000" dirty="0" smtClean="0"/>
              <a:t>-1</a:t>
            </a:r>
            <a:endParaRPr lang="en-US" sz="1200" baseline="30000" dirty="0"/>
          </a:p>
        </p:txBody>
      </p:sp>
      <p:sp>
        <p:nvSpPr>
          <p:cNvPr id="21" name="Rectangle 2"/>
          <p:cNvSpPr txBox="1">
            <a:spLocks noRot="1" noChangeArrowheads="1"/>
          </p:cNvSpPr>
          <p:nvPr/>
        </p:nvSpPr>
        <p:spPr bwMode="auto">
          <a:xfrm>
            <a:off x="490537" y="4419600"/>
            <a:ext cx="8229600" cy="1781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sz="2000" kern="0" dirty="0" smtClean="0">
                <a:solidFill>
                  <a:srgbClr val="FFC000"/>
                </a:solidFill>
              </a:rPr>
              <a:t>But we are not alone …</a:t>
            </a:r>
          </a:p>
          <a:p>
            <a:endParaRPr lang="en-US" sz="1600" kern="0" dirty="0" smtClean="0"/>
          </a:p>
          <a:p>
            <a:r>
              <a:rPr lang="en-US" sz="1600" kern="0" dirty="0" smtClean="0"/>
              <a:t>medicine – smaller damage</a:t>
            </a:r>
          </a:p>
          <a:p>
            <a:r>
              <a:rPr lang="en-US" sz="1600" kern="0" dirty="0" smtClean="0"/>
              <a:t>space – smaller damage</a:t>
            </a:r>
          </a:p>
          <a:p>
            <a:r>
              <a:rPr lang="en-US" sz="1600" kern="0" dirty="0" smtClean="0"/>
              <a:t>fusion reactors – larger damage</a:t>
            </a:r>
          </a:p>
        </p:txBody>
      </p:sp>
      <p:sp>
        <p:nvSpPr>
          <p:cNvPr id="4" name="TextBox 3"/>
          <p:cNvSpPr txBox="1"/>
          <p:nvPr/>
        </p:nvSpPr>
        <p:spPr>
          <a:xfrm>
            <a:off x="490538" y="3810000"/>
            <a:ext cx="6107186" cy="338554"/>
          </a:xfrm>
          <a:prstGeom prst="rect">
            <a:avLst/>
          </a:prstGeom>
          <a:noFill/>
        </p:spPr>
        <p:txBody>
          <a:bodyPr wrap="square" rtlCol="0">
            <a:spAutoFit/>
          </a:bodyPr>
          <a:lstStyle/>
          <a:p>
            <a:r>
              <a:rPr lang="en-US" sz="1600" dirty="0" smtClean="0"/>
              <a:t>Amount of particles that hit the detectors is called fluence:   </a:t>
            </a:r>
            <a:endParaRPr lang="en-GB" sz="1600" dirty="0"/>
          </a:p>
        </p:txBody>
      </p:sp>
      <mc:AlternateContent xmlns:mc="http://schemas.openxmlformats.org/markup-compatibility/2006" xmlns:a14="http://schemas.microsoft.com/office/drawing/2010/main">
        <mc:Choice Requires="a14">
          <p:sp>
            <p:nvSpPr>
              <p:cNvPr id="5" name="TextBox 4"/>
              <p:cNvSpPr txBox="1"/>
              <p:nvPr/>
            </p:nvSpPr>
            <p:spPr>
              <a:xfrm>
                <a:off x="6597645" y="3604547"/>
                <a:ext cx="1727204" cy="818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Φ</m:t>
                      </m:r>
                      <m:r>
                        <a:rPr lang="el-GR" i="1" smtClean="0">
                          <a:latin typeface="Cambria Math"/>
                          <a:ea typeface="Cambria Math"/>
                        </a:rPr>
                        <m:t> =</m:t>
                      </m:r>
                      <m:nary>
                        <m:naryPr>
                          <m:limLoc m:val="undOvr"/>
                          <m:subHide m:val="on"/>
                          <m:supHide m:val="on"/>
                          <m:ctrlPr>
                            <a:rPr lang="en-GB" i="1" smtClean="0">
                              <a:latin typeface="Cambria Math"/>
                            </a:rPr>
                          </m:ctrlPr>
                        </m:naryPr>
                        <m:sub/>
                        <m:sup/>
                        <m:e>
                          <m:r>
                            <a:rPr lang="el-GR" i="1">
                              <a:latin typeface="Cambria Math"/>
                              <a:ea typeface="Cambria Math"/>
                            </a:rPr>
                            <m:t>𝜙</m:t>
                          </m:r>
                          <m:r>
                            <a:rPr lang="en-US" b="0" i="1" smtClean="0">
                              <a:latin typeface="Cambria Math"/>
                              <a:ea typeface="Cambria Math"/>
                            </a:rPr>
                            <m:t>(</m:t>
                          </m:r>
                          <m:r>
                            <a:rPr lang="en-US" b="0" i="1" smtClean="0">
                              <a:latin typeface="Cambria Math"/>
                              <a:ea typeface="Cambria Math"/>
                            </a:rPr>
                            <m:t>𝑡</m:t>
                          </m:r>
                          <m:r>
                            <a:rPr lang="en-US" b="0" i="1" smtClean="0">
                              <a:latin typeface="Cambria Math"/>
                              <a:ea typeface="Cambria Math"/>
                            </a:rPr>
                            <m:t>)</m:t>
                          </m:r>
                        </m:e>
                      </m:nary>
                      <m:r>
                        <a:rPr lang="en-US" b="0" i="1" smtClean="0">
                          <a:latin typeface="Cambria Math"/>
                        </a:rPr>
                        <m:t>𝑑𝑡</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597645" y="3604547"/>
                <a:ext cx="1727204" cy="818879"/>
              </a:xfrm>
              <a:prstGeom prst="rect">
                <a:avLst/>
              </a:prstGeom>
              <a:blipFill rotWithShape="1">
                <a:blip r:embed="rId2"/>
                <a:stretch>
                  <a:fillRect/>
                </a:stretch>
              </a:blipFill>
            </p:spPr>
            <p:txBody>
              <a:bodyPr/>
              <a:lstStyle/>
              <a:p>
                <a:r>
                  <a:rPr lang="en-GB">
                    <a:noFill/>
                  </a:rPr>
                  <a:t> </a:t>
                </a:r>
              </a:p>
            </p:txBody>
          </p:sp>
        </mc:Fallback>
      </mc:AlternateContent>
      <p:sp>
        <p:nvSpPr>
          <p:cNvPr id="6" name="Date Placeholder 5"/>
          <p:cNvSpPr>
            <a:spLocks noGrp="1"/>
          </p:cNvSpPr>
          <p:nvPr>
            <p:ph type="dt" sz="half" idx="12"/>
          </p:nvPr>
        </p:nvSpPr>
        <p:spPr/>
        <p:txBody>
          <a:bodyPr/>
          <a:lstStyle/>
          <a:p>
            <a:fld id="{91624404-848A-423B-87C4-66093F58C5D8}"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208048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1"/>
          </p:nvPr>
        </p:nvSpPr>
        <p:spPr/>
        <p:txBody>
          <a:bodyPr/>
          <a:lstStyle/>
          <a:p>
            <a:fld id="{424EF323-7F3C-4680-B3EC-F3C9BC50C58B}" type="slidenum">
              <a:rPr lang="en-US"/>
              <a:pPr/>
              <a:t>50</a:t>
            </a:fld>
            <a:endParaRPr lang="en-US"/>
          </a:p>
        </p:txBody>
      </p:sp>
      <p:sp>
        <p:nvSpPr>
          <p:cNvPr id="26626" name="Rectangle 2"/>
          <p:cNvSpPr>
            <a:spLocks noGrp="1" noRot="1" noChangeArrowheads="1"/>
          </p:cNvSpPr>
          <p:nvPr>
            <p:ph type="title"/>
          </p:nvPr>
        </p:nvSpPr>
        <p:spPr>
          <a:xfrm>
            <a:off x="457200" y="263525"/>
            <a:ext cx="8229600" cy="706438"/>
          </a:xfrm>
        </p:spPr>
        <p:txBody>
          <a:bodyPr/>
          <a:lstStyle/>
          <a:p>
            <a:r>
              <a:rPr lang="en-US" sz="2800" b="1" dirty="0">
                <a:solidFill>
                  <a:srgbClr val="FF33CC"/>
                </a:solidFill>
              </a:rPr>
              <a:t>Device engineering </a:t>
            </a:r>
            <a:r>
              <a:rPr lang="en-US" sz="2800" b="1" dirty="0" smtClean="0">
                <a:solidFill>
                  <a:srgbClr val="FF33CC"/>
                </a:solidFill>
              </a:rPr>
              <a:t>– n+ readout</a:t>
            </a:r>
            <a:endParaRPr lang="en-US" sz="1600" b="1" dirty="0">
              <a:solidFill>
                <a:srgbClr val="FF33CC"/>
              </a:solidFill>
            </a:endParaRPr>
          </a:p>
        </p:txBody>
      </p:sp>
      <p:sp>
        <p:nvSpPr>
          <p:cNvPr id="26643" name="Rectangle 19"/>
          <p:cNvSpPr>
            <a:spLocks noChangeArrowheads="1"/>
          </p:cNvSpPr>
          <p:nvPr/>
        </p:nvSpPr>
        <p:spPr bwMode="auto">
          <a:xfrm>
            <a:off x="4211638" y="981075"/>
            <a:ext cx="720725" cy="433388"/>
          </a:xfrm>
          <a:prstGeom prst="rect">
            <a:avLst/>
          </a:prstGeom>
          <a:solidFill>
            <a:srgbClr val="ABAB75"/>
          </a:solidFill>
          <a:ln w="9525">
            <a:solidFill>
              <a:schemeClr val="tx1"/>
            </a:solidFill>
            <a:miter lim="800000"/>
            <a:headEnd/>
            <a:tailEnd/>
          </a:ln>
          <a:effectLst/>
          <a:extLst/>
        </p:spPr>
        <p:txBody>
          <a:bodyPr wrap="none" anchor="ctr"/>
          <a:lstStyle/>
          <a:p>
            <a:endParaRPr lang="en-GB"/>
          </a:p>
        </p:txBody>
      </p:sp>
      <p:sp>
        <p:nvSpPr>
          <p:cNvPr id="26644" name="Rectangle 20"/>
          <p:cNvSpPr>
            <a:spLocks noChangeArrowheads="1"/>
          </p:cNvSpPr>
          <p:nvPr/>
        </p:nvSpPr>
        <p:spPr bwMode="auto">
          <a:xfrm>
            <a:off x="3348038" y="979488"/>
            <a:ext cx="720725" cy="433387"/>
          </a:xfrm>
          <a:prstGeom prst="rect">
            <a:avLst/>
          </a:prstGeom>
          <a:solidFill>
            <a:srgbClr val="FFFF99">
              <a:alpha val="7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5" name="Rectangle 21"/>
          <p:cNvSpPr>
            <a:spLocks noChangeArrowheads="1"/>
          </p:cNvSpPr>
          <p:nvPr/>
        </p:nvSpPr>
        <p:spPr bwMode="auto">
          <a:xfrm>
            <a:off x="2555875" y="979488"/>
            <a:ext cx="720725" cy="4333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6" name="AutoShape 22"/>
          <p:cNvSpPr>
            <a:spLocks noChangeArrowheads="1"/>
          </p:cNvSpPr>
          <p:nvPr/>
        </p:nvSpPr>
        <p:spPr bwMode="auto">
          <a:xfrm flipH="1">
            <a:off x="4572000" y="1892300"/>
            <a:ext cx="1439863" cy="792163"/>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7" name="AutoShape 23"/>
          <p:cNvSpPr>
            <a:spLocks noChangeArrowheads="1"/>
          </p:cNvSpPr>
          <p:nvPr/>
        </p:nvSpPr>
        <p:spPr bwMode="auto">
          <a:xfrm>
            <a:off x="3203575" y="1892300"/>
            <a:ext cx="1946275" cy="792163"/>
          </a:xfrm>
          <a:prstGeom prst="rtTriangle">
            <a:avLst/>
          </a:prstGeom>
          <a:solidFill>
            <a:srgbClr val="FFFF00">
              <a:alpha val="44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Tahoma" charset="0"/>
            </a:endParaRPr>
          </a:p>
        </p:txBody>
      </p:sp>
      <p:sp>
        <p:nvSpPr>
          <p:cNvPr id="26648" name="AutoShape 24"/>
          <p:cNvSpPr>
            <a:spLocks noChangeArrowheads="1"/>
          </p:cNvSpPr>
          <p:nvPr/>
        </p:nvSpPr>
        <p:spPr bwMode="auto">
          <a:xfrm flipH="1">
            <a:off x="1619250" y="1892300"/>
            <a:ext cx="1441450" cy="792163"/>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49" name="Line 25"/>
          <p:cNvSpPr>
            <a:spLocks noChangeShapeType="1"/>
          </p:cNvSpPr>
          <p:nvPr/>
        </p:nvSpPr>
        <p:spPr bwMode="auto">
          <a:xfrm flipV="1">
            <a:off x="250825" y="2687638"/>
            <a:ext cx="28082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50" name="Rectangle 26"/>
          <p:cNvSpPr>
            <a:spLocks noChangeArrowheads="1"/>
          </p:cNvSpPr>
          <p:nvPr/>
        </p:nvSpPr>
        <p:spPr bwMode="auto">
          <a:xfrm>
            <a:off x="250825" y="2397125"/>
            <a:ext cx="2808288" cy="290513"/>
          </a:xfrm>
          <a:prstGeom prst="rect">
            <a:avLst/>
          </a:prstGeom>
          <a:solidFill>
            <a:srgbClr val="FFFF00">
              <a:alpha val="44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Tahoma" charset="0"/>
            </a:endParaRPr>
          </a:p>
        </p:txBody>
      </p:sp>
      <p:sp>
        <p:nvSpPr>
          <p:cNvPr id="26651" name="Line 27"/>
          <p:cNvSpPr>
            <a:spLocks noChangeShapeType="1"/>
          </p:cNvSpPr>
          <p:nvPr/>
        </p:nvSpPr>
        <p:spPr bwMode="auto">
          <a:xfrm flipV="1">
            <a:off x="250825" y="1463675"/>
            <a:ext cx="28082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52" name="Text Box 28"/>
          <p:cNvSpPr txBox="1">
            <a:spLocks noChangeArrowheads="1"/>
          </p:cNvSpPr>
          <p:nvPr/>
        </p:nvSpPr>
        <p:spPr bwMode="auto">
          <a:xfrm>
            <a:off x="2627313" y="1460500"/>
            <a:ext cx="454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latin typeface="Tahoma" charset="0"/>
              </a:rPr>
              <a:t>n</a:t>
            </a:r>
            <a:r>
              <a:rPr lang="en-US" b="1" baseline="30000">
                <a:solidFill>
                  <a:schemeClr val="accent2"/>
                </a:solidFill>
                <a:latin typeface="Tahoma" charset="0"/>
              </a:rPr>
              <a:t>+</a:t>
            </a:r>
          </a:p>
        </p:txBody>
      </p:sp>
      <p:sp>
        <p:nvSpPr>
          <p:cNvPr id="26653" name="Line 29"/>
          <p:cNvSpPr>
            <a:spLocks noChangeShapeType="1"/>
          </p:cNvSpPr>
          <p:nvPr/>
        </p:nvSpPr>
        <p:spPr bwMode="auto">
          <a:xfrm>
            <a:off x="250825" y="1463675"/>
            <a:ext cx="0" cy="12239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54" name="Line 30"/>
          <p:cNvSpPr>
            <a:spLocks noChangeShapeType="1"/>
          </p:cNvSpPr>
          <p:nvPr/>
        </p:nvSpPr>
        <p:spPr bwMode="auto">
          <a:xfrm>
            <a:off x="3203575" y="1460500"/>
            <a:ext cx="0" cy="12239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55" name="Line 31"/>
          <p:cNvSpPr>
            <a:spLocks noChangeShapeType="1"/>
          </p:cNvSpPr>
          <p:nvPr/>
        </p:nvSpPr>
        <p:spPr bwMode="auto">
          <a:xfrm flipV="1">
            <a:off x="3203575" y="2684463"/>
            <a:ext cx="28082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56" name="Line 32"/>
          <p:cNvSpPr>
            <a:spLocks noChangeShapeType="1"/>
          </p:cNvSpPr>
          <p:nvPr/>
        </p:nvSpPr>
        <p:spPr bwMode="auto">
          <a:xfrm flipV="1">
            <a:off x="3203575" y="1460500"/>
            <a:ext cx="28082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6657" name="Object 33"/>
          <p:cNvGraphicFramePr>
            <a:graphicFrameLocks noChangeAspect="1"/>
          </p:cNvGraphicFramePr>
          <p:nvPr/>
        </p:nvGraphicFramePr>
        <p:xfrm>
          <a:off x="4033838" y="1892300"/>
          <a:ext cx="1230312" cy="338138"/>
        </p:xfrm>
        <a:graphic>
          <a:graphicData uri="http://schemas.openxmlformats.org/presentationml/2006/ole">
            <mc:AlternateContent xmlns:mc="http://schemas.openxmlformats.org/markup-compatibility/2006">
              <mc:Choice xmlns:v="urn:schemas-microsoft-com:vml" Requires="v">
                <p:oleObj spid="_x0000_s111854" name="Equation" r:id="rId3" imgW="927000" imgH="253800" progId="Equation.3">
                  <p:embed/>
                </p:oleObj>
              </mc:Choice>
              <mc:Fallback>
                <p:oleObj name="Equation" r:id="rId3" imgW="92700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838" y="1892300"/>
                        <a:ext cx="1230312"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58" name="Line 34"/>
          <p:cNvSpPr>
            <a:spLocks noChangeShapeType="1"/>
          </p:cNvSpPr>
          <p:nvPr/>
        </p:nvSpPr>
        <p:spPr bwMode="auto">
          <a:xfrm>
            <a:off x="6011863" y="1460500"/>
            <a:ext cx="0" cy="1223963"/>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59" name="AutoShape 35"/>
          <p:cNvSpPr>
            <a:spLocks noChangeArrowheads="1"/>
          </p:cNvSpPr>
          <p:nvPr/>
        </p:nvSpPr>
        <p:spPr bwMode="auto">
          <a:xfrm flipH="1">
            <a:off x="7524750" y="1892300"/>
            <a:ext cx="1439863" cy="792163"/>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60" name="Line 36"/>
          <p:cNvSpPr>
            <a:spLocks noChangeShapeType="1"/>
          </p:cNvSpPr>
          <p:nvPr/>
        </p:nvSpPr>
        <p:spPr bwMode="auto">
          <a:xfrm>
            <a:off x="6156325" y="1460500"/>
            <a:ext cx="0" cy="12239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61" name="Line 37"/>
          <p:cNvSpPr>
            <a:spLocks noChangeShapeType="1"/>
          </p:cNvSpPr>
          <p:nvPr/>
        </p:nvSpPr>
        <p:spPr bwMode="auto">
          <a:xfrm flipV="1">
            <a:off x="6156325" y="2684463"/>
            <a:ext cx="28082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62" name="Line 38"/>
          <p:cNvSpPr>
            <a:spLocks noChangeShapeType="1"/>
          </p:cNvSpPr>
          <p:nvPr/>
        </p:nvSpPr>
        <p:spPr bwMode="auto">
          <a:xfrm flipV="1">
            <a:off x="6156325" y="1460500"/>
            <a:ext cx="28082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6663" name="Object 39"/>
          <p:cNvGraphicFramePr>
            <a:graphicFrameLocks noChangeAspect="1"/>
          </p:cNvGraphicFramePr>
          <p:nvPr/>
        </p:nvGraphicFramePr>
        <p:xfrm>
          <a:off x="6921500" y="1819275"/>
          <a:ext cx="1181100" cy="338138"/>
        </p:xfrm>
        <a:graphic>
          <a:graphicData uri="http://schemas.openxmlformats.org/presentationml/2006/ole">
            <mc:AlternateContent xmlns:mc="http://schemas.openxmlformats.org/markup-compatibility/2006">
              <mc:Choice xmlns:v="urn:schemas-microsoft-com:vml" Requires="v">
                <p:oleObj spid="_x0000_s111855" name="Equation" r:id="rId5" imgW="888840" imgH="253800" progId="Equation.3">
                  <p:embed/>
                </p:oleObj>
              </mc:Choice>
              <mc:Fallback>
                <p:oleObj name="Equation" r:id="rId5" imgW="88884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0" y="1819275"/>
                        <a:ext cx="118110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64" name="Line 40"/>
          <p:cNvSpPr>
            <a:spLocks noChangeShapeType="1"/>
          </p:cNvSpPr>
          <p:nvPr/>
        </p:nvSpPr>
        <p:spPr bwMode="auto">
          <a:xfrm>
            <a:off x="3059113" y="1463675"/>
            <a:ext cx="0" cy="1223963"/>
          </a:xfrm>
          <a:prstGeom prst="line">
            <a:avLst/>
          </a:prstGeom>
          <a:noFill/>
          <a:ln w="762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65" name="Text Box 41"/>
          <p:cNvSpPr txBox="1">
            <a:spLocks noChangeArrowheads="1"/>
          </p:cNvSpPr>
          <p:nvPr/>
        </p:nvSpPr>
        <p:spPr bwMode="auto">
          <a:xfrm>
            <a:off x="6877050" y="2757488"/>
            <a:ext cx="1122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charset="0"/>
              </a:rPr>
              <a:t>better  </a:t>
            </a:r>
            <a:r>
              <a:rPr lang="en-US">
                <a:latin typeface="Tahoma" charset="0"/>
                <a:sym typeface="Wingdings" pitchFamily="2" charset="2"/>
              </a:rPr>
              <a:t></a:t>
            </a:r>
          </a:p>
        </p:txBody>
      </p:sp>
      <p:sp>
        <p:nvSpPr>
          <p:cNvPr id="26666" name="Text Box 42"/>
          <p:cNvSpPr txBox="1">
            <a:spLocks noChangeArrowheads="1"/>
          </p:cNvSpPr>
          <p:nvPr/>
        </p:nvSpPr>
        <p:spPr bwMode="auto">
          <a:xfrm>
            <a:off x="250825" y="1460500"/>
            <a:ext cx="454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0000"/>
                </a:solidFill>
                <a:latin typeface="Tahoma" charset="0"/>
              </a:rPr>
              <a:t>p</a:t>
            </a:r>
            <a:r>
              <a:rPr lang="en-US" b="1" baseline="30000">
                <a:solidFill>
                  <a:srgbClr val="FF0000"/>
                </a:solidFill>
                <a:latin typeface="Tahoma" charset="0"/>
              </a:rPr>
              <a:t>+</a:t>
            </a:r>
          </a:p>
        </p:txBody>
      </p:sp>
      <p:sp>
        <p:nvSpPr>
          <p:cNvPr id="26667" name="Text Box 43"/>
          <p:cNvSpPr txBox="1">
            <a:spLocks noChangeArrowheads="1"/>
          </p:cNvSpPr>
          <p:nvPr/>
        </p:nvSpPr>
        <p:spPr bwMode="auto">
          <a:xfrm>
            <a:off x="4140200" y="2755900"/>
            <a:ext cx="1046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charset="0"/>
              </a:rPr>
              <a:t>worse </a:t>
            </a:r>
            <a:r>
              <a:rPr lang="en-US">
                <a:latin typeface="Tahoma" charset="0"/>
                <a:sym typeface="Wingdings" pitchFamily="2" charset="2"/>
              </a:rPr>
              <a:t></a:t>
            </a:r>
          </a:p>
        </p:txBody>
      </p:sp>
      <p:sp>
        <p:nvSpPr>
          <p:cNvPr id="26668" name="AutoShape 44"/>
          <p:cNvSpPr>
            <a:spLocks noChangeArrowheads="1"/>
          </p:cNvSpPr>
          <p:nvPr/>
        </p:nvSpPr>
        <p:spPr bwMode="auto">
          <a:xfrm flipH="1">
            <a:off x="7021513" y="1892300"/>
            <a:ext cx="1946275" cy="792163"/>
          </a:xfrm>
          <a:prstGeom prst="rtTriangle">
            <a:avLst/>
          </a:prstGeom>
          <a:solidFill>
            <a:srgbClr val="FFFF00">
              <a:alpha val="44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Tahoma" charset="0"/>
            </a:endParaRPr>
          </a:p>
        </p:txBody>
      </p:sp>
      <p:sp>
        <p:nvSpPr>
          <p:cNvPr id="26669" name="Line 45"/>
          <p:cNvSpPr>
            <a:spLocks noChangeShapeType="1"/>
          </p:cNvSpPr>
          <p:nvPr/>
        </p:nvSpPr>
        <p:spPr bwMode="auto">
          <a:xfrm>
            <a:off x="8964613" y="1460500"/>
            <a:ext cx="0" cy="1223963"/>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70" name="Text Box 46"/>
          <p:cNvSpPr txBox="1">
            <a:spLocks noChangeArrowheads="1"/>
          </p:cNvSpPr>
          <p:nvPr/>
        </p:nvSpPr>
        <p:spPr bwMode="auto">
          <a:xfrm>
            <a:off x="3419475" y="1460500"/>
            <a:ext cx="2200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latin typeface="Tahoma" charset="0"/>
              </a:rPr>
              <a:t>Segmented readout</a:t>
            </a:r>
          </a:p>
        </p:txBody>
      </p:sp>
      <p:sp>
        <p:nvSpPr>
          <p:cNvPr id="26671" name="Text Box 47"/>
          <p:cNvSpPr txBox="1">
            <a:spLocks noChangeArrowheads="1"/>
          </p:cNvSpPr>
          <p:nvPr/>
        </p:nvSpPr>
        <p:spPr bwMode="auto">
          <a:xfrm>
            <a:off x="971550" y="16764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Tahoma" charset="0"/>
              </a:rPr>
              <a:t>diode</a:t>
            </a:r>
          </a:p>
        </p:txBody>
      </p:sp>
      <p:sp>
        <p:nvSpPr>
          <p:cNvPr id="26672" name="Text Box 48"/>
          <p:cNvSpPr txBox="1">
            <a:spLocks noChangeArrowheads="1"/>
          </p:cNvSpPr>
          <p:nvPr/>
        </p:nvSpPr>
        <p:spPr bwMode="auto">
          <a:xfrm>
            <a:off x="3779838" y="13160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ahoma" charset="0"/>
            </a:endParaRPr>
          </a:p>
        </p:txBody>
      </p:sp>
      <p:sp>
        <p:nvSpPr>
          <p:cNvPr id="26673" name="Rectangle 49"/>
          <p:cNvSpPr>
            <a:spLocks noChangeArrowheads="1"/>
          </p:cNvSpPr>
          <p:nvPr/>
        </p:nvSpPr>
        <p:spPr bwMode="auto">
          <a:xfrm>
            <a:off x="6300788" y="1484313"/>
            <a:ext cx="2200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latin typeface="Tahoma" charset="0"/>
              </a:rPr>
              <a:t>Segmented readout</a:t>
            </a:r>
          </a:p>
        </p:txBody>
      </p:sp>
      <p:sp>
        <p:nvSpPr>
          <p:cNvPr id="26674" name="Text Box 50"/>
          <p:cNvSpPr txBox="1">
            <a:spLocks noChangeArrowheads="1"/>
          </p:cNvSpPr>
          <p:nvPr/>
        </p:nvSpPr>
        <p:spPr bwMode="auto">
          <a:xfrm>
            <a:off x="971550" y="2757488"/>
            <a:ext cx="1020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charset="0"/>
              </a:rPr>
              <a:t>good  </a:t>
            </a:r>
            <a:r>
              <a:rPr lang="en-US">
                <a:latin typeface="Tahoma" charset="0"/>
                <a:sym typeface="Wingdings" pitchFamily="2" charset="2"/>
              </a:rPr>
              <a:t></a:t>
            </a:r>
            <a:endParaRPr lang="en-US">
              <a:latin typeface="Tahoma" charset="0"/>
            </a:endParaRPr>
          </a:p>
        </p:txBody>
      </p:sp>
      <p:graphicFrame>
        <p:nvGraphicFramePr>
          <p:cNvPr id="26675" name="Object 51"/>
          <p:cNvGraphicFramePr>
            <a:graphicFrameLocks noChangeAspect="1"/>
          </p:cNvGraphicFramePr>
          <p:nvPr>
            <p:extLst>
              <p:ext uri="{D42A27DB-BD31-4B8C-83A1-F6EECF244321}">
                <p14:modId xmlns:p14="http://schemas.microsoft.com/office/powerpoint/2010/main" val="4222397288"/>
              </p:ext>
            </p:extLst>
          </p:nvPr>
        </p:nvGraphicFramePr>
        <p:xfrm>
          <a:off x="4859338" y="5084763"/>
          <a:ext cx="1223962" cy="595312"/>
        </p:xfrm>
        <a:graphic>
          <a:graphicData uri="http://schemas.openxmlformats.org/presentationml/2006/ole">
            <mc:AlternateContent xmlns:mc="http://schemas.openxmlformats.org/markup-compatibility/2006">
              <mc:Choice xmlns:v="urn:schemas-microsoft-com:vml" Requires="v">
                <p:oleObj spid="_x0000_s111856" name="Equation" r:id="rId7" imgW="914400" imgH="444240" progId="Equation.3">
                  <p:embed/>
                </p:oleObj>
              </mc:Choice>
              <mc:Fallback>
                <p:oleObj name="Equation" r:id="rId7" imgW="91440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5084763"/>
                        <a:ext cx="1223962" cy="595312"/>
                      </a:xfrm>
                      <a:prstGeom prst="rect">
                        <a:avLst/>
                      </a:prstGeom>
                      <a:noFill/>
                      <a:ln w="19050">
                        <a:solidFill>
                          <a:srgbClr val="FF0000"/>
                        </a:solidFill>
                        <a:miter lim="800000"/>
                        <a:headEnd/>
                        <a:tailEnd/>
                      </a:ln>
                      <a:effectLst/>
                      <a:extLst/>
                    </p:spPr>
                  </p:pic>
                </p:oleObj>
              </mc:Fallback>
            </mc:AlternateContent>
          </a:graphicData>
        </a:graphic>
      </p:graphicFrame>
      <p:sp>
        <p:nvSpPr>
          <p:cNvPr id="26676" name="Rectangle 52"/>
          <p:cNvSpPr>
            <a:spLocks noChangeArrowheads="1"/>
          </p:cNvSpPr>
          <p:nvPr/>
        </p:nvSpPr>
        <p:spPr bwMode="auto">
          <a:xfrm>
            <a:off x="0" y="3789363"/>
            <a:ext cx="91440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140000"/>
              </a:lnSpc>
              <a:buClr>
                <a:srgbClr val="FF0000"/>
              </a:buClr>
              <a:buFont typeface="Wingdings" pitchFamily="2" charset="2"/>
              <a:buNone/>
            </a:pPr>
            <a:r>
              <a:rPr lang="en-US" sz="2000" b="1" dirty="0">
                <a:solidFill>
                  <a:srgbClr val="FE0C06"/>
                </a:solidFill>
                <a:latin typeface="Tahoma" charset="0"/>
              </a:rPr>
              <a:t>How to get maximum signal?</a:t>
            </a:r>
          </a:p>
          <a:p>
            <a:pPr lvl="1">
              <a:lnSpc>
                <a:spcPct val="140000"/>
              </a:lnSpc>
              <a:buClr>
                <a:srgbClr val="FF0000"/>
              </a:buClr>
              <a:buFont typeface="Wingdings" pitchFamily="2" charset="2"/>
              <a:buChar char="Ø"/>
            </a:pPr>
            <a:r>
              <a:rPr lang="en-US" dirty="0">
                <a:latin typeface="Tahoma" charset="0"/>
              </a:rPr>
              <a:t>use of n</a:t>
            </a:r>
            <a:r>
              <a:rPr lang="en-US" baseline="30000" dirty="0">
                <a:latin typeface="Tahoma" charset="0"/>
              </a:rPr>
              <a:t>+</a:t>
            </a:r>
            <a:r>
              <a:rPr lang="en-US" dirty="0">
                <a:latin typeface="Tahoma" charset="0"/>
              </a:rPr>
              <a:t>-n or n</a:t>
            </a:r>
            <a:r>
              <a:rPr lang="en-US" baseline="30000" dirty="0">
                <a:latin typeface="Tahoma" charset="0"/>
              </a:rPr>
              <a:t>+</a:t>
            </a:r>
            <a:r>
              <a:rPr lang="en-US" dirty="0">
                <a:latin typeface="Tahoma" charset="0"/>
              </a:rPr>
              <a:t>-p device (</a:t>
            </a:r>
            <a:r>
              <a:rPr lang="en-US" dirty="0">
                <a:solidFill>
                  <a:srgbClr val="FF0000"/>
                </a:solidFill>
                <a:latin typeface="Tahoma" charset="0"/>
              </a:rPr>
              <a:t>electron collection</a:t>
            </a:r>
            <a:r>
              <a:rPr lang="en-US" dirty="0">
                <a:latin typeface="Tahoma" charset="0"/>
              </a:rPr>
              <a:t>) with </a:t>
            </a:r>
            <a:r>
              <a:rPr lang="en-US" dirty="0">
                <a:solidFill>
                  <a:srgbClr val="FF0000"/>
                </a:solidFill>
                <a:latin typeface="Tahoma" charset="0"/>
              </a:rPr>
              <a:t>pitch&lt;&lt;thickness </a:t>
            </a:r>
          </a:p>
          <a:p>
            <a:pPr lvl="1">
              <a:lnSpc>
                <a:spcPct val="140000"/>
              </a:lnSpc>
              <a:buFont typeface="Wingdings" pitchFamily="2" charset="2"/>
              <a:buChar char="Ø"/>
            </a:pPr>
            <a:r>
              <a:rPr lang="en-US" dirty="0">
                <a:solidFill>
                  <a:srgbClr val="FF0000"/>
                </a:solidFill>
                <a:latin typeface="Tahoma" charset="0"/>
              </a:rPr>
              <a:t>implant width close to pitch</a:t>
            </a:r>
            <a:r>
              <a:rPr lang="en-US" dirty="0">
                <a:latin typeface="Tahoma" charset="0"/>
              </a:rPr>
              <a:t> (depends on FE elec. – inter-electrode capacitance)</a:t>
            </a:r>
          </a:p>
          <a:p>
            <a:pPr lvl="1">
              <a:lnSpc>
                <a:spcPct val="140000"/>
              </a:lnSpc>
              <a:buClr>
                <a:srgbClr val="FF0000"/>
              </a:buClr>
              <a:buFont typeface="Wingdings" pitchFamily="2" charset="2"/>
              <a:buChar char="Ø"/>
            </a:pPr>
            <a:r>
              <a:rPr lang="en-US" dirty="0">
                <a:latin typeface="Tahoma" charset="0"/>
              </a:rPr>
              <a:t>for a given cell size of a pixel detector</a:t>
            </a:r>
          </a:p>
        </p:txBody>
      </p:sp>
      <p:sp>
        <p:nvSpPr>
          <p:cNvPr id="26677" name="Text Box 53"/>
          <p:cNvSpPr txBox="1">
            <a:spLocks noChangeArrowheads="1"/>
          </p:cNvSpPr>
          <p:nvPr/>
        </p:nvSpPr>
        <p:spPr bwMode="auto">
          <a:xfrm>
            <a:off x="3348038" y="3044825"/>
            <a:ext cx="2663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ahoma" charset="0"/>
              </a:rPr>
              <a:t>even worse: p</a:t>
            </a:r>
            <a:r>
              <a:rPr lang="en-US" baseline="30000">
                <a:latin typeface="Tahoma" charset="0"/>
              </a:rPr>
              <a:t>+</a:t>
            </a:r>
            <a:r>
              <a:rPr lang="en-US">
                <a:latin typeface="Tahoma" charset="0"/>
              </a:rPr>
              <a:t> readout</a:t>
            </a:r>
          </a:p>
          <a:p>
            <a:r>
              <a:rPr lang="en-US">
                <a:latin typeface="Tahoma" charset="0"/>
              </a:rPr>
              <a:t>(p</a:t>
            </a:r>
            <a:r>
              <a:rPr lang="en-US" baseline="30000">
                <a:latin typeface="Tahoma" charset="0"/>
              </a:rPr>
              <a:t>+</a:t>
            </a:r>
            <a:r>
              <a:rPr lang="en-US">
                <a:latin typeface="Tahoma" charset="0"/>
              </a:rPr>
              <a:t>-n detector)</a:t>
            </a:r>
          </a:p>
        </p:txBody>
      </p:sp>
      <p:sp>
        <p:nvSpPr>
          <p:cNvPr id="26678" name="Text Box 54"/>
          <p:cNvSpPr txBox="1">
            <a:spLocks noChangeArrowheads="1"/>
          </p:cNvSpPr>
          <p:nvPr/>
        </p:nvSpPr>
        <p:spPr bwMode="auto">
          <a:xfrm>
            <a:off x="6229350" y="3044825"/>
            <a:ext cx="2663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ahoma" charset="0"/>
              </a:rPr>
              <a:t>even better: n</a:t>
            </a:r>
            <a:r>
              <a:rPr lang="en-US" baseline="30000">
                <a:latin typeface="Tahoma" charset="0"/>
              </a:rPr>
              <a:t>+</a:t>
            </a:r>
            <a:r>
              <a:rPr lang="en-US">
                <a:latin typeface="Tahoma" charset="0"/>
              </a:rPr>
              <a:t> readout</a:t>
            </a:r>
          </a:p>
          <a:p>
            <a:r>
              <a:rPr lang="en-US">
                <a:latin typeface="Tahoma" charset="0"/>
              </a:rPr>
              <a:t>(n</a:t>
            </a:r>
            <a:r>
              <a:rPr lang="en-US" baseline="30000">
                <a:latin typeface="Tahoma" charset="0"/>
              </a:rPr>
              <a:t>+</a:t>
            </a:r>
            <a:r>
              <a:rPr lang="en-US">
                <a:latin typeface="Tahoma" charset="0"/>
              </a:rPr>
              <a:t>-p, n</a:t>
            </a:r>
            <a:r>
              <a:rPr lang="en-US" baseline="30000">
                <a:latin typeface="Tahoma" charset="0"/>
              </a:rPr>
              <a:t>+</a:t>
            </a:r>
            <a:r>
              <a:rPr lang="en-US">
                <a:latin typeface="Tahoma" charset="0"/>
              </a:rPr>
              <a:t>-n detector)</a:t>
            </a:r>
          </a:p>
        </p:txBody>
      </p:sp>
      <p:graphicFrame>
        <p:nvGraphicFramePr>
          <p:cNvPr id="26679" name="Object 55"/>
          <p:cNvGraphicFramePr>
            <a:graphicFrameLocks noChangeAspect="1"/>
          </p:cNvGraphicFramePr>
          <p:nvPr>
            <p:extLst>
              <p:ext uri="{D42A27DB-BD31-4B8C-83A1-F6EECF244321}">
                <p14:modId xmlns:p14="http://schemas.microsoft.com/office/powerpoint/2010/main" val="1591015532"/>
              </p:ext>
            </p:extLst>
          </p:nvPr>
        </p:nvGraphicFramePr>
        <p:xfrm>
          <a:off x="2660650" y="973138"/>
          <a:ext cx="2236788" cy="446087"/>
        </p:xfrm>
        <a:graphic>
          <a:graphicData uri="http://schemas.openxmlformats.org/presentationml/2006/ole">
            <mc:AlternateContent xmlns:mc="http://schemas.openxmlformats.org/markup-compatibility/2006">
              <mc:Choice xmlns:v="urn:schemas-microsoft-com:vml" Requires="v">
                <p:oleObj spid="_x0000_s111857" name="Equation" r:id="rId9" imgW="1269720" imgH="253800" progId="Equation.3">
                  <p:embed/>
                </p:oleObj>
              </mc:Choice>
              <mc:Fallback>
                <p:oleObj name="Equation" r:id="rId9" imgW="1269720" imgH="253800" progId="Equation.3">
                  <p:embed/>
                  <p:pic>
                    <p:nvPicPr>
                      <p:cNvPr id="0" name=""/>
                      <p:cNvPicPr>
                        <a:picLocks noChangeAspect="1" noChangeArrowheads="1"/>
                      </p:cNvPicPr>
                      <p:nvPr/>
                    </p:nvPicPr>
                    <p:blipFill>
                      <a:blip r:embed="rId10"/>
                      <a:srcRect/>
                      <a:stretch>
                        <a:fillRect/>
                      </a:stretch>
                    </p:blipFill>
                    <p:spPr bwMode="auto">
                      <a:xfrm>
                        <a:off x="2660650" y="973138"/>
                        <a:ext cx="2236788" cy="4460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Date Placeholder 2"/>
          <p:cNvSpPr>
            <a:spLocks noGrp="1"/>
          </p:cNvSpPr>
          <p:nvPr>
            <p:ph type="dt" sz="half" idx="12"/>
          </p:nvPr>
        </p:nvSpPr>
        <p:spPr/>
        <p:txBody>
          <a:bodyPr/>
          <a:lstStyle/>
          <a:p>
            <a:fld id="{9BE14126-40C2-4891-9D4C-3AAB48EFC0E6}" type="datetime1">
              <a:rPr lang="en-US" smtClean="0"/>
              <a:t>4/19/2013</a:t>
            </a:fld>
            <a:endParaRPr lang="en-US"/>
          </a:p>
        </p:txBody>
      </p:sp>
      <p:sp>
        <p:nvSpPr>
          <p:cNvPr id="4" name="Footer Placeholder 3"/>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114379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z="2400" b="1" dirty="0" smtClean="0">
                <a:solidFill>
                  <a:srgbClr val="FF33CC"/>
                </a:solidFill>
              </a:rPr>
              <a:t>The difference between n+ or p+ readout is obvious!</a:t>
            </a:r>
            <a:endParaRPr lang="en-GB" sz="2400" b="1" dirty="0">
              <a:solidFill>
                <a:srgbClr val="FF33CC"/>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51</a:t>
            </a:fld>
            <a:endParaRPr lang="en-US"/>
          </a:p>
        </p:txBody>
      </p:sp>
      <p:pic>
        <p:nvPicPr>
          <p:cNvPr id="7" name="Picture 2" descr="CCE-PLOT-STRIP-PIXEL-LH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450" y="1471613"/>
            <a:ext cx="8548688"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2"/>
          </p:nvPr>
        </p:nvSpPr>
        <p:spPr/>
        <p:txBody>
          <a:bodyPr/>
          <a:lstStyle/>
          <a:p>
            <a:fld id="{3FB0B193-1079-4532-BD5B-094007039C9C}" type="datetime1">
              <a:rPr lang="en-US" smtClean="0"/>
              <a:t>4/19/2013</a:t>
            </a:fld>
            <a:endParaRPr lang="en-US"/>
          </a:p>
        </p:txBody>
      </p:sp>
      <p:sp>
        <p:nvSpPr>
          <p:cNvPr id="9" name="Footer Placeholder 8"/>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509802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67800" cy="914400"/>
          </a:xfrm>
        </p:spPr>
        <p:txBody>
          <a:bodyPr/>
          <a:lstStyle/>
          <a:p>
            <a:r>
              <a:rPr lang="en-US" sz="2800" b="1" dirty="0">
                <a:solidFill>
                  <a:srgbClr val="FF33CC"/>
                </a:solidFill>
              </a:rPr>
              <a:t>Device engineering – thin detectors</a:t>
            </a:r>
            <a:endParaRPr lang="en-GB" sz="2800" b="1" dirty="0">
              <a:solidFill>
                <a:srgbClr val="FF33CC"/>
              </a:solidFill>
            </a:endParaRPr>
          </a:p>
        </p:txBody>
      </p:sp>
      <p:sp>
        <p:nvSpPr>
          <p:cNvPr id="3" name="Text Placeholder 2"/>
          <p:cNvSpPr>
            <a:spLocks noGrp="1"/>
          </p:cNvSpPr>
          <p:nvPr>
            <p:ph type="body" sz="half" idx="1"/>
          </p:nvPr>
        </p:nvSpPr>
        <p:spPr>
          <a:xfrm>
            <a:off x="380999" y="990600"/>
            <a:ext cx="8610601" cy="1066800"/>
          </a:xfrm>
        </p:spPr>
        <p:txBody>
          <a:bodyPr/>
          <a:lstStyle/>
          <a:p>
            <a:pPr>
              <a:buFont typeface="Wingdings" pitchFamily="2" charset="2"/>
              <a:buChar char="Ø"/>
            </a:pPr>
            <a:r>
              <a:rPr lang="en-US" sz="1800" dirty="0" smtClean="0"/>
              <a:t>If bias is too small to deplete thin detector: benefit due to weighting field!</a:t>
            </a:r>
          </a:p>
          <a:p>
            <a:pPr>
              <a:buFont typeface="Wingdings" pitchFamily="2" charset="2"/>
              <a:buChar char="Ø"/>
            </a:pPr>
            <a:r>
              <a:rPr lang="en-US" sz="1800" dirty="0" smtClean="0"/>
              <a:t>If bias is larger the if it better to have larger field and less trapping than larger deposited charge. </a:t>
            </a:r>
            <a:endParaRPr lang="en-GB" sz="1800"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52</a:t>
            </a:fld>
            <a:endParaRPr lang="en-US"/>
          </a:p>
        </p:txBody>
      </p:sp>
      <p:grpSp>
        <p:nvGrpSpPr>
          <p:cNvPr id="31" name="Group 30"/>
          <p:cNvGrpSpPr/>
          <p:nvPr/>
        </p:nvGrpSpPr>
        <p:grpSpPr>
          <a:xfrm>
            <a:off x="344219" y="2710934"/>
            <a:ext cx="3124200" cy="2514600"/>
            <a:chOff x="228600" y="2667000"/>
            <a:chExt cx="4348871" cy="3250209"/>
          </a:xfrm>
        </p:grpSpPr>
        <p:pic>
          <p:nvPicPr>
            <p:cNvPr id="14"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4348871" cy="325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bwMode="auto">
            <a:xfrm flipV="1">
              <a:off x="2590799" y="2819400"/>
              <a:ext cx="1986671" cy="2743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Rectangle 16"/>
            <p:cNvSpPr/>
            <p:nvPr/>
          </p:nvSpPr>
          <p:spPr bwMode="auto">
            <a:xfrm>
              <a:off x="685800" y="2781300"/>
              <a:ext cx="1904999" cy="2819400"/>
            </a:xfrm>
            <a:prstGeom prst="rect">
              <a:avLst/>
            </a:prstGeom>
            <a:solidFill>
              <a:srgbClr val="FFFF00">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grpSp>
      <p:sp>
        <p:nvSpPr>
          <p:cNvPr id="21" name="Rectangle 20"/>
          <p:cNvSpPr/>
          <p:nvPr/>
        </p:nvSpPr>
        <p:spPr bwMode="auto">
          <a:xfrm>
            <a:off x="6440219" y="2482334"/>
            <a:ext cx="76200" cy="1219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4382819" y="2482334"/>
            <a:ext cx="76200" cy="12192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24" name="Straight Connector 23"/>
          <p:cNvCxnSpPr>
            <a:endCxn id="21" idx="1"/>
          </p:cNvCxnSpPr>
          <p:nvPr/>
        </p:nvCxnSpPr>
        <p:spPr bwMode="auto">
          <a:xfrm flipV="1">
            <a:off x="5602019" y="3091934"/>
            <a:ext cx="838200" cy="6096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a:endCxn id="21" idx="2"/>
          </p:cNvCxnSpPr>
          <p:nvPr/>
        </p:nvCxnSpPr>
        <p:spPr bwMode="auto">
          <a:xfrm>
            <a:off x="4459019" y="3701534"/>
            <a:ext cx="20193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7" name="Rectangle 26"/>
          <p:cNvSpPr/>
          <p:nvPr/>
        </p:nvSpPr>
        <p:spPr bwMode="auto">
          <a:xfrm>
            <a:off x="8240444" y="2453759"/>
            <a:ext cx="76200" cy="12477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7316519" y="2482334"/>
            <a:ext cx="76200" cy="12192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29" name="Straight Connector 28"/>
          <p:cNvCxnSpPr>
            <a:endCxn id="27" idx="1"/>
          </p:cNvCxnSpPr>
          <p:nvPr/>
        </p:nvCxnSpPr>
        <p:spPr bwMode="auto">
          <a:xfrm flipV="1">
            <a:off x="7402244" y="3077647"/>
            <a:ext cx="838200" cy="5953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Rectangle 34"/>
          <p:cNvSpPr/>
          <p:nvPr/>
        </p:nvSpPr>
        <p:spPr bwMode="auto">
          <a:xfrm>
            <a:off x="6402119" y="4234934"/>
            <a:ext cx="76200" cy="1219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4344719" y="4234934"/>
            <a:ext cx="76200" cy="12192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37" name="Straight Connector 36"/>
          <p:cNvCxnSpPr>
            <a:endCxn id="35" idx="0"/>
          </p:cNvCxnSpPr>
          <p:nvPr/>
        </p:nvCxnSpPr>
        <p:spPr bwMode="auto">
          <a:xfrm flipV="1">
            <a:off x="5106719" y="4234934"/>
            <a:ext cx="1333500"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a:endCxn id="35" idx="2"/>
          </p:cNvCxnSpPr>
          <p:nvPr/>
        </p:nvCxnSpPr>
        <p:spPr bwMode="auto">
          <a:xfrm>
            <a:off x="4420919" y="5454134"/>
            <a:ext cx="20193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8" name="Rectangle 47"/>
          <p:cNvSpPr/>
          <p:nvPr/>
        </p:nvSpPr>
        <p:spPr bwMode="auto">
          <a:xfrm>
            <a:off x="8221393" y="4234934"/>
            <a:ext cx="85725" cy="12477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7297469" y="4263509"/>
            <a:ext cx="76200" cy="12192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50" name="Straight Connector 49"/>
          <p:cNvCxnSpPr/>
          <p:nvPr/>
        </p:nvCxnSpPr>
        <p:spPr bwMode="auto">
          <a:xfrm flipV="1">
            <a:off x="7392719" y="4371060"/>
            <a:ext cx="838200" cy="609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a:stCxn id="28" idx="2"/>
          </p:cNvCxnSpPr>
          <p:nvPr/>
        </p:nvCxnSpPr>
        <p:spPr bwMode="auto">
          <a:xfrm>
            <a:off x="7354619" y="3701534"/>
            <a:ext cx="952500" cy="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8" name="Straight Connector 57"/>
          <p:cNvCxnSpPr/>
          <p:nvPr/>
        </p:nvCxnSpPr>
        <p:spPr bwMode="auto">
          <a:xfrm>
            <a:off x="7316519" y="5482709"/>
            <a:ext cx="952500" cy="1"/>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 name="TextBox 3"/>
          <p:cNvSpPr txBox="1"/>
          <p:nvPr/>
        </p:nvSpPr>
        <p:spPr>
          <a:xfrm>
            <a:off x="4013450" y="2811596"/>
            <a:ext cx="402674" cy="369332"/>
          </a:xfrm>
          <a:prstGeom prst="rect">
            <a:avLst/>
          </a:prstGeom>
          <a:noFill/>
        </p:spPr>
        <p:txBody>
          <a:bodyPr wrap="none" rtlCol="0">
            <a:spAutoFit/>
          </a:bodyPr>
          <a:lstStyle/>
          <a:p>
            <a:r>
              <a:rPr lang="en-US" dirty="0"/>
              <a:t>p</a:t>
            </a:r>
            <a:r>
              <a:rPr lang="en-US" baseline="30000" dirty="0" smtClean="0"/>
              <a:t>+</a:t>
            </a:r>
            <a:endParaRPr lang="en-GB" baseline="30000" dirty="0"/>
          </a:p>
        </p:txBody>
      </p:sp>
      <p:sp>
        <p:nvSpPr>
          <p:cNvPr id="30" name="TextBox 29"/>
          <p:cNvSpPr txBox="1"/>
          <p:nvPr/>
        </p:nvSpPr>
        <p:spPr>
          <a:xfrm>
            <a:off x="6478319" y="2828842"/>
            <a:ext cx="402674" cy="369332"/>
          </a:xfrm>
          <a:prstGeom prst="rect">
            <a:avLst/>
          </a:prstGeom>
          <a:noFill/>
        </p:spPr>
        <p:txBody>
          <a:bodyPr wrap="none" rtlCol="0">
            <a:spAutoFit/>
          </a:bodyPr>
          <a:lstStyle/>
          <a:p>
            <a:r>
              <a:rPr lang="en-US" dirty="0" smtClean="0"/>
              <a:t>n</a:t>
            </a:r>
            <a:r>
              <a:rPr lang="en-US" baseline="30000" dirty="0" smtClean="0"/>
              <a:t>+</a:t>
            </a:r>
            <a:endParaRPr lang="en-GB" baseline="30000" dirty="0"/>
          </a:p>
        </p:txBody>
      </p:sp>
      <p:sp>
        <p:nvSpPr>
          <p:cNvPr id="32" name="TextBox 31"/>
          <p:cNvSpPr txBox="1"/>
          <p:nvPr/>
        </p:nvSpPr>
        <p:spPr>
          <a:xfrm>
            <a:off x="8316644" y="2828842"/>
            <a:ext cx="402674" cy="369332"/>
          </a:xfrm>
          <a:prstGeom prst="rect">
            <a:avLst/>
          </a:prstGeom>
          <a:noFill/>
        </p:spPr>
        <p:txBody>
          <a:bodyPr wrap="none" rtlCol="0">
            <a:spAutoFit/>
          </a:bodyPr>
          <a:lstStyle/>
          <a:p>
            <a:r>
              <a:rPr lang="en-US" dirty="0" smtClean="0"/>
              <a:t>n</a:t>
            </a:r>
            <a:r>
              <a:rPr lang="en-US" baseline="30000" dirty="0" smtClean="0"/>
              <a:t>+</a:t>
            </a:r>
            <a:endParaRPr lang="en-GB" baseline="30000" dirty="0"/>
          </a:p>
        </p:txBody>
      </p:sp>
      <p:sp>
        <p:nvSpPr>
          <p:cNvPr id="33" name="TextBox 32"/>
          <p:cNvSpPr txBox="1"/>
          <p:nvPr/>
        </p:nvSpPr>
        <p:spPr>
          <a:xfrm>
            <a:off x="6954686" y="2830440"/>
            <a:ext cx="402674" cy="369332"/>
          </a:xfrm>
          <a:prstGeom prst="rect">
            <a:avLst/>
          </a:prstGeom>
          <a:noFill/>
        </p:spPr>
        <p:txBody>
          <a:bodyPr wrap="none" rtlCol="0">
            <a:spAutoFit/>
          </a:bodyPr>
          <a:lstStyle/>
          <a:p>
            <a:r>
              <a:rPr lang="en-US" dirty="0"/>
              <a:t>p</a:t>
            </a:r>
            <a:r>
              <a:rPr lang="en-US" baseline="30000" dirty="0" smtClean="0"/>
              <a:t>+</a:t>
            </a:r>
            <a:endParaRPr lang="en-GB" baseline="30000" dirty="0"/>
          </a:p>
        </p:txBody>
      </p:sp>
      <p:sp>
        <p:nvSpPr>
          <p:cNvPr id="34" name="TextBox 33"/>
          <p:cNvSpPr txBox="1"/>
          <p:nvPr/>
        </p:nvSpPr>
        <p:spPr>
          <a:xfrm>
            <a:off x="7348500" y="5040868"/>
            <a:ext cx="1172116" cy="369332"/>
          </a:xfrm>
          <a:prstGeom prst="rect">
            <a:avLst/>
          </a:prstGeom>
          <a:noFill/>
        </p:spPr>
        <p:txBody>
          <a:bodyPr wrap="none" rtlCol="0">
            <a:spAutoFit/>
          </a:bodyPr>
          <a:lstStyle/>
          <a:p>
            <a:r>
              <a:rPr lang="en-US" i="1" dirty="0" smtClean="0"/>
              <a:t>V&gt;</a:t>
            </a:r>
            <a:r>
              <a:rPr lang="en-US" i="1" dirty="0" err="1" smtClean="0"/>
              <a:t>V</a:t>
            </a:r>
            <a:r>
              <a:rPr lang="en-US" i="1" baseline="-25000" dirty="0" err="1" smtClean="0"/>
              <a:t>dep,thin</a:t>
            </a:r>
            <a:endParaRPr lang="en-GB" i="1" baseline="-25000" dirty="0"/>
          </a:p>
        </p:txBody>
      </p:sp>
      <p:sp>
        <p:nvSpPr>
          <p:cNvPr id="12" name="TextBox 11"/>
          <p:cNvSpPr txBox="1"/>
          <p:nvPr/>
        </p:nvSpPr>
        <p:spPr>
          <a:xfrm>
            <a:off x="2484134" y="4337612"/>
            <a:ext cx="743665" cy="369332"/>
          </a:xfrm>
          <a:prstGeom prst="rect">
            <a:avLst/>
          </a:prstGeom>
          <a:noFill/>
        </p:spPr>
        <p:txBody>
          <a:bodyPr wrap="none" rtlCol="0">
            <a:spAutoFit/>
          </a:bodyPr>
          <a:lstStyle/>
          <a:p>
            <a:r>
              <a:rPr lang="en-US" i="1" dirty="0" err="1" smtClean="0"/>
              <a:t>U</a:t>
            </a:r>
            <a:r>
              <a:rPr lang="en-US" i="1" baseline="-25000" dirty="0" err="1" smtClean="0"/>
              <a:t>w,thin</a:t>
            </a:r>
            <a:endParaRPr lang="en-GB" i="1" baseline="-25000" dirty="0"/>
          </a:p>
        </p:txBody>
      </p:sp>
      <p:sp>
        <p:nvSpPr>
          <p:cNvPr id="39" name="TextBox 38"/>
          <p:cNvSpPr txBox="1"/>
          <p:nvPr/>
        </p:nvSpPr>
        <p:spPr>
          <a:xfrm>
            <a:off x="1216207" y="3598902"/>
            <a:ext cx="812595" cy="369332"/>
          </a:xfrm>
          <a:prstGeom prst="rect">
            <a:avLst/>
          </a:prstGeom>
          <a:noFill/>
        </p:spPr>
        <p:txBody>
          <a:bodyPr wrap="none" rtlCol="0">
            <a:spAutoFit/>
          </a:bodyPr>
          <a:lstStyle/>
          <a:p>
            <a:r>
              <a:rPr lang="en-US" i="1" dirty="0" err="1" smtClean="0"/>
              <a:t>U</a:t>
            </a:r>
            <a:r>
              <a:rPr lang="en-US" i="1" baseline="-25000" dirty="0" err="1" smtClean="0"/>
              <a:t>w,thick</a:t>
            </a:r>
            <a:endParaRPr lang="en-GB" i="1" baseline="-25000" dirty="0"/>
          </a:p>
        </p:txBody>
      </p:sp>
      <p:sp>
        <p:nvSpPr>
          <p:cNvPr id="13" name="Date Placeholder 12"/>
          <p:cNvSpPr>
            <a:spLocks noGrp="1"/>
          </p:cNvSpPr>
          <p:nvPr>
            <p:ph type="dt" sz="half" idx="12"/>
          </p:nvPr>
        </p:nvSpPr>
        <p:spPr/>
        <p:txBody>
          <a:bodyPr/>
          <a:lstStyle/>
          <a:p>
            <a:fld id="{482A9B76-AFAC-4C88-95E5-C69DBAC32303}" type="datetime1">
              <a:rPr lang="en-US" smtClean="0"/>
              <a:t>4/19/2013</a:t>
            </a:fld>
            <a:endParaRPr lang="en-US"/>
          </a:p>
        </p:txBody>
      </p:sp>
      <p:sp>
        <p:nvSpPr>
          <p:cNvPr id="15" name="Footer Placeholder 14"/>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0274786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67800" cy="914400"/>
          </a:xfrm>
        </p:spPr>
        <p:txBody>
          <a:bodyPr/>
          <a:lstStyle/>
          <a:p>
            <a:r>
              <a:rPr lang="en-US" sz="2800" b="1" dirty="0">
                <a:solidFill>
                  <a:srgbClr val="FF33CC"/>
                </a:solidFill>
              </a:rPr>
              <a:t>Device engineering – thin detectors</a:t>
            </a:r>
            <a:endParaRPr lang="en-GB" sz="2800" b="1" dirty="0">
              <a:solidFill>
                <a:srgbClr val="FF33CC"/>
              </a:solidFill>
            </a:endParaRPr>
          </a:p>
        </p:txBody>
      </p:sp>
      <p:sp>
        <p:nvSpPr>
          <p:cNvPr id="6" name="Slide Number Placeholder 5"/>
          <p:cNvSpPr>
            <a:spLocks noGrp="1"/>
          </p:cNvSpPr>
          <p:nvPr>
            <p:ph type="sldNum" sz="quarter" idx="11"/>
          </p:nvPr>
        </p:nvSpPr>
        <p:spPr/>
        <p:txBody>
          <a:bodyPr/>
          <a:lstStyle/>
          <a:p>
            <a:fld id="{B6F15528-21DE-4FAA-801E-634DDDAF4B2B}" type="slidenum">
              <a:rPr lang="en-US" smtClean="0"/>
              <a:pPr/>
              <a:t>53</a:t>
            </a:fld>
            <a:endParaRPr lang="en-US"/>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36" y="1752600"/>
            <a:ext cx="3709546" cy="315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544" y="1981200"/>
            <a:ext cx="4572000" cy="312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9218" y="5532474"/>
            <a:ext cx="8242962" cy="584775"/>
          </a:xfrm>
          <a:prstGeom prst="rect">
            <a:avLst/>
          </a:prstGeom>
          <a:noFill/>
        </p:spPr>
        <p:txBody>
          <a:bodyPr wrap="none" rtlCol="0">
            <a:spAutoFit/>
          </a:bodyPr>
          <a:lstStyle/>
          <a:p>
            <a:r>
              <a:rPr lang="en-US" sz="1600" dirty="0" smtClean="0"/>
              <a:t>Examples of the thin vs. thick detector operation!</a:t>
            </a:r>
          </a:p>
          <a:p>
            <a:r>
              <a:rPr lang="en-US" sz="1600" dirty="0" smtClean="0"/>
              <a:t>NOTE: before irradiation and up to certain (large) fluence thick detector outperforms thin!</a:t>
            </a:r>
            <a:endParaRPr lang="en-GB" sz="1600" dirty="0"/>
          </a:p>
        </p:txBody>
      </p:sp>
      <p:sp>
        <p:nvSpPr>
          <p:cNvPr id="4" name="TextBox 3"/>
          <p:cNvSpPr txBox="1"/>
          <p:nvPr/>
        </p:nvSpPr>
        <p:spPr>
          <a:xfrm>
            <a:off x="762000" y="1539652"/>
            <a:ext cx="2954655" cy="369332"/>
          </a:xfrm>
          <a:prstGeom prst="rect">
            <a:avLst/>
          </a:prstGeom>
          <a:noFill/>
        </p:spPr>
        <p:txBody>
          <a:bodyPr wrap="none" rtlCol="0">
            <a:spAutoFit/>
          </a:bodyPr>
          <a:lstStyle/>
          <a:p>
            <a:r>
              <a:rPr lang="en-US" dirty="0" smtClean="0"/>
              <a:t>250x150 </a:t>
            </a:r>
            <a:r>
              <a:rPr lang="en-US" dirty="0" smtClean="0">
                <a:latin typeface="Symbol" pitchFamily="18" charset="2"/>
              </a:rPr>
              <a:t>m</a:t>
            </a:r>
            <a:r>
              <a:rPr lang="en-US" dirty="0" smtClean="0"/>
              <a:t>m</a:t>
            </a:r>
            <a:r>
              <a:rPr lang="en-US" baseline="30000" dirty="0" smtClean="0"/>
              <a:t>2</a:t>
            </a:r>
            <a:r>
              <a:rPr lang="en-US" dirty="0" smtClean="0"/>
              <a:t> pixel detector</a:t>
            </a:r>
            <a:endParaRPr lang="en-GB" dirty="0"/>
          </a:p>
        </p:txBody>
      </p:sp>
      <p:sp>
        <p:nvSpPr>
          <p:cNvPr id="10" name="TextBox 9"/>
          <p:cNvSpPr txBox="1"/>
          <p:nvPr/>
        </p:nvSpPr>
        <p:spPr>
          <a:xfrm>
            <a:off x="2819400" y="2209800"/>
            <a:ext cx="1007007" cy="338554"/>
          </a:xfrm>
          <a:prstGeom prst="rect">
            <a:avLst/>
          </a:prstGeom>
          <a:noFill/>
        </p:spPr>
        <p:txBody>
          <a:bodyPr wrap="none" rtlCol="0">
            <a:spAutoFit/>
          </a:bodyPr>
          <a:lstStyle/>
          <a:p>
            <a:r>
              <a:rPr lang="en-US" sz="1600" i="1" dirty="0" smtClean="0"/>
              <a:t>MPI data</a:t>
            </a:r>
            <a:endParaRPr lang="en-GB" sz="1600" i="1" dirty="0"/>
          </a:p>
        </p:txBody>
      </p:sp>
      <p:sp>
        <p:nvSpPr>
          <p:cNvPr id="13" name="TextBox 12"/>
          <p:cNvSpPr txBox="1"/>
          <p:nvPr/>
        </p:nvSpPr>
        <p:spPr>
          <a:xfrm>
            <a:off x="4876800" y="1537583"/>
            <a:ext cx="1582484" cy="369332"/>
          </a:xfrm>
          <a:prstGeom prst="rect">
            <a:avLst/>
          </a:prstGeom>
          <a:noFill/>
        </p:spPr>
        <p:txBody>
          <a:bodyPr wrap="none" rtlCol="0">
            <a:spAutoFit/>
          </a:bodyPr>
          <a:lstStyle/>
          <a:p>
            <a:r>
              <a:rPr lang="en-US" dirty="0" smtClean="0"/>
              <a:t>pad detectors</a:t>
            </a:r>
            <a:endParaRPr lang="en-GB" dirty="0"/>
          </a:p>
        </p:txBody>
      </p:sp>
      <p:sp>
        <p:nvSpPr>
          <p:cNvPr id="12" name="Rectangle 11"/>
          <p:cNvSpPr/>
          <p:nvPr/>
        </p:nvSpPr>
        <p:spPr bwMode="auto">
          <a:xfrm rot="19528833">
            <a:off x="4575544" y="3443932"/>
            <a:ext cx="3810000" cy="76200"/>
          </a:xfrm>
          <a:prstGeom prst="rect">
            <a:avLst/>
          </a:prstGeom>
          <a:solidFill>
            <a:srgbClr val="FFFF00">
              <a:alpha val="4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rot="19473362">
            <a:off x="4793443" y="3094944"/>
            <a:ext cx="1749197" cy="369332"/>
          </a:xfrm>
          <a:prstGeom prst="rect">
            <a:avLst/>
          </a:prstGeom>
          <a:noFill/>
        </p:spPr>
        <p:txBody>
          <a:bodyPr wrap="none" rtlCol="0">
            <a:spAutoFit/>
          </a:bodyPr>
          <a:lstStyle/>
          <a:p>
            <a:r>
              <a:rPr lang="en-US" dirty="0" smtClean="0"/>
              <a:t>150 </a:t>
            </a:r>
            <a:r>
              <a:rPr lang="en-US" dirty="0" smtClean="0">
                <a:latin typeface="Symbol" pitchFamily="18" charset="2"/>
              </a:rPr>
              <a:t>m</a:t>
            </a:r>
            <a:r>
              <a:rPr lang="en-US" dirty="0" smtClean="0"/>
              <a:t>m device</a:t>
            </a:r>
            <a:endParaRPr lang="en-GB" dirty="0"/>
          </a:p>
        </p:txBody>
      </p:sp>
      <p:sp>
        <p:nvSpPr>
          <p:cNvPr id="15" name="Date Placeholder 14"/>
          <p:cNvSpPr>
            <a:spLocks noGrp="1"/>
          </p:cNvSpPr>
          <p:nvPr>
            <p:ph type="dt" sz="half" idx="12"/>
          </p:nvPr>
        </p:nvSpPr>
        <p:spPr/>
        <p:txBody>
          <a:bodyPr/>
          <a:lstStyle/>
          <a:p>
            <a:fld id="{118F6D8A-4C2C-4D07-AE3F-00AEA6638DDF}" type="datetime1">
              <a:rPr lang="en-US" smtClean="0"/>
              <a:t>4/19/2013</a:t>
            </a:fld>
            <a:endParaRPr lang="en-US"/>
          </a:p>
        </p:txBody>
      </p:sp>
      <p:sp>
        <p:nvSpPr>
          <p:cNvPr id="16" name="Footer Placeholder 15"/>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1209218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D44B44C3-3BA1-412D-94BF-B8553C37A45B}" type="slidenum">
              <a:rPr lang="en-US"/>
              <a:pPr/>
              <a:t>54</a:t>
            </a:fld>
            <a:endParaRPr lang="en-US"/>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892300"/>
            <a:ext cx="44958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2" name="Rectangle 6"/>
          <p:cNvSpPr>
            <a:spLocks noChangeArrowheads="1"/>
          </p:cNvSpPr>
          <p:nvPr/>
        </p:nvSpPr>
        <p:spPr bwMode="auto">
          <a:xfrm>
            <a:off x="4976813" y="1676400"/>
            <a:ext cx="42481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a:t>Combine traditional VLSI processing and</a:t>
            </a:r>
          </a:p>
          <a:p>
            <a:r>
              <a:rPr lang="en-US" sz="1400" dirty="0"/>
              <a:t>MEMS (Micro Electro Mechanical Systems) technology.</a:t>
            </a:r>
          </a:p>
        </p:txBody>
      </p:sp>
      <p:sp>
        <p:nvSpPr>
          <p:cNvPr id="45063" name="Rectangle 7"/>
          <p:cNvSpPr>
            <a:spLocks noChangeArrowheads="1"/>
          </p:cNvSpPr>
          <p:nvPr/>
        </p:nvSpPr>
        <p:spPr bwMode="auto">
          <a:xfrm>
            <a:off x="4868863" y="2613025"/>
            <a:ext cx="42846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t>Both electrode types are processed inside the</a:t>
            </a:r>
          </a:p>
          <a:p>
            <a:r>
              <a:rPr lang="en-US" sz="1600" dirty="0"/>
              <a:t>detector bulk instead of being implanted on the wafer's surface.</a:t>
            </a:r>
          </a:p>
        </p:txBody>
      </p:sp>
      <p:sp>
        <p:nvSpPr>
          <p:cNvPr id="45064" name="Rectangle 8"/>
          <p:cNvSpPr>
            <a:spLocks noChangeArrowheads="1"/>
          </p:cNvSpPr>
          <p:nvPr/>
        </p:nvSpPr>
        <p:spPr bwMode="auto">
          <a:xfrm>
            <a:off x="4905375" y="3692525"/>
            <a:ext cx="4248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t>The edge is an electrode. Dead volume at the Edge &lt; 5 microns! Essential for forward physics experiments and material budget</a:t>
            </a:r>
          </a:p>
        </p:txBody>
      </p:sp>
      <p:sp>
        <p:nvSpPr>
          <p:cNvPr id="45065" name="Rectangle 9"/>
          <p:cNvSpPr>
            <a:spLocks noGrp="1" noRot="1" noChangeArrowheads="1"/>
          </p:cNvSpPr>
          <p:nvPr>
            <p:ph type="title"/>
          </p:nvPr>
        </p:nvSpPr>
        <p:spPr>
          <a:xfrm>
            <a:off x="433388" y="381000"/>
            <a:ext cx="8229600" cy="706438"/>
          </a:xfrm>
          <a:noFill/>
          <a:ln/>
        </p:spPr>
        <p:txBody>
          <a:bodyPr/>
          <a:lstStyle/>
          <a:p>
            <a:r>
              <a:rPr lang="en-US" sz="2800" b="1" dirty="0">
                <a:solidFill>
                  <a:srgbClr val="FF33CC"/>
                </a:solidFill>
              </a:rPr>
              <a:t>3D n</a:t>
            </a:r>
            <a:r>
              <a:rPr lang="en-US" sz="2800" b="1" baseline="30000" dirty="0">
                <a:solidFill>
                  <a:srgbClr val="FF33CC"/>
                </a:solidFill>
              </a:rPr>
              <a:t>+</a:t>
            </a:r>
            <a:r>
              <a:rPr lang="en-US" sz="2800" b="1" dirty="0">
                <a:solidFill>
                  <a:srgbClr val="FF33CC"/>
                </a:solidFill>
              </a:rPr>
              <a:t>-p pixel </a:t>
            </a:r>
            <a:r>
              <a:rPr lang="en-US" sz="2800" b="1" dirty="0" smtClean="0">
                <a:solidFill>
                  <a:srgbClr val="FF33CC"/>
                </a:solidFill>
              </a:rPr>
              <a:t>detectors</a:t>
            </a:r>
            <a:endParaRPr lang="en-US" sz="2400" b="1" dirty="0">
              <a:solidFill>
                <a:srgbClr val="FF33CC"/>
              </a:solidFill>
            </a:endParaRPr>
          </a:p>
        </p:txBody>
      </p:sp>
      <p:sp>
        <p:nvSpPr>
          <p:cNvPr id="45066" name="Rectangle 10"/>
          <p:cNvSpPr>
            <a:spLocks noChangeArrowheads="1"/>
          </p:cNvSpPr>
          <p:nvPr/>
        </p:nvSpPr>
        <p:spPr bwMode="auto">
          <a:xfrm>
            <a:off x="404813" y="5754687"/>
            <a:ext cx="5192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S.I. Parker, C.J. Kenny, J. Segal, Nucl. Instr. and Meth. A395 (1997) 328.</a:t>
            </a:r>
          </a:p>
        </p:txBody>
      </p:sp>
      <p:sp>
        <p:nvSpPr>
          <p:cNvPr id="3" name="Date Placeholder 2"/>
          <p:cNvSpPr>
            <a:spLocks noGrp="1"/>
          </p:cNvSpPr>
          <p:nvPr>
            <p:ph type="dt" sz="half" idx="12"/>
          </p:nvPr>
        </p:nvSpPr>
        <p:spPr/>
        <p:txBody>
          <a:bodyPr/>
          <a:lstStyle/>
          <a:p>
            <a:fld id="{9E7E6F4E-D9FC-4325-8874-B3CA54368C74}" type="datetime1">
              <a:rPr lang="en-US" smtClean="0"/>
              <a:t>4/19/2013</a:t>
            </a:fld>
            <a:endParaRPr lang="en-US"/>
          </a:p>
        </p:txBody>
      </p:sp>
      <p:sp>
        <p:nvSpPr>
          <p:cNvPr id="4" name="Footer Placeholder 3"/>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06264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BF6B386E-BCC0-4BF0-9485-1791089A730E}" type="slidenum">
              <a:rPr lang="en-US"/>
              <a:pPr/>
              <a:t>55</a:t>
            </a:fld>
            <a:endParaRPr lang="en-US"/>
          </a:p>
        </p:txBody>
      </p:sp>
      <p:sp>
        <p:nvSpPr>
          <p:cNvPr id="44034" name="Rectangle 2"/>
          <p:cNvSpPr>
            <a:spLocks noGrp="1" noRot="1" noChangeArrowheads="1"/>
          </p:cNvSpPr>
          <p:nvPr>
            <p:ph type="title"/>
          </p:nvPr>
        </p:nvSpPr>
        <p:spPr>
          <a:xfrm>
            <a:off x="457200" y="228600"/>
            <a:ext cx="8229600" cy="706437"/>
          </a:xfrm>
        </p:spPr>
        <p:txBody>
          <a:bodyPr/>
          <a:lstStyle/>
          <a:p>
            <a:r>
              <a:rPr lang="en-US" sz="2800" b="1" dirty="0">
                <a:solidFill>
                  <a:srgbClr val="FF33CC"/>
                </a:solidFill>
              </a:rPr>
              <a:t>3D n</a:t>
            </a:r>
            <a:r>
              <a:rPr lang="en-US" sz="2800" b="1" baseline="30000" dirty="0">
                <a:solidFill>
                  <a:srgbClr val="FF33CC"/>
                </a:solidFill>
              </a:rPr>
              <a:t>+</a:t>
            </a:r>
            <a:r>
              <a:rPr lang="en-US" sz="2800" b="1" dirty="0">
                <a:solidFill>
                  <a:srgbClr val="FF33CC"/>
                </a:solidFill>
              </a:rPr>
              <a:t>-p pixel </a:t>
            </a:r>
            <a:r>
              <a:rPr lang="en-US" sz="2800" b="1" dirty="0" smtClean="0">
                <a:solidFill>
                  <a:srgbClr val="FF33CC"/>
                </a:solidFill>
              </a:rPr>
              <a:t>detectors</a:t>
            </a:r>
            <a:endParaRPr lang="en-US" sz="3200" b="1" dirty="0">
              <a:solidFill>
                <a:srgbClr val="FF33CC"/>
              </a:solidFill>
            </a:endParaRPr>
          </a:p>
        </p:txBody>
      </p:sp>
      <p:sp>
        <p:nvSpPr>
          <p:cNvPr id="44037" name="Text Box 5"/>
          <p:cNvSpPr txBox="1">
            <a:spLocks noChangeArrowheads="1"/>
          </p:cNvSpPr>
          <p:nvPr/>
        </p:nvSpPr>
        <p:spPr bwMode="auto">
          <a:xfrm>
            <a:off x="519113" y="3533775"/>
            <a:ext cx="35480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0000"/>
                </a:solidFill>
                <a:latin typeface="Tahoma" charset="0"/>
              </a:rPr>
              <a:t>Pros.</a:t>
            </a:r>
          </a:p>
          <a:p>
            <a:pPr>
              <a:buFontTx/>
              <a:buChar char="•"/>
            </a:pPr>
            <a:r>
              <a:rPr lang="en-US"/>
              <a:t>Better charge collection efficiency </a:t>
            </a:r>
          </a:p>
          <a:p>
            <a:pPr>
              <a:buFontTx/>
              <a:buChar char="•"/>
            </a:pPr>
            <a:r>
              <a:rPr lang="en-US"/>
              <a:t>Faster charge collection (depends on inter-column spacing)</a:t>
            </a:r>
          </a:p>
          <a:p>
            <a:pPr>
              <a:buFontTx/>
              <a:buChar char="•"/>
            </a:pPr>
            <a:r>
              <a:rPr lang="en-US"/>
              <a:t>Reduced full depletion voltage and by that the power </a:t>
            </a:r>
          </a:p>
          <a:p>
            <a:pPr>
              <a:buFontTx/>
              <a:buChar char="•"/>
            </a:pPr>
            <a:r>
              <a:rPr lang="en-US"/>
              <a:t>Larger freedom for choosing electrode configuration</a:t>
            </a:r>
          </a:p>
        </p:txBody>
      </p:sp>
      <p:pic>
        <p:nvPicPr>
          <p:cNvPr id="440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96975"/>
            <a:ext cx="61817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9" name="Text Box 7"/>
          <p:cNvSpPr txBox="1">
            <a:spLocks noChangeArrowheads="1"/>
          </p:cNvSpPr>
          <p:nvPr/>
        </p:nvSpPr>
        <p:spPr bwMode="auto">
          <a:xfrm>
            <a:off x="4316413" y="3482975"/>
            <a:ext cx="4827587"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0000"/>
                </a:solidFill>
                <a:latin typeface="Tahoma" charset="0"/>
              </a:rPr>
              <a:t>Cons.</a:t>
            </a:r>
          </a:p>
          <a:p>
            <a:pPr>
              <a:buFontTx/>
              <a:buChar char="•"/>
            </a:pPr>
            <a:r>
              <a:rPr lang="en-US"/>
              <a:t>Columns are dead area (aspect ratio ~30:1)</a:t>
            </a:r>
          </a:p>
          <a:p>
            <a:pPr>
              <a:buFontTx/>
              <a:buChar char="•"/>
            </a:pPr>
            <a:r>
              <a:rPr lang="en-US"/>
              <a:t>Spatially non-homogenous CCE (efficiency=function of position)</a:t>
            </a:r>
          </a:p>
          <a:p>
            <a:pPr>
              <a:buFontTx/>
              <a:buChar char="•"/>
            </a:pPr>
            <a:r>
              <a:rPr lang="en-US"/>
              <a:t>Much higher electrode capacitance (hence noise), particularly if small spacing is desired – small drift length</a:t>
            </a:r>
          </a:p>
          <a:p>
            <a:pPr>
              <a:buFontTx/>
              <a:buChar char="•"/>
            </a:pPr>
            <a:r>
              <a:rPr lang="en-US"/>
              <a:t>Availability on large scale</a:t>
            </a:r>
          </a:p>
          <a:p>
            <a:pPr>
              <a:buFontTx/>
              <a:buChar char="•"/>
            </a:pPr>
            <a:r>
              <a:rPr lang="en-US"/>
              <a:t>Time-scale and cost</a:t>
            </a:r>
          </a:p>
          <a:p>
            <a:pPr>
              <a:buFontTx/>
              <a:buChar char="•"/>
            </a:pPr>
            <a:endParaRPr lang="en-US"/>
          </a:p>
        </p:txBody>
      </p:sp>
      <p:sp>
        <p:nvSpPr>
          <p:cNvPr id="3" name="Date Placeholder 2"/>
          <p:cNvSpPr>
            <a:spLocks noGrp="1"/>
          </p:cNvSpPr>
          <p:nvPr>
            <p:ph type="dt" sz="half" idx="12"/>
          </p:nvPr>
        </p:nvSpPr>
        <p:spPr/>
        <p:txBody>
          <a:bodyPr/>
          <a:lstStyle/>
          <a:p>
            <a:fld id="{2BC304ED-D5D1-4930-81CC-018E41B3AEAD}" type="datetime1">
              <a:rPr lang="en-US" smtClean="0"/>
              <a:t>4/19/2013</a:t>
            </a:fld>
            <a:endParaRPr lang="en-US"/>
          </a:p>
        </p:txBody>
      </p:sp>
      <p:sp>
        <p:nvSpPr>
          <p:cNvPr id="4" name="Footer Placeholder 3"/>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044735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67544" y="6021288"/>
            <a:ext cx="2917465" cy="923330"/>
          </a:xfrm>
          <a:prstGeom prst="rect">
            <a:avLst/>
          </a:prstGeom>
          <a:noFill/>
        </p:spPr>
        <p:txBody>
          <a:bodyPr wrap="none" rtlCol="0">
            <a:spAutoFit/>
          </a:bodyPr>
          <a:lstStyle/>
          <a:p>
            <a:r>
              <a:rPr lang="en-GB" dirty="0" smtClean="0"/>
              <a:t>CNM 3D sensor</a:t>
            </a:r>
            <a:r>
              <a:rPr lang="sl-SI" dirty="0" smtClean="0"/>
              <a:t> </a:t>
            </a:r>
          </a:p>
          <a:p>
            <a:r>
              <a:rPr lang="sl-SI" sz="1200" b="1" dirty="0" smtClean="0"/>
              <a:t>[</a:t>
            </a:r>
            <a:r>
              <a:rPr lang="en-US" sz="1200" b="1" dirty="0"/>
              <a:t>G. </a:t>
            </a:r>
            <a:r>
              <a:rPr lang="en-US" sz="1200" b="1" dirty="0" err="1"/>
              <a:t>Pellegrini</a:t>
            </a:r>
            <a:r>
              <a:rPr lang="en-US" sz="1200" b="1" dirty="0"/>
              <a:t>, et al., </a:t>
            </a:r>
            <a:r>
              <a:rPr lang="en-US" sz="1200" b="1" dirty="0" smtClean="0"/>
              <a:t>N</a:t>
            </a:r>
            <a:r>
              <a:rPr lang="sl-SI" sz="1200" b="1" dirty="0" smtClean="0"/>
              <a:t>IM</a:t>
            </a:r>
            <a:r>
              <a:rPr lang="en-US" sz="1200" b="1" dirty="0" smtClean="0"/>
              <a:t>A </a:t>
            </a:r>
            <a:r>
              <a:rPr lang="en-US" sz="1200" b="1" dirty="0"/>
              <a:t>592 (2008) </a:t>
            </a:r>
            <a:r>
              <a:rPr lang="en-US" sz="1200" b="1" dirty="0" smtClean="0"/>
              <a:t>38</a:t>
            </a:r>
            <a:r>
              <a:rPr lang="sl-SI" sz="1200" b="1" dirty="0" smtClean="0"/>
              <a:t>]</a:t>
            </a:r>
            <a:r>
              <a:rPr lang="en-US" dirty="0" smtClean="0"/>
              <a:t>. </a:t>
            </a:r>
            <a:endParaRPr lang="sl-SI" dirty="0" smtClean="0"/>
          </a:p>
          <a:p>
            <a:endParaRPr lang="en-GB" dirty="0"/>
          </a:p>
        </p:txBody>
      </p:sp>
      <p:sp>
        <p:nvSpPr>
          <p:cNvPr id="4" name="Slide Number Placeholder 3"/>
          <p:cNvSpPr>
            <a:spLocks noGrp="1"/>
          </p:cNvSpPr>
          <p:nvPr>
            <p:ph type="sldNum" sz="quarter" idx="12"/>
          </p:nvPr>
        </p:nvSpPr>
        <p:spPr>
          <a:xfrm>
            <a:off x="8532440" y="6589861"/>
            <a:ext cx="504056" cy="268139"/>
          </a:xfrm>
        </p:spPr>
        <p:txBody>
          <a:bodyPr/>
          <a:lstStyle/>
          <a:p>
            <a:fld id="{16EB2DA9-D763-4FFF-BC12-9536660A8D9E}" type="slidenum">
              <a:rPr lang="en-US" smtClean="0"/>
              <a:pPr/>
              <a:t>56</a:t>
            </a:fld>
            <a:endParaRPr lang="en-US" dirty="0"/>
          </a:p>
        </p:txBody>
      </p:sp>
      <p:sp>
        <p:nvSpPr>
          <p:cNvPr id="5" name="TextBox 4"/>
          <p:cNvSpPr txBox="1"/>
          <p:nvPr/>
        </p:nvSpPr>
        <p:spPr>
          <a:xfrm>
            <a:off x="323528" y="548680"/>
            <a:ext cx="8424936" cy="1477328"/>
          </a:xfrm>
          <a:prstGeom prst="rect">
            <a:avLst/>
          </a:prstGeom>
          <a:noFill/>
        </p:spPr>
        <p:txBody>
          <a:bodyPr wrap="square" rtlCol="0">
            <a:spAutoFit/>
          </a:bodyPr>
          <a:lstStyle/>
          <a:p>
            <a:r>
              <a:rPr lang="en-GB" b="1" dirty="0" smtClean="0">
                <a:solidFill>
                  <a:srgbClr val="0070C0"/>
                </a:solidFill>
              </a:rPr>
              <a:t>3D sensors:</a:t>
            </a:r>
          </a:p>
          <a:p>
            <a:pPr>
              <a:buFont typeface="Arial" pitchFamily="34" charset="0"/>
              <a:buChar char="•"/>
            </a:pPr>
            <a:r>
              <a:rPr lang="en-GB" dirty="0" smtClean="0"/>
              <a:t> used in IBL, excellent up to </a:t>
            </a:r>
            <a:r>
              <a:rPr lang="en-GB" i="1" dirty="0" err="1" smtClean="0">
                <a:latin typeface="Times New Roman"/>
                <a:cs typeface="Times New Roman"/>
              </a:rPr>
              <a:t>Φ</a:t>
            </a:r>
            <a:r>
              <a:rPr lang="en-GB" i="1" baseline="-25000" dirty="0" err="1" smtClean="0">
                <a:latin typeface="Times New Roman"/>
                <a:cs typeface="Times New Roman"/>
              </a:rPr>
              <a:t>eq</a:t>
            </a:r>
            <a:r>
              <a:rPr lang="en-GB" baseline="-25000" dirty="0" smtClean="0">
                <a:latin typeface="Times New Roman"/>
                <a:cs typeface="Times New Roman"/>
              </a:rPr>
              <a:t> </a:t>
            </a:r>
            <a:r>
              <a:rPr lang="en-GB" dirty="0" smtClean="0">
                <a:latin typeface="Times New Roman"/>
                <a:cs typeface="Times New Roman"/>
              </a:rPr>
              <a:t> </a:t>
            </a:r>
            <a:r>
              <a:rPr lang="en-GB" dirty="0" smtClean="0">
                <a:cs typeface="Times New Roman"/>
              </a:rPr>
              <a:t>= </a:t>
            </a:r>
            <a:r>
              <a:rPr lang="sl-SI" dirty="0" smtClean="0">
                <a:cs typeface="Times New Roman"/>
              </a:rPr>
              <a:t>5</a:t>
            </a:r>
            <a:r>
              <a:rPr lang="en-GB" dirty="0" smtClean="0">
                <a:cs typeface="Times New Roman"/>
              </a:rPr>
              <a:t>·10</a:t>
            </a:r>
            <a:r>
              <a:rPr lang="en-GB" b="1" baseline="30000" dirty="0" smtClean="0">
                <a:cs typeface="Times New Roman"/>
              </a:rPr>
              <a:t>1</a:t>
            </a:r>
            <a:r>
              <a:rPr lang="sl-SI" b="1" baseline="30000" dirty="0" smtClean="0">
                <a:cs typeface="Times New Roman"/>
              </a:rPr>
              <a:t>5</a:t>
            </a:r>
            <a:r>
              <a:rPr lang="en-GB" b="1" baseline="30000" dirty="0" smtClean="0">
                <a:cs typeface="Times New Roman"/>
              </a:rPr>
              <a:t> </a:t>
            </a:r>
            <a:r>
              <a:rPr lang="en-GB" b="1" dirty="0" smtClean="0">
                <a:cs typeface="Times New Roman"/>
              </a:rPr>
              <a:t> </a:t>
            </a:r>
            <a:r>
              <a:rPr lang="en-GB" dirty="0" smtClean="0">
                <a:cs typeface="Times New Roman"/>
              </a:rPr>
              <a:t>n/cm</a:t>
            </a:r>
            <a:r>
              <a:rPr lang="en-GB" baseline="30000" dirty="0" smtClean="0">
                <a:cs typeface="Times New Roman"/>
              </a:rPr>
              <a:t>2</a:t>
            </a:r>
            <a:r>
              <a:rPr lang="en-GB" dirty="0" smtClean="0"/>
              <a:t>, promising results also for HL-LHC,</a:t>
            </a:r>
          </a:p>
          <a:p>
            <a:pPr>
              <a:buFont typeface="Arial" pitchFamily="34" charset="0"/>
              <a:buChar char="•"/>
            </a:pPr>
            <a:r>
              <a:rPr lang="en-GB" dirty="0" smtClean="0"/>
              <a:t> operation at lower voltage in innermost HL‐LHC tracking layer(s)</a:t>
            </a:r>
            <a:endParaRPr lang="sl-SI" dirty="0" smtClean="0"/>
          </a:p>
          <a:p>
            <a:pPr>
              <a:buFont typeface="Arial" pitchFamily="34" charset="0"/>
              <a:buChar char="•"/>
            </a:pPr>
            <a:endParaRPr lang="en-GB" dirty="0" smtClean="0"/>
          </a:p>
          <a:p>
            <a:r>
              <a:rPr lang="en-GB" dirty="0" smtClean="0">
                <a:sym typeface="Wingdings" pitchFamily="2" charset="2"/>
              </a:rPr>
              <a:t> More in other presentations </a:t>
            </a:r>
            <a:r>
              <a:rPr lang="sl-SI" dirty="0" smtClean="0">
                <a:sym typeface="Wingdings" pitchFamily="2" charset="2"/>
              </a:rPr>
              <a:t>at</a:t>
            </a:r>
            <a:r>
              <a:rPr lang="en-GB" dirty="0" smtClean="0">
                <a:sym typeface="Wingdings" pitchFamily="2" charset="2"/>
              </a:rPr>
              <a:t> this conference!</a:t>
            </a:r>
            <a:endParaRPr lang="en-GB" dirty="0" smtClean="0"/>
          </a:p>
        </p:txBody>
      </p:sp>
      <p:pic>
        <p:nvPicPr>
          <p:cNvPr id="41986" name="Picture 2"/>
          <p:cNvPicPr>
            <a:picLocks noChangeAspect="1" noChangeArrowheads="1"/>
          </p:cNvPicPr>
          <p:nvPr/>
        </p:nvPicPr>
        <p:blipFill>
          <a:blip r:embed="rId2" cstate="print"/>
          <a:srcRect/>
          <a:stretch>
            <a:fillRect/>
          </a:stretch>
        </p:blipFill>
        <p:spPr bwMode="auto">
          <a:xfrm>
            <a:off x="323528" y="2204864"/>
            <a:ext cx="3384376" cy="3936176"/>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b="34884"/>
          <a:stretch>
            <a:fillRect/>
          </a:stretch>
        </p:blipFill>
        <p:spPr bwMode="auto">
          <a:xfrm>
            <a:off x="4373412" y="3573016"/>
            <a:ext cx="4770588" cy="2016224"/>
          </a:xfrm>
          <a:prstGeom prst="rect">
            <a:avLst/>
          </a:prstGeom>
          <a:noFill/>
          <a:ln w="9525">
            <a:noFill/>
            <a:miter lim="800000"/>
            <a:headEnd/>
            <a:tailEnd/>
          </a:ln>
        </p:spPr>
      </p:pic>
      <p:sp>
        <p:nvSpPr>
          <p:cNvPr id="10" name="Rectangle 9"/>
          <p:cNvSpPr/>
          <p:nvPr/>
        </p:nvSpPr>
        <p:spPr>
          <a:xfrm>
            <a:off x="6372200" y="5733256"/>
            <a:ext cx="2664296" cy="646331"/>
          </a:xfrm>
          <a:prstGeom prst="rect">
            <a:avLst/>
          </a:prstGeom>
        </p:spPr>
        <p:txBody>
          <a:bodyPr wrap="square">
            <a:spAutoFit/>
          </a:bodyPr>
          <a:lstStyle/>
          <a:p>
            <a:r>
              <a:rPr lang="sl-SI" sz="1200" b="1" dirty="0" smtClean="0"/>
              <a:t>[</a:t>
            </a:r>
            <a:r>
              <a:rPr lang="en-GB" sz="1200" b="1" dirty="0" smtClean="0"/>
              <a:t>S. Grinstein, NIMA 699 (2013) 61–66 ]</a:t>
            </a:r>
          </a:p>
          <a:p>
            <a:r>
              <a:rPr lang="en-GB" sz="1200" b="1" dirty="0" smtClean="0"/>
              <a:t>[S. </a:t>
            </a:r>
            <a:r>
              <a:rPr lang="en-GB" sz="1200" b="1" dirty="0" err="1" smtClean="0"/>
              <a:t>Tsiskaradze</a:t>
            </a:r>
            <a:r>
              <a:rPr lang="en-GB" sz="1200" b="1" dirty="0" smtClean="0"/>
              <a:t>, 19th RD50 workshop]</a:t>
            </a:r>
          </a:p>
          <a:p>
            <a:endParaRPr lang="en-GB" sz="1200" b="1" dirty="0" smtClean="0"/>
          </a:p>
        </p:txBody>
      </p:sp>
      <p:sp>
        <p:nvSpPr>
          <p:cNvPr id="11" name="TextBox 10"/>
          <p:cNvSpPr txBox="1"/>
          <p:nvPr/>
        </p:nvSpPr>
        <p:spPr>
          <a:xfrm>
            <a:off x="4572000" y="2708920"/>
            <a:ext cx="4133567" cy="923330"/>
          </a:xfrm>
          <a:prstGeom prst="rect">
            <a:avLst/>
          </a:prstGeom>
          <a:noFill/>
        </p:spPr>
        <p:txBody>
          <a:bodyPr wrap="none" rtlCol="0">
            <a:spAutoFit/>
          </a:bodyPr>
          <a:lstStyle/>
          <a:p>
            <a:r>
              <a:rPr lang="en-GB" dirty="0" smtClean="0"/>
              <a:t>Test beam, CNM, sensors, </a:t>
            </a:r>
          </a:p>
          <a:p>
            <a:r>
              <a:rPr lang="en-GB" i="1" dirty="0" err="1" smtClean="0">
                <a:latin typeface="Times New Roman"/>
                <a:cs typeface="Times New Roman"/>
              </a:rPr>
              <a:t>Φ</a:t>
            </a:r>
            <a:r>
              <a:rPr lang="en-GB" i="1" baseline="-25000" dirty="0" err="1" smtClean="0">
                <a:latin typeface="Times New Roman"/>
                <a:cs typeface="Times New Roman"/>
              </a:rPr>
              <a:t>eq</a:t>
            </a:r>
            <a:r>
              <a:rPr lang="en-GB" baseline="-25000" dirty="0" smtClean="0">
                <a:latin typeface="Times New Roman"/>
                <a:cs typeface="Times New Roman"/>
              </a:rPr>
              <a:t> </a:t>
            </a:r>
            <a:r>
              <a:rPr lang="en-GB" dirty="0" smtClean="0">
                <a:latin typeface="Times New Roman"/>
                <a:cs typeface="Times New Roman"/>
              </a:rPr>
              <a:t> </a:t>
            </a:r>
            <a:r>
              <a:rPr lang="en-GB" dirty="0" smtClean="0">
                <a:cs typeface="Times New Roman"/>
              </a:rPr>
              <a:t>= 5·10</a:t>
            </a:r>
            <a:r>
              <a:rPr lang="en-GB" b="1" baseline="30000" dirty="0" smtClean="0">
                <a:cs typeface="Times New Roman"/>
              </a:rPr>
              <a:t>15 </a:t>
            </a:r>
            <a:r>
              <a:rPr lang="en-GB" b="1" dirty="0" smtClean="0">
                <a:cs typeface="Times New Roman"/>
              </a:rPr>
              <a:t> </a:t>
            </a:r>
            <a:r>
              <a:rPr lang="en-GB" dirty="0" smtClean="0">
                <a:cs typeface="Times New Roman"/>
              </a:rPr>
              <a:t>n/cm</a:t>
            </a:r>
            <a:r>
              <a:rPr lang="en-GB" baseline="30000" dirty="0" smtClean="0">
                <a:cs typeface="Times New Roman"/>
              </a:rPr>
              <a:t>2</a:t>
            </a:r>
            <a:r>
              <a:rPr lang="en-GB" dirty="0" smtClean="0"/>
              <a:t>, Bias voltage = 160 V</a:t>
            </a:r>
          </a:p>
          <a:p>
            <a:r>
              <a:rPr lang="en-GB" dirty="0" smtClean="0"/>
              <a:t>Track  efficiency  &gt;  98%</a:t>
            </a:r>
            <a:endParaRPr lang="en-GB" baseline="30000" dirty="0"/>
          </a:p>
        </p:txBody>
      </p:sp>
      <p:sp>
        <p:nvSpPr>
          <p:cNvPr id="12" name="TextBox 11"/>
          <p:cNvSpPr txBox="1"/>
          <p:nvPr/>
        </p:nvSpPr>
        <p:spPr>
          <a:xfrm>
            <a:off x="4229396" y="4005064"/>
            <a:ext cx="497252" cy="1754326"/>
          </a:xfrm>
          <a:prstGeom prst="rect">
            <a:avLst/>
          </a:prstGeom>
          <a:noFill/>
        </p:spPr>
        <p:txBody>
          <a:bodyPr wrap="none" rtlCol="0">
            <a:spAutoFit/>
          </a:bodyPr>
          <a:lstStyle/>
          <a:p>
            <a:r>
              <a:rPr lang="sl-SI" dirty="0" smtClean="0"/>
              <a:t>0°</a:t>
            </a:r>
          </a:p>
          <a:p>
            <a:endParaRPr lang="sl-SI" dirty="0" smtClean="0"/>
          </a:p>
          <a:p>
            <a:endParaRPr lang="sl-SI" dirty="0" smtClean="0"/>
          </a:p>
          <a:p>
            <a:r>
              <a:rPr lang="sl-SI" dirty="0" smtClean="0"/>
              <a:t>15°</a:t>
            </a:r>
          </a:p>
          <a:p>
            <a:endParaRPr lang="sl-SI" dirty="0" smtClean="0"/>
          </a:p>
          <a:p>
            <a:endParaRPr lang="sl-SI" dirty="0" smtClean="0"/>
          </a:p>
        </p:txBody>
      </p:sp>
      <p:sp>
        <p:nvSpPr>
          <p:cNvPr id="16" name="TextBox 15"/>
          <p:cNvSpPr txBox="1"/>
          <p:nvPr/>
        </p:nvSpPr>
        <p:spPr>
          <a:xfrm>
            <a:off x="3995936" y="5805264"/>
            <a:ext cx="2183803" cy="369332"/>
          </a:xfrm>
          <a:prstGeom prst="rect">
            <a:avLst/>
          </a:prstGeom>
          <a:noFill/>
          <a:ln>
            <a:solidFill>
              <a:schemeClr val="accent1">
                <a:shade val="95000"/>
                <a:satMod val="105000"/>
              </a:schemeClr>
            </a:solidFill>
          </a:ln>
        </p:spPr>
        <p:txBody>
          <a:bodyPr wrap="none" rtlCol="0">
            <a:spAutoFit/>
          </a:bodyPr>
          <a:lstStyle/>
          <a:p>
            <a:r>
              <a:rPr lang="en-US" dirty="0" smtClean="0"/>
              <a:t>Track incidence angle</a:t>
            </a:r>
            <a:endParaRPr lang="en-US" dirty="0"/>
          </a:p>
        </p:txBody>
      </p:sp>
      <p:cxnSp>
        <p:nvCxnSpPr>
          <p:cNvPr id="19" name="Straight Arrow Connector 18"/>
          <p:cNvCxnSpPr/>
          <p:nvPr/>
        </p:nvCxnSpPr>
        <p:spPr>
          <a:xfrm flipV="1">
            <a:off x="4355976" y="5229200"/>
            <a:ext cx="72008" cy="5040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51920" y="2339588"/>
            <a:ext cx="4534318" cy="369332"/>
          </a:xfrm>
          <a:prstGeom prst="rect">
            <a:avLst/>
          </a:prstGeom>
          <a:noFill/>
        </p:spPr>
        <p:txBody>
          <a:bodyPr wrap="none" rtlCol="0">
            <a:spAutoFit/>
          </a:bodyPr>
          <a:lstStyle/>
          <a:p>
            <a:r>
              <a:rPr lang="en-GB" dirty="0" smtClean="0">
                <a:solidFill>
                  <a:srgbClr val="009644"/>
                </a:solidFill>
              </a:rPr>
              <a:t>Work of  ATLAS 3D Sensor R&amp;D Collaboration:</a:t>
            </a:r>
            <a:endParaRPr lang="en-GB" dirty="0">
              <a:solidFill>
                <a:srgbClr val="009644"/>
              </a:solidFill>
            </a:endParaRPr>
          </a:p>
        </p:txBody>
      </p:sp>
      <p:sp>
        <p:nvSpPr>
          <p:cNvPr id="22" name="Rectangle 21"/>
          <p:cNvSpPr/>
          <p:nvPr/>
        </p:nvSpPr>
        <p:spPr>
          <a:xfrm>
            <a:off x="3851920" y="2317522"/>
            <a:ext cx="5148064" cy="42798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p:cNvSpPr>
            <a:spLocks noGrp="1"/>
          </p:cNvSpPr>
          <p:nvPr>
            <p:ph type="ftr" sz="quarter" idx="11"/>
          </p:nvPr>
        </p:nvSpPr>
        <p:spPr/>
        <p:txBody>
          <a:bodyPr/>
          <a:lstStyle/>
          <a:p>
            <a:r>
              <a:rPr lang="en-GB" smtClean="0"/>
              <a:t>G. Kramberger, Radiation effects on position sensitive semiconductor detectors, 5th Legnaro School</a:t>
            </a:r>
            <a:endParaRPr lang="en-US" dirty="0"/>
          </a:p>
        </p:txBody>
      </p:sp>
      <p:sp>
        <p:nvSpPr>
          <p:cNvPr id="9" name="Date Placeholder 8"/>
          <p:cNvSpPr>
            <a:spLocks noGrp="1"/>
          </p:cNvSpPr>
          <p:nvPr>
            <p:ph type="dt" sz="half" idx="10"/>
          </p:nvPr>
        </p:nvSpPr>
        <p:spPr>
          <a:xfrm>
            <a:off x="-5680" y="6492875"/>
            <a:ext cx="946448" cy="365125"/>
          </a:xfrm>
        </p:spPr>
        <p:txBody>
          <a:bodyPr/>
          <a:lstStyle/>
          <a:p>
            <a:fld id="{B0A19C72-8FE7-4332-8189-2F84C579069E}" type="datetime1">
              <a:rPr lang="en-US" smtClean="0"/>
              <a:t>4/19/2013</a:t>
            </a:fld>
            <a:endParaRPr lang="en-US" dirty="0"/>
          </a:p>
        </p:txBody>
      </p:sp>
    </p:spTree>
    <p:extLst>
      <p:ext uri="{BB962C8B-B14F-4D97-AF65-F5344CB8AC3E}">
        <p14:creationId xmlns:p14="http://schemas.microsoft.com/office/powerpoint/2010/main" val="9217492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Slide Number Placeholder 5"/>
          <p:cNvSpPr>
            <a:spLocks noGrp="1"/>
          </p:cNvSpPr>
          <p:nvPr>
            <p:ph type="sldNum" sz="quarter" idx="12"/>
          </p:nvPr>
        </p:nvSpPr>
        <p:spPr/>
        <p:txBody>
          <a:bodyPr/>
          <a:lstStyle/>
          <a:p>
            <a:fld id="{5E311CA2-0495-4A4B-8385-A997E349B828}" type="slidenum">
              <a:rPr lang="en-US"/>
              <a:pPr/>
              <a:t>57</a:t>
            </a:fld>
            <a:endParaRPr lang="en-US"/>
          </a:p>
        </p:txBody>
      </p:sp>
      <p:sp>
        <p:nvSpPr>
          <p:cNvPr id="132141" name="Rectangle 45"/>
          <p:cNvSpPr>
            <a:spLocks noChangeArrowheads="1"/>
          </p:cNvSpPr>
          <p:nvPr/>
        </p:nvSpPr>
        <p:spPr bwMode="auto">
          <a:xfrm>
            <a:off x="1811717" y="0"/>
            <a:ext cx="58571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rgbClr val="FF33CC"/>
                </a:solidFill>
              </a:rPr>
              <a:t>Trapping induced charge sharing</a:t>
            </a:r>
            <a:endParaRPr lang="en-GB" sz="2800" b="1" dirty="0">
              <a:solidFill>
                <a:srgbClr val="FF33CC"/>
              </a:solidFill>
            </a:endParaRPr>
          </a:p>
        </p:txBody>
      </p:sp>
      <p:sp>
        <p:nvSpPr>
          <p:cNvPr id="2" name="TextBox 1"/>
          <p:cNvSpPr txBox="1"/>
          <p:nvPr/>
        </p:nvSpPr>
        <p:spPr>
          <a:xfrm>
            <a:off x="551240" y="685800"/>
            <a:ext cx="8199681" cy="923330"/>
          </a:xfrm>
          <a:prstGeom prst="rect">
            <a:avLst/>
          </a:prstGeom>
          <a:noFill/>
        </p:spPr>
        <p:txBody>
          <a:bodyPr wrap="none" rtlCol="0">
            <a:spAutoFit/>
          </a:bodyPr>
          <a:lstStyle/>
          <a:p>
            <a:r>
              <a:rPr lang="en-US" dirty="0" smtClean="0"/>
              <a:t>If drift of the carriers is not completed – the charge is induced in the neighbors:</a:t>
            </a:r>
          </a:p>
          <a:p>
            <a:pPr marL="285750" indent="-285750">
              <a:buFont typeface="Wingdings" pitchFamily="2" charset="2"/>
              <a:buChar char="Ø"/>
            </a:pPr>
            <a:r>
              <a:rPr lang="en-US" dirty="0" smtClean="0"/>
              <a:t>E field is not present in entire detector</a:t>
            </a:r>
          </a:p>
          <a:p>
            <a:pPr marL="285750" indent="-285750">
              <a:buFont typeface="Wingdings" pitchFamily="2" charset="2"/>
              <a:buChar char="Ø"/>
            </a:pPr>
            <a:r>
              <a:rPr lang="en-US" dirty="0" smtClean="0"/>
              <a:t>Large trapping </a:t>
            </a:r>
            <a:endParaRPr lang="en-GB" dirty="0"/>
          </a:p>
        </p:txBody>
      </p:sp>
      <p:pic>
        <p:nvPicPr>
          <p:cNvPr id="75"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6" y="1873250"/>
            <a:ext cx="3741737"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6" name="Group 67"/>
          <p:cNvGrpSpPr>
            <a:grpSpLocks/>
          </p:cNvGrpSpPr>
          <p:nvPr/>
        </p:nvGrpSpPr>
        <p:grpSpPr bwMode="auto">
          <a:xfrm>
            <a:off x="5111750" y="1952624"/>
            <a:ext cx="2373313" cy="1481138"/>
            <a:chOff x="1610" y="436"/>
            <a:chExt cx="1495" cy="933"/>
          </a:xfrm>
        </p:grpSpPr>
        <p:sp>
          <p:nvSpPr>
            <p:cNvPr id="77" name="Rectangle 12"/>
            <p:cNvSpPr>
              <a:spLocks noChangeArrowheads="1"/>
            </p:cNvSpPr>
            <p:nvPr/>
          </p:nvSpPr>
          <p:spPr bwMode="auto">
            <a:xfrm>
              <a:off x="1647" y="436"/>
              <a:ext cx="1325" cy="9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	</a:t>
              </a:r>
              <a:r>
                <a:rPr lang="en-US" dirty="0" smtClean="0"/>
                <a:t> 1</a:t>
              </a:r>
              <a:r>
                <a:rPr lang="en-US" baseline="30000" dirty="0" smtClean="0"/>
                <a:t>st</a:t>
              </a:r>
              <a:r>
                <a:rPr lang="en-US" dirty="0" smtClean="0"/>
                <a:t>      2</a:t>
              </a:r>
              <a:r>
                <a:rPr lang="en-US" baseline="30000" dirty="0" smtClean="0"/>
                <a:t>nd</a:t>
              </a:r>
              <a:r>
                <a:rPr lang="en-US" dirty="0" smtClean="0"/>
                <a:t> </a:t>
              </a:r>
              <a:endParaRPr lang="en-GB" dirty="0"/>
            </a:p>
          </p:txBody>
        </p:sp>
        <p:sp>
          <p:nvSpPr>
            <p:cNvPr id="78" name="Rectangle 13"/>
            <p:cNvSpPr>
              <a:spLocks noChangeArrowheads="1"/>
            </p:cNvSpPr>
            <p:nvPr/>
          </p:nvSpPr>
          <p:spPr bwMode="auto">
            <a:xfrm>
              <a:off x="1695" y="1085"/>
              <a:ext cx="1250" cy="38"/>
            </a:xfrm>
            <a:prstGeom prst="rect">
              <a:avLst/>
            </a:prstGeom>
            <a:solidFill>
              <a:srgbClr val="80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Line 14"/>
            <p:cNvSpPr>
              <a:spLocks noChangeShapeType="1"/>
            </p:cNvSpPr>
            <p:nvPr/>
          </p:nvSpPr>
          <p:spPr bwMode="auto">
            <a:xfrm>
              <a:off x="1695" y="697"/>
              <a:ext cx="125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 name="Rectangle 15"/>
            <p:cNvSpPr>
              <a:spLocks noChangeArrowheads="1"/>
            </p:cNvSpPr>
            <p:nvPr/>
          </p:nvSpPr>
          <p:spPr bwMode="auto">
            <a:xfrm>
              <a:off x="1810" y="698"/>
              <a:ext cx="139" cy="3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 name="AutoShape 16"/>
            <p:cNvSpPr>
              <a:spLocks noChangeArrowheads="1"/>
            </p:cNvSpPr>
            <p:nvPr/>
          </p:nvSpPr>
          <p:spPr bwMode="auto">
            <a:xfrm rot="-21600000">
              <a:off x="1810" y="586"/>
              <a:ext cx="139" cy="7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Line 17"/>
            <p:cNvSpPr>
              <a:spLocks noChangeShapeType="1"/>
            </p:cNvSpPr>
            <p:nvPr/>
          </p:nvSpPr>
          <p:spPr bwMode="auto">
            <a:xfrm>
              <a:off x="1880" y="661"/>
              <a:ext cx="1" cy="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 name="Line 18"/>
            <p:cNvSpPr>
              <a:spLocks noChangeShapeType="1"/>
            </p:cNvSpPr>
            <p:nvPr/>
          </p:nvSpPr>
          <p:spPr bwMode="auto">
            <a:xfrm flipV="1">
              <a:off x="1880" y="567"/>
              <a:ext cx="1" cy="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 name="Rectangle 19"/>
            <p:cNvSpPr>
              <a:spLocks noChangeArrowheads="1"/>
            </p:cNvSpPr>
            <p:nvPr/>
          </p:nvSpPr>
          <p:spPr bwMode="auto">
            <a:xfrm>
              <a:off x="2690" y="697"/>
              <a:ext cx="140" cy="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5" name="AutoShape 20"/>
            <p:cNvSpPr>
              <a:spLocks noChangeArrowheads="1"/>
            </p:cNvSpPr>
            <p:nvPr/>
          </p:nvSpPr>
          <p:spPr bwMode="auto">
            <a:xfrm rot="-21600000">
              <a:off x="2690" y="586"/>
              <a:ext cx="140" cy="7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6" name="Line 21"/>
            <p:cNvSpPr>
              <a:spLocks noChangeShapeType="1"/>
            </p:cNvSpPr>
            <p:nvPr/>
          </p:nvSpPr>
          <p:spPr bwMode="auto">
            <a:xfrm>
              <a:off x="2760" y="661"/>
              <a:ext cx="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 name="Line 22"/>
            <p:cNvSpPr>
              <a:spLocks noChangeShapeType="1"/>
            </p:cNvSpPr>
            <p:nvPr/>
          </p:nvSpPr>
          <p:spPr bwMode="auto">
            <a:xfrm flipV="1">
              <a:off x="2760" y="567"/>
              <a:ext cx="1" cy="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 name="Line 23"/>
            <p:cNvSpPr>
              <a:spLocks noChangeShapeType="1"/>
            </p:cNvSpPr>
            <p:nvPr/>
          </p:nvSpPr>
          <p:spPr bwMode="auto">
            <a:xfrm>
              <a:off x="2759" y="1123"/>
              <a:ext cx="1"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 name="Line 24"/>
            <p:cNvSpPr>
              <a:spLocks noChangeShapeType="1"/>
            </p:cNvSpPr>
            <p:nvPr/>
          </p:nvSpPr>
          <p:spPr bwMode="auto">
            <a:xfrm>
              <a:off x="2759" y="1197"/>
              <a:ext cx="117"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 name="Oval 25"/>
            <p:cNvSpPr>
              <a:spLocks noChangeArrowheads="1"/>
            </p:cNvSpPr>
            <p:nvPr/>
          </p:nvSpPr>
          <p:spPr bwMode="auto">
            <a:xfrm>
              <a:off x="2876" y="1177"/>
              <a:ext cx="46" cy="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 name="Rectangle 26"/>
            <p:cNvSpPr>
              <a:spLocks noChangeArrowheads="1"/>
            </p:cNvSpPr>
            <p:nvPr/>
          </p:nvSpPr>
          <p:spPr bwMode="auto">
            <a:xfrm>
              <a:off x="2251" y="697"/>
              <a:ext cx="138" cy="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 name="AutoShape 27"/>
            <p:cNvSpPr>
              <a:spLocks noChangeArrowheads="1"/>
            </p:cNvSpPr>
            <p:nvPr/>
          </p:nvSpPr>
          <p:spPr bwMode="auto">
            <a:xfrm rot="-21600000">
              <a:off x="2251" y="586"/>
              <a:ext cx="138" cy="7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 name="Line 28"/>
            <p:cNvSpPr>
              <a:spLocks noChangeShapeType="1"/>
            </p:cNvSpPr>
            <p:nvPr/>
          </p:nvSpPr>
          <p:spPr bwMode="auto">
            <a:xfrm>
              <a:off x="2320" y="661"/>
              <a:ext cx="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Line 29"/>
            <p:cNvSpPr>
              <a:spLocks noChangeShapeType="1"/>
            </p:cNvSpPr>
            <p:nvPr/>
          </p:nvSpPr>
          <p:spPr bwMode="auto">
            <a:xfrm flipV="1">
              <a:off x="2320" y="567"/>
              <a:ext cx="1" cy="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 name="Line 30"/>
            <p:cNvSpPr>
              <a:spLocks noChangeShapeType="1"/>
            </p:cNvSpPr>
            <p:nvPr/>
          </p:nvSpPr>
          <p:spPr bwMode="auto">
            <a:xfrm>
              <a:off x="2551" y="697"/>
              <a:ext cx="1" cy="38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Line 31"/>
            <p:cNvSpPr>
              <a:spLocks noChangeShapeType="1"/>
            </p:cNvSpPr>
            <p:nvPr/>
          </p:nvSpPr>
          <p:spPr bwMode="auto">
            <a:xfrm>
              <a:off x="2089" y="697"/>
              <a:ext cx="1" cy="38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 name="Text Box 36"/>
            <p:cNvSpPr txBox="1">
              <a:spLocks noChangeArrowheads="1"/>
            </p:cNvSpPr>
            <p:nvPr/>
          </p:nvSpPr>
          <p:spPr bwMode="auto">
            <a:xfrm>
              <a:off x="1610" y="443"/>
              <a:ext cx="639" cy="19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spcBef>
                  <a:spcPct val="50000"/>
                </a:spcBef>
              </a:pPr>
              <a:r>
                <a:rPr lang="en-GB" sz="1400" b="1" i="1">
                  <a:latin typeface="Times New Roman" pitchFamily="18" charset="0"/>
                </a:rPr>
                <a:t>measuring</a:t>
              </a:r>
              <a:endParaRPr lang="en-GB" sz="1400">
                <a:latin typeface="Times New Roman" pitchFamily="18" charset="0"/>
              </a:endParaRPr>
            </a:p>
          </p:txBody>
        </p:sp>
        <p:sp>
          <p:nvSpPr>
            <p:cNvPr id="103" name="Text Box 39"/>
            <p:cNvSpPr txBox="1">
              <a:spLocks noChangeArrowheads="1"/>
            </p:cNvSpPr>
            <p:nvPr/>
          </p:nvSpPr>
          <p:spPr bwMode="auto">
            <a:xfrm>
              <a:off x="2715" y="1157"/>
              <a:ext cx="3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atin typeface="Times New Roman" pitchFamily="18" charset="0"/>
                </a:rPr>
                <a:t>±U</a:t>
              </a:r>
            </a:p>
          </p:txBody>
        </p:sp>
        <p:sp>
          <p:nvSpPr>
            <p:cNvPr id="104" name="Rectangle 42"/>
            <p:cNvSpPr>
              <a:spLocks noChangeArrowheads="1"/>
            </p:cNvSpPr>
            <p:nvPr/>
          </p:nvSpPr>
          <p:spPr bwMode="auto">
            <a:xfrm>
              <a:off x="1610" y="436"/>
              <a:ext cx="588" cy="36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4" name="Straight Arrow Connector 3"/>
          <p:cNvCxnSpPr/>
          <p:nvPr/>
        </p:nvCxnSpPr>
        <p:spPr bwMode="auto">
          <a:xfrm>
            <a:off x="6222207" y="1676400"/>
            <a:ext cx="18256" cy="1981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Oval 5"/>
          <p:cNvSpPr/>
          <p:nvPr/>
        </p:nvSpPr>
        <p:spPr bwMode="auto">
          <a:xfrm>
            <a:off x="2133600" y="3400424"/>
            <a:ext cx="152400" cy="20637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9" name="Oval 108"/>
          <p:cNvSpPr/>
          <p:nvPr/>
        </p:nvSpPr>
        <p:spPr bwMode="auto">
          <a:xfrm>
            <a:off x="2276475" y="3330574"/>
            <a:ext cx="152400" cy="206375"/>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839787" y="4663608"/>
            <a:ext cx="5382419" cy="923330"/>
          </a:xfrm>
          <a:prstGeom prst="rect">
            <a:avLst/>
          </a:prstGeom>
          <a:noFill/>
        </p:spPr>
        <p:txBody>
          <a:bodyPr wrap="square" rtlCol="0">
            <a:spAutoFit/>
          </a:bodyPr>
          <a:lstStyle/>
          <a:p>
            <a:r>
              <a:rPr lang="en-US" dirty="0" smtClean="0"/>
              <a:t>Electric field present whole volume and no trapping – the charges complete the drift. The bipolar induced current gives no net induced charge.</a:t>
            </a:r>
          </a:p>
        </p:txBody>
      </p:sp>
      <p:sp>
        <p:nvSpPr>
          <p:cNvPr id="8" name="Freeform 7"/>
          <p:cNvSpPr/>
          <p:nvPr/>
        </p:nvSpPr>
        <p:spPr bwMode="auto">
          <a:xfrm rot="511357">
            <a:off x="6829425" y="4443660"/>
            <a:ext cx="1228725" cy="866279"/>
          </a:xfrm>
          <a:custGeom>
            <a:avLst/>
            <a:gdLst>
              <a:gd name="connsiteX0" fmla="*/ 0 w 1228725"/>
              <a:gd name="connsiteY0" fmla="*/ 0 h 771084"/>
              <a:gd name="connsiteX1" fmla="*/ 676275 w 1228725"/>
              <a:gd name="connsiteY1" fmla="*/ 762000 h 771084"/>
              <a:gd name="connsiteX2" fmla="*/ 1228725 w 1228725"/>
              <a:gd name="connsiteY2" fmla="*/ 419100 h 771084"/>
            </a:gdLst>
            <a:ahLst/>
            <a:cxnLst>
              <a:cxn ang="0">
                <a:pos x="connsiteX0" y="connsiteY0"/>
              </a:cxn>
              <a:cxn ang="0">
                <a:pos x="connsiteX1" y="connsiteY1"/>
              </a:cxn>
              <a:cxn ang="0">
                <a:pos x="connsiteX2" y="connsiteY2"/>
              </a:cxn>
            </a:cxnLst>
            <a:rect l="l" t="t" r="r" b="b"/>
            <a:pathLst>
              <a:path w="1228725" h="771084">
                <a:moveTo>
                  <a:pt x="0" y="0"/>
                </a:moveTo>
                <a:cubicBezTo>
                  <a:pt x="235744" y="346075"/>
                  <a:pt x="471488" y="692150"/>
                  <a:pt x="676275" y="762000"/>
                </a:cubicBezTo>
                <a:cubicBezTo>
                  <a:pt x="881063" y="831850"/>
                  <a:pt x="1138238" y="477837"/>
                  <a:pt x="1228725" y="4191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0" name="Straight Arrow Connector 9"/>
          <p:cNvCxnSpPr/>
          <p:nvPr/>
        </p:nvCxnSpPr>
        <p:spPr bwMode="auto">
          <a:xfrm flipH="1" flipV="1">
            <a:off x="6865938" y="4026006"/>
            <a:ext cx="3175" cy="12752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Connector 12"/>
          <p:cNvCxnSpPr/>
          <p:nvPr/>
        </p:nvCxnSpPr>
        <p:spPr bwMode="auto">
          <a:xfrm>
            <a:off x="6829425" y="5029200"/>
            <a:ext cx="17049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TextBox 14"/>
          <p:cNvSpPr txBox="1"/>
          <p:nvPr/>
        </p:nvSpPr>
        <p:spPr>
          <a:xfrm>
            <a:off x="1143000" y="1933574"/>
            <a:ext cx="1800493" cy="646331"/>
          </a:xfrm>
          <a:prstGeom prst="rect">
            <a:avLst/>
          </a:prstGeom>
          <a:noFill/>
        </p:spPr>
        <p:txBody>
          <a:bodyPr wrap="none" rtlCol="0">
            <a:spAutoFit/>
          </a:bodyPr>
          <a:lstStyle/>
          <a:p>
            <a:r>
              <a:rPr lang="en-US" dirty="0" smtClean="0"/>
              <a:t>80 um pitch</a:t>
            </a:r>
          </a:p>
          <a:p>
            <a:r>
              <a:rPr lang="en-US" dirty="0" smtClean="0"/>
              <a:t>20 um </a:t>
            </a:r>
            <a:r>
              <a:rPr lang="en-US" dirty="0" err="1" smtClean="0"/>
              <a:t>im</a:t>
            </a:r>
            <a:r>
              <a:rPr lang="en-US" dirty="0" smtClean="0"/>
              <a:t>. width</a:t>
            </a:r>
            <a:endParaRPr lang="en-GB" dirty="0"/>
          </a:p>
        </p:txBody>
      </p:sp>
      <p:sp>
        <p:nvSpPr>
          <p:cNvPr id="3" name="TextBox 2"/>
          <p:cNvSpPr txBox="1"/>
          <p:nvPr/>
        </p:nvSpPr>
        <p:spPr>
          <a:xfrm>
            <a:off x="6477000" y="4191000"/>
            <a:ext cx="466794" cy="369332"/>
          </a:xfrm>
          <a:prstGeom prst="rect">
            <a:avLst/>
          </a:prstGeom>
          <a:noFill/>
        </p:spPr>
        <p:txBody>
          <a:bodyPr wrap="none" rtlCol="0">
            <a:spAutoFit/>
          </a:bodyPr>
          <a:lstStyle/>
          <a:p>
            <a:r>
              <a:rPr lang="en-US" dirty="0" smtClean="0"/>
              <a:t>I(t)</a:t>
            </a:r>
            <a:endParaRPr lang="en-GB" dirty="0"/>
          </a:p>
        </p:txBody>
      </p:sp>
      <p:sp>
        <p:nvSpPr>
          <p:cNvPr id="42" name="TextBox 41"/>
          <p:cNvSpPr txBox="1"/>
          <p:nvPr/>
        </p:nvSpPr>
        <p:spPr>
          <a:xfrm>
            <a:off x="8067606" y="5029827"/>
            <a:ext cx="248786" cy="369332"/>
          </a:xfrm>
          <a:prstGeom prst="rect">
            <a:avLst/>
          </a:prstGeom>
          <a:noFill/>
        </p:spPr>
        <p:txBody>
          <a:bodyPr wrap="none" rtlCol="0">
            <a:spAutoFit/>
          </a:bodyPr>
          <a:lstStyle/>
          <a:p>
            <a:r>
              <a:rPr lang="en-US" dirty="0" smtClean="0"/>
              <a:t>t</a:t>
            </a:r>
            <a:endParaRPr lang="en-GB" dirty="0"/>
          </a:p>
        </p:txBody>
      </p:sp>
      <p:sp>
        <p:nvSpPr>
          <p:cNvPr id="11" name="Date Placeholder 10"/>
          <p:cNvSpPr>
            <a:spLocks noGrp="1"/>
          </p:cNvSpPr>
          <p:nvPr>
            <p:ph type="dt" sz="half" idx="10"/>
          </p:nvPr>
        </p:nvSpPr>
        <p:spPr/>
        <p:txBody>
          <a:bodyPr/>
          <a:lstStyle/>
          <a:p>
            <a:fld id="{4F6E975C-B912-46E7-95EF-0FDCB66B4598}" type="datetime1">
              <a:rPr lang="en-US" smtClean="0"/>
              <a:t>4/19/2013</a:t>
            </a:fld>
            <a:endParaRPr lang="en-US"/>
          </a:p>
        </p:txBody>
      </p:sp>
      <p:sp>
        <p:nvSpPr>
          <p:cNvPr id="12" name="Footer Placeholder 11"/>
          <p:cNvSpPr>
            <a:spLocks noGrp="1"/>
          </p:cNvSpPr>
          <p:nvPr>
            <p:ph type="ftr" sz="quarter" idx="11"/>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957198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Slide Number Placeholder 5"/>
          <p:cNvSpPr>
            <a:spLocks noGrp="1"/>
          </p:cNvSpPr>
          <p:nvPr>
            <p:ph type="sldNum" sz="quarter" idx="12"/>
          </p:nvPr>
        </p:nvSpPr>
        <p:spPr/>
        <p:txBody>
          <a:bodyPr/>
          <a:lstStyle/>
          <a:p>
            <a:fld id="{5E311CA2-0495-4A4B-8385-A997E349B828}" type="slidenum">
              <a:rPr lang="en-US"/>
              <a:pPr/>
              <a:t>58</a:t>
            </a:fld>
            <a:endParaRPr lang="en-US"/>
          </a:p>
        </p:txBody>
      </p:sp>
      <p:sp>
        <p:nvSpPr>
          <p:cNvPr id="132141" name="Rectangle 45"/>
          <p:cNvSpPr>
            <a:spLocks noChangeArrowheads="1"/>
          </p:cNvSpPr>
          <p:nvPr/>
        </p:nvSpPr>
        <p:spPr bwMode="auto">
          <a:xfrm>
            <a:off x="1811717" y="0"/>
            <a:ext cx="58571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rgbClr val="FF33CC"/>
                </a:solidFill>
              </a:rPr>
              <a:t>Trapping induced charge sharing</a:t>
            </a:r>
            <a:endParaRPr lang="en-GB" sz="2800" b="1" dirty="0">
              <a:solidFill>
                <a:srgbClr val="FF33CC"/>
              </a:solidFill>
            </a:endParaRPr>
          </a:p>
        </p:txBody>
      </p:sp>
      <p:sp>
        <p:nvSpPr>
          <p:cNvPr id="2" name="TextBox 1"/>
          <p:cNvSpPr txBox="1"/>
          <p:nvPr/>
        </p:nvSpPr>
        <p:spPr>
          <a:xfrm>
            <a:off x="551240" y="685800"/>
            <a:ext cx="8199681" cy="923330"/>
          </a:xfrm>
          <a:prstGeom prst="rect">
            <a:avLst/>
          </a:prstGeom>
          <a:noFill/>
        </p:spPr>
        <p:txBody>
          <a:bodyPr wrap="none" rtlCol="0">
            <a:spAutoFit/>
          </a:bodyPr>
          <a:lstStyle/>
          <a:p>
            <a:r>
              <a:rPr lang="en-US" dirty="0" smtClean="0"/>
              <a:t>If drift of the carriers is not completed – the charge is induced in the neighbors:</a:t>
            </a:r>
          </a:p>
          <a:p>
            <a:pPr marL="285750" indent="-285750">
              <a:buFont typeface="Wingdings" pitchFamily="2" charset="2"/>
              <a:buChar char="Ø"/>
            </a:pPr>
            <a:r>
              <a:rPr lang="en-US" dirty="0" smtClean="0"/>
              <a:t>E field is not present in entire detector</a:t>
            </a:r>
          </a:p>
          <a:p>
            <a:pPr marL="285750" indent="-285750">
              <a:buFont typeface="Wingdings" pitchFamily="2" charset="2"/>
              <a:buChar char="Ø"/>
            </a:pPr>
            <a:r>
              <a:rPr lang="en-US" dirty="0" smtClean="0"/>
              <a:t>Large trapping </a:t>
            </a:r>
            <a:endParaRPr lang="en-GB" dirty="0"/>
          </a:p>
        </p:txBody>
      </p:sp>
      <p:pic>
        <p:nvPicPr>
          <p:cNvPr id="75"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6" y="1873250"/>
            <a:ext cx="3741737"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6" name="Group 67"/>
          <p:cNvGrpSpPr>
            <a:grpSpLocks/>
          </p:cNvGrpSpPr>
          <p:nvPr/>
        </p:nvGrpSpPr>
        <p:grpSpPr bwMode="auto">
          <a:xfrm>
            <a:off x="5111750" y="1952624"/>
            <a:ext cx="2373313" cy="1481138"/>
            <a:chOff x="1610" y="436"/>
            <a:chExt cx="1495" cy="933"/>
          </a:xfrm>
        </p:grpSpPr>
        <p:sp>
          <p:nvSpPr>
            <p:cNvPr id="77" name="Rectangle 12"/>
            <p:cNvSpPr>
              <a:spLocks noChangeArrowheads="1"/>
            </p:cNvSpPr>
            <p:nvPr/>
          </p:nvSpPr>
          <p:spPr bwMode="auto">
            <a:xfrm>
              <a:off x="1647" y="436"/>
              <a:ext cx="1325" cy="9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	</a:t>
              </a:r>
              <a:r>
                <a:rPr lang="en-US" dirty="0" smtClean="0"/>
                <a:t> 1</a:t>
              </a:r>
              <a:r>
                <a:rPr lang="en-US" baseline="30000" dirty="0" smtClean="0"/>
                <a:t>st</a:t>
              </a:r>
              <a:r>
                <a:rPr lang="en-US" dirty="0" smtClean="0"/>
                <a:t>      2</a:t>
              </a:r>
              <a:r>
                <a:rPr lang="en-US" baseline="30000" dirty="0" smtClean="0"/>
                <a:t>nd</a:t>
              </a:r>
              <a:r>
                <a:rPr lang="en-US" dirty="0" smtClean="0"/>
                <a:t> </a:t>
              </a:r>
              <a:endParaRPr lang="en-GB" dirty="0"/>
            </a:p>
          </p:txBody>
        </p:sp>
        <p:sp>
          <p:nvSpPr>
            <p:cNvPr id="78" name="Rectangle 13"/>
            <p:cNvSpPr>
              <a:spLocks noChangeArrowheads="1"/>
            </p:cNvSpPr>
            <p:nvPr/>
          </p:nvSpPr>
          <p:spPr bwMode="auto">
            <a:xfrm>
              <a:off x="1695" y="1085"/>
              <a:ext cx="1250" cy="38"/>
            </a:xfrm>
            <a:prstGeom prst="rect">
              <a:avLst/>
            </a:prstGeom>
            <a:solidFill>
              <a:srgbClr val="80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Line 14"/>
            <p:cNvSpPr>
              <a:spLocks noChangeShapeType="1"/>
            </p:cNvSpPr>
            <p:nvPr/>
          </p:nvSpPr>
          <p:spPr bwMode="auto">
            <a:xfrm>
              <a:off x="1695" y="697"/>
              <a:ext cx="125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 name="Rectangle 15"/>
            <p:cNvSpPr>
              <a:spLocks noChangeArrowheads="1"/>
            </p:cNvSpPr>
            <p:nvPr/>
          </p:nvSpPr>
          <p:spPr bwMode="auto">
            <a:xfrm>
              <a:off x="1810" y="698"/>
              <a:ext cx="139" cy="3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 name="AutoShape 16"/>
            <p:cNvSpPr>
              <a:spLocks noChangeArrowheads="1"/>
            </p:cNvSpPr>
            <p:nvPr/>
          </p:nvSpPr>
          <p:spPr bwMode="auto">
            <a:xfrm rot="-21600000">
              <a:off x="1810" y="586"/>
              <a:ext cx="139" cy="7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Line 17"/>
            <p:cNvSpPr>
              <a:spLocks noChangeShapeType="1"/>
            </p:cNvSpPr>
            <p:nvPr/>
          </p:nvSpPr>
          <p:spPr bwMode="auto">
            <a:xfrm>
              <a:off x="1880" y="661"/>
              <a:ext cx="1" cy="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 name="Line 18"/>
            <p:cNvSpPr>
              <a:spLocks noChangeShapeType="1"/>
            </p:cNvSpPr>
            <p:nvPr/>
          </p:nvSpPr>
          <p:spPr bwMode="auto">
            <a:xfrm flipV="1">
              <a:off x="1880" y="567"/>
              <a:ext cx="1" cy="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 name="Rectangle 19"/>
            <p:cNvSpPr>
              <a:spLocks noChangeArrowheads="1"/>
            </p:cNvSpPr>
            <p:nvPr/>
          </p:nvSpPr>
          <p:spPr bwMode="auto">
            <a:xfrm>
              <a:off x="2690" y="697"/>
              <a:ext cx="140" cy="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5" name="AutoShape 20"/>
            <p:cNvSpPr>
              <a:spLocks noChangeArrowheads="1"/>
            </p:cNvSpPr>
            <p:nvPr/>
          </p:nvSpPr>
          <p:spPr bwMode="auto">
            <a:xfrm rot="-21600000">
              <a:off x="2690" y="586"/>
              <a:ext cx="140" cy="7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6" name="Line 21"/>
            <p:cNvSpPr>
              <a:spLocks noChangeShapeType="1"/>
            </p:cNvSpPr>
            <p:nvPr/>
          </p:nvSpPr>
          <p:spPr bwMode="auto">
            <a:xfrm>
              <a:off x="2760" y="661"/>
              <a:ext cx="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 name="Line 22"/>
            <p:cNvSpPr>
              <a:spLocks noChangeShapeType="1"/>
            </p:cNvSpPr>
            <p:nvPr/>
          </p:nvSpPr>
          <p:spPr bwMode="auto">
            <a:xfrm flipV="1">
              <a:off x="2760" y="567"/>
              <a:ext cx="1" cy="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 name="Line 23"/>
            <p:cNvSpPr>
              <a:spLocks noChangeShapeType="1"/>
            </p:cNvSpPr>
            <p:nvPr/>
          </p:nvSpPr>
          <p:spPr bwMode="auto">
            <a:xfrm>
              <a:off x="2759" y="1123"/>
              <a:ext cx="1"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 name="Line 24"/>
            <p:cNvSpPr>
              <a:spLocks noChangeShapeType="1"/>
            </p:cNvSpPr>
            <p:nvPr/>
          </p:nvSpPr>
          <p:spPr bwMode="auto">
            <a:xfrm>
              <a:off x="2759" y="1197"/>
              <a:ext cx="117"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 name="Oval 25"/>
            <p:cNvSpPr>
              <a:spLocks noChangeArrowheads="1"/>
            </p:cNvSpPr>
            <p:nvPr/>
          </p:nvSpPr>
          <p:spPr bwMode="auto">
            <a:xfrm>
              <a:off x="2876" y="1177"/>
              <a:ext cx="46" cy="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 name="Rectangle 26"/>
            <p:cNvSpPr>
              <a:spLocks noChangeArrowheads="1"/>
            </p:cNvSpPr>
            <p:nvPr/>
          </p:nvSpPr>
          <p:spPr bwMode="auto">
            <a:xfrm>
              <a:off x="2251" y="697"/>
              <a:ext cx="138" cy="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 name="AutoShape 27"/>
            <p:cNvSpPr>
              <a:spLocks noChangeArrowheads="1"/>
            </p:cNvSpPr>
            <p:nvPr/>
          </p:nvSpPr>
          <p:spPr bwMode="auto">
            <a:xfrm rot="-21600000">
              <a:off x="2251" y="586"/>
              <a:ext cx="138" cy="7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 name="Line 28"/>
            <p:cNvSpPr>
              <a:spLocks noChangeShapeType="1"/>
            </p:cNvSpPr>
            <p:nvPr/>
          </p:nvSpPr>
          <p:spPr bwMode="auto">
            <a:xfrm>
              <a:off x="2320" y="661"/>
              <a:ext cx="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Line 29"/>
            <p:cNvSpPr>
              <a:spLocks noChangeShapeType="1"/>
            </p:cNvSpPr>
            <p:nvPr/>
          </p:nvSpPr>
          <p:spPr bwMode="auto">
            <a:xfrm flipV="1">
              <a:off x="2320" y="567"/>
              <a:ext cx="1" cy="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 name="Line 30"/>
            <p:cNvSpPr>
              <a:spLocks noChangeShapeType="1"/>
            </p:cNvSpPr>
            <p:nvPr/>
          </p:nvSpPr>
          <p:spPr bwMode="auto">
            <a:xfrm>
              <a:off x="2551" y="697"/>
              <a:ext cx="1" cy="38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Line 31"/>
            <p:cNvSpPr>
              <a:spLocks noChangeShapeType="1"/>
            </p:cNvSpPr>
            <p:nvPr/>
          </p:nvSpPr>
          <p:spPr bwMode="auto">
            <a:xfrm>
              <a:off x="2089" y="697"/>
              <a:ext cx="1" cy="38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 name="Text Box 36"/>
            <p:cNvSpPr txBox="1">
              <a:spLocks noChangeArrowheads="1"/>
            </p:cNvSpPr>
            <p:nvPr/>
          </p:nvSpPr>
          <p:spPr bwMode="auto">
            <a:xfrm>
              <a:off x="1610" y="443"/>
              <a:ext cx="639" cy="19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spcBef>
                  <a:spcPct val="50000"/>
                </a:spcBef>
              </a:pPr>
              <a:r>
                <a:rPr lang="en-GB" sz="1400" b="1" i="1">
                  <a:latin typeface="Times New Roman" pitchFamily="18" charset="0"/>
                </a:rPr>
                <a:t>measuring</a:t>
              </a:r>
              <a:endParaRPr lang="en-GB" sz="1400">
                <a:latin typeface="Times New Roman" pitchFamily="18" charset="0"/>
              </a:endParaRPr>
            </a:p>
          </p:txBody>
        </p:sp>
        <p:sp>
          <p:nvSpPr>
            <p:cNvPr id="103" name="Text Box 39"/>
            <p:cNvSpPr txBox="1">
              <a:spLocks noChangeArrowheads="1"/>
            </p:cNvSpPr>
            <p:nvPr/>
          </p:nvSpPr>
          <p:spPr bwMode="auto">
            <a:xfrm>
              <a:off x="2715" y="1157"/>
              <a:ext cx="3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atin typeface="Times New Roman" pitchFamily="18" charset="0"/>
                </a:rPr>
                <a:t>±U</a:t>
              </a:r>
            </a:p>
          </p:txBody>
        </p:sp>
        <p:sp>
          <p:nvSpPr>
            <p:cNvPr id="104" name="Rectangle 42"/>
            <p:cNvSpPr>
              <a:spLocks noChangeArrowheads="1"/>
            </p:cNvSpPr>
            <p:nvPr/>
          </p:nvSpPr>
          <p:spPr bwMode="auto">
            <a:xfrm>
              <a:off x="1610" y="436"/>
              <a:ext cx="588" cy="36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4" name="Straight Arrow Connector 3"/>
          <p:cNvCxnSpPr/>
          <p:nvPr/>
        </p:nvCxnSpPr>
        <p:spPr bwMode="auto">
          <a:xfrm>
            <a:off x="6222207" y="1676400"/>
            <a:ext cx="18256" cy="1981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Oval 5"/>
          <p:cNvSpPr/>
          <p:nvPr/>
        </p:nvSpPr>
        <p:spPr bwMode="auto">
          <a:xfrm>
            <a:off x="2133600" y="3400424"/>
            <a:ext cx="152400" cy="20637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9" name="Oval 108"/>
          <p:cNvSpPr/>
          <p:nvPr/>
        </p:nvSpPr>
        <p:spPr bwMode="auto">
          <a:xfrm>
            <a:off x="2276475" y="3330574"/>
            <a:ext cx="152400" cy="206375"/>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777874" y="4629834"/>
            <a:ext cx="4937125" cy="923330"/>
          </a:xfrm>
          <a:prstGeom prst="rect">
            <a:avLst/>
          </a:prstGeom>
          <a:noFill/>
        </p:spPr>
        <p:txBody>
          <a:bodyPr wrap="square" rtlCol="0">
            <a:spAutoFit/>
          </a:bodyPr>
          <a:lstStyle/>
          <a:p>
            <a:r>
              <a:rPr lang="en-US" dirty="0" smtClean="0"/>
              <a:t>Electric field not present in the whole volume? </a:t>
            </a:r>
            <a:r>
              <a:rPr lang="en-US" dirty="0"/>
              <a:t>C</a:t>
            </a:r>
            <a:r>
              <a:rPr lang="en-US" dirty="0" smtClean="0"/>
              <a:t>harges induced in the neighbors (e.g. 13% on the first, 7% on the second ones).</a:t>
            </a:r>
          </a:p>
        </p:txBody>
      </p:sp>
      <p:sp>
        <p:nvSpPr>
          <p:cNvPr id="15" name="TextBox 14"/>
          <p:cNvSpPr txBox="1"/>
          <p:nvPr/>
        </p:nvSpPr>
        <p:spPr>
          <a:xfrm>
            <a:off x="1143000" y="1933574"/>
            <a:ext cx="1800493" cy="646331"/>
          </a:xfrm>
          <a:prstGeom prst="rect">
            <a:avLst/>
          </a:prstGeom>
          <a:noFill/>
        </p:spPr>
        <p:txBody>
          <a:bodyPr wrap="none" rtlCol="0">
            <a:spAutoFit/>
          </a:bodyPr>
          <a:lstStyle/>
          <a:p>
            <a:r>
              <a:rPr lang="en-US" dirty="0" smtClean="0"/>
              <a:t>80 um pitch</a:t>
            </a:r>
          </a:p>
          <a:p>
            <a:r>
              <a:rPr lang="en-US" dirty="0" smtClean="0"/>
              <a:t>20 um </a:t>
            </a:r>
            <a:r>
              <a:rPr lang="en-US" dirty="0" err="1" smtClean="0"/>
              <a:t>im</a:t>
            </a:r>
            <a:r>
              <a:rPr lang="en-US" dirty="0" smtClean="0"/>
              <a:t>. width</a:t>
            </a:r>
            <a:endParaRPr lang="en-GB" dirty="0"/>
          </a:p>
        </p:txBody>
      </p:sp>
      <p:sp>
        <p:nvSpPr>
          <p:cNvPr id="3" name="Rectangle 2"/>
          <p:cNvSpPr/>
          <p:nvPr/>
        </p:nvSpPr>
        <p:spPr bwMode="auto">
          <a:xfrm>
            <a:off x="3581400" y="1933574"/>
            <a:ext cx="925513" cy="2333626"/>
          </a:xfrm>
          <a:prstGeom prst="rect">
            <a:avLst/>
          </a:prstGeom>
          <a:solidFill>
            <a:srgbClr val="FFFF00">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low or</a:t>
            </a:r>
            <a:r>
              <a:rPr kumimoji="0" lang="en-US" sz="1800" b="0" i="0" u="none" strike="noStrike" cap="none" normalizeH="0" dirty="0" smtClean="0">
                <a:ln>
                  <a:noFill/>
                </a:ln>
                <a:solidFill>
                  <a:schemeClr val="tx1"/>
                </a:solidFill>
                <a:effectLst/>
                <a:latin typeface="Arial" charset="0"/>
              </a:rPr>
              <a:t> no E field</a:t>
            </a:r>
            <a:endParaRPr kumimoji="0" lang="en-GB"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5714999" y="4629834"/>
            <a:ext cx="3176587" cy="1477328"/>
          </a:xfrm>
          <a:prstGeom prst="rect">
            <a:avLst/>
          </a:prstGeom>
          <a:noFill/>
        </p:spPr>
        <p:txBody>
          <a:bodyPr wrap="square" rtlCol="0">
            <a:spAutoFit/>
          </a:bodyPr>
          <a:lstStyle/>
          <a:p>
            <a:r>
              <a:rPr lang="en-US" dirty="0" smtClean="0"/>
              <a:t>Large number of strips with relatively small signal – wide clusters – this is where the charge was induced if </a:t>
            </a:r>
            <a:r>
              <a:rPr lang="en-US" i="1" dirty="0" err="1" smtClean="0"/>
              <a:t>E</a:t>
            </a:r>
            <a:r>
              <a:rPr lang="en-US" i="1" baseline="-25000" dirty="0" err="1" smtClean="0"/>
              <a:t>w</a:t>
            </a:r>
            <a:r>
              <a:rPr lang="en-US" i="1" dirty="0" err="1" smtClean="0"/>
              <a:t>∙E</a:t>
            </a:r>
            <a:r>
              <a:rPr lang="en-US" dirty="0" smtClean="0"/>
              <a:t> is small for the hit strip.</a:t>
            </a:r>
            <a:endParaRPr lang="en-GB" dirty="0"/>
          </a:p>
        </p:txBody>
      </p:sp>
      <p:sp>
        <p:nvSpPr>
          <p:cNvPr id="10" name="Date Placeholder 9"/>
          <p:cNvSpPr>
            <a:spLocks noGrp="1"/>
          </p:cNvSpPr>
          <p:nvPr>
            <p:ph type="dt" sz="half" idx="10"/>
          </p:nvPr>
        </p:nvSpPr>
        <p:spPr/>
        <p:txBody>
          <a:bodyPr/>
          <a:lstStyle/>
          <a:p>
            <a:fld id="{5E94CDA4-B330-436F-B519-F3F2C40A346C}" type="datetime1">
              <a:rPr lang="en-US" smtClean="0"/>
              <a:t>4/19/2013</a:t>
            </a:fld>
            <a:endParaRPr lang="en-US"/>
          </a:p>
        </p:txBody>
      </p:sp>
      <p:sp>
        <p:nvSpPr>
          <p:cNvPr id="11" name="Footer Placeholder 10"/>
          <p:cNvSpPr>
            <a:spLocks noGrp="1"/>
          </p:cNvSpPr>
          <p:nvPr>
            <p:ph type="ftr" sz="quarter" idx="11"/>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5532852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Slide Number Placeholder 5"/>
          <p:cNvSpPr>
            <a:spLocks noGrp="1"/>
          </p:cNvSpPr>
          <p:nvPr>
            <p:ph type="sldNum" sz="quarter" idx="12"/>
          </p:nvPr>
        </p:nvSpPr>
        <p:spPr/>
        <p:txBody>
          <a:bodyPr/>
          <a:lstStyle/>
          <a:p>
            <a:fld id="{5E311CA2-0495-4A4B-8385-A997E349B828}" type="slidenum">
              <a:rPr lang="en-US"/>
              <a:pPr/>
              <a:t>59</a:t>
            </a:fld>
            <a:endParaRPr lang="en-US"/>
          </a:p>
        </p:txBody>
      </p:sp>
      <p:sp>
        <p:nvSpPr>
          <p:cNvPr id="132141" name="Rectangle 45"/>
          <p:cNvSpPr>
            <a:spLocks noChangeArrowheads="1"/>
          </p:cNvSpPr>
          <p:nvPr/>
        </p:nvSpPr>
        <p:spPr bwMode="auto">
          <a:xfrm>
            <a:off x="1811717" y="0"/>
            <a:ext cx="58571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rgbClr val="FF33CC"/>
                </a:solidFill>
              </a:rPr>
              <a:t>Trapping induced charge sharing</a:t>
            </a:r>
            <a:endParaRPr lang="en-GB" sz="2800" b="1" dirty="0">
              <a:solidFill>
                <a:srgbClr val="FF33CC"/>
              </a:solidFill>
            </a:endParaRPr>
          </a:p>
        </p:txBody>
      </p:sp>
      <p:sp>
        <p:nvSpPr>
          <p:cNvPr id="2" name="TextBox 1"/>
          <p:cNvSpPr txBox="1"/>
          <p:nvPr/>
        </p:nvSpPr>
        <p:spPr>
          <a:xfrm>
            <a:off x="551240" y="685800"/>
            <a:ext cx="8199681" cy="923330"/>
          </a:xfrm>
          <a:prstGeom prst="rect">
            <a:avLst/>
          </a:prstGeom>
          <a:noFill/>
        </p:spPr>
        <p:txBody>
          <a:bodyPr wrap="none" rtlCol="0">
            <a:spAutoFit/>
          </a:bodyPr>
          <a:lstStyle/>
          <a:p>
            <a:r>
              <a:rPr lang="en-US" dirty="0" smtClean="0"/>
              <a:t>If drift of the carriers is not completed – the charge is induced in the neighbors:</a:t>
            </a:r>
          </a:p>
          <a:p>
            <a:pPr marL="285750" indent="-285750">
              <a:buFont typeface="Wingdings" pitchFamily="2" charset="2"/>
              <a:buChar char="Ø"/>
            </a:pPr>
            <a:r>
              <a:rPr lang="en-US" dirty="0" smtClean="0"/>
              <a:t>E field is not present in entire detector</a:t>
            </a:r>
          </a:p>
          <a:p>
            <a:pPr marL="285750" indent="-285750">
              <a:buFont typeface="Wingdings" pitchFamily="2" charset="2"/>
              <a:buChar char="Ø"/>
            </a:pPr>
            <a:r>
              <a:rPr lang="en-US" dirty="0" smtClean="0"/>
              <a:t>Large trapping </a:t>
            </a:r>
            <a:endParaRPr lang="en-GB" dirty="0"/>
          </a:p>
        </p:txBody>
      </p:sp>
      <p:pic>
        <p:nvPicPr>
          <p:cNvPr id="75"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6" y="1873250"/>
            <a:ext cx="3741737"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6" name="Group 67"/>
          <p:cNvGrpSpPr>
            <a:grpSpLocks/>
          </p:cNvGrpSpPr>
          <p:nvPr/>
        </p:nvGrpSpPr>
        <p:grpSpPr bwMode="auto">
          <a:xfrm>
            <a:off x="5111750" y="1952624"/>
            <a:ext cx="2373313" cy="1481138"/>
            <a:chOff x="1610" y="436"/>
            <a:chExt cx="1495" cy="933"/>
          </a:xfrm>
        </p:grpSpPr>
        <p:sp>
          <p:nvSpPr>
            <p:cNvPr id="77" name="Rectangle 12"/>
            <p:cNvSpPr>
              <a:spLocks noChangeArrowheads="1"/>
            </p:cNvSpPr>
            <p:nvPr/>
          </p:nvSpPr>
          <p:spPr bwMode="auto">
            <a:xfrm>
              <a:off x="1647" y="436"/>
              <a:ext cx="1325" cy="9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	</a:t>
              </a:r>
              <a:r>
                <a:rPr lang="en-US" dirty="0" smtClean="0"/>
                <a:t> 1</a:t>
              </a:r>
              <a:r>
                <a:rPr lang="en-US" baseline="30000" dirty="0" smtClean="0"/>
                <a:t>st</a:t>
              </a:r>
              <a:r>
                <a:rPr lang="en-US" dirty="0" smtClean="0"/>
                <a:t>      2</a:t>
              </a:r>
              <a:r>
                <a:rPr lang="en-US" baseline="30000" dirty="0" smtClean="0"/>
                <a:t>nd</a:t>
              </a:r>
              <a:r>
                <a:rPr lang="en-US" dirty="0" smtClean="0"/>
                <a:t> </a:t>
              </a:r>
              <a:endParaRPr lang="en-GB" dirty="0"/>
            </a:p>
          </p:txBody>
        </p:sp>
        <p:sp>
          <p:nvSpPr>
            <p:cNvPr id="78" name="Rectangle 13"/>
            <p:cNvSpPr>
              <a:spLocks noChangeArrowheads="1"/>
            </p:cNvSpPr>
            <p:nvPr/>
          </p:nvSpPr>
          <p:spPr bwMode="auto">
            <a:xfrm>
              <a:off x="1695" y="1085"/>
              <a:ext cx="1250" cy="38"/>
            </a:xfrm>
            <a:prstGeom prst="rect">
              <a:avLst/>
            </a:prstGeom>
            <a:solidFill>
              <a:srgbClr val="80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Line 14"/>
            <p:cNvSpPr>
              <a:spLocks noChangeShapeType="1"/>
            </p:cNvSpPr>
            <p:nvPr/>
          </p:nvSpPr>
          <p:spPr bwMode="auto">
            <a:xfrm>
              <a:off x="1695" y="697"/>
              <a:ext cx="125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 name="Rectangle 15"/>
            <p:cNvSpPr>
              <a:spLocks noChangeArrowheads="1"/>
            </p:cNvSpPr>
            <p:nvPr/>
          </p:nvSpPr>
          <p:spPr bwMode="auto">
            <a:xfrm>
              <a:off x="1810" y="698"/>
              <a:ext cx="139" cy="3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 name="AutoShape 16"/>
            <p:cNvSpPr>
              <a:spLocks noChangeArrowheads="1"/>
            </p:cNvSpPr>
            <p:nvPr/>
          </p:nvSpPr>
          <p:spPr bwMode="auto">
            <a:xfrm rot="-21600000">
              <a:off x="1810" y="586"/>
              <a:ext cx="139" cy="7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Line 17"/>
            <p:cNvSpPr>
              <a:spLocks noChangeShapeType="1"/>
            </p:cNvSpPr>
            <p:nvPr/>
          </p:nvSpPr>
          <p:spPr bwMode="auto">
            <a:xfrm>
              <a:off x="1880" y="661"/>
              <a:ext cx="1" cy="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 name="Line 18"/>
            <p:cNvSpPr>
              <a:spLocks noChangeShapeType="1"/>
            </p:cNvSpPr>
            <p:nvPr/>
          </p:nvSpPr>
          <p:spPr bwMode="auto">
            <a:xfrm flipV="1">
              <a:off x="1880" y="567"/>
              <a:ext cx="1" cy="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 name="Rectangle 19"/>
            <p:cNvSpPr>
              <a:spLocks noChangeArrowheads="1"/>
            </p:cNvSpPr>
            <p:nvPr/>
          </p:nvSpPr>
          <p:spPr bwMode="auto">
            <a:xfrm>
              <a:off x="2690" y="697"/>
              <a:ext cx="140" cy="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5" name="AutoShape 20"/>
            <p:cNvSpPr>
              <a:spLocks noChangeArrowheads="1"/>
            </p:cNvSpPr>
            <p:nvPr/>
          </p:nvSpPr>
          <p:spPr bwMode="auto">
            <a:xfrm rot="-21600000">
              <a:off x="2690" y="586"/>
              <a:ext cx="140" cy="7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6" name="Line 21"/>
            <p:cNvSpPr>
              <a:spLocks noChangeShapeType="1"/>
            </p:cNvSpPr>
            <p:nvPr/>
          </p:nvSpPr>
          <p:spPr bwMode="auto">
            <a:xfrm>
              <a:off x="2760" y="661"/>
              <a:ext cx="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 name="Line 22"/>
            <p:cNvSpPr>
              <a:spLocks noChangeShapeType="1"/>
            </p:cNvSpPr>
            <p:nvPr/>
          </p:nvSpPr>
          <p:spPr bwMode="auto">
            <a:xfrm flipV="1">
              <a:off x="2760" y="567"/>
              <a:ext cx="1" cy="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 name="Line 23"/>
            <p:cNvSpPr>
              <a:spLocks noChangeShapeType="1"/>
            </p:cNvSpPr>
            <p:nvPr/>
          </p:nvSpPr>
          <p:spPr bwMode="auto">
            <a:xfrm>
              <a:off x="2759" y="1123"/>
              <a:ext cx="1"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 name="Line 24"/>
            <p:cNvSpPr>
              <a:spLocks noChangeShapeType="1"/>
            </p:cNvSpPr>
            <p:nvPr/>
          </p:nvSpPr>
          <p:spPr bwMode="auto">
            <a:xfrm>
              <a:off x="2759" y="1197"/>
              <a:ext cx="117"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 name="Oval 25"/>
            <p:cNvSpPr>
              <a:spLocks noChangeArrowheads="1"/>
            </p:cNvSpPr>
            <p:nvPr/>
          </p:nvSpPr>
          <p:spPr bwMode="auto">
            <a:xfrm>
              <a:off x="2876" y="1177"/>
              <a:ext cx="46" cy="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 name="Rectangle 26"/>
            <p:cNvSpPr>
              <a:spLocks noChangeArrowheads="1"/>
            </p:cNvSpPr>
            <p:nvPr/>
          </p:nvSpPr>
          <p:spPr bwMode="auto">
            <a:xfrm>
              <a:off x="2251" y="697"/>
              <a:ext cx="138" cy="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 name="AutoShape 27"/>
            <p:cNvSpPr>
              <a:spLocks noChangeArrowheads="1"/>
            </p:cNvSpPr>
            <p:nvPr/>
          </p:nvSpPr>
          <p:spPr bwMode="auto">
            <a:xfrm rot="-21600000">
              <a:off x="2251" y="586"/>
              <a:ext cx="138" cy="7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 name="Line 28"/>
            <p:cNvSpPr>
              <a:spLocks noChangeShapeType="1"/>
            </p:cNvSpPr>
            <p:nvPr/>
          </p:nvSpPr>
          <p:spPr bwMode="auto">
            <a:xfrm>
              <a:off x="2320" y="661"/>
              <a:ext cx="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Line 29"/>
            <p:cNvSpPr>
              <a:spLocks noChangeShapeType="1"/>
            </p:cNvSpPr>
            <p:nvPr/>
          </p:nvSpPr>
          <p:spPr bwMode="auto">
            <a:xfrm flipV="1">
              <a:off x="2320" y="567"/>
              <a:ext cx="1" cy="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 name="Line 30"/>
            <p:cNvSpPr>
              <a:spLocks noChangeShapeType="1"/>
            </p:cNvSpPr>
            <p:nvPr/>
          </p:nvSpPr>
          <p:spPr bwMode="auto">
            <a:xfrm>
              <a:off x="2551" y="697"/>
              <a:ext cx="1" cy="38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Line 31"/>
            <p:cNvSpPr>
              <a:spLocks noChangeShapeType="1"/>
            </p:cNvSpPr>
            <p:nvPr/>
          </p:nvSpPr>
          <p:spPr bwMode="auto">
            <a:xfrm>
              <a:off x="2089" y="697"/>
              <a:ext cx="1" cy="38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 name="Text Box 36"/>
            <p:cNvSpPr txBox="1">
              <a:spLocks noChangeArrowheads="1"/>
            </p:cNvSpPr>
            <p:nvPr/>
          </p:nvSpPr>
          <p:spPr bwMode="auto">
            <a:xfrm>
              <a:off x="1610" y="443"/>
              <a:ext cx="639" cy="19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spcBef>
                  <a:spcPct val="50000"/>
                </a:spcBef>
              </a:pPr>
              <a:r>
                <a:rPr lang="en-GB" sz="1400" b="1" i="1">
                  <a:latin typeface="Times New Roman" pitchFamily="18" charset="0"/>
                </a:rPr>
                <a:t>measuring</a:t>
              </a:r>
              <a:endParaRPr lang="en-GB" sz="1400">
                <a:latin typeface="Times New Roman" pitchFamily="18" charset="0"/>
              </a:endParaRPr>
            </a:p>
          </p:txBody>
        </p:sp>
        <p:sp>
          <p:nvSpPr>
            <p:cNvPr id="103" name="Text Box 39"/>
            <p:cNvSpPr txBox="1">
              <a:spLocks noChangeArrowheads="1"/>
            </p:cNvSpPr>
            <p:nvPr/>
          </p:nvSpPr>
          <p:spPr bwMode="auto">
            <a:xfrm>
              <a:off x="2715" y="1157"/>
              <a:ext cx="3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atin typeface="Times New Roman" pitchFamily="18" charset="0"/>
                </a:rPr>
                <a:t>±U</a:t>
              </a:r>
            </a:p>
          </p:txBody>
        </p:sp>
        <p:sp>
          <p:nvSpPr>
            <p:cNvPr id="104" name="Rectangle 42"/>
            <p:cNvSpPr>
              <a:spLocks noChangeArrowheads="1"/>
            </p:cNvSpPr>
            <p:nvPr/>
          </p:nvSpPr>
          <p:spPr bwMode="auto">
            <a:xfrm>
              <a:off x="1610" y="436"/>
              <a:ext cx="588" cy="36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4" name="Straight Arrow Connector 3"/>
          <p:cNvCxnSpPr/>
          <p:nvPr/>
        </p:nvCxnSpPr>
        <p:spPr bwMode="auto">
          <a:xfrm>
            <a:off x="6222207" y="1676400"/>
            <a:ext cx="18256" cy="1981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 name="TextBox 6"/>
          <p:cNvSpPr txBox="1"/>
          <p:nvPr/>
        </p:nvSpPr>
        <p:spPr>
          <a:xfrm>
            <a:off x="777874" y="4629834"/>
            <a:ext cx="4937125" cy="923330"/>
          </a:xfrm>
          <a:prstGeom prst="rect">
            <a:avLst/>
          </a:prstGeom>
          <a:noFill/>
        </p:spPr>
        <p:txBody>
          <a:bodyPr wrap="square" rtlCol="0">
            <a:spAutoFit/>
          </a:bodyPr>
          <a:lstStyle/>
          <a:p>
            <a:r>
              <a:rPr lang="en-US" dirty="0" smtClean="0"/>
              <a:t>Electric field present in the whole volume, but large trapping. The bipolar induced charge doesn’t give zero net charge.</a:t>
            </a:r>
          </a:p>
        </p:txBody>
      </p:sp>
      <p:sp>
        <p:nvSpPr>
          <p:cNvPr id="15" name="TextBox 14"/>
          <p:cNvSpPr txBox="1"/>
          <p:nvPr/>
        </p:nvSpPr>
        <p:spPr>
          <a:xfrm>
            <a:off x="1143000" y="1933574"/>
            <a:ext cx="1800493" cy="646331"/>
          </a:xfrm>
          <a:prstGeom prst="rect">
            <a:avLst/>
          </a:prstGeom>
          <a:noFill/>
        </p:spPr>
        <p:txBody>
          <a:bodyPr wrap="none" rtlCol="0">
            <a:spAutoFit/>
          </a:bodyPr>
          <a:lstStyle/>
          <a:p>
            <a:r>
              <a:rPr lang="en-US" dirty="0" smtClean="0"/>
              <a:t>80 um pitch</a:t>
            </a:r>
          </a:p>
          <a:p>
            <a:r>
              <a:rPr lang="en-US" dirty="0" smtClean="0"/>
              <a:t>20 um </a:t>
            </a:r>
            <a:r>
              <a:rPr lang="en-US" dirty="0" err="1" smtClean="0"/>
              <a:t>im</a:t>
            </a:r>
            <a:r>
              <a:rPr lang="en-US" dirty="0" smtClean="0"/>
              <a:t>. width</a:t>
            </a:r>
            <a:endParaRPr lang="en-GB" dirty="0"/>
          </a:p>
        </p:txBody>
      </p:sp>
      <p:sp>
        <p:nvSpPr>
          <p:cNvPr id="40" name="Oval 76"/>
          <p:cNvSpPr>
            <a:spLocks noChangeArrowheads="1"/>
          </p:cNvSpPr>
          <p:nvPr/>
        </p:nvSpPr>
        <p:spPr bwMode="auto">
          <a:xfrm>
            <a:off x="2355850" y="2986881"/>
            <a:ext cx="142875" cy="144463"/>
          </a:xfrm>
          <a:prstGeom prst="ellipse">
            <a:avLst/>
          </a:prstGeom>
          <a:solidFill>
            <a:srgbClr val="FD150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 name="Oval 77"/>
          <p:cNvSpPr>
            <a:spLocks noChangeArrowheads="1"/>
          </p:cNvSpPr>
          <p:nvPr/>
        </p:nvSpPr>
        <p:spPr bwMode="auto">
          <a:xfrm>
            <a:off x="2284413" y="3058319"/>
            <a:ext cx="142875" cy="144462"/>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 name="Line 78"/>
          <p:cNvSpPr>
            <a:spLocks noChangeShapeType="1"/>
          </p:cNvSpPr>
          <p:nvPr/>
        </p:nvSpPr>
        <p:spPr bwMode="auto">
          <a:xfrm flipH="1">
            <a:off x="1431925" y="3162300"/>
            <a:ext cx="863600" cy="7207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Line 80"/>
          <p:cNvSpPr>
            <a:spLocks noChangeShapeType="1"/>
          </p:cNvSpPr>
          <p:nvPr/>
        </p:nvSpPr>
        <p:spPr bwMode="auto">
          <a:xfrm flipV="1">
            <a:off x="2428875" y="2250280"/>
            <a:ext cx="935038" cy="7921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 name="Line 83"/>
          <p:cNvSpPr>
            <a:spLocks noChangeShapeType="1"/>
          </p:cNvSpPr>
          <p:nvPr/>
        </p:nvSpPr>
        <p:spPr bwMode="auto">
          <a:xfrm flipV="1">
            <a:off x="3436938" y="1978819"/>
            <a:ext cx="287337" cy="36036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 name="Line 84"/>
          <p:cNvSpPr>
            <a:spLocks noChangeShapeType="1"/>
          </p:cNvSpPr>
          <p:nvPr/>
        </p:nvSpPr>
        <p:spPr bwMode="auto">
          <a:xfrm flipH="1" flipV="1">
            <a:off x="3508375" y="1978819"/>
            <a:ext cx="215900" cy="36036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 name="TextBox 4"/>
          <p:cNvSpPr txBox="1"/>
          <p:nvPr/>
        </p:nvSpPr>
        <p:spPr>
          <a:xfrm>
            <a:off x="5873751" y="4629834"/>
            <a:ext cx="2903537" cy="646331"/>
          </a:xfrm>
          <a:prstGeom prst="rect">
            <a:avLst/>
          </a:prstGeom>
          <a:noFill/>
        </p:spPr>
        <p:txBody>
          <a:bodyPr wrap="square" rtlCol="0">
            <a:spAutoFit/>
          </a:bodyPr>
          <a:lstStyle/>
          <a:p>
            <a:r>
              <a:rPr lang="en-US" dirty="0" smtClean="0"/>
              <a:t>There is a big difference between n</a:t>
            </a:r>
            <a:r>
              <a:rPr lang="en-US" baseline="30000" dirty="0" smtClean="0"/>
              <a:t>+</a:t>
            </a:r>
            <a:r>
              <a:rPr lang="en-US" dirty="0" smtClean="0"/>
              <a:t>-p and p</a:t>
            </a:r>
            <a:r>
              <a:rPr lang="en-US" baseline="30000" dirty="0" smtClean="0"/>
              <a:t>+</a:t>
            </a:r>
            <a:r>
              <a:rPr lang="en-US" dirty="0" smtClean="0"/>
              <a:t>-n !  </a:t>
            </a:r>
            <a:endParaRPr lang="en-GB" dirty="0"/>
          </a:p>
        </p:txBody>
      </p:sp>
      <p:sp>
        <p:nvSpPr>
          <p:cNvPr id="8" name="Date Placeholder 7"/>
          <p:cNvSpPr>
            <a:spLocks noGrp="1"/>
          </p:cNvSpPr>
          <p:nvPr>
            <p:ph type="dt" sz="half" idx="10"/>
          </p:nvPr>
        </p:nvSpPr>
        <p:spPr/>
        <p:txBody>
          <a:bodyPr/>
          <a:lstStyle/>
          <a:p>
            <a:fld id="{B99B54B1-6220-4348-AD24-FABD46BB7303}" type="datetime1">
              <a:rPr lang="en-US" smtClean="0"/>
              <a:t>4/19/2013</a:t>
            </a:fld>
            <a:endParaRPr lang="en-US"/>
          </a:p>
        </p:txBody>
      </p:sp>
      <p:sp>
        <p:nvSpPr>
          <p:cNvPr id="9" name="Footer Placeholder 8"/>
          <p:cNvSpPr>
            <a:spLocks noGrp="1"/>
          </p:cNvSpPr>
          <p:nvPr>
            <p:ph type="ftr" sz="quarter" idx="11"/>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749481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457200"/>
            <a:ext cx="8229600" cy="228600"/>
          </a:xfrm>
        </p:spPr>
        <p:txBody>
          <a:bodyPr/>
          <a:lstStyle/>
          <a:p>
            <a:r>
              <a:rPr lang="en-US" sz="2400" b="1" dirty="0" smtClean="0">
                <a:solidFill>
                  <a:srgbClr val="FFC000"/>
                </a:solidFill>
              </a:rPr>
              <a:t>The challenge:  HL</a:t>
            </a:r>
            <a:r>
              <a:rPr lang="en-US" sz="2400" b="1" dirty="0">
                <a:solidFill>
                  <a:srgbClr val="FFC000"/>
                </a:solidFill>
              </a:rPr>
              <a:t>-</a:t>
            </a:r>
            <a:r>
              <a:rPr lang="en-US" sz="2400" b="1" dirty="0" smtClean="0">
                <a:solidFill>
                  <a:srgbClr val="FFC000"/>
                </a:solidFill>
              </a:rPr>
              <a:t>LHC - visually</a:t>
            </a:r>
          </a:p>
        </p:txBody>
      </p:sp>
      <p:sp>
        <p:nvSpPr>
          <p:cNvPr id="5124" name="Rectangle 3"/>
          <p:cNvSpPr>
            <a:spLocks noGrp="1" noChangeArrowheads="1"/>
          </p:cNvSpPr>
          <p:nvPr>
            <p:ph type="body" idx="1"/>
          </p:nvPr>
        </p:nvSpPr>
        <p:spPr/>
        <p:txBody>
          <a:bodyPr/>
          <a:lstStyle/>
          <a:p>
            <a:endParaRPr lang="en-US" smtClean="0"/>
          </a:p>
        </p:txBody>
      </p:sp>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6" name="Rectangle 13"/>
          <p:cNvSpPr>
            <a:spLocks noChangeArrowheads="1"/>
          </p:cNvSpPr>
          <p:nvPr/>
        </p:nvSpPr>
        <p:spPr bwMode="auto">
          <a:xfrm>
            <a:off x="4032250" y="6140450"/>
            <a:ext cx="5265738" cy="3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p>
            <a:pPr algn="l" defTabSz="520700" eaLnBrk="1" hangingPunct="1"/>
            <a:r>
              <a:rPr lang="en-US" sz="1900" dirty="0">
                <a:solidFill>
                  <a:schemeClr val="tx1"/>
                </a:solidFill>
                <a:latin typeface="Arial" charset="0"/>
                <a:ea typeface="ＭＳ Ｐゴシック" pitchFamily="34" charset="-128"/>
              </a:rPr>
              <a:t>SLHC luminosity </a:t>
            </a:r>
            <a:r>
              <a:rPr lang="en-US" sz="1900" dirty="0" smtClean="0">
                <a:solidFill>
                  <a:schemeClr val="tx1"/>
                </a:solidFill>
                <a:latin typeface="Arial" charset="0"/>
                <a:ea typeface="ＭＳ Ｐゴシック" pitchFamily="34" charset="-128"/>
              </a:rPr>
              <a:t>~200-400 </a:t>
            </a:r>
            <a:r>
              <a:rPr lang="en-US" sz="1900" dirty="0">
                <a:solidFill>
                  <a:schemeClr val="tx1"/>
                </a:solidFill>
                <a:latin typeface="Arial" charset="0"/>
                <a:ea typeface="ＭＳ Ｐゴシック" pitchFamily="34" charset="-128"/>
              </a:rPr>
              <a:t>interactions/</a:t>
            </a:r>
            <a:r>
              <a:rPr lang="en-US" sz="1900" dirty="0" err="1">
                <a:solidFill>
                  <a:schemeClr val="tx1"/>
                </a:solidFill>
                <a:latin typeface="Arial" charset="0"/>
                <a:ea typeface="ＭＳ Ｐゴシック" pitchFamily="34" charset="-128"/>
              </a:rPr>
              <a:t>bx</a:t>
            </a:r>
            <a:endParaRPr lang="en-US" sz="1900" dirty="0">
              <a:solidFill>
                <a:schemeClr val="tx1"/>
              </a:solidFill>
              <a:latin typeface="Arial" charset="0"/>
              <a:ea typeface="ＭＳ Ｐゴシック" pitchFamily="34" charset="-128"/>
            </a:endParaRPr>
          </a:p>
        </p:txBody>
      </p:sp>
      <p:sp>
        <p:nvSpPr>
          <p:cNvPr id="5127" name="Rectangle 13"/>
          <p:cNvSpPr>
            <a:spLocks noChangeArrowheads="1"/>
          </p:cNvSpPr>
          <p:nvPr/>
        </p:nvSpPr>
        <p:spPr bwMode="auto">
          <a:xfrm>
            <a:off x="431800" y="6129338"/>
            <a:ext cx="33305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p>
            <a:pPr algn="l" defTabSz="520700" eaLnBrk="1" hangingPunct="1"/>
            <a:r>
              <a:rPr lang="en-US" sz="1800">
                <a:solidFill>
                  <a:schemeClr val="tx1"/>
                </a:solidFill>
                <a:latin typeface="Arial" charset="0"/>
                <a:ea typeface="ＭＳ Ｐゴシック" pitchFamily="34" charset="-128"/>
              </a:rPr>
              <a:t>LHC luminosity</a:t>
            </a:r>
          </a:p>
        </p:txBody>
      </p:sp>
      <p:sp>
        <p:nvSpPr>
          <p:cNvPr id="3" name="Slide Number Placeholder 2"/>
          <p:cNvSpPr>
            <a:spLocks noGrp="1"/>
          </p:cNvSpPr>
          <p:nvPr>
            <p:ph type="sldNum" sz="quarter" idx="11"/>
          </p:nvPr>
        </p:nvSpPr>
        <p:spPr/>
        <p:txBody>
          <a:bodyPr/>
          <a:lstStyle/>
          <a:p>
            <a:fld id="{B6F15528-21DE-4FAA-801E-634DDDAF4B2B}" type="slidenum">
              <a:rPr lang="en-US" smtClean="0"/>
              <a:pPr/>
              <a:t>6</a:t>
            </a:fld>
            <a:endParaRPr lang="en-US"/>
          </a:p>
        </p:txBody>
      </p:sp>
      <p:sp>
        <p:nvSpPr>
          <p:cNvPr id="4" name="Date Placeholder 3"/>
          <p:cNvSpPr>
            <a:spLocks noGrp="1"/>
          </p:cNvSpPr>
          <p:nvPr>
            <p:ph type="dt" sz="half" idx="12"/>
          </p:nvPr>
        </p:nvSpPr>
        <p:spPr/>
        <p:txBody>
          <a:bodyPr/>
          <a:lstStyle/>
          <a:p>
            <a:fld id="{0CFB783B-C3F3-4914-A0DF-382658800ECF}" type="datetime1">
              <a:rPr lang="en-US" smtClean="0"/>
              <a:t>4/19/2013</a:t>
            </a:fld>
            <a:endParaRPr lang="en-US"/>
          </a:p>
        </p:txBody>
      </p:sp>
      <p:sp>
        <p:nvSpPr>
          <p:cNvPr id="5" name="Footer Placeholder 4"/>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02886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lide Number Placeholder 4"/>
          <p:cNvSpPr>
            <a:spLocks noGrp="1"/>
          </p:cNvSpPr>
          <p:nvPr>
            <p:ph type="sldNum" sz="quarter" idx="11"/>
          </p:nvPr>
        </p:nvSpPr>
        <p:spPr/>
        <p:txBody>
          <a:bodyPr/>
          <a:lstStyle/>
          <a:p>
            <a:fld id="{C4F87CC0-A7CC-4667-810D-7F92CD90B331}" type="slidenum">
              <a:rPr lang="en-US"/>
              <a:pPr/>
              <a:t>60</a:t>
            </a:fld>
            <a:endParaRPr lang="en-US"/>
          </a:p>
        </p:txBody>
      </p:sp>
      <p:sp>
        <p:nvSpPr>
          <p:cNvPr id="158726" name="Rectangle 6"/>
          <p:cNvSpPr>
            <a:spLocks noChangeArrowheads="1"/>
          </p:cNvSpPr>
          <p:nvPr/>
        </p:nvSpPr>
        <p:spPr bwMode="auto">
          <a:xfrm>
            <a:off x="381000" y="6248400"/>
            <a:ext cx="8305800" cy="76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158747" name="Object 27"/>
          <p:cNvGraphicFramePr>
            <a:graphicFrameLocks noChangeAspect="1"/>
          </p:cNvGraphicFramePr>
          <p:nvPr>
            <p:extLst>
              <p:ext uri="{D42A27DB-BD31-4B8C-83A1-F6EECF244321}">
                <p14:modId xmlns:p14="http://schemas.microsoft.com/office/powerpoint/2010/main" val="1078992676"/>
              </p:ext>
            </p:extLst>
          </p:nvPr>
        </p:nvGraphicFramePr>
        <p:xfrm>
          <a:off x="2766593" y="2403910"/>
          <a:ext cx="2736850" cy="863600"/>
        </p:xfrm>
        <a:graphic>
          <a:graphicData uri="http://schemas.openxmlformats.org/presentationml/2006/ole">
            <mc:AlternateContent xmlns:mc="http://schemas.openxmlformats.org/markup-compatibility/2006">
              <mc:Choice xmlns:v="urn:schemas-microsoft-com:vml" Requires="v">
                <p:oleObj spid="_x0000_s77588" name="Equation" r:id="rId3" imgW="1447560" imgH="457200" progId="Equation.3">
                  <p:embed/>
                </p:oleObj>
              </mc:Choice>
              <mc:Fallback>
                <p:oleObj name="Equation" r:id="rId3" imgW="14475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6593" y="2403910"/>
                        <a:ext cx="2736850" cy="8636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50" name="Text Box 30"/>
          <p:cNvSpPr txBox="1">
            <a:spLocks noChangeArrowheads="1"/>
          </p:cNvSpPr>
          <p:nvPr/>
        </p:nvSpPr>
        <p:spPr bwMode="auto">
          <a:xfrm>
            <a:off x="966368" y="748147"/>
            <a:ext cx="15398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b="0">
                <a:latin typeface="Arial" charset="0"/>
              </a:rPr>
              <a:t>electrode </a:t>
            </a:r>
          </a:p>
          <a:p>
            <a:pPr eaLnBrk="1" hangingPunct="1"/>
            <a:r>
              <a:rPr lang="en-US" sz="2000" b="0">
                <a:latin typeface="Arial" charset="0"/>
              </a:rPr>
              <a:t>hit in the center by ionizing particle</a:t>
            </a:r>
          </a:p>
        </p:txBody>
      </p:sp>
      <p:grpSp>
        <p:nvGrpSpPr>
          <p:cNvPr id="158764" name="Group 44"/>
          <p:cNvGrpSpPr>
            <a:grpSpLocks/>
          </p:cNvGrpSpPr>
          <p:nvPr/>
        </p:nvGrpSpPr>
        <p:grpSpPr bwMode="auto">
          <a:xfrm>
            <a:off x="2623718" y="603685"/>
            <a:ext cx="3603625" cy="2016125"/>
            <a:chOff x="1653" y="300"/>
            <a:chExt cx="3052" cy="1680"/>
          </a:xfrm>
        </p:grpSpPr>
        <p:sp>
          <p:nvSpPr>
            <p:cNvPr id="158727" name="Rectangle 7"/>
            <p:cNvSpPr>
              <a:spLocks noChangeArrowheads="1"/>
            </p:cNvSpPr>
            <p:nvPr/>
          </p:nvSpPr>
          <p:spPr bwMode="auto">
            <a:xfrm rot="1124485">
              <a:off x="3742" y="1033"/>
              <a:ext cx="842" cy="83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28" name="Rectangle 8"/>
            <p:cNvSpPr>
              <a:spLocks noChangeArrowheads="1"/>
            </p:cNvSpPr>
            <p:nvPr/>
          </p:nvSpPr>
          <p:spPr bwMode="auto">
            <a:xfrm rot="1371565">
              <a:off x="1653" y="924"/>
              <a:ext cx="875" cy="7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29" name="Rectangle 9"/>
            <p:cNvSpPr>
              <a:spLocks noChangeArrowheads="1"/>
            </p:cNvSpPr>
            <p:nvPr/>
          </p:nvSpPr>
          <p:spPr bwMode="auto">
            <a:xfrm rot="6749049">
              <a:off x="1922" y="1221"/>
              <a:ext cx="770" cy="2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30" name="Rectangle 10"/>
            <p:cNvSpPr>
              <a:spLocks noChangeArrowheads="1"/>
            </p:cNvSpPr>
            <p:nvPr/>
          </p:nvSpPr>
          <p:spPr bwMode="auto">
            <a:xfrm rot="6749049">
              <a:off x="1635" y="1117"/>
              <a:ext cx="796" cy="22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31" name="Rectangle 11"/>
            <p:cNvSpPr>
              <a:spLocks noChangeArrowheads="1"/>
            </p:cNvSpPr>
            <p:nvPr/>
          </p:nvSpPr>
          <p:spPr bwMode="auto">
            <a:xfrm rot="6749049">
              <a:off x="1403" y="1000"/>
              <a:ext cx="757" cy="22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32" name="Line 12"/>
            <p:cNvSpPr>
              <a:spLocks noChangeShapeType="1"/>
            </p:cNvSpPr>
            <p:nvPr/>
          </p:nvSpPr>
          <p:spPr bwMode="auto">
            <a:xfrm>
              <a:off x="2235" y="1755"/>
              <a:ext cx="84" cy="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33" name="Line 13"/>
            <p:cNvSpPr>
              <a:spLocks noChangeShapeType="1"/>
            </p:cNvSpPr>
            <p:nvPr/>
          </p:nvSpPr>
          <p:spPr bwMode="auto">
            <a:xfrm>
              <a:off x="2569" y="1039"/>
              <a:ext cx="83" cy="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34" name="Line 14"/>
            <p:cNvSpPr>
              <a:spLocks noChangeShapeType="1"/>
            </p:cNvSpPr>
            <p:nvPr/>
          </p:nvSpPr>
          <p:spPr bwMode="auto">
            <a:xfrm flipV="1">
              <a:off x="1885" y="585"/>
              <a:ext cx="0" cy="301"/>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35" name="Line 15"/>
            <p:cNvSpPr>
              <a:spLocks noChangeShapeType="1"/>
            </p:cNvSpPr>
            <p:nvPr/>
          </p:nvSpPr>
          <p:spPr bwMode="auto">
            <a:xfrm flipV="1">
              <a:off x="2427" y="773"/>
              <a:ext cx="0" cy="30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36" name="Line 16"/>
            <p:cNvSpPr>
              <a:spLocks noChangeShapeType="1"/>
            </p:cNvSpPr>
            <p:nvPr/>
          </p:nvSpPr>
          <p:spPr bwMode="auto">
            <a:xfrm flipV="1">
              <a:off x="2133" y="684"/>
              <a:ext cx="0" cy="301"/>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37" name="AutoShape 17"/>
            <p:cNvSpPr>
              <a:spLocks noChangeArrowheads="1"/>
            </p:cNvSpPr>
            <p:nvPr/>
          </p:nvSpPr>
          <p:spPr bwMode="auto">
            <a:xfrm rot="5400000" flipH="1">
              <a:off x="2247" y="426"/>
              <a:ext cx="410" cy="254"/>
            </a:xfrm>
            <a:prstGeom prst="triangle">
              <a:avLst>
                <a:gd name="adj" fmla="val 50000"/>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38" name="Line 18"/>
            <p:cNvSpPr>
              <a:spLocks noChangeShapeType="1"/>
            </p:cNvSpPr>
            <p:nvPr/>
          </p:nvSpPr>
          <p:spPr bwMode="auto">
            <a:xfrm>
              <a:off x="4304" y="1871"/>
              <a:ext cx="120" cy="1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39" name="Line 19"/>
            <p:cNvSpPr>
              <a:spLocks noChangeShapeType="1"/>
            </p:cNvSpPr>
            <p:nvPr/>
          </p:nvSpPr>
          <p:spPr bwMode="auto">
            <a:xfrm>
              <a:off x="4584" y="1069"/>
              <a:ext cx="121" cy="1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40" name="AutoShape 20"/>
            <p:cNvSpPr>
              <a:spLocks noChangeArrowheads="1"/>
            </p:cNvSpPr>
            <p:nvPr/>
          </p:nvSpPr>
          <p:spPr bwMode="auto">
            <a:xfrm rot="5400000" flipH="1">
              <a:off x="4354" y="493"/>
              <a:ext cx="410" cy="292"/>
            </a:xfrm>
            <a:prstGeom prst="triangle">
              <a:avLst>
                <a:gd name="adj" fmla="val 50000"/>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41" name="Line 21"/>
            <p:cNvSpPr>
              <a:spLocks noChangeShapeType="1"/>
            </p:cNvSpPr>
            <p:nvPr/>
          </p:nvSpPr>
          <p:spPr bwMode="auto">
            <a:xfrm flipV="1">
              <a:off x="4121" y="622"/>
              <a:ext cx="29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42" name="Line 22"/>
            <p:cNvSpPr>
              <a:spLocks noChangeShapeType="1"/>
            </p:cNvSpPr>
            <p:nvPr/>
          </p:nvSpPr>
          <p:spPr bwMode="auto">
            <a:xfrm>
              <a:off x="2746" y="1263"/>
              <a:ext cx="54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43" name="Line 23"/>
            <p:cNvSpPr>
              <a:spLocks noChangeShapeType="1"/>
            </p:cNvSpPr>
            <p:nvPr/>
          </p:nvSpPr>
          <p:spPr bwMode="auto">
            <a:xfrm>
              <a:off x="2746" y="1377"/>
              <a:ext cx="54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44" name="Line 24"/>
            <p:cNvSpPr>
              <a:spLocks noChangeShapeType="1"/>
            </p:cNvSpPr>
            <p:nvPr/>
          </p:nvSpPr>
          <p:spPr bwMode="auto">
            <a:xfrm>
              <a:off x="2746" y="1490"/>
              <a:ext cx="54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45" name="Rectangle 25"/>
            <p:cNvSpPr>
              <a:spLocks noChangeArrowheads="1"/>
            </p:cNvSpPr>
            <p:nvPr/>
          </p:nvSpPr>
          <p:spPr bwMode="auto">
            <a:xfrm rot="1124485">
              <a:off x="3621" y="924"/>
              <a:ext cx="843" cy="838"/>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46" name="Line 26"/>
            <p:cNvSpPr>
              <a:spLocks noChangeShapeType="1"/>
            </p:cNvSpPr>
            <p:nvPr/>
          </p:nvSpPr>
          <p:spPr bwMode="auto">
            <a:xfrm>
              <a:off x="3496" y="1603"/>
              <a:ext cx="125"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51" name="Line 31"/>
            <p:cNvSpPr>
              <a:spLocks noChangeShapeType="1"/>
            </p:cNvSpPr>
            <p:nvPr/>
          </p:nvSpPr>
          <p:spPr bwMode="auto">
            <a:xfrm flipV="1">
              <a:off x="4121" y="622"/>
              <a:ext cx="0" cy="71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54" name="AutoShape 34"/>
            <p:cNvSpPr>
              <a:spLocks noChangeArrowheads="1"/>
            </p:cNvSpPr>
            <p:nvPr/>
          </p:nvSpPr>
          <p:spPr bwMode="auto">
            <a:xfrm rot="5400000" flipH="1">
              <a:off x="1911" y="378"/>
              <a:ext cx="410" cy="254"/>
            </a:xfrm>
            <a:prstGeom prst="triangle">
              <a:avLst>
                <a:gd name="adj" fmla="val 50000"/>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55" name="AutoShape 35"/>
            <p:cNvSpPr>
              <a:spLocks noChangeArrowheads="1"/>
            </p:cNvSpPr>
            <p:nvPr/>
          </p:nvSpPr>
          <p:spPr bwMode="auto">
            <a:xfrm rot="5400000" flipH="1">
              <a:off x="2583" y="474"/>
              <a:ext cx="410" cy="254"/>
            </a:xfrm>
            <a:prstGeom prst="triangle">
              <a:avLst>
                <a:gd name="adj" fmla="val 50000"/>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56" name="Line 36"/>
            <p:cNvSpPr>
              <a:spLocks noChangeShapeType="1"/>
            </p:cNvSpPr>
            <p:nvPr/>
          </p:nvSpPr>
          <p:spPr bwMode="auto">
            <a:xfrm flipV="1">
              <a:off x="2421" y="588"/>
              <a:ext cx="240"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57" name="Line 37"/>
            <p:cNvSpPr>
              <a:spLocks noChangeShapeType="1"/>
            </p:cNvSpPr>
            <p:nvPr/>
          </p:nvSpPr>
          <p:spPr bwMode="auto">
            <a:xfrm flipV="1">
              <a:off x="2133" y="540"/>
              <a:ext cx="192"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58" name="Line 38"/>
            <p:cNvSpPr>
              <a:spLocks noChangeShapeType="1"/>
            </p:cNvSpPr>
            <p:nvPr/>
          </p:nvSpPr>
          <p:spPr bwMode="auto">
            <a:xfrm flipV="1">
              <a:off x="1893" y="540"/>
              <a:ext cx="96" cy="4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aphicFrame>
        <p:nvGraphicFramePr>
          <p:cNvPr id="158759" name="Object 39"/>
          <p:cNvGraphicFramePr>
            <a:graphicFrameLocks noChangeAspect="1"/>
          </p:cNvGraphicFramePr>
          <p:nvPr>
            <p:extLst>
              <p:ext uri="{D42A27DB-BD31-4B8C-83A1-F6EECF244321}">
                <p14:modId xmlns:p14="http://schemas.microsoft.com/office/powerpoint/2010/main" val="2891458666"/>
              </p:ext>
            </p:extLst>
          </p:nvPr>
        </p:nvGraphicFramePr>
        <p:xfrm>
          <a:off x="1542631" y="4997885"/>
          <a:ext cx="1150937" cy="363537"/>
        </p:xfrm>
        <a:graphic>
          <a:graphicData uri="http://schemas.openxmlformats.org/presentationml/2006/ole">
            <mc:AlternateContent xmlns:mc="http://schemas.openxmlformats.org/markup-compatibility/2006">
              <mc:Choice xmlns:v="urn:schemas-microsoft-com:vml" Requires="v">
                <p:oleObj spid="_x0000_s77589" name="Equation" r:id="rId5" imgW="723600" imgH="228600" progId="Equation.3">
                  <p:embed/>
                </p:oleObj>
              </mc:Choice>
              <mc:Fallback>
                <p:oleObj name="Equation" r:id="rId5" imgW="723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2631" y="4997885"/>
                        <a:ext cx="115093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760" name="Object 40"/>
          <p:cNvGraphicFramePr>
            <a:graphicFrameLocks noChangeAspect="1"/>
          </p:cNvGraphicFramePr>
          <p:nvPr>
            <p:extLst>
              <p:ext uri="{D42A27DB-BD31-4B8C-83A1-F6EECF244321}">
                <p14:modId xmlns:p14="http://schemas.microsoft.com/office/powerpoint/2010/main" val="1977636994"/>
              </p:ext>
            </p:extLst>
          </p:nvPr>
        </p:nvGraphicFramePr>
        <p:xfrm>
          <a:off x="3487318" y="5069322"/>
          <a:ext cx="1152525" cy="363538"/>
        </p:xfrm>
        <a:graphic>
          <a:graphicData uri="http://schemas.openxmlformats.org/presentationml/2006/ole">
            <mc:AlternateContent xmlns:mc="http://schemas.openxmlformats.org/markup-compatibility/2006">
              <mc:Choice xmlns:v="urn:schemas-microsoft-com:vml" Requires="v">
                <p:oleObj spid="_x0000_s77590" name="Equation" r:id="rId7" imgW="723600" imgH="228600" progId="Equation.3">
                  <p:embed/>
                </p:oleObj>
              </mc:Choice>
              <mc:Fallback>
                <p:oleObj name="Equation" r:id="rId7" imgW="7236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7318" y="5069322"/>
                        <a:ext cx="11525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49" name="Line 29"/>
          <p:cNvSpPr>
            <a:spLocks noChangeShapeType="1"/>
          </p:cNvSpPr>
          <p:nvPr/>
        </p:nvSpPr>
        <p:spPr bwMode="auto">
          <a:xfrm>
            <a:off x="2047456" y="1179947"/>
            <a:ext cx="1042987" cy="511175"/>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58765" name="Group 45"/>
          <p:cNvGrpSpPr>
            <a:grpSpLocks/>
          </p:cNvGrpSpPr>
          <p:nvPr/>
        </p:nvGrpSpPr>
        <p:grpSpPr bwMode="auto">
          <a:xfrm>
            <a:off x="1471193" y="3340535"/>
            <a:ext cx="4375150" cy="1500187"/>
            <a:chOff x="2801" y="1933"/>
            <a:chExt cx="2756" cy="945"/>
          </a:xfrm>
        </p:grpSpPr>
        <p:sp>
          <p:nvSpPr>
            <p:cNvPr id="158766" name="Text Box 46"/>
            <p:cNvSpPr txBox="1">
              <a:spLocks noChangeArrowheads="1"/>
            </p:cNvSpPr>
            <p:nvPr/>
          </p:nvSpPr>
          <p:spPr bwMode="auto">
            <a:xfrm>
              <a:off x="2801" y="2016"/>
              <a:ext cx="6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rgbClr val="FF0000"/>
                  </a:solidFill>
                  <a:latin typeface="Arial" charset="0"/>
                </a:rPr>
                <a:t>p</a:t>
              </a:r>
              <a:r>
                <a:rPr lang="en-US" baseline="30000">
                  <a:solidFill>
                    <a:srgbClr val="FF0000"/>
                  </a:solidFill>
                  <a:latin typeface="Arial" charset="0"/>
                </a:rPr>
                <a:t>+</a:t>
              </a:r>
              <a:r>
                <a:rPr lang="en-US">
                  <a:solidFill>
                    <a:srgbClr val="FF0000"/>
                  </a:solidFill>
                  <a:latin typeface="Arial" charset="0"/>
                </a:rPr>
                <a:t> elect.</a:t>
              </a:r>
            </a:p>
          </p:txBody>
        </p:sp>
        <p:sp>
          <p:nvSpPr>
            <p:cNvPr id="158767" name="Text Box 47"/>
            <p:cNvSpPr txBox="1">
              <a:spLocks noChangeArrowheads="1"/>
            </p:cNvSpPr>
            <p:nvPr/>
          </p:nvSpPr>
          <p:spPr bwMode="auto">
            <a:xfrm>
              <a:off x="5057" y="2016"/>
              <a:ext cx="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rgbClr val="FF0000"/>
                  </a:solidFill>
                  <a:latin typeface="Arial" charset="0"/>
                </a:rPr>
                <a:t>diode</a:t>
              </a:r>
            </a:p>
          </p:txBody>
        </p:sp>
        <p:sp>
          <p:nvSpPr>
            <p:cNvPr id="158768" name="Text Box 48"/>
            <p:cNvSpPr txBox="1">
              <a:spLocks noChangeArrowheads="1"/>
            </p:cNvSpPr>
            <p:nvPr/>
          </p:nvSpPr>
          <p:spPr bwMode="auto">
            <a:xfrm>
              <a:off x="3969" y="1933"/>
              <a:ext cx="6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rgbClr val="FF0000"/>
                  </a:solidFill>
                  <a:latin typeface="Arial" charset="0"/>
                </a:rPr>
                <a:t>n</a:t>
              </a:r>
              <a:r>
                <a:rPr lang="en-US" baseline="30000">
                  <a:solidFill>
                    <a:srgbClr val="FF0000"/>
                  </a:solidFill>
                  <a:latin typeface="Arial" charset="0"/>
                </a:rPr>
                <a:t>+</a:t>
              </a:r>
              <a:r>
                <a:rPr lang="en-US">
                  <a:solidFill>
                    <a:srgbClr val="FF0000"/>
                  </a:solidFill>
                  <a:latin typeface="Arial" charset="0"/>
                </a:rPr>
                <a:t> elect.</a:t>
              </a:r>
            </a:p>
          </p:txBody>
        </p:sp>
        <p:sp>
          <p:nvSpPr>
            <p:cNvPr id="158769" name="Rectangle 49"/>
            <p:cNvSpPr>
              <a:spLocks noChangeArrowheads="1"/>
            </p:cNvSpPr>
            <p:nvPr/>
          </p:nvSpPr>
          <p:spPr bwMode="auto">
            <a:xfrm>
              <a:off x="4241" y="2160"/>
              <a:ext cx="144" cy="643"/>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70" name="Rectangle 50"/>
            <p:cNvSpPr>
              <a:spLocks noChangeArrowheads="1"/>
            </p:cNvSpPr>
            <p:nvPr/>
          </p:nvSpPr>
          <p:spPr bwMode="auto">
            <a:xfrm flipV="1">
              <a:off x="3233" y="2653"/>
              <a:ext cx="144" cy="1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71" name="Rectangle 51"/>
            <p:cNvSpPr>
              <a:spLocks noChangeArrowheads="1"/>
            </p:cNvSpPr>
            <p:nvPr/>
          </p:nvSpPr>
          <p:spPr bwMode="auto">
            <a:xfrm flipV="1">
              <a:off x="4385" y="2803"/>
              <a:ext cx="144" cy="7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72" name="Rectangle 52"/>
            <p:cNvSpPr>
              <a:spLocks noChangeArrowheads="1"/>
            </p:cNvSpPr>
            <p:nvPr/>
          </p:nvSpPr>
          <p:spPr bwMode="auto">
            <a:xfrm>
              <a:off x="3089" y="2304"/>
              <a:ext cx="144" cy="49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73" name="Rectangle 53"/>
            <p:cNvSpPr>
              <a:spLocks noChangeArrowheads="1"/>
            </p:cNvSpPr>
            <p:nvPr/>
          </p:nvSpPr>
          <p:spPr bwMode="auto">
            <a:xfrm flipV="1">
              <a:off x="2945" y="2653"/>
              <a:ext cx="144" cy="1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74" name="Rectangle 54"/>
            <p:cNvSpPr>
              <a:spLocks noChangeArrowheads="1"/>
            </p:cNvSpPr>
            <p:nvPr/>
          </p:nvSpPr>
          <p:spPr bwMode="auto">
            <a:xfrm flipV="1">
              <a:off x="2801" y="2728"/>
              <a:ext cx="144"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75" name="Rectangle 55"/>
            <p:cNvSpPr>
              <a:spLocks noChangeArrowheads="1"/>
            </p:cNvSpPr>
            <p:nvPr/>
          </p:nvSpPr>
          <p:spPr bwMode="auto">
            <a:xfrm flipV="1">
              <a:off x="3377" y="2728"/>
              <a:ext cx="144"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76" name="Rectangle 56"/>
            <p:cNvSpPr>
              <a:spLocks noChangeArrowheads="1"/>
            </p:cNvSpPr>
            <p:nvPr/>
          </p:nvSpPr>
          <p:spPr bwMode="auto">
            <a:xfrm flipV="1">
              <a:off x="4097" y="2803"/>
              <a:ext cx="144" cy="7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77" name="Rectangle 57"/>
            <p:cNvSpPr>
              <a:spLocks noChangeArrowheads="1"/>
            </p:cNvSpPr>
            <p:nvPr/>
          </p:nvSpPr>
          <p:spPr bwMode="auto">
            <a:xfrm>
              <a:off x="5201" y="2203"/>
              <a:ext cx="144" cy="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8787" name="Rectangle 67"/>
          <p:cNvSpPr>
            <a:spLocks noChangeArrowheads="1"/>
          </p:cNvSpPr>
          <p:nvPr/>
        </p:nvSpPr>
        <p:spPr bwMode="auto">
          <a:xfrm>
            <a:off x="1326731" y="4708960"/>
            <a:ext cx="1485900" cy="366712"/>
          </a:xfrm>
          <a:prstGeom prst="rect">
            <a:avLst/>
          </a:prstGeom>
          <a:noFill/>
          <a:ln>
            <a:noFill/>
          </a:ln>
          <a:effectLst/>
          <a:extLst>
            <a:ext uri="{909E8E84-426E-40DD-AFC4-6F175D3DCCD1}">
              <a14:hiddenFill xmlns:a14="http://schemas.microsoft.com/office/drawing/2010/main">
                <a:solidFill>
                  <a:srgbClr val="FD150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00"/>
                </a:solidFill>
              </a:rPr>
              <a:t>same polarity</a:t>
            </a:r>
          </a:p>
        </p:txBody>
      </p:sp>
      <p:sp>
        <p:nvSpPr>
          <p:cNvPr id="158788" name="Rectangle 68"/>
          <p:cNvSpPr>
            <a:spLocks noChangeArrowheads="1"/>
          </p:cNvSpPr>
          <p:nvPr/>
        </p:nvSpPr>
        <p:spPr bwMode="auto">
          <a:xfrm>
            <a:off x="3126956" y="4780397"/>
            <a:ext cx="1871662" cy="366713"/>
          </a:xfrm>
          <a:prstGeom prst="rect">
            <a:avLst/>
          </a:prstGeom>
          <a:noFill/>
          <a:ln>
            <a:noFill/>
          </a:ln>
          <a:effectLst/>
          <a:extLst>
            <a:ext uri="{909E8E84-426E-40DD-AFC4-6F175D3DCCD1}">
              <a14:hiddenFill xmlns:a14="http://schemas.microsoft.com/office/drawing/2010/main">
                <a:solidFill>
                  <a:srgbClr val="FD150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accent2"/>
                </a:solidFill>
              </a:rPr>
              <a:t>opposite polarity</a:t>
            </a:r>
          </a:p>
        </p:txBody>
      </p:sp>
      <p:sp>
        <p:nvSpPr>
          <p:cNvPr id="158790" name="Line 70"/>
          <p:cNvSpPr>
            <a:spLocks noChangeShapeType="1"/>
          </p:cNvSpPr>
          <p:nvPr/>
        </p:nvSpPr>
        <p:spPr bwMode="auto">
          <a:xfrm>
            <a:off x="1255293" y="4737969"/>
            <a:ext cx="4968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91" name="Line 71"/>
          <p:cNvSpPr>
            <a:spLocks noChangeShapeType="1"/>
          </p:cNvSpPr>
          <p:nvPr/>
        </p:nvSpPr>
        <p:spPr bwMode="auto">
          <a:xfrm>
            <a:off x="1974431" y="535666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92" name="Text Box 72"/>
          <p:cNvSpPr txBox="1">
            <a:spLocks noChangeArrowheads="1"/>
          </p:cNvSpPr>
          <p:nvPr/>
        </p:nvSpPr>
        <p:spPr bwMode="auto">
          <a:xfrm>
            <a:off x="1326731" y="5572560"/>
            <a:ext cx="1525587" cy="366712"/>
          </a:xfrm>
          <a:prstGeom prst="rect">
            <a:avLst/>
          </a:prstGeom>
          <a:noFill/>
          <a:ln>
            <a:noFill/>
          </a:ln>
          <a:effectLst/>
          <a:extLst>
            <a:ext uri="{909E8E84-426E-40DD-AFC4-6F175D3DCCD1}">
              <a14:hiddenFill xmlns:a14="http://schemas.microsoft.com/office/drawing/2010/main">
                <a:solidFill>
                  <a:srgbClr val="FD150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wider clusters</a:t>
            </a:r>
          </a:p>
        </p:txBody>
      </p:sp>
      <p:sp>
        <p:nvSpPr>
          <p:cNvPr id="158793" name="Text Box 73"/>
          <p:cNvSpPr txBox="1">
            <a:spLocks noChangeArrowheads="1"/>
          </p:cNvSpPr>
          <p:nvPr/>
        </p:nvSpPr>
        <p:spPr bwMode="auto">
          <a:xfrm>
            <a:off x="3342856" y="5572560"/>
            <a:ext cx="1474787" cy="366712"/>
          </a:xfrm>
          <a:prstGeom prst="rect">
            <a:avLst/>
          </a:prstGeom>
          <a:noFill/>
          <a:ln>
            <a:noFill/>
          </a:ln>
          <a:effectLst/>
          <a:extLst>
            <a:ext uri="{909E8E84-426E-40DD-AFC4-6F175D3DCCD1}">
              <a14:hiddenFill xmlns:a14="http://schemas.microsoft.com/office/drawing/2010/main">
                <a:solidFill>
                  <a:srgbClr val="FD150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larger signals</a:t>
            </a:r>
          </a:p>
        </p:txBody>
      </p:sp>
      <p:sp>
        <p:nvSpPr>
          <p:cNvPr id="158794" name="Line 74"/>
          <p:cNvSpPr>
            <a:spLocks noChangeShapeType="1"/>
          </p:cNvSpPr>
          <p:nvPr/>
        </p:nvSpPr>
        <p:spPr bwMode="auto">
          <a:xfrm>
            <a:off x="3990556" y="542968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7" name="Text Box 54"/>
          <p:cNvSpPr txBox="1">
            <a:spLocks noChangeArrowheads="1"/>
          </p:cNvSpPr>
          <p:nvPr/>
        </p:nvSpPr>
        <p:spPr bwMode="auto">
          <a:xfrm>
            <a:off x="4855743" y="4635935"/>
            <a:ext cx="431958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b="1" dirty="0">
                <a:latin typeface="Times New Roman" pitchFamily="18" charset="0"/>
              </a:rPr>
              <a:t>Signals in the neighbors few % of the hit strip</a:t>
            </a:r>
          </a:p>
          <a:p>
            <a:pPr algn="ctr" eaLnBrk="1" hangingPunct="1"/>
            <a:endParaRPr lang="en-US" sz="1600" b="1" dirty="0">
              <a:latin typeface="Times New Roman" pitchFamily="18" charset="0"/>
            </a:endParaRPr>
          </a:p>
          <a:p>
            <a:pPr algn="ctr" eaLnBrk="1" hangingPunct="1"/>
            <a:r>
              <a:rPr lang="en-US" sz="1600" b="1" dirty="0">
                <a:latin typeface="Times New Roman" pitchFamily="18" charset="0"/>
              </a:rPr>
              <a:t>Depends strongly on fluence position of the hit and electrode geometry!</a:t>
            </a:r>
            <a:endParaRPr lang="en-GB" sz="1600" b="1" dirty="0">
              <a:latin typeface="Times New Roman" pitchFamily="18" charset="0"/>
            </a:endParaRPr>
          </a:p>
        </p:txBody>
      </p:sp>
      <p:sp>
        <p:nvSpPr>
          <p:cNvPr id="3" name="Date Placeholder 2"/>
          <p:cNvSpPr>
            <a:spLocks noGrp="1"/>
          </p:cNvSpPr>
          <p:nvPr>
            <p:ph type="dt" sz="half" idx="12"/>
          </p:nvPr>
        </p:nvSpPr>
        <p:spPr/>
        <p:txBody>
          <a:bodyPr/>
          <a:lstStyle/>
          <a:p>
            <a:fld id="{4A79E854-BEA6-4E9E-8B5C-126C1F5A9155}" type="datetime1">
              <a:rPr lang="en-US" smtClean="0"/>
              <a:t>4/19/2013</a:t>
            </a:fld>
            <a:endParaRPr lang="en-US"/>
          </a:p>
        </p:txBody>
      </p:sp>
      <p:sp>
        <p:nvSpPr>
          <p:cNvPr id="4" name="Footer Placeholder 3"/>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4000227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lstStyle/>
          <a:p>
            <a:r>
              <a:rPr lang="en-US" sz="2400" b="1" dirty="0">
                <a:solidFill>
                  <a:srgbClr val="FF33CC"/>
                </a:solidFill>
              </a:rPr>
              <a:t>Trapping induced charge </a:t>
            </a:r>
            <a:r>
              <a:rPr lang="en-US" sz="2400" b="1" dirty="0" smtClean="0">
                <a:solidFill>
                  <a:srgbClr val="FF33CC"/>
                </a:solidFill>
              </a:rPr>
              <a:t>sharing – infra red TCT </a:t>
            </a:r>
            <a:endParaRPr lang="en-GB" sz="2400" b="1" dirty="0">
              <a:solidFill>
                <a:srgbClr val="FF33CC"/>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61</a:t>
            </a:fld>
            <a:endParaRPr lang="en-US"/>
          </a:p>
        </p:txBody>
      </p:sp>
      <p:pic>
        <p:nvPicPr>
          <p:cNvPr id="8" name="Picture 4" descr="H:\analog\TCT\3d\BariFig\CCE_1e15_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5943600" cy="440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bwMode="auto">
          <a:xfrm flipV="1">
            <a:off x="5029200" y="12192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Isosceles Triangle 12"/>
          <p:cNvSpPr/>
          <p:nvPr/>
        </p:nvSpPr>
        <p:spPr bwMode="auto">
          <a:xfrm rot="5400000">
            <a:off x="5602224" y="762000"/>
            <a:ext cx="530352" cy="9144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5" name="Straight Connector 14"/>
          <p:cNvCxnSpPr>
            <a:endCxn id="13" idx="3"/>
          </p:cNvCxnSpPr>
          <p:nvPr/>
        </p:nvCxnSpPr>
        <p:spPr bwMode="auto">
          <a:xfrm>
            <a:off x="5029200" y="1219200"/>
            <a:ext cx="38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a:stCxn id="13" idx="0"/>
          </p:cNvCxnSpPr>
          <p:nvPr/>
        </p:nvCxnSpPr>
        <p:spPr bwMode="auto">
          <a:xfrm>
            <a:off x="6324600" y="12192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TextBox 21"/>
          <p:cNvSpPr txBox="1"/>
          <p:nvPr/>
        </p:nvSpPr>
        <p:spPr>
          <a:xfrm>
            <a:off x="609600" y="5850301"/>
            <a:ext cx="8037778" cy="646331"/>
          </a:xfrm>
          <a:prstGeom prst="rect">
            <a:avLst/>
          </a:prstGeom>
          <a:noFill/>
        </p:spPr>
        <p:txBody>
          <a:bodyPr wrap="none" rtlCol="0">
            <a:spAutoFit/>
          </a:bodyPr>
          <a:lstStyle/>
          <a:p>
            <a:r>
              <a:rPr lang="en-US" dirty="0" smtClean="0"/>
              <a:t>Laser scan over the detector surface (</a:t>
            </a:r>
            <a:r>
              <a:rPr lang="en-US" dirty="0"/>
              <a:t>8</a:t>
            </a:r>
            <a:r>
              <a:rPr lang="en-US" dirty="0">
                <a:latin typeface="Symbol" pitchFamily="18" charset="2"/>
              </a:rPr>
              <a:t>m</a:t>
            </a:r>
            <a:r>
              <a:rPr lang="en-US" dirty="0"/>
              <a:t>m FWHM </a:t>
            </a:r>
            <a:r>
              <a:rPr lang="en-US" dirty="0" smtClean="0"/>
              <a:t>beam width – 1064 nm) :  </a:t>
            </a:r>
          </a:p>
          <a:p>
            <a:r>
              <a:rPr lang="en-US" dirty="0"/>
              <a:t>	</a:t>
            </a:r>
            <a:r>
              <a:rPr lang="en-US" dirty="0" smtClean="0"/>
              <a:t>induced charge in the central strip vs. laser position. </a:t>
            </a:r>
            <a:endParaRPr lang="en-GB" dirty="0"/>
          </a:p>
        </p:txBody>
      </p:sp>
      <p:sp>
        <p:nvSpPr>
          <p:cNvPr id="24" name="TextBox 23"/>
          <p:cNvSpPr txBox="1"/>
          <p:nvPr/>
        </p:nvSpPr>
        <p:spPr>
          <a:xfrm>
            <a:off x="914400" y="1017664"/>
            <a:ext cx="3661580" cy="646331"/>
          </a:xfrm>
          <a:prstGeom prst="rect">
            <a:avLst/>
          </a:prstGeom>
          <a:noFill/>
        </p:spPr>
        <p:txBody>
          <a:bodyPr wrap="none" rtlCol="0">
            <a:spAutoFit/>
          </a:bodyPr>
          <a:lstStyle/>
          <a:p>
            <a:r>
              <a:rPr lang="en-US" dirty="0" smtClean="0"/>
              <a:t>300 </a:t>
            </a:r>
            <a:r>
              <a:rPr lang="en-US" dirty="0" smtClean="0">
                <a:latin typeface="Symbol" pitchFamily="18" charset="2"/>
              </a:rPr>
              <a:t>m</a:t>
            </a:r>
            <a:r>
              <a:rPr lang="en-US" dirty="0" smtClean="0"/>
              <a:t>m, 80 </a:t>
            </a:r>
            <a:r>
              <a:rPr lang="en-US" dirty="0" smtClean="0">
                <a:latin typeface="Symbol" pitchFamily="18" charset="2"/>
              </a:rPr>
              <a:t>m</a:t>
            </a:r>
            <a:r>
              <a:rPr lang="en-US" dirty="0" smtClean="0"/>
              <a:t>m pitch, 20 </a:t>
            </a:r>
            <a:r>
              <a:rPr lang="en-US" dirty="0" smtClean="0">
                <a:latin typeface="Symbol" pitchFamily="18" charset="2"/>
              </a:rPr>
              <a:t>m</a:t>
            </a:r>
            <a:r>
              <a:rPr lang="en-US" dirty="0" smtClean="0"/>
              <a:t>m width</a:t>
            </a:r>
          </a:p>
          <a:p>
            <a:r>
              <a:rPr lang="en-US" dirty="0" smtClean="0"/>
              <a:t>10</a:t>
            </a:r>
            <a:r>
              <a:rPr lang="en-US" baseline="30000" dirty="0" smtClean="0"/>
              <a:t>15</a:t>
            </a:r>
            <a:r>
              <a:rPr lang="en-US" dirty="0" smtClean="0"/>
              <a:t> cm</a:t>
            </a:r>
            <a:r>
              <a:rPr lang="en-US" baseline="30000" dirty="0" smtClean="0"/>
              <a:t>-2</a:t>
            </a:r>
            <a:endParaRPr lang="en-GB" baseline="30000" dirty="0"/>
          </a:p>
        </p:txBody>
      </p:sp>
      <p:sp>
        <p:nvSpPr>
          <p:cNvPr id="25" name="Oval 24"/>
          <p:cNvSpPr/>
          <p:nvPr/>
        </p:nvSpPr>
        <p:spPr bwMode="auto">
          <a:xfrm>
            <a:off x="3850230" y="1752600"/>
            <a:ext cx="340770" cy="551765"/>
          </a:xfrm>
          <a:prstGeom prst="ellipse">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4405595" y="4419600"/>
            <a:ext cx="340770" cy="551765"/>
          </a:xfrm>
          <a:prstGeom prst="ellipse">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cxnSp>
        <p:nvCxnSpPr>
          <p:cNvPr id="28" name="Straight Arrow Connector 27"/>
          <p:cNvCxnSpPr>
            <a:stCxn id="25" idx="3"/>
          </p:cNvCxnSpPr>
          <p:nvPr/>
        </p:nvCxnSpPr>
        <p:spPr bwMode="auto">
          <a:xfrm flipH="1">
            <a:off x="1143000" y="2223561"/>
            <a:ext cx="2757135" cy="14254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flipV="1">
            <a:off x="1143000" y="3962400"/>
            <a:ext cx="3180908"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TextBox 30"/>
          <p:cNvSpPr txBox="1"/>
          <p:nvPr/>
        </p:nvSpPr>
        <p:spPr>
          <a:xfrm>
            <a:off x="152400" y="3048000"/>
            <a:ext cx="1539845" cy="369332"/>
          </a:xfrm>
          <a:prstGeom prst="rect">
            <a:avLst/>
          </a:prstGeom>
          <a:noFill/>
        </p:spPr>
        <p:txBody>
          <a:bodyPr wrap="none" rtlCol="0">
            <a:spAutoFit/>
          </a:bodyPr>
          <a:lstStyle/>
          <a:p>
            <a:r>
              <a:rPr lang="en-US" dirty="0" smtClean="0"/>
              <a:t>different sign</a:t>
            </a:r>
            <a:endParaRPr lang="en-GB" dirty="0"/>
          </a:p>
        </p:txBody>
      </p:sp>
      <p:sp>
        <p:nvSpPr>
          <p:cNvPr id="32" name="Date Placeholder 31"/>
          <p:cNvSpPr>
            <a:spLocks noGrp="1"/>
          </p:cNvSpPr>
          <p:nvPr>
            <p:ph type="dt" sz="half" idx="12"/>
          </p:nvPr>
        </p:nvSpPr>
        <p:spPr/>
        <p:txBody>
          <a:bodyPr/>
          <a:lstStyle/>
          <a:p>
            <a:fld id="{4FF792A3-5ECD-4389-8756-8C6FBA64767A}" type="datetime1">
              <a:rPr lang="en-US" smtClean="0"/>
              <a:t>4/19/2013</a:t>
            </a:fld>
            <a:endParaRPr lang="en-US"/>
          </a:p>
        </p:txBody>
      </p:sp>
      <p:sp>
        <p:nvSpPr>
          <p:cNvPr id="33" name="Footer Placeholder 32"/>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78363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14800"/>
            <a:ext cx="7543800" cy="1371600"/>
          </a:xfrm>
        </p:spPr>
        <p:txBody>
          <a:bodyPr/>
          <a:lstStyle/>
          <a:p>
            <a:r>
              <a:rPr lang="en-US" sz="7200" dirty="0" smtClean="0"/>
              <a:t>PART 5</a:t>
            </a:r>
            <a:br>
              <a:rPr lang="en-US" sz="7200" dirty="0" smtClean="0"/>
            </a:br>
            <a:r>
              <a:rPr lang="en-US" sz="3200" dirty="0" smtClean="0">
                <a:solidFill>
                  <a:schemeClr val="accent2"/>
                </a:solidFill>
              </a:rPr>
              <a:t>Operation </a:t>
            </a:r>
            <a:r>
              <a:rPr lang="en-US" sz="3200" dirty="0">
                <a:solidFill>
                  <a:schemeClr val="accent2"/>
                </a:solidFill>
              </a:rPr>
              <a:t>at very high </a:t>
            </a:r>
            <a:r>
              <a:rPr lang="en-US" sz="3200" dirty="0" smtClean="0">
                <a:solidFill>
                  <a:schemeClr val="accent2"/>
                </a:solidFill>
              </a:rPr>
              <a:t>fluences</a:t>
            </a:r>
            <a:r>
              <a:rPr lang="en-US" sz="3200" dirty="0">
                <a:solidFill>
                  <a:schemeClr val="accent2"/>
                </a:solidFill>
              </a:rPr>
              <a:t/>
            </a:r>
            <a:br>
              <a:rPr lang="en-US" sz="3200" dirty="0">
                <a:solidFill>
                  <a:schemeClr val="accent2"/>
                </a:solidFill>
              </a:rPr>
            </a:br>
            <a:r>
              <a:rPr lang="en-US" sz="3200" dirty="0" smtClean="0"/>
              <a:t/>
            </a:r>
            <a:br>
              <a:rPr lang="en-US" sz="3200" dirty="0" smtClean="0"/>
            </a:br>
            <a:r>
              <a:rPr lang="en-US" sz="3200" dirty="0" smtClean="0"/>
              <a:t>recent highlights and challenges</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endParaRPr lang="en-GB" sz="72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62</a:t>
            </a:fld>
            <a:endParaRPr lang="en-US"/>
          </a:p>
        </p:txBody>
      </p:sp>
      <p:sp>
        <p:nvSpPr>
          <p:cNvPr id="7" name="Date Placeholder 6"/>
          <p:cNvSpPr>
            <a:spLocks noGrp="1"/>
          </p:cNvSpPr>
          <p:nvPr>
            <p:ph type="dt" sz="half" idx="12"/>
          </p:nvPr>
        </p:nvSpPr>
        <p:spPr/>
        <p:txBody>
          <a:bodyPr/>
          <a:lstStyle/>
          <a:p>
            <a:fld id="{AEE17A19-48F1-42DC-A98C-DD3D4BAF75C4}" type="datetime1">
              <a:rPr lang="en-US" smtClean="0"/>
              <a:t>4/19/2013</a:t>
            </a:fld>
            <a:endParaRPr lang="en-US"/>
          </a:p>
        </p:txBody>
      </p:sp>
      <p:sp>
        <p:nvSpPr>
          <p:cNvPr id="8" name="Footer Placeholder 7"/>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745737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z="2400" b="1" dirty="0" smtClean="0">
                <a:solidFill>
                  <a:schemeClr val="accent6">
                    <a:lumMod val="60000"/>
                    <a:lumOff val="40000"/>
                  </a:schemeClr>
                </a:solidFill>
              </a:rPr>
              <a:t>What about operation above 10</a:t>
            </a:r>
            <a:r>
              <a:rPr lang="en-US" sz="2400" b="1" baseline="30000" dirty="0" smtClean="0">
                <a:solidFill>
                  <a:schemeClr val="accent6">
                    <a:lumMod val="60000"/>
                    <a:lumOff val="40000"/>
                  </a:schemeClr>
                </a:solidFill>
              </a:rPr>
              <a:t>15 </a:t>
            </a:r>
            <a:r>
              <a:rPr lang="en-US" sz="2400" b="1" dirty="0" smtClean="0">
                <a:solidFill>
                  <a:schemeClr val="accent6">
                    <a:lumMod val="60000"/>
                    <a:lumOff val="40000"/>
                  </a:schemeClr>
                </a:solidFill>
              </a:rPr>
              <a:t>cm</a:t>
            </a:r>
            <a:r>
              <a:rPr lang="en-US" sz="2400" b="1" baseline="30000" dirty="0" smtClean="0">
                <a:solidFill>
                  <a:schemeClr val="accent6">
                    <a:lumMod val="60000"/>
                    <a:lumOff val="40000"/>
                  </a:schemeClr>
                </a:solidFill>
              </a:rPr>
              <a:t>-2</a:t>
            </a:r>
            <a:r>
              <a:rPr lang="en-US" sz="2400" b="1" dirty="0" smtClean="0">
                <a:solidFill>
                  <a:schemeClr val="accent6">
                    <a:lumMod val="60000"/>
                    <a:lumOff val="40000"/>
                  </a:schemeClr>
                </a:solidFill>
              </a:rPr>
              <a:t>?</a:t>
            </a:r>
            <a:endParaRPr lang="en-GB" sz="4000" b="1" dirty="0">
              <a:solidFill>
                <a:schemeClr val="accent6">
                  <a:lumMod val="60000"/>
                  <a:lumOff val="40000"/>
                </a:schemeClr>
              </a:solidFill>
            </a:endParaRPr>
          </a:p>
        </p:txBody>
      </p:sp>
      <p:sp>
        <p:nvSpPr>
          <p:cNvPr id="3" name="Content Placeholder 2"/>
          <p:cNvSpPr>
            <a:spLocks noGrp="1"/>
          </p:cNvSpPr>
          <p:nvPr>
            <p:ph idx="1"/>
          </p:nvPr>
        </p:nvSpPr>
        <p:spPr>
          <a:xfrm>
            <a:off x="304800" y="1219200"/>
            <a:ext cx="8229600" cy="1524000"/>
          </a:xfrm>
        </p:spPr>
        <p:txBody>
          <a:bodyPr/>
          <a:lstStyle/>
          <a:p>
            <a:r>
              <a:rPr lang="en-US" sz="1800" dirty="0" smtClean="0"/>
              <a:t>CCE </a:t>
            </a:r>
            <a:r>
              <a:rPr lang="en-US" sz="1800" dirty="0"/>
              <a:t>measurements show excellent results – much better than predicted? </a:t>
            </a:r>
            <a:endParaRPr lang="en-GB" sz="1800" dirty="0"/>
          </a:p>
          <a:p>
            <a:r>
              <a:rPr lang="en-US" sz="1800" dirty="0" smtClean="0"/>
              <a:t>Problems to understand why:</a:t>
            </a:r>
          </a:p>
          <a:p>
            <a:pPr lvl="1"/>
            <a:r>
              <a:rPr lang="en-US" sz="1600" dirty="0" err="1" smtClean="0"/>
              <a:t>V</a:t>
            </a:r>
            <a:r>
              <a:rPr lang="en-US" sz="1600" baseline="-25000" dirty="0" err="1" smtClean="0"/>
              <a:t>dep</a:t>
            </a:r>
            <a:r>
              <a:rPr lang="en-US" sz="1600" dirty="0" smtClean="0"/>
              <a:t> – CV doesn’t work</a:t>
            </a:r>
          </a:p>
          <a:p>
            <a:pPr lvl="1"/>
            <a:r>
              <a:rPr lang="en-US" sz="1600" dirty="0" smtClean="0"/>
              <a:t>Time resolved TCT does not work, trapping to severe</a:t>
            </a:r>
          </a:p>
        </p:txBody>
      </p:sp>
      <p:sp>
        <p:nvSpPr>
          <p:cNvPr id="5" name="Slide Number Placeholder 4"/>
          <p:cNvSpPr>
            <a:spLocks noGrp="1"/>
          </p:cNvSpPr>
          <p:nvPr>
            <p:ph type="sldNum" sz="quarter" idx="11"/>
          </p:nvPr>
        </p:nvSpPr>
        <p:spPr/>
        <p:txBody>
          <a:bodyPr/>
          <a:lstStyle/>
          <a:p>
            <a:fld id="{B6F15528-21DE-4FAA-801E-634DDDAF4B2B}" type="slidenum">
              <a:rPr lang="en-US" smtClean="0"/>
              <a:pPr/>
              <a:t>63</a:t>
            </a:fld>
            <a:endParaRPr lang="en-US"/>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360182"/>
            <a:ext cx="4771546" cy="319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219200" y="5548640"/>
            <a:ext cx="2973891" cy="261610"/>
          </a:xfrm>
          <a:prstGeom prst="rect">
            <a:avLst/>
          </a:prstGeom>
          <a:noFill/>
        </p:spPr>
        <p:txBody>
          <a:bodyPr wrap="none" rtlCol="0">
            <a:spAutoFit/>
          </a:bodyPr>
          <a:lstStyle/>
          <a:p>
            <a:r>
              <a:rPr lang="en-US" sz="1100" dirty="0" smtClean="0"/>
              <a:t>G. Casse (4</a:t>
            </a:r>
            <a:r>
              <a:rPr lang="en-US" sz="1100" baseline="30000" dirty="0" smtClean="0"/>
              <a:t>th</a:t>
            </a:r>
            <a:r>
              <a:rPr lang="en-US" sz="1100" dirty="0" smtClean="0"/>
              <a:t> RD50 workshop, 2004, CERN)</a:t>
            </a:r>
            <a:endParaRPr lang="en-GB" sz="1100" dirty="0"/>
          </a:p>
        </p:txBody>
      </p:sp>
      <p:sp>
        <p:nvSpPr>
          <p:cNvPr id="12" name="TextBox 11"/>
          <p:cNvSpPr txBox="1"/>
          <p:nvPr/>
        </p:nvSpPr>
        <p:spPr>
          <a:xfrm>
            <a:off x="685800" y="3214390"/>
            <a:ext cx="3001143" cy="276999"/>
          </a:xfrm>
          <a:prstGeom prst="rect">
            <a:avLst/>
          </a:prstGeom>
          <a:noFill/>
        </p:spPr>
        <p:txBody>
          <a:bodyPr wrap="none" rtlCol="0">
            <a:spAutoFit/>
          </a:bodyPr>
          <a:lstStyle/>
          <a:p>
            <a:r>
              <a:rPr lang="en-US" sz="1200" dirty="0" smtClean="0"/>
              <a:t>1</a:t>
            </a:r>
            <a:r>
              <a:rPr lang="en-US" sz="1200" baseline="30000" dirty="0" smtClean="0"/>
              <a:t>st</a:t>
            </a:r>
            <a:r>
              <a:rPr lang="en-US" sz="1200" dirty="0" smtClean="0"/>
              <a:t> observation of unexpectedly high CCE</a:t>
            </a:r>
            <a:endParaRPr lang="en-GB" sz="1200" dirty="0"/>
          </a:p>
        </p:txBody>
      </p:sp>
      <p:pic>
        <p:nvPicPr>
          <p:cNvPr id="15" name="Picture 14" descr="C:\Documents and Settings\affolder.livad\Desktop\tipp09\ninpFZalltipp09-v2-annealed2.tif"/>
          <p:cNvPicPr>
            <a:picLocks noChangeAspect="1" noChangeArrowheads="1"/>
          </p:cNvPicPr>
          <p:nvPr/>
        </p:nvPicPr>
        <p:blipFill>
          <a:blip r:embed="rId3" cstate="print"/>
          <a:srcRect/>
          <a:stretch>
            <a:fillRect/>
          </a:stretch>
        </p:blipFill>
        <p:spPr bwMode="auto">
          <a:xfrm>
            <a:off x="4648200" y="3382699"/>
            <a:ext cx="4495800" cy="2993709"/>
          </a:xfrm>
          <a:prstGeom prst="rect">
            <a:avLst/>
          </a:prstGeom>
          <a:noFill/>
          <a:ln w="9525">
            <a:noFill/>
            <a:miter lim="800000"/>
            <a:headEnd/>
            <a:tailEnd/>
          </a:ln>
        </p:spPr>
      </p:pic>
      <p:sp>
        <p:nvSpPr>
          <p:cNvPr id="16" name="Text Box 10"/>
          <p:cNvSpPr txBox="1">
            <a:spLocks noChangeArrowheads="1"/>
          </p:cNvSpPr>
          <p:nvPr/>
        </p:nvSpPr>
        <p:spPr bwMode="auto">
          <a:xfrm>
            <a:off x="5067976" y="3506748"/>
            <a:ext cx="3987124" cy="261610"/>
          </a:xfrm>
          <a:prstGeom prst="rect">
            <a:avLst/>
          </a:prstGeom>
          <a:noFill/>
          <a:ln w="9525" algn="ctr">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en-US" sz="1100" dirty="0">
                <a:latin typeface="Times New Roman" pitchFamily="18" charset="0"/>
              </a:rPr>
              <a:t>[</a:t>
            </a:r>
            <a:r>
              <a:rPr lang="en-US" sz="1100" dirty="0" err="1">
                <a:latin typeface="Times New Roman" pitchFamily="18" charset="0"/>
              </a:rPr>
              <a:t>A.Affolder</a:t>
            </a:r>
            <a:r>
              <a:rPr lang="en-US" sz="1100" dirty="0">
                <a:latin typeface="Times New Roman" pitchFamily="18" charset="0"/>
              </a:rPr>
              <a:t>, Liverpool, </a:t>
            </a:r>
            <a:r>
              <a:rPr lang="en-US" sz="1100" dirty="0" smtClean="0">
                <a:latin typeface="Times New Roman" pitchFamily="18" charset="0"/>
              </a:rPr>
              <a:t>NIMA 623</a:t>
            </a:r>
            <a:r>
              <a:rPr lang="en-US" sz="1100" dirty="0">
                <a:latin typeface="Times New Roman" pitchFamily="18" charset="0"/>
              </a:rPr>
              <a:t>, </a:t>
            </a:r>
            <a:r>
              <a:rPr lang="en-US" sz="1100" dirty="0" smtClean="0">
                <a:latin typeface="Times New Roman" pitchFamily="18" charset="0"/>
              </a:rPr>
              <a:t>2010</a:t>
            </a:r>
            <a:r>
              <a:rPr lang="en-US" sz="1100" dirty="0">
                <a:latin typeface="Times New Roman" pitchFamily="18" charset="0"/>
              </a:rPr>
              <a:t>, </a:t>
            </a:r>
            <a:r>
              <a:rPr lang="en-US" sz="1100" dirty="0" smtClean="0">
                <a:latin typeface="Times New Roman" pitchFamily="18" charset="0"/>
              </a:rPr>
              <a:t>177–179]</a:t>
            </a:r>
            <a:endParaRPr lang="en-US" sz="1100" dirty="0">
              <a:latin typeface="Times New Roman" pitchFamily="18" charset="0"/>
            </a:endParaRPr>
          </a:p>
        </p:txBody>
      </p:sp>
      <p:sp>
        <p:nvSpPr>
          <p:cNvPr id="23" name="Oval 22"/>
          <p:cNvSpPr/>
          <p:nvPr/>
        </p:nvSpPr>
        <p:spPr bwMode="auto">
          <a:xfrm>
            <a:off x="7962900" y="5679445"/>
            <a:ext cx="609600" cy="130805"/>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25" name="Straight Arrow Connector 24"/>
          <p:cNvCxnSpPr>
            <a:stCxn id="23" idx="1"/>
          </p:cNvCxnSpPr>
          <p:nvPr/>
        </p:nvCxnSpPr>
        <p:spPr bwMode="auto">
          <a:xfrm flipH="1" flipV="1">
            <a:off x="7162800" y="3214390"/>
            <a:ext cx="889374" cy="248421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5486400" y="2819400"/>
            <a:ext cx="3185487" cy="369332"/>
          </a:xfrm>
          <a:prstGeom prst="rect">
            <a:avLst/>
          </a:prstGeom>
          <a:noFill/>
        </p:spPr>
        <p:txBody>
          <a:bodyPr wrap="none" rtlCol="0">
            <a:spAutoFit/>
          </a:bodyPr>
          <a:lstStyle/>
          <a:p>
            <a:r>
              <a:rPr lang="en-US" dirty="0" smtClean="0"/>
              <a:t>Expected signal 2-3x too low!</a:t>
            </a:r>
            <a:endParaRPr lang="en-GB" dirty="0"/>
          </a:p>
        </p:txBody>
      </p:sp>
      <p:sp>
        <p:nvSpPr>
          <p:cNvPr id="7" name="Date Placeholder 6"/>
          <p:cNvSpPr>
            <a:spLocks noGrp="1"/>
          </p:cNvSpPr>
          <p:nvPr>
            <p:ph type="dt" sz="half" idx="12"/>
          </p:nvPr>
        </p:nvSpPr>
        <p:spPr/>
        <p:txBody>
          <a:bodyPr/>
          <a:lstStyle/>
          <a:p>
            <a:fld id="{5AF94148-498B-4335-8DDB-A161480B3C05}" type="datetime1">
              <a:rPr lang="en-US" smtClean="0"/>
              <a:t>4/19/2013</a:t>
            </a:fld>
            <a:endParaRPr lang="en-US"/>
          </a:p>
        </p:txBody>
      </p:sp>
      <p:sp>
        <p:nvSpPr>
          <p:cNvPr id="8" name="Footer Placeholder 7"/>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0583475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6F15528-21DE-4FAA-801E-634DDDAF4B2B}" type="slidenum">
              <a:rPr lang="en-US" smtClean="0"/>
              <a:pPr/>
              <a:t>64</a:t>
            </a:fld>
            <a:endParaRPr lang="en-US"/>
          </a:p>
        </p:txBody>
      </p:sp>
      <p:sp>
        <p:nvSpPr>
          <p:cNvPr id="9" name="Text Box 17"/>
          <p:cNvSpPr txBox="1">
            <a:spLocks noChangeArrowheads="1"/>
          </p:cNvSpPr>
          <p:nvPr/>
        </p:nvSpPr>
        <p:spPr bwMode="auto">
          <a:xfrm>
            <a:off x="47625" y="609600"/>
            <a:ext cx="882324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solidFill>
                  <a:srgbClr val="FF0000"/>
                </a:solidFill>
              </a:rPr>
              <a:t>SIMULATION </a:t>
            </a:r>
            <a:r>
              <a:rPr lang="en-US" sz="1400" b="1" dirty="0" smtClean="0">
                <a:solidFill>
                  <a:srgbClr val="FF0000"/>
                </a:solidFill>
              </a:rPr>
              <a:t>BASED ON MEASURED DAMAGE PARAMETERS FAILS </a:t>
            </a:r>
            <a:r>
              <a:rPr lang="en-US" sz="1400" b="1" dirty="0">
                <a:solidFill>
                  <a:srgbClr val="FF0000"/>
                </a:solidFill>
              </a:rPr>
              <a:t>COMPLETELY! </a:t>
            </a:r>
          </a:p>
          <a:p>
            <a:r>
              <a:rPr lang="en-US" sz="1400" b="1" dirty="0">
                <a:solidFill>
                  <a:srgbClr val="FF0000"/>
                </a:solidFill>
              </a:rPr>
              <a:t>Even if trapping is off - the active region assumed by depletion is not enough to reproduce the signal!</a:t>
            </a:r>
          </a:p>
          <a:p>
            <a:endParaRPr lang="en-US" sz="1400" b="1" dirty="0">
              <a:solidFill>
                <a:srgbClr val="FF0000"/>
              </a:solidFill>
            </a:endParaRPr>
          </a:p>
        </p:txBody>
      </p:sp>
      <p:sp>
        <p:nvSpPr>
          <p:cNvPr id="14" name="TextBox 13"/>
          <p:cNvSpPr txBox="1"/>
          <p:nvPr/>
        </p:nvSpPr>
        <p:spPr>
          <a:xfrm>
            <a:off x="533400" y="2438400"/>
            <a:ext cx="3018840" cy="369332"/>
          </a:xfrm>
          <a:prstGeom prst="rect">
            <a:avLst/>
          </a:prstGeom>
          <a:noFill/>
        </p:spPr>
        <p:txBody>
          <a:bodyPr wrap="none" rtlCol="0">
            <a:spAutoFit/>
          </a:bodyPr>
          <a:lstStyle/>
          <a:p>
            <a:r>
              <a:rPr lang="en-US" dirty="0" smtClean="0"/>
              <a:t>Trapping and expected Neff</a:t>
            </a:r>
            <a:endParaRPr lang="en-GB" dirty="0"/>
          </a:p>
        </p:txBody>
      </p:sp>
      <p:sp>
        <p:nvSpPr>
          <p:cNvPr id="15" name="TextBox 14"/>
          <p:cNvSpPr txBox="1"/>
          <p:nvPr/>
        </p:nvSpPr>
        <p:spPr>
          <a:xfrm>
            <a:off x="5105400" y="2438400"/>
            <a:ext cx="3309560" cy="369332"/>
          </a:xfrm>
          <a:prstGeom prst="rect">
            <a:avLst/>
          </a:prstGeom>
          <a:noFill/>
        </p:spPr>
        <p:txBody>
          <a:bodyPr wrap="none" rtlCol="0">
            <a:spAutoFit/>
          </a:bodyPr>
          <a:lstStyle/>
          <a:p>
            <a:r>
              <a:rPr lang="en-US" dirty="0" smtClean="0"/>
              <a:t>No trapping and expected Neff</a:t>
            </a:r>
            <a:endParaRPr lang="en-GB" dirty="0"/>
          </a:p>
        </p:txBody>
      </p:sp>
      <p:pic>
        <p:nvPicPr>
          <p:cNvPr id="16" name="Picture 2" descr="RealBet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4652963" cy="31559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RealBet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038" y="2205038"/>
            <a:ext cx="4652962" cy="31559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3"/>
          <p:cNvSpPr txBox="1">
            <a:spLocks noChangeArrowheads="1"/>
          </p:cNvSpPr>
          <p:nvPr/>
        </p:nvSpPr>
        <p:spPr bwMode="auto">
          <a:xfrm>
            <a:off x="468313" y="1879600"/>
            <a:ext cx="2076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l-GR" sz="1600">
                <a:solidFill>
                  <a:srgbClr val="FF0000"/>
                </a:solidFill>
                <a:cs typeface="Arial" charset="0"/>
              </a:rPr>
              <a:t>β</a:t>
            </a:r>
            <a:r>
              <a:rPr lang="sl-SI" sz="1600" baseline="-25000">
                <a:solidFill>
                  <a:srgbClr val="FF0000"/>
                </a:solidFill>
                <a:cs typeface="Arial" charset="0"/>
              </a:rPr>
              <a:t>e </a:t>
            </a:r>
            <a:r>
              <a:rPr lang="sl-SI" sz="1600">
                <a:solidFill>
                  <a:srgbClr val="FF0000"/>
                </a:solidFill>
                <a:cs typeface="Arial" charset="0"/>
              </a:rPr>
              <a:t>= 3.2</a:t>
            </a:r>
            <a:r>
              <a:rPr lang="en-US" sz="1600">
                <a:solidFill>
                  <a:srgbClr val="FF0000"/>
                </a:solidFill>
                <a:cs typeface="Arial" charset="0"/>
              </a:rPr>
              <a:t>·</a:t>
            </a:r>
            <a:r>
              <a:rPr lang="sl-SI" sz="1600">
                <a:solidFill>
                  <a:srgbClr val="FF0000"/>
                </a:solidFill>
                <a:cs typeface="Arial" charset="0"/>
              </a:rPr>
              <a:t>10</a:t>
            </a:r>
            <a:r>
              <a:rPr lang="sl-SI" sz="1600" baseline="30000">
                <a:solidFill>
                  <a:srgbClr val="FF0000"/>
                </a:solidFill>
                <a:cs typeface="Arial" charset="0"/>
              </a:rPr>
              <a:t>-16 </a:t>
            </a:r>
            <a:r>
              <a:rPr lang="sl-SI" sz="1600">
                <a:solidFill>
                  <a:srgbClr val="FF0000"/>
                </a:solidFill>
                <a:cs typeface="Arial" charset="0"/>
              </a:rPr>
              <a:t>cm</a:t>
            </a:r>
            <a:r>
              <a:rPr lang="sl-SI" sz="1600" baseline="30000">
                <a:solidFill>
                  <a:srgbClr val="FF0000"/>
                </a:solidFill>
                <a:cs typeface="Arial" charset="0"/>
              </a:rPr>
              <a:t>2</a:t>
            </a:r>
            <a:r>
              <a:rPr lang="sl-SI" sz="1600">
                <a:solidFill>
                  <a:srgbClr val="FF0000"/>
                </a:solidFill>
                <a:cs typeface="Arial" charset="0"/>
              </a:rPr>
              <a:t>/ns </a:t>
            </a:r>
          </a:p>
          <a:p>
            <a:pPr eaLnBrk="1" hangingPunct="1"/>
            <a:r>
              <a:rPr lang="el-GR" sz="1600">
                <a:solidFill>
                  <a:srgbClr val="FF0000"/>
                </a:solidFill>
                <a:cs typeface="Arial" charset="0"/>
              </a:rPr>
              <a:t>β</a:t>
            </a:r>
            <a:r>
              <a:rPr lang="sl-SI" sz="1600" baseline="-25000">
                <a:solidFill>
                  <a:srgbClr val="FF0000"/>
                </a:solidFill>
                <a:cs typeface="Arial" charset="0"/>
              </a:rPr>
              <a:t>h </a:t>
            </a:r>
            <a:r>
              <a:rPr lang="sl-SI" sz="1600">
                <a:solidFill>
                  <a:srgbClr val="FF0000"/>
                </a:solidFill>
                <a:cs typeface="Arial" charset="0"/>
              </a:rPr>
              <a:t>= 3.5</a:t>
            </a:r>
            <a:r>
              <a:rPr lang="en-US" sz="1600">
                <a:solidFill>
                  <a:srgbClr val="FF0000"/>
                </a:solidFill>
                <a:cs typeface="Arial" charset="0"/>
              </a:rPr>
              <a:t>·</a:t>
            </a:r>
            <a:r>
              <a:rPr lang="sl-SI" sz="1600">
                <a:solidFill>
                  <a:srgbClr val="FF0000"/>
                </a:solidFill>
                <a:cs typeface="Arial" charset="0"/>
              </a:rPr>
              <a:t>10</a:t>
            </a:r>
            <a:r>
              <a:rPr lang="sl-SI" sz="1600" baseline="30000">
                <a:solidFill>
                  <a:srgbClr val="FF0000"/>
                </a:solidFill>
                <a:cs typeface="Arial" charset="0"/>
              </a:rPr>
              <a:t>-16 </a:t>
            </a:r>
            <a:r>
              <a:rPr lang="sl-SI" sz="1600">
                <a:solidFill>
                  <a:srgbClr val="FF0000"/>
                </a:solidFill>
                <a:cs typeface="Arial" charset="0"/>
              </a:rPr>
              <a:t>cm</a:t>
            </a:r>
            <a:r>
              <a:rPr lang="sl-SI" sz="1600" baseline="30000">
                <a:solidFill>
                  <a:srgbClr val="FF0000"/>
                </a:solidFill>
                <a:cs typeface="Arial" charset="0"/>
              </a:rPr>
              <a:t>2</a:t>
            </a:r>
            <a:r>
              <a:rPr lang="sl-SI" sz="1600">
                <a:solidFill>
                  <a:srgbClr val="FF0000"/>
                </a:solidFill>
                <a:cs typeface="Arial" charset="0"/>
              </a:rPr>
              <a:t>/ns</a:t>
            </a:r>
            <a:endParaRPr lang="en-US" sz="1600">
              <a:solidFill>
                <a:srgbClr val="FF0000"/>
              </a:solidFill>
              <a:cs typeface="Arial" charset="0"/>
            </a:endParaRPr>
          </a:p>
        </p:txBody>
      </p:sp>
      <p:sp>
        <p:nvSpPr>
          <p:cNvPr id="19" name="Text Box 14"/>
          <p:cNvSpPr txBox="1">
            <a:spLocks noChangeArrowheads="1"/>
          </p:cNvSpPr>
          <p:nvPr/>
        </p:nvSpPr>
        <p:spPr bwMode="auto">
          <a:xfrm>
            <a:off x="4935538" y="2024063"/>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sl-SI" sz="1600">
                <a:solidFill>
                  <a:srgbClr val="FF0000"/>
                </a:solidFill>
                <a:cs typeface="Arial" charset="0"/>
              </a:rPr>
              <a:t>No trapping, only N</a:t>
            </a:r>
            <a:r>
              <a:rPr lang="sl-SI" sz="1600" baseline="-25000">
                <a:solidFill>
                  <a:srgbClr val="FF0000"/>
                </a:solidFill>
                <a:cs typeface="Arial" charset="0"/>
              </a:rPr>
              <a:t>eff</a:t>
            </a:r>
            <a:r>
              <a:rPr lang="sl-SI" sz="1600">
                <a:solidFill>
                  <a:srgbClr val="FF0000"/>
                </a:solidFill>
                <a:cs typeface="Arial" charset="0"/>
              </a:rPr>
              <a:t>:</a:t>
            </a:r>
            <a:endParaRPr lang="en-US" sz="1600">
              <a:solidFill>
                <a:srgbClr val="FF0000"/>
              </a:solidFill>
              <a:cs typeface="Arial" charset="0"/>
            </a:endParaRPr>
          </a:p>
        </p:txBody>
      </p:sp>
      <p:sp>
        <p:nvSpPr>
          <p:cNvPr id="20" name="Text Box 15"/>
          <p:cNvSpPr txBox="1">
            <a:spLocks noChangeArrowheads="1"/>
          </p:cNvSpPr>
          <p:nvPr/>
        </p:nvSpPr>
        <p:spPr bwMode="auto">
          <a:xfrm>
            <a:off x="323850" y="1557338"/>
            <a:ext cx="320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sl-SI" sz="1600"/>
              <a:t>Black: measured, </a:t>
            </a:r>
            <a:r>
              <a:rPr lang="sl-SI" sz="1600">
                <a:solidFill>
                  <a:srgbClr val="FF0000"/>
                </a:solidFill>
              </a:rPr>
              <a:t>Red: simulation</a:t>
            </a:r>
            <a:endParaRPr lang="en-US" sz="1600">
              <a:solidFill>
                <a:srgbClr val="FF0000"/>
              </a:solidFill>
            </a:endParaRPr>
          </a:p>
        </p:txBody>
      </p:sp>
      <p:sp>
        <p:nvSpPr>
          <p:cNvPr id="21" name="Text Box 16"/>
          <p:cNvSpPr txBox="1">
            <a:spLocks noChangeArrowheads="1"/>
          </p:cNvSpPr>
          <p:nvPr/>
        </p:nvSpPr>
        <p:spPr bwMode="auto">
          <a:xfrm>
            <a:off x="4860925" y="1577975"/>
            <a:ext cx="320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sl-SI" sz="1600"/>
              <a:t>Black: measured, </a:t>
            </a:r>
            <a:r>
              <a:rPr lang="sl-SI" sz="1600">
                <a:solidFill>
                  <a:srgbClr val="FF0000"/>
                </a:solidFill>
              </a:rPr>
              <a:t>Red: simulation</a:t>
            </a:r>
            <a:endParaRPr lang="en-US" sz="1600">
              <a:solidFill>
                <a:srgbClr val="FF0000"/>
              </a:solidFill>
            </a:endParaRPr>
          </a:p>
        </p:txBody>
      </p:sp>
      <p:sp>
        <p:nvSpPr>
          <p:cNvPr id="23" name="TextBox 22"/>
          <p:cNvSpPr txBox="1"/>
          <p:nvPr/>
        </p:nvSpPr>
        <p:spPr>
          <a:xfrm>
            <a:off x="533400" y="5562600"/>
            <a:ext cx="3115020" cy="923330"/>
          </a:xfrm>
          <a:prstGeom prst="rect">
            <a:avLst/>
          </a:prstGeom>
          <a:noFill/>
        </p:spPr>
        <p:txBody>
          <a:bodyPr wrap="none" rtlCol="0">
            <a:spAutoFit/>
          </a:bodyPr>
          <a:lstStyle/>
          <a:p>
            <a:r>
              <a:rPr lang="en-US" dirty="0" smtClean="0"/>
              <a:t>NOTE:</a:t>
            </a:r>
          </a:p>
          <a:p>
            <a:pPr marL="285750" indent="-285750">
              <a:buFont typeface="Wingdings" pitchFamily="2" charset="2"/>
              <a:buChar char="Ø"/>
            </a:pPr>
            <a:r>
              <a:rPr lang="en-US" dirty="0" smtClean="0"/>
              <a:t>Very high voltage applied</a:t>
            </a:r>
          </a:p>
          <a:p>
            <a:pPr marL="285750" indent="-285750">
              <a:buFont typeface="Wingdings" pitchFamily="2" charset="2"/>
              <a:buChar char="Ø"/>
            </a:pPr>
            <a:r>
              <a:rPr lang="en-US" dirty="0" smtClean="0"/>
              <a:t>CCE &gt;=1 </a:t>
            </a:r>
            <a:endParaRPr lang="en-GB" dirty="0"/>
          </a:p>
        </p:txBody>
      </p:sp>
      <p:sp>
        <p:nvSpPr>
          <p:cNvPr id="2" name="Date Placeholder 1"/>
          <p:cNvSpPr>
            <a:spLocks noGrp="1"/>
          </p:cNvSpPr>
          <p:nvPr>
            <p:ph type="dt" sz="half" idx="12"/>
          </p:nvPr>
        </p:nvSpPr>
        <p:spPr/>
        <p:txBody>
          <a:bodyPr/>
          <a:lstStyle/>
          <a:p>
            <a:fld id="{45CD33B1-0475-40D7-ABBB-83CDFD72B565}" type="datetime1">
              <a:rPr lang="en-US" smtClean="0"/>
              <a:t>4/19/2013</a:t>
            </a:fld>
            <a:endParaRPr lang="en-US"/>
          </a:p>
        </p:txBody>
      </p:sp>
      <p:sp>
        <p:nvSpPr>
          <p:cNvPr id="3" name="Footer Placeholder 2"/>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193002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81000"/>
          </a:xfrm>
        </p:spPr>
        <p:txBody>
          <a:bodyPr/>
          <a:lstStyle/>
          <a:p>
            <a:r>
              <a:rPr lang="en-US" sz="2800" b="1" dirty="0" smtClean="0">
                <a:solidFill>
                  <a:schemeClr val="accent6">
                    <a:lumMod val="60000"/>
                    <a:lumOff val="40000"/>
                  </a:schemeClr>
                </a:solidFill>
              </a:rPr>
              <a:t>Charge multiplication</a:t>
            </a:r>
            <a:endParaRPr lang="en-GB" sz="2800" b="1" dirty="0">
              <a:solidFill>
                <a:schemeClr val="accent6">
                  <a:lumMod val="60000"/>
                  <a:lumOff val="40000"/>
                </a:schemeClr>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65</a:t>
            </a:fld>
            <a:endParaRPr lang="en-US"/>
          </a:p>
        </p:txBody>
      </p:sp>
      <p:pic>
        <p:nvPicPr>
          <p:cNvPr id="9" name="Picture 8" descr="5E15-col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3416300"/>
            <a:ext cx="45720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2"/>
          <p:cNvSpPr txBox="1">
            <a:spLocks noChangeArrowheads="1"/>
          </p:cNvSpPr>
          <p:nvPr/>
        </p:nvSpPr>
        <p:spPr bwMode="auto">
          <a:xfrm>
            <a:off x="6176962" y="5549816"/>
            <a:ext cx="2647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sl-SI" sz="900" i="1" dirty="0"/>
              <a:t>T</a:t>
            </a:r>
            <a:r>
              <a:rPr lang="en-US" sz="900" i="1" dirty="0"/>
              <a:t>. </a:t>
            </a:r>
            <a:r>
              <a:rPr lang="sl-SI" sz="900" i="1" dirty="0"/>
              <a:t>Affolder</a:t>
            </a:r>
            <a:r>
              <a:rPr lang="en-US" sz="900" i="1" dirty="0"/>
              <a:t> et al.,</a:t>
            </a:r>
            <a:r>
              <a:rPr lang="sl-SI" sz="900" i="1" dirty="0"/>
              <a:t> IEEE NSS-MIC</a:t>
            </a:r>
            <a:r>
              <a:rPr lang="en-US" sz="900" i="1" dirty="0"/>
              <a:t>, </a:t>
            </a:r>
            <a:r>
              <a:rPr lang="sl-SI" sz="900" i="1" dirty="0"/>
              <a:t>Orlando</a:t>
            </a:r>
            <a:r>
              <a:rPr lang="en-US" sz="900" i="1" dirty="0"/>
              <a:t>, 200</a:t>
            </a:r>
            <a:r>
              <a:rPr lang="sl-SI" sz="900" i="1" dirty="0"/>
              <a:t>9.</a:t>
            </a:r>
            <a:endParaRPr lang="en-US" sz="900" i="1" dirty="0"/>
          </a:p>
        </p:txBody>
      </p:sp>
      <p:pic>
        <p:nvPicPr>
          <p:cNvPr id="1044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3505063"/>
            <a:ext cx="4305300" cy="291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143000" y="5410200"/>
            <a:ext cx="3118161" cy="253916"/>
          </a:xfrm>
          <a:prstGeom prst="rect">
            <a:avLst/>
          </a:prstGeom>
          <a:noFill/>
        </p:spPr>
        <p:txBody>
          <a:bodyPr wrap="none" rtlCol="0">
            <a:spAutoFit/>
          </a:bodyPr>
          <a:lstStyle/>
          <a:p>
            <a:r>
              <a:rPr lang="en-US" sz="1050" dirty="0" smtClean="0"/>
              <a:t>M. K</a:t>
            </a:r>
            <a:r>
              <a:rPr lang="de-DE" sz="1050" dirty="0" smtClean="0"/>
              <a:t>ö</a:t>
            </a:r>
            <a:r>
              <a:rPr lang="en-US" sz="1050" dirty="0" err="1" smtClean="0"/>
              <a:t>hler</a:t>
            </a:r>
            <a:r>
              <a:rPr lang="en-US" sz="1050" dirty="0" smtClean="0"/>
              <a:t>, 16</a:t>
            </a:r>
            <a:r>
              <a:rPr lang="en-US" sz="1050" baseline="30000" dirty="0" smtClean="0"/>
              <a:t>th</a:t>
            </a:r>
            <a:r>
              <a:rPr lang="en-US" sz="1050" dirty="0" smtClean="0"/>
              <a:t> RD50 workshop, Barcelona, 2010</a:t>
            </a:r>
            <a:endParaRPr lang="en-GB" sz="1050" dirty="0"/>
          </a:p>
        </p:txBody>
      </p:sp>
      <p:sp>
        <p:nvSpPr>
          <p:cNvPr id="16" name="TextBox 15"/>
          <p:cNvSpPr txBox="1"/>
          <p:nvPr/>
        </p:nvSpPr>
        <p:spPr>
          <a:xfrm>
            <a:off x="206328" y="1036767"/>
            <a:ext cx="899605" cy="369332"/>
          </a:xfrm>
          <a:prstGeom prst="rect">
            <a:avLst/>
          </a:prstGeom>
          <a:noFill/>
        </p:spPr>
        <p:txBody>
          <a:bodyPr wrap="none" rtlCol="0">
            <a:spAutoFit/>
          </a:bodyPr>
          <a:lstStyle/>
          <a:p>
            <a:r>
              <a:rPr lang="en-US" dirty="0" smtClean="0"/>
              <a:t>High </a:t>
            </a:r>
            <a:r>
              <a:rPr lang="en-US" dirty="0" smtClean="0">
                <a:latin typeface="Symbol" pitchFamily="18" charset="2"/>
              </a:rPr>
              <a:t>F</a:t>
            </a:r>
            <a:endParaRPr lang="en-GB" dirty="0"/>
          </a:p>
        </p:txBody>
      </p:sp>
      <p:sp>
        <p:nvSpPr>
          <p:cNvPr id="17" name="Right Arrow 16"/>
          <p:cNvSpPr/>
          <p:nvPr/>
        </p:nvSpPr>
        <p:spPr bwMode="auto">
          <a:xfrm>
            <a:off x="1304644" y="1067373"/>
            <a:ext cx="330757" cy="3693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667149" y="928873"/>
            <a:ext cx="1228451" cy="646331"/>
          </a:xfrm>
          <a:prstGeom prst="rect">
            <a:avLst/>
          </a:prstGeom>
          <a:noFill/>
        </p:spPr>
        <p:txBody>
          <a:bodyPr wrap="square" rtlCol="0">
            <a:spAutoFit/>
          </a:bodyPr>
          <a:lstStyle/>
          <a:p>
            <a:r>
              <a:rPr lang="en-US" dirty="0"/>
              <a:t>l</a:t>
            </a:r>
            <a:r>
              <a:rPr lang="en-US" dirty="0" smtClean="0"/>
              <a:t>arge </a:t>
            </a:r>
            <a:r>
              <a:rPr lang="en-US" i="1" dirty="0" smtClean="0"/>
              <a:t>N</a:t>
            </a:r>
            <a:r>
              <a:rPr lang="en-US" i="1" baseline="-25000" dirty="0" smtClean="0"/>
              <a:t>eff</a:t>
            </a:r>
            <a:endParaRPr lang="en-US" i="1" baseline="-25000" dirty="0"/>
          </a:p>
          <a:p>
            <a:r>
              <a:rPr lang="en-US" dirty="0" smtClean="0"/>
              <a:t>high </a:t>
            </a:r>
            <a:r>
              <a:rPr lang="en-US" i="1" dirty="0" smtClean="0"/>
              <a:t>V</a:t>
            </a:r>
            <a:endParaRPr lang="en-GB" i="1" dirty="0"/>
          </a:p>
        </p:txBody>
      </p:sp>
      <p:sp>
        <p:nvSpPr>
          <p:cNvPr id="23" name="TextBox 22"/>
          <p:cNvSpPr txBox="1"/>
          <p:nvPr/>
        </p:nvSpPr>
        <p:spPr>
          <a:xfrm>
            <a:off x="3183660" y="1012456"/>
            <a:ext cx="877163" cy="369332"/>
          </a:xfrm>
          <a:prstGeom prst="rect">
            <a:avLst/>
          </a:prstGeom>
          <a:noFill/>
        </p:spPr>
        <p:txBody>
          <a:bodyPr wrap="none" rtlCol="0">
            <a:spAutoFit/>
          </a:bodyPr>
          <a:lstStyle/>
          <a:p>
            <a:r>
              <a:rPr lang="en-US" dirty="0" smtClean="0"/>
              <a:t>High E</a:t>
            </a:r>
            <a:endParaRPr lang="en-GB" dirty="0"/>
          </a:p>
        </p:txBody>
      </p:sp>
      <p:sp>
        <p:nvSpPr>
          <p:cNvPr id="25" name="TextBox 24"/>
          <p:cNvSpPr txBox="1"/>
          <p:nvPr/>
        </p:nvSpPr>
        <p:spPr>
          <a:xfrm>
            <a:off x="4381500" y="900298"/>
            <a:ext cx="1212293" cy="646331"/>
          </a:xfrm>
          <a:prstGeom prst="rect">
            <a:avLst/>
          </a:prstGeom>
          <a:noFill/>
        </p:spPr>
        <p:txBody>
          <a:bodyPr wrap="square" rtlCol="0">
            <a:spAutoFit/>
          </a:bodyPr>
          <a:lstStyle/>
          <a:p>
            <a:r>
              <a:rPr lang="en-US" dirty="0" smtClean="0"/>
              <a:t>Impact ionization</a:t>
            </a:r>
            <a:endParaRPr lang="en-GB" dirty="0"/>
          </a:p>
        </p:txBody>
      </p:sp>
      <p:pic>
        <p:nvPicPr>
          <p:cNvPr id="1044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18" y="900298"/>
            <a:ext cx="3648057" cy="262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ight Arrow 26"/>
          <p:cNvSpPr/>
          <p:nvPr/>
        </p:nvSpPr>
        <p:spPr bwMode="auto">
          <a:xfrm>
            <a:off x="2777566" y="1021981"/>
            <a:ext cx="330757" cy="3693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 name="Right Arrow 27"/>
          <p:cNvSpPr/>
          <p:nvPr/>
        </p:nvSpPr>
        <p:spPr bwMode="auto">
          <a:xfrm>
            <a:off x="4095782" y="1012456"/>
            <a:ext cx="330757" cy="3693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888898" y="3657600"/>
            <a:ext cx="2082621" cy="369332"/>
          </a:xfrm>
          <a:prstGeom prst="rect">
            <a:avLst/>
          </a:prstGeom>
          <a:noFill/>
        </p:spPr>
        <p:txBody>
          <a:bodyPr wrap="none" rtlCol="0">
            <a:spAutoFit/>
          </a:bodyPr>
          <a:lstStyle/>
          <a:p>
            <a:r>
              <a:rPr lang="en-US" dirty="0" smtClean="0"/>
              <a:t>3D p-type detector</a:t>
            </a:r>
            <a:endParaRPr lang="en-GB" dirty="0"/>
          </a:p>
        </p:txBody>
      </p:sp>
      <p:sp>
        <p:nvSpPr>
          <p:cNvPr id="30" name="TextBox 29"/>
          <p:cNvSpPr txBox="1"/>
          <p:nvPr/>
        </p:nvSpPr>
        <p:spPr>
          <a:xfrm>
            <a:off x="5105400" y="5778416"/>
            <a:ext cx="2569934" cy="369332"/>
          </a:xfrm>
          <a:prstGeom prst="rect">
            <a:avLst/>
          </a:prstGeom>
          <a:noFill/>
        </p:spPr>
        <p:txBody>
          <a:bodyPr wrap="none" rtlCol="0">
            <a:spAutoFit/>
          </a:bodyPr>
          <a:lstStyle/>
          <a:p>
            <a:r>
              <a:rPr lang="en-US" dirty="0" smtClean="0"/>
              <a:t>planar p-type detectors</a:t>
            </a:r>
            <a:endParaRPr lang="en-GB" dirty="0"/>
          </a:p>
        </p:txBody>
      </p:sp>
      <mc:AlternateContent xmlns:mc="http://schemas.openxmlformats.org/markup-compatibility/2006" xmlns:a14="http://schemas.microsoft.com/office/drawing/2010/main">
        <mc:Choice Requires="a14">
          <p:sp>
            <p:nvSpPr>
              <p:cNvPr id="19" name="TextBox 18"/>
              <p:cNvSpPr txBox="1"/>
              <p:nvPr/>
            </p:nvSpPr>
            <p:spPr>
              <a:xfrm>
                <a:off x="1570903" y="1858252"/>
                <a:ext cx="24899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sSub>
                        <m:sSubPr>
                          <m:ctrlPr>
                            <a:rPr lang="en-US" b="0" i="1" smtClean="0">
                              <a:latin typeface="Cambria Math"/>
                            </a:rPr>
                          </m:ctrlPr>
                        </m:sSubPr>
                        <m:e>
                          <m:r>
                            <a:rPr lang="en-US" b="0" i="1" smtClean="0">
                              <a:latin typeface="Cambria Math"/>
                            </a:rPr>
                            <m:t>𝑁</m:t>
                          </m:r>
                        </m:e>
                        <m:sub>
                          <m:r>
                            <a:rPr lang="en-US" b="0" i="1" smtClean="0">
                              <a:latin typeface="Cambria Math"/>
                            </a:rPr>
                            <m:t>𝑒</m:t>
                          </m:r>
                        </m:sub>
                      </m:sSub>
                      <m:r>
                        <a:rPr lang="en-US" b="0" i="1" smtClean="0">
                          <a:latin typeface="Cambria Math"/>
                        </a:rPr>
                        <m:t>=</m:t>
                      </m:r>
                      <m:sSub>
                        <m:sSubPr>
                          <m:ctrlPr>
                            <a:rPr lang="en-US" b="0" i="1" smtClean="0">
                              <a:latin typeface="Cambria Math"/>
                            </a:rPr>
                          </m:ctrlPr>
                        </m:sSubPr>
                        <m:e>
                          <m:r>
                            <a:rPr lang="en-US" b="0" i="1" smtClean="0">
                              <a:latin typeface="Cambria Math"/>
                            </a:rPr>
                            <m:t>𝑁</m:t>
                          </m:r>
                        </m:e>
                        <m:sub>
                          <m:r>
                            <a:rPr lang="en-US" b="0" i="1" smtClean="0">
                              <a:latin typeface="Cambria Math"/>
                            </a:rPr>
                            <m:t>𝑒</m:t>
                          </m:r>
                        </m:sub>
                      </m:sSub>
                      <m:r>
                        <a:rPr lang="en-US" b="0" i="1" smtClean="0">
                          <a:latin typeface="Cambria Math"/>
                        </a:rPr>
                        <m:t> ∙</m:t>
                      </m:r>
                      <m:r>
                        <a:rPr lang="en-US" b="0" i="1" smtClean="0">
                          <a:latin typeface="Cambria Math"/>
                          <a:ea typeface="Cambria Math"/>
                        </a:rPr>
                        <m:t>𝛼</m:t>
                      </m:r>
                      <m:r>
                        <a:rPr lang="en-US" b="0" i="1" smtClean="0">
                          <a:latin typeface="Cambria Math"/>
                          <a:ea typeface="Cambria Math"/>
                        </a:rPr>
                        <m:t>∙ </m:t>
                      </m:r>
                      <m:r>
                        <a:rPr lang="en-US" b="0" i="1" smtClean="0">
                          <a:latin typeface="Cambria Math"/>
                          <a:ea typeface="Cambria Math"/>
                        </a:rPr>
                        <m:t>𝑑𝑥</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570903" y="1858252"/>
                <a:ext cx="2489920" cy="369332"/>
              </a:xfrm>
              <a:prstGeom prst="rect">
                <a:avLst/>
              </a:prstGeom>
              <a:blipFill rotWithShape="1">
                <a:blip r:embed="rId5"/>
                <a:stretch>
                  <a:fillRect/>
                </a:stretch>
              </a:blipFill>
            </p:spPr>
            <p:txBody>
              <a:bodyPr/>
              <a:lstStyle/>
              <a:p>
                <a:r>
                  <a:rPr lang="en-GB">
                    <a:noFill/>
                  </a:rPr>
                  <a:t> </a:t>
                </a:r>
              </a:p>
            </p:txBody>
          </p:sp>
        </mc:Fallback>
      </mc:AlternateContent>
      <p:sp>
        <p:nvSpPr>
          <p:cNvPr id="20" name="TextBox 19"/>
          <p:cNvSpPr txBox="1"/>
          <p:nvPr/>
        </p:nvSpPr>
        <p:spPr>
          <a:xfrm>
            <a:off x="720500" y="2133600"/>
            <a:ext cx="4444888" cy="646331"/>
          </a:xfrm>
          <a:prstGeom prst="rect">
            <a:avLst/>
          </a:prstGeom>
          <a:noFill/>
        </p:spPr>
        <p:txBody>
          <a:bodyPr wrap="square" rtlCol="0">
            <a:spAutoFit/>
          </a:bodyPr>
          <a:lstStyle/>
          <a:p>
            <a:r>
              <a:rPr lang="en-US" dirty="0" smtClean="0"/>
              <a:t>Electrons undergo multiplication in electric fields</a:t>
            </a:r>
            <a:r>
              <a:rPr lang="en-GB" dirty="0" smtClean="0"/>
              <a:t> &gt;10-15 V/</a:t>
            </a:r>
            <a:r>
              <a:rPr lang="en-GB" dirty="0" smtClean="0">
                <a:latin typeface="Symbol" pitchFamily="18" charset="2"/>
              </a:rPr>
              <a:t>m</a:t>
            </a:r>
            <a:r>
              <a:rPr lang="en-GB" dirty="0" smtClean="0"/>
              <a:t>m</a:t>
            </a:r>
            <a:endParaRPr lang="en-US" dirty="0" smtClean="0"/>
          </a:p>
        </p:txBody>
      </p:sp>
      <p:sp>
        <p:nvSpPr>
          <p:cNvPr id="3" name="TextBox 2"/>
          <p:cNvSpPr txBox="1"/>
          <p:nvPr/>
        </p:nvSpPr>
        <p:spPr>
          <a:xfrm>
            <a:off x="211283" y="2779931"/>
            <a:ext cx="5503718" cy="646331"/>
          </a:xfrm>
          <a:prstGeom prst="rect">
            <a:avLst/>
          </a:prstGeom>
          <a:noFill/>
        </p:spPr>
        <p:txBody>
          <a:bodyPr wrap="square" rtlCol="0">
            <a:spAutoFit/>
          </a:bodyPr>
          <a:lstStyle/>
          <a:p>
            <a:r>
              <a:rPr lang="en-US" b="1" dirty="0" smtClean="0">
                <a:solidFill>
                  <a:srgbClr val="FF0000"/>
                </a:solidFill>
              </a:rPr>
              <a:t>CCE &gt; 1 observed for all types – larger in segmented  detectors due to “field focusing” </a:t>
            </a:r>
            <a:endParaRPr lang="en-GB" b="1" dirty="0">
              <a:solidFill>
                <a:srgbClr val="FF0000"/>
              </a:solidFill>
            </a:endParaRPr>
          </a:p>
        </p:txBody>
      </p:sp>
      <p:cxnSp>
        <p:nvCxnSpPr>
          <p:cNvPr id="8" name="Straight Connector 7"/>
          <p:cNvCxnSpPr/>
          <p:nvPr/>
        </p:nvCxnSpPr>
        <p:spPr bwMode="auto">
          <a:xfrm>
            <a:off x="5105400" y="4876800"/>
            <a:ext cx="3719512" cy="0"/>
          </a:xfrm>
          <a:prstGeom prst="line">
            <a:avLst/>
          </a:prstGeom>
          <a:solidFill>
            <a:schemeClr val="accent1"/>
          </a:solidFill>
          <a:ln w="22225" cap="flat" cmpd="sng" algn="ctr">
            <a:solidFill>
              <a:srgbClr val="FF0000"/>
            </a:solidFill>
            <a:prstDash val="dash"/>
            <a:round/>
            <a:headEnd type="none" w="med" len="med"/>
            <a:tailEnd type="none" w="med" len="med"/>
          </a:ln>
          <a:effectLst/>
        </p:spPr>
      </p:cxnSp>
      <p:sp>
        <p:nvSpPr>
          <p:cNvPr id="12" name="TextBox 11"/>
          <p:cNvSpPr txBox="1"/>
          <p:nvPr/>
        </p:nvSpPr>
        <p:spPr>
          <a:xfrm>
            <a:off x="5138807" y="4645230"/>
            <a:ext cx="1890261" cy="276999"/>
          </a:xfrm>
          <a:prstGeom prst="rect">
            <a:avLst/>
          </a:prstGeom>
          <a:noFill/>
        </p:spPr>
        <p:txBody>
          <a:bodyPr wrap="none" rtlCol="0">
            <a:spAutoFit/>
          </a:bodyPr>
          <a:lstStyle/>
          <a:p>
            <a:r>
              <a:rPr lang="en-US" sz="1200" b="1" dirty="0" smtClean="0">
                <a:solidFill>
                  <a:srgbClr val="FF0000"/>
                </a:solidFill>
              </a:rPr>
              <a:t>CCE=1 for thin sensors</a:t>
            </a:r>
            <a:endParaRPr lang="en-GB" sz="1200" b="1" dirty="0">
              <a:solidFill>
                <a:srgbClr val="FF0000"/>
              </a:solidFill>
            </a:endParaRPr>
          </a:p>
        </p:txBody>
      </p:sp>
      <p:sp>
        <p:nvSpPr>
          <p:cNvPr id="14" name="Date Placeholder 13"/>
          <p:cNvSpPr>
            <a:spLocks noGrp="1"/>
          </p:cNvSpPr>
          <p:nvPr>
            <p:ph type="dt" sz="half" idx="12"/>
          </p:nvPr>
        </p:nvSpPr>
        <p:spPr/>
        <p:txBody>
          <a:bodyPr/>
          <a:lstStyle/>
          <a:p>
            <a:fld id="{18B2AB0B-894C-4CA0-AD50-FAE5252CE634}" type="datetime1">
              <a:rPr lang="en-US" smtClean="0"/>
              <a:t>4/19/2013</a:t>
            </a:fld>
            <a:endParaRPr lang="en-US"/>
          </a:p>
        </p:txBody>
      </p:sp>
      <p:sp>
        <p:nvSpPr>
          <p:cNvPr id="15" name="Footer Placeholder 14"/>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747017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lstStyle/>
          <a:p>
            <a:r>
              <a:rPr lang="en-US" sz="2800" b="1" dirty="0" smtClean="0">
                <a:solidFill>
                  <a:schemeClr val="accent6">
                    <a:lumMod val="60000"/>
                    <a:lumOff val="40000"/>
                  </a:schemeClr>
                </a:solidFill>
              </a:rPr>
              <a:t>Charge multiplication</a:t>
            </a:r>
            <a:endParaRPr lang="en-GB" sz="2800" b="1" dirty="0">
              <a:solidFill>
                <a:schemeClr val="accent6">
                  <a:lumMod val="60000"/>
                  <a:lumOff val="40000"/>
                </a:schemeClr>
              </a:solidFill>
            </a:endParaRPr>
          </a:p>
        </p:txBody>
      </p:sp>
      <p:sp>
        <p:nvSpPr>
          <p:cNvPr id="3" name="Content Placeholder 2"/>
          <p:cNvSpPr>
            <a:spLocks noGrp="1"/>
          </p:cNvSpPr>
          <p:nvPr>
            <p:ph idx="1"/>
          </p:nvPr>
        </p:nvSpPr>
        <p:spPr>
          <a:xfrm>
            <a:off x="457200" y="4724400"/>
            <a:ext cx="8229600" cy="1066800"/>
          </a:xfrm>
        </p:spPr>
        <p:txBody>
          <a:bodyPr/>
          <a:lstStyle/>
          <a:p>
            <a:pPr marL="0" indent="0">
              <a:buNone/>
            </a:pPr>
            <a:r>
              <a:rPr lang="en-US" sz="2000" dirty="0" smtClean="0"/>
              <a:t>Answers to be provided:</a:t>
            </a:r>
          </a:p>
          <a:p>
            <a:r>
              <a:rPr lang="en-US" sz="1800" dirty="0" smtClean="0"/>
              <a:t>How to see it in the induced current?</a:t>
            </a:r>
          </a:p>
          <a:p>
            <a:r>
              <a:rPr lang="en-US" sz="1800" dirty="0" smtClean="0"/>
              <a:t>How to measure the field?</a:t>
            </a:r>
            <a:endParaRPr lang="en-GB" sz="18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66</a:t>
            </a:fld>
            <a:endParaRPr lang="en-US"/>
          </a:p>
        </p:txBody>
      </p:sp>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539569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844033" y="1143000"/>
            <a:ext cx="3427541" cy="1200329"/>
          </a:xfrm>
          <a:prstGeom prst="rect">
            <a:avLst/>
          </a:prstGeom>
        </p:spPr>
        <p:txBody>
          <a:bodyPr wrap="none">
            <a:spAutoFit/>
          </a:bodyPr>
          <a:lstStyle/>
          <a:p>
            <a:r>
              <a:rPr lang="de-DE" dirty="0"/>
              <a:t>285 μm thick n-in-p FZ </a:t>
            </a:r>
            <a:r>
              <a:rPr lang="de-DE" dirty="0" smtClean="0"/>
              <a:t>pixels</a:t>
            </a:r>
          </a:p>
          <a:p>
            <a:endParaRPr lang="de-DE" dirty="0"/>
          </a:p>
          <a:p>
            <a:r>
              <a:rPr lang="de-DE" dirty="0" smtClean="0"/>
              <a:t>Expected charge of ~2.5-3 ke </a:t>
            </a:r>
          </a:p>
          <a:p>
            <a:r>
              <a:rPr lang="de-DE" dirty="0" smtClean="0"/>
              <a:t>is largely surpased at 10</a:t>
            </a:r>
            <a:r>
              <a:rPr lang="de-DE" baseline="30000" dirty="0" smtClean="0"/>
              <a:t>16</a:t>
            </a:r>
            <a:r>
              <a:rPr lang="de-DE" dirty="0" smtClean="0"/>
              <a:t> cm</a:t>
            </a:r>
            <a:r>
              <a:rPr lang="de-DE" baseline="30000" dirty="0" smtClean="0"/>
              <a:t>-2</a:t>
            </a:r>
            <a:r>
              <a:rPr lang="de-DE" dirty="0" smtClean="0"/>
              <a:t> </a:t>
            </a:r>
            <a:endParaRPr lang="en-GB" dirty="0"/>
          </a:p>
        </p:txBody>
      </p:sp>
      <p:sp>
        <p:nvSpPr>
          <p:cNvPr id="9" name="TextBox 8"/>
          <p:cNvSpPr txBox="1"/>
          <p:nvPr/>
        </p:nvSpPr>
        <p:spPr>
          <a:xfrm>
            <a:off x="228600" y="3810000"/>
            <a:ext cx="7620000" cy="646331"/>
          </a:xfrm>
          <a:prstGeom prst="rect">
            <a:avLst/>
          </a:prstGeom>
          <a:noFill/>
        </p:spPr>
        <p:txBody>
          <a:bodyPr wrap="square" rtlCol="0">
            <a:spAutoFit/>
          </a:bodyPr>
          <a:lstStyle/>
          <a:p>
            <a:pPr algn="ctr"/>
            <a:r>
              <a:rPr lang="en-US" b="1" dirty="0" smtClean="0">
                <a:solidFill>
                  <a:srgbClr val="FF0000"/>
                </a:solidFill>
              </a:rPr>
              <a:t>Both planar and 3D detectors are capable of surviving HL-LHC fluences in terms of signal! </a:t>
            </a:r>
            <a:endParaRPr lang="en-GB" b="1" dirty="0">
              <a:solidFill>
                <a:srgbClr val="FF0000"/>
              </a:solidFill>
            </a:endParaRPr>
          </a:p>
        </p:txBody>
      </p:sp>
      <p:cxnSp>
        <p:nvCxnSpPr>
          <p:cNvPr id="11" name="Straight Arrow Connector 10"/>
          <p:cNvCxnSpPr/>
          <p:nvPr/>
        </p:nvCxnSpPr>
        <p:spPr bwMode="auto">
          <a:xfrm flipH="1">
            <a:off x="5715001" y="2895600"/>
            <a:ext cx="533399"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6279098" y="2787134"/>
            <a:ext cx="1133644" cy="369332"/>
          </a:xfrm>
          <a:prstGeom prst="rect">
            <a:avLst/>
          </a:prstGeom>
          <a:noFill/>
        </p:spPr>
        <p:txBody>
          <a:bodyPr wrap="none" rtlCol="0">
            <a:spAutoFit/>
          </a:bodyPr>
          <a:lstStyle/>
          <a:p>
            <a:r>
              <a:rPr lang="en-US" dirty="0" smtClean="0"/>
              <a:t>threshold</a:t>
            </a:r>
            <a:endParaRPr lang="en-GB" dirty="0"/>
          </a:p>
        </p:txBody>
      </p:sp>
      <p:sp>
        <p:nvSpPr>
          <p:cNvPr id="14" name="Date Placeholder 13"/>
          <p:cNvSpPr>
            <a:spLocks noGrp="1"/>
          </p:cNvSpPr>
          <p:nvPr>
            <p:ph type="dt" sz="half" idx="12"/>
          </p:nvPr>
        </p:nvSpPr>
        <p:spPr/>
        <p:txBody>
          <a:bodyPr/>
          <a:lstStyle/>
          <a:p>
            <a:fld id="{FD30668D-50F2-4597-B0F8-EE7F26BEC8AF}" type="datetime1">
              <a:rPr lang="en-US" smtClean="0"/>
              <a:t>4/19/2013</a:t>
            </a:fld>
            <a:endParaRPr lang="en-US"/>
          </a:p>
        </p:txBody>
      </p:sp>
      <p:sp>
        <p:nvSpPr>
          <p:cNvPr id="15" name="Footer Placeholder 14"/>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9344986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z="2800" b="1" dirty="0" smtClean="0">
                <a:solidFill>
                  <a:schemeClr val="accent6">
                    <a:lumMod val="60000"/>
                    <a:lumOff val="40000"/>
                  </a:schemeClr>
                </a:solidFill>
              </a:rPr>
              <a:t>Edge-TCT</a:t>
            </a:r>
            <a:endParaRPr lang="en-GB" sz="2800" b="1" dirty="0">
              <a:solidFill>
                <a:schemeClr val="accent6">
                  <a:lumMod val="60000"/>
                  <a:lumOff val="40000"/>
                </a:schemeClr>
              </a:solidFill>
            </a:endParaRPr>
          </a:p>
        </p:txBody>
      </p:sp>
      <p:sp>
        <p:nvSpPr>
          <p:cNvPr id="3" name="Content Placeholder 2"/>
          <p:cNvSpPr>
            <a:spLocks noGrp="1"/>
          </p:cNvSpPr>
          <p:nvPr>
            <p:ph idx="1"/>
          </p:nvPr>
        </p:nvSpPr>
        <p:spPr>
          <a:xfrm>
            <a:off x="400050" y="1442530"/>
            <a:ext cx="3790950" cy="2062670"/>
          </a:xfrm>
        </p:spPr>
        <p:txBody>
          <a:bodyPr/>
          <a:lstStyle/>
          <a:p>
            <a:r>
              <a:rPr lang="en-US" sz="1800" u="sng" dirty="0" smtClean="0"/>
              <a:t>Classical TCT</a:t>
            </a:r>
            <a:r>
              <a:rPr lang="en-US" sz="1800" dirty="0" smtClean="0"/>
              <a:t>: information of the field from I(t) </a:t>
            </a:r>
          </a:p>
          <a:p>
            <a:pPr marL="400050" lvl="1" indent="0">
              <a:buNone/>
            </a:pPr>
            <a:r>
              <a:rPr lang="en-US" sz="1800" u="sng" dirty="0" smtClean="0">
                <a:solidFill>
                  <a:srgbClr val="FF0000"/>
                </a:solidFill>
              </a:rPr>
              <a:t>Edge-TCT</a:t>
            </a:r>
            <a:r>
              <a:rPr lang="en-US" sz="1800" dirty="0" smtClean="0"/>
              <a:t>: information of the      field from I(depth)</a:t>
            </a:r>
          </a:p>
          <a:p>
            <a:r>
              <a:rPr lang="en-US" sz="1800" dirty="0" smtClean="0"/>
              <a:t>A narrow 8 </a:t>
            </a:r>
            <a:r>
              <a:rPr lang="en-US" sz="1800" dirty="0" smtClean="0">
                <a:latin typeface="Symbol" pitchFamily="18" charset="2"/>
              </a:rPr>
              <a:t>m</a:t>
            </a:r>
            <a:r>
              <a:rPr lang="en-US" sz="1800" dirty="0" smtClean="0"/>
              <a:t>m beam is used to generate e-h pairs at known depth</a:t>
            </a:r>
          </a:p>
          <a:p>
            <a:r>
              <a:rPr lang="en-US" sz="1800" dirty="0" smtClean="0"/>
              <a:t>Measured current is average over the width of the strip</a:t>
            </a:r>
          </a:p>
        </p:txBody>
      </p:sp>
      <p:sp>
        <p:nvSpPr>
          <p:cNvPr id="5" name="Slide Number Placeholder 4"/>
          <p:cNvSpPr>
            <a:spLocks noGrp="1"/>
          </p:cNvSpPr>
          <p:nvPr>
            <p:ph type="sldNum" sz="quarter" idx="11"/>
          </p:nvPr>
        </p:nvSpPr>
        <p:spPr/>
        <p:txBody>
          <a:bodyPr/>
          <a:lstStyle/>
          <a:p>
            <a:fld id="{B6F15528-21DE-4FAA-801E-634DDDAF4B2B}" type="slidenum">
              <a:rPr lang="en-US" smtClean="0"/>
              <a:pPr/>
              <a:t>67</a:t>
            </a:fld>
            <a:endParaRPr lang="en-US"/>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449667"/>
            <a:ext cx="4560301" cy="28971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89101" y="1442530"/>
            <a:ext cx="2706792" cy="923330"/>
          </a:xfrm>
          <a:prstGeom prst="rect">
            <a:avLst/>
          </a:prstGeom>
          <a:noFill/>
        </p:spPr>
        <p:txBody>
          <a:bodyPr wrap="square" rtlCol="0">
            <a:spAutoFit/>
          </a:bodyPr>
          <a:lstStyle/>
          <a:p>
            <a:r>
              <a:rPr lang="sl-SI" dirty="0" smtClean="0"/>
              <a:t>Edge-TCT meritev</a:t>
            </a:r>
          </a:p>
          <a:p>
            <a:r>
              <a:rPr lang="en-US" sz="900" b="1" dirty="0"/>
              <a:t>G. </a:t>
            </a:r>
            <a:r>
              <a:rPr lang="en-US" sz="900" b="1" dirty="0" smtClean="0"/>
              <a:t>Kramberger</a:t>
            </a:r>
            <a:r>
              <a:rPr lang="sl-SI" sz="900" b="1" dirty="0" smtClean="0"/>
              <a:t> et al.</a:t>
            </a:r>
            <a:r>
              <a:rPr lang="en-US" sz="900" b="1" dirty="0" smtClean="0"/>
              <a:t>, </a:t>
            </a:r>
            <a:r>
              <a:rPr lang="en-US" sz="900" b="1" dirty="0"/>
              <a:t>IEEE TNS, VOL. 57, NO. 4, AUGUST 2010, 2294</a:t>
            </a:r>
            <a:endParaRPr lang="sl-SI" sz="900" dirty="0" smtClean="0"/>
          </a:p>
          <a:p>
            <a:endParaRPr lang="sl-SI" dirty="0" smtClean="0"/>
          </a:p>
        </p:txBody>
      </p:sp>
      <p:sp>
        <p:nvSpPr>
          <p:cNvPr id="10" name="Rectangle 9"/>
          <p:cNvSpPr/>
          <p:nvPr/>
        </p:nvSpPr>
        <p:spPr bwMode="auto">
          <a:xfrm>
            <a:off x="5964210" y="4800600"/>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6802410" y="4800600"/>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7640610" y="4799763"/>
            <a:ext cx="2667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602260" y="6172200"/>
            <a:ext cx="26670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5" name="Straight Connector 14"/>
          <p:cNvCxnSpPr/>
          <p:nvPr/>
        </p:nvCxnSpPr>
        <p:spPr bwMode="auto">
          <a:xfrm>
            <a:off x="5602260" y="4952163"/>
            <a:ext cx="2667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68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011" y="5044691"/>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5044691"/>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923" y="5044691"/>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4166" y="5029200"/>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Object 13"/>
          <p:cNvGraphicFramePr>
            <a:graphicFrameLocks noChangeAspect="1"/>
          </p:cNvGraphicFramePr>
          <p:nvPr>
            <p:extLst>
              <p:ext uri="{D42A27DB-BD31-4B8C-83A1-F6EECF244321}">
                <p14:modId xmlns:p14="http://schemas.microsoft.com/office/powerpoint/2010/main" val="4289396050"/>
              </p:ext>
            </p:extLst>
          </p:nvPr>
        </p:nvGraphicFramePr>
        <p:xfrm>
          <a:off x="152400" y="5482669"/>
          <a:ext cx="4927600" cy="601663"/>
        </p:xfrm>
        <a:graphic>
          <a:graphicData uri="http://schemas.openxmlformats.org/presentationml/2006/ole">
            <mc:AlternateContent xmlns:mc="http://schemas.openxmlformats.org/markup-compatibility/2006">
              <mc:Choice xmlns:v="urn:schemas-microsoft-com:vml" Requires="v">
                <p:oleObj spid="_x0000_s107598" name="Equation" r:id="rId6" imgW="3454200" imgH="419040" progId="Equation.3">
                  <p:embed/>
                </p:oleObj>
              </mc:Choice>
              <mc:Fallback>
                <p:oleObj name="Equation" r:id="rId6" imgW="3454200" imgH="419040" progId="Equation.3">
                  <p:embed/>
                  <p:pic>
                    <p:nvPicPr>
                      <p:cNvPr id="0" name=""/>
                      <p:cNvPicPr>
                        <a:picLocks noChangeAspect="1" noChangeArrowheads="1"/>
                      </p:cNvPicPr>
                      <p:nvPr/>
                    </p:nvPicPr>
                    <p:blipFill>
                      <a:blip r:embed="rId7"/>
                      <a:srcRect/>
                      <a:stretch>
                        <a:fillRect/>
                      </a:stretch>
                    </p:blipFill>
                    <p:spPr bwMode="auto">
                      <a:xfrm>
                        <a:off x="152400" y="5482669"/>
                        <a:ext cx="4927600" cy="601663"/>
                      </a:xfrm>
                      <a:prstGeom prst="rect">
                        <a:avLst/>
                      </a:prstGeom>
                      <a:noFill/>
                      <a:ln>
                        <a:noFill/>
                      </a:ln>
                    </p:spPr>
                  </p:pic>
                </p:oleObj>
              </mc:Fallback>
            </mc:AlternateContent>
          </a:graphicData>
        </a:graphic>
      </p:graphicFrame>
      <p:cxnSp>
        <p:nvCxnSpPr>
          <p:cNvPr id="17" name="Straight Connector 16"/>
          <p:cNvCxnSpPr>
            <a:stCxn id="11" idx="0"/>
          </p:cNvCxnSpPr>
          <p:nvPr/>
        </p:nvCxnSpPr>
        <p:spPr bwMode="auto">
          <a:xfrm flipV="1">
            <a:off x="6935760" y="4572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Isosceles Triangle 17"/>
          <p:cNvSpPr/>
          <p:nvPr/>
        </p:nvSpPr>
        <p:spPr bwMode="auto">
          <a:xfrm rot="5400000">
            <a:off x="7146834" y="4343400"/>
            <a:ext cx="301752" cy="457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20" name="Straight Connector 19"/>
          <p:cNvCxnSpPr>
            <a:endCxn id="18" idx="3"/>
          </p:cNvCxnSpPr>
          <p:nvPr/>
        </p:nvCxnSpPr>
        <p:spPr bwMode="auto">
          <a:xfrm>
            <a:off x="6935760" y="4572000"/>
            <a:ext cx="133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5842497" y="5715000"/>
            <a:ext cx="511679" cy="369332"/>
          </a:xfrm>
          <a:prstGeom prst="rect">
            <a:avLst/>
          </a:prstGeom>
          <a:noFill/>
        </p:spPr>
        <p:txBody>
          <a:bodyPr wrap="none" rtlCol="0">
            <a:spAutoFit/>
          </a:bodyPr>
          <a:lstStyle/>
          <a:p>
            <a:r>
              <a:rPr lang="en-US" dirty="0" smtClean="0"/>
              <a:t>t=0</a:t>
            </a:r>
            <a:endParaRPr lang="en-GB" dirty="0"/>
          </a:p>
        </p:txBody>
      </p:sp>
      <p:cxnSp>
        <p:nvCxnSpPr>
          <p:cNvPr id="23" name="Straight Arrow Connector 22"/>
          <p:cNvCxnSpPr/>
          <p:nvPr/>
        </p:nvCxnSpPr>
        <p:spPr bwMode="auto">
          <a:xfrm>
            <a:off x="5334000" y="4952163"/>
            <a:ext cx="0" cy="12428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8271353" y="4975023"/>
            <a:ext cx="0" cy="1242896"/>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29" name="TextBox 28"/>
          <p:cNvSpPr txBox="1"/>
          <p:nvPr/>
        </p:nvSpPr>
        <p:spPr>
          <a:xfrm>
            <a:off x="8286939" y="5411805"/>
            <a:ext cx="312906" cy="369332"/>
          </a:xfrm>
          <a:prstGeom prst="rect">
            <a:avLst/>
          </a:prstGeom>
          <a:noFill/>
        </p:spPr>
        <p:txBody>
          <a:bodyPr wrap="none" rtlCol="0">
            <a:spAutoFit/>
          </a:bodyPr>
          <a:lstStyle/>
          <a:p>
            <a:r>
              <a:rPr lang="en-US" dirty="0" smtClean="0"/>
              <a:t>d</a:t>
            </a:r>
            <a:endParaRPr lang="en-GB" dirty="0"/>
          </a:p>
        </p:txBody>
      </p:sp>
      <p:sp>
        <p:nvSpPr>
          <p:cNvPr id="30" name="TextBox 29"/>
          <p:cNvSpPr txBox="1"/>
          <p:nvPr/>
        </p:nvSpPr>
        <p:spPr>
          <a:xfrm>
            <a:off x="5021094" y="5987534"/>
            <a:ext cx="300082" cy="369332"/>
          </a:xfrm>
          <a:prstGeom prst="rect">
            <a:avLst/>
          </a:prstGeom>
          <a:noFill/>
        </p:spPr>
        <p:txBody>
          <a:bodyPr wrap="none" rtlCol="0">
            <a:spAutoFit/>
          </a:bodyPr>
          <a:lstStyle/>
          <a:p>
            <a:r>
              <a:rPr lang="en-US" dirty="0" smtClean="0"/>
              <a:t>y</a:t>
            </a:r>
            <a:endParaRPr lang="en-GB" dirty="0"/>
          </a:p>
        </p:txBody>
      </p:sp>
      <p:sp>
        <p:nvSpPr>
          <p:cNvPr id="9" name="Date Placeholder 8"/>
          <p:cNvSpPr>
            <a:spLocks noGrp="1"/>
          </p:cNvSpPr>
          <p:nvPr>
            <p:ph type="dt" sz="half" idx="12"/>
          </p:nvPr>
        </p:nvSpPr>
        <p:spPr/>
        <p:txBody>
          <a:bodyPr/>
          <a:lstStyle/>
          <a:p>
            <a:fld id="{C07A6D00-2CC0-4B4B-91A5-87C8062DA4F5}" type="datetime1">
              <a:rPr lang="en-US" smtClean="0"/>
              <a:t>4/19/2013</a:t>
            </a:fld>
            <a:endParaRPr lang="en-US"/>
          </a:p>
        </p:txBody>
      </p:sp>
      <p:sp>
        <p:nvSpPr>
          <p:cNvPr id="16" name="Footer Placeholder 15"/>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6431643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741" y="1349312"/>
            <a:ext cx="453866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762000"/>
          </a:xfrm>
        </p:spPr>
        <p:txBody>
          <a:bodyPr/>
          <a:lstStyle/>
          <a:p>
            <a:r>
              <a:rPr lang="en-US" sz="2800" b="1" dirty="0" smtClean="0">
                <a:solidFill>
                  <a:schemeClr val="accent6">
                    <a:lumMod val="60000"/>
                    <a:lumOff val="40000"/>
                  </a:schemeClr>
                </a:solidFill>
              </a:rPr>
              <a:t>Edge-TCT</a:t>
            </a:r>
            <a:endParaRPr lang="en-GB" sz="2800" b="1" dirty="0">
              <a:solidFill>
                <a:schemeClr val="accent6">
                  <a:lumMod val="60000"/>
                  <a:lumOff val="40000"/>
                </a:schemeClr>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68</a:t>
            </a:fld>
            <a:endParaRPr lang="en-US"/>
          </a:p>
        </p:txBody>
      </p:sp>
      <p:sp>
        <p:nvSpPr>
          <p:cNvPr id="10" name="Rectangle 9"/>
          <p:cNvSpPr/>
          <p:nvPr/>
        </p:nvSpPr>
        <p:spPr bwMode="auto">
          <a:xfrm>
            <a:off x="5964210" y="4800600"/>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6802410" y="4800600"/>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7640610" y="4799763"/>
            <a:ext cx="2667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602260" y="6172200"/>
            <a:ext cx="26670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5" name="Straight Connector 14"/>
          <p:cNvCxnSpPr/>
          <p:nvPr/>
        </p:nvCxnSpPr>
        <p:spPr bwMode="auto">
          <a:xfrm>
            <a:off x="5602260" y="4952163"/>
            <a:ext cx="2667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68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011" y="5044691"/>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2260" y="5188717"/>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523" y="5029199"/>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073" y="5216768"/>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Object 13"/>
          <p:cNvGraphicFramePr>
            <a:graphicFrameLocks noChangeAspect="1"/>
          </p:cNvGraphicFramePr>
          <p:nvPr>
            <p:extLst>
              <p:ext uri="{D42A27DB-BD31-4B8C-83A1-F6EECF244321}">
                <p14:modId xmlns:p14="http://schemas.microsoft.com/office/powerpoint/2010/main" val="2435104146"/>
              </p:ext>
            </p:extLst>
          </p:nvPr>
        </p:nvGraphicFramePr>
        <p:xfrm>
          <a:off x="762000" y="4917558"/>
          <a:ext cx="3455988" cy="1069975"/>
        </p:xfrm>
        <a:graphic>
          <a:graphicData uri="http://schemas.openxmlformats.org/presentationml/2006/ole">
            <mc:AlternateContent xmlns:mc="http://schemas.openxmlformats.org/markup-compatibility/2006">
              <mc:Choice xmlns:v="urn:schemas-microsoft-com:vml" Requires="v">
                <p:oleObj spid="_x0000_s55613" name="Equation" r:id="rId6" imgW="2070000" imgH="634680" progId="Equation.3">
                  <p:embed/>
                </p:oleObj>
              </mc:Choice>
              <mc:Fallback>
                <p:oleObj name="Equation" r:id="rId6" imgW="2070000" imgH="634680" progId="Equation.3">
                  <p:embed/>
                  <p:pic>
                    <p:nvPicPr>
                      <p:cNvPr id="0" name=""/>
                      <p:cNvPicPr>
                        <a:picLocks noChangeAspect="1" noChangeArrowheads="1"/>
                      </p:cNvPicPr>
                      <p:nvPr/>
                    </p:nvPicPr>
                    <p:blipFill>
                      <a:blip r:embed="rId7"/>
                      <a:srcRect/>
                      <a:stretch>
                        <a:fillRect/>
                      </a:stretch>
                    </p:blipFill>
                    <p:spPr bwMode="auto">
                      <a:xfrm>
                        <a:off x="762000" y="4917558"/>
                        <a:ext cx="3455988" cy="1069975"/>
                      </a:xfrm>
                      <a:prstGeom prst="rect">
                        <a:avLst/>
                      </a:prstGeom>
                      <a:noFill/>
                      <a:ln>
                        <a:noFill/>
                      </a:ln>
                    </p:spPr>
                  </p:pic>
                </p:oleObj>
              </mc:Fallback>
            </mc:AlternateContent>
          </a:graphicData>
        </a:graphic>
      </p:graphicFrame>
      <p:cxnSp>
        <p:nvCxnSpPr>
          <p:cNvPr id="17" name="Straight Connector 16"/>
          <p:cNvCxnSpPr>
            <a:stCxn id="11" idx="0"/>
          </p:cNvCxnSpPr>
          <p:nvPr/>
        </p:nvCxnSpPr>
        <p:spPr bwMode="auto">
          <a:xfrm flipV="1">
            <a:off x="6935760" y="4572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Isosceles Triangle 17"/>
          <p:cNvSpPr/>
          <p:nvPr/>
        </p:nvSpPr>
        <p:spPr bwMode="auto">
          <a:xfrm rot="5400000">
            <a:off x="7146834" y="4343400"/>
            <a:ext cx="301752" cy="457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20" name="Straight Connector 19"/>
          <p:cNvCxnSpPr>
            <a:endCxn id="18" idx="3"/>
          </p:cNvCxnSpPr>
          <p:nvPr/>
        </p:nvCxnSpPr>
        <p:spPr bwMode="auto">
          <a:xfrm>
            <a:off x="6935760" y="4572000"/>
            <a:ext cx="133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5842497" y="5715000"/>
            <a:ext cx="1499578" cy="369332"/>
          </a:xfrm>
          <a:prstGeom prst="rect">
            <a:avLst/>
          </a:prstGeom>
          <a:noFill/>
        </p:spPr>
        <p:txBody>
          <a:bodyPr wrap="none" rtlCol="0">
            <a:spAutoFit/>
          </a:bodyPr>
          <a:lstStyle/>
          <a:p>
            <a:r>
              <a:rPr lang="en-US" i="1" dirty="0" smtClean="0"/>
              <a:t>t~0, t&lt;&lt;</a:t>
            </a:r>
            <a:r>
              <a:rPr lang="en-US" i="1" dirty="0" err="1" smtClean="0">
                <a:latin typeface="Symbol" pitchFamily="18" charset="2"/>
              </a:rPr>
              <a:t>t</a:t>
            </a:r>
            <a:r>
              <a:rPr lang="en-US" i="1" baseline="-25000" dirty="0" err="1" smtClean="0"/>
              <a:t>eff,e,h</a:t>
            </a:r>
            <a:endParaRPr lang="en-GB" i="1" baseline="-25000" dirty="0"/>
          </a:p>
        </p:txBody>
      </p:sp>
      <p:cxnSp>
        <p:nvCxnSpPr>
          <p:cNvPr id="23" name="Straight Arrow Connector 22"/>
          <p:cNvCxnSpPr/>
          <p:nvPr/>
        </p:nvCxnSpPr>
        <p:spPr bwMode="auto">
          <a:xfrm>
            <a:off x="5334000" y="4952163"/>
            <a:ext cx="0" cy="12428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8271353" y="4975023"/>
            <a:ext cx="0" cy="1242896"/>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29" name="TextBox 28"/>
          <p:cNvSpPr txBox="1"/>
          <p:nvPr/>
        </p:nvSpPr>
        <p:spPr>
          <a:xfrm>
            <a:off x="8286939" y="5411805"/>
            <a:ext cx="312906" cy="369332"/>
          </a:xfrm>
          <a:prstGeom prst="rect">
            <a:avLst/>
          </a:prstGeom>
          <a:noFill/>
        </p:spPr>
        <p:txBody>
          <a:bodyPr wrap="none" rtlCol="0">
            <a:spAutoFit/>
          </a:bodyPr>
          <a:lstStyle/>
          <a:p>
            <a:r>
              <a:rPr lang="en-US" dirty="0" smtClean="0"/>
              <a:t>d</a:t>
            </a:r>
            <a:endParaRPr lang="en-GB" dirty="0"/>
          </a:p>
        </p:txBody>
      </p:sp>
      <p:sp>
        <p:nvSpPr>
          <p:cNvPr id="30" name="TextBox 29"/>
          <p:cNvSpPr txBox="1"/>
          <p:nvPr/>
        </p:nvSpPr>
        <p:spPr>
          <a:xfrm>
            <a:off x="5021094" y="5987534"/>
            <a:ext cx="300082" cy="369332"/>
          </a:xfrm>
          <a:prstGeom prst="rect">
            <a:avLst/>
          </a:prstGeom>
          <a:noFill/>
        </p:spPr>
        <p:txBody>
          <a:bodyPr wrap="none" rtlCol="0">
            <a:spAutoFit/>
          </a:bodyPr>
          <a:lstStyle/>
          <a:p>
            <a:r>
              <a:rPr lang="en-US" dirty="0" smtClean="0"/>
              <a:t>y</a:t>
            </a:r>
            <a:endParaRPr lang="en-GB" dirty="0"/>
          </a:p>
        </p:txBody>
      </p:sp>
      <p:sp>
        <p:nvSpPr>
          <p:cNvPr id="31" name="Content Placeholder 2"/>
          <p:cNvSpPr>
            <a:spLocks noGrp="1"/>
          </p:cNvSpPr>
          <p:nvPr>
            <p:ph idx="1"/>
          </p:nvPr>
        </p:nvSpPr>
        <p:spPr>
          <a:xfrm>
            <a:off x="400050" y="1442530"/>
            <a:ext cx="3790950" cy="2062670"/>
          </a:xfrm>
        </p:spPr>
        <p:txBody>
          <a:bodyPr/>
          <a:lstStyle/>
          <a:p>
            <a:r>
              <a:rPr lang="en-US" sz="1800" u="sng" dirty="0" smtClean="0"/>
              <a:t>Classical TCT</a:t>
            </a:r>
            <a:r>
              <a:rPr lang="en-US" sz="1800" dirty="0" smtClean="0"/>
              <a:t>: information of the field from I(t) </a:t>
            </a:r>
          </a:p>
          <a:p>
            <a:pPr marL="400050" lvl="1" indent="0">
              <a:buNone/>
            </a:pPr>
            <a:r>
              <a:rPr lang="en-US" sz="1800" u="sng" dirty="0" smtClean="0">
                <a:solidFill>
                  <a:srgbClr val="FF0000"/>
                </a:solidFill>
              </a:rPr>
              <a:t>Edge-TCT</a:t>
            </a:r>
            <a:r>
              <a:rPr lang="en-US" sz="1800" dirty="0" smtClean="0"/>
              <a:t>: information of the      field from I(depth)</a:t>
            </a:r>
          </a:p>
          <a:p>
            <a:r>
              <a:rPr lang="en-US" sz="1800" dirty="0" smtClean="0"/>
              <a:t>A narrow 8 </a:t>
            </a:r>
            <a:r>
              <a:rPr lang="en-US" sz="1800" dirty="0" smtClean="0">
                <a:latin typeface="Symbol" pitchFamily="18" charset="2"/>
              </a:rPr>
              <a:t>m</a:t>
            </a:r>
            <a:r>
              <a:rPr lang="en-US" sz="1800" dirty="0" smtClean="0"/>
              <a:t>m beam is used to generate e-h pairs at known depth</a:t>
            </a:r>
          </a:p>
          <a:p>
            <a:r>
              <a:rPr lang="en-US" sz="1800" dirty="0" smtClean="0"/>
              <a:t>Measured current is average over the width of the strip</a:t>
            </a:r>
          </a:p>
        </p:txBody>
      </p:sp>
      <p:cxnSp>
        <p:nvCxnSpPr>
          <p:cNvPr id="19" name="Straight Arrow Connector 18"/>
          <p:cNvCxnSpPr/>
          <p:nvPr/>
        </p:nvCxnSpPr>
        <p:spPr bwMode="auto">
          <a:xfrm flipH="1" flipV="1">
            <a:off x="5171136" y="3048000"/>
            <a:ext cx="315264" cy="19041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762000" y="4572000"/>
            <a:ext cx="2501647" cy="369332"/>
          </a:xfrm>
          <a:prstGeom prst="rect">
            <a:avLst/>
          </a:prstGeom>
          <a:noFill/>
        </p:spPr>
        <p:txBody>
          <a:bodyPr wrap="none" rtlCol="0">
            <a:spAutoFit/>
          </a:bodyPr>
          <a:lstStyle/>
          <a:p>
            <a:r>
              <a:rPr lang="en-US" dirty="0" smtClean="0"/>
              <a:t>VELOCITY PROFILE: </a:t>
            </a:r>
            <a:endParaRPr lang="en-GB" dirty="0"/>
          </a:p>
        </p:txBody>
      </p:sp>
      <p:sp>
        <p:nvSpPr>
          <p:cNvPr id="3" name="Date Placeholder 2"/>
          <p:cNvSpPr>
            <a:spLocks noGrp="1"/>
          </p:cNvSpPr>
          <p:nvPr>
            <p:ph type="dt" sz="half" idx="12"/>
          </p:nvPr>
        </p:nvSpPr>
        <p:spPr/>
        <p:txBody>
          <a:bodyPr/>
          <a:lstStyle/>
          <a:p>
            <a:fld id="{437C9D38-B0D6-45CC-8F0D-8D4C3749DBD1}"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3635729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z="2800" b="1" dirty="0" smtClean="0">
                <a:solidFill>
                  <a:schemeClr val="accent6">
                    <a:lumMod val="60000"/>
                    <a:lumOff val="40000"/>
                  </a:schemeClr>
                </a:solidFill>
              </a:rPr>
              <a:t>Edge-TCT</a:t>
            </a:r>
            <a:endParaRPr lang="en-GB" sz="2800" b="1" dirty="0">
              <a:solidFill>
                <a:schemeClr val="accent6">
                  <a:lumMod val="60000"/>
                  <a:lumOff val="40000"/>
                </a:schemeClr>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69</a:t>
            </a:fld>
            <a:endParaRPr lang="en-US"/>
          </a:p>
        </p:txBody>
      </p:sp>
      <p:sp>
        <p:nvSpPr>
          <p:cNvPr id="10" name="Rectangle 9"/>
          <p:cNvSpPr/>
          <p:nvPr/>
        </p:nvSpPr>
        <p:spPr bwMode="auto">
          <a:xfrm>
            <a:off x="5964210" y="4800600"/>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6802410" y="4800600"/>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7640610" y="4799763"/>
            <a:ext cx="2667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602260" y="6172200"/>
            <a:ext cx="26670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5" name="Straight Connector 14"/>
          <p:cNvCxnSpPr/>
          <p:nvPr/>
        </p:nvCxnSpPr>
        <p:spPr bwMode="auto">
          <a:xfrm>
            <a:off x="5602260" y="4952163"/>
            <a:ext cx="2667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68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260" y="5341117"/>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753" y="5369168"/>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a:stCxn id="11" idx="0"/>
          </p:cNvCxnSpPr>
          <p:nvPr/>
        </p:nvCxnSpPr>
        <p:spPr bwMode="auto">
          <a:xfrm flipV="1">
            <a:off x="6935760" y="4572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Isosceles Triangle 17"/>
          <p:cNvSpPr/>
          <p:nvPr/>
        </p:nvSpPr>
        <p:spPr bwMode="auto">
          <a:xfrm rot="5400000">
            <a:off x="7146834" y="4343400"/>
            <a:ext cx="301752" cy="457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20" name="Straight Connector 19"/>
          <p:cNvCxnSpPr>
            <a:endCxn id="18" idx="3"/>
          </p:cNvCxnSpPr>
          <p:nvPr/>
        </p:nvCxnSpPr>
        <p:spPr bwMode="auto">
          <a:xfrm>
            <a:off x="6935760" y="4572000"/>
            <a:ext cx="133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Arrow Connector 22"/>
          <p:cNvCxnSpPr/>
          <p:nvPr/>
        </p:nvCxnSpPr>
        <p:spPr bwMode="auto">
          <a:xfrm>
            <a:off x="5334000" y="4952163"/>
            <a:ext cx="0" cy="12428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8271353" y="4975023"/>
            <a:ext cx="0" cy="1242896"/>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29" name="TextBox 28"/>
          <p:cNvSpPr txBox="1"/>
          <p:nvPr/>
        </p:nvSpPr>
        <p:spPr>
          <a:xfrm>
            <a:off x="8286939" y="5411805"/>
            <a:ext cx="312906" cy="369332"/>
          </a:xfrm>
          <a:prstGeom prst="rect">
            <a:avLst/>
          </a:prstGeom>
          <a:noFill/>
        </p:spPr>
        <p:txBody>
          <a:bodyPr wrap="none" rtlCol="0">
            <a:spAutoFit/>
          </a:bodyPr>
          <a:lstStyle/>
          <a:p>
            <a:r>
              <a:rPr lang="en-US" dirty="0" smtClean="0"/>
              <a:t>d</a:t>
            </a:r>
            <a:endParaRPr lang="en-GB" dirty="0"/>
          </a:p>
        </p:txBody>
      </p:sp>
      <p:sp>
        <p:nvSpPr>
          <p:cNvPr id="30" name="TextBox 29"/>
          <p:cNvSpPr txBox="1"/>
          <p:nvPr/>
        </p:nvSpPr>
        <p:spPr>
          <a:xfrm>
            <a:off x="5021094" y="5987534"/>
            <a:ext cx="300082" cy="369332"/>
          </a:xfrm>
          <a:prstGeom prst="rect">
            <a:avLst/>
          </a:prstGeom>
          <a:noFill/>
        </p:spPr>
        <p:txBody>
          <a:bodyPr wrap="none" rtlCol="0">
            <a:spAutoFit/>
          </a:bodyPr>
          <a:lstStyle/>
          <a:p>
            <a:r>
              <a:rPr lang="en-US" dirty="0" smtClean="0"/>
              <a:t>y</a:t>
            </a:r>
            <a:endParaRPr lang="en-GB" dirty="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210" y="4889298"/>
            <a:ext cx="2444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35" y="4890387"/>
            <a:ext cx="2444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441" y="4890387"/>
            <a:ext cx="2444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Content Placeholder 2"/>
          <p:cNvSpPr txBox="1">
            <a:spLocks/>
          </p:cNvSpPr>
          <p:nvPr/>
        </p:nvSpPr>
        <p:spPr bwMode="auto">
          <a:xfrm>
            <a:off x="400050" y="1442530"/>
            <a:ext cx="3790950" cy="20626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1800" u="sng" kern="0" smtClean="0"/>
              <a:t>Classical TCT</a:t>
            </a:r>
            <a:r>
              <a:rPr lang="en-US" sz="1800" kern="0" smtClean="0"/>
              <a:t>: information of the field from I(t) </a:t>
            </a:r>
          </a:p>
          <a:p>
            <a:pPr marL="400050" lvl="1" indent="0">
              <a:buFont typeface="Wingdings" pitchFamily="2" charset="2"/>
              <a:buNone/>
            </a:pPr>
            <a:r>
              <a:rPr lang="en-US" sz="1800" u="sng" kern="0" smtClean="0">
                <a:solidFill>
                  <a:srgbClr val="FF0000"/>
                </a:solidFill>
              </a:rPr>
              <a:t>Edge-TCT</a:t>
            </a:r>
            <a:r>
              <a:rPr lang="en-US" sz="1800" kern="0" smtClean="0"/>
              <a:t>: information of the      field from I(depth)</a:t>
            </a:r>
          </a:p>
          <a:p>
            <a:r>
              <a:rPr lang="en-US" sz="1800" kern="0" smtClean="0"/>
              <a:t>A narrow 8 </a:t>
            </a:r>
            <a:r>
              <a:rPr lang="en-US" sz="1800" kern="0" smtClean="0">
                <a:latin typeface="Symbol" pitchFamily="18" charset="2"/>
              </a:rPr>
              <a:t>m</a:t>
            </a:r>
            <a:r>
              <a:rPr lang="en-US" sz="1800" kern="0" smtClean="0"/>
              <a:t>m beam is used to generate e-h pairs at known depth</a:t>
            </a:r>
          </a:p>
          <a:p>
            <a:r>
              <a:rPr lang="en-US" sz="1800" kern="0" smtClean="0"/>
              <a:t>Measured current is average over the width of the strip</a:t>
            </a:r>
            <a:endParaRPr lang="en-US" sz="1800" kern="0" dirty="0" smtClean="0"/>
          </a:p>
        </p:txBody>
      </p:sp>
      <p:pic>
        <p:nvPicPr>
          <p:cNvPr id="3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741" y="1349312"/>
            <a:ext cx="453866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bwMode="auto">
          <a:xfrm flipH="1" flipV="1">
            <a:off x="5334000" y="1461580"/>
            <a:ext cx="825376" cy="324377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flipV="1">
            <a:off x="6042743" y="1555993"/>
            <a:ext cx="116633" cy="3130308"/>
          </a:xfrm>
          <a:prstGeom prst="straightConnector1">
            <a:avLst/>
          </a:prstGeom>
          <a:solidFill>
            <a:schemeClr val="accent1"/>
          </a:solidFill>
          <a:ln w="9525" cap="flat" cmpd="sng" algn="ctr">
            <a:solidFill>
              <a:srgbClr val="00FFCC"/>
            </a:solidFill>
            <a:prstDash val="solid"/>
            <a:round/>
            <a:headEnd type="none" w="med" len="med"/>
            <a:tailEnd type="arrow"/>
          </a:ln>
          <a:effectLst/>
        </p:spPr>
      </p:cxnSp>
      <p:sp>
        <p:nvSpPr>
          <p:cNvPr id="25" name="TextBox 24"/>
          <p:cNvSpPr txBox="1"/>
          <p:nvPr/>
        </p:nvSpPr>
        <p:spPr>
          <a:xfrm>
            <a:off x="990600" y="5060748"/>
            <a:ext cx="2775119" cy="369332"/>
          </a:xfrm>
          <a:prstGeom prst="rect">
            <a:avLst/>
          </a:prstGeom>
          <a:noFill/>
        </p:spPr>
        <p:txBody>
          <a:bodyPr wrap="none" rtlCol="0">
            <a:spAutoFit/>
          </a:bodyPr>
          <a:lstStyle/>
          <a:p>
            <a:r>
              <a:rPr lang="en-US" dirty="0" smtClean="0"/>
              <a:t>Electrons finish their drift.</a:t>
            </a:r>
            <a:endParaRPr lang="en-GB" dirty="0"/>
          </a:p>
        </p:txBody>
      </p:sp>
      <p:sp>
        <p:nvSpPr>
          <p:cNvPr id="3" name="Date Placeholder 2"/>
          <p:cNvSpPr>
            <a:spLocks noGrp="1"/>
          </p:cNvSpPr>
          <p:nvPr>
            <p:ph type="dt" sz="half" idx="12"/>
          </p:nvPr>
        </p:nvSpPr>
        <p:spPr/>
        <p:txBody>
          <a:bodyPr/>
          <a:lstStyle/>
          <a:p>
            <a:fld id="{442BA74F-3A1C-40BF-A593-37AEC34DFB48}"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4020969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0" y="361950"/>
            <a:ext cx="9163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prstDash val="sysDot"/>
                <a:miter lim="800000"/>
                <a:headEnd/>
                <a:tailEnd/>
              </a14:hiddenLine>
            </a:ext>
          </a:extLst>
        </p:spPr>
        <p:txBody>
          <a:bodyPr wrap="square">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2400" dirty="0" smtClean="0">
                <a:solidFill>
                  <a:srgbClr val="FFC000"/>
                </a:solidFill>
                <a:latin typeface="+mj-lt"/>
              </a:rPr>
              <a:t>Motivation for R&amp;D on Radiation </a:t>
            </a:r>
            <a:r>
              <a:rPr lang="en-US" sz="2400" dirty="0">
                <a:solidFill>
                  <a:srgbClr val="FFC000"/>
                </a:solidFill>
                <a:latin typeface="+mj-lt"/>
              </a:rPr>
              <a:t>Tolerant </a:t>
            </a:r>
            <a:r>
              <a:rPr lang="en-US" sz="2400" dirty="0" smtClean="0">
                <a:solidFill>
                  <a:srgbClr val="FFC000"/>
                </a:solidFill>
                <a:latin typeface="+mj-lt"/>
              </a:rPr>
              <a:t>Detectors HL-LHC</a:t>
            </a:r>
            <a:endParaRPr lang="en-US" sz="2400" dirty="0">
              <a:solidFill>
                <a:srgbClr val="FFC000"/>
              </a:solidFill>
              <a:latin typeface="+mj-lt"/>
            </a:endParaRPr>
          </a:p>
        </p:txBody>
      </p:sp>
      <p:sp>
        <p:nvSpPr>
          <p:cNvPr id="6148" name="Text Box 3"/>
          <p:cNvSpPr txBox="1">
            <a:spLocks noChangeArrowheads="1"/>
          </p:cNvSpPr>
          <p:nvPr/>
        </p:nvSpPr>
        <p:spPr bwMode="auto">
          <a:xfrm>
            <a:off x="215900" y="1128897"/>
            <a:ext cx="8189913"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tabLst>
                <a:tab pos="723900" algn="l"/>
                <a:tab pos="4854575" algn="l"/>
                <a:tab pos="6376988" algn="l"/>
              </a:tabLst>
              <a:defRPr sz="3200" b="1">
                <a:solidFill>
                  <a:schemeClr val="tx2"/>
                </a:solidFill>
                <a:latin typeface="Times New Roman" pitchFamily="18" charset="0"/>
              </a:defRPr>
            </a:lvl1pPr>
            <a:lvl2pPr marL="742950" indent="-285750">
              <a:tabLst>
                <a:tab pos="723900" algn="l"/>
                <a:tab pos="4854575" algn="l"/>
                <a:tab pos="6376988" algn="l"/>
              </a:tabLst>
              <a:defRPr sz="3200" b="1">
                <a:solidFill>
                  <a:schemeClr val="tx2"/>
                </a:solidFill>
                <a:latin typeface="Times New Roman" pitchFamily="18" charset="0"/>
              </a:defRPr>
            </a:lvl2pPr>
            <a:lvl3pPr marL="1143000" indent="-228600">
              <a:tabLst>
                <a:tab pos="723900" algn="l"/>
                <a:tab pos="4854575" algn="l"/>
                <a:tab pos="6376988" algn="l"/>
              </a:tabLst>
              <a:defRPr sz="3200" b="1">
                <a:solidFill>
                  <a:schemeClr val="tx2"/>
                </a:solidFill>
                <a:latin typeface="Times New Roman" pitchFamily="18" charset="0"/>
              </a:defRPr>
            </a:lvl3pPr>
            <a:lvl4pPr marL="1600200" indent="-228600">
              <a:tabLst>
                <a:tab pos="723900" algn="l"/>
                <a:tab pos="4854575" algn="l"/>
                <a:tab pos="6376988" algn="l"/>
              </a:tabLst>
              <a:defRPr sz="3200" b="1">
                <a:solidFill>
                  <a:schemeClr val="tx2"/>
                </a:solidFill>
                <a:latin typeface="Times New Roman" pitchFamily="18" charset="0"/>
              </a:defRPr>
            </a:lvl4pPr>
            <a:lvl5pPr marL="2057400" indent="-228600">
              <a:tabLst>
                <a:tab pos="723900" algn="l"/>
                <a:tab pos="4854575" algn="l"/>
                <a:tab pos="6376988" algn="l"/>
              </a:tabLst>
              <a:defRPr sz="3200" b="1">
                <a:solidFill>
                  <a:schemeClr val="tx2"/>
                </a:solidFill>
                <a:latin typeface="Times New Roman" pitchFamily="18" charset="0"/>
              </a:defRPr>
            </a:lvl5pPr>
            <a:lvl6pPr marL="2514600" indent="-228600" algn="ctr" eaLnBrk="0" fontAlgn="base" hangingPunct="0">
              <a:spcBef>
                <a:spcPct val="0"/>
              </a:spcBef>
              <a:spcAft>
                <a:spcPct val="0"/>
              </a:spcAft>
              <a:tabLst>
                <a:tab pos="723900" algn="l"/>
                <a:tab pos="4854575" algn="l"/>
                <a:tab pos="6376988" algn="l"/>
              </a:tabLst>
              <a:defRPr sz="3200" b="1">
                <a:solidFill>
                  <a:schemeClr val="tx2"/>
                </a:solidFill>
                <a:latin typeface="Times New Roman" pitchFamily="18" charset="0"/>
              </a:defRPr>
            </a:lvl6pPr>
            <a:lvl7pPr marL="2971800" indent="-228600" algn="ctr" eaLnBrk="0" fontAlgn="base" hangingPunct="0">
              <a:spcBef>
                <a:spcPct val="0"/>
              </a:spcBef>
              <a:spcAft>
                <a:spcPct val="0"/>
              </a:spcAft>
              <a:tabLst>
                <a:tab pos="723900" algn="l"/>
                <a:tab pos="4854575" algn="l"/>
                <a:tab pos="6376988" algn="l"/>
              </a:tabLst>
              <a:defRPr sz="3200" b="1">
                <a:solidFill>
                  <a:schemeClr val="tx2"/>
                </a:solidFill>
                <a:latin typeface="Times New Roman" pitchFamily="18" charset="0"/>
              </a:defRPr>
            </a:lvl7pPr>
            <a:lvl8pPr marL="3429000" indent="-228600" algn="ctr" eaLnBrk="0" fontAlgn="base" hangingPunct="0">
              <a:spcBef>
                <a:spcPct val="0"/>
              </a:spcBef>
              <a:spcAft>
                <a:spcPct val="0"/>
              </a:spcAft>
              <a:tabLst>
                <a:tab pos="723900" algn="l"/>
                <a:tab pos="4854575" algn="l"/>
                <a:tab pos="6376988" algn="l"/>
              </a:tabLst>
              <a:defRPr sz="3200" b="1">
                <a:solidFill>
                  <a:schemeClr val="tx2"/>
                </a:solidFill>
                <a:latin typeface="Times New Roman" pitchFamily="18" charset="0"/>
              </a:defRPr>
            </a:lvl8pPr>
            <a:lvl9pPr marL="3886200" indent="-228600" algn="ctr" eaLnBrk="0" fontAlgn="base" hangingPunct="0">
              <a:spcBef>
                <a:spcPct val="0"/>
              </a:spcBef>
              <a:spcAft>
                <a:spcPct val="0"/>
              </a:spcAft>
              <a:tabLst>
                <a:tab pos="723900" algn="l"/>
                <a:tab pos="4854575" algn="l"/>
                <a:tab pos="6376988" algn="l"/>
              </a:tabLst>
              <a:defRPr sz="3200" b="1">
                <a:solidFill>
                  <a:schemeClr val="tx2"/>
                </a:solidFill>
                <a:latin typeface="Times New Roman" pitchFamily="18" charset="0"/>
              </a:defRPr>
            </a:lvl9pPr>
          </a:lstStyle>
          <a:p>
            <a:pPr>
              <a:lnSpc>
                <a:spcPct val="110000"/>
              </a:lnSpc>
              <a:buClr>
                <a:srgbClr val="FF0000"/>
              </a:buClr>
              <a:buSzPct val="120000"/>
              <a:buFontTx/>
              <a:buChar char="•"/>
            </a:pPr>
            <a:r>
              <a:rPr lang="en-US" sz="2000" dirty="0">
                <a:solidFill>
                  <a:schemeClr val="tx1"/>
                </a:solidFill>
              </a:rPr>
              <a:t>LHC upgrade</a:t>
            </a:r>
            <a:r>
              <a:rPr lang="en-US" sz="2000" dirty="0">
                <a:solidFill>
                  <a:srgbClr val="0000FF"/>
                </a:solidFill>
              </a:rPr>
              <a:t> </a:t>
            </a:r>
            <a:br>
              <a:rPr lang="en-US" sz="2000" dirty="0">
                <a:solidFill>
                  <a:srgbClr val="0000FF"/>
                </a:solidFill>
              </a:rPr>
            </a:br>
            <a:r>
              <a:rPr lang="en-US" sz="1800" b="0" dirty="0">
                <a:solidFill>
                  <a:srgbClr val="FF0000"/>
                </a:solidFill>
                <a:sym typeface="Wingdings 3" pitchFamily="18" charset="2"/>
              </a:rPr>
              <a:t></a:t>
            </a:r>
            <a:r>
              <a:rPr lang="en-US" sz="1800" dirty="0">
                <a:solidFill>
                  <a:srgbClr val="0000FF"/>
                </a:solidFill>
              </a:rPr>
              <a:t>LHC (</a:t>
            </a:r>
            <a:r>
              <a:rPr lang="en-US" sz="1800" b="0" dirty="0">
                <a:solidFill>
                  <a:srgbClr val="0000FF"/>
                </a:solidFill>
              </a:rPr>
              <a:t>2009</a:t>
            </a:r>
            <a:r>
              <a:rPr lang="en-US" sz="1800" dirty="0">
                <a:solidFill>
                  <a:srgbClr val="0000FF"/>
                </a:solidFill>
              </a:rPr>
              <a:t>) </a:t>
            </a:r>
            <a:r>
              <a:rPr lang="en-US" sz="1800" dirty="0">
                <a:solidFill>
                  <a:schemeClr val="tx1"/>
                </a:solidFill>
              </a:rPr>
              <a:t> </a:t>
            </a:r>
            <a:r>
              <a:rPr lang="en-US" sz="1600" dirty="0">
                <a:solidFill>
                  <a:schemeClr val="tx1"/>
                </a:solidFill>
              </a:rPr>
              <a:t>L = </a:t>
            </a:r>
            <a:r>
              <a:rPr lang="en-US" sz="1600" noProof="1">
                <a:solidFill>
                  <a:schemeClr val="tx1"/>
                </a:solidFill>
              </a:rPr>
              <a:t>10</a:t>
            </a:r>
            <a:r>
              <a:rPr lang="en-US" sz="1600" baseline="30000" noProof="1">
                <a:solidFill>
                  <a:schemeClr val="tx1"/>
                </a:solidFill>
              </a:rPr>
              <a:t>34</a:t>
            </a:r>
            <a:r>
              <a:rPr lang="en-US" sz="1600" noProof="1">
                <a:solidFill>
                  <a:schemeClr val="tx1"/>
                </a:solidFill>
              </a:rPr>
              <a:t>cm</a:t>
            </a:r>
            <a:r>
              <a:rPr lang="en-US" sz="1600" baseline="30000" noProof="1">
                <a:solidFill>
                  <a:schemeClr val="tx1"/>
                </a:solidFill>
              </a:rPr>
              <a:t>-2</a:t>
            </a:r>
            <a:r>
              <a:rPr lang="en-US" sz="1600" noProof="1">
                <a:solidFill>
                  <a:schemeClr val="tx1"/>
                </a:solidFill>
              </a:rPr>
              <a:t>s</a:t>
            </a:r>
            <a:r>
              <a:rPr lang="en-US" sz="1600" baseline="30000" noProof="1">
                <a:solidFill>
                  <a:schemeClr val="tx1"/>
                </a:solidFill>
              </a:rPr>
              <a:t>-1</a:t>
            </a:r>
            <a:r>
              <a:rPr lang="en-US" sz="1800" baseline="30000" dirty="0">
                <a:solidFill>
                  <a:schemeClr val="tx1"/>
                </a:solidFill>
              </a:rPr>
              <a:t/>
            </a:r>
            <a:br>
              <a:rPr lang="en-US" sz="1800" baseline="30000" dirty="0">
                <a:solidFill>
                  <a:schemeClr val="tx1"/>
                </a:solidFill>
              </a:rPr>
            </a:br>
            <a:r>
              <a:rPr lang="en-US" sz="900" baseline="30000" dirty="0">
                <a:solidFill>
                  <a:schemeClr val="tx1"/>
                </a:solidFill>
              </a:rPr>
              <a:t/>
            </a:r>
            <a:br>
              <a:rPr lang="en-US" sz="900" baseline="30000" dirty="0">
                <a:solidFill>
                  <a:schemeClr val="tx1"/>
                </a:solidFill>
              </a:rPr>
            </a:br>
            <a:r>
              <a:rPr lang="en-US" sz="2000" baseline="30000" dirty="0">
                <a:solidFill>
                  <a:schemeClr val="tx1"/>
                </a:solidFill>
              </a:rPr>
              <a:t>                            </a:t>
            </a:r>
            <a:r>
              <a:rPr lang="en-US" sz="1600" b="0" dirty="0">
                <a:solidFill>
                  <a:schemeClr val="tx1"/>
                </a:solidFill>
                <a:latin typeface="Symbol" pitchFamily="18" charset="2"/>
              </a:rPr>
              <a:t>f</a:t>
            </a:r>
            <a:r>
              <a:rPr lang="en-US" sz="1600" b="0" dirty="0">
                <a:solidFill>
                  <a:schemeClr val="tx1"/>
                </a:solidFill>
              </a:rPr>
              <a:t>(r=4cm) </a:t>
            </a:r>
            <a:r>
              <a:rPr lang="en-US" sz="1600" b="0" noProof="1">
                <a:solidFill>
                  <a:schemeClr val="tx1"/>
                </a:solidFill>
                <a:cs typeface="Times New Roman" pitchFamily="18" charset="0"/>
              </a:rPr>
              <a:t>~</a:t>
            </a:r>
            <a:r>
              <a:rPr lang="en-US" sz="1600" b="0" dirty="0">
                <a:solidFill>
                  <a:srgbClr val="FF0000"/>
                </a:solidFill>
              </a:rPr>
              <a:t> </a:t>
            </a:r>
            <a:r>
              <a:rPr lang="en-US" sz="1600" b="0" noProof="1">
                <a:solidFill>
                  <a:srgbClr val="FF0000"/>
                </a:solidFill>
              </a:rPr>
              <a:t>3·10</a:t>
            </a:r>
            <a:r>
              <a:rPr lang="en-US" sz="1600" b="0" baseline="30000" noProof="1">
                <a:solidFill>
                  <a:srgbClr val="FF0000"/>
                </a:solidFill>
              </a:rPr>
              <a:t>15</a:t>
            </a:r>
            <a:r>
              <a:rPr lang="en-US" sz="1600" b="0" noProof="1">
                <a:solidFill>
                  <a:srgbClr val="FF0000"/>
                </a:solidFill>
              </a:rPr>
              <a:t>cm</a:t>
            </a:r>
            <a:r>
              <a:rPr lang="en-US" sz="1600" b="0" baseline="30000" noProof="1">
                <a:solidFill>
                  <a:srgbClr val="FF0000"/>
                </a:solidFill>
              </a:rPr>
              <a:t>-2</a:t>
            </a:r>
            <a:r>
              <a:rPr lang="en-US" sz="2000" dirty="0">
                <a:solidFill>
                  <a:schemeClr val="tx1"/>
                </a:solidFill>
                <a:latin typeface="Symbol" pitchFamily="18" charset="2"/>
              </a:rPr>
              <a:t>  </a:t>
            </a:r>
            <a:br>
              <a:rPr lang="en-US" sz="2000" dirty="0">
                <a:solidFill>
                  <a:schemeClr val="tx1"/>
                </a:solidFill>
                <a:latin typeface="Symbol" pitchFamily="18" charset="2"/>
              </a:rPr>
            </a:br>
            <a:r>
              <a:rPr lang="en-US" sz="1100" dirty="0">
                <a:solidFill>
                  <a:schemeClr val="tx1"/>
                </a:solidFill>
                <a:latin typeface="Symbol" pitchFamily="18" charset="2"/>
              </a:rPr>
              <a:t/>
            </a:r>
            <a:br>
              <a:rPr lang="en-US" sz="1100" dirty="0">
                <a:solidFill>
                  <a:schemeClr val="tx1"/>
                </a:solidFill>
                <a:latin typeface="Symbol" pitchFamily="18" charset="2"/>
              </a:rPr>
            </a:br>
            <a:endParaRPr lang="en-US" sz="1100" baseline="30000" dirty="0">
              <a:solidFill>
                <a:schemeClr val="tx1"/>
              </a:solidFill>
            </a:endParaRPr>
          </a:p>
          <a:p>
            <a:pPr algn="l">
              <a:lnSpc>
                <a:spcPct val="110000"/>
              </a:lnSpc>
              <a:buClr>
                <a:srgbClr val="FF0000"/>
              </a:buClr>
              <a:buSzPct val="120000"/>
            </a:pPr>
            <a:r>
              <a:rPr lang="en-US" sz="1800" dirty="0">
                <a:solidFill>
                  <a:srgbClr val="0000FF"/>
                </a:solidFill>
              </a:rPr>
              <a:t>    </a:t>
            </a:r>
            <a:r>
              <a:rPr lang="en-US" sz="1800" b="0" dirty="0" smtClean="0">
                <a:solidFill>
                  <a:srgbClr val="FF0000"/>
                </a:solidFill>
                <a:sym typeface="Wingdings 3" pitchFamily="18" charset="2"/>
              </a:rPr>
              <a:t></a:t>
            </a:r>
            <a:r>
              <a:rPr lang="en-US" sz="1800" dirty="0" smtClean="0">
                <a:solidFill>
                  <a:srgbClr val="0000FF"/>
                </a:solidFill>
                <a:sym typeface="Wingdings 3" pitchFamily="18" charset="2"/>
              </a:rPr>
              <a:t>HL</a:t>
            </a:r>
            <a:r>
              <a:rPr lang="en-US" sz="1800" dirty="0" smtClean="0">
                <a:solidFill>
                  <a:srgbClr val="0000FF"/>
                </a:solidFill>
              </a:rPr>
              <a:t>-LHC (&gt;</a:t>
            </a:r>
            <a:r>
              <a:rPr lang="en-US" sz="1800" b="0" dirty="0" smtClean="0">
                <a:solidFill>
                  <a:srgbClr val="0000FF"/>
                </a:solidFill>
              </a:rPr>
              <a:t>2020</a:t>
            </a:r>
            <a:r>
              <a:rPr lang="en-US" sz="1800" dirty="0" smtClean="0">
                <a:solidFill>
                  <a:srgbClr val="0000FF"/>
                </a:solidFill>
              </a:rPr>
              <a:t>) </a:t>
            </a:r>
            <a:r>
              <a:rPr lang="en-US" sz="1600" dirty="0">
                <a:solidFill>
                  <a:schemeClr val="tx1"/>
                </a:solidFill>
              </a:rPr>
              <a:t>L = </a:t>
            </a:r>
            <a:r>
              <a:rPr lang="en-US" sz="1600" noProof="1">
                <a:solidFill>
                  <a:schemeClr val="tx1"/>
                </a:solidFill>
              </a:rPr>
              <a:t>10</a:t>
            </a:r>
            <a:r>
              <a:rPr lang="en-US" sz="1600" baseline="30000" noProof="1">
                <a:solidFill>
                  <a:schemeClr val="tx1"/>
                </a:solidFill>
              </a:rPr>
              <a:t>35</a:t>
            </a:r>
            <a:r>
              <a:rPr lang="en-US" sz="1600" noProof="1">
                <a:solidFill>
                  <a:schemeClr val="tx1"/>
                </a:solidFill>
              </a:rPr>
              <a:t>cm</a:t>
            </a:r>
            <a:r>
              <a:rPr lang="en-US" sz="1600" baseline="30000" noProof="1">
                <a:solidFill>
                  <a:schemeClr val="tx1"/>
                </a:solidFill>
              </a:rPr>
              <a:t>-2</a:t>
            </a:r>
            <a:r>
              <a:rPr lang="en-US" sz="1600" noProof="1">
                <a:solidFill>
                  <a:schemeClr val="tx1"/>
                </a:solidFill>
              </a:rPr>
              <a:t>s</a:t>
            </a:r>
            <a:r>
              <a:rPr lang="en-US" sz="1600" baseline="30000" noProof="1">
                <a:solidFill>
                  <a:schemeClr val="tx1"/>
                </a:solidFill>
              </a:rPr>
              <a:t>-1</a:t>
            </a:r>
            <a:r>
              <a:rPr lang="en-US" sz="2000" baseline="30000" noProof="1">
                <a:solidFill>
                  <a:schemeClr val="tx1"/>
                </a:solidFill>
              </a:rPr>
              <a:t> </a:t>
            </a:r>
            <a:r>
              <a:rPr lang="en-US" sz="2000" baseline="30000" dirty="0">
                <a:solidFill>
                  <a:schemeClr val="tx1"/>
                </a:solidFill>
              </a:rPr>
              <a:t> </a:t>
            </a:r>
            <a:r>
              <a:rPr lang="en-US" sz="1600" baseline="30000" dirty="0">
                <a:solidFill>
                  <a:schemeClr val="tx1"/>
                </a:solidFill>
              </a:rPr>
              <a:t/>
            </a:r>
            <a:br>
              <a:rPr lang="en-US" sz="1600" baseline="30000" dirty="0">
                <a:solidFill>
                  <a:schemeClr val="tx1"/>
                </a:solidFill>
              </a:rPr>
            </a:br>
            <a:r>
              <a:rPr lang="en-US" sz="1600" baseline="30000" dirty="0">
                <a:solidFill>
                  <a:schemeClr val="tx1"/>
                </a:solidFill>
              </a:rPr>
              <a:t/>
            </a:r>
            <a:br>
              <a:rPr lang="en-US" sz="1600" baseline="30000" dirty="0">
                <a:solidFill>
                  <a:schemeClr val="tx1"/>
                </a:solidFill>
              </a:rPr>
            </a:br>
            <a:r>
              <a:rPr lang="en-US" sz="1600" baseline="30000" dirty="0">
                <a:solidFill>
                  <a:schemeClr val="tx1"/>
                </a:solidFill>
              </a:rPr>
              <a:t>                                   </a:t>
            </a:r>
            <a:r>
              <a:rPr lang="en-US" sz="1600" b="0" dirty="0">
                <a:solidFill>
                  <a:schemeClr val="tx1"/>
                </a:solidFill>
                <a:latin typeface="Symbol" pitchFamily="18" charset="2"/>
              </a:rPr>
              <a:t>f</a:t>
            </a:r>
            <a:r>
              <a:rPr lang="en-US" sz="1600" b="0" dirty="0">
                <a:solidFill>
                  <a:schemeClr val="tx1"/>
                </a:solidFill>
              </a:rPr>
              <a:t>(r=4cm) </a:t>
            </a:r>
            <a:r>
              <a:rPr lang="en-US" sz="1600" b="0" noProof="1">
                <a:solidFill>
                  <a:schemeClr val="tx1"/>
                </a:solidFill>
                <a:cs typeface="Times New Roman" pitchFamily="18" charset="0"/>
              </a:rPr>
              <a:t>~</a:t>
            </a:r>
            <a:r>
              <a:rPr lang="en-US" sz="1600" b="0" dirty="0">
                <a:solidFill>
                  <a:schemeClr val="tx1"/>
                </a:solidFill>
              </a:rPr>
              <a:t> </a:t>
            </a:r>
            <a:r>
              <a:rPr lang="en-US" sz="1600" b="0" dirty="0">
                <a:solidFill>
                  <a:srgbClr val="FF0000"/>
                </a:solidFill>
              </a:rPr>
              <a:t>1.6</a:t>
            </a:r>
            <a:r>
              <a:rPr lang="en-US" sz="1600" b="0" noProof="1">
                <a:solidFill>
                  <a:srgbClr val="FF0000"/>
                </a:solidFill>
              </a:rPr>
              <a:t>·10</a:t>
            </a:r>
            <a:r>
              <a:rPr lang="en-US" sz="1600" b="0" baseline="30000" noProof="1">
                <a:solidFill>
                  <a:srgbClr val="FF0000"/>
                </a:solidFill>
              </a:rPr>
              <a:t>1</a:t>
            </a:r>
            <a:r>
              <a:rPr lang="en-US" sz="1600" b="0" baseline="30000" dirty="0">
                <a:solidFill>
                  <a:srgbClr val="FF0000"/>
                </a:solidFill>
              </a:rPr>
              <a:t>6</a:t>
            </a:r>
            <a:r>
              <a:rPr lang="en-US" sz="1600" b="0" noProof="1">
                <a:solidFill>
                  <a:srgbClr val="FF0000"/>
                </a:solidFill>
              </a:rPr>
              <a:t>cm</a:t>
            </a:r>
            <a:r>
              <a:rPr lang="en-US" sz="1600" b="0" baseline="30000" noProof="1">
                <a:solidFill>
                  <a:srgbClr val="FF0000"/>
                </a:solidFill>
              </a:rPr>
              <a:t>-2</a:t>
            </a:r>
            <a:r>
              <a:rPr lang="en-US" sz="1600" b="0" dirty="0">
                <a:solidFill>
                  <a:srgbClr val="FF0000"/>
                </a:solidFill>
                <a:sym typeface="Wingdings 3" pitchFamily="18" charset="2"/>
              </a:rPr>
              <a:t>  </a:t>
            </a:r>
            <a:br>
              <a:rPr lang="en-US" sz="1600" b="0" dirty="0">
                <a:solidFill>
                  <a:srgbClr val="FF0000"/>
                </a:solidFill>
                <a:sym typeface="Wingdings 3" pitchFamily="18" charset="2"/>
              </a:rPr>
            </a:br>
            <a:endParaRPr lang="en-US" sz="700" b="0" dirty="0">
              <a:solidFill>
                <a:srgbClr val="FF0000"/>
              </a:solidFill>
              <a:sym typeface="Wingdings 3" pitchFamily="18" charset="2"/>
            </a:endParaRPr>
          </a:p>
          <a:p>
            <a:pPr algn="l">
              <a:lnSpc>
                <a:spcPct val="110000"/>
              </a:lnSpc>
              <a:buClr>
                <a:srgbClr val="FF0000"/>
              </a:buClr>
              <a:buSzPct val="120000"/>
            </a:pPr>
            <a:r>
              <a:rPr lang="en-US" sz="1200" b="0" dirty="0">
                <a:solidFill>
                  <a:srgbClr val="FF0000"/>
                </a:solidFill>
                <a:sym typeface="Wingdings 3" pitchFamily="18" charset="2"/>
              </a:rPr>
              <a:t> </a:t>
            </a:r>
            <a:endParaRPr lang="en-US" sz="700" b="0" dirty="0">
              <a:solidFill>
                <a:srgbClr val="FF0000"/>
              </a:solidFill>
              <a:sym typeface="Wingdings 3" pitchFamily="18" charset="2"/>
            </a:endParaRPr>
          </a:p>
          <a:p>
            <a:pPr algn="l">
              <a:lnSpc>
                <a:spcPct val="110000"/>
              </a:lnSpc>
              <a:buClr>
                <a:srgbClr val="FF0000"/>
              </a:buClr>
              <a:buSzPct val="120000"/>
              <a:buFontTx/>
              <a:buChar char="•"/>
            </a:pPr>
            <a:r>
              <a:rPr lang="en-US" sz="2000" dirty="0">
                <a:solidFill>
                  <a:schemeClr val="tx1"/>
                </a:solidFill>
              </a:rPr>
              <a:t>LHC (</a:t>
            </a:r>
            <a:r>
              <a:rPr lang="en-US" sz="1600" dirty="0">
                <a:solidFill>
                  <a:schemeClr val="tx1"/>
                </a:solidFill>
                <a:sym typeface="Wingdings 3" pitchFamily="18" charset="2"/>
              </a:rPr>
              <a:t>Replacement of components)</a:t>
            </a:r>
            <a:r>
              <a:rPr lang="en-US" sz="1600" b="0" dirty="0">
                <a:solidFill>
                  <a:schemeClr val="tx1"/>
                </a:solidFill>
                <a:sym typeface="Wingdings 3" pitchFamily="18" charset="2"/>
              </a:rPr>
              <a:t> </a:t>
            </a:r>
            <a:br>
              <a:rPr lang="en-US" sz="1600" b="0" dirty="0">
                <a:solidFill>
                  <a:schemeClr val="tx1"/>
                </a:solidFill>
                <a:sym typeface="Wingdings 3" pitchFamily="18" charset="2"/>
              </a:rPr>
            </a:br>
            <a:r>
              <a:rPr lang="en-US" sz="1400" b="0" dirty="0">
                <a:solidFill>
                  <a:schemeClr val="tx1"/>
                </a:solidFill>
                <a:sym typeface="Wingdings 3" pitchFamily="18" charset="2"/>
              </a:rPr>
              <a:t>e.g. - </a:t>
            </a:r>
            <a:r>
              <a:rPr lang="en-US" sz="1400" b="0" dirty="0" err="1">
                <a:solidFill>
                  <a:schemeClr val="tx1"/>
                </a:solidFill>
                <a:sym typeface="Wingdings 3" pitchFamily="18" charset="2"/>
              </a:rPr>
              <a:t>LHCb</a:t>
            </a:r>
            <a:r>
              <a:rPr lang="en-US" sz="1400" b="0" dirty="0">
                <a:solidFill>
                  <a:schemeClr val="tx1"/>
                </a:solidFill>
                <a:sym typeface="Wingdings 3" pitchFamily="18" charset="2"/>
              </a:rPr>
              <a:t> </a:t>
            </a:r>
            <a:r>
              <a:rPr lang="en-US" sz="1400" b="0" dirty="0" err="1">
                <a:solidFill>
                  <a:schemeClr val="tx1"/>
                </a:solidFill>
                <a:sym typeface="Wingdings 3" pitchFamily="18" charset="2"/>
              </a:rPr>
              <a:t>Velo</a:t>
            </a:r>
            <a:r>
              <a:rPr lang="en-US" sz="1400" b="0" dirty="0">
                <a:solidFill>
                  <a:schemeClr val="tx1"/>
                </a:solidFill>
                <a:sym typeface="Wingdings 3" pitchFamily="18" charset="2"/>
              </a:rPr>
              <a:t> detectors  </a:t>
            </a:r>
            <a:br>
              <a:rPr lang="en-US" sz="1400" b="0" dirty="0">
                <a:solidFill>
                  <a:schemeClr val="tx1"/>
                </a:solidFill>
                <a:sym typeface="Wingdings 3" pitchFamily="18" charset="2"/>
              </a:rPr>
            </a:br>
            <a:r>
              <a:rPr lang="en-US" sz="1400" b="0" dirty="0">
                <a:solidFill>
                  <a:schemeClr val="tx1"/>
                </a:solidFill>
                <a:sym typeface="Wingdings 3" pitchFamily="18" charset="2"/>
              </a:rPr>
              <a:t>       - ATLAS </a:t>
            </a:r>
            <a:r>
              <a:rPr lang="en-US" sz="1400" b="0" dirty="0" smtClean="0">
                <a:solidFill>
                  <a:schemeClr val="tx1"/>
                </a:solidFill>
                <a:sym typeface="Wingdings 3" pitchFamily="18" charset="2"/>
              </a:rPr>
              <a:t>IBL</a:t>
            </a:r>
            <a:r>
              <a:rPr lang="en-US" sz="1600" b="0" dirty="0">
                <a:solidFill>
                  <a:schemeClr val="tx1"/>
                </a:solidFill>
                <a:sym typeface="Wingdings 3" pitchFamily="18" charset="2"/>
              </a:rPr>
              <a:t/>
            </a:r>
            <a:br>
              <a:rPr lang="en-US" sz="1600" b="0" dirty="0">
                <a:solidFill>
                  <a:schemeClr val="tx1"/>
                </a:solidFill>
                <a:sym typeface="Wingdings 3" pitchFamily="18" charset="2"/>
              </a:rPr>
            </a:br>
            <a:endParaRPr lang="en-US" sz="800" b="0" dirty="0">
              <a:solidFill>
                <a:schemeClr val="tx1"/>
              </a:solidFill>
              <a:sym typeface="Wingdings 3" pitchFamily="18" charset="2"/>
            </a:endParaRPr>
          </a:p>
        </p:txBody>
      </p:sp>
      <p:sp>
        <p:nvSpPr>
          <p:cNvPr id="6161" name="AutoShape 5"/>
          <p:cNvSpPr>
            <a:spLocks noChangeArrowheads="1"/>
          </p:cNvSpPr>
          <p:nvPr/>
        </p:nvSpPr>
        <p:spPr bwMode="auto">
          <a:xfrm>
            <a:off x="484188" y="3019425"/>
            <a:ext cx="1143000" cy="152400"/>
          </a:xfrm>
          <a:prstGeom prst="rightArrow">
            <a:avLst>
              <a:gd name="adj1" fmla="val 50000"/>
              <a:gd name="adj2" fmla="val 187500"/>
            </a:avLst>
          </a:prstGeom>
          <a:solidFill>
            <a:schemeClr val="accent2"/>
          </a:solidFill>
          <a:ln w="9525">
            <a:solidFill>
              <a:schemeClr val="tx1"/>
            </a:solidFill>
            <a:miter lim="800000"/>
            <a:headEnd/>
            <a:tailEnd/>
          </a:ln>
        </p:spPr>
        <p:txBody>
          <a:bodyPr wrap="none" anchor="ctr"/>
          <a:lstStyle/>
          <a:p>
            <a:endParaRPr lang="fr-BE"/>
          </a:p>
        </p:txBody>
      </p:sp>
      <p:sp>
        <p:nvSpPr>
          <p:cNvPr id="6163" name="Text Box 7"/>
          <p:cNvSpPr txBox="1">
            <a:spLocks noChangeArrowheads="1"/>
          </p:cNvSpPr>
          <p:nvPr/>
        </p:nvSpPr>
        <p:spPr bwMode="auto">
          <a:xfrm>
            <a:off x="228600" y="2735263"/>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prstDash val="sysDot"/>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1800" dirty="0" smtClean="0"/>
              <a:t>3000 </a:t>
            </a:r>
            <a:r>
              <a:rPr lang="en-US" sz="1800" dirty="0"/>
              <a:t>fb</a:t>
            </a:r>
            <a:r>
              <a:rPr lang="en-US" sz="1800" baseline="30000" dirty="0"/>
              <a:t>-1</a:t>
            </a:r>
          </a:p>
        </p:txBody>
      </p:sp>
      <p:grpSp>
        <p:nvGrpSpPr>
          <p:cNvPr id="6150" name="Group 8"/>
          <p:cNvGrpSpPr>
            <a:grpSpLocks/>
          </p:cNvGrpSpPr>
          <p:nvPr/>
        </p:nvGrpSpPr>
        <p:grpSpPr bwMode="auto">
          <a:xfrm>
            <a:off x="0" y="1681199"/>
            <a:ext cx="1846263" cy="771525"/>
            <a:chOff x="2993" y="682"/>
            <a:chExt cx="1163" cy="486"/>
          </a:xfrm>
        </p:grpSpPr>
        <p:sp>
          <p:nvSpPr>
            <p:cNvPr id="6158" name="AutoShape 9"/>
            <p:cNvSpPr>
              <a:spLocks noChangeArrowheads="1"/>
            </p:cNvSpPr>
            <p:nvPr/>
          </p:nvSpPr>
          <p:spPr bwMode="auto">
            <a:xfrm>
              <a:off x="3310" y="878"/>
              <a:ext cx="720" cy="96"/>
            </a:xfrm>
            <a:prstGeom prst="rightArrow">
              <a:avLst>
                <a:gd name="adj1" fmla="val 50000"/>
                <a:gd name="adj2" fmla="val 187500"/>
              </a:avLst>
            </a:prstGeom>
            <a:solidFill>
              <a:schemeClr val="accent2"/>
            </a:solidFill>
            <a:ln w="9525">
              <a:solidFill>
                <a:schemeClr val="tx1"/>
              </a:solidFill>
              <a:miter lim="800000"/>
              <a:headEnd/>
              <a:tailEnd/>
            </a:ln>
          </p:spPr>
          <p:txBody>
            <a:bodyPr wrap="none" anchor="ctr"/>
            <a:lstStyle/>
            <a:p>
              <a:endParaRPr lang="fr-BE"/>
            </a:p>
          </p:txBody>
        </p:sp>
        <p:sp>
          <p:nvSpPr>
            <p:cNvPr id="6159" name="Text Box 10"/>
            <p:cNvSpPr txBox="1">
              <a:spLocks noChangeArrowheads="1"/>
            </p:cNvSpPr>
            <p:nvPr/>
          </p:nvSpPr>
          <p:spPr bwMode="auto">
            <a:xfrm>
              <a:off x="2993" y="682"/>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prstDash val="sysDot"/>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1800"/>
                <a:t> 10 years</a:t>
              </a:r>
            </a:p>
          </p:txBody>
        </p:sp>
        <p:sp>
          <p:nvSpPr>
            <p:cNvPr id="6160" name="Text Box 11"/>
            <p:cNvSpPr txBox="1">
              <a:spLocks noChangeArrowheads="1"/>
            </p:cNvSpPr>
            <p:nvPr/>
          </p:nvSpPr>
          <p:spPr bwMode="auto">
            <a:xfrm>
              <a:off x="3004" y="937"/>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prstDash val="sysDot"/>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1800" dirty="0"/>
                <a:t> 500 fb</a:t>
              </a:r>
              <a:r>
                <a:rPr lang="en-US" sz="1800" baseline="30000" dirty="0"/>
                <a:t>-1</a:t>
              </a:r>
            </a:p>
          </p:txBody>
        </p:sp>
      </p:grpSp>
      <p:sp>
        <p:nvSpPr>
          <p:cNvPr id="6151" name="Freeform 12"/>
          <p:cNvSpPr>
            <a:spLocks/>
          </p:cNvSpPr>
          <p:nvPr/>
        </p:nvSpPr>
        <p:spPr bwMode="auto">
          <a:xfrm>
            <a:off x="3806825" y="1987550"/>
            <a:ext cx="630238" cy="1081088"/>
          </a:xfrm>
          <a:custGeom>
            <a:avLst/>
            <a:gdLst>
              <a:gd name="T0" fmla="*/ 0 w 464"/>
              <a:gd name="T1" fmla="*/ 0 h 768"/>
              <a:gd name="T2" fmla="*/ 2147483647 w 464"/>
              <a:gd name="T3" fmla="*/ 2147483647 h 768"/>
              <a:gd name="T4" fmla="*/ 2147483647 w 464"/>
              <a:gd name="T5" fmla="*/ 2147483647 h 768"/>
              <a:gd name="T6" fmla="*/ 0 60000 65536"/>
              <a:gd name="T7" fmla="*/ 0 60000 65536"/>
              <a:gd name="T8" fmla="*/ 0 60000 65536"/>
              <a:gd name="T9" fmla="*/ 0 w 464"/>
              <a:gd name="T10" fmla="*/ 0 h 768"/>
              <a:gd name="T11" fmla="*/ 464 w 464"/>
              <a:gd name="T12" fmla="*/ 768 h 768"/>
            </a:gdLst>
            <a:ahLst/>
            <a:cxnLst>
              <a:cxn ang="T6">
                <a:pos x="T0" y="T1"/>
              </a:cxn>
              <a:cxn ang="T7">
                <a:pos x="T2" y="T3"/>
              </a:cxn>
              <a:cxn ang="T8">
                <a:pos x="T4" y="T5"/>
              </a:cxn>
            </a:cxnLst>
            <a:rect l="T9" t="T10" r="T11" b="T12"/>
            <a:pathLst>
              <a:path w="464" h="768">
                <a:moveTo>
                  <a:pt x="0" y="0"/>
                </a:moveTo>
                <a:cubicBezTo>
                  <a:pt x="200" y="152"/>
                  <a:pt x="400" y="304"/>
                  <a:pt x="432" y="432"/>
                </a:cubicBezTo>
                <a:cubicBezTo>
                  <a:pt x="464" y="560"/>
                  <a:pt x="232" y="712"/>
                  <a:pt x="192" y="768"/>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52" name="Text Box 13"/>
          <p:cNvSpPr txBox="1">
            <a:spLocks noChangeArrowheads="1"/>
          </p:cNvSpPr>
          <p:nvPr/>
        </p:nvSpPr>
        <p:spPr bwMode="auto">
          <a:xfrm>
            <a:off x="3762375" y="171926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2400">
                <a:solidFill>
                  <a:srgbClr val="FF0000"/>
                </a:solidFill>
                <a:sym typeface="Symbol" pitchFamily="18" charset="2"/>
              </a:rPr>
              <a:t> </a:t>
            </a:r>
            <a:r>
              <a:rPr lang="en-US" sz="2400">
                <a:solidFill>
                  <a:srgbClr val="FF0000"/>
                </a:solidFill>
                <a:sym typeface="Marlett" pitchFamily="2" charset="2"/>
              </a:rPr>
              <a:t>5</a:t>
            </a:r>
          </a:p>
        </p:txBody>
      </p:sp>
      <p:sp>
        <p:nvSpPr>
          <p:cNvPr id="6154" name="Rectangle 15"/>
          <p:cNvSpPr>
            <a:spLocks noChangeArrowheads="1"/>
          </p:cNvSpPr>
          <p:nvPr/>
        </p:nvSpPr>
        <p:spPr bwMode="auto">
          <a:xfrm>
            <a:off x="115888" y="4959350"/>
            <a:ext cx="65262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lgn="l">
              <a:spcBef>
                <a:spcPct val="20000"/>
              </a:spcBef>
              <a:buClr>
                <a:srgbClr val="FF0000"/>
              </a:buClr>
              <a:buFont typeface="Symbol" pitchFamily="18" charset="2"/>
              <a:buNone/>
            </a:pPr>
            <a:r>
              <a:rPr lang="en-US" sz="1800" dirty="0" smtClean="0">
                <a:solidFill>
                  <a:srgbClr val="0000FF"/>
                </a:solidFill>
              </a:rPr>
              <a:t>HL-LHC </a:t>
            </a:r>
            <a:r>
              <a:rPr lang="en-US" sz="1800" dirty="0">
                <a:solidFill>
                  <a:srgbClr val="0000FF"/>
                </a:solidFill>
              </a:rPr>
              <a:t>compared to LHC:</a:t>
            </a:r>
          </a:p>
          <a:p>
            <a:pPr marL="185738" indent="-185738" algn="l">
              <a:spcBef>
                <a:spcPct val="20000"/>
              </a:spcBef>
              <a:buClr>
                <a:srgbClr val="FF0000"/>
              </a:buClr>
              <a:buFont typeface="Symbol" pitchFamily="18" charset="2"/>
              <a:buChar char="·"/>
            </a:pPr>
            <a:r>
              <a:rPr lang="en-US" sz="1800" dirty="0">
                <a:solidFill>
                  <a:srgbClr val="0000FF"/>
                </a:solidFill>
              </a:rPr>
              <a:t>Higher radiation levels </a:t>
            </a:r>
            <a:r>
              <a:rPr lang="en-US" sz="1800" dirty="0">
                <a:solidFill>
                  <a:srgbClr val="0000FF"/>
                </a:solidFill>
                <a:sym typeface="Wingdings" pitchFamily="2" charset="2"/>
              </a:rPr>
              <a:t></a:t>
            </a:r>
            <a:r>
              <a:rPr lang="en-US" sz="1800" dirty="0">
                <a:solidFill>
                  <a:srgbClr val="0000FF"/>
                </a:solidFill>
              </a:rPr>
              <a:t>  Higher radiation tolerance needed!</a:t>
            </a:r>
          </a:p>
          <a:p>
            <a:pPr marL="185738" indent="-185738" algn="l">
              <a:spcBef>
                <a:spcPct val="20000"/>
              </a:spcBef>
              <a:buClr>
                <a:srgbClr val="FF0000"/>
              </a:buClr>
              <a:buFont typeface="Symbol" pitchFamily="18" charset="2"/>
              <a:buChar char="·"/>
            </a:pPr>
            <a:r>
              <a:rPr lang="en-US" sz="1800" dirty="0">
                <a:solidFill>
                  <a:srgbClr val="0000FF"/>
                </a:solidFill>
              </a:rPr>
              <a:t>Higher multiplicity       </a:t>
            </a:r>
            <a:r>
              <a:rPr lang="en-US" sz="1800" dirty="0">
                <a:solidFill>
                  <a:srgbClr val="0000FF"/>
                </a:solidFill>
                <a:sym typeface="Wingdings" pitchFamily="2" charset="2"/>
              </a:rPr>
              <a:t></a:t>
            </a:r>
            <a:r>
              <a:rPr lang="en-US" sz="1800" dirty="0">
                <a:solidFill>
                  <a:srgbClr val="0000FF"/>
                </a:solidFill>
              </a:rPr>
              <a:t>   Higher granularity needed!</a:t>
            </a:r>
          </a:p>
        </p:txBody>
      </p:sp>
      <p:sp>
        <p:nvSpPr>
          <p:cNvPr id="6155" name="Text Box 16"/>
          <p:cNvSpPr txBox="1">
            <a:spLocks noChangeArrowheads="1"/>
          </p:cNvSpPr>
          <p:nvPr/>
        </p:nvSpPr>
        <p:spPr bwMode="auto">
          <a:xfrm>
            <a:off x="6477000" y="5094288"/>
            <a:ext cx="238601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1800" dirty="0"/>
              <a:t>Power Consumption ?</a:t>
            </a:r>
            <a:br>
              <a:rPr lang="en-US" sz="1800" dirty="0"/>
            </a:br>
            <a:r>
              <a:rPr lang="en-US" sz="1800" dirty="0"/>
              <a:t>Cooling ?</a:t>
            </a:r>
            <a:br>
              <a:rPr lang="en-US" sz="1800" dirty="0"/>
            </a:br>
            <a:r>
              <a:rPr lang="en-US" sz="1800" dirty="0"/>
              <a:t>Connectivity</a:t>
            </a:r>
            <a:br>
              <a:rPr lang="en-US" sz="1800" dirty="0"/>
            </a:br>
            <a:r>
              <a:rPr lang="en-US" sz="1800" dirty="0"/>
              <a:t>Low mass ?</a:t>
            </a:r>
            <a:br>
              <a:rPr lang="en-US" sz="1800" dirty="0"/>
            </a:br>
            <a:r>
              <a:rPr lang="en-US" sz="1800" dirty="0"/>
              <a:t>Costs ?</a:t>
            </a:r>
          </a:p>
        </p:txBody>
      </p:sp>
      <p:sp>
        <p:nvSpPr>
          <p:cNvPr id="6156" name="Text Box 17"/>
          <p:cNvSpPr txBox="1">
            <a:spLocks noChangeArrowheads="1"/>
          </p:cNvSpPr>
          <p:nvPr/>
        </p:nvSpPr>
        <p:spPr bwMode="auto">
          <a:xfrm>
            <a:off x="627063" y="6248400"/>
            <a:ext cx="4995862" cy="373062"/>
          </a:xfrm>
          <a:prstGeom prst="rect">
            <a:avLst/>
          </a:prstGeom>
          <a:noFill/>
          <a:ln w="254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1800">
                <a:solidFill>
                  <a:srgbClr val="0000FF"/>
                </a:solidFill>
                <a:sym typeface="Wingdings" pitchFamily="2" charset="2"/>
              </a:rPr>
              <a:t> </a:t>
            </a:r>
            <a:r>
              <a:rPr lang="en-US" sz="1800"/>
              <a:t>Need for new detectors &amp; detector technologies </a:t>
            </a:r>
          </a:p>
        </p:txBody>
      </p:sp>
      <p:sp>
        <p:nvSpPr>
          <p:cNvPr id="6157" name="Text Box 18"/>
          <p:cNvSpPr txBox="1">
            <a:spLocks noChangeArrowheads="1"/>
          </p:cNvSpPr>
          <p:nvPr/>
        </p:nvSpPr>
        <p:spPr bwMode="auto">
          <a:xfrm>
            <a:off x="5899943" y="5537200"/>
            <a:ext cx="1484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dirty="0">
                <a:sym typeface="Wingdings" pitchFamily="2" charset="2"/>
              </a:rPr>
              <a:t></a:t>
            </a:r>
          </a:p>
        </p:txBody>
      </p:sp>
      <p:grpSp>
        <p:nvGrpSpPr>
          <p:cNvPr id="7208" name="Group 1113"/>
          <p:cNvGrpSpPr>
            <a:grpSpLocks noChangeAspect="1"/>
          </p:cNvGrpSpPr>
          <p:nvPr/>
        </p:nvGrpSpPr>
        <p:grpSpPr bwMode="auto">
          <a:xfrm>
            <a:off x="4527550" y="952500"/>
            <a:ext cx="4635500" cy="4195763"/>
            <a:chOff x="2852" y="600"/>
            <a:chExt cx="2920" cy="2643"/>
          </a:xfrm>
        </p:grpSpPr>
        <p:sp>
          <p:nvSpPr>
            <p:cNvPr id="7209" name="AutoShape 1112"/>
            <p:cNvSpPr>
              <a:spLocks noChangeAspect="1" noChangeArrowheads="1" noTextEdit="1"/>
            </p:cNvSpPr>
            <p:nvPr/>
          </p:nvSpPr>
          <p:spPr bwMode="auto">
            <a:xfrm>
              <a:off x="2852" y="600"/>
              <a:ext cx="2920" cy="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7210" name="Group 1314"/>
            <p:cNvGrpSpPr>
              <a:grpSpLocks/>
            </p:cNvGrpSpPr>
            <p:nvPr/>
          </p:nvGrpSpPr>
          <p:grpSpPr bwMode="auto">
            <a:xfrm>
              <a:off x="2867" y="851"/>
              <a:ext cx="2275" cy="2392"/>
              <a:chOff x="2867" y="851"/>
              <a:chExt cx="2275" cy="2392"/>
            </a:xfrm>
          </p:grpSpPr>
          <p:sp>
            <p:nvSpPr>
              <p:cNvPr id="8116" name="Rectangle 1114"/>
              <p:cNvSpPr>
                <a:spLocks noChangeArrowheads="1"/>
              </p:cNvSpPr>
              <p:nvPr/>
            </p:nvSpPr>
            <p:spPr bwMode="auto">
              <a:xfrm>
                <a:off x="3442" y="2258"/>
                <a:ext cx="206" cy="59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17" name="Rectangle 1115"/>
              <p:cNvSpPr>
                <a:spLocks noChangeArrowheads="1"/>
              </p:cNvSpPr>
              <p:nvPr/>
            </p:nvSpPr>
            <p:spPr bwMode="auto">
              <a:xfrm>
                <a:off x="4072" y="2258"/>
                <a:ext cx="833" cy="59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18" name="Rectangle 1116"/>
              <p:cNvSpPr>
                <a:spLocks noChangeArrowheads="1"/>
              </p:cNvSpPr>
              <p:nvPr/>
            </p:nvSpPr>
            <p:spPr bwMode="auto">
              <a:xfrm>
                <a:off x="3468" y="906"/>
                <a:ext cx="518" cy="304"/>
              </a:xfrm>
              <a:prstGeom prst="rect">
                <a:avLst/>
              </a:prstGeom>
              <a:solidFill>
                <a:srgbClr val="FF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19" name="Rectangle 1117"/>
              <p:cNvSpPr>
                <a:spLocks noChangeArrowheads="1"/>
              </p:cNvSpPr>
              <p:nvPr/>
            </p:nvSpPr>
            <p:spPr bwMode="auto">
              <a:xfrm>
                <a:off x="4301" y="906"/>
                <a:ext cx="719" cy="304"/>
              </a:xfrm>
              <a:prstGeom prst="rect">
                <a:avLst/>
              </a:prstGeom>
              <a:solidFill>
                <a:srgbClr val="FF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20" name="Line 1118"/>
              <p:cNvSpPr>
                <a:spLocks noChangeShapeType="1"/>
              </p:cNvSpPr>
              <p:nvPr/>
            </p:nvSpPr>
            <p:spPr bwMode="auto">
              <a:xfrm>
                <a:off x="3296" y="2851"/>
                <a:ext cx="1724" cy="0"/>
              </a:xfrm>
              <a:prstGeom prst="line">
                <a:avLst/>
              </a:prstGeom>
              <a:noFill/>
              <a:ln w="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1" name="Line 1119"/>
              <p:cNvSpPr>
                <a:spLocks noChangeShapeType="1"/>
              </p:cNvSpPr>
              <p:nvPr/>
            </p:nvSpPr>
            <p:spPr bwMode="auto">
              <a:xfrm>
                <a:off x="3296" y="851"/>
                <a:ext cx="1724" cy="0"/>
              </a:xfrm>
              <a:prstGeom prst="line">
                <a:avLst/>
              </a:prstGeom>
              <a:noFill/>
              <a:ln w="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2" name="Line 1120"/>
              <p:cNvSpPr>
                <a:spLocks noChangeShapeType="1"/>
              </p:cNvSpPr>
              <p:nvPr/>
            </p:nvSpPr>
            <p:spPr bwMode="auto">
              <a:xfrm>
                <a:off x="3296" y="2809"/>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3" name="Line 1121"/>
              <p:cNvSpPr>
                <a:spLocks noChangeShapeType="1"/>
              </p:cNvSpPr>
              <p:nvPr/>
            </p:nvSpPr>
            <p:spPr bwMode="auto">
              <a:xfrm>
                <a:off x="3584" y="2809"/>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4" name="Line 1122"/>
              <p:cNvSpPr>
                <a:spLocks noChangeShapeType="1"/>
              </p:cNvSpPr>
              <p:nvPr/>
            </p:nvSpPr>
            <p:spPr bwMode="auto">
              <a:xfrm>
                <a:off x="3871" y="2809"/>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5" name="Line 1123"/>
              <p:cNvSpPr>
                <a:spLocks noChangeShapeType="1"/>
              </p:cNvSpPr>
              <p:nvPr/>
            </p:nvSpPr>
            <p:spPr bwMode="auto">
              <a:xfrm>
                <a:off x="4158" y="2809"/>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6" name="Line 1124"/>
              <p:cNvSpPr>
                <a:spLocks noChangeShapeType="1"/>
              </p:cNvSpPr>
              <p:nvPr/>
            </p:nvSpPr>
            <p:spPr bwMode="auto">
              <a:xfrm>
                <a:off x="4446" y="2809"/>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7" name="Line 1125"/>
              <p:cNvSpPr>
                <a:spLocks noChangeShapeType="1"/>
              </p:cNvSpPr>
              <p:nvPr/>
            </p:nvSpPr>
            <p:spPr bwMode="auto">
              <a:xfrm>
                <a:off x="4733" y="2809"/>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8" name="Line 1126"/>
              <p:cNvSpPr>
                <a:spLocks noChangeShapeType="1"/>
              </p:cNvSpPr>
              <p:nvPr/>
            </p:nvSpPr>
            <p:spPr bwMode="auto">
              <a:xfrm>
                <a:off x="5020" y="2809"/>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9" name="Line 1127"/>
              <p:cNvSpPr>
                <a:spLocks noChangeShapeType="1"/>
              </p:cNvSpPr>
              <p:nvPr/>
            </p:nvSpPr>
            <p:spPr bwMode="auto">
              <a:xfrm>
                <a:off x="3439" y="2829"/>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0" name="Line 1128"/>
              <p:cNvSpPr>
                <a:spLocks noChangeShapeType="1"/>
              </p:cNvSpPr>
              <p:nvPr/>
            </p:nvSpPr>
            <p:spPr bwMode="auto">
              <a:xfrm>
                <a:off x="3728" y="2829"/>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1" name="Line 1129"/>
              <p:cNvSpPr>
                <a:spLocks noChangeShapeType="1"/>
              </p:cNvSpPr>
              <p:nvPr/>
            </p:nvSpPr>
            <p:spPr bwMode="auto">
              <a:xfrm>
                <a:off x="4015" y="2829"/>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2" name="Line 1130"/>
              <p:cNvSpPr>
                <a:spLocks noChangeShapeType="1"/>
              </p:cNvSpPr>
              <p:nvPr/>
            </p:nvSpPr>
            <p:spPr bwMode="auto">
              <a:xfrm>
                <a:off x="4301" y="2829"/>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3" name="Line 1131"/>
              <p:cNvSpPr>
                <a:spLocks noChangeShapeType="1"/>
              </p:cNvSpPr>
              <p:nvPr/>
            </p:nvSpPr>
            <p:spPr bwMode="auto">
              <a:xfrm>
                <a:off x="4590" y="2829"/>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4" name="Line 1132"/>
              <p:cNvSpPr>
                <a:spLocks noChangeShapeType="1"/>
              </p:cNvSpPr>
              <p:nvPr/>
            </p:nvSpPr>
            <p:spPr bwMode="auto">
              <a:xfrm>
                <a:off x="4877" y="2829"/>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5" name="Rectangle 1133"/>
              <p:cNvSpPr>
                <a:spLocks noChangeArrowheads="1"/>
              </p:cNvSpPr>
              <p:nvPr/>
            </p:nvSpPr>
            <p:spPr bwMode="auto">
              <a:xfrm>
                <a:off x="3266"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36" name="Rectangle 1134"/>
              <p:cNvSpPr>
                <a:spLocks noChangeArrowheads="1"/>
              </p:cNvSpPr>
              <p:nvPr/>
            </p:nvSpPr>
            <p:spPr bwMode="auto">
              <a:xfrm>
                <a:off x="3527"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37" name="Rectangle 1135"/>
              <p:cNvSpPr>
                <a:spLocks noChangeArrowheads="1"/>
              </p:cNvSpPr>
              <p:nvPr/>
            </p:nvSpPr>
            <p:spPr bwMode="auto">
              <a:xfrm>
                <a:off x="3585"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38" name="Rectangle 1136"/>
              <p:cNvSpPr>
                <a:spLocks noChangeArrowheads="1"/>
              </p:cNvSpPr>
              <p:nvPr/>
            </p:nvSpPr>
            <p:spPr bwMode="auto">
              <a:xfrm>
                <a:off x="3811"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39" name="Rectangle 1137"/>
              <p:cNvSpPr>
                <a:spLocks noChangeArrowheads="1"/>
              </p:cNvSpPr>
              <p:nvPr/>
            </p:nvSpPr>
            <p:spPr bwMode="auto">
              <a:xfrm>
                <a:off x="3870"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40" name="Rectangle 1138"/>
              <p:cNvSpPr>
                <a:spLocks noChangeArrowheads="1"/>
              </p:cNvSpPr>
              <p:nvPr/>
            </p:nvSpPr>
            <p:spPr bwMode="auto">
              <a:xfrm>
                <a:off x="4099"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41" name="Rectangle 1139"/>
              <p:cNvSpPr>
                <a:spLocks noChangeArrowheads="1"/>
              </p:cNvSpPr>
              <p:nvPr/>
            </p:nvSpPr>
            <p:spPr bwMode="auto">
              <a:xfrm>
                <a:off x="4158"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42" name="Rectangle 1140"/>
              <p:cNvSpPr>
                <a:spLocks noChangeArrowheads="1"/>
              </p:cNvSpPr>
              <p:nvPr/>
            </p:nvSpPr>
            <p:spPr bwMode="auto">
              <a:xfrm>
                <a:off x="4387"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43" name="Rectangle 1141"/>
              <p:cNvSpPr>
                <a:spLocks noChangeArrowheads="1"/>
              </p:cNvSpPr>
              <p:nvPr/>
            </p:nvSpPr>
            <p:spPr bwMode="auto">
              <a:xfrm>
                <a:off x="4447"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44" name="Rectangle 1142"/>
              <p:cNvSpPr>
                <a:spLocks noChangeArrowheads="1"/>
              </p:cNvSpPr>
              <p:nvPr/>
            </p:nvSpPr>
            <p:spPr bwMode="auto">
              <a:xfrm>
                <a:off x="4676"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45" name="Rectangle 1143"/>
              <p:cNvSpPr>
                <a:spLocks noChangeArrowheads="1"/>
              </p:cNvSpPr>
              <p:nvPr/>
            </p:nvSpPr>
            <p:spPr bwMode="auto">
              <a:xfrm>
                <a:off x="4735"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46" name="Rectangle 1144"/>
              <p:cNvSpPr>
                <a:spLocks noChangeArrowheads="1"/>
              </p:cNvSpPr>
              <p:nvPr/>
            </p:nvSpPr>
            <p:spPr bwMode="auto">
              <a:xfrm>
                <a:off x="4961"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47" name="Rectangle 1145"/>
              <p:cNvSpPr>
                <a:spLocks noChangeArrowheads="1"/>
              </p:cNvSpPr>
              <p:nvPr/>
            </p:nvSpPr>
            <p:spPr bwMode="auto">
              <a:xfrm>
                <a:off x="5019" y="287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48" name="Line 1146"/>
              <p:cNvSpPr>
                <a:spLocks noChangeShapeType="1"/>
              </p:cNvSpPr>
              <p:nvPr/>
            </p:nvSpPr>
            <p:spPr bwMode="auto">
              <a:xfrm flipV="1">
                <a:off x="3296" y="851"/>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49" name="Line 1147"/>
              <p:cNvSpPr>
                <a:spLocks noChangeShapeType="1"/>
              </p:cNvSpPr>
              <p:nvPr/>
            </p:nvSpPr>
            <p:spPr bwMode="auto">
              <a:xfrm flipV="1">
                <a:off x="3584" y="851"/>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0" name="Line 1148"/>
              <p:cNvSpPr>
                <a:spLocks noChangeShapeType="1"/>
              </p:cNvSpPr>
              <p:nvPr/>
            </p:nvSpPr>
            <p:spPr bwMode="auto">
              <a:xfrm flipV="1">
                <a:off x="3871" y="851"/>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1" name="Line 1149"/>
              <p:cNvSpPr>
                <a:spLocks noChangeShapeType="1"/>
              </p:cNvSpPr>
              <p:nvPr/>
            </p:nvSpPr>
            <p:spPr bwMode="auto">
              <a:xfrm flipV="1">
                <a:off x="4158" y="851"/>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2" name="Line 1150"/>
              <p:cNvSpPr>
                <a:spLocks noChangeShapeType="1"/>
              </p:cNvSpPr>
              <p:nvPr/>
            </p:nvSpPr>
            <p:spPr bwMode="auto">
              <a:xfrm flipV="1">
                <a:off x="4446" y="851"/>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3" name="Line 1151"/>
              <p:cNvSpPr>
                <a:spLocks noChangeShapeType="1"/>
              </p:cNvSpPr>
              <p:nvPr/>
            </p:nvSpPr>
            <p:spPr bwMode="auto">
              <a:xfrm flipV="1">
                <a:off x="4733" y="851"/>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4" name="Line 1152"/>
              <p:cNvSpPr>
                <a:spLocks noChangeShapeType="1"/>
              </p:cNvSpPr>
              <p:nvPr/>
            </p:nvSpPr>
            <p:spPr bwMode="auto">
              <a:xfrm flipV="1">
                <a:off x="5020" y="851"/>
                <a:ext cx="0" cy="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5" name="Line 1153"/>
              <p:cNvSpPr>
                <a:spLocks noChangeShapeType="1"/>
              </p:cNvSpPr>
              <p:nvPr/>
            </p:nvSpPr>
            <p:spPr bwMode="auto">
              <a:xfrm flipV="1">
                <a:off x="3439" y="851"/>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6" name="Line 1154"/>
              <p:cNvSpPr>
                <a:spLocks noChangeShapeType="1"/>
              </p:cNvSpPr>
              <p:nvPr/>
            </p:nvSpPr>
            <p:spPr bwMode="auto">
              <a:xfrm flipV="1">
                <a:off x="3728" y="851"/>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7" name="Line 1155"/>
              <p:cNvSpPr>
                <a:spLocks noChangeShapeType="1"/>
              </p:cNvSpPr>
              <p:nvPr/>
            </p:nvSpPr>
            <p:spPr bwMode="auto">
              <a:xfrm flipV="1">
                <a:off x="4015" y="851"/>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8" name="Line 1156"/>
              <p:cNvSpPr>
                <a:spLocks noChangeShapeType="1"/>
              </p:cNvSpPr>
              <p:nvPr/>
            </p:nvSpPr>
            <p:spPr bwMode="auto">
              <a:xfrm flipV="1">
                <a:off x="4301" y="851"/>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9" name="Line 1157"/>
              <p:cNvSpPr>
                <a:spLocks noChangeShapeType="1"/>
              </p:cNvSpPr>
              <p:nvPr/>
            </p:nvSpPr>
            <p:spPr bwMode="auto">
              <a:xfrm flipV="1">
                <a:off x="4590" y="851"/>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60" name="Line 1158"/>
              <p:cNvSpPr>
                <a:spLocks noChangeShapeType="1"/>
              </p:cNvSpPr>
              <p:nvPr/>
            </p:nvSpPr>
            <p:spPr bwMode="auto">
              <a:xfrm flipV="1">
                <a:off x="4877" y="851"/>
                <a:ext cx="0" cy="2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61" name="Rectangle 1159"/>
              <p:cNvSpPr>
                <a:spLocks noChangeArrowheads="1"/>
              </p:cNvSpPr>
              <p:nvPr/>
            </p:nvSpPr>
            <p:spPr bwMode="auto">
              <a:xfrm>
                <a:off x="3990" y="3033"/>
                <a:ext cx="11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62" name="Rectangle 1160"/>
              <p:cNvSpPr>
                <a:spLocks noChangeArrowheads="1"/>
              </p:cNvSpPr>
              <p:nvPr/>
            </p:nvSpPr>
            <p:spPr bwMode="auto">
              <a:xfrm>
                <a:off x="4035" y="3033"/>
                <a:ext cx="9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63" name="Rectangle 1161"/>
              <p:cNvSpPr>
                <a:spLocks noChangeArrowheads="1"/>
              </p:cNvSpPr>
              <p:nvPr/>
            </p:nvSpPr>
            <p:spPr bwMode="auto">
              <a:xfrm>
                <a:off x="4070" y="3033"/>
                <a:ext cx="11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64" name="Rectangle 1162"/>
              <p:cNvSpPr>
                <a:spLocks noChangeArrowheads="1"/>
              </p:cNvSpPr>
              <p:nvPr/>
            </p:nvSpPr>
            <p:spPr bwMode="auto">
              <a:xfrm>
                <a:off x="4115" y="3033"/>
                <a:ext cx="12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65" name="Rectangle 1163"/>
              <p:cNvSpPr>
                <a:spLocks noChangeArrowheads="1"/>
              </p:cNvSpPr>
              <p:nvPr/>
            </p:nvSpPr>
            <p:spPr bwMode="auto">
              <a:xfrm>
                <a:off x="4177" y="3033"/>
                <a:ext cx="1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66" name="Rectangle 1164"/>
              <p:cNvSpPr>
                <a:spLocks noChangeArrowheads="1"/>
              </p:cNvSpPr>
              <p:nvPr/>
            </p:nvSpPr>
            <p:spPr bwMode="auto">
              <a:xfrm>
                <a:off x="4282" y="3033"/>
                <a:ext cx="11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67" name="Line 1165"/>
              <p:cNvSpPr>
                <a:spLocks noChangeShapeType="1"/>
              </p:cNvSpPr>
              <p:nvPr/>
            </p:nvSpPr>
            <p:spPr bwMode="auto">
              <a:xfrm flipV="1">
                <a:off x="3296" y="851"/>
                <a:ext cx="0" cy="2000"/>
              </a:xfrm>
              <a:prstGeom prst="line">
                <a:avLst/>
              </a:prstGeom>
              <a:noFill/>
              <a:ln w="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68" name="Line 1166"/>
              <p:cNvSpPr>
                <a:spLocks noChangeShapeType="1"/>
              </p:cNvSpPr>
              <p:nvPr/>
            </p:nvSpPr>
            <p:spPr bwMode="auto">
              <a:xfrm flipV="1">
                <a:off x="5020" y="851"/>
                <a:ext cx="0" cy="2000"/>
              </a:xfrm>
              <a:prstGeom prst="line">
                <a:avLst/>
              </a:prstGeom>
              <a:noFill/>
              <a:ln w="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69" name="Line 1167"/>
              <p:cNvSpPr>
                <a:spLocks noChangeShapeType="1"/>
              </p:cNvSpPr>
              <p:nvPr/>
            </p:nvSpPr>
            <p:spPr bwMode="auto">
              <a:xfrm flipH="1">
                <a:off x="3296" y="2825"/>
                <a:ext cx="4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0" name="Line 1168"/>
              <p:cNvSpPr>
                <a:spLocks noChangeShapeType="1"/>
              </p:cNvSpPr>
              <p:nvPr/>
            </p:nvSpPr>
            <p:spPr bwMode="auto">
              <a:xfrm flipH="1">
                <a:off x="3296" y="2429"/>
                <a:ext cx="4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1" name="Line 1169"/>
              <p:cNvSpPr>
                <a:spLocks noChangeShapeType="1"/>
              </p:cNvSpPr>
              <p:nvPr/>
            </p:nvSpPr>
            <p:spPr bwMode="auto">
              <a:xfrm flipH="1">
                <a:off x="3296" y="2258"/>
                <a:ext cx="4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2" name="Line 1170"/>
              <p:cNvSpPr>
                <a:spLocks noChangeShapeType="1"/>
              </p:cNvSpPr>
              <p:nvPr/>
            </p:nvSpPr>
            <p:spPr bwMode="auto">
              <a:xfrm flipH="1">
                <a:off x="3296" y="1860"/>
                <a:ext cx="4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3" name="Line 1171"/>
              <p:cNvSpPr>
                <a:spLocks noChangeShapeType="1"/>
              </p:cNvSpPr>
              <p:nvPr/>
            </p:nvSpPr>
            <p:spPr bwMode="auto">
              <a:xfrm flipH="1">
                <a:off x="3296" y="1690"/>
                <a:ext cx="4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4" name="Line 1172"/>
              <p:cNvSpPr>
                <a:spLocks noChangeShapeType="1"/>
              </p:cNvSpPr>
              <p:nvPr/>
            </p:nvSpPr>
            <p:spPr bwMode="auto">
              <a:xfrm flipH="1">
                <a:off x="3296" y="1292"/>
                <a:ext cx="4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5" name="Line 1173"/>
              <p:cNvSpPr>
                <a:spLocks noChangeShapeType="1"/>
              </p:cNvSpPr>
              <p:nvPr/>
            </p:nvSpPr>
            <p:spPr bwMode="auto">
              <a:xfrm flipH="1">
                <a:off x="3296" y="1122"/>
                <a:ext cx="4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6" name="Line 1174"/>
              <p:cNvSpPr>
                <a:spLocks noChangeShapeType="1"/>
              </p:cNvSpPr>
              <p:nvPr/>
            </p:nvSpPr>
            <p:spPr bwMode="auto">
              <a:xfrm flipH="1">
                <a:off x="3296" y="2851"/>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7" name="Line 1175"/>
              <p:cNvSpPr>
                <a:spLocks noChangeShapeType="1"/>
              </p:cNvSpPr>
              <p:nvPr/>
            </p:nvSpPr>
            <p:spPr bwMode="auto">
              <a:xfrm flipH="1">
                <a:off x="3296" y="2654"/>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8" name="Line 1176"/>
              <p:cNvSpPr>
                <a:spLocks noChangeShapeType="1"/>
              </p:cNvSpPr>
              <p:nvPr/>
            </p:nvSpPr>
            <p:spPr bwMode="auto">
              <a:xfrm flipH="1">
                <a:off x="3296" y="2554"/>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9" name="Line 1177"/>
              <p:cNvSpPr>
                <a:spLocks noChangeShapeType="1"/>
              </p:cNvSpPr>
              <p:nvPr/>
            </p:nvSpPr>
            <p:spPr bwMode="auto">
              <a:xfrm flipH="1">
                <a:off x="3296" y="2483"/>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0" name="Line 1178"/>
              <p:cNvSpPr>
                <a:spLocks noChangeShapeType="1"/>
              </p:cNvSpPr>
              <p:nvPr/>
            </p:nvSpPr>
            <p:spPr bwMode="auto">
              <a:xfrm flipH="1">
                <a:off x="3296" y="2383"/>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1" name="Line 1179"/>
              <p:cNvSpPr>
                <a:spLocks noChangeShapeType="1"/>
              </p:cNvSpPr>
              <p:nvPr/>
            </p:nvSpPr>
            <p:spPr bwMode="auto">
              <a:xfrm flipH="1">
                <a:off x="3296" y="2344"/>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2" name="Line 1180"/>
              <p:cNvSpPr>
                <a:spLocks noChangeShapeType="1"/>
              </p:cNvSpPr>
              <p:nvPr/>
            </p:nvSpPr>
            <p:spPr bwMode="auto">
              <a:xfrm flipH="1">
                <a:off x="3296" y="2313"/>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3" name="Line 1181"/>
              <p:cNvSpPr>
                <a:spLocks noChangeShapeType="1"/>
              </p:cNvSpPr>
              <p:nvPr/>
            </p:nvSpPr>
            <p:spPr bwMode="auto">
              <a:xfrm flipH="1">
                <a:off x="3296" y="2283"/>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4" name="Line 1182"/>
              <p:cNvSpPr>
                <a:spLocks noChangeShapeType="1"/>
              </p:cNvSpPr>
              <p:nvPr/>
            </p:nvSpPr>
            <p:spPr bwMode="auto">
              <a:xfrm flipH="1">
                <a:off x="3296" y="2087"/>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5" name="Line 1183"/>
              <p:cNvSpPr>
                <a:spLocks noChangeShapeType="1"/>
              </p:cNvSpPr>
              <p:nvPr/>
            </p:nvSpPr>
            <p:spPr bwMode="auto">
              <a:xfrm flipH="1">
                <a:off x="3296" y="1986"/>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6" name="Line 1184"/>
              <p:cNvSpPr>
                <a:spLocks noChangeShapeType="1"/>
              </p:cNvSpPr>
              <p:nvPr/>
            </p:nvSpPr>
            <p:spPr bwMode="auto">
              <a:xfrm flipH="1">
                <a:off x="3296" y="1916"/>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7" name="Line 1185"/>
              <p:cNvSpPr>
                <a:spLocks noChangeShapeType="1"/>
              </p:cNvSpPr>
              <p:nvPr/>
            </p:nvSpPr>
            <p:spPr bwMode="auto">
              <a:xfrm flipH="1">
                <a:off x="3296" y="1815"/>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8" name="Line 1186"/>
              <p:cNvSpPr>
                <a:spLocks noChangeShapeType="1"/>
              </p:cNvSpPr>
              <p:nvPr/>
            </p:nvSpPr>
            <p:spPr bwMode="auto">
              <a:xfrm flipH="1">
                <a:off x="3296" y="1777"/>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9" name="Line 1187"/>
              <p:cNvSpPr>
                <a:spLocks noChangeShapeType="1"/>
              </p:cNvSpPr>
              <p:nvPr/>
            </p:nvSpPr>
            <p:spPr bwMode="auto">
              <a:xfrm flipH="1">
                <a:off x="3296" y="1745"/>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0" name="Line 1188"/>
              <p:cNvSpPr>
                <a:spLocks noChangeShapeType="1"/>
              </p:cNvSpPr>
              <p:nvPr/>
            </p:nvSpPr>
            <p:spPr bwMode="auto">
              <a:xfrm flipH="1">
                <a:off x="3296" y="1716"/>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1" name="Line 1189"/>
              <p:cNvSpPr>
                <a:spLocks noChangeShapeType="1"/>
              </p:cNvSpPr>
              <p:nvPr/>
            </p:nvSpPr>
            <p:spPr bwMode="auto">
              <a:xfrm flipH="1">
                <a:off x="3296" y="1518"/>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2" name="Line 1190"/>
              <p:cNvSpPr>
                <a:spLocks noChangeShapeType="1"/>
              </p:cNvSpPr>
              <p:nvPr/>
            </p:nvSpPr>
            <p:spPr bwMode="auto">
              <a:xfrm flipH="1">
                <a:off x="3296" y="1419"/>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3" name="Line 1191"/>
              <p:cNvSpPr>
                <a:spLocks noChangeShapeType="1"/>
              </p:cNvSpPr>
              <p:nvPr/>
            </p:nvSpPr>
            <p:spPr bwMode="auto">
              <a:xfrm flipH="1">
                <a:off x="3296" y="1347"/>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4" name="Line 1192"/>
              <p:cNvSpPr>
                <a:spLocks noChangeShapeType="1"/>
              </p:cNvSpPr>
              <p:nvPr/>
            </p:nvSpPr>
            <p:spPr bwMode="auto">
              <a:xfrm flipH="1">
                <a:off x="3296" y="1248"/>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5" name="Line 1193"/>
              <p:cNvSpPr>
                <a:spLocks noChangeShapeType="1"/>
              </p:cNvSpPr>
              <p:nvPr/>
            </p:nvSpPr>
            <p:spPr bwMode="auto">
              <a:xfrm flipH="1">
                <a:off x="3296" y="1210"/>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6" name="Line 1194"/>
              <p:cNvSpPr>
                <a:spLocks noChangeShapeType="1"/>
              </p:cNvSpPr>
              <p:nvPr/>
            </p:nvSpPr>
            <p:spPr bwMode="auto">
              <a:xfrm flipH="1">
                <a:off x="3296" y="1176"/>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7" name="Line 1195"/>
              <p:cNvSpPr>
                <a:spLocks noChangeShapeType="1"/>
              </p:cNvSpPr>
              <p:nvPr/>
            </p:nvSpPr>
            <p:spPr bwMode="auto">
              <a:xfrm flipH="1">
                <a:off x="3296" y="1148"/>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8" name="Line 1196"/>
              <p:cNvSpPr>
                <a:spLocks noChangeShapeType="1"/>
              </p:cNvSpPr>
              <p:nvPr/>
            </p:nvSpPr>
            <p:spPr bwMode="auto">
              <a:xfrm flipH="1">
                <a:off x="3296" y="951"/>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9" name="Line 1197"/>
              <p:cNvSpPr>
                <a:spLocks noChangeShapeType="1"/>
              </p:cNvSpPr>
              <p:nvPr/>
            </p:nvSpPr>
            <p:spPr bwMode="auto">
              <a:xfrm flipH="1">
                <a:off x="3296" y="851"/>
                <a:ext cx="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00" name="Rectangle 1198"/>
              <p:cNvSpPr>
                <a:spLocks noChangeArrowheads="1"/>
              </p:cNvSpPr>
              <p:nvPr/>
            </p:nvSpPr>
            <p:spPr bwMode="auto">
              <a:xfrm>
                <a:off x="3066" y="274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1" name="Rectangle 1199"/>
              <p:cNvSpPr>
                <a:spLocks noChangeArrowheads="1"/>
              </p:cNvSpPr>
              <p:nvPr/>
            </p:nvSpPr>
            <p:spPr bwMode="auto">
              <a:xfrm>
                <a:off x="3124" y="274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2" name="Rectangle 1200"/>
              <p:cNvSpPr>
                <a:spLocks noChangeArrowheads="1"/>
              </p:cNvSpPr>
              <p:nvPr/>
            </p:nvSpPr>
            <p:spPr bwMode="auto">
              <a:xfrm>
                <a:off x="3182" y="2729"/>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3" name="Rectangle 1201"/>
              <p:cNvSpPr>
                <a:spLocks noChangeArrowheads="1"/>
              </p:cNvSpPr>
              <p:nvPr/>
            </p:nvSpPr>
            <p:spPr bwMode="auto">
              <a:xfrm>
                <a:off x="3224" y="2729"/>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4" name="Rectangle 1202"/>
              <p:cNvSpPr>
                <a:spLocks noChangeArrowheads="1"/>
              </p:cNvSpPr>
              <p:nvPr/>
            </p:nvSpPr>
            <p:spPr bwMode="auto">
              <a:xfrm>
                <a:off x="3206" y="2352"/>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5" name="Rectangle 1203"/>
              <p:cNvSpPr>
                <a:spLocks noChangeArrowheads="1"/>
              </p:cNvSpPr>
              <p:nvPr/>
            </p:nvSpPr>
            <p:spPr bwMode="auto">
              <a:xfrm>
                <a:off x="3066" y="2181"/>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6" name="Rectangle 1204"/>
              <p:cNvSpPr>
                <a:spLocks noChangeArrowheads="1"/>
              </p:cNvSpPr>
              <p:nvPr/>
            </p:nvSpPr>
            <p:spPr bwMode="auto">
              <a:xfrm>
                <a:off x="3124" y="2181"/>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7" name="Rectangle 1205"/>
              <p:cNvSpPr>
                <a:spLocks noChangeArrowheads="1"/>
              </p:cNvSpPr>
              <p:nvPr/>
            </p:nvSpPr>
            <p:spPr bwMode="auto">
              <a:xfrm>
                <a:off x="3182" y="2162"/>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8" name="Rectangle 1206"/>
              <p:cNvSpPr>
                <a:spLocks noChangeArrowheads="1"/>
              </p:cNvSpPr>
              <p:nvPr/>
            </p:nvSpPr>
            <p:spPr bwMode="auto">
              <a:xfrm>
                <a:off x="3224" y="2162"/>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9" name="Rectangle 1207"/>
              <p:cNvSpPr>
                <a:spLocks noChangeArrowheads="1"/>
              </p:cNvSpPr>
              <p:nvPr/>
            </p:nvSpPr>
            <p:spPr bwMode="auto">
              <a:xfrm>
                <a:off x="3206" y="1786"/>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0" name="Rectangle 1208"/>
              <p:cNvSpPr>
                <a:spLocks noChangeArrowheads="1"/>
              </p:cNvSpPr>
              <p:nvPr/>
            </p:nvSpPr>
            <p:spPr bwMode="auto">
              <a:xfrm>
                <a:off x="3066" y="1612"/>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1" name="Rectangle 1209"/>
              <p:cNvSpPr>
                <a:spLocks noChangeArrowheads="1"/>
              </p:cNvSpPr>
              <p:nvPr/>
            </p:nvSpPr>
            <p:spPr bwMode="auto">
              <a:xfrm>
                <a:off x="3124" y="1612"/>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2" name="Rectangle 1210"/>
              <p:cNvSpPr>
                <a:spLocks noChangeArrowheads="1"/>
              </p:cNvSpPr>
              <p:nvPr/>
            </p:nvSpPr>
            <p:spPr bwMode="auto">
              <a:xfrm>
                <a:off x="3182" y="1593"/>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3" name="Rectangle 1211"/>
              <p:cNvSpPr>
                <a:spLocks noChangeArrowheads="1"/>
              </p:cNvSpPr>
              <p:nvPr/>
            </p:nvSpPr>
            <p:spPr bwMode="auto">
              <a:xfrm>
                <a:off x="3224" y="1593"/>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4" name="Rectangle 1212"/>
              <p:cNvSpPr>
                <a:spLocks noChangeArrowheads="1"/>
              </p:cNvSpPr>
              <p:nvPr/>
            </p:nvSpPr>
            <p:spPr bwMode="auto">
              <a:xfrm>
                <a:off x="3206" y="1217"/>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5" name="Rectangle 1213"/>
              <p:cNvSpPr>
                <a:spLocks noChangeArrowheads="1"/>
              </p:cNvSpPr>
              <p:nvPr/>
            </p:nvSpPr>
            <p:spPr bwMode="auto">
              <a:xfrm>
                <a:off x="3066" y="1046"/>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6" name="Rectangle 1214"/>
              <p:cNvSpPr>
                <a:spLocks noChangeArrowheads="1"/>
              </p:cNvSpPr>
              <p:nvPr/>
            </p:nvSpPr>
            <p:spPr bwMode="auto">
              <a:xfrm>
                <a:off x="3124" y="1046"/>
                <a:ext cx="12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7" name="Rectangle 1215"/>
              <p:cNvSpPr>
                <a:spLocks noChangeArrowheads="1"/>
              </p:cNvSpPr>
              <p:nvPr/>
            </p:nvSpPr>
            <p:spPr bwMode="auto">
              <a:xfrm>
                <a:off x="3182" y="1027"/>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8" name="Rectangle 1216"/>
              <p:cNvSpPr>
                <a:spLocks noChangeArrowheads="1"/>
              </p:cNvSpPr>
              <p:nvPr/>
            </p:nvSpPr>
            <p:spPr bwMode="auto">
              <a:xfrm>
                <a:off x="3224" y="1027"/>
                <a:ext cx="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9" name="Line 1217"/>
              <p:cNvSpPr>
                <a:spLocks noChangeShapeType="1"/>
              </p:cNvSpPr>
              <p:nvPr/>
            </p:nvSpPr>
            <p:spPr bwMode="auto">
              <a:xfrm>
                <a:off x="4980" y="2825"/>
                <a:ext cx="4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0" name="Line 1218"/>
              <p:cNvSpPr>
                <a:spLocks noChangeShapeType="1"/>
              </p:cNvSpPr>
              <p:nvPr/>
            </p:nvSpPr>
            <p:spPr bwMode="auto">
              <a:xfrm>
                <a:off x="4980" y="2429"/>
                <a:ext cx="4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1" name="Line 1219"/>
              <p:cNvSpPr>
                <a:spLocks noChangeShapeType="1"/>
              </p:cNvSpPr>
              <p:nvPr/>
            </p:nvSpPr>
            <p:spPr bwMode="auto">
              <a:xfrm>
                <a:off x="4980" y="2258"/>
                <a:ext cx="4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2" name="Line 1220"/>
              <p:cNvSpPr>
                <a:spLocks noChangeShapeType="1"/>
              </p:cNvSpPr>
              <p:nvPr/>
            </p:nvSpPr>
            <p:spPr bwMode="auto">
              <a:xfrm>
                <a:off x="4980" y="1860"/>
                <a:ext cx="4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3" name="Line 1221"/>
              <p:cNvSpPr>
                <a:spLocks noChangeShapeType="1"/>
              </p:cNvSpPr>
              <p:nvPr/>
            </p:nvSpPr>
            <p:spPr bwMode="auto">
              <a:xfrm>
                <a:off x="4980" y="1690"/>
                <a:ext cx="4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4" name="Line 1222"/>
              <p:cNvSpPr>
                <a:spLocks noChangeShapeType="1"/>
              </p:cNvSpPr>
              <p:nvPr/>
            </p:nvSpPr>
            <p:spPr bwMode="auto">
              <a:xfrm>
                <a:off x="4980" y="1292"/>
                <a:ext cx="4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5" name="Line 1223"/>
              <p:cNvSpPr>
                <a:spLocks noChangeShapeType="1"/>
              </p:cNvSpPr>
              <p:nvPr/>
            </p:nvSpPr>
            <p:spPr bwMode="auto">
              <a:xfrm>
                <a:off x="4980" y="1122"/>
                <a:ext cx="4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6" name="Line 1224"/>
              <p:cNvSpPr>
                <a:spLocks noChangeShapeType="1"/>
              </p:cNvSpPr>
              <p:nvPr/>
            </p:nvSpPr>
            <p:spPr bwMode="auto">
              <a:xfrm>
                <a:off x="5000" y="2851"/>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7" name="Line 1225"/>
              <p:cNvSpPr>
                <a:spLocks noChangeShapeType="1"/>
              </p:cNvSpPr>
              <p:nvPr/>
            </p:nvSpPr>
            <p:spPr bwMode="auto">
              <a:xfrm>
                <a:off x="5000" y="2654"/>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8" name="Line 1226"/>
              <p:cNvSpPr>
                <a:spLocks noChangeShapeType="1"/>
              </p:cNvSpPr>
              <p:nvPr/>
            </p:nvSpPr>
            <p:spPr bwMode="auto">
              <a:xfrm>
                <a:off x="5000" y="2554"/>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9" name="Line 1227"/>
              <p:cNvSpPr>
                <a:spLocks noChangeShapeType="1"/>
              </p:cNvSpPr>
              <p:nvPr/>
            </p:nvSpPr>
            <p:spPr bwMode="auto">
              <a:xfrm>
                <a:off x="5000" y="2483"/>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0" name="Line 1228"/>
              <p:cNvSpPr>
                <a:spLocks noChangeShapeType="1"/>
              </p:cNvSpPr>
              <p:nvPr/>
            </p:nvSpPr>
            <p:spPr bwMode="auto">
              <a:xfrm>
                <a:off x="5000" y="2383"/>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1" name="Line 1229"/>
              <p:cNvSpPr>
                <a:spLocks noChangeShapeType="1"/>
              </p:cNvSpPr>
              <p:nvPr/>
            </p:nvSpPr>
            <p:spPr bwMode="auto">
              <a:xfrm>
                <a:off x="5000" y="2344"/>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2" name="Line 1230"/>
              <p:cNvSpPr>
                <a:spLocks noChangeShapeType="1"/>
              </p:cNvSpPr>
              <p:nvPr/>
            </p:nvSpPr>
            <p:spPr bwMode="auto">
              <a:xfrm>
                <a:off x="5000" y="2313"/>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3" name="Line 1231"/>
              <p:cNvSpPr>
                <a:spLocks noChangeShapeType="1"/>
              </p:cNvSpPr>
              <p:nvPr/>
            </p:nvSpPr>
            <p:spPr bwMode="auto">
              <a:xfrm>
                <a:off x="5000" y="2283"/>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4" name="Line 1232"/>
              <p:cNvSpPr>
                <a:spLocks noChangeShapeType="1"/>
              </p:cNvSpPr>
              <p:nvPr/>
            </p:nvSpPr>
            <p:spPr bwMode="auto">
              <a:xfrm>
                <a:off x="5000" y="2087"/>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5" name="Line 1233"/>
              <p:cNvSpPr>
                <a:spLocks noChangeShapeType="1"/>
              </p:cNvSpPr>
              <p:nvPr/>
            </p:nvSpPr>
            <p:spPr bwMode="auto">
              <a:xfrm>
                <a:off x="5000" y="1986"/>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6" name="Line 1234"/>
              <p:cNvSpPr>
                <a:spLocks noChangeShapeType="1"/>
              </p:cNvSpPr>
              <p:nvPr/>
            </p:nvSpPr>
            <p:spPr bwMode="auto">
              <a:xfrm>
                <a:off x="5000" y="1916"/>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7" name="Line 1235"/>
              <p:cNvSpPr>
                <a:spLocks noChangeShapeType="1"/>
              </p:cNvSpPr>
              <p:nvPr/>
            </p:nvSpPr>
            <p:spPr bwMode="auto">
              <a:xfrm>
                <a:off x="5000" y="1815"/>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8" name="Line 1236"/>
              <p:cNvSpPr>
                <a:spLocks noChangeShapeType="1"/>
              </p:cNvSpPr>
              <p:nvPr/>
            </p:nvSpPr>
            <p:spPr bwMode="auto">
              <a:xfrm>
                <a:off x="5000" y="1777"/>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9" name="Line 1237"/>
              <p:cNvSpPr>
                <a:spLocks noChangeShapeType="1"/>
              </p:cNvSpPr>
              <p:nvPr/>
            </p:nvSpPr>
            <p:spPr bwMode="auto">
              <a:xfrm>
                <a:off x="5000" y="1745"/>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0" name="Line 1238"/>
              <p:cNvSpPr>
                <a:spLocks noChangeShapeType="1"/>
              </p:cNvSpPr>
              <p:nvPr/>
            </p:nvSpPr>
            <p:spPr bwMode="auto">
              <a:xfrm>
                <a:off x="5000" y="1716"/>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1" name="Line 1239"/>
              <p:cNvSpPr>
                <a:spLocks noChangeShapeType="1"/>
              </p:cNvSpPr>
              <p:nvPr/>
            </p:nvSpPr>
            <p:spPr bwMode="auto">
              <a:xfrm>
                <a:off x="5000" y="1518"/>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2" name="Line 1240"/>
              <p:cNvSpPr>
                <a:spLocks noChangeShapeType="1"/>
              </p:cNvSpPr>
              <p:nvPr/>
            </p:nvSpPr>
            <p:spPr bwMode="auto">
              <a:xfrm>
                <a:off x="5000" y="1419"/>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3" name="Line 1241"/>
              <p:cNvSpPr>
                <a:spLocks noChangeShapeType="1"/>
              </p:cNvSpPr>
              <p:nvPr/>
            </p:nvSpPr>
            <p:spPr bwMode="auto">
              <a:xfrm>
                <a:off x="5000" y="1347"/>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4" name="Line 1242"/>
              <p:cNvSpPr>
                <a:spLocks noChangeShapeType="1"/>
              </p:cNvSpPr>
              <p:nvPr/>
            </p:nvSpPr>
            <p:spPr bwMode="auto">
              <a:xfrm>
                <a:off x="5000" y="1248"/>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5" name="Line 1243"/>
              <p:cNvSpPr>
                <a:spLocks noChangeShapeType="1"/>
              </p:cNvSpPr>
              <p:nvPr/>
            </p:nvSpPr>
            <p:spPr bwMode="auto">
              <a:xfrm>
                <a:off x="5000" y="1210"/>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6" name="Line 1244"/>
              <p:cNvSpPr>
                <a:spLocks noChangeShapeType="1"/>
              </p:cNvSpPr>
              <p:nvPr/>
            </p:nvSpPr>
            <p:spPr bwMode="auto">
              <a:xfrm>
                <a:off x="5000" y="1176"/>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7" name="Line 1245"/>
              <p:cNvSpPr>
                <a:spLocks noChangeShapeType="1"/>
              </p:cNvSpPr>
              <p:nvPr/>
            </p:nvSpPr>
            <p:spPr bwMode="auto">
              <a:xfrm>
                <a:off x="5000" y="1148"/>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8" name="Line 1246"/>
              <p:cNvSpPr>
                <a:spLocks noChangeShapeType="1"/>
              </p:cNvSpPr>
              <p:nvPr/>
            </p:nvSpPr>
            <p:spPr bwMode="auto">
              <a:xfrm>
                <a:off x="5000" y="951"/>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9" name="Line 1247"/>
              <p:cNvSpPr>
                <a:spLocks noChangeShapeType="1"/>
              </p:cNvSpPr>
              <p:nvPr/>
            </p:nvSpPr>
            <p:spPr bwMode="auto">
              <a:xfrm>
                <a:off x="5000" y="851"/>
                <a:ext cx="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50" name="Rectangle 1248"/>
              <p:cNvSpPr>
                <a:spLocks noChangeArrowheads="1"/>
              </p:cNvSpPr>
              <p:nvPr/>
            </p:nvSpPr>
            <p:spPr bwMode="auto">
              <a:xfrm rot="16200000">
                <a:off x="2875" y="1853"/>
                <a:ext cx="24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Symbol" pitchFamily="18"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1" name="Rectangle 1249"/>
              <p:cNvSpPr>
                <a:spLocks noChangeArrowheads="1"/>
              </p:cNvSpPr>
              <p:nvPr/>
            </p:nvSpPr>
            <p:spPr bwMode="auto">
              <a:xfrm rot="16200000">
                <a:off x="2980" y="1874"/>
                <a:ext cx="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2" name="Rectangle 1250"/>
              <p:cNvSpPr>
                <a:spLocks noChangeArrowheads="1"/>
              </p:cNvSpPr>
              <p:nvPr/>
            </p:nvSpPr>
            <p:spPr bwMode="auto">
              <a:xfrm rot="16200000">
                <a:off x="2977" y="1828"/>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Arial" pitchFamily="34" charset="0"/>
                  </a:rPr>
                  <a:t>q</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3" name="Rectangle 1251"/>
              <p:cNvSpPr>
                <a:spLocks noChangeArrowheads="1"/>
              </p:cNvSpPr>
              <p:nvPr/>
            </p:nvSpPr>
            <p:spPr bwMode="auto">
              <a:xfrm rot="16200000">
                <a:off x="2935" y="1751"/>
                <a:ext cx="9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4" name="Rectangle 1252"/>
              <p:cNvSpPr>
                <a:spLocks noChangeArrowheads="1"/>
              </p:cNvSpPr>
              <p:nvPr/>
            </p:nvSpPr>
            <p:spPr bwMode="auto">
              <a:xfrm rot="16200000">
                <a:off x="2929" y="1711"/>
                <a:ext cx="11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5" name="Rectangle 1253"/>
              <p:cNvSpPr>
                <a:spLocks noChangeArrowheads="1"/>
              </p:cNvSpPr>
              <p:nvPr/>
            </p:nvSpPr>
            <p:spPr bwMode="auto">
              <a:xfrm rot="16200000">
                <a:off x="2921" y="1658"/>
                <a:ext cx="12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6" name="Rectangle 1254"/>
              <p:cNvSpPr>
                <a:spLocks noChangeArrowheads="1"/>
              </p:cNvSpPr>
              <p:nvPr/>
            </p:nvSpPr>
            <p:spPr bwMode="auto">
              <a:xfrm rot="16200000">
                <a:off x="2896" y="1572"/>
                <a:ext cx="1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7" name="Rectangle 1255"/>
              <p:cNvSpPr>
                <a:spLocks noChangeArrowheads="1"/>
              </p:cNvSpPr>
              <p:nvPr/>
            </p:nvSpPr>
            <p:spPr bwMode="auto">
              <a:xfrm rot="16200000">
                <a:off x="2904" y="1543"/>
                <a:ext cx="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8" name="Rectangle 1256"/>
              <p:cNvSpPr>
                <a:spLocks noChangeArrowheads="1"/>
              </p:cNvSpPr>
              <p:nvPr/>
            </p:nvSpPr>
            <p:spPr bwMode="auto">
              <a:xfrm rot="16200000">
                <a:off x="2894" y="1501"/>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9" name="Rectangle 1257"/>
              <p:cNvSpPr>
                <a:spLocks noChangeArrowheads="1"/>
              </p:cNvSpPr>
              <p:nvPr/>
            </p:nvSpPr>
            <p:spPr bwMode="auto">
              <a:xfrm rot="16200000">
                <a:off x="2929" y="1419"/>
                <a:ext cx="11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0" name="Rectangle 1258"/>
              <p:cNvSpPr>
                <a:spLocks noChangeArrowheads="1"/>
              </p:cNvSpPr>
              <p:nvPr/>
            </p:nvSpPr>
            <p:spPr bwMode="auto">
              <a:xfrm rot="16200000">
                <a:off x="2935" y="1380"/>
                <a:ext cx="9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1" name="Rectangle 1259"/>
              <p:cNvSpPr>
                <a:spLocks noChangeArrowheads="1"/>
              </p:cNvSpPr>
              <p:nvPr/>
            </p:nvSpPr>
            <p:spPr bwMode="auto">
              <a:xfrm rot="16200000">
                <a:off x="2935" y="1346"/>
                <a:ext cx="9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2" name="Line 1260"/>
              <p:cNvSpPr>
                <a:spLocks noChangeShapeType="1"/>
              </p:cNvSpPr>
              <p:nvPr/>
            </p:nvSpPr>
            <p:spPr bwMode="auto">
              <a:xfrm>
                <a:off x="3411" y="1027"/>
                <a:ext cx="202" cy="399"/>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63" name="Line 1261"/>
              <p:cNvSpPr>
                <a:spLocks noChangeShapeType="1"/>
              </p:cNvSpPr>
              <p:nvPr/>
            </p:nvSpPr>
            <p:spPr bwMode="auto">
              <a:xfrm>
                <a:off x="3613" y="1426"/>
                <a:ext cx="86" cy="11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64" name="Line 1262"/>
              <p:cNvSpPr>
                <a:spLocks noChangeShapeType="1"/>
              </p:cNvSpPr>
              <p:nvPr/>
            </p:nvSpPr>
            <p:spPr bwMode="auto">
              <a:xfrm>
                <a:off x="3699" y="1544"/>
                <a:ext cx="459" cy="20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65" name="Rectangle 1263"/>
              <p:cNvSpPr>
                <a:spLocks noChangeArrowheads="1"/>
              </p:cNvSpPr>
              <p:nvPr/>
            </p:nvSpPr>
            <p:spPr bwMode="auto">
              <a:xfrm>
                <a:off x="4018" y="1393"/>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6" name="Rectangle 1264"/>
              <p:cNvSpPr>
                <a:spLocks noChangeArrowheads="1"/>
              </p:cNvSpPr>
              <p:nvPr/>
            </p:nvSpPr>
            <p:spPr bwMode="auto">
              <a:xfrm>
                <a:off x="4048" y="1393"/>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7" name="Rectangle 1265"/>
              <p:cNvSpPr>
                <a:spLocks noChangeArrowheads="1"/>
              </p:cNvSpPr>
              <p:nvPr/>
            </p:nvSpPr>
            <p:spPr bwMode="auto">
              <a:xfrm>
                <a:off x="4103" y="1393"/>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8" name="Rectangle 1266"/>
              <p:cNvSpPr>
                <a:spLocks noChangeArrowheads="1"/>
              </p:cNvSpPr>
              <p:nvPr/>
            </p:nvSpPr>
            <p:spPr bwMode="auto">
              <a:xfrm>
                <a:off x="4133" y="1393"/>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9" name="Rectangle 1267"/>
              <p:cNvSpPr>
                <a:spLocks noChangeArrowheads="1"/>
              </p:cNvSpPr>
              <p:nvPr/>
            </p:nvSpPr>
            <p:spPr bwMode="auto">
              <a:xfrm>
                <a:off x="4181" y="1393"/>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0" name="Rectangle 1268"/>
              <p:cNvSpPr>
                <a:spLocks noChangeArrowheads="1"/>
              </p:cNvSpPr>
              <p:nvPr/>
            </p:nvSpPr>
            <p:spPr bwMode="auto">
              <a:xfrm>
                <a:off x="4211" y="1393"/>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1" name="Rectangle 1269"/>
              <p:cNvSpPr>
                <a:spLocks noChangeArrowheads="1"/>
              </p:cNvSpPr>
              <p:nvPr/>
            </p:nvSpPr>
            <p:spPr bwMode="auto">
              <a:xfrm>
                <a:off x="4238" y="1393"/>
                <a:ext cx="8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2" name="Rectangle 1270"/>
              <p:cNvSpPr>
                <a:spLocks noChangeArrowheads="1"/>
              </p:cNvSpPr>
              <p:nvPr/>
            </p:nvSpPr>
            <p:spPr bwMode="auto">
              <a:xfrm>
                <a:off x="4275" y="1393"/>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3" name="Rectangle 1271"/>
              <p:cNvSpPr>
                <a:spLocks noChangeArrowheads="1"/>
              </p:cNvSpPr>
              <p:nvPr/>
            </p:nvSpPr>
            <p:spPr bwMode="auto">
              <a:xfrm>
                <a:off x="4304" y="1393"/>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4" name="Rectangle 1272"/>
              <p:cNvSpPr>
                <a:spLocks noChangeArrowheads="1"/>
              </p:cNvSpPr>
              <p:nvPr/>
            </p:nvSpPr>
            <p:spPr bwMode="auto">
              <a:xfrm>
                <a:off x="4359" y="1393"/>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5" name="Rectangle 1273"/>
              <p:cNvSpPr>
                <a:spLocks noChangeArrowheads="1"/>
              </p:cNvSpPr>
              <p:nvPr/>
            </p:nvSpPr>
            <p:spPr bwMode="auto">
              <a:xfrm>
                <a:off x="4408" y="1393"/>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6" name="Rectangle 1274"/>
              <p:cNvSpPr>
                <a:spLocks noChangeArrowheads="1"/>
              </p:cNvSpPr>
              <p:nvPr/>
            </p:nvSpPr>
            <p:spPr bwMode="auto">
              <a:xfrm>
                <a:off x="4462" y="1393"/>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7" name="Rectangle 1275"/>
              <p:cNvSpPr>
                <a:spLocks noChangeArrowheads="1"/>
              </p:cNvSpPr>
              <p:nvPr/>
            </p:nvSpPr>
            <p:spPr bwMode="auto">
              <a:xfrm>
                <a:off x="4510" y="1393"/>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8" name="Rectangle 1276"/>
              <p:cNvSpPr>
                <a:spLocks noChangeArrowheads="1"/>
              </p:cNvSpPr>
              <p:nvPr/>
            </p:nvSpPr>
            <p:spPr bwMode="auto">
              <a:xfrm>
                <a:off x="4558" y="1393"/>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9" name="Rectangle 1277"/>
              <p:cNvSpPr>
                <a:spLocks noChangeArrowheads="1"/>
              </p:cNvSpPr>
              <p:nvPr/>
            </p:nvSpPr>
            <p:spPr bwMode="auto">
              <a:xfrm>
                <a:off x="4585" y="1383"/>
                <a:ext cx="18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FF"/>
                    </a:solidFill>
                    <a:effectLst/>
                    <a:latin typeface="Symbol" pitchFamily="18"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0" name="Rectangle 1278"/>
              <p:cNvSpPr>
                <a:spLocks noChangeArrowheads="1"/>
              </p:cNvSpPr>
              <p:nvPr/>
            </p:nvSpPr>
            <p:spPr bwMode="auto">
              <a:xfrm>
                <a:off x="4666" y="1443"/>
                <a:ext cx="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1" name="Rectangle 1279"/>
              <p:cNvSpPr>
                <a:spLocks noChangeArrowheads="1"/>
              </p:cNvSpPr>
              <p:nvPr/>
            </p:nvSpPr>
            <p:spPr bwMode="auto">
              <a:xfrm>
                <a:off x="4699" y="1443"/>
                <a:ext cx="8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Times New Roman" pitchFamily="18" charset="0"/>
                    <a:cs typeface="Arial" pitchFamily="34" charset="0"/>
                  </a:rPr>
                  <a:t>q</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2" name="Rectangle 1280"/>
              <p:cNvSpPr>
                <a:spLocks noChangeArrowheads="1"/>
              </p:cNvSpPr>
              <p:nvPr/>
            </p:nvSpPr>
            <p:spPr bwMode="auto">
              <a:xfrm>
                <a:off x="4018" y="1382"/>
                <a:ext cx="720" cy="1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83" name="Rectangle 1281"/>
              <p:cNvSpPr>
                <a:spLocks noChangeArrowheads="1"/>
              </p:cNvSpPr>
              <p:nvPr/>
            </p:nvSpPr>
            <p:spPr bwMode="auto">
              <a:xfrm>
                <a:off x="4018" y="1393"/>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4" name="Rectangle 1282"/>
              <p:cNvSpPr>
                <a:spLocks noChangeArrowheads="1"/>
              </p:cNvSpPr>
              <p:nvPr/>
            </p:nvSpPr>
            <p:spPr bwMode="auto">
              <a:xfrm>
                <a:off x="4048" y="1393"/>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5" name="Rectangle 1283"/>
              <p:cNvSpPr>
                <a:spLocks noChangeArrowheads="1"/>
              </p:cNvSpPr>
              <p:nvPr/>
            </p:nvSpPr>
            <p:spPr bwMode="auto">
              <a:xfrm>
                <a:off x="4103" y="1393"/>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6" name="Rectangle 1284"/>
              <p:cNvSpPr>
                <a:spLocks noChangeArrowheads="1"/>
              </p:cNvSpPr>
              <p:nvPr/>
            </p:nvSpPr>
            <p:spPr bwMode="auto">
              <a:xfrm>
                <a:off x="4133" y="1393"/>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7" name="Rectangle 1285"/>
              <p:cNvSpPr>
                <a:spLocks noChangeArrowheads="1"/>
              </p:cNvSpPr>
              <p:nvPr/>
            </p:nvSpPr>
            <p:spPr bwMode="auto">
              <a:xfrm>
                <a:off x="4181" y="1393"/>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8" name="Rectangle 1286"/>
              <p:cNvSpPr>
                <a:spLocks noChangeArrowheads="1"/>
              </p:cNvSpPr>
              <p:nvPr/>
            </p:nvSpPr>
            <p:spPr bwMode="auto">
              <a:xfrm>
                <a:off x="4211" y="1393"/>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9" name="Rectangle 1287"/>
              <p:cNvSpPr>
                <a:spLocks noChangeArrowheads="1"/>
              </p:cNvSpPr>
              <p:nvPr/>
            </p:nvSpPr>
            <p:spPr bwMode="auto">
              <a:xfrm>
                <a:off x="4238" y="1393"/>
                <a:ext cx="8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0" name="Rectangle 1288"/>
              <p:cNvSpPr>
                <a:spLocks noChangeArrowheads="1"/>
              </p:cNvSpPr>
              <p:nvPr/>
            </p:nvSpPr>
            <p:spPr bwMode="auto">
              <a:xfrm>
                <a:off x="4275" y="1393"/>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1" name="Rectangle 1289"/>
              <p:cNvSpPr>
                <a:spLocks noChangeArrowheads="1"/>
              </p:cNvSpPr>
              <p:nvPr/>
            </p:nvSpPr>
            <p:spPr bwMode="auto">
              <a:xfrm>
                <a:off x="4304" y="1393"/>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2" name="Rectangle 1290"/>
              <p:cNvSpPr>
                <a:spLocks noChangeArrowheads="1"/>
              </p:cNvSpPr>
              <p:nvPr/>
            </p:nvSpPr>
            <p:spPr bwMode="auto">
              <a:xfrm>
                <a:off x="4359" y="1393"/>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3" name="Rectangle 1291"/>
              <p:cNvSpPr>
                <a:spLocks noChangeArrowheads="1"/>
              </p:cNvSpPr>
              <p:nvPr/>
            </p:nvSpPr>
            <p:spPr bwMode="auto">
              <a:xfrm>
                <a:off x="4408" y="1393"/>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4" name="Rectangle 1292"/>
              <p:cNvSpPr>
                <a:spLocks noChangeArrowheads="1"/>
              </p:cNvSpPr>
              <p:nvPr/>
            </p:nvSpPr>
            <p:spPr bwMode="auto">
              <a:xfrm>
                <a:off x="4462" y="1393"/>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5" name="Rectangle 1293"/>
              <p:cNvSpPr>
                <a:spLocks noChangeArrowheads="1"/>
              </p:cNvSpPr>
              <p:nvPr/>
            </p:nvSpPr>
            <p:spPr bwMode="auto">
              <a:xfrm>
                <a:off x="4510" y="1393"/>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6" name="Rectangle 1294"/>
              <p:cNvSpPr>
                <a:spLocks noChangeArrowheads="1"/>
              </p:cNvSpPr>
              <p:nvPr/>
            </p:nvSpPr>
            <p:spPr bwMode="auto">
              <a:xfrm>
                <a:off x="4558" y="1393"/>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7" name="Rectangle 1295"/>
              <p:cNvSpPr>
                <a:spLocks noChangeArrowheads="1"/>
              </p:cNvSpPr>
              <p:nvPr/>
            </p:nvSpPr>
            <p:spPr bwMode="auto">
              <a:xfrm>
                <a:off x="4585" y="1383"/>
                <a:ext cx="18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FF"/>
                    </a:solidFill>
                    <a:effectLst/>
                    <a:latin typeface="Symbol" pitchFamily="18"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8" name="Rectangle 1296"/>
              <p:cNvSpPr>
                <a:spLocks noChangeArrowheads="1"/>
              </p:cNvSpPr>
              <p:nvPr/>
            </p:nvSpPr>
            <p:spPr bwMode="auto">
              <a:xfrm>
                <a:off x="4666" y="1443"/>
                <a:ext cx="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9" name="Rectangle 1297"/>
              <p:cNvSpPr>
                <a:spLocks noChangeArrowheads="1"/>
              </p:cNvSpPr>
              <p:nvPr/>
            </p:nvSpPr>
            <p:spPr bwMode="auto">
              <a:xfrm>
                <a:off x="4699" y="1443"/>
                <a:ext cx="8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Times New Roman" pitchFamily="18" charset="0"/>
                    <a:cs typeface="Arial" pitchFamily="34" charset="0"/>
                  </a:rPr>
                  <a:t>q</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0" name="Line 1298"/>
              <p:cNvSpPr>
                <a:spLocks noChangeShapeType="1"/>
              </p:cNvSpPr>
              <p:nvPr/>
            </p:nvSpPr>
            <p:spPr bwMode="auto">
              <a:xfrm flipV="1">
                <a:off x="4158" y="1545"/>
                <a:ext cx="201" cy="20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1" name="Line 1299"/>
              <p:cNvSpPr>
                <a:spLocks noChangeShapeType="1"/>
              </p:cNvSpPr>
              <p:nvPr/>
            </p:nvSpPr>
            <p:spPr bwMode="auto">
              <a:xfrm>
                <a:off x="4158" y="1745"/>
                <a:ext cx="218" cy="56"/>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2" name="Line 1300"/>
              <p:cNvSpPr>
                <a:spLocks noChangeShapeType="1"/>
              </p:cNvSpPr>
              <p:nvPr/>
            </p:nvSpPr>
            <p:spPr bwMode="auto">
              <a:xfrm>
                <a:off x="4376" y="1801"/>
                <a:ext cx="207" cy="4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3" name="Line 1301"/>
              <p:cNvSpPr>
                <a:spLocks noChangeShapeType="1"/>
              </p:cNvSpPr>
              <p:nvPr/>
            </p:nvSpPr>
            <p:spPr bwMode="auto">
              <a:xfrm>
                <a:off x="4583" y="1842"/>
                <a:ext cx="208" cy="2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4" name="Freeform 1302"/>
              <p:cNvSpPr>
                <a:spLocks/>
              </p:cNvSpPr>
              <p:nvPr/>
            </p:nvSpPr>
            <p:spPr bwMode="auto">
              <a:xfrm>
                <a:off x="3387" y="1003"/>
                <a:ext cx="48" cy="48"/>
              </a:xfrm>
              <a:custGeom>
                <a:avLst/>
                <a:gdLst>
                  <a:gd name="T0" fmla="*/ 0 w 48"/>
                  <a:gd name="T1" fmla="*/ 48 h 48"/>
                  <a:gd name="T2" fmla="*/ 48 w 48"/>
                  <a:gd name="T3" fmla="*/ 48 h 48"/>
                  <a:gd name="T4" fmla="*/ 24 w 48"/>
                  <a:gd name="T5" fmla="*/ 0 h 48"/>
                  <a:gd name="T6" fmla="*/ 0 w 48"/>
                  <a:gd name="T7" fmla="*/ 48 h 48"/>
                </a:gdLst>
                <a:ahLst/>
                <a:cxnLst>
                  <a:cxn ang="0">
                    <a:pos x="T0" y="T1"/>
                  </a:cxn>
                  <a:cxn ang="0">
                    <a:pos x="T2" y="T3"/>
                  </a:cxn>
                  <a:cxn ang="0">
                    <a:pos x="T4" y="T5"/>
                  </a:cxn>
                  <a:cxn ang="0">
                    <a:pos x="T6" y="T7"/>
                  </a:cxn>
                </a:cxnLst>
                <a:rect l="0" t="0" r="r" b="b"/>
                <a:pathLst>
                  <a:path w="48" h="48">
                    <a:moveTo>
                      <a:pt x="0" y="48"/>
                    </a:moveTo>
                    <a:lnTo>
                      <a:pt x="48" y="48"/>
                    </a:lnTo>
                    <a:lnTo>
                      <a:pt x="24"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05" name="Freeform 1303"/>
              <p:cNvSpPr>
                <a:spLocks/>
              </p:cNvSpPr>
              <p:nvPr/>
            </p:nvSpPr>
            <p:spPr bwMode="auto">
              <a:xfrm>
                <a:off x="3387" y="1003"/>
                <a:ext cx="48" cy="48"/>
              </a:xfrm>
              <a:custGeom>
                <a:avLst/>
                <a:gdLst>
                  <a:gd name="T0" fmla="*/ 0 w 48"/>
                  <a:gd name="T1" fmla="*/ 48 h 48"/>
                  <a:gd name="T2" fmla="*/ 48 w 48"/>
                  <a:gd name="T3" fmla="*/ 48 h 48"/>
                  <a:gd name="T4" fmla="*/ 24 w 48"/>
                  <a:gd name="T5" fmla="*/ 0 h 48"/>
                  <a:gd name="T6" fmla="*/ 0 w 48"/>
                  <a:gd name="T7" fmla="*/ 48 h 48"/>
                </a:gdLst>
                <a:ahLst/>
                <a:cxnLst>
                  <a:cxn ang="0">
                    <a:pos x="T0" y="T1"/>
                  </a:cxn>
                  <a:cxn ang="0">
                    <a:pos x="T2" y="T3"/>
                  </a:cxn>
                  <a:cxn ang="0">
                    <a:pos x="T4" y="T5"/>
                  </a:cxn>
                  <a:cxn ang="0">
                    <a:pos x="T6" y="T7"/>
                  </a:cxn>
                </a:cxnLst>
                <a:rect l="0" t="0" r="r" b="b"/>
                <a:pathLst>
                  <a:path w="48" h="48">
                    <a:moveTo>
                      <a:pt x="0" y="48"/>
                    </a:moveTo>
                    <a:lnTo>
                      <a:pt x="48" y="48"/>
                    </a:lnTo>
                    <a:lnTo>
                      <a:pt x="24" y="0"/>
                    </a:lnTo>
                    <a:lnTo>
                      <a:pt x="0"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06" name="Line 1304"/>
              <p:cNvSpPr>
                <a:spLocks noChangeShapeType="1"/>
              </p:cNvSpPr>
              <p:nvPr/>
            </p:nvSpPr>
            <p:spPr bwMode="auto">
              <a:xfrm>
                <a:off x="3387" y="1051"/>
                <a:ext cx="48" cy="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7" name="Line 1305"/>
              <p:cNvSpPr>
                <a:spLocks noChangeShapeType="1"/>
              </p:cNvSpPr>
              <p:nvPr/>
            </p:nvSpPr>
            <p:spPr bwMode="auto">
              <a:xfrm flipH="1" flipV="1">
                <a:off x="3411" y="1003"/>
                <a:ext cx="24"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8" name="Line 1306"/>
              <p:cNvSpPr>
                <a:spLocks noChangeShapeType="1"/>
              </p:cNvSpPr>
              <p:nvPr/>
            </p:nvSpPr>
            <p:spPr bwMode="auto">
              <a:xfrm flipH="1">
                <a:off x="3387" y="1003"/>
                <a:ext cx="24"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9" name="Line 1307"/>
              <p:cNvSpPr>
                <a:spLocks noChangeShapeType="1"/>
              </p:cNvSpPr>
              <p:nvPr/>
            </p:nvSpPr>
            <p:spPr bwMode="auto">
              <a:xfrm flipV="1">
                <a:off x="3387" y="1049"/>
                <a:ext cx="46"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0" name="Line 1308"/>
              <p:cNvSpPr>
                <a:spLocks noChangeShapeType="1"/>
              </p:cNvSpPr>
              <p:nvPr/>
            </p:nvSpPr>
            <p:spPr bwMode="auto">
              <a:xfrm flipH="1" flipV="1">
                <a:off x="3411" y="1007"/>
                <a:ext cx="22"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1" name="Line 1309"/>
              <p:cNvSpPr>
                <a:spLocks noChangeShapeType="1"/>
              </p:cNvSpPr>
              <p:nvPr/>
            </p:nvSpPr>
            <p:spPr bwMode="auto">
              <a:xfrm flipH="1">
                <a:off x="3390" y="1007"/>
                <a:ext cx="21"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2" name="Line 1310"/>
              <p:cNvSpPr>
                <a:spLocks noChangeShapeType="1"/>
              </p:cNvSpPr>
              <p:nvPr/>
            </p:nvSpPr>
            <p:spPr bwMode="auto">
              <a:xfrm flipV="1">
                <a:off x="3390" y="1046"/>
                <a:ext cx="39"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3" name="Line 1311"/>
              <p:cNvSpPr>
                <a:spLocks noChangeShapeType="1"/>
              </p:cNvSpPr>
              <p:nvPr/>
            </p:nvSpPr>
            <p:spPr bwMode="auto">
              <a:xfrm flipH="1" flipV="1">
                <a:off x="3411" y="1011"/>
                <a:ext cx="18" cy="3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4" name="Line 1312"/>
              <p:cNvSpPr>
                <a:spLocks noChangeShapeType="1"/>
              </p:cNvSpPr>
              <p:nvPr/>
            </p:nvSpPr>
            <p:spPr bwMode="auto">
              <a:xfrm flipH="1">
                <a:off x="3392" y="1011"/>
                <a:ext cx="19" cy="3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5" name="Line 1313"/>
              <p:cNvSpPr>
                <a:spLocks noChangeShapeType="1"/>
              </p:cNvSpPr>
              <p:nvPr/>
            </p:nvSpPr>
            <p:spPr bwMode="auto">
              <a:xfrm flipV="1">
                <a:off x="3392" y="1044"/>
                <a:ext cx="35"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211" name="Group 1515"/>
            <p:cNvGrpSpPr>
              <a:grpSpLocks/>
            </p:cNvGrpSpPr>
            <p:nvPr/>
          </p:nvGrpSpPr>
          <p:grpSpPr bwMode="auto">
            <a:xfrm>
              <a:off x="3396" y="1014"/>
              <a:ext cx="1892" cy="1053"/>
              <a:chOff x="3396" y="1014"/>
              <a:chExt cx="1892" cy="1053"/>
            </a:xfrm>
          </p:grpSpPr>
          <p:sp>
            <p:nvSpPr>
              <p:cNvPr id="7916" name="Line 1315"/>
              <p:cNvSpPr>
                <a:spLocks noChangeShapeType="1"/>
              </p:cNvSpPr>
              <p:nvPr/>
            </p:nvSpPr>
            <p:spPr bwMode="auto">
              <a:xfrm flipH="1" flipV="1">
                <a:off x="3411" y="1014"/>
                <a:ext cx="16" cy="3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7" name="Line 1316"/>
              <p:cNvSpPr>
                <a:spLocks noChangeShapeType="1"/>
              </p:cNvSpPr>
              <p:nvPr/>
            </p:nvSpPr>
            <p:spPr bwMode="auto">
              <a:xfrm flipH="1">
                <a:off x="3396" y="1014"/>
                <a:ext cx="15" cy="3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8" name="Line 1317"/>
              <p:cNvSpPr>
                <a:spLocks noChangeShapeType="1"/>
              </p:cNvSpPr>
              <p:nvPr/>
            </p:nvSpPr>
            <p:spPr bwMode="auto">
              <a:xfrm flipV="1">
                <a:off x="3396" y="1041"/>
                <a:ext cx="28"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9" name="Line 1318"/>
              <p:cNvSpPr>
                <a:spLocks noChangeShapeType="1"/>
              </p:cNvSpPr>
              <p:nvPr/>
            </p:nvSpPr>
            <p:spPr bwMode="auto">
              <a:xfrm flipH="1" flipV="1">
                <a:off x="3411" y="1018"/>
                <a:ext cx="13"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0" name="Line 1319"/>
              <p:cNvSpPr>
                <a:spLocks noChangeShapeType="1"/>
              </p:cNvSpPr>
              <p:nvPr/>
            </p:nvSpPr>
            <p:spPr bwMode="auto">
              <a:xfrm flipH="1">
                <a:off x="3399" y="1018"/>
                <a:ext cx="12"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1" name="Line 1320"/>
              <p:cNvSpPr>
                <a:spLocks noChangeShapeType="1"/>
              </p:cNvSpPr>
              <p:nvPr/>
            </p:nvSpPr>
            <p:spPr bwMode="auto">
              <a:xfrm flipV="1">
                <a:off x="3399" y="1040"/>
                <a:ext cx="23" cy="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2" name="Line 1321"/>
              <p:cNvSpPr>
                <a:spLocks noChangeShapeType="1"/>
              </p:cNvSpPr>
              <p:nvPr/>
            </p:nvSpPr>
            <p:spPr bwMode="auto">
              <a:xfrm flipH="1" flipV="1">
                <a:off x="3411" y="1022"/>
                <a:ext cx="11" cy="1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3" name="Line 1322"/>
              <p:cNvSpPr>
                <a:spLocks noChangeShapeType="1"/>
              </p:cNvSpPr>
              <p:nvPr/>
            </p:nvSpPr>
            <p:spPr bwMode="auto">
              <a:xfrm flipH="1">
                <a:off x="3401" y="1022"/>
                <a:ext cx="10" cy="1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4" name="Line 1323"/>
              <p:cNvSpPr>
                <a:spLocks noChangeShapeType="1"/>
              </p:cNvSpPr>
              <p:nvPr/>
            </p:nvSpPr>
            <p:spPr bwMode="auto">
              <a:xfrm flipV="1">
                <a:off x="3401" y="1037"/>
                <a:ext cx="18"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5" name="Line 1324"/>
              <p:cNvSpPr>
                <a:spLocks noChangeShapeType="1"/>
              </p:cNvSpPr>
              <p:nvPr/>
            </p:nvSpPr>
            <p:spPr bwMode="auto">
              <a:xfrm flipH="1" flipV="1">
                <a:off x="3411" y="1026"/>
                <a:ext cx="8" cy="1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6" name="Line 1325"/>
              <p:cNvSpPr>
                <a:spLocks noChangeShapeType="1"/>
              </p:cNvSpPr>
              <p:nvPr/>
            </p:nvSpPr>
            <p:spPr bwMode="auto">
              <a:xfrm flipH="1">
                <a:off x="3404" y="1026"/>
                <a:ext cx="7" cy="1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7" name="Line 1326"/>
              <p:cNvSpPr>
                <a:spLocks noChangeShapeType="1"/>
              </p:cNvSpPr>
              <p:nvPr/>
            </p:nvSpPr>
            <p:spPr bwMode="auto">
              <a:xfrm flipV="1">
                <a:off x="3404" y="1035"/>
                <a:ext cx="11"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8" name="Line 1327"/>
              <p:cNvSpPr>
                <a:spLocks noChangeShapeType="1"/>
              </p:cNvSpPr>
              <p:nvPr/>
            </p:nvSpPr>
            <p:spPr bwMode="auto">
              <a:xfrm flipH="1" flipV="1">
                <a:off x="3411" y="1030"/>
                <a:ext cx="4"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9" name="Line 1328"/>
              <p:cNvSpPr>
                <a:spLocks noChangeShapeType="1"/>
              </p:cNvSpPr>
              <p:nvPr/>
            </p:nvSpPr>
            <p:spPr bwMode="auto">
              <a:xfrm flipH="1">
                <a:off x="3408" y="1030"/>
                <a:ext cx="3"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0" name="Line 1329"/>
              <p:cNvSpPr>
                <a:spLocks noChangeShapeType="1"/>
              </p:cNvSpPr>
              <p:nvPr/>
            </p:nvSpPr>
            <p:spPr bwMode="auto">
              <a:xfrm flipV="1">
                <a:off x="3408" y="1032"/>
                <a:ext cx="5"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1" name="Line 1330"/>
              <p:cNvSpPr>
                <a:spLocks noChangeShapeType="1"/>
              </p:cNvSpPr>
              <p:nvPr/>
            </p:nvSpPr>
            <p:spPr bwMode="auto">
              <a:xfrm flipH="1">
                <a:off x="3411" y="1032"/>
                <a:ext cx="2"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2" name="Line 1331"/>
              <p:cNvSpPr>
                <a:spLocks noChangeShapeType="1"/>
              </p:cNvSpPr>
              <p:nvPr/>
            </p:nvSpPr>
            <p:spPr bwMode="auto">
              <a:xfrm flipH="1" flipV="1">
                <a:off x="3410" y="1032"/>
                <a:ext cx="1"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3" name="Freeform 1332"/>
              <p:cNvSpPr>
                <a:spLocks/>
              </p:cNvSpPr>
              <p:nvPr/>
            </p:nvSpPr>
            <p:spPr bwMode="auto">
              <a:xfrm>
                <a:off x="3589" y="1402"/>
                <a:ext cx="48" cy="49"/>
              </a:xfrm>
              <a:custGeom>
                <a:avLst/>
                <a:gdLst>
                  <a:gd name="T0" fmla="*/ 0 w 48"/>
                  <a:gd name="T1" fmla="*/ 49 h 49"/>
                  <a:gd name="T2" fmla="*/ 48 w 48"/>
                  <a:gd name="T3" fmla="*/ 49 h 49"/>
                  <a:gd name="T4" fmla="*/ 24 w 48"/>
                  <a:gd name="T5" fmla="*/ 0 h 49"/>
                  <a:gd name="T6" fmla="*/ 0 w 48"/>
                  <a:gd name="T7" fmla="*/ 49 h 49"/>
                </a:gdLst>
                <a:ahLst/>
                <a:cxnLst>
                  <a:cxn ang="0">
                    <a:pos x="T0" y="T1"/>
                  </a:cxn>
                  <a:cxn ang="0">
                    <a:pos x="T2" y="T3"/>
                  </a:cxn>
                  <a:cxn ang="0">
                    <a:pos x="T4" y="T5"/>
                  </a:cxn>
                  <a:cxn ang="0">
                    <a:pos x="T6" y="T7"/>
                  </a:cxn>
                </a:cxnLst>
                <a:rect l="0" t="0" r="r" b="b"/>
                <a:pathLst>
                  <a:path w="48" h="49">
                    <a:moveTo>
                      <a:pt x="0" y="49"/>
                    </a:moveTo>
                    <a:lnTo>
                      <a:pt x="48" y="49"/>
                    </a:lnTo>
                    <a:lnTo>
                      <a:pt x="24" y="0"/>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34" name="Freeform 1333"/>
              <p:cNvSpPr>
                <a:spLocks/>
              </p:cNvSpPr>
              <p:nvPr/>
            </p:nvSpPr>
            <p:spPr bwMode="auto">
              <a:xfrm>
                <a:off x="3589" y="1402"/>
                <a:ext cx="48" cy="49"/>
              </a:xfrm>
              <a:custGeom>
                <a:avLst/>
                <a:gdLst>
                  <a:gd name="T0" fmla="*/ 0 w 48"/>
                  <a:gd name="T1" fmla="*/ 49 h 49"/>
                  <a:gd name="T2" fmla="*/ 48 w 48"/>
                  <a:gd name="T3" fmla="*/ 49 h 49"/>
                  <a:gd name="T4" fmla="*/ 24 w 48"/>
                  <a:gd name="T5" fmla="*/ 0 h 49"/>
                  <a:gd name="T6" fmla="*/ 0 w 48"/>
                  <a:gd name="T7" fmla="*/ 49 h 49"/>
                </a:gdLst>
                <a:ahLst/>
                <a:cxnLst>
                  <a:cxn ang="0">
                    <a:pos x="T0" y="T1"/>
                  </a:cxn>
                  <a:cxn ang="0">
                    <a:pos x="T2" y="T3"/>
                  </a:cxn>
                  <a:cxn ang="0">
                    <a:pos x="T4" y="T5"/>
                  </a:cxn>
                  <a:cxn ang="0">
                    <a:pos x="T6" y="T7"/>
                  </a:cxn>
                </a:cxnLst>
                <a:rect l="0" t="0" r="r" b="b"/>
                <a:pathLst>
                  <a:path w="48" h="49">
                    <a:moveTo>
                      <a:pt x="0" y="49"/>
                    </a:moveTo>
                    <a:lnTo>
                      <a:pt x="48" y="49"/>
                    </a:lnTo>
                    <a:lnTo>
                      <a:pt x="24" y="0"/>
                    </a:lnTo>
                    <a:lnTo>
                      <a:pt x="0" y="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35" name="Line 1334"/>
              <p:cNvSpPr>
                <a:spLocks noChangeShapeType="1"/>
              </p:cNvSpPr>
              <p:nvPr/>
            </p:nvSpPr>
            <p:spPr bwMode="auto">
              <a:xfrm>
                <a:off x="3589" y="1451"/>
                <a:ext cx="48" cy="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6" name="Line 1335"/>
              <p:cNvSpPr>
                <a:spLocks noChangeShapeType="1"/>
              </p:cNvSpPr>
              <p:nvPr/>
            </p:nvSpPr>
            <p:spPr bwMode="auto">
              <a:xfrm flipH="1" flipV="1">
                <a:off x="3613" y="1402"/>
                <a:ext cx="24" cy="49"/>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7" name="Line 1336"/>
              <p:cNvSpPr>
                <a:spLocks noChangeShapeType="1"/>
              </p:cNvSpPr>
              <p:nvPr/>
            </p:nvSpPr>
            <p:spPr bwMode="auto">
              <a:xfrm flipH="1">
                <a:off x="3589" y="1402"/>
                <a:ext cx="24" cy="49"/>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8" name="Line 1337"/>
              <p:cNvSpPr>
                <a:spLocks noChangeShapeType="1"/>
              </p:cNvSpPr>
              <p:nvPr/>
            </p:nvSpPr>
            <p:spPr bwMode="auto">
              <a:xfrm flipV="1">
                <a:off x="3589" y="1448"/>
                <a:ext cx="44"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9" name="Line 1338"/>
              <p:cNvSpPr>
                <a:spLocks noChangeShapeType="1"/>
              </p:cNvSpPr>
              <p:nvPr/>
            </p:nvSpPr>
            <p:spPr bwMode="auto">
              <a:xfrm flipH="1" flipV="1">
                <a:off x="3613" y="1406"/>
                <a:ext cx="20"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0" name="Line 1339"/>
              <p:cNvSpPr>
                <a:spLocks noChangeShapeType="1"/>
              </p:cNvSpPr>
              <p:nvPr/>
            </p:nvSpPr>
            <p:spPr bwMode="auto">
              <a:xfrm flipH="1">
                <a:off x="3591" y="1406"/>
                <a:ext cx="22"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1" name="Line 1340"/>
              <p:cNvSpPr>
                <a:spLocks noChangeShapeType="1"/>
              </p:cNvSpPr>
              <p:nvPr/>
            </p:nvSpPr>
            <p:spPr bwMode="auto">
              <a:xfrm flipV="1">
                <a:off x="3591" y="1445"/>
                <a:ext cx="39"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2" name="Line 1341"/>
              <p:cNvSpPr>
                <a:spLocks noChangeShapeType="1"/>
              </p:cNvSpPr>
              <p:nvPr/>
            </p:nvSpPr>
            <p:spPr bwMode="auto">
              <a:xfrm flipH="1" flipV="1">
                <a:off x="3613" y="1410"/>
                <a:ext cx="17" cy="3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3" name="Line 1342"/>
              <p:cNvSpPr>
                <a:spLocks noChangeShapeType="1"/>
              </p:cNvSpPr>
              <p:nvPr/>
            </p:nvSpPr>
            <p:spPr bwMode="auto">
              <a:xfrm flipH="1">
                <a:off x="3594" y="1410"/>
                <a:ext cx="19" cy="3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4" name="Line 1343"/>
              <p:cNvSpPr>
                <a:spLocks noChangeShapeType="1"/>
              </p:cNvSpPr>
              <p:nvPr/>
            </p:nvSpPr>
            <p:spPr bwMode="auto">
              <a:xfrm flipV="1">
                <a:off x="3594" y="1443"/>
                <a:ext cx="34"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5" name="Line 1344"/>
              <p:cNvSpPr>
                <a:spLocks noChangeShapeType="1"/>
              </p:cNvSpPr>
              <p:nvPr/>
            </p:nvSpPr>
            <p:spPr bwMode="auto">
              <a:xfrm flipH="1" flipV="1">
                <a:off x="3613" y="1414"/>
                <a:ext cx="15" cy="29"/>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6" name="Line 1345"/>
              <p:cNvSpPr>
                <a:spLocks noChangeShapeType="1"/>
              </p:cNvSpPr>
              <p:nvPr/>
            </p:nvSpPr>
            <p:spPr bwMode="auto">
              <a:xfrm flipH="1">
                <a:off x="3596" y="1414"/>
                <a:ext cx="17" cy="29"/>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7" name="Line 1346"/>
              <p:cNvSpPr>
                <a:spLocks noChangeShapeType="1"/>
              </p:cNvSpPr>
              <p:nvPr/>
            </p:nvSpPr>
            <p:spPr bwMode="auto">
              <a:xfrm flipV="1">
                <a:off x="3596" y="1440"/>
                <a:ext cx="29"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8" name="Line 1347"/>
              <p:cNvSpPr>
                <a:spLocks noChangeShapeType="1"/>
              </p:cNvSpPr>
              <p:nvPr/>
            </p:nvSpPr>
            <p:spPr bwMode="auto">
              <a:xfrm flipH="1" flipV="1">
                <a:off x="3613" y="1417"/>
                <a:ext cx="12"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9" name="Line 1348"/>
              <p:cNvSpPr>
                <a:spLocks noChangeShapeType="1"/>
              </p:cNvSpPr>
              <p:nvPr/>
            </p:nvSpPr>
            <p:spPr bwMode="auto">
              <a:xfrm flipH="1">
                <a:off x="3600" y="1417"/>
                <a:ext cx="13"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0" name="Line 1349"/>
              <p:cNvSpPr>
                <a:spLocks noChangeShapeType="1"/>
              </p:cNvSpPr>
              <p:nvPr/>
            </p:nvSpPr>
            <p:spPr bwMode="auto">
              <a:xfrm flipV="1">
                <a:off x="3600" y="1439"/>
                <a:ext cx="22" cy="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1" name="Line 1350"/>
              <p:cNvSpPr>
                <a:spLocks noChangeShapeType="1"/>
              </p:cNvSpPr>
              <p:nvPr/>
            </p:nvSpPr>
            <p:spPr bwMode="auto">
              <a:xfrm flipH="1" flipV="1">
                <a:off x="3613" y="1421"/>
                <a:ext cx="9" cy="1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2" name="Line 1351"/>
              <p:cNvSpPr>
                <a:spLocks noChangeShapeType="1"/>
              </p:cNvSpPr>
              <p:nvPr/>
            </p:nvSpPr>
            <p:spPr bwMode="auto">
              <a:xfrm flipH="1">
                <a:off x="3603" y="1421"/>
                <a:ext cx="10" cy="1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3" name="Line 1352"/>
              <p:cNvSpPr>
                <a:spLocks noChangeShapeType="1"/>
              </p:cNvSpPr>
              <p:nvPr/>
            </p:nvSpPr>
            <p:spPr bwMode="auto">
              <a:xfrm flipV="1">
                <a:off x="3603" y="1437"/>
                <a:ext cx="16"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4" name="Line 1353"/>
              <p:cNvSpPr>
                <a:spLocks noChangeShapeType="1"/>
              </p:cNvSpPr>
              <p:nvPr/>
            </p:nvSpPr>
            <p:spPr bwMode="auto">
              <a:xfrm flipH="1" flipV="1">
                <a:off x="3613" y="1425"/>
                <a:ext cx="6" cy="1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5" name="Line 1354"/>
              <p:cNvSpPr>
                <a:spLocks noChangeShapeType="1"/>
              </p:cNvSpPr>
              <p:nvPr/>
            </p:nvSpPr>
            <p:spPr bwMode="auto">
              <a:xfrm flipH="1">
                <a:off x="3605" y="1425"/>
                <a:ext cx="8" cy="1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6" name="Line 1355"/>
              <p:cNvSpPr>
                <a:spLocks noChangeShapeType="1"/>
              </p:cNvSpPr>
              <p:nvPr/>
            </p:nvSpPr>
            <p:spPr bwMode="auto">
              <a:xfrm flipV="1">
                <a:off x="3605" y="1434"/>
                <a:ext cx="11"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7" name="Line 1356"/>
              <p:cNvSpPr>
                <a:spLocks noChangeShapeType="1"/>
              </p:cNvSpPr>
              <p:nvPr/>
            </p:nvSpPr>
            <p:spPr bwMode="auto">
              <a:xfrm flipH="1" flipV="1">
                <a:off x="3613" y="1429"/>
                <a:ext cx="3"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8" name="Line 1357"/>
              <p:cNvSpPr>
                <a:spLocks noChangeShapeType="1"/>
              </p:cNvSpPr>
              <p:nvPr/>
            </p:nvSpPr>
            <p:spPr bwMode="auto">
              <a:xfrm flipH="1">
                <a:off x="3608" y="1429"/>
                <a:ext cx="5"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9" name="Line 1358"/>
              <p:cNvSpPr>
                <a:spLocks noChangeShapeType="1"/>
              </p:cNvSpPr>
              <p:nvPr/>
            </p:nvSpPr>
            <p:spPr bwMode="auto">
              <a:xfrm flipV="1">
                <a:off x="3608" y="1431"/>
                <a:ext cx="6"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0" name="Line 1359"/>
              <p:cNvSpPr>
                <a:spLocks noChangeShapeType="1"/>
              </p:cNvSpPr>
              <p:nvPr/>
            </p:nvSpPr>
            <p:spPr bwMode="auto">
              <a:xfrm flipH="1">
                <a:off x="3613" y="1431"/>
                <a:ext cx="1"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1" name="Line 1360"/>
              <p:cNvSpPr>
                <a:spLocks noChangeShapeType="1"/>
              </p:cNvSpPr>
              <p:nvPr/>
            </p:nvSpPr>
            <p:spPr bwMode="auto">
              <a:xfrm flipH="1" flipV="1">
                <a:off x="3611" y="1431"/>
                <a:ext cx="2"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2" name="Freeform 1361"/>
              <p:cNvSpPr>
                <a:spLocks/>
              </p:cNvSpPr>
              <p:nvPr/>
            </p:nvSpPr>
            <p:spPr bwMode="auto">
              <a:xfrm>
                <a:off x="3675" y="1519"/>
                <a:ext cx="48" cy="48"/>
              </a:xfrm>
              <a:custGeom>
                <a:avLst/>
                <a:gdLst>
                  <a:gd name="T0" fmla="*/ 0 w 48"/>
                  <a:gd name="T1" fmla="*/ 48 h 48"/>
                  <a:gd name="T2" fmla="*/ 48 w 48"/>
                  <a:gd name="T3" fmla="*/ 48 h 48"/>
                  <a:gd name="T4" fmla="*/ 24 w 48"/>
                  <a:gd name="T5" fmla="*/ 0 h 48"/>
                  <a:gd name="T6" fmla="*/ 0 w 48"/>
                  <a:gd name="T7" fmla="*/ 48 h 48"/>
                </a:gdLst>
                <a:ahLst/>
                <a:cxnLst>
                  <a:cxn ang="0">
                    <a:pos x="T0" y="T1"/>
                  </a:cxn>
                  <a:cxn ang="0">
                    <a:pos x="T2" y="T3"/>
                  </a:cxn>
                  <a:cxn ang="0">
                    <a:pos x="T4" y="T5"/>
                  </a:cxn>
                  <a:cxn ang="0">
                    <a:pos x="T6" y="T7"/>
                  </a:cxn>
                </a:cxnLst>
                <a:rect l="0" t="0" r="r" b="b"/>
                <a:pathLst>
                  <a:path w="48" h="48">
                    <a:moveTo>
                      <a:pt x="0" y="48"/>
                    </a:moveTo>
                    <a:lnTo>
                      <a:pt x="48" y="48"/>
                    </a:lnTo>
                    <a:lnTo>
                      <a:pt x="24"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63" name="Freeform 1362"/>
              <p:cNvSpPr>
                <a:spLocks/>
              </p:cNvSpPr>
              <p:nvPr/>
            </p:nvSpPr>
            <p:spPr bwMode="auto">
              <a:xfrm>
                <a:off x="3675" y="1519"/>
                <a:ext cx="48" cy="48"/>
              </a:xfrm>
              <a:custGeom>
                <a:avLst/>
                <a:gdLst>
                  <a:gd name="T0" fmla="*/ 0 w 48"/>
                  <a:gd name="T1" fmla="*/ 48 h 48"/>
                  <a:gd name="T2" fmla="*/ 48 w 48"/>
                  <a:gd name="T3" fmla="*/ 48 h 48"/>
                  <a:gd name="T4" fmla="*/ 24 w 48"/>
                  <a:gd name="T5" fmla="*/ 0 h 48"/>
                  <a:gd name="T6" fmla="*/ 0 w 48"/>
                  <a:gd name="T7" fmla="*/ 48 h 48"/>
                </a:gdLst>
                <a:ahLst/>
                <a:cxnLst>
                  <a:cxn ang="0">
                    <a:pos x="T0" y="T1"/>
                  </a:cxn>
                  <a:cxn ang="0">
                    <a:pos x="T2" y="T3"/>
                  </a:cxn>
                  <a:cxn ang="0">
                    <a:pos x="T4" y="T5"/>
                  </a:cxn>
                  <a:cxn ang="0">
                    <a:pos x="T6" y="T7"/>
                  </a:cxn>
                </a:cxnLst>
                <a:rect l="0" t="0" r="r" b="b"/>
                <a:pathLst>
                  <a:path w="48" h="48">
                    <a:moveTo>
                      <a:pt x="0" y="48"/>
                    </a:moveTo>
                    <a:lnTo>
                      <a:pt x="48" y="48"/>
                    </a:lnTo>
                    <a:lnTo>
                      <a:pt x="24" y="0"/>
                    </a:lnTo>
                    <a:lnTo>
                      <a:pt x="0"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64" name="Line 1363"/>
              <p:cNvSpPr>
                <a:spLocks noChangeShapeType="1"/>
              </p:cNvSpPr>
              <p:nvPr/>
            </p:nvSpPr>
            <p:spPr bwMode="auto">
              <a:xfrm>
                <a:off x="3675" y="1567"/>
                <a:ext cx="48" cy="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5" name="Line 1364"/>
              <p:cNvSpPr>
                <a:spLocks noChangeShapeType="1"/>
              </p:cNvSpPr>
              <p:nvPr/>
            </p:nvSpPr>
            <p:spPr bwMode="auto">
              <a:xfrm flipH="1" flipV="1">
                <a:off x="3699" y="1519"/>
                <a:ext cx="24"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6" name="Line 1365"/>
              <p:cNvSpPr>
                <a:spLocks noChangeShapeType="1"/>
              </p:cNvSpPr>
              <p:nvPr/>
            </p:nvSpPr>
            <p:spPr bwMode="auto">
              <a:xfrm flipH="1">
                <a:off x="3675" y="1519"/>
                <a:ext cx="24"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7" name="Line 1366"/>
              <p:cNvSpPr>
                <a:spLocks noChangeShapeType="1"/>
              </p:cNvSpPr>
              <p:nvPr/>
            </p:nvSpPr>
            <p:spPr bwMode="auto">
              <a:xfrm flipV="1">
                <a:off x="3675" y="1565"/>
                <a:ext cx="45"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8" name="Line 1367"/>
              <p:cNvSpPr>
                <a:spLocks noChangeShapeType="1"/>
              </p:cNvSpPr>
              <p:nvPr/>
            </p:nvSpPr>
            <p:spPr bwMode="auto">
              <a:xfrm flipH="1" flipV="1">
                <a:off x="3699" y="1523"/>
                <a:ext cx="21"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9" name="Line 1368"/>
              <p:cNvSpPr>
                <a:spLocks noChangeShapeType="1"/>
              </p:cNvSpPr>
              <p:nvPr/>
            </p:nvSpPr>
            <p:spPr bwMode="auto">
              <a:xfrm flipH="1">
                <a:off x="3677" y="1523"/>
                <a:ext cx="22"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0" name="Line 1369"/>
              <p:cNvSpPr>
                <a:spLocks noChangeShapeType="1"/>
              </p:cNvSpPr>
              <p:nvPr/>
            </p:nvSpPr>
            <p:spPr bwMode="auto">
              <a:xfrm flipV="1">
                <a:off x="3677" y="1563"/>
                <a:ext cx="39"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1" name="Line 1370"/>
              <p:cNvSpPr>
                <a:spLocks noChangeShapeType="1"/>
              </p:cNvSpPr>
              <p:nvPr/>
            </p:nvSpPr>
            <p:spPr bwMode="auto">
              <a:xfrm flipH="1" flipV="1">
                <a:off x="3699" y="1527"/>
                <a:ext cx="17" cy="36"/>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2" name="Line 1371"/>
              <p:cNvSpPr>
                <a:spLocks noChangeShapeType="1"/>
              </p:cNvSpPr>
              <p:nvPr/>
            </p:nvSpPr>
            <p:spPr bwMode="auto">
              <a:xfrm flipH="1">
                <a:off x="3680" y="1527"/>
                <a:ext cx="19" cy="36"/>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3" name="Line 1372"/>
              <p:cNvSpPr>
                <a:spLocks noChangeShapeType="1"/>
              </p:cNvSpPr>
              <p:nvPr/>
            </p:nvSpPr>
            <p:spPr bwMode="auto">
              <a:xfrm flipV="1">
                <a:off x="3680" y="1560"/>
                <a:ext cx="34"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4" name="Line 1373"/>
              <p:cNvSpPr>
                <a:spLocks noChangeShapeType="1"/>
              </p:cNvSpPr>
              <p:nvPr/>
            </p:nvSpPr>
            <p:spPr bwMode="auto">
              <a:xfrm flipH="1" flipV="1">
                <a:off x="3699" y="1531"/>
                <a:ext cx="15" cy="29"/>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5" name="Line 1374"/>
              <p:cNvSpPr>
                <a:spLocks noChangeShapeType="1"/>
              </p:cNvSpPr>
              <p:nvPr/>
            </p:nvSpPr>
            <p:spPr bwMode="auto">
              <a:xfrm flipH="1">
                <a:off x="3682" y="1531"/>
                <a:ext cx="17" cy="29"/>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6" name="Line 1375"/>
              <p:cNvSpPr>
                <a:spLocks noChangeShapeType="1"/>
              </p:cNvSpPr>
              <p:nvPr/>
            </p:nvSpPr>
            <p:spPr bwMode="auto">
              <a:xfrm flipV="1">
                <a:off x="3682" y="1558"/>
                <a:ext cx="29"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7" name="Line 1376"/>
              <p:cNvSpPr>
                <a:spLocks noChangeShapeType="1"/>
              </p:cNvSpPr>
              <p:nvPr/>
            </p:nvSpPr>
            <p:spPr bwMode="auto">
              <a:xfrm flipH="1" flipV="1">
                <a:off x="3699" y="1535"/>
                <a:ext cx="12"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8" name="Line 1377"/>
              <p:cNvSpPr>
                <a:spLocks noChangeShapeType="1"/>
              </p:cNvSpPr>
              <p:nvPr/>
            </p:nvSpPr>
            <p:spPr bwMode="auto">
              <a:xfrm flipH="1">
                <a:off x="3686" y="1535"/>
                <a:ext cx="13"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9" name="Line 1378"/>
              <p:cNvSpPr>
                <a:spLocks noChangeShapeType="1"/>
              </p:cNvSpPr>
              <p:nvPr/>
            </p:nvSpPr>
            <p:spPr bwMode="auto">
              <a:xfrm flipV="1">
                <a:off x="3686" y="1555"/>
                <a:ext cx="23"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0" name="Line 1379"/>
              <p:cNvSpPr>
                <a:spLocks noChangeShapeType="1"/>
              </p:cNvSpPr>
              <p:nvPr/>
            </p:nvSpPr>
            <p:spPr bwMode="auto">
              <a:xfrm flipH="1" flipV="1">
                <a:off x="3699" y="1537"/>
                <a:ext cx="10" cy="1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1" name="Line 1380"/>
              <p:cNvSpPr>
                <a:spLocks noChangeShapeType="1"/>
              </p:cNvSpPr>
              <p:nvPr/>
            </p:nvSpPr>
            <p:spPr bwMode="auto">
              <a:xfrm flipH="1">
                <a:off x="3689" y="1537"/>
                <a:ext cx="10" cy="1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2" name="Line 1381"/>
              <p:cNvSpPr>
                <a:spLocks noChangeShapeType="1"/>
              </p:cNvSpPr>
              <p:nvPr/>
            </p:nvSpPr>
            <p:spPr bwMode="auto">
              <a:xfrm flipV="1">
                <a:off x="3689" y="1553"/>
                <a:ext cx="16"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3" name="Line 1382"/>
              <p:cNvSpPr>
                <a:spLocks noChangeShapeType="1"/>
              </p:cNvSpPr>
              <p:nvPr/>
            </p:nvSpPr>
            <p:spPr bwMode="auto">
              <a:xfrm flipH="1" flipV="1">
                <a:off x="3699" y="1541"/>
                <a:ext cx="6" cy="1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4" name="Line 1383"/>
              <p:cNvSpPr>
                <a:spLocks noChangeShapeType="1"/>
              </p:cNvSpPr>
              <p:nvPr/>
            </p:nvSpPr>
            <p:spPr bwMode="auto">
              <a:xfrm flipH="1">
                <a:off x="3691" y="1541"/>
                <a:ext cx="8" cy="1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5" name="Line 1384"/>
              <p:cNvSpPr>
                <a:spLocks noChangeShapeType="1"/>
              </p:cNvSpPr>
              <p:nvPr/>
            </p:nvSpPr>
            <p:spPr bwMode="auto">
              <a:xfrm flipV="1">
                <a:off x="3691" y="1550"/>
                <a:ext cx="12"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6" name="Line 1385"/>
              <p:cNvSpPr>
                <a:spLocks noChangeShapeType="1"/>
              </p:cNvSpPr>
              <p:nvPr/>
            </p:nvSpPr>
            <p:spPr bwMode="auto">
              <a:xfrm flipH="1" flipV="1">
                <a:off x="3699" y="1545"/>
                <a:ext cx="4"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7" name="Line 1386"/>
              <p:cNvSpPr>
                <a:spLocks noChangeShapeType="1"/>
              </p:cNvSpPr>
              <p:nvPr/>
            </p:nvSpPr>
            <p:spPr bwMode="auto">
              <a:xfrm flipH="1">
                <a:off x="3694" y="1545"/>
                <a:ext cx="5"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8" name="Line 1387"/>
              <p:cNvSpPr>
                <a:spLocks noChangeShapeType="1"/>
              </p:cNvSpPr>
              <p:nvPr/>
            </p:nvSpPr>
            <p:spPr bwMode="auto">
              <a:xfrm flipV="1">
                <a:off x="3694" y="1549"/>
                <a:ext cx="6" cy="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9" name="Line 1388"/>
              <p:cNvSpPr>
                <a:spLocks noChangeShapeType="1"/>
              </p:cNvSpPr>
              <p:nvPr/>
            </p:nvSpPr>
            <p:spPr bwMode="auto">
              <a:xfrm flipH="1">
                <a:off x="3699" y="1549"/>
                <a:ext cx="1" cy="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0" name="Line 1389"/>
              <p:cNvSpPr>
                <a:spLocks noChangeShapeType="1"/>
              </p:cNvSpPr>
              <p:nvPr/>
            </p:nvSpPr>
            <p:spPr bwMode="auto">
              <a:xfrm flipH="1">
                <a:off x="3696" y="1549"/>
                <a:ext cx="3" cy="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1" name="Freeform 1390"/>
              <p:cNvSpPr>
                <a:spLocks/>
              </p:cNvSpPr>
              <p:nvPr/>
            </p:nvSpPr>
            <p:spPr bwMode="auto">
              <a:xfrm>
                <a:off x="4134" y="1721"/>
                <a:ext cx="48" cy="48"/>
              </a:xfrm>
              <a:custGeom>
                <a:avLst/>
                <a:gdLst>
                  <a:gd name="T0" fmla="*/ 0 w 48"/>
                  <a:gd name="T1" fmla="*/ 48 h 48"/>
                  <a:gd name="T2" fmla="*/ 48 w 48"/>
                  <a:gd name="T3" fmla="*/ 48 h 48"/>
                  <a:gd name="T4" fmla="*/ 24 w 48"/>
                  <a:gd name="T5" fmla="*/ 0 h 48"/>
                  <a:gd name="T6" fmla="*/ 0 w 48"/>
                  <a:gd name="T7" fmla="*/ 48 h 48"/>
                </a:gdLst>
                <a:ahLst/>
                <a:cxnLst>
                  <a:cxn ang="0">
                    <a:pos x="T0" y="T1"/>
                  </a:cxn>
                  <a:cxn ang="0">
                    <a:pos x="T2" y="T3"/>
                  </a:cxn>
                  <a:cxn ang="0">
                    <a:pos x="T4" y="T5"/>
                  </a:cxn>
                  <a:cxn ang="0">
                    <a:pos x="T6" y="T7"/>
                  </a:cxn>
                </a:cxnLst>
                <a:rect l="0" t="0" r="r" b="b"/>
                <a:pathLst>
                  <a:path w="48" h="48">
                    <a:moveTo>
                      <a:pt x="0" y="48"/>
                    </a:moveTo>
                    <a:lnTo>
                      <a:pt x="48" y="48"/>
                    </a:lnTo>
                    <a:lnTo>
                      <a:pt x="24"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92" name="Freeform 1391"/>
              <p:cNvSpPr>
                <a:spLocks/>
              </p:cNvSpPr>
              <p:nvPr/>
            </p:nvSpPr>
            <p:spPr bwMode="auto">
              <a:xfrm>
                <a:off x="4134" y="1721"/>
                <a:ext cx="48" cy="48"/>
              </a:xfrm>
              <a:custGeom>
                <a:avLst/>
                <a:gdLst>
                  <a:gd name="T0" fmla="*/ 0 w 48"/>
                  <a:gd name="T1" fmla="*/ 48 h 48"/>
                  <a:gd name="T2" fmla="*/ 48 w 48"/>
                  <a:gd name="T3" fmla="*/ 48 h 48"/>
                  <a:gd name="T4" fmla="*/ 24 w 48"/>
                  <a:gd name="T5" fmla="*/ 0 h 48"/>
                  <a:gd name="T6" fmla="*/ 0 w 48"/>
                  <a:gd name="T7" fmla="*/ 48 h 48"/>
                </a:gdLst>
                <a:ahLst/>
                <a:cxnLst>
                  <a:cxn ang="0">
                    <a:pos x="T0" y="T1"/>
                  </a:cxn>
                  <a:cxn ang="0">
                    <a:pos x="T2" y="T3"/>
                  </a:cxn>
                  <a:cxn ang="0">
                    <a:pos x="T4" y="T5"/>
                  </a:cxn>
                  <a:cxn ang="0">
                    <a:pos x="T6" y="T7"/>
                  </a:cxn>
                </a:cxnLst>
                <a:rect l="0" t="0" r="r" b="b"/>
                <a:pathLst>
                  <a:path w="48" h="48">
                    <a:moveTo>
                      <a:pt x="0" y="48"/>
                    </a:moveTo>
                    <a:lnTo>
                      <a:pt x="48" y="48"/>
                    </a:lnTo>
                    <a:lnTo>
                      <a:pt x="24" y="0"/>
                    </a:lnTo>
                    <a:lnTo>
                      <a:pt x="0"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93" name="Line 1392"/>
              <p:cNvSpPr>
                <a:spLocks noChangeShapeType="1"/>
              </p:cNvSpPr>
              <p:nvPr/>
            </p:nvSpPr>
            <p:spPr bwMode="auto">
              <a:xfrm>
                <a:off x="4134" y="1769"/>
                <a:ext cx="48" cy="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4" name="Line 1393"/>
              <p:cNvSpPr>
                <a:spLocks noChangeShapeType="1"/>
              </p:cNvSpPr>
              <p:nvPr/>
            </p:nvSpPr>
            <p:spPr bwMode="auto">
              <a:xfrm flipH="1" flipV="1">
                <a:off x="4158" y="1721"/>
                <a:ext cx="24"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5" name="Line 1394"/>
              <p:cNvSpPr>
                <a:spLocks noChangeShapeType="1"/>
              </p:cNvSpPr>
              <p:nvPr/>
            </p:nvSpPr>
            <p:spPr bwMode="auto">
              <a:xfrm flipH="1">
                <a:off x="4134" y="1721"/>
                <a:ext cx="24"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6" name="Line 1395"/>
              <p:cNvSpPr>
                <a:spLocks noChangeShapeType="1"/>
              </p:cNvSpPr>
              <p:nvPr/>
            </p:nvSpPr>
            <p:spPr bwMode="auto">
              <a:xfrm flipV="1">
                <a:off x="4134" y="1767"/>
                <a:ext cx="46"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7" name="Line 1396"/>
              <p:cNvSpPr>
                <a:spLocks noChangeShapeType="1"/>
              </p:cNvSpPr>
              <p:nvPr/>
            </p:nvSpPr>
            <p:spPr bwMode="auto">
              <a:xfrm flipH="1" flipV="1">
                <a:off x="4158" y="1725"/>
                <a:ext cx="22"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8" name="Line 1397"/>
              <p:cNvSpPr>
                <a:spLocks noChangeShapeType="1"/>
              </p:cNvSpPr>
              <p:nvPr/>
            </p:nvSpPr>
            <p:spPr bwMode="auto">
              <a:xfrm flipH="1">
                <a:off x="4137" y="1725"/>
                <a:ext cx="21"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9" name="Line 1398"/>
              <p:cNvSpPr>
                <a:spLocks noChangeShapeType="1"/>
              </p:cNvSpPr>
              <p:nvPr/>
            </p:nvSpPr>
            <p:spPr bwMode="auto">
              <a:xfrm flipV="1">
                <a:off x="4137" y="1764"/>
                <a:ext cx="40"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0" name="Line 1399"/>
              <p:cNvSpPr>
                <a:spLocks noChangeShapeType="1"/>
              </p:cNvSpPr>
              <p:nvPr/>
            </p:nvSpPr>
            <p:spPr bwMode="auto">
              <a:xfrm flipH="1" flipV="1">
                <a:off x="4158" y="1729"/>
                <a:ext cx="19" cy="3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1" name="Line 1400"/>
              <p:cNvSpPr>
                <a:spLocks noChangeShapeType="1"/>
              </p:cNvSpPr>
              <p:nvPr/>
            </p:nvSpPr>
            <p:spPr bwMode="auto">
              <a:xfrm flipH="1">
                <a:off x="4139" y="1729"/>
                <a:ext cx="19" cy="3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2" name="Line 1401"/>
              <p:cNvSpPr>
                <a:spLocks noChangeShapeType="1"/>
              </p:cNvSpPr>
              <p:nvPr/>
            </p:nvSpPr>
            <p:spPr bwMode="auto">
              <a:xfrm flipV="1">
                <a:off x="4139" y="1762"/>
                <a:ext cx="36"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3" name="Line 1402"/>
              <p:cNvSpPr>
                <a:spLocks noChangeShapeType="1"/>
              </p:cNvSpPr>
              <p:nvPr/>
            </p:nvSpPr>
            <p:spPr bwMode="auto">
              <a:xfrm flipH="1" flipV="1">
                <a:off x="4158" y="1732"/>
                <a:ext cx="17" cy="3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4" name="Line 1403"/>
              <p:cNvSpPr>
                <a:spLocks noChangeShapeType="1"/>
              </p:cNvSpPr>
              <p:nvPr/>
            </p:nvSpPr>
            <p:spPr bwMode="auto">
              <a:xfrm flipH="1">
                <a:off x="4143" y="1732"/>
                <a:ext cx="15" cy="3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5" name="Line 1404"/>
              <p:cNvSpPr>
                <a:spLocks noChangeShapeType="1"/>
              </p:cNvSpPr>
              <p:nvPr/>
            </p:nvSpPr>
            <p:spPr bwMode="auto">
              <a:xfrm flipV="1">
                <a:off x="4143" y="1759"/>
                <a:ext cx="28"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6" name="Line 1405"/>
              <p:cNvSpPr>
                <a:spLocks noChangeShapeType="1"/>
              </p:cNvSpPr>
              <p:nvPr/>
            </p:nvSpPr>
            <p:spPr bwMode="auto">
              <a:xfrm flipH="1" flipV="1">
                <a:off x="4158" y="1736"/>
                <a:ext cx="13"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7" name="Line 1406"/>
              <p:cNvSpPr>
                <a:spLocks noChangeShapeType="1"/>
              </p:cNvSpPr>
              <p:nvPr/>
            </p:nvSpPr>
            <p:spPr bwMode="auto">
              <a:xfrm flipH="1">
                <a:off x="4146" y="1736"/>
                <a:ext cx="12"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8" name="Line 1407"/>
              <p:cNvSpPr>
                <a:spLocks noChangeShapeType="1"/>
              </p:cNvSpPr>
              <p:nvPr/>
            </p:nvSpPr>
            <p:spPr bwMode="auto">
              <a:xfrm flipV="1">
                <a:off x="4146" y="1757"/>
                <a:ext cx="22"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9" name="Line 1408"/>
              <p:cNvSpPr>
                <a:spLocks noChangeShapeType="1"/>
              </p:cNvSpPr>
              <p:nvPr/>
            </p:nvSpPr>
            <p:spPr bwMode="auto">
              <a:xfrm flipH="1" flipV="1">
                <a:off x="4158" y="1740"/>
                <a:ext cx="10" cy="17"/>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0" name="Line 1409"/>
              <p:cNvSpPr>
                <a:spLocks noChangeShapeType="1"/>
              </p:cNvSpPr>
              <p:nvPr/>
            </p:nvSpPr>
            <p:spPr bwMode="auto">
              <a:xfrm flipH="1">
                <a:off x="4148" y="1740"/>
                <a:ext cx="10" cy="17"/>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1" name="Line 1410"/>
              <p:cNvSpPr>
                <a:spLocks noChangeShapeType="1"/>
              </p:cNvSpPr>
              <p:nvPr/>
            </p:nvSpPr>
            <p:spPr bwMode="auto">
              <a:xfrm flipV="1">
                <a:off x="4148" y="1754"/>
                <a:ext cx="18"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2" name="Line 1411"/>
              <p:cNvSpPr>
                <a:spLocks noChangeShapeType="1"/>
              </p:cNvSpPr>
              <p:nvPr/>
            </p:nvSpPr>
            <p:spPr bwMode="auto">
              <a:xfrm flipH="1" flipV="1">
                <a:off x="4158" y="1744"/>
                <a:ext cx="8" cy="1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3" name="Line 1412"/>
              <p:cNvSpPr>
                <a:spLocks noChangeShapeType="1"/>
              </p:cNvSpPr>
              <p:nvPr/>
            </p:nvSpPr>
            <p:spPr bwMode="auto">
              <a:xfrm flipH="1">
                <a:off x="4151" y="1744"/>
                <a:ext cx="7" cy="1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4" name="Line 1413"/>
              <p:cNvSpPr>
                <a:spLocks noChangeShapeType="1"/>
              </p:cNvSpPr>
              <p:nvPr/>
            </p:nvSpPr>
            <p:spPr bwMode="auto">
              <a:xfrm flipV="1">
                <a:off x="4151" y="1751"/>
                <a:ext cx="12"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5" name="Line 1414"/>
              <p:cNvSpPr>
                <a:spLocks noChangeShapeType="1"/>
              </p:cNvSpPr>
              <p:nvPr/>
            </p:nvSpPr>
            <p:spPr bwMode="auto">
              <a:xfrm flipH="1" flipV="1">
                <a:off x="4158" y="1748"/>
                <a:ext cx="5"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6" name="Line 1415"/>
              <p:cNvSpPr>
                <a:spLocks noChangeShapeType="1"/>
              </p:cNvSpPr>
              <p:nvPr/>
            </p:nvSpPr>
            <p:spPr bwMode="auto">
              <a:xfrm flipH="1">
                <a:off x="4154" y="1748"/>
                <a:ext cx="4"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7" name="Line 1416"/>
              <p:cNvSpPr>
                <a:spLocks noChangeShapeType="1"/>
              </p:cNvSpPr>
              <p:nvPr/>
            </p:nvSpPr>
            <p:spPr bwMode="auto">
              <a:xfrm flipV="1">
                <a:off x="4154" y="1749"/>
                <a:ext cx="5"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8" name="Line 1417"/>
              <p:cNvSpPr>
                <a:spLocks noChangeShapeType="1"/>
              </p:cNvSpPr>
              <p:nvPr/>
            </p:nvSpPr>
            <p:spPr bwMode="auto">
              <a:xfrm flipH="1">
                <a:off x="4158" y="1749"/>
                <a:ext cx="1" cy="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9" name="Line 1418"/>
              <p:cNvSpPr>
                <a:spLocks noChangeShapeType="1"/>
              </p:cNvSpPr>
              <p:nvPr/>
            </p:nvSpPr>
            <p:spPr bwMode="auto">
              <a:xfrm flipH="1" flipV="1">
                <a:off x="4157" y="1749"/>
                <a:ext cx="1" cy="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0" name="Freeform 1419"/>
              <p:cNvSpPr>
                <a:spLocks/>
              </p:cNvSpPr>
              <p:nvPr/>
            </p:nvSpPr>
            <p:spPr bwMode="auto">
              <a:xfrm>
                <a:off x="4352" y="1777"/>
                <a:ext cx="48" cy="48"/>
              </a:xfrm>
              <a:custGeom>
                <a:avLst/>
                <a:gdLst>
                  <a:gd name="T0" fmla="*/ 0 w 48"/>
                  <a:gd name="T1" fmla="*/ 48 h 48"/>
                  <a:gd name="T2" fmla="*/ 48 w 48"/>
                  <a:gd name="T3" fmla="*/ 48 h 48"/>
                  <a:gd name="T4" fmla="*/ 24 w 48"/>
                  <a:gd name="T5" fmla="*/ 0 h 48"/>
                  <a:gd name="T6" fmla="*/ 0 w 48"/>
                  <a:gd name="T7" fmla="*/ 48 h 48"/>
                </a:gdLst>
                <a:ahLst/>
                <a:cxnLst>
                  <a:cxn ang="0">
                    <a:pos x="T0" y="T1"/>
                  </a:cxn>
                  <a:cxn ang="0">
                    <a:pos x="T2" y="T3"/>
                  </a:cxn>
                  <a:cxn ang="0">
                    <a:pos x="T4" y="T5"/>
                  </a:cxn>
                  <a:cxn ang="0">
                    <a:pos x="T6" y="T7"/>
                  </a:cxn>
                </a:cxnLst>
                <a:rect l="0" t="0" r="r" b="b"/>
                <a:pathLst>
                  <a:path w="48" h="48">
                    <a:moveTo>
                      <a:pt x="0" y="48"/>
                    </a:moveTo>
                    <a:lnTo>
                      <a:pt x="48" y="48"/>
                    </a:lnTo>
                    <a:lnTo>
                      <a:pt x="24"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21" name="Freeform 1420"/>
              <p:cNvSpPr>
                <a:spLocks/>
              </p:cNvSpPr>
              <p:nvPr/>
            </p:nvSpPr>
            <p:spPr bwMode="auto">
              <a:xfrm>
                <a:off x="4352" y="1777"/>
                <a:ext cx="48" cy="48"/>
              </a:xfrm>
              <a:custGeom>
                <a:avLst/>
                <a:gdLst>
                  <a:gd name="T0" fmla="*/ 0 w 48"/>
                  <a:gd name="T1" fmla="*/ 48 h 48"/>
                  <a:gd name="T2" fmla="*/ 48 w 48"/>
                  <a:gd name="T3" fmla="*/ 48 h 48"/>
                  <a:gd name="T4" fmla="*/ 24 w 48"/>
                  <a:gd name="T5" fmla="*/ 0 h 48"/>
                  <a:gd name="T6" fmla="*/ 0 w 48"/>
                  <a:gd name="T7" fmla="*/ 48 h 48"/>
                </a:gdLst>
                <a:ahLst/>
                <a:cxnLst>
                  <a:cxn ang="0">
                    <a:pos x="T0" y="T1"/>
                  </a:cxn>
                  <a:cxn ang="0">
                    <a:pos x="T2" y="T3"/>
                  </a:cxn>
                  <a:cxn ang="0">
                    <a:pos x="T4" y="T5"/>
                  </a:cxn>
                  <a:cxn ang="0">
                    <a:pos x="T6" y="T7"/>
                  </a:cxn>
                </a:cxnLst>
                <a:rect l="0" t="0" r="r" b="b"/>
                <a:pathLst>
                  <a:path w="48" h="48">
                    <a:moveTo>
                      <a:pt x="0" y="48"/>
                    </a:moveTo>
                    <a:lnTo>
                      <a:pt x="48" y="48"/>
                    </a:lnTo>
                    <a:lnTo>
                      <a:pt x="24" y="0"/>
                    </a:lnTo>
                    <a:lnTo>
                      <a:pt x="0"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22" name="Line 1421"/>
              <p:cNvSpPr>
                <a:spLocks noChangeShapeType="1"/>
              </p:cNvSpPr>
              <p:nvPr/>
            </p:nvSpPr>
            <p:spPr bwMode="auto">
              <a:xfrm>
                <a:off x="4352" y="1825"/>
                <a:ext cx="48" cy="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3" name="Line 1422"/>
              <p:cNvSpPr>
                <a:spLocks noChangeShapeType="1"/>
              </p:cNvSpPr>
              <p:nvPr/>
            </p:nvSpPr>
            <p:spPr bwMode="auto">
              <a:xfrm flipH="1" flipV="1">
                <a:off x="4376" y="1777"/>
                <a:ext cx="24"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4" name="Line 1423"/>
              <p:cNvSpPr>
                <a:spLocks noChangeShapeType="1"/>
              </p:cNvSpPr>
              <p:nvPr/>
            </p:nvSpPr>
            <p:spPr bwMode="auto">
              <a:xfrm flipH="1">
                <a:off x="4352" y="1777"/>
                <a:ext cx="24"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5" name="Line 1424"/>
              <p:cNvSpPr>
                <a:spLocks noChangeShapeType="1"/>
              </p:cNvSpPr>
              <p:nvPr/>
            </p:nvSpPr>
            <p:spPr bwMode="auto">
              <a:xfrm flipV="1">
                <a:off x="4352" y="1823"/>
                <a:ext cx="45"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6" name="Line 1425"/>
              <p:cNvSpPr>
                <a:spLocks noChangeShapeType="1"/>
              </p:cNvSpPr>
              <p:nvPr/>
            </p:nvSpPr>
            <p:spPr bwMode="auto">
              <a:xfrm flipH="1" flipV="1">
                <a:off x="4376" y="1781"/>
                <a:ext cx="21"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7" name="Line 1426"/>
              <p:cNvSpPr>
                <a:spLocks noChangeShapeType="1"/>
              </p:cNvSpPr>
              <p:nvPr/>
            </p:nvSpPr>
            <p:spPr bwMode="auto">
              <a:xfrm flipH="1">
                <a:off x="4354" y="1781"/>
                <a:ext cx="22"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8" name="Line 1427"/>
              <p:cNvSpPr>
                <a:spLocks noChangeShapeType="1"/>
              </p:cNvSpPr>
              <p:nvPr/>
            </p:nvSpPr>
            <p:spPr bwMode="auto">
              <a:xfrm flipV="1">
                <a:off x="4354" y="1820"/>
                <a:ext cx="41"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9" name="Line 1428"/>
              <p:cNvSpPr>
                <a:spLocks noChangeShapeType="1"/>
              </p:cNvSpPr>
              <p:nvPr/>
            </p:nvSpPr>
            <p:spPr bwMode="auto">
              <a:xfrm flipH="1" flipV="1">
                <a:off x="4376" y="1785"/>
                <a:ext cx="19" cy="3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0" name="Line 1429"/>
              <p:cNvSpPr>
                <a:spLocks noChangeShapeType="1"/>
              </p:cNvSpPr>
              <p:nvPr/>
            </p:nvSpPr>
            <p:spPr bwMode="auto">
              <a:xfrm flipH="1">
                <a:off x="4358" y="1785"/>
                <a:ext cx="18" cy="3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1" name="Line 1430"/>
              <p:cNvSpPr>
                <a:spLocks noChangeShapeType="1"/>
              </p:cNvSpPr>
              <p:nvPr/>
            </p:nvSpPr>
            <p:spPr bwMode="auto">
              <a:xfrm flipV="1">
                <a:off x="4358" y="1818"/>
                <a:ext cx="33"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2" name="Line 1431"/>
              <p:cNvSpPr>
                <a:spLocks noChangeShapeType="1"/>
              </p:cNvSpPr>
              <p:nvPr/>
            </p:nvSpPr>
            <p:spPr bwMode="auto">
              <a:xfrm flipH="1" flipV="1">
                <a:off x="4376" y="1788"/>
                <a:ext cx="15" cy="3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3" name="Line 1432"/>
              <p:cNvSpPr>
                <a:spLocks noChangeShapeType="1"/>
              </p:cNvSpPr>
              <p:nvPr/>
            </p:nvSpPr>
            <p:spPr bwMode="auto">
              <a:xfrm flipH="1">
                <a:off x="4361" y="1788"/>
                <a:ext cx="15" cy="3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4" name="Line 1433"/>
              <p:cNvSpPr>
                <a:spLocks noChangeShapeType="1"/>
              </p:cNvSpPr>
              <p:nvPr/>
            </p:nvSpPr>
            <p:spPr bwMode="auto">
              <a:xfrm flipV="1">
                <a:off x="4361" y="1815"/>
                <a:ext cx="28"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5" name="Line 1434"/>
              <p:cNvSpPr>
                <a:spLocks noChangeShapeType="1"/>
              </p:cNvSpPr>
              <p:nvPr/>
            </p:nvSpPr>
            <p:spPr bwMode="auto">
              <a:xfrm flipH="1" flipV="1">
                <a:off x="4376" y="1792"/>
                <a:ext cx="13"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6" name="Line 1435"/>
              <p:cNvSpPr>
                <a:spLocks noChangeShapeType="1"/>
              </p:cNvSpPr>
              <p:nvPr/>
            </p:nvSpPr>
            <p:spPr bwMode="auto">
              <a:xfrm flipH="1">
                <a:off x="4363" y="1792"/>
                <a:ext cx="13"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7" name="Line 1436"/>
              <p:cNvSpPr>
                <a:spLocks noChangeShapeType="1"/>
              </p:cNvSpPr>
              <p:nvPr/>
            </p:nvSpPr>
            <p:spPr bwMode="auto">
              <a:xfrm flipV="1">
                <a:off x="4363" y="1814"/>
                <a:ext cx="23" cy="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8" name="Line 1437"/>
              <p:cNvSpPr>
                <a:spLocks noChangeShapeType="1"/>
              </p:cNvSpPr>
              <p:nvPr/>
            </p:nvSpPr>
            <p:spPr bwMode="auto">
              <a:xfrm flipH="1" flipV="1">
                <a:off x="4376" y="1796"/>
                <a:ext cx="10" cy="1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9" name="Line 1438"/>
              <p:cNvSpPr>
                <a:spLocks noChangeShapeType="1"/>
              </p:cNvSpPr>
              <p:nvPr/>
            </p:nvSpPr>
            <p:spPr bwMode="auto">
              <a:xfrm flipH="1">
                <a:off x="4366" y="1796"/>
                <a:ext cx="10" cy="1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0" name="Line 1439"/>
              <p:cNvSpPr>
                <a:spLocks noChangeShapeType="1"/>
              </p:cNvSpPr>
              <p:nvPr/>
            </p:nvSpPr>
            <p:spPr bwMode="auto">
              <a:xfrm flipV="1">
                <a:off x="4366" y="1811"/>
                <a:ext cx="18"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1" name="Line 1440"/>
              <p:cNvSpPr>
                <a:spLocks noChangeShapeType="1"/>
              </p:cNvSpPr>
              <p:nvPr/>
            </p:nvSpPr>
            <p:spPr bwMode="auto">
              <a:xfrm flipH="1" flipV="1">
                <a:off x="4376" y="1800"/>
                <a:ext cx="8" cy="1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2" name="Line 1441"/>
              <p:cNvSpPr>
                <a:spLocks noChangeShapeType="1"/>
              </p:cNvSpPr>
              <p:nvPr/>
            </p:nvSpPr>
            <p:spPr bwMode="auto">
              <a:xfrm flipH="1">
                <a:off x="4370" y="1800"/>
                <a:ext cx="6" cy="1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3" name="Line 1442"/>
              <p:cNvSpPr>
                <a:spLocks noChangeShapeType="1"/>
              </p:cNvSpPr>
              <p:nvPr/>
            </p:nvSpPr>
            <p:spPr bwMode="auto">
              <a:xfrm flipV="1">
                <a:off x="4370" y="1809"/>
                <a:ext cx="11"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4" name="Line 1443"/>
              <p:cNvSpPr>
                <a:spLocks noChangeShapeType="1"/>
              </p:cNvSpPr>
              <p:nvPr/>
            </p:nvSpPr>
            <p:spPr bwMode="auto">
              <a:xfrm flipH="1" flipV="1">
                <a:off x="4376" y="1804"/>
                <a:ext cx="5"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5" name="Line 1444"/>
              <p:cNvSpPr>
                <a:spLocks noChangeShapeType="1"/>
              </p:cNvSpPr>
              <p:nvPr/>
            </p:nvSpPr>
            <p:spPr bwMode="auto">
              <a:xfrm flipH="1">
                <a:off x="4372" y="1804"/>
                <a:ext cx="4"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6" name="Line 1445"/>
              <p:cNvSpPr>
                <a:spLocks noChangeShapeType="1"/>
              </p:cNvSpPr>
              <p:nvPr/>
            </p:nvSpPr>
            <p:spPr bwMode="auto">
              <a:xfrm flipV="1">
                <a:off x="4372" y="1806"/>
                <a:ext cx="5"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7" name="Line 1446"/>
              <p:cNvSpPr>
                <a:spLocks noChangeShapeType="1"/>
              </p:cNvSpPr>
              <p:nvPr/>
            </p:nvSpPr>
            <p:spPr bwMode="auto">
              <a:xfrm flipH="1">
                <a:off x="4376" y="1806"/>
                <a:ext cx="1"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8" name="Line 1447"/>
              <p:cNvSpPr>
                <a:spLocks noChangeShapeType="1"/>
              </p:cNvSpPr>
              <p:nvPr/>
            </p:nvSpPr>
            <p:spPr bwMode="auto">
              <a:xfrm flipH="1" flipV="1">
                <a:off x="4375" y="1806"/>
                <a:ext cx="1"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9" name="Freeform 1448"/>
              <p:cNvSpPr>
                <a:spLocks/>
              </p:cNvSpPr>
              <p:nvPr/>
            </p:nvSpPr>
            <p:spPr bwMode="auto">
              <a:xfrm>
                <a:off x="4559" y="1818"/>
                <a:ext cx="49" cy="48"/>
              </a:xfrm>
              <a:custGeom>
                <a:avLst/>
                <a:gdLst>
                  <a:gd name="T0" fmla="*/ 0 w 49"/>
                  <a:gd name="T1" fmla="*/ 48 h 48"/>
                  <a:gd name="T2" fmla="*/ 49 w 49"/>
                  <a:gd name="T3" fmla="*/ 48 h 48"/>
                  <a:gd name="T4" fmla="*/ 24 w 49"/>
                  <a:gd name="T5" fmla="*/ 0 h 48"/>
                  <a:gd name="T6" fmla="*/ 0 w 49"/>
                  <a:gd name="T7" fmla="*/ 48 h 48"/>
                </a:gdLst>
                <a:ahLst/>
                <a:cxnLst>
                  <a:cxn ang="0">
                    <a:pos x="T0" y="T1"/>
                  </a:cxn>
                  <a:cxn ang="0">
                    <a:pos x="T2" y="T3"/>
                  </a:cxn>
                  <a:cxn ang="0">
                    <a:pos x="T4" y="T5"/>
                  </a:cxn>
                  <a:cxn ang="0">
                    <a:pos x="T6" y="T7"/>
                  </a:cxn>
                </a:cxnLst>
                <a:rect l="0" t="0" r="r" b="b"/>
                <a:pathLst>
                  <a:path w="49" h="48">
                    <a:moveTo>
                      <a:pt x="0" y="48"/>
                    </a:moveTo>
                    <a:lnTo>
                      <a:pt x="49" y="48"/>
                    </a:lnTo>
                    <a:lnTo>
                      <a:pt x="24"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50" name="Freeform 1449"/>
              <p:cNvSpPr>
                <a:spLocks/>
              </p:cNvSpPr>
              <p:nvPr/>
            </p:nvSpPr>
            <p:spPr bwMode="auto">
              <a:xfrm>
                <a:off x="4559" y="1818"/>
                <a:ext cx="49" cy="48"/>
              </a:xfrm>
              <a:custGeom>
                <a:avLst/>
                <a:gdLst>
                  <a:gd name="T0" fmla="*/ 0 w 49"/>
                  <a:gd name="T1" fmla="*/ 48 h 48"/>
                  <a:gd name="T2" fmla="*/ 49 w 49"/>
                  <a:gd name="T3" fmla="*/ 48 h 48"/>
                  <a:gd name="T4" fmla="*/ 24 w 49"/>
                  <a:gd name="T5" fmla="*/ 0 h 48"/>
                  <a:gd name="T6" fmla="*/ 0 w 49"/>
                  <a:gd name="T7" fmla="*/ 48 h 48"/>
                </a:gdLst>
                <a:ahLst/>
                <a:cxnLst>
                  <a:cxn ang="0">
                    <a:pos x="T0" y="T1"/>
                  </a:cxn>
                  <a:cxn ang="0">
                    <a:pos x="T2" y="T3"/>
                  </a:cxn>
                  <a:cxn ang="0">
                    <a:pos x="T4" y="T5"/>
                  </a:cxn>
                  <a:cxn ang="0">
                    <a:pos x="T6" y="T7"/>
                  </a:cxn>
                </a:cxnLst>
                <a:rect l="0" t="0" r="r" b="b"/>
                <a:pathLst>
                  <a:path w="49" h="48">
                    <a:moveTo>
                      <a:pt x="0" y="48"/>
                    </a:moveTo>
                    <a:lnTo>
                      <a:pt x="49" y="48"/>
                    </a:lnTo>
                    <a:lnTo>
                      <a:pt x="24" y="0"/>
                    </a:lnTo>
                    <a:lnTo>
                      <a:pt x="0"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51" name="Line 1450"/>
              <p:cNvSpPr>
                <a:spLocks noChangeShapeType="1"/>
              </p:cNvSpPr>
              <p:nvPr/>
            </p:nvSpPr>
            <p:spPr bwMode="auto">
              <a:xfrm>
                <a:off x="4559" y="1866"/>
                <a:ext cx="49" cy="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2" name="Line 1451"/>
              <p:cNvSpPr>
                <a:spLocks noChangeShapeType="1"/>
              </p:cNvSpPr>
              <p:nvPr/>
            </p:nvSpPr>
            <p:spPr bwMode="auto">
              <a:xfrm flipH="1" flipV="1">
                <a:off x="4583" y="1818"/>
                <a:ext cx="25"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3" name="Line 1452"/>
              <p:cNvSpPr>
                <a:spLocks noChangeShapeType="1"/>
              </p:cNvSpPr>
              <p:nvPr/>
            </p:nvSpPr>
            <p:spPr bwMode="auto">
              <a:xfrm flipH="1">
                <a:off x="4559" y="1818"/>
                <a:ext cx="24"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4" name="Line 1453"/>
              <p:cNvSpPr>
                <a:spLocks noChangeShapeType="1"/>
              </p:cNvSpPr>
              <p:nvPr/>
            </p:nvSpPr>
            <p:spPr bwMode="auto">
              <a:xfrm flipV="1">
                <a:off x="4559" y="1864"/>
                <a:ext cx="46"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5" name="Line 1454"/>
              <p:cNvSpPr>
                <a:spLocks noChangeShapeType="1"/>
              </p:cNvSpPr>
              <p:nvPr/>
            </p:nvSpPr>
            <p:spPr bwMode="auto">
              <a:xfrm flipH="1" flipV="1">
                <a:off x="4583" y="1822"/>
                <a:ext cx="22"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6" name="Line 1455"/>
              <p:cNvSpPr>
                <a:spLocks noChangeShapeType="1"/>
              </p:cNvSpPr>
              <p:nvPr/>
            </p:nvSpPr>
            <p:spPr bwMode="auto">
              <a:xfrm flipH="1">
                <a:off x="4562" y="1822"/>
                <a:ext cx="21"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7" name="Line 1456"/>
              <p:cNvSpPr>
                <a:spLocks noChangeShapeType="1"/>
              </p:cNvSpPr>
              <p:nvPr/>
            </p:nvSpPr>
            <p:spPr bwMode="auto">
              <a:xfrm flipV="1">
                <a:off x="4562" y="1861"/>
                <a:ext cx="40"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8" name="Line 1457"/>
              <p:cNvSpPr>
                <a:spLocks noChangeShapeType="1"/>
              </p:cNvSpPr>
              <p:nvPr/>
            </p:nvSpPr>
            <p:spPr bwMode="auto">
              <a:xfrm flipH="1" flipV="1">
                <a:off x="4583" y="1825"/>
                <a:ext cx="19" cy="36"/>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9" name="Line 1458"/>
              <p:cNvSpPr>
                <a:spLocks noChangeShapeType="1"/>
              </p:cNvSpPr>
              <p:nvPr/>
            </p:nvSpPr>
            <p:spPr bwMode="auto">
              <a:xfrm flipH="1">
                <a:off x="4565" y="1825"/>
                <a:ext cx="18" cy="36"/>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0" name="Line 1459"/>
              <p:cNvSpPr>
                <a:spLocks noChangeShapeType="1"/>
              </p:cNvSpPr>
              <p:nvPr/>
            </p:nvSpPr>
            <p:spPr bwMode="auto">
              <a:xfrm flipV="1">
                <a:off x="4565" y="1859"/>
                <a:ext cx="34"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1" name="Line 1460"/>
              <p:cNvSpPr>
                <a:spLocks noChangeShapeType="1"/>
              </p:cNvSpPr>
              <p:nvPr/>
            </p:nvSpPr>
            <p:spPr bwMode="auto">
              <a:xfrm flipH="1" flipV="1">
                <a:off x="4583" y="1829"/>
                <a:ext cx="16" cy="3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2" name="Line 1461"/>
              <p:cNvSpPr>
                <a:spLocks noChangeShapeType="1"/>
              </p:cNvSpPr>
              <p:nvPr/>
            </p:nvSpPr>
            <p:spPr bwMode="auto">
              <a:xfrm flipH="1">
                <a:off x="4568" y="1829"/>
                <a:ext cx="15" cy="3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3" name="Line 1462"/>
              <p:cNvSpPr>
                <a:spLocks noChangeShapeType="1"/>
              </p:cNvSpPr>
              <p:nvPr/>
            </p:nvSpPr>
            <p:spPr bwMode="auto">
              <a:xfrm flipV="1">
                <a:off x="4568" y="1856"/>
                <a:ext cx="28"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4" name="Line 1463"/>
              <p:cNvSpPr>
                <a:spLocks noChangeShapeType="1"/>
              </p:cNvSpPr>
              <p:nvPr/>
            </p:nvSpPr>
            <p:spPr bwMode="auto">
              <a:xfrm flipH="1" flipV="1">
                <a:off x="4583" y="1833"/>
                <a:ext cx="13"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5" name="Line 1464"/>
              <p:cNvSpPr>
                <a:spLocks noChangeShapeType="1"/>
              </p:cNvSpPr>
              <p:nvPr/>
            </p:nvSpPr>
            <p:spPr bwMode="auto">
              <a:xfrm flipH="1">
                <a:off x="4571" y="1833"/>
                <a:ext cx="12"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6" name="Line 1465"/>
              <p:cNvSpPr>
                <a:spLocks noChangeShapeType="1"/>
              </p:cNvSpPr>
              <p:nvPr/>
            </p:nvSpPr>
            <p:spPr bwMode="auto">
              <a:xfrm flipV="1">
                <a:off x="4571" y="1853"/>
                <a:ext cx="23"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7" name="Line 1466"/>
              <p:cNvSpPr>
                <a:spLocks noChangeShapeType="1"/>
              </p:cNvSpPr>
              <p:nvPr/>
            </p:nvSpPr>
            <p:spPr bwMode="auto">
              <a:xfrm flipH="1" flipV="1">
                <a:off x="4583" y="1836"/>
                <a:ext cx="11" cy="17"/>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8" name="Line 1467"/>
              <p:cNvSpPr>
                <a:spLocks noChangeShapeType="1"/>
              </p:cNvSpPr>
              <p:nvPr/>
            </p:nvSpPr>
            <p:spPr bwMode="auto">
              <a:xfrm flipH="1">
                <a:off x="4573" y="1836"/>
                <a:ext cx="10" cy="17"/>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9" name="Line 1468"/>
              <p:cNvSpPr>
                <a:spLocks noChangeShapeType="1"/>
              </p:cNvSpPr>
              <p:nvPr/>
            </p:nvSpPr>
            <p:spPr bwMode="auto">
              <a:xfrm flipV="1">
                <a:off x="4573" y="1851"/>
                <a:ext cx="18"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0" name="Line 1469"/>
              <p:cNvSpPr>
                <a:spLocks noChangeShapeType="1"/>
              </p:cNvSpPr>
              <p:nvPr/>
            </p:nvSpPr>
            <p:spPr bwMode="auto">
              <a:xfrm flipH="1" flipV="1">
                <a:off x="4583" y="1839"/>
                <a:ext cx="8" cy="1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1" name="Line 1470"/>
              <p:cNvSpPr>
                <a:spLocks noChangeShapeType="1"/>
              </p:cNvSpPr>
              <p:nvPr/>
            </p:nvSpPr>
            <p:spPr bwMode="auto">
              <a:xfrm flipH="1">
                <a:off x="4576" y="1839"/>
                <a:ext cx="7" cy="1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2" name="Line 1471"/>
              <p:cNvSpPr>
                <a:spLocks noChangeShapeType="1"/>
              </p:cNvSpPr>
              <p:nvPr/>
            </p:nvSpPr>
            <p:spPr bwMode="auto">
              <a:xfrm flipV="1">
                <a:off x="4576" y="1848"/>
                <a:ext cx="11"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3" name="Line 1472"/>
              <p:cNvSpPr>
                <a:spLocks noChangeShapeType="1"/>
              </p:cNvSpPr>
              <p:nvPr/>
            </p:nvSpPr>
            <p:spPr bwMode="auto">
              <a:xfrm flipH="1" flipV="1">
                <a:off x="4583" y="1843"/>
                <a:ext cx="4"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4" name="Line 1473"/>
              <p:cNvSpPr>
                <a:spLocks noChangeShapeType="1"/>
              </p:cNvSpPr>
              <p:nvPr/>
            </p:nvSpPr>
            <p:spPr bwMode="auto">
              <a:xfrm flipH="1">
                <a:off x="4578" y="1843"/>
                <a:ext cx="5"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5" name="Line 1474"/>
              <p:cNvSpPr>
                <a:spLocks noChangeShapeType="1"/>
              </p:cNvSpPr>
              <p:nvPr/>
            </p:nvSpPr>
            <p:spPr bwMode="auto">
              <a:xfrm flipV="1">
                <a:off x="4578" y="1847"/>
                <a:ext cx="7" cy="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6" name="Line 1475"/>
              <p:cNvSpPr>
                <a:spLocks noChangeShapeType="1"/>
              </p:cNvSpPr>
              <p:nvPr/>
            </p:nvSpPr>
            <p:spPr bwMode="auto">
              <a:xfrm flipH="1">
                <a:off x="4583" y="1847"/>
                <a:ext cx="2" cy="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7" name="Line 1476"/>
              <p:cNvSpPr>
                <a:spLocks noChangeShapeType="1"/>
              </p:cNvSpPr>
              <p:nvPr/>
            </p:nvSpPr>
            <p:spPr bwMode="auto">
              <a:xfrm flipH="1">
                <a:off x="4582" y="1847"/>
                <a:ext cx="1" cy="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8" name="Freeform 1477"/>
              <p:cNvSpPr>
                <a:spLocks/>
              </p:cNvSpPr>
              <p:nvPr/>
            </p:nvSpPr>
            <p:spPr bwMode="auto">
              <a:xfrm>
                <a:off x="4767" y="1846"/>
                <a:ext cx="48" cy="48"/>
              </a:xfrm>
              <a:custGeom>
                <a:avLst/>
                <a:gdLst>
                  <a:gd name="T0" fmla="*/ 0 w 48"/>
                  <a:gd name="T1" fmla="*/ 48 h 48"/>
                  <a:gd name="T2" fmla="*/ 48 w 48"/>
                  <a:gd name="T3" fmla="*/ 48 h 48"/>
                  <a:gd name="T4" fmla="*/ 24 w 48"/>
                  <a:gd name="T5" fmla="*/ 0 h 48"/>
                  <a:gd name="T6" fmla="*/ 0 w 48"/>
                  <a:gd name="T7" fmla="*/ 48 h 48"/>
                </a:gdLst>
                <a:ahLst/>
                <a:cxnLst>
                  <a:cxn ang="0">
                    <a:pos x="T0" y="T1"/>
                  </a:cxn>
                  <a:cxn ang="0">
                    <a:pos x="T2" y="T3"/>
                  </a:cxn>
                  <a:cxn ang="0">
                    <a:pos x="T4" y="T5"/>
                  </a:cxn>
                  <a:cxn ang="0">
                    <a:pos x="T6" y="T7"/>
                  </a:cxn>
                </a:cxnLst>
                <a:rect l="0" t="0" r="r" b="b"/>
                <a:pathLst>
                  <a:path w="48" h="48">
                    <a:moveTo>
                      <a:pt x="0" y="48"/>
                    </a:moveTo>
                    <a:lnTo>
                      <a:pt x="48" y="48"/>
                    </a:lnTo>
                    <a:lnTo>
                      <a:pt x="24"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79" name="Freeform 1478"/>
              <p:cNvSpPr>
                <a:spLocks/>
              </p:cNvSpPr>
              <p:nvPr/>
            </p:nvSpPr>
            <p:spPr bwMode="auto">
              <a:xfrm>
                <a:off x="4767" y="1846"/>
                <a:ext cx="48" cy="48"/>
              </a:xfrm>
              <a:custGeom>
                <a:avLst/>
                <a:gdLst>
                  <a:gd name="T0" fmla="*/ 0 w 48"/>
                  <a:gd name="T1" fmla="*/ 48 h 48"/>
                  <a:gd name="T2" fmla="*/ 48 w 48"/>
                  <a:gd name="T3" fmla="*/ 48 h 48"/>
                  <a:gd name="T4" fmla="*/ 24 w 48"/>
                  <a:gd name="T5" fmla="*/ 0 h 48"/>
                  <a:gd name="T6" fmla="*/ 0 w 48"/>
                  <a:gd name="T7" fmla="*/ 48 h 48"/>
                </a:gdLst>
                <a:ahLst/>
                <a:cxnLst>
                  <a:cxn ang="0">
                    <a:pos x="T0" y="T1"/>
                  </a:cxn>
                  <a:cxn ang="0">
                    <a:pos x="T2" y="T3"/>
                  </a:cxn>
                  <a:cxn ang="0">
                    <a:pos x="T4" y="T5"/>
                  </a:cxn>
                  <a:cxn ang="0">
                    <a:pos x="T6" y="T7"/>
                  </a:cxn>
                </a:cxnLst>
                <a:rect l="0" t="0" r="r" b="b"/>
                <a:pathLst>
                  <a:path w="48" h="48">
                    <a:moveTo>
                      <a:pt x="0" y="48"/>
                    </a:moveTo>
                    <a:lnTo>
                      <a:pt x="48" y="48"/>
                    </a:lnTo>
                    <a:lnTo>
                      <a:pt x="24" y="0"/>
                    </a:lnTo>
                    <a:lnTo>
                      <a:pt x="0"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80" name="Line 1479"/>
              <p:cNvSpPr>
                <a:spLocks noChangeShapeType="1"/>
              </p:cNvSpPr>
              <p:nvPr/>
            </p:nvSpPr>
            <p:spPr bwMode="auto">
              <a:xfrm>
                <a:off x="4767" y="1894"/>
                <a:ext cx="48" cy="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1" name="Line 1480"/>
              <p:cNvSpPr>
                <a:spLocks noChangeShapeType="1"/>
              </p:cNvSpPr>
              <p:nvPr/>
            </p:nvSpPr>
            <p:spPr bwMode="auto">
              <a:xfrm flipH="1" flipV="1">
                <a:off x="4791" y="1846"/>
                <a:ext cx="24"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2" name="Line 1481"/>
              <p:cNvSpPr>
                <a:spLocks noChangeShapeType="1"/>
              </p:cNvSpPr>
              <p:nvPr/>
            </p:nvSpPr>
            <p:spPr bwMode="auto">
              <a:xfrm flipH="1">
                <a:off x="4767" y="1846"/>
                <a:ext cx="24" cy="48"/>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3" name="Line 1482"/>
              <p:cNvSpPr>
                <a:spLocks noChangeShapeType="1"/>
              </p:cNvSpPr>
              <p:nvPr/>
            </p:nvSpPr>
            <p:spPr bwMode="auto">
              <a:xfrm flipV="1">
                <a:off x="4767" y="1892"/>
                <a:ext cx="46"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4" name="Line 1483"/>
              <p:cNvSpPr>
                <a:spLocks noChangeShapeType="1"/>
              </p:cNvSpPr>
              <p:nvPr/>
            </p:nvSpPr>
            <p:spPr bwMode="auto">
              <a:xfrm flipH="1" flipV="1">
                <a:off x="4791" y="1850"/>
                <a:ext cx="22"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5" name="Line 1484"/>
              <p:cNvSpPr>
                <a:spLocks noChangeShapeType="1"/>
              </p:cNvSpPr>
              <p:nvPr/>
            </p:nvSpPr>
            <p:spPr bwMode="auto">
              <a:xfrm flipH="1">
                <a:off x="4770" y="1850"/>
                <a:ext cx="21" cy="4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6" name="Line 1485"/>
              <p:cNvSpPr>
                <a:spLocks noChangeShapeType="1"/>
              </p:cNvSpPr>
              <p:nvPr/>
            </p:nvSpPr>
            <p:spPr bwMode="auto">
              <a:xfrm flipV="1">
                <a:off x="4770" y="1889"/>
                <a:ext cx="39"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7" name="Line 1486"/>
              <p:cNvSpPr>
                <a:spLocks noChangeShapeType="1"/>
              </p:cNvSpPr>
              <p:nvPr/>
            </p:nvSpPr>
            <p:spPr bwMode="auto">
              <a:xfrm flipH="1" flipV="1">
                <a:off x="4791" y="1853"/>
                <a:ext cx="18" cy="36"/>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8" name="Line 1487"/>
              <p:cNvSpPr>
                <a:spLocks noChangeShapeType="1"/>
              </p:cNvSpPr>
              <p:nvPr/>
            </p:nvSpPr>
            <p:spPr bwMode="auto">
              <a:xfrm flipH="1">
                <a:off x="4772" y="1853"/>
                <a:ext cx="19" cy="36"/>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9" name="Line 1488"/>
              <p:cNvSpPr>
                <a:spLocks noChangeShapeType="1"/>
              </p:cNvSpPr>
              <p:nvPr/>
            </p:nvSpPr>
            <p:spPr bwMode="auto">
              <a:xfrm flipV="1">
                <a:off x="4772" y="1887"/>
                <a:ext cx="34"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0" name="Line 1489"/>
              <p:cNvSpPr>
                <a:spLocks noChangeShapeType="1"/>
              </p:cNvSpPr>
              <p:nvPr/>
            </p:nvSpPr>
            <p:spPr bwMode="auto">
              <a:xfrm flipH="1" flipV="1">
                <a:off x="4791" y="1857"/>
                <a:ext cx="15" cy="3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1" name="Line 1490"/>
              <p:cNvSpPr>
                <a:spLocks noChangeShapeType="1"/>
              </p:cNvSpPr>
              <p:nvPr/>
            </p:nvSpPr>
            <p:spPr bwMode="auto">
              <a:xfrm flipH="1">
                <a:off x="4776" y="1857"/>
                <a:ext cx="15" cy="3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2" name="Line 1491"/>
              <p:cNvSpPr>
                <a:spLocks noChangeShapeType="1"/>
              </p:cNvSpPr>
              <p:nvPr/>
            </p:nvSpPr>
            <p:spPr bwMode="auto">
              <a:xfrm flipV="1">
                <a:off x="4776" y="1884"/>
                <a:ext cx="28"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3" name="Line 1492"/>
              <p:cNvSpPr>
                <a:spLocks noChangeShapeType="1"/>
              </p:cNvSpPr>
              <p:nvPr/>
            </p:nvSpPr>
            <p:spPr bwMode="auto">
              <a:xfrm flipH="1" flipV="1">
                <a:off x="4791" y="1861"/>
                <a:ext cx="13"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4" name="Line 1493"/>
              <p:cNvSpPr>
                <a:spLocks noChangeShapeType="1"/>
              </p:cNvSpPr>
              <p:nvPr/>
            </p:nvSpPr>
            <p:spPr bwMode="auto">
              <a:xfrm flipH="1">
                <a:off x="4777" y="1861"/>
                <a:ext cx="14" cy="2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5" name="Line 1494"/>
              <p:cNvSpPr>
                <a:spLocks noChangeShapeType="1"/>
              </p:cNvSpPr>
              <p:nvPr/>
            </p:nvSpPr>
            <p:spPr bwMode="auto">
              <a:xfrm flipV="1">
                <a:off x="4777" y="1882"/>
                <a:ext cx="24" cy="2"/>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6" name="Line 1495"/>
              <p:cNvSpPr>
                <a:spLocks noChangeShapeType="1"/>
              </p:cNvSpPr>
              <p:nvPr/>
            </p:nvSpPr>
            <p:spPr bwMode="auto">
              <a:xfrm flipH="1" flipV="1">
                <a:off x="4791" y="1865"/>
                <a:ext cx="10" cy="17"/>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7" name="Line 1496"/>
              <p:cNvSpPr>
                <a:spLocks noChangeShapeType="1"/>
              </p:cNvSpPr>
              <p:nvPr/>
            </p:nvSpPr>
            <p:spPr bwMode="auto">
              <a:xfrm flipH="1">
                <a:off x="4781" y="1865"/>
                <a:ext cx="10" cy="17"/>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8" name="Line 1497"/>
              <p:cNvSpPr>
                <a:spLocks noChangeShapeType="1"/>
              </p:cNvSpPr>
              <p:nvPr/>
            </p:nvSpPr>
            <p:spPr bwMode="auto">
              <a:xfrm flipV="1">
                <a:off x="4781" y="1879"/>
                <a:ext cx="16"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9" name="Line 1498"/>
              <p:cNvSpPr>
                <a:spLocks noChangeShapeType="1"/>
              </p:cNvSpPr>
              <p:nvPr/>
            </p:nvSpPr>
            <p:spPr bwMode="auto">
              <a:xfrm flipH="1" flipV="1">
                <a:off x="4791" y="1869"/>
                <a:ext cx="6" cy="1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0" name="Line 1499"/>
              <p:cNvSpPr>
                <a:spLocks noChangeShapeType="1"/>
              </p:cNvSpPr>
              <p:nvPr/>
            </p:nvSpPr>
            <p:spPr bwMode="auto">
              <a:xfrm flipH="1">
                <a:off x="4783" y="1869"/>
                <a:ext cx="8" cy="10"/>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1" name="Line 1500"/>
              <p:cNvSpPr>
                <a:spLocks noChangeShapeType="1"/>
              </p:cNvSpPr>
              <p:nvPr/>
            </p:nvSpPr>
            <p:spPr bwMode="auto">
              <a:xfrm flipV="1">
                <a:off x="4783" y="1878"/>
                <a:ext cx="12" cy="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2" name="Line 1501"/>
              <p:cNvSpPr>
                <a:spLocks noChangeShapeType="1"/>
              </p:cNvSpPr>
              <p:nvPr/>
            </p:nvSpPr>
            <p:spPr bwMode="auto">
              <a:xfrm flipH="1" flipV="1">
                <a:off x="4791" y="1873"/>
                <a:ext cx="4"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3" name="Line 1502"/>
              <p:cNvSpPr>
                <a:spLocks noChangeShapeType="1"/>
              </p:cNvSpPr>
              <p:nvPr/>
            </p:nvSpPr>
            <p:spPr bwMode="auto">
              <a:xfrm flipH="1">
                <a:off x="4786" y="1873"/>
                <a:ext cx="5" cy="5"/>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4" name="Line 1503"/>
              <p:cNvSpPr>
                <a:spLocks noChangeShapeType="1"/>
              </p:cNvSpPr>
              <p:nvPr/>
            </p:nvSpPr>
            <p:spPr bwMode="auto">
              <a:xfrm flipV="1">
                <a:off x="4786" y="1875"/>
                <a:ext cx="6" cy="3"/>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5" name="Line 1504"/>
              <p:cNvSpPr>
                <a:spLocks noChangeShapeType="1"/>
              </p:cNvSpPr>
              <p:nvPr/>
            </p:nvSpPr>
            <p:spPr bwMode="auto">
              <a:xfrm flipH="1">
                <a:off x="4791" y="1875"/>
                <a:ext cx="1" cy="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6" name="Line 1505"/>
              <p:cNvSpPr>
                <a:spLocks noChangeShapeType="1"/>
              </p:cNvSpPr>
              <p:nvPr/>
            </p:nvSpPr>
            <p:spPr bwMode="auto">
              <a:xfrm flipH="1" flipV="1">
                <a:off x="4789" y="1875"/>
                <a:ext cx="2" cy="1"/>
              </a:xfrm>
              <a:prstGeom prst="line">
                <a:avLst/>
              </a:prstGeom>
              <a:noFill/>
              <a:ln w="1">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7" name="Line 1506"/>
              <p:cNvSpPr>
                <a:spLocks noChangeShapeType="1"/>
              </p:cNvSpPr>
              <p:nvPr/>
            </p:nvSpPr>
            <p:spPr bwMode="auto">
              <a:xfrm>
                <a:off x="3411" y="1527"/>
                <a:ext cx="202" cy="19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8" name="Line 1507"/>
              <p:cNvSpPr>
                <a:spLocks noChangeShapeType="1"/>
              </p:cNvSpPr>
              <p:nvPr/>
            </p:nvSpPr>
            <p:spPr bwMode="auto">
              <a:xfrm>
                <a:off x="3613" y="1717"/>
                <a:ext cx="86" cy="73"/>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9" name="Line 1508"/>
              <p:cNvSpPr>
                <a:spLocks noChangeShapeType="1"/>
              </p:cNvSpPr>
              <p:nvPr/>
            </p:nvSpPr>
            <p:spPr bwMode="auto">
              <a:xfrm>
                <a:off x="3699" y="1790"/>
                <a:ext cx="459" cy="116"/>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10" name="Line 1509"/>
              <p:cNvSpPr>
                <a:spLocks noChangeShapeType="1"/>
              </p:cNvSpPr>
              <p:nvPr/>
            </p:nvSpPr>
            <p:spPr bwMode="auto">
              <a:xfrm>
                <a:off x="4158" y="1906"/>
                <a:ext cx="220" cy="32"/>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11" name="Line 1510"/>
              <p:cNvSpPr>
                <a:spLocks noChangeShapeType="1"/>
              </p:cNvSpPr>
              <p:nvPr/>
            </p:nvSpPr>
            <p:spPr bwMode="auto">
              <a:xfrm>
                <a:off x="4378" y="1938"/>
                <a:ext cx="203" cy="24"/>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12" name="Line 1511"/>
              <p:cNvSpPr>
                <a:spLocks noChangeShapeType="1"/>
              </p:cNvSpPr>
              <p:nvPr/>
            </p:nvSpPr>
            <p:spPr bwMode="auto">
              <a:xfrm>
                <a:off x="4581" y="1962"/>
                <a:ext cx="210" cy="9"/>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13" name="Rectangle 1512"/>
              <p:cNvSpPr>
                <a:spLocks noChangeArrowheads="1"/>
              </p:cNvSpPr>
              <p:nvPr/>
            </p:nvSpPr>
            <p:spPr bwMode="auto">
              <a:xfrm>
                <a:off x="5077" y="1901"/>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8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14" name="Rectangle 1513"/>
              <p:cNvSpPr>
                <a:spLocks noChangeArrowheads="1"/>
              </p:cNvSpPr>
              <p:nvPr/>
            </p:nvSpPr>
            <p:spPr bwMode="auto">
              <a:xfrm>
                <a:off x="5132" y="1901"/>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8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15" name="Rectangle 1514"/>
              <p:cNvSpPr>
                <a:spLocks noChangeArrowheads="1"/>
              </p:cNvSpPr>
              <p:nvPr/>
            </p:nvSpPr>
            <p:spPr bwMode="auto">
              <a:xfrm>
                <a:off x="5180" y="1901"/>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8000"/>
                    </a:solidFill>
                    <a:effectLst/>
                    <a:latin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212" name="Group 1716"/>
            <p:cNvGrpSpPr>
              <a:grpSpLocks/>
            </p:cNvGrpSpPr>
            <p:nvPr/>
          </p:nvGrpSpPr>
          <p:grpSpPr bwMode="auto">
            <a:xfrm>
              <a:off x="3391" y="1116"/>
              <a:ext cx="2359" cy="1524"/>
              <a:chOff x="3391" y="1116"/>
              <a:chExt cx="2359" cy="1524"/>
            </a:xfrm>
          </p:grpSpPr>
          <p:sp>
            <p:nvSpPr>
              <p:cNvPr id="7716" name="Rectangle 1516"/>
              <p:cNvSpPr>
                <a:spLocks noChangeArrowheads="1"/>
              </p:cNvSpPr>
              <p:nvPr/>
            </p:nvSpPr>
            <p:spPr bwMode="auto">
              <a:xfrm>
                <a:off x="5234" y="1901"/>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8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17" name="Rectangle 1517"/>
              <p:cNvSpPr>
                <a:spLocks noChangeArrowheads="1"/>
              </p:cNvSpPr>
              <p:nvPr/>
            </p:nvSpPr>
            <p:spPr bwMode="auto">
              <a:xfrm>
                <a:off x="5264" y="1901"/>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8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18" name="Rectangle 1518"/>
              <p:cNvSpPr>
                <a:spLocks noChangeArrowheads="1"/>
              </p:cNvSpPr>
              <p:nvPr/>
            </p:nvSpPr>
            <p:spPr bwMode="auto">
              <a:xfrm>
                <a:off x="5300" y="1901"/>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8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19" name="Rectangle 1519"/>
              <p:cNvSpPr>
                <a:spLocks noChangeArrowheads="1"/>
              </p:cNvSpPr>
              <p:nvPr/>
            </p:nvSpPr>
            <p:spPr bwMode="auto">
              <a:xfrm>
                <a:off x="5354" y="1901"/>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8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20" name="Rectangle 1520"/>
              <p:cNvSpPr>
                <a:spLocks noChangeArrowheads="1"/>
              </p:cNvSpPr>
              <p:nvPr/>
            </p:nvSpPr>
            <p:spPr bwMode="auto">
              <a:xfrm>
                <a:off x="5410" y="1901"/>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8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21" name="Rectangle 1521"/>
              <p:cNvSpPr>
                <a:spLocks noChangeArrowheads="1"/>
              </p:cNvSpPr>
              <p:nvPr/>
            </p:nvSpPr>
            <p:spPr bwMode="auto">
              <a:xfrm>
                <a:off x="5452" y="1901"/>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8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22" name="Rectangle 1522"/>
              <p:cNvSpPr>
                <a:spLocks noChangeArrowheads="1"/>
              </p:cNvSpPr>
              <p:nvPr/>
            </p:nvSpPr>
            <p:spPr bwMode="auto">
              <a:xfrm>
                <a:off x="5480" y="1891"/>
                <a:ext cx="18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8000"/>
                    </a:solidFill>
                    <a:effectLst/>
                    <a:latin typeface="Symbol" pitchFamily="18"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23" name="Rectangle 1523"/>
              <p:cNvSpPr>
                <a:spLocks noChangeArrowheads="1"/>
              </p:cNvSpPr>
              <p:nvPr/>
            </p:nvSpPr>
            <p:spPr bwMode="auto">
              <a:xfrm>
                <a:off x="5559" y="1952"/>
                <a:ext cx="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24" name="Rectangle 1524"/>
              <p:cNvSpPr>
                <a:spLocks noChangeArrowheads="1"/>
              </p:cNvSpPr>
              <p:nvPr/>
            </p:nvSpPr>
            <p:spPr bwMode="auto">
              <a:xfrm>
                <a:off x="5594" y="1952"/>
                <a:ext cx="8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00"/>
                    </a:solidFill>
                    <a:effectLst/>
                    <a:latin typeface="Times New Roman" pitchFamily="18" charset="0"/>
                    <a:cs typeface="Arial" pitchFamily="34" charset="0"/>
                  </a:rPr>
                  <a:t>q</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25" name="Line 1525"/>
              <p:cNvSpPr>
                <a:spLocks noChangeShapeType="1"/>
              </p:cNvSpPr>
              <p:nvPr/>
            </p:nvSpPr>
            <p:spPr bwMode="auto">
              <a:xfrm>
                <a:off x="4791" y="1971"/>
                <a:ext cx="241"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26" name="Rectangle 1526"/>
              <p:cNvSpPr>
                <a:spLocks noChangeArrowheads="1"/>
              </p:cNvSpPr>
              <p:nvPr/>
            </p:nvSpPr>
            <p:spPr bwMode="auto">
              <a:xfrm>
                <a:off x="3391" y="1508"/>
                <a:ext cx="41"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27" name="Line 1527"/>
              <p:cNvSpPr>
                <a:spLocks noChangeShapeType="1"/>
              </p:cNvSpPr>
              <p:nvPr/>
            </p:nvSpPr>
            <p:spPr bwMode="auto">
              <a:xfrm>
                <a:off x="3391" y="1508"/>
                <a:ext cx="0" cy="39"/>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28" name="Line 1528"/>
              <p:cNvSpPr>
                <a:spLocks noChangeShapeType="1"/>
              </p:cNvSpPr>
              <p:nvPr/>
            </p:nvSpPr>
            <p:spPr bwMode="auto">
              <a:xfrm>
                <a:off x="3391" y="1547"/>
                <a:ext cx="41"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29" name="Line 1529"/>
              <p:cNvSpPr>
                <a:spLocks noChangeShapeType="1"/>
              </p:cNvSpPr>
              <p:nvPr/>
            </p:nvSpPr>
            <p:spPr bwMode="auto">
              <a:xfrm flipV="1">
                <a:off x="3432" y="1508"/>
                <a:ext cx="0" cy="39"/>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0" name="Line 1530"/>
              <p:cNvSpPr>
                <a:spLocks noChangeShapeType="1"/>
              </p:cNvSpPr>
              <p:nvPr/>
            </p:nvSpPr>
            <p:spPr bwMode="auto">
              <a:xfrm flipH="1">
                <a:off x="3391" y="1508"/>
                <a:ext cx="41"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1" name="Rectangle 1531"/>
              <p:cNvSpPr>
                <a:spLocks noChangeArrowheads="1"/>
              </p:cNvSpPr>
              <p:nvPr/>
            </p:nvSpPr>
            <p:spPr bwMode="auto">
              <a:xfrm>
                <a:off x="3592" y="1697"/>
                <a:ext cx="40"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32" name="Line 1532"/>
              <p:cNvSpPr>
                <a:spLocks noChangeShapeType="1"/>
              </p:cNvSpPr>
              <p:nvPr/>
            </p:nvSpPr>
            <p:spPr bwMode="auto">
              <a:xfrm>
                <a:off x="3592" y="1697"/>
                <a:ext cx="0" cy="39"/>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3" name="Line 1533"/>
              <p:cNvSpPr>
                <a:spLocks noChangeShapeType="1"/>
              </p:cNvSpPr>
              <p:nvPr/>
            </p:nvSpPr>
            <p:spPr bwMode="auto">
              <a:xfrm>
                <a:off x="3592" y="1736"/>
                <a:ext cx="40"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4" name="Line 1534"/>
              <p:cNvSpPr>
                <a:spLocks noChangeShapeType="1"/>
              </p:cNvSpPr>
              <p:nvPr/>
            </p:nvSpPr>
            <p:spPr bwMode="auto">
              <a:xfrm flipV="1">
                <a:off x="3632" y="1697"/>
                <a:ext cx="0" cy="39"/>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5" name="Line 1535"/>
              <p:cNvSpPr>
                <a:spLocks noChangeShapeType="1"/>
              </p:cNvSpPr>
              <p:nvPr/>
            </p:nvSpPr>
            <p:spPr bwMode="auto">
              <a:xfrm flipH="1">
                <a:off x="3592" y="1697"/>
                <a:ext cx="40"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6" name="Rectangle 1536"/>
              <p:cNvSpPr>
                <a:spLocks noChangeArrowheads="1"/>
              </p:cNvSpPr>
              <p:nvPr/>
            </p:nvSpPr>
            <p:spPr bwMode="auto">
              <a:xfrm>
                <a:off x="3679" y="1769"/>
                <a:ext cx="40" cy="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37" name="Line 1537"/>
              <p:cNvSpPr>
                <a:spLocks noChangeShapeType="1"/>
              </p:cNvSpPr>
              <p:nvPr/>
            </p:nvSpPr>
            <p:spPr bwMode="auto">
              <a:xfrm>
                <a:off x="3679" y="1769"/>
                <a:ext cx="0" cy="4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8" name="Line 1538"/>
              <p:cNvSpPr>
                <a:spLocks noChangeShapeType="1"/>
              </p:cNvSpPr>
              <p:nvPr/>
            </p:nvSpPr>
            <p:spPr bwMode="auto">
              <a:xfrm>
                <a:off x="3679" y="1809"/>
                <a:ext cx="40"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9" name="Line 1539"/>
              <p:cNvSpPr>
                <a:spLocks noChangeShapeType="1"/>
              </p:cNvSpPr>
              <p:nvPr/>
            </p:nvSpPr>
            <p:spPr bwMode="auto">
              <a:xfrm flipV="1">
                <a:off x="3719" y="1769"/>
                <a:ext cx="0" cy="4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0" name="Line 1540"/>
              <p:cNvSpPr>
                <a:spLocks noChangeShapeType="1"/>
              </p:cNvSpPr>
              <p:nvPr/>
            </p:nvSpPr>
            <p:spPr bwMode="auto">
              <a:xfrm flipH="1">
                <a:off x="3679" y="1769"/>
                <a:ext cx="40"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1" name="Rectangle 1541"/>
              <p:cNvSpPr>
                <a:spLocks noChangeArrowheads="1"/>
              </p:cNvSpPr>
              <p:nvPr/>
            </p:nvSpPr>
            <p:spPr bwMode="auto">
              <a:xfrm>
                <a:off x="4138" y="1885"/>
                <a:ext cx="40"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42" name="Line 1542"/>
              <p:cNvSpPr>
                <a:spLocks noChangeShapeType="1"/>
              </p:cNvSpPr>
              <p:nvPr/>
            </p:nvSpPr>
            <p:spPr bwMode="auto">
              <a:xfrm>
                <a:off x="4138" y="1885"/>
                <a:ext cx="0" cy="41"/>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3" name="Line 1543"/>
              <p:cNvSpPr>
                <a:spLocks noChangeShapeType="1"/>
              </p:cNvSpPr>
              <p:nvPr/>
            </p:nvSpPr>
            <p:spPr bwMode="auto">
              <a:xfrm>
                <a:off x="4138" y="1926"/>
                <a:ext cx="40"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4" name="Line 1544"/>
              <p:cNvSpPr>
                <a:spLocks noChangeShapeType="1"/>
              </p:cNvSpPr>
              <p:nvPr/>
            </p:nvSpPr>
            <p:spPr bwMode="auto">
              <a:xfrm flipV="1">
                <a:off x="4178" y="1885"/>
                <a:ext cx="0" cy="41"/>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5" name="Line 1545"/>
              <p:cNvSpPr>
                <a:spLocks noChangeShapeType="1"/>
              </p:cNvSpPr>
              <p:nvPr/>
            </p:nvSpPr>
            <p:spPr bwMode="auto">
              <a:xfrm flipH="1">
                <a:off x="4138" y="1885"/>
                <a:ext cx="40"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6" name="Rectangle 1546"/>
              <p:cNvSpPr>
                <a:spLocks noChangeArrowheads="1"/>
              </p:cNvSpPr>
              <p:nvPr/>
            </p:nvSpPr>
            <p:spPr bwMode="auto">
              <a:xfrm>
                <a:off x="4358" y="1919"/>
                <a:ext cx="41"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47" name="Line 1547"/>
              <p:cNvSpPr>
                <a:spLocks noChangeShapeType="1"/>
              </p:cNvSpPr>
              <p:nvPr/>
            </p:nvSpPr>
            <p:spPr bwMode="auto">
              <a:xfrm>
                <a:off x="4358" y="1919"/>
                <a:ext cx="0" cy="39"/>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8" name="Line 1548"/>
              <p:cNvSpPr>
                <a:spLocks noChangeShapeType="1"/>
              </p:cNvSpPr>
              <p:nvPr/>
            </p:nvSpPr>
            <p:spPr bwMode="auto">
              <a:xfrm>
                <a:off x="4358" y="1958"/>
                <a:ext cx="41"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9" name="Line 1549"/>
              <p:cNvSpPr>
                <a:spLocks noChangeShapeType="1"/>
              </p:cNvSpPr>
              <p:nvPr/>
            </p:nvSpPr>
            <p:spPr bwMode="auto">
              <a:xfrm flipV="1">
                <a:off x="4399" y="1919"/>
                <a:ext cx="0" cy="39"/>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0" name="Line 1550"/>
              <p:cNvSpPr>
                <a:spLocks noChangeShapeType="1"/>
              </p:cNvSpPr>
              <p:nvPr/>
            </p:nvSpPr>
            <p:spPr bwMode="auto">
              <a:xfrm flipH="1">
                <a:off x="4358" y="1919"/>
                <a:ext cx="41"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1" name="Rectangle 1551"/>
              <p:cNvSpPr>
                <a:spLocks noChangeArrowheads="1"/>
              </p:cNvSpPr>
              <p:nvPr/>
            </p:nvSpPr>
            <p:spPr bwMode="auto">
              <a:xfrm>
                <a:off x="4561" y="1943"/>
                <a:ext cx="40" cy="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52" name="Line 1552"/>
              <p:cNvSpPr>
                <a:spLocks noChangeShapeType="1"/>
              </p:cNvSpPr>
              <p:nvPr/>
            </p:nvSpPr>
            <p:spPr bwMode="auto">
              <a:xfrm>
                <a:off x="4561" y="1943"/>
                <a:ext cx="0" cy="39"/>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3" name="Line 1553"/>
              <p:cNvSpPr>
                <a:spLocks noChangeShapeType="1"/>
              </p:cNvSpPr>
              <p:nvPr/>
            </p:nvSpPr>
            <p:spPr bwMode="auto">
              <a:xfrm>
                <a:off x="4561" y="1982"/>
                <a:ext cx="40"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4" name="Line 1554"/>
              <p:cNvSpPr>
                <a:spLocks noChangeShapeType="1"/>
              </p:cNvSpPr>
              <p:nvPr/>
            </p:nvSpPr>
            <p:spPr bwMode="auto">
              <a:xfrm flipV="1">
                <a:off x="4601" y="1943"/>
                <a:ext cx="0" cy="39"/>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5" name="Line 1555"/>
              <p:cNvSpPr>
                <a:spLocks noChangeShapeType="1"/>
              </p:cNvSpPr>
              <p:nvPr/>
            </p:nvSpPr>
            <p:spPr bwMode="auto">
              <a:xfrm flipH="1">
                <a:off x="4561" y="1943"/>
                <a:ext cx="40"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6" name="Rectangle 1556"/>
              <p:cNvSpPr>
                <a:spLocks noChangeArrowheads="1"/>
              </p:cNvSpPr>
              <p:nvPr/>
            </p:nvSpPr>
            <p:spPr bwMode="auto">
              <a:xfrm>
                <a:off x="4771" y="1950"/>
                <a:ext cx="40" cy="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57" name="Line 1557"/>
              <p:cNvSpPr>
                <a:spLocks noChangeShapeType="1"/>
              </p:cNvSpPr>
              <p:nvPr/>
            </p:nvSpPr>
            <p:spPr bwMode="auto">
              <a:xfrm>
                <a:off x="4771" y="1950"/>
                <a:ext cx="0" cy="4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8" name="Line 1558"/>
              <p:cNvSpPr>
                <a:spLocks noChangeShapeType="1"/>
              </p:cNvSpPr>
              <p:nvPr/>
            </p:nvSpPr>
            <p:spPr bwMode="auto">
              <a:xfrm>
                <a:off x="4771" y="1990"/>
                <a:ext cx="40"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9" name="Line 1559"/>
              <p:cNvSpPr>
                <a:spLocks noChangeShapeType="1"/>
              </p:cNvSpPr>
              <p:nvPr/>
            </p:nvSpPr>
            <p:spPr bwMode="auto">
              <a:xfrm flipV="1">
                <a:off x="4811" y="1950"/>
                <a:ext cx="0" cy="4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0" name="Line 1560"/>
              <p:cNvSpPr>
                <a:spLocks noChangeShapeType="1"/>
              </p:cNvSpPr>
              <p:nvPr/>
            </p:nvSpPr>
            <p:spPr bwMode="auto">
              <a:xfrm flipH="1">
                <a:off x="4771" y="1950"/>
                <a:ext cx="40" cy="0"/>
              </a:xfrm>
              <a:prstGeom prst="line">
                <a:avLst/>
              </a:prstGeom>
              <a:noFill/>
              <a:ln w="1">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1" name="Line 1561"/>
              <p:cNvSpPr>
                <a:spLocks noChangeShapeType="1"/>
              </p:cNvSpPr>
              <p:nvPr/>
            </p:nvSpPr>
            <p:spPr bwMode="auto">
              <a:xfrm>
                <a:off x="3411" y="1136"/>
                <a:ext cx="202" cy="427"/>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2" name="Line 1562"/>
              <p:cNvSpPr>
                <a:spLocks noChangeShapeType="1"/>
              </p:cNvSpPr>
              <p:nvPr/>
            </p:nvSpPr>
            <p:spPr bwMode="auto">
              <a:xfrm>
                <a:off x="3613" y="1563"/>
                <a:ext cx="86" cy="174"/>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3" name="Line 1563"/>
              <p:cNvSpPr>
                <a:spLocks noChangeShapeType="1"/>
              </p:cNvSpPr>
              <p:nvPr/>
            </p:nvSpPr>
            <p:spPr bwMode="auto">
              <a:xfrm>
                <a:off x="3699" y="1737"/>
                <a:ext cx="459" cy="266"/>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4" name="Line 1564"/>
              <p:cNvSpPr>
                <a:spLocks noChangeShapeType="1"/>
              </p:cNvSpPr>
              <p:nvPr/>
            </p:nvSpPr>
            <p:spPr bwMode="auto">
              <a:xfrm>
                <a:off x="4158" y="2003"/>
                <a:ext cx="220" cy="72"/>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5" name="Line 1565"/>
              <p:cNvSpPr>
                <a:spLocks noChangeShapeType="1"/>
              </p:cNvSpPr>
              <p:nvPr/>
            </p:nvSpPr>
            <p:spPr bwMode="auto">
              <a:xfrm>
                <a:off x="4378" y="2075"/>
                <a:ext cx="216" cy="73"/>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6" name="Line 1566"/>
              <p:cNvSpPr>
                <a:spLocks noChangeShapeType="1"/>
              </p:cNvSpPr>
              <p:nvPr/>
            </p:nvSpPr>
            <p:spPr bwMode="auto">
              <a:xfrm>
                <a:off x="4594" y="2148"/>
                <a:ext cx="197" cy="6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7" name="Rectangle 1567"/>
              <p:cNvSpPr>
                <a:spLocks noChangeArrowheads="1"/>
              </p:cNvSpPr>
              <p:nvPr/>
            </p:nvSpPr>
            <p:spPr bwMode="auto">
              <a:xfrm>
                <a:off x="5118" y="2138"/>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68" name="Rectangle 1568"/>
              <p:cNvSpPr>
                <a:spLocks noChangeArrowheads="1"/>
              </p:cNvSpPr>
              <p:nvPr/>
            </p:nvSpPr>
            <p:spPr bwMode="auto">
              <a:xfrm>
                <a:off x="5172" y="2138"/>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69" name="Rectangle 1569"/>
              <p:cNvSpPr>
                <a:spLocks noChangeArrowheads="1"/>
              </p:cNvSpPr>
              <p:nvPr/>
            </p:nvSpPr>
            <p:spPr bwMode="auto">
              <a:xfrm>
                <a:off x="5202" y="2138"/>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70" name="Rectangle 1570"/>
              <p:cNvSpPr>
                <a:spLocks noChangeArrowheads="1"/>
              </p:cNvSpPr>
              <p:nvPr/>
            </p:nvSpPr>
            <p:spPr bwMode="auto">
              <a:xfrm>
                <a:off x="5257" y="2138"/>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71" name="Rectangle 1571"/>
              <p:cNvSpPr>
                <a:spLocks noChangeArrowheads="1"/>
              </p:cNvSpPr>
              <p:nvPr/>
            </p:nvSpPr>
            <p:spPr bwMode="auto">
              <a:xfrm>
                <a:off x="5311" y="2138"/>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72" name="Rectangle 1572"/>
              <p:cNvSpPr>
                <a:spLocks noChangeArrowheads="1"/>
              </p:cNvSpPr>
              <p:nvPr/>
            </p:nvSpPr>
            <p:spPr bwMode="auto">
              <a:xfrm>
                <a:off x="5353" y="2138"/>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73" name="Rectangle 1573"/>
              <p:cNvSpPr>
                <a:spLocks noChangeArrowheads="1"/>
              </p:cNvSpPr>
              <p:nvPr/>
            </p:nvSpPr>
            <p:spPr bwMode="auto">
              <a:xfrm>
                <a:off x="5381" y="2128"/>
                <a:ext cx="18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FF0000"/>
                    </a:solidFill>
                    <a:effectLst/>
                    <a:latin typeface="Symbol" pitchFamily="18"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74" name="Rectangle 1574"/>
              <p:cNvSpPr>
                <a:spLocks noChangeArrowheads="1"/>
              </p:cNvSpPr>
              <p:nvPr/>
            </p:nvSpPr>
            <p:spPr bwMode="auto">
              <a:xfrm>
                <a:off x="5462" y="2189"/>
                <a:ext cx="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75" name="Rectangle 1575"/>
              <p:cNvSpPr>
                <a:spLocks noChangeArrowheads="1"/>
              </p:cNvSpPr>
              <p:nvPr/>
            </p:nvSpPr>
            <p:spPr bwMode="auto">
              <a:xfrm>
                <a:off x="5495" y="2189"/>
                <a:ext cx="8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Times New Roman" pitchFamily="18" charset="0"/>
                    <a:cs typeface="Arial" pitchFamily="34" charset="0"/>
                  </a:rPr>
                  <a:t>q</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76" name="Line 1576"/>
              <p:cNvSpPr>
                <a:spLocks noChangeShapeType="1"/>
              </p:cNvSpPr>
              <p:nvPr/>
            </p:nvSpPr>
            <p:spPr bwMode="auto">
              <a:xfrm>
                <a:off x="4791" y="2208"/>
                <a:ext cx="280" cy="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77" name="Freeform 1577"/>
              <p:cNvSpPr>
                <a:spLocks/>
              </p:cNvSpPr>
              <p:nvPr/>
            </p:nvSpPr>
            <p:spPr bwMode="auto">
              <a:xfrm>
                <a:off x="3391" y="1116"/>
                <a:ext cx="41" cy="40"/>
              </a:xfrm>
              <a:custGeom>
                <a:avLst/>
                <a:gdLst>
                  <a:gd name="T0" fmla="*/ 20 w 41"/>
                  <a:gd name="T1" fmla="*/ 0 h 40"/>
                  <a:gd name="T2" fmla="*/ 0 w 41"/>
                  <a:gd name="T3" fmla="*/ 20 h 40"/>
                  <a:gd name="T4" fmla="*/ 20 w 41"/>
                  <a:gd name="T5" fmla="*/ 40 h 40"/>
                  <a:gd name="T6" fmla="*/ 41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lnTo>
                      <a:pt x="0" y="20"/>
                    </a:lnTo>
                    <a:lnTo>
                      <a:pt x="20" y="40"/>
                    </a:lnTo>
                    <a:lnTo>
                      <a:pt x="41" y="2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78" name="Line 1578"/>
              <p:cNvSpPr>
                <a:spLocks noChangeShapeType="1"/>
              </p:cNvSpPr>
              <p:nvPr/>
            </p:nvSpPr>
            <p:spPr bwMode="auto">
              <a:xfrm flipH="1">
                <a:off x="3391" y="1116"/>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79" name="Line 1579"/>
              <p:cNvSpPr>
                <a:spLocks noChangeShapeType="1"/>
              </p:cNvSpPr>
              <p:nvPr/>
            </p:nvSpPr>
            <p:spPr bwMode="auto">
              <a:xfrm>
                <a:off x="3391" y="1136"/>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0" name="Line 1580"/>
              <p:cNvSpPr>
                <a:spLocks noChangeShapeType="1"/>
              </p:cNvSpPr>
              <p:nvPr/>
            </p:nvSpPr>
            <p:spPr bwMode="auto">
              <a:xfrm flipV="1">
                <a:off x="3411" y="1136"/>
                <a:ext cx="21"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1" name="Line 1581"/>
              <p:cNvSpPr>
                <a:spLocks noChangeShapeType="1"/>
              </p:cNvSpPr>
              <p:nvPr/>
            </p:nvSpPr>
            <p:spPr bwMode="auto">
              <a:xfrm flipH="1" flipV="1">
                <a:off x="3411" y="1116"/>
                <a:ext cx="21"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2" name="Freeform 1582"/>
              <p:cNvSpPr>
                <a:spLocks/>
              </p:cNvSpPr>
              <p:nvPr/>
            </p:nvSpPr>
            <p:spPr bwMode="auto">
              <a:xfrm>
                <a:off x="3592" y="1544"/>
                <a:ext cx="40" cy="39"/>
              </a:xfrm>
              <a:custGeom>
                <a:avLst/>
                <a:gdLst>
                  <a:gd name="T0" fmla="*/ 21 w 40"/>
                  <a:gd name="T1" fmla="*/ 0 h 39"/>
                  <a:gd name="T2" fmla="*/ 0 w 40"/>
                  <a:gd name="T3" fmla="*/ 19 h 39"/>
                  <a:gd name="T4" fmla="*/ 21 w 40"/>
                  <a:gd name="T5" fmla="*/ 39 h 39"/>
                  <a:gd name="T6" fmla="*/ 40 w 40"/>
                  <a:gd name="T7" fmla="*/ 19 h 39"/>
                  <a:gd name="T8" fmla="*/ 21 w 40"/>
                  <a:gd name="T9" fmla="*/ 0 h 39"/>
                </a:gdLst>
                <a:ahLst/>
                <a:cxnLst>
                  <a:cxn ang="0">
                    <a:pos x="T0" y="T1"/>
                  </a:cxn>
                  <a:cxn ang="0">
                    <a:pos x="T2" y="T3"/>
                  </a:cxn>
                  <a:cxn ang="0">
                    <a:pos x="T4" y="T5"/>
                  </a:cxn>
                  <a:cxn ang="0">
                    <a:pos x="T6" y="T7"/>
                  </a:cxn>
                  <a:cxn ang="0">
                    <a:pos x="T8" y="T9"/>
                  </a:cxn>
                </a:cxnLst>
                <a:rect l="0" t="0" r="r" b="b"/>
                <a:pathLst>
                  <a:path w="40" h="39">
                    <a:moveTo>
                      <a:pt x="21" y="0"/>
                    </a:moveTo>
                    <a:lnTo>
                      <a:pt x="0" y="19"/>
                    </a:lnTo>
                    <a:lnTo>
                      <a:pt x="21" y="39"/>
                    </a:lnTo>
                    <a:lnTo>
                      <a:pt x="40" y="19"/>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83" name="Line 1583"/>
              <p:cNvSpPr>
                <a:spLocks noChangeShapeType="1"/>
              </p:cNvSpPr>
              <p:nvPr/>
            </p:nvSpPr>
            <p:spPr bwMode="auto">
              <a:xfrm flipH="1">
                <a:off x="3592" y="1544"/>
                <a:ext cx="21"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4" name="Line 1584"/>
              <p:cNvSpPr>
                <a:spLocks noChangeShapeType="1"/>
              </p:cNvSpPr>
              <p:nvPr/>
            </p:nvSpPr>
            <p:spPr bwMode="auto">
              <a:xfrm>
                <a:off x="3592" y="1563"/>
                <a:ext cx="21"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5" name="Line 1585"/>
              <p:cNvSpPr>
                <a:spLocks noChangeShapeType="1"/>
              </p:cNvSpPr>
              <p:nvPr/>
            </p:nvSpPr>
            <p:spPr bwMode="auto">
              <a:xfrm flipV="1">
                <a:off x="3613" y="1563"/>
                <a:ext cx="19"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6" name="Line 1586"/>
              <p:cNvSpPr>
                <a:spLocks noChangeShapeType="1"/>
              </p:cNvSpPr>
              <p:nvPr/>
            </p:nvSpPr>
            <p:spPr bwMode="auto">
              <a:xfrm flipH="1" flipV="1">
                <a:off x="3613" y="1544"/>
                <a:ext cx="19"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7" name="Freeform 1587"/>
              <p:cNvSpPr>
                <a:spLocks/>
              </p:cNvSpPr>
              <p:nvPr/>
            </p:nvSpPr>
            <p:spPr bwMode="auto">
              <a:xfrm>
                <a:off x="3679" y="1717"/>
                <a:ext cx="40" cy="40"/>
              </a:xfrm>
              <a:custGeom>
                <a:avLst/>
                <a:gdLst>
                  <a:gd name="T0" fmla="*/ 20 w 40"/>
                  <a:gd name="T1" fmla="*/ 0 h 40"/>
                  <a:gd name="T2" fmla="*/ 0 w 40"/>
                  <a:gd name="T3" fmla="*/ 20 h 40"/>
                  <a:gd name="T4" fmla="*/ 20 w 40"/>
                  <a:gd name="T5" fmla="*/ 40 h 40"/>
                  <a:gd name="T6" fmla="*/ 4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lnTo>
                      <a:pt x="0" y="20"/>
                    </a:lnTo>
                    <a:lnTo>
                      <a:pt x="20" y="40"/>
                    </a:lnTo>
                    <a:lnTo>
                      <a:pt x="40" y="2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88" name="Line 1588"/>
              <p:cNvSpPr>
                <a:spLocks noChangeShapeType="1"/>
              </p:cNvSpPr>
              <p:nvPr/>
            </p:nvSpPr>
            <p:spPr bwMode="auto">
              <a:xfrm flipH="1">
                <a:off x="3679" y="1717"/>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9" name="Line 1589"/>
              <p:cNvSpPr>
                <a:spLocks noChangeShapeType="1"/>
              </p:cNvSpPr>
              <p:nvPr/>
            </p:nvSpPr>
            <p:spPr bwMode="auto">
              <a:xfrm>
                <a:off x="3679" y="1737"/>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0" name="Line 1590"/>
              <p:cNvSpPr>
                <a:spLocks noChangeShapeType="1"/>
              </p:cNvSpPr>
              <p:nvPr/>
            </p:nvSpPr>
            <p:spPr bwMode="auto">
              <a:xfrm flipV="1">
                <a:off x="3699" y="1737"/>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1" name="Line 1591"/>
              <p:cNvSpPr>
                <a:spLocks noChangeShapeType="1"/>
              </p:cNvSpPr>
              <p:nvPr/>
            </p:nvSpPr>
            <p:spPr bwMode="auto">
              <a:xfrm flipH="1" flipV="1">
                <a:off x="3699" y="1717"/>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2" name="Freeform 1592"/>
              <p:cNvSpPr>
                <a:spLocks/>
              </p:cNvSpPr>
              <p:nvPr/>
            </p:nvSpPr>
            <p:spPr bwMode="auto">
              <a:xfrm>
                <a:off x="4138" y="1982"/>
                <a:ext cx="40" cy="41"/>
              </a:xfrm>
              <a:custGeom>
                <a:avLst/>
                <a:gdLst>
                  <a:gd name="T0" fmla="*/ 20 w 40"/>
                  <a:gd name="T1" fmla="*/ 0 h 41"/>
                  <a:gd name="T2" fmla="*/ 0 w 40"/>
                  <a:gd name="T3" fmla="*/ 21 h 41"/>
                  <a:gd name="T4" fmla="*/ 20 w 40"/>
                  <a:gd name="T5" fmla="*/ 41 h 41"/>
                  <a:gd name="T6" fmla="*/ 40 w 40"/>
                  <a:gd name="T7" fmla="*/ 21 h 41"/>
                  <a:gd name="T8" fmla="*/ 20 w 40"/>
                  <a:gd name="T9" fmla="*/ 0 h 41"/>
                </a:gdLst>
                <a:ahLst/>
                <a:cxnLst>
                  <a:cxn ang="0">
                    <a:pos x="T0" y="T1"/>
                  </a:cxn>
                  <a:cxn ang="0">
                    <a:pos x="T2" y="T3"/>
                  </a:cxn>
                  <a:cxn ang="0">
                    <a:pos x="T4" y="T5"/>
                  </a:cxn>
                  <a:cxn ang="0">
                    <a:pos x="T6" y="T7"/>
                  </a:cxn>
                  <a:cxn ang="0">
                    <a:pos x="T8" y="T9"/>
                  </a:cxn>
                </a:cxnLst>
                <a:rect l="0" t="0" r="r" b="b"/>
                <a:pathLst>
                  <a:path w="40" h="41">
                    <a:moveTo>
                      <a:pt x="20" y="0"/>
                    </a:moveTo>
                    <a:lnTo>
                      <a:pt x="0" y="21"/>
                    </a:lnTo>
                    <a:lnTo>
                      <a:pt x="20" y="41"/>
                    </a:lnTo>
                    <a:lnTo>
                      <a:pt x="40" y="2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93" name="Line 1593"/>
              <p:cNvSpPr>
                <a:spLocks noChangeShapeType="1"/>
              </p:cNvSpPr>
              <p:nvPr/>
            </p:nvSpPr>
            <p:spPr bwMode="auto">
              <a:xfrm flipH="1">
                <a:off x="4138" y="1982"/>
                <a:ext cx="20" cy="21"/>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4" name="Line 1594"/>
              <p:cNvSpPr>
                <a:spLocks noChangeShapeType="1"/>
              </p:cNvSpPr>
              <p:nvPr/>
            </p:nvSpPr>
            <p:spPr bwMode="auto">
              <a:xfrm>
                <a:off x="4138" y="2003"/>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5" name="Line 1595"/>
              <p:cNvSpPr>
                <a:spLocks noChangeShapeType="1"/>
              </p:cNvSpPr>
              <p:nvPr/>
            </p:nvSpPr>
            <p:spPr bwMode="auto">
              <a:xfrm flipV="1">
                <a:off x="4158" y="2003"/>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6" name="Line 1596"/>
              <p:cNvSpPr>
                <a:spLocks noChangeShapeType="1"/>
              </p:cNvSpPr>
              <p:nvPr/>
            </p:nvSpPr>
            <p:spPr bwMode="auto">
              <a:xfrm flipH="1" flipV="1">
                <a:off x="4158" y="1982"/>
                <a:ext cx="20" cy="21"/>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7" name="Freeform 1597"/>
              <p:cNvSpPr>
                <a:spLocks/>
              </p:cNvSpPr>
              <p:nvPr/>
            </p:nvSpPr>
            <p:spPr bwMode="auto">
              <a:xfrm>
                <a:off x="4358" y="2055"/>
                <a:ext cx="41" cy="41"/>
              </a:xfrm>
              <a:custGeom>
                <a:avLst/>
                <a:gdLst>
                  <a:gd name="T0" fmla="*/ 20 w 41"/>
                  <a:gd name="T1" fmla="*/ 0 h 41"/>
                  <a:gd name="T2" fmla="*/ 0 w 41"/>
                  <a:gd name="T3" fmla="*/ 20 h 41"/>
                  <a:gd name="T4" fmla="*/ 20 w 41"/>
                  <a:gd name="T5" fmla="*/ 41 h 41"/>
                  <a:gd name="T6" fmla="*/ 41 w 41"/>
                  <a:gd name="T7" fmla="*/ 20 h 41"/>
                  <a:gd name="T8" fmla="*/ 20 w 41"/>
                  <a:gd name="T9" fmla="*/ 0 h 41"/>
                </a:gdLst>
                <a:ahLst/>
                <a:cxnLst>
                  <a:cxn ang="0">
                    <a:pos x="T0" y="T1"/>
                  </a:cxn>
                  <a:cxn ang="0">
                    <a:pos x="T2" y="T3"/>
                  </a:cxn>
                  <a:cxn ang="0">
                    <a:pos x="T4" y="T5"/>
                  </a:cxn>
                  <a:cxn ang="0">
                    <a:pos x="T6" y="T7"/>
                  </a:cxn>
                  <a:cxn ang="0">
                    <a:pos x="T8" y="T9"/>
                  </a:cxn>
                </a:cxnLst>
                <a:rect l="0" t="0" r="r" b="b"/>
                <a:pathLst>
                  <a:path w="41" h="41">
                    <a:moveTo>
                      <a:pt x="20" y="0"/>
                    </a:moveTo>
                    <a:lnTo>
                      <a:pt x="0" y="20"/>
                    </a:lnTo>
                    <a:lnTo>
                      <a:pt x="20" y="41"/>
                    </a:lnTo>
                    <a:lnTo>
                      <a:pt x="41" y="2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98" name="Line 1598"/>
              <p:cNvSpPr>
                <a:spLocks noChangeShapeType="1"/>
              </p:cNvSpPr>
              <p:nvPr/>
            </p:nvSpPr>
            <p:spPr bwMode="auto">
              <a:xfrm flipH="1">
                <a:off x="4358" y="2055"/>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9" name="Line 1599"/>
              <p:cNvSpPr>
                <a:spLocks noChangeShapeType="1"/>
              </p:cNvSpPr>
              <p:nvPr/>
            </p:nvSpPr>
            <p:spPr bwMode="auto">
              <a:xfrm>
                <a:off x="4358" y="2075"/>
                <a:ext cx="20" cy="21"/>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0" name="Line 1600"/>
              <p:cNvSpPr>
                <a:spLocks noChangeShapeType="1"/>
              </p:cNvSpPr>
              <p:nvPr/>
            </p:nvSpPr>
            <p:spPr bwMode="auto">
              <a:xfrm flipV="1">
                <a:off x="4378" y="2075"/>
                <a:ext cx="21" cy="21"/>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1" name="Line 1601"/>
              <p:cNvSpPr>
                <a:spLocks noChangeShapeType="1"/>
              </p:cNvSpPr>
              <p:nvPr/>
            </p:nvSpPr>
            <p:spPr bwMode="auto">
              <a:xfrm flipH="1" flipV="1">
                <a:off x="4378" y="2055"/>
                <a:ext cx="21"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2" name="Freeform 1602"/>
              <p:cNvSpPr>
                <a:spLocks/>
              </p:cNvSpPr>
              <p:nvPr/>
            </p:nvSpPr>
            <p:spPr bwMode="auto">
              <a:xfrm>
                <a:off x="4573" y="2128"/>
                <a:ext cx="41" cy="39"/>
              </a:xfrm>
              <a:custGeom>
                <a:avLst/>
                <a:gdLst>
                  <a:gd name="T0" fmla="*/ 21 w 41"/>
                  <a:gd name="T1" fmla="*/ 0 h 39"/>
                  <a:gd name="T2" fmla="*/ 0 w 41"/>
                  <a:gd name="T3" fmla="*/ 20 h 39"/>
                  <a:gd name="T4" fmla="*/ 21 w 41"/>
                  <a:gd name="T5" fmla="*/ 39 h 39"/>
                  <a:gd name="T6" fmla="*/ 41 w 41"/>
                  <a:gd name="T7" fmla="*/ 20 h 39"/>
                  <a:gd name="T8" fmla="*/ 21 w 41"/>
                  <a:gd name="T9" fmla="*/ 0 h 39"/>
                </a:gdLst>
                <a:ahLst/>
                <a:cxnLst>
                  <a:cxn ang="0">
                    <a:pos x="T0" y="T1"/>
                  </a:cxn>
                  <a:cxn ang="0">
                    <a:pos x="T2" y="T3"/>
                  </a:cxn>
                  <a:cxn ang="0">
                    <a:pos x="T4" y="T5"/>
                  </a:cxn>
                  <a:cxn ang="0">
                    <a:pos x="T6" y="T7"/>
                  </a:cxn>
                  <a:cxn ang="0">
                    <a:pos x="T8" y="T9"/>
                  </a:cxn>
                </a:cxnLst>
                <a:rect l="0" t="0" r="r" b="b"/>
                <a:pathLst>
                  <a:path w="41" h="39">
                    <a:moveTo>
                      <a:pt x="21" y="0"/>
                    </a:moveTo>
                    <a:lnTo>
                      <a:pt x="0" y="20"/>
                    </a:lnTo>
                    <a:lnTo>
                      <a:pt x="21" y="39"/>
                    </a:lnTo>
                    <a:lnTo>
                      <a:pt x="41" y="2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03" name="Line 1603"/>
              <p:cNvSpPr>
                <a:spLocks noChangeShapeType="1"/>
              </p:cNvSpPr>
              <p:nvPr/>
            </p:nvSpPr>
            <p:spPr bwMode="auto">
              <a:xfrm flipH="1">
                <a:off x="4573" y="2128"/>
                <a:ext cx="21"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4" name="Line 1604"/>
              <p:cNvSpPr>
                <a:spLocks noChangeShapeType="1"/>
              </p:cNvSpPr>
              <p:nvPr/>
            </p:nvSpPr>
            <p:spPr bwMode="auto">
              <a:xfrm>
                <a:off x="4573" y="2148"/>
                <a:ext cx="21"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5" name="Line 1605"/>
              <p:cNvSpPr>
                <a:spLocks noChangeShapeType="1"/>
              </p:cNvSpPr>
              <p:nvPr/>
            </p:nvSpPr>
            <p:spPr bwMode="auto">
              <a:xfrm flipV="1">
                <a:off x="4594" y="2148"/>
                <a:ext cx="2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6" name="Line 1606"/>
              <p:cNvSpPr>
                <a:spLocks noChangeShapeType="1"/>
              </p:cNvSpPr>
              <p:nvPr/>
            </p:nvSpPr>
            <p:spPr bwMode="auto">
              <a:xfrm flipH="1" flipV="1">
                <a:off x="4594" y="2128"/>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7" name="Freeform 1607"/>
              <p:cNvSpPr>
                <a:spLocks/>
              </p:cNvSpPr>
              <p:nvPr/>
            </p:nvSpPr>
            <p:spPr bwMode="auto">
              <a:xfrm>
                <a:off x="4771" y="2189"/>
                <a:ext cx="40" cy="39"/>
              </a:xfrm>
              <a:custGeom>
                <a:avLst/>
                <a:gdLst>
                  <a:gd name="T0" fmla="*/ 20 w 40"/>
                  <a:gd name="T1" fmla="*/ 0 h 39"/>
                  <a:gd name="T2" fmla="*/ 0 w 40"/>
                  <a:gd name="T3" fmla="*/ 19 h 39"/>
                  <a:gd name="T4" fmla="*/ 20 w 40"/>
                  <a:gd name="T5" fmla="*/ 39 h 39"/>
                  <a:gd name="T6" fmla="*/ 40 w 40"/>
                  <a:gd name="T7" fmla="*/ 19 h 39"/>
                  <a:gd name="T8" fmla="*/ 20 w 40"/>
                  <a:gd name="T9" fmla="*/ 0 h 39"/>
                </a:gdLst>
                <a:ahLst/>
                <a:cxnLst>
                  <a:cxn ang="0">
                    <a:pos x="T0" y="T1"/>
                  </a:cxn>
                  <a:cxn ang="0">
                    <a:pos x="T2" y="T3"/>
                  </a:cxn>
                  <a:cxn ang="0">
                    <a:pos x="T4" y="T5"/>
                  </a:cxn>
                  <a:cxn ang="0">
                    <a:pos x="T6" y="T7"/>
                  </a:cxn>
                  <a:cxn ang="0">
                    <a:pos x="T8" y="T9"/>
                  </a:cxn>
                </a:cxnLst>
                <a:rect l="0" t="0" r="r" b="b"/>
                <a:pathLst>
                  <a:path w="40" h="39">
                    <a:moveTo>
                      <a:pt x="20" y="0"/>
                    </a:moveTo>
                    <a:lnTo>
                      <a:pt x="0" y="19"/>
                    </a:lnTo>
                    <a:lnTo>
                      <a:pt x="20" y="39"/>
                    </a:lnTo>
                    <a:lnTo>
                      <a:pt x="40" y="19"/>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08" name="Line 1608"/>
              <p:cNvSpPr>
                <a:spLocks noChangeShapeType="1"/>
              </p:cNvSpPr>
              <p:nvPr/>
            </p:nvSpPr>
            <p:spPr bwMode="auto">
              <a:xfrm flipH="1">
                <a:off x="4771" y="2189"/>
                <a:ext cx="2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9" name="Line 1609"/>
              <p:cNvSpPr>
                <a:spLocks noChangeShapeType="1"/>
              </p:cNvSpPr>
              <p:nvPr/>
            </p:nvSpPr>
            <p:spPr bwMode="auto">
              <a:xfrm>
                <a:off x="4771" y="2208"/>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0" name="Line 1610"/>
              <p:cNvSpPr>
                <a:spLocks noChangeShapeType="1"/>
              </p:cNvSpPr>
              <p:nvPr/>
            </p:nvSpPr>
            <p:spPr bwMode="auto">
              <a:xfrm flipV="1">
                <a:off x="4791" y="2208"/>
                <a:ext cx="2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1" name="Line 1611"/>
              <p:cNvSpPr>
                <a:spLocks noChangeShapeType="1"/>
              </p:cNvSpPr>
              <p:nvPr/>
            </p:nvSpPr>
            <p:spPr bwMode="auto">
              <a:xfrm flipH="1" flipV="1">
                <a:off x="4791" y="2189"/>
                <a:ext cx="2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2" name="Line 1612"/>
              <p:cNvSpPr>
                <a:spLocks noChangeShapeType="1"/>
              </p:cNvSpPr>
              <p:nvPr/>
            </p:nvSpPr>
            <p:spPr bwMode="auto">
              <a:xfrm>
                <a:off x="3411" y="1454"/>
                <a:ext cx="202" cy="468"/>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3" name="Line 1613"/>
              <p:cNvSpPr>
                <a:spLocks noChangeShapeType="1"/>
              </p:cNvSpPr>
              <p:nvPr/>
            </p:nvSpPr>
            <p:spPr bwMode="auto">
              <a:xfrm>
                <a:off x="3613" y="1922"/>
                <a:ext cx="86" cy="14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4" name="Line 1614"/>
              <p:cNvSpPr>
                <a:spLocks noChangeShapeType="1"/>
              </p:cNvSpPr>
              <p:nvPr/>
            </p:nvSpPr>
            <p:spPr bwMode="auto">
              <a:xfrm>
                <a:off x="3699" y="2064"/>
                <a:ext cx="459" cy="24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5" name="Line 1615"/>
              <p:cNvSpPr>
                <a:spLocks noChangeShapeType="1"/>
              </p:cNvSpPr>
              <p:nvPr/>
            </p:nvSpPr>
            <p:spPr bwMode="auto">
              <a:xfrm>
                <a:off x="4158" y="2313"/>
                <a:ext cx="218" cy="8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6" name="Line 1616"/>
              <p:cNvSpPr>
                <a:spLocks noChangeShapeType="1"/>
              </p:cNvSpPr>
              <p:nvPr/>
            </p:nvSpPr>
            <p:spPr bwMode="auto">
              <a:xfrm>
                <a:off x="4376" y="2398"/>
                <a:ext cx="213" cy="8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7" name="Line 1617"/>
              <p:cNvSpPr>
                <a:spLocks noChangeShapeType="1"/>
              </p:cNvSpPr>
              <p:nvPr/>
            </p:nvSpPr>
            <p:spPr bwMode="auto">
              <a:xfrm>
                <a:off x="4589" y="2478"/>
                <a:ext cx="202" cy="6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8" name="Rectangle 1618"/>
              <p:cNvSpPr>
                <a:spLocks noChangeArrowheads="1"/>
              </p:cNvSpPr>
              <p:nvPr/>
            </p:nvSpPr>
            <p:spPr bwMode="auto">
              <a:xfrm>
                <a:off x="5077" y="2474"/>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19" name="Rectangle 1619"/>
              <p:cNvSpPr>
                <a:spLocks noChangeArrowheads="1"/>
              </p:cNvSpPr>
              <p:nvPr/>
            </p:nvSpPr>
            <p:spPr bwMode="auto">
              <a:xfrm>
                <a:off x="5132" y="2474"/>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20" name="Rectangle 1620"/>
              <p:cNvSpPr>
                <a:spLocks noChangeArrowheads="1"/>
              </p:cNvSpPr>
              <p:nvPr/>
            </p:nvSpPr>
            <p:spPr bwMode="auto">
              <a:xfrm>
                <a:off x="5162" y="2474"/>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21" name="Rectangle 1621"/>
              <p:cNvSpPr>
                <a:spLocks noChangeArrowheads="1"/>
              </p:cNvSpPr>
              <p:nvPr/>
            </p:nvSpPr>
            <p:spPr bwMode="auto">
              <a:xfrm>
                <a:off x="5216" y="2474"/>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22" name="Rectangle 1622"/>
              <p:cNvSpPr>
                <a:spLocks noChangeArrowheads="1"/>
              </p:cNvSpPr>
              <p:nvPr/>
            </p:nvSpPr>
            <p:spPr bwMode="auto">
              <a:xfrm>
                <a:off x="5264" y="2474"/>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23" name="Rectangle 1623"/>
              <p:cNvSpPr>
                <a:spLocks noChangeArrowheads="1"/>
              </p:cNvSpPr>
              <p:nvPr/>
            </p:nvSpPr>
            <p:spPr bwMode="auto">
              <a:xfrm>
                <a:off x="5300" y="2474"/>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24" name="Rectangle 1624"/>
              <p:cNvSpPr>
                <a:spLocks noChangeArrowheads="1"/>
              </p:cNvSpPr>
              <p:nvPr/>
            </p:nvSpPr>
            <p:spPr bwMode="auto">
              <a:xfrm>
                <a:off x="5328" y="2474"/>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25" name="Rectangle 1625"/>
              <p:cNvSpPr>
                <a:spLocks noChangeArrowheads="1"/>
              </p:cNvSpPr>
              <p:nvPr/>
            </p:nvSpPr>
            <p:spPr bwMode="auto">
              <a:xfrm>
                <a:off x="5376" y="2474"/>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26" name="Rectangle 1626"/>
              <p:cNvSpPr>
                <a:spLocks noChangeArrowheads="1"/>
              </p:cNvSpPr>
              <p:nvPr/>
            </p:nvSpPr>
            <p:spPr bwMode="auto">
              <a:xfrm>
                <a:off x="5430" y="2474"/>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27" name="Rectangle 1627"/>
              <p:cNvSpPr>
                <a:spLocks noChangeArrowheads="1"/>
              </p:cNvSpPr>
              <p:nvPr/>
            </p:nvSpPr>
            <p:spPr bwMode="auto">
              <a:xfrm>
                <a:off x="5478" y="2474"/>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28" name="Rectangle 1628"/>
              <p:cNvSpPr>
                <a:spLocks noChangeArrowheads="1"/>
              </p:cNvSpPr>
              <p:nvPr/>
            </p:nvSpPr>
            <p:spPr bwMode="auto">
              <a:xfrm>
                <a:off x="5515" y="2474"/>
                <a:ext cx="10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29" name="Rectangle 1629"/>
              <p:cNvSpPr>
                <a:spLocks noChangeArrowheads="1"/>
              </p:cNvSpPr>
              <p:nvPr/>
            </p:nvSpPr>
            <p:spPr bwMode="auto">
              <a:xfrm>
                <a:off x="5569" y="2474"/>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30" name="Rectangle 1630"/>
              <p:cNvSpPr>
                <a:spLocks noChangeArrowheads="1"/>
              </p:cNvSpPr>
              <p:nvPr/>
            </p:nvSpPr>
            <p:spPr bwMode="auto">
              <a:xfrm>
                <a:off x="5618" y="2474"/>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31" name="Rectangle 1631"/>
              <p:cNvSpPr>
                <a:spLocks noChangeArrowheads="1"/>
              </p:cNvSpPr>
              <p:nvPr/>
            </p:nvSpPr>
            <p:spPr bwMode="auto">
              <a:xfrm>
                <a:off x="5672" y="2474"/>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32" name="Line 1632"/>
              <p:cNvSpPr>
                <a:spLocks noChangeShapeType="1"/>
              </p:cNvSpPr>
              <p:nvPr/>
            </p:nvSpPr>
            <p:spPr bwMode="auto">
              <a:xfrm>
                <a:off x="4791" y="2542"/>
                <a:ext cx="24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3" name="Freeform 1633"/>
              <p:cNvSpPr>
                <a:spLocks/>
              </p:cNvSpPr>
              <p:nvPr/>
            </p:nvSpPr>
            <p:spPr bwMode="auto">
              <a:xfrm>
                <a:off x="3391" y="1435"/>
                <a:ext cx="41" cy="40"/>
              </a:xfrm>
              <a:custGeom>
                <a:avLst/>
                <a:gdLst>
                  <a:gd name="T0" fmla="*/ 41 w 41"/>
                  <a:gd name="T1" fmla="*/ 19 h 40"/>
                  <a:gd name="T2" fmla="*/ 39 w 41"/>
                  <a:gd name="T3" fmla="*/ 14 h 40"/>
                  <a:gd name="T4" fmla="*/ 38 w 41"/>
                  <a:gd name="T5" fmla="*/ 10 h 40"/>
                  <a:gd name="T6" fmla="*/ 34 w 41"/>
                  <a:gd name="T7" fmla="*/ 5 h 40"/>
                  <a:gd name="T8" fmla="*/ 31 w 41"/>
                  <a:gd name="T9" fmla="*/ 3 h 40"/>
                  <a:gd name="T10" fmla="*/ 26 w 41"/>
                  <a:gd name="T11" fmla="*/ 0 h 40"/>
                  <a:gd name="T12" fmla="*/ 20 w 41"/>
                  <a:gd name="T13" fmla="*/ 0 h 40"/>
                  <a:gd name="T14" fmla="*/ 15 w 41"/>
                  <a:gd name="T15" fmla="*/ 0 h 40"/>
                  <a:gd name="T16" fmla="*/ 10 w 41"/>
                  <a:gd name="T17" fmla="*/ 3 h 40"/>
                  <a:gd name="T18" fmla="*/ 7 w 41"/>
                  <a:gd name="T19" fmla="*/ 5 h 40"/>
                  <a:gd name="T20" fmla="*/ 3 w 41"/>
                  <a:gd name="T21" fmla="*/ 10 h 40"/>
                  <a:gd name="T22" fmla="*/ 1 w 41"/>
                  <a:gd name="T23" fmla="*/ 14 h 40"/>
                  <a:gd name="T24" fmla="*/ 0 w 41"/>
                  <a:gd name="T25" fmla="*/ 19 h 40"/>
                  <a:gd name="T26" fmla="*/ 1 w 41"/>
                  <a:gd name="T27" fmla="*/ 24 h 40"/>
                  <a:gd name="T28" fmla="*/ 3 w 41"/>
                  <a:gd name="T29" fmla="*/ 30 h 40"/>
                  <a:gd name="T30" fmla="*/ 7 w 41"/>
                  <a:gd name="T31" fmla="*/ 33 h 40"/>
                  <a:gd name="T32" fmla="*/ 10 w 41"/>
                  <a:gd name="T33" fmla="*/ 37 h 40"/>
                  <a:gd name="T34" fmla="*/ 15 w 41"/>
                  <a:gd name="T35" fmla="*/ 38 h 40"/>
                  <a:gd name="T36" fmla="*/ 20 w 41"/>
                  <a:gd name="T37" fmla="*/ 40 h 40"/>
                  <a:gd name="T38" fmla="*/ 26 w 41"/>
                  <a:gd name="T39" fmla="*/ 38 h 40"/>
                  <a:gd name="T40" fmla="*/ 31 w 41"/>
                  <a:gd name="T41" fmla="*/ 37 h 40"/>
                  <a:gd name="T42" fmla="*/ 34 w 41"/>
                  <a:gd name="T43" fmla="*/ 33 h 40"/>
                  <a:gd name="T44" fmla="*/ 38 w 41"/>
                  <a:gd name="T45" fmla="*/ 30 h 40"/>
                  <a:gd name="T46" fmla="*/ 39 w 41"/>
                  <a:gd name="T47" fmla="*/ 24 h 40"/>
                  <a:gd name="T48" fmla="*/ 41 w 41"/>
                  <a:gd name="T49" fmla="*/ 19 h 40"/>
                  <a:gd name="T50" fmla="*/ 41 w 41"/>
                  <a:gd name="T51"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0">
                    <a:moveTo>
                      <a:pt x="41" y="19"/>
                    </a:moveTo>
                    <a:lnTo>
                      <a:pt x="39" y="14"/>
                    </a:lnTo>
                    <a:lnTo>
                      <a:pt x="38" y="10"/>
                    </a:lnTo>
                    <a:lnTo>
                      <a:pt x="34" y="5"/>
                    </a:lnTo>
                    <a:lnTo>
                      <a:pt x="31" y="3"/>
                    </a:lnTo>
                    <a:lnTo>
                      <a:pt x="26" y="0"/>
                    </a:lnTo>
                    <a:lnTo>
                      <a:pt x="20" y="0"/>
                    </a:lnTo>
                    <a:lnTo>
                      <a:pt x="15" y="0"/>
                    </a:lnTo>
                    <a:lnTo>
                      <a:pt x="10" y="3"/>
                    </a:lnTo>
                    <a:lnTo>
                      <a:pt x="7" y="5"/>
                    </a:lnTo>
                    <a:lnTo>
                      <a:pt x="3" y="10"/>
                    </a:lnTo>
                    <a:lnTo>
                      <a:pt x="1" y="14"/>
                    </a:lnTo>
                    <a:lnTo>
                      <a:pt x="0" y="19"/>
                    </a:lnTo>
                    <a:lnTo>
                      <a:pt x="1" y="24"/>
                    </a:lnTo>
                    <a:lnTo>
                      <a:pt x="3" y="30"/>
                    </a:lnTo>
                    <a:lnTo>
                      <a:pt x="7" y="33"/>
                    </a:lnTo>
                    <a:lnTo>
                      <a:pt x="10" y="37"/>
                    </a:lnTo>
                    <a:lnTo>
                      <a:pt x="15" y="38"/>
                    </a:lnTo>
                    <a:lnTo>
                      <a:pt x="20" y="40"/>
                    </a:lnTo>
                    <a:lnTo>
                      <a:pt x="26" y="38"/>
                    </a:lnTo>
                    <a:lnTo>
                      <a:pt x="31" y="37"/>
                    </a:lnTo>
                    <a:lnTo>
                      <a:pt x="34" y="33"/>
                    </a:lnTo>
                    <a:lnTo>
                      <a:pt x="38" y="30"/>
                    </a:lnTo>
                    <a:lnTo>
                      <a:pt x="39" y="24"/>
                    </a:lnTo>
                    <a:lnTo>
                      <a:pt x="41" y="19"/>
                    </a:lnTo>
                    <a:lnTo>
                      <a:pt x="4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34" name="Line 1634"/>
              <p:cNvSpPr>
                <a:spLocks noChangeShapeType="1"/>
              </p:cNvSpPr>
              <p:nvPr/>
            </p:nvSpPr>
            <p:spPr bwMode="auto">
              <a:xfrm flipH="1" flipV="1">
                <a:off x="3430" y="1449"/>
                <a:ext cx="2"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5" name="Line 1635"/>
              <p:cNvSpPr>
                <a:spLocks noChangeShapeType="1"/>
              </p:cNvSpPr>
              <p:nvPr/>
            </p:nvSpPr>
            <p:spPr bwMode="auto">
              <a:xfrm flipH="1" flipV="1">
                <a:off x="3429" y="1445"/>
                <a:ext cx="1"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6" name="Line 1636"/>
              <p:cNvSpPr>
                <a:spLocks noChangeShapeType="1"/>
              </p:cNvSpPr>
              <p:nvPr/>
            </p:nvSpPr>
            <p:spPr bwMode="auto">
              <a:xfrm flipH="1" flipV="1">
                <a:off x="3425" y="1440"/>
                <a:ext cx="4"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7" name="Line 1637"/>
              <p:cNvSpPr>
                <a:spLocks noChangeShapeType="1"/>
              </p:cNvSpPr>
              <p:nvPr/>
            </p:nvSpPr>
            <p:spPr bwMode="auto">
              <a:xfrm flipH="1" flipV="1">
                <a:off x="3422" y="1438"/>
                <a:ext cx="3"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8" name="Line 1638"/>
              <p:cNvSpPr>
                <a:spLocks noChangeShapeType="1"/>
              </p:cNvSpPr>
              <p:nvPr/>
            </p:nvSpPr>
            <p:spPr bwMode="auto">
              <a:xfrm flipH="1" flipV="1">
                <a:off x="3417" y="1435"/>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9" name="Line 1639"/>
              <p:cNvSpPr>
                <a:spLocks noChangeShapeType="1"/>
              </p:cNvSpPr>
              <p:nvPr/>
            </p:nvSpPr>
            <p:spPr bwMode="auto">
              <a:xfrm flipH="1">
                <a:off x="3411" y="1435"/>
                <a:ext cx="6"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0" name="Line 1640"/>
              <p:cNvSpPr>
                <a:spLocks noChangeShapeType="1"/>
              </p:cNvSpPr>
              <p:nvPr/>
            </p:nvSpPr>
            <p:spPr bwMode="auto">
              <a:xfrm flipH="1">
                <a:off x="3406" y="1435"/>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1" name="Line 1641"/>
              <p:cNvSpPr>
                <a:spLocks noChangeShapeType="1"/>
              </p:cNvSpPr>
              <p:nvPr/>
            </p:nvSpPr>
            <p:spPr bwMode="auto">
              <a:xfrm flipH="1">
                <a:off x="3401" y="1435"/>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2" name="Line 1642"/>
              <p:cNvSpPr>
                <a:spLocks noChangeShapeType="1"/>
              </p:cNvSpPr>
              <p:nvPr/>
            </p:nvSpPr>
            <p:spPr bwMode="auto">
              <a:xfrm flipH="1">
                <a:off x="3398" y="1438"/>
                <a:ext cx="3"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3" name="Line 1643"/>
              <p:cNvSpPr>
                <a:spLocks noChangeShapeType="1"/>
              </p:cNvSpPr>
              <p:nvPr/>
            </p:nvSpPr>
            <p:spPr bwMode="auto">
              <a:xfrm flipH="1">
                <a:off x="3394" y="1440"/>
                <a:ext cx="4"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4" name="Line 1644"/>
              <p:cNvSpPr>
                <a:spLocks noChangeShapeType="1"/>
              </p:cNvSpPr>
              <p:nvPr/>
            </p:nvSpPr>
            <p:spPr bwMode="auto">
              <a:xfrm flipH="1">
                <a:off x="3392" y="1445"/>
                <a:ext cx="2"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5" name="Line 1645"/>
              <p:cNvSpPr>
                <a:spLocks noChangeShapeType="1"/>
              </p:cNvSpPr>
              <p:nvPr/>
            </p:nvSpPr>
            <p:spPr bwMode="auto">
              <a:xfrm flipH="1">
                <a:off x="3391" y="1449"/>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6" name="Line 1646"/>
              <p:cNvSpPr>
                <a:spLocks noChangeShapeType="1"/>
              </p:cNvSpPr>
              <p:nvPr/>
            </p:nvSpPr>
            <p:spPr bwMode="auto">
              <a:xfrm>
                <a:off x="3391" y="1454"/>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7" name="Line 1647"/>
              <p:cNvSpPr>
                <a:spLocks noChangeShapeType="1"/>
              </p:cNvSpPr>
              <p:nvPr/>
            </p:nvSpPr>
            <p:spPr bwMode="auto">
              <a:xfrm>
                <a:off x="3392" y="1459"/>
                <a:ext cx="2"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8" name="Line 1648"/>
              <p:cNvSpPr>
                <a:spLocks noChangeShapeType="1"/>
              </p:cNvSpPr>
              <p:nvPr/>
            </p:nvSpPr>
            <p:spPr bwMode="auto">
              <a:xfrm>
                <a:off x="3394" y="1465"/>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9" name="Line 1649"/>
              <p:cNvSpPr>
                <a:spLocks noChangeShapeType="1"/>
              </p:cNvSpPr>
              <p:nvPr/>
            </p:nvSpPr>
            <p:spPr bwMode="auto">
              <a:xfrm>
                <a:off x="3398" y="1468"/>
                <a:ext cx="3"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0" name="Line 1650"/>
              <p:cNvSpPr>
                <a:spLocks noChangeShapeType="1"/>
              </p:cNvSpPr>
              <p:nvPr/>
            </p:nvSpPr>
            <p:spPr bwMode="auto">
              <a:xfrm>
                <a:off x="3401" y="1472"/>
                <a:ext cx="5"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1" name="Line 1651"/>
              <p:cNvSpPr>
                <a:spLocks noChangeShapeType="1"/>
              </p:cNvSpPr>
              <p:nvPr/>
            </p:nvSpPr>
            <p:spPr bwMode="auto">
              <a:xfrm>
                <a:off x="3406" y="1473"/>
                <a:ext cx="5"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2" name="Line 1652"/>
              <p:cNvSpPr>
                <a:spLocks noChangeShapeType="1"/>
              </p:cNvSpPr>
              <p:nvPr/>
            </p:nvSpPr>
            <p:spPr bwMode="auto">
              <a:xfrm flipV="1">
                <a:off x="3411" y="1473"/>
                <a:ext cx="6"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3" name="Line 1653"/>
              <p:cNvSpPr>
                <a:spLocks noChangeShapeType="1"/>
              </p:cNvSpPr>
              <p:nvPr/>
            </p:nvSpPr>
            <p:spPr bwMode="auto">
              <a:xfrm flipV="1">
                <a:off x="3417" y="1472"/>
                <a:ext cx="5"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4" name="Line 1654"/>
              <p:cNvSpPr>
                <a:spLocks noChangeShapeType="1"/>
              </p:cNvSpPr>
              <p:nvPr/>
            </p:nvSpPr>
            <p:spPr bwMode="auto">
              <a:xfrm flipV="1">
                <a:off x="3422" y="1468"/>
                <a:ext cx="3"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5" name="Line 1655"/>
              <p:cNvSpPr>
                <a:spLocks noChangeShapeType="1"/>
              </p:cNvSpPr>
              <p:nvPr/>
            </p:nvSpPr>
            <p:spPr bwMode="auto">
              <a:xfrm flipV="1">
                <a:off x="3425" y="1465"/>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6" name="Line 1656"/>
              <p:cNvSpPr>
                <a:spLocks noChangeShapeType="1"/>
              </p:cNvSpPr>
              <p:nvPr/>
            </p:nvSpPr>
            <p:spPr bwMode="auto">
              <a:xfrm flipV="1">
                <a:off x="3429" y="1459"/>
                <a:ext cx="1"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7" name="Line 1657"/>
              <p:cNvSpPr>
                <a:spLocks noChangeShapeType="1"/>
              </p:cNvSpPr>
              <p:nvPr/>
            </p:nvSpPr>
            <p:spPr bwMode="auto">
              <a:xfrm flipV="1">
                <a:off x="3430" y="1454"/>
                <a:ext cx="2"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8" name="Freeform 1658"/>
              <p:cNvSpPr>
                <a:spLocks/>
              </p:cNvSpPr>
              <p:nvPr/>
            </p:nvSpPr>
            <p:spPr bwMode="auto">
              <a:xfrm>
                <a:off x="3592" y="1902"/>
                <a:ext cx="40" cy="39"/>
              </a:xfrm>
              <a:custGeom>
                <a:avLst/>
                <a:gdLst>
                  <a:gd name="T0" fmla="*/ 40 w 40"/>
                  <a:gd name="T1" fmla="*/ 20 h 39"/>
                  <a:gd name="T2" fmla="*/ 40 w 40"/>
                  <a:gd name="T3" fmla="*/ 15 h 39"/>
                  <a:gd name="T4" fmla="*/ 37 w 40"/>
                  <a:gd name="T5" fmla="*/ 10 h 39"/>
                  <a:gd name="T6" fmla="*/ 35 w 40"/>
                  <a:gd name="T7" fmla="*/ 6 h 39"/>
                  <a:gd name="T8" fmla="*/ 30 w 40"/>
                  <a:gd name="T9" fmla="*/ 4 h 39"/>
                  <a:gd name="T10" fmla="*/ 24 w 40"/>
                  <a:gd name="T11" fmla="*/ 1 h 39"/>
                  <a:gd name="T12" fmla="*/ 21 w 40"/>
                  <a:gd name="T13" fmla="*/ 0 h 39"/>
                  <a:gd name="T14" fmla="*/ 16 w 40"/>
                  <a:gd name="T15" fmla="*/ 1 h 39"/>
                  <a:gd name="T16" fmla="*/ 11 w 40"/>
                  <a:gd name="T17" fmla="*/ 4 h 39"/>
                  <a:gd name="T18" fmla="*/ 7 w 40"/>
                  <a:gd name="T19" fmla="*/ 6 h 39"/>
                  <a:gd name="T20" fmla="*/ 3 w 40"/>
                  <a:gd name="T21" fmla="*/ 10 h 39"/>
                  <a:gd name="T22" fmla="*/ 0 w 40"/>
                  <a:gd name="T23" fmla="*/ 15 h 39"/>
                  <a:gd name="T24" fmla="*/ 0 w 40"/>
                  <a:gd name="T25" fmla="*/ 20 h 39"/>
                  <a:gd name="T26" fmla="*/ 0 w 40"/>
                  <a:gd name="T27" fmla="*/ 25 h 39"/>
                  <a:gd name="T28" fmla="*/ 3 w 40"/>
                  <a:gd name="T29" fmla="*/ 31 h 39"/>
                  <a:gd name="T30" fmla="*/ 7 w 40"/>
                  <a:gd name="T31" fmla="*/ 34 h 39"/>
                  <a:gd name="T32" fmla="*/ 11 w 40"/>
                  <a:gd name="T33" fmla="*/ 37 h 39"/>
                  <a:gd name="T34" fmla="*/ 16 w 40"/>
                  <a:gd name="T35" fmla="*/ 39 h 39"/>
                  <a:gd name="T36" fmla="*/ 21 w 40"/>
                  <a:gd name="T37" fmla="*/ 39 h 39"/>
                  <a:gd name="T38" fmla="*/ 24 w 40"/>
                  <a:gd name="T39" fmla="*/ 39 h 39"/>
                  <a:gd name="T40" fmla="*/ 30 w 40"/>
                  <a:gd name="T41" fmla="*/ 37 h 39"/>
                  <a:gd name="T42" fmla="*/ 35 w 40"/>
                  <a:gd name="T43" fmla="*/ 34 h 39"/>
                  <a:gd name="T44" fmla="*/ 37 w 40"/>
                  <a:gd name="T45" fmla="*/ 31 h 39"/>
                  <a:gd name="T46" fmla="*/ 40 w 40"/>
                  <a:gd name="T47" fmla="*/ 25 h 39"/>
                  <a:gd name="T48" fmla="*/ 40 w 40"/>
                  <a:gd name="T49" fmla="*/ 20 h 39"/>
                  <a:gd name="T50" fmla="*/ 40 w 40"/>
                  <a:gd name="T5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9">
                    <a:moveTo>
                      <a:pt x="40" y="20"/>
                    </a:moveTo>
                    <a:lnTo>
                      <a:pt x="40" y="15"/>
                    </a:lnTo>
                    <a:lnTo>
                      <a:pt x="37" y="10"/>
                    </a:lnTo>
                    <a:lnTo>
                      <a:pt x="35" y="6"/>
                    </a:lnTo>
                    <a:lnTo>
                      <a:pt x="30" y="4"/>
                    </a:lnTo>
                    <a:lnTo>
                      <a:pt x="24" y="1"/>
                    </a:lnTo>
                    <a:lnTo>
                      <a:pt x="21" y="0"/>
                    </a:lnTo>
                    <a:lnTo>
                      <a:pt x="16" y="1"/>
                    </a:lnTo>
                    <a:lnTo>
                      <a:pt x="11" y="4"/>
                    </a:lnTo>
                    <a:lnTo>
                      <a:pt x="7" y="6"/>
                    </a:lnTo>
                    <a:lnTo>
                      <a:pt x="3" y="10"/>
                    </a:lnTo>
                    <a:lnTo>
                      <a:pt x="0" y="15"/>
                    </a:lnTo>
                    <a:lnTo>
                      <a:pt x="0" y="20"/>
                    </a:lnTo>
                    <a:lnTo>
                      <a:pt x="0" y="25"/>
                    </a:lnTo>
                    <a:lnTo>
                      <a:pt x="3" y="31"/>
                    </a:lnTo>
                    <a:lnTo>
                      <a:pt x="7" y="34"/>
                    </a:lnTo>
                    <a:lnTo>
                      <a:pt x="11" y="37"/>
                    </a:lnTo>
                    <a:lnTo>
                      <a:pt x="16" y="39"/>
                    </a:lnTo>
                    <a:lnTo>
                      <a:pt x="21" y="39"/>
                    </a:lnTo>
                    <a:lnTo>
                      <a:pt x="24" y="39"/>
                    </a:lnTo>
                    <a:lnTo>
                      <a:pt x="30" y="37"/>
                    </a:lnTo>
                    <a:lnTo>
                      <a:pt x="35" y="34"/>
                    </a:lnTo>
                    <a:lnTo>
                      <a:pt x="37" y="31"/>
                    </a:lnTo>
                    <a:lnTo>
                      <a:pt x="40" y="25"/>
                    </a:lnTo>
                    <a:lnTo>
                      <a:pt x="40" y="20"/>
                    </a:lnTo>
                    <a:lnTo>
                      <a:pt x="4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59" name="Line 1659"/>
              <p:cNvSpPr>
                <a:spLocks noChangeShapeType="1"/>
              </p:cNvSpPr>
              <p:nvPr/>
            </p:nvSpPr>
            <p:spPr bwMode="auto">
              <a:xfrm flipV="1">
                <a:off x="3632" y="1917"/>
                <a:ext cx="0"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0" name="Line 1660"/>
              <p:cNvSpPr>
                <a:spLocks noChangeShapeType="1"/>
              </p:cNvSpPr>
              <p:nvPr/>
            </p:nvSpPr>
            <p:spPr bwMode="auto">
              <a:xfrm flipH="1" flipV="1">
                <a:off x="3629" y="1912"/>
                <a:ext cx="3"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1" name="Line 1661"/>
              <p:cNvSpPr>
                <a:spLocks noChangeShapeType="1"/>
              </p:cNvSpPr>
              <p:nvPr/>
            </p:nvSpPr>
            <p:spPr bwMode="auto">
              <a:xfrm flipH="1" flipV="1">
                <a:off x="3627" y="1908"/>
                <a:ext cx="2"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2" name="Line 1662"/>
              <p:cNvSpPr>
                <a:spLocks noChangeShapeType="1"/>
              </p:cNvSpPr>
              <p:nvPr/>
            </p:nvSpPr>
            <p:spPr bwMode="auto">
              <a:xfrm flipH="1" flipV="1">
                <a:off x="3622" y="1906"/>
                <a:ext cx="5"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3" name="Line 1663"/>
              <p:cNvSpPr>
                <a:spLocks noChangeShapeType="1"/>
              </p:cNvSpPr>
              <p:nvPr/>
            </p:nvSpPr>
            <p:spPr bwMode="auto">
              <a:xfrm flipH="1" flipV="1">
                <a:off x="3616" y="1903"/>
                <a:ext cx="6"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4" name="Line 1664"/>
              <p:cNvSpPr>
                <a:spLocks noChangeShapeType="1"/>
              </p:cNvSpPr>
              <p:nvPr/>
            </p:nvSpPr>
            <p:spPr bwMode="auto">
              <a:xfrm flipH="1" flipV="1">
                <a:off x="3613" y="1902"/>
                <a:ext cx="3"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5" name="Line 1665"/>
              <p:cNvSpPr>
                <a:spLocks noChangeShapeType="1"/>
              </p:cNvSpPr>
              <p:nvPr/>
            </p:nvSpPr>
            <p:spPr bwMode="auto">
              <a:xfrm flipH="1">
                <a:off x="3608" y="1902"/>
                <a:ext cx="5"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6" name="Line 1666"/>
              <p:cNvSpPr>
                <a:spLocks noChangeShapeType="1"/>
              </p:cNvSpPr>
              <p:nvPr/>
            </p:nvSpPr>
            <p:spPr bwMode="auto">
              <a:xfrm flipH="1">
                <a:off x="3603" y="1903"/>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7" name="Line 1667"/>
              <p:cNvSpPr>
                <a:spLocks noChangeShapeType="1"/>
              </p:cNvSpPr>
              <p:nvPr/>
            </p:nvSpPr>
            <p:spPr bwMode="auto">
              <a:xfrm flipH="1">
                <a:off x="3599" y="1906"/>
                <a:ext cx="4"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8" name="Line 1668"/>
              <p:cNvSpPr>
                <a:spLocks noChangeShapeType="1"/>
              </p:cNvSpPr>
              <p:nvPr/>
            </p:nvSpPr>
            <p:spPr bwMode="auto">
              <a:xfrm flipH="1">
                <a:off x="3595" y="1908"/>
                <a:ext cx="4"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9" name="Line 1669"/>
              <p:cNvSpPr>
                <a:spLocks noChangeShapeType="1"/>
              </p:cNvSpPr>
              <p:nvPr/>
            </p:nvSpPr>
            <p:spPr bwMode="auto">
              <a:xfrm flipH="1">
                <a:off x="3592" y="1912"/>
                <a:ext cx="3"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0" name="Line 1670"/>
              <p:cNvSpPr>
                <a:spLocks noChangeShapeType="1"/>
              </p:cNvSpPr>
              <p:nvPr/>
            </p:nvSpPr>
            <p:spPr bwMode="auto">
              <a:xfrm>
                <a:off x="3592" y="1917"/>
                <a:ext cx="0"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1" name="Line 1671"/>
              <p:cNvSpPr>
                <a:spLocks noChangeShapeType="1"/>
              </p:cNvSpPr>
              <p:nvPr/>
            </p:nvSpPr>
            <p:spPr bwMode="auto">
              <a:xfrm>
                <a:off x="3592" y="1922"/>
                <a:ext cx="0"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2" name="Line 1672"/>
              <p:cNvSpPr>
                <a:spLocks noChangeShapeType="1"/>
              </p:cNvSpPr>
              <p:nvPr/>
            </p:nvSpPr>
            <p:spPr bwMode="auto">
              <a:xfrm>
                <a:off x="3592" y="1927"/>
                <a:ext cx="3"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3" name="Line 1673"/>
              <p:cNvSpPr>
                <a:spLocks noChangeShapeType="1"/>
              </p:cNvSpPr>
              <p:nvPr/>
            </p:nvSpPr>
            <p:spPr bwMode="auto">
              <a:xfrm>
                <a:off x="3595" y="1933"/>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4" name="Line 1674"/>
              <p:cNvSpPr>
                <a:spLocks noChangeShapeType="1"/>
              </p:cNvSpPr>
              <p:nvPr/>
            </p:nvSpPr>
            <p:spPr bwMode="auto">
              <a:xfrm>
                <a:off x="3599" y="1936"/>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5" name="Line 1675"/>
              <p:cNvSpPr>
                <a:spLocks noChangeShapeType="1"/>
              </p:cNvSpPr>
              <p:nvPr/>
            </p:nvSpPr>
            <p:spPr bwMode="auto">
              <a:xfrm>
                <a:off x="3603" y="1939"/>
                <a:ext cx="5"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6" name="Line 1676"/>
              <p:cNvSpPr>
                <a:spLocks noChangeShapeType="1"/>
              </p:cNvSpPr>
              <p:nvPr/>
            </p:nvSpPr>
            <p:spPr bwMode="auto">
              <a:xfrm>
                <a:off x="3608" y="1941"/>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7" name="Line 1677"/>
              <p:cNvSpPr>
                <a:spLocks noChangeShapeType="1"/>
              </p:cNvSpPr>
              <p:nvPr/>
            </p:nvSpPr>
            <p:spPr bwMode="auto">
              <a:xfrm>
                <a:off x="3613" y="1941"/>
                <a:ext cx="3"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8" name="Line 1678"/>
              <p:cNvSpPr>
                <a:spLocks noChangeShapeType="1"/>
              </p:cNvSpPr>
              <p:nvPr/>
            </p:nvSpPr>
            <p:spPr bwMode="auto">
              <a:xfrm flipV="1">
                <a:off x="3616" y="1939"/>
                <a:ext cx="6"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9" name="Line 1679"/>
              <p:cNvSpPr>
                <a:spLocks noChangeShapeType="1"/>
              </p:cNvSpPr>
              <p:nvPr/>
            </p:nvSpPr>
            <p:spPr bwMode="auto">
              <a:xfrm flipV="1">
                <a:off x="3622" y="1936"/>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0" name="Line 1680"/>
              <p:cNvSpPr>
                <a:spLocks noChangeShapeType="1"/>
              </p:cNvSpPr>
              <p:nvPr/>
            </p:nvSpPr>
            <p:spPr bwMode="auto">
              <a:xfrm flipV="1">
                <a:off x="3627" y="1933"/>
                <a:ext cx="2"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1" name="Line 1681"/>
              <p:cNvSpPr>
                <a:spLocks noChangeShapeType="1"/>
              </p:cNvSpPr>
              <p:nvPr/>
            </p:nvSpPr>
            <p:spPr bwMode="auto">
              <a:xfrm flipV="1">
                <a:off x="3629" y="1927"/>
                <a:ext cx="3"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2" name="Line 1682"/>
              <p:cNvSpPr>
                <a:spLocks noChangeShapeType="1"/>
              </p:cNvSpPr>
              <p:nvPr/>
            </p:nvSpPr>
            <p:spPr bwMode="auto">
              <a:xfrm flipV="1">
                <a:off x="3632" y="1922"/>
                <a:ext cx="0"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3" name="Freeform 1683"/>
              <p:cNvSpPr>
                <a:spLocks/>
              </p:cNvSpPr>
              <p:nvPr/>
            </p:nvSpPr>
            <p:spPr bwMode="auto">
              <a:xfrm>
                <a:off x="3679" y="2043"/>
                <a:ext cx="40" cy="40"/>
              </a:xfrm>
              <a:custGeom>
                <a:avLst/>
                <a:gdLst>
                  <a:gd name="T0" fmla="*/ 40 w 40"/>
                  <a:gd name="T1" fmla="*/ 21 h 40"/>
                  <a:gd name="T2" fmla="*/ 39 w 40"/>
                  <a:gd name="T3" fmla="*/ 16 h 40"/>
                  <a:gd name="T4" fmla="*/ 36 w 40"/>
                  <a:gd name="T5" fmla="*/ 11 h 40"/>
                  <a:gd name="T6" fmla="*/ 34 w 40"/>
                  <a:gd name="T7" fmla="*/ 6 h 40"/>
                  <a:gd name="T8" fmla="*/ 30 w 40"/>
                  <a:gd name="T9" fmla="*/ 3 h 40"/>
                  <a:gd name="T10" fmla="*/ 24 w 40"/>
                  <a:gd name="T11" fmla="*/ 0 h 40"/>
                  <a:gd name="T12" fmla="*/ 20 w 40"/>
                  <a:gd name="T13" fmla="*/ 0 h 40"/>
                  <a:gd name="T14" fmla="*/ 15 w 40"/>
                  <a:gd name="T15" fmla="*/ 0 h 40"/>
                  <a:gd name="T16" fmla="*/ 10 w 40"/>
                  <a:gd name="T17" fmla="*/ 3 h 40"/>
                  <a:gd name="T18" fmla="*/ 6 w 40"/>
                  <a:gd name="T19" fmla="*/ 6 h 40"/>
                  <a:gd name="T20" fmla="*/ 2 w 40"/>
                  <a:gd name="T21" fmla="*/ 11 h 40"/>
                  <a:gd name="T22" fmla="*/ 1 w 40"/>
                  <a:gd name="T23" fmla="*/ 16 h 40"/>
                  <a:gd name="T24" fmla="*/ 0 w 40"/>
                  <a:gd name="T25" fmla="*/ 21 h 40"/>
                  <a:gd name="T26" fmla="*/ 1 w 40"/>
                  <a:gd name="T27" fmla="*/ 25 h 40"/>
                  <a:gd name="T28" fmla="*/ 2 w 40"/>
                  <a:gd name="T29" fmla="*/ 30 h 40"/>
                  <a:gd name="T30" fmla="*/ 6 w 40"/>
                  <a:gd name="T31" fmla="*/ 35 h 40"/>
                  <a:gd name="T32" fmla="*/ 10 w 40"/>
                  <a:gd name="T33" fmla="*/ 37 h 40"/>
                  <a:gd name="T34" fmla="*/ 15 w 40"/>
                  <a:gd name="T35" fmla="*/ 40 h 40"/>
                  <a:gd name="T36" fmla="*/ 20 w 40"/>
                  <a:gd name="T37" fmla="*/ 40 h 40"/>
                  <a:gd name="T38" fmla="*/ 24 w 40"/>
                  <a:gd name="T39" fmla="*/ 40 h 40"/>
                  <a:gd name="T40" fmla="*/ 30 w 40"/>
                  <a:gd name="T41" fmla="*/ 37 h 40"/>
                  <a:gd name="T42" fmla="*/ 34 w 40"/>
                  <a:gd name="T43" fmla="*/ 35 h 40"/>
                  <a:gd name="T44" fmla="*/ 36 w 40"/>
                  <a:gd name="T45" fmla="*/ 30 h 40"/>
                  <a:gd name="T46" fmla="*/ 39 w 40"/>
                  <a:gd name="T47" fmla="*/ 25 h 40"/>
                  <a:gd name="T48" fmla="*/ 40 w 40"/>
                  <a:gd name="T49" fmla="*/ 21 h 40"/>
                  <a:gd name="T50" fmla="*/ 40 w 40"/>
                  <a:gd name="T51"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0">
                    <a:moveTo>
                      <a:pt x="40" y="21"/>
                    </a:moveTo>
                    <a:lnTo>
                      <a:pt x="39" y="16"/>
                    </a:lnTo>
                    <a:lnTo>
                      <a:pt x="36" y="11"/>
                    </a:lnTo>
                    <a:lnTo>
                      <a:pt x="34" y="6"/>
                    </a:lnTo>
                    <a:lnTo>
                      <a:pt x="30" y="3"/>
                    </a:lnTo>
                    <a:lnTo>
                      <a:pt x="24" y="0"/>
                    </a:lnTo>
                    <a:lnTo>
                      <a:pt x="20" y="0"/>
                    </a:lnTo>
                    <a:lnTo>
                      <a:pt x="15" y="0"/>
                    </a:lnTo>
                    <a:lnTo>
                      <a:pt x="10" y="3"/>
                    </a:lnTo>
                    <a:lnTo>
                      <a:pt x="6" y="6"/>
                    </a:lnTo>
                    <a:lnTo>
                      <a:pt x="2" y="11"/>
                    </a:lnTo>
                    <a:lnTo>
                      <a:pt x="1" y="16"/>
                    </a:lnTo>
                    <a:lnTo>
                      <a:pt x="0" y="21"/>
                    </a:lnTo>
                    <a:lnTo>
                      <a:pt x="1" y="25"/>
                    </a:lnTo>
                    <a:lnTo>
                      <a:pt x="2" y="30"/>
                    </a:lnTo>
                    <a:lnTo>
                      <a:pt x="6" y="35"/>
                    </a:lnTo>
                    <a:lnTo>
                      <a:pt x="10" y="37"/>
                    </a:lnTo>
                    <a:lnTo>
                      <a:pt x="15" y="40"/>
                    </a:lnTo>
                    <a:lnTo>
                      <a:pt x="20" y="40"/>
                    </a:lnTo>
                    <a:lnTo>
                      <a:pt x="24" y="40"/>
                    </a:lnTo>
                    <a:lnTo>
                      <a:pt x="30" y="37"/>
                    </a:lnTo>
                    <a:lnTo>
                      <a:pt x="34" y="35"/>
                    </a:lnTo>
                    <a:lnTo>
                      <a:pt x="36" y="30"/>
                    </a:lnTo>
                    <a:lnTo>
                      <a:pt x="39" y="25"/>
                    </a:lnTo>
                    <a:lnTo>
                      <a:pt x="40" y="21"/>
                    </a:lnTo>
                    <a:lnTo>
                      <a:pt x="4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84" name="Line 1684"/>
              <p:cNvSpPr>
                <a:spLocks noChangeShapeType="1"/>
              </p:cNvSpPr>
              <p:nvPr/>
            </p:nvSpPr>
            <p:spPr bwMode="auto">
              <a:xfrm flipH="1" flipV="1">
                <a:off x="3718" y="2059"/>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5" name="Line 1685"/>
              <p:cNvSpPr>
                <a:spLocks noChangeShapeType="1"/>
              </p:cNvSpPr>
              <p:nvPr/>
            </p:nvSpPr>
            <p:spPr bwMode="auto">
              <a:xfrm flipH="1" flipV="1">
                <a:off x="3715" y="2054"/>
                <a:ext cx="3"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6" name="Line 1686"/>
              <p:cNvSpPr>
                <a:spLocks noChangeShapeType="1"/>
              </p:cNvSpPr>
              <p:nvPr/>
            </p:nvSpPr>
            <p:spPr bwMode="auto">
              <a:xfrm flipH="1" flipV="1">
                <a:off x="3713" y="2049"/>
                <a:ext cx="2"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7" name="Line 1687"/>
              <p:cNvSpPr>
                <a:spLocks noChangeShapeType="1"/>
              </p:cNvSpPr>
              <p:nvPr/>
            </p:nvSpPr>
            <p:spPr bwMode="auto">
              <a:xfrm flipH="1" flipV="1">
                <a:off x="3709" y="2046"/>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8" name="Line 1688"/>
              <p:cNvSpPr>
                <a:spLocks noChangeShapeType="1"/>
              </p:cNvSpPr>
              <p:nvPr/>
            </p:nvSpPr>
            <p:spPr bwMode="auto">
              <a:xfrm flipH="1" flipV="1">
                <a:off x="3703" y="2043"/>
                <a:ext cx="6"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9" name="Line 1689"/>
              <p:cNvSpPr>
                <a:spLocks noChangeShapeType="1"/>
              </p:cNvSpPr>
              <p:nvPr/>
            </p:nvSpPr>
            <p:spPr bwMode="auto">
              <a:xfrm flipH="1">
                <a:off x="3699" y="2043"/>
                <a:ext cx="4"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0" name="Line 1690"/>
              <p:cNvSpPr>
                <a:spLocks noChangeShapeType="1"/>
              </p:cNvSpPr>
              <p:nvPr/>
            </p:nvSpPr>
            <p:spPr bwMode="auto">
              <a:xfrm flipH="1">
                <a:off x="3694" y="2043"/>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1" name="Line 1691"/>
              <p:cNvSpPr>
                <a:spLocks noChangeShapeType="1"/>
              </p:cNvSpPr>
              <p:nvPr/>
            </p:nvSpPr>
            <p:spPr bwMode="auto">
              <a:xfrm flipH="1">
                <a:off x="3689" y="2043"/>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2" name="Line 1692"/>
              <p:cNvSpPr>
                <a:spLocks noChangeShapeType="1"/>
              </p:cNvSpPr>
              <p:nvPr/>
            </p:nvSpPr>
            <p:spPr bwMode="auto">
              <a:xfrm flipH="1">
                <a:off x="3685" y="2046"/>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3" name="Line 1693"/>
              <p:cNvSpPr>
                <a:spLocks noChangeShapeType="1"/>
              </p:cNvSpPr>
              <p:nvPr/>
            </p:nvSpPr>
            <p:spPr bwMode="auto">
              <a:xfrm flipH="1">
                <a:off x="3681" y="2049"/>
                <a:ext cx="4"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4" name="Line 1694"/>
              <p:cNvSpPr>
                <a:spLocks noChangeShapeType="1"/>
              </p:cNvSpPr>
              <p:nvPr/>
            </p:nvSpPr>
            <p:spPr bwMode="auto">
              <a:xfrm flipH="1">
                <a:off x="3680" y="2054"/>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5" name="Line 1695"/>
              <p:cNvSpPr>
                <a:spLocks noChangeShapeType="1"/>
              </p:cNvSpPr>
              <p:nvPr/>
            </p:nvSpPr>
            <p:spPr bwMode="auto">
              <a:xfrm flipH="1">
                <a:off x="3679" y="2059"/>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6" name="Line 1696"/>
              <p:cNvSpPr>
                <a:spLocks noChangeShapeType="1"/>
              </p:cNvSpPr>
              <p:nvPr/>
            </p:nvSpPr>
            <p:spPr bwMode="auto">
              <a:xfrm>
                <a:off x="3679" y="2064"/>
                <a:ext cx="1"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7" name="Line 1697"/>
              <p:cNvSpPr>
                <a:spLocks noChangeShapeType="1"/>
              </p:cNvSpPr>
              <p:nvPr/>
            </p:nvSpPr>
            <p:spPr bwMode="auto">
              <a:xfrm>
                <a:off x="3680" y="2068"/>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8" name="Line 1698"/>
              <p:cNvSpPr>
                <a:spLocks noChangeShapeType="1"/>
              </p:cNvSpPr>
              <p:nvPr/>
            </p:nvSpPr>
            <p:spPr bwMode="auto">
              <a:xfrm>
                <a:off x="3681" y="2073"/>
                <a:ext cx="4"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9" name="Line 1699"/>
              <p:cNvSpPr>
                <a:spLocks noChangeShapeType="1"/>
              </p:cNvSpPr>
              <p:nvPr/>
            </p:nvSpPr>
            <p:spPr bwMode="auto">
              <a:xfrm>
                <a:off x="3685" y="2078"/>
                <a:ext cx="4"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0" name="Line 1700"/>
              <p:cNvSpPr>
                <a:spLocks noChangeShapeType="1"/>
              </p:cNvSpPr>
              <p:nvPr/>
            </p:nvSpPr>
            <p:spPr bwMode="auto">
              <a:xfrm>
                <a:off x="3689" y="2080"/>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1" name="Line 1701"/>
              <p:cNvSpPr>
                <a:spLocks noChangeShapeType="1"/>
              </p:cNvSpPr>
              <p:nvPr/>
            </p:nvSpPr>
            <p:spPr bwMode="auto">
              <a:xfrm>
                <a:off x="3694" y="2083"/>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2" name="Line 1702"/>
              <p:cNvSpPr>
                <a:spLocks noChangeShapeType="1"/>
              </p:cNvSpPr>
              <p:nvPr/>
            </p:nvSpPr>
            <p:spPr bwMode="auto">
              <a:xfrm>
                <a:off x="3699" y="2083"/>
                <a:ext cx="4"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3" name="Line 1703"/>
              <p:cNvSpPr>
                <a:spLocks noChangeShapeType="1"/>
              </p:cNvSpPr>
              <p:nvPr/>
            </p:nvSpPr>
            <p:spPr bwMode="auto">
              <a:xfrm flipV="1">
                <a:off x="3703" y="2080"/>
                <a:ext cx="6"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4" name="Line 1704"/>
              <p:cNvSpPr>
                <a:spLocks noChangeShapeType="1"/>
              </p:cNvSpPr>
              <p:nvPr/>
            </p:nvSpPr>
            <p:spPr bwMode="auto">
              <a:xfrm flipV="1">
                <a:off x="3709" y="2078"/>
                <a:ext cx="4"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5" name="Line 1705"/>
              <p:cNvSpPr>
                <a:spLocks noChangeShapeType="1"/>
              </p:cNvSpPr>
              <p:nvPr/>
            </p:nvSpPr>
            <p:spPr bwMode="auto">
              <a:xfrm flipV="1">
                <a:off x="3713" y="2073"/>
                <a:ext cx="2"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6" name="Line 1706"/>
              <p:cNvSpPr>
                <a:spLocks noChangeShapeType="1"/>
              </p:cNvSpPr>
              <p:nvPr/>
            </p:nvSpPr>
            <p:spPr bwMode="auto">
              <a:xfrm flipV="1">
                <a:off x="3715" y="2068"/>
                <a:ext cx="3"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7" name="Line 1707"/>
              <p:cNvSpPr>
                <a:spLocks noChangeShapeType="1"/>
              </p:cNvSpPr>
              <p:nvPr/>
            </p:nvSpPr>
            <p:spPr bwMode="auto">
              <a:xfrm flipV="1">
                <a:off x="3718" y="2064"/>
                <a:ext cx="1"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8" name="Freeform 1708"/>
              <p:cNvSpPr>
                <a:spLocks/>
              </p:cNvSpPr>
              <p:nvPr/>
            </p:nvSpPr>
            <p:spPr bwMode="auto">
              <a:xfrm>
                <a:off x="4138" y="2293"/>
                <a:ext cx="40" cy="40"/>
              </a:xfrm>
              <a:custGeom>
                <a:avLst/>
                <a:gdLst>
                  <a:gd name="T0" fmla="*/ 40 w 40"/>
                  <a:gd name="T1" fmla="*/ 20 h 40"/>
                  <a:gd name="T2" fmla="*/ 39 w 40"/>
                  <a:gd name="T3" fmla="*/ 14 h 40"/>
                  <a:gd name="T4" fmla="*/ 38 w 40"/>
                  <a:gd name="T5" fmla="*/ 11 h 40"/>
                  <a:gd name="T6" fmla="*/ 34 w 40"/>
                  <a:gd name="T7" fmla="*/ 6 h 40"/>
                  <a:gd name="T8" fmla="*/ 30 w 40"/>
                  <a:gd name="T9" fmla="*/ 3 h 40"/>
                  <a:gd name="T10" fmla="*/ 25 w 40"/>
                  <a:gd name="T11" fmla="*/ 0 h 40"/>
                  <a:gd name="T12" fmla="*/ 20 w 40"/>
                  <a:gd name="T13" fmla="*/ 0 h 40"/>
                  <a:gd name="T14" fmla="*/ 15 w 40"/>
                  <a:gd name="T15" fmla="*/ 0 h 40"/>
                  <a:gd name="T16" fmla="*/ 10 w 40"/>
                  <a:gd name="T17" fmla="*/ 3 h 40"/>
                  <a:gd name="T18" fmla="*/ 6 w 40"/>
                  <a:gd name="T19" fmla="*/ 6 h 40"/>
                  <a:gd name="T20" fmla="*/ 2 w 40"/>
                  <a:gd name="T21" fmla="*/ 11 h 40"/>
                  <a:gd name="T22" fmla="*/ 1 w 40"/>
                  <a:gd name="T23" fmla="*/ 14 h 40"/>
                  <a:gd name="T24" fmla="*/ 0 w 40"/>
                  <a:gd name="T25" fmla="*/ 20 h 40"/>
                  <a:gd name="T26" fmla="*/ 1 w 40"/>
                  <a:gd name="T27" fmla="*/ 25 h 40"/>
                  <a:gd name="T28" fmla="*/ 2 w 40"/>
                  <a:gd name="T29" fmla="*/ 30 h 40"/>
                  <a:gd name="T30" fmla="*/ 6 w 40"/>
                  <a:gd name="T31" fmla="*/ 35 h 40"/>
                  <a:gd name="T32" fmla="*/ 10 w 40"/>
                  <a:gd name="T33" fmla="*/ 37 h 40"/>
                  <a:gd name="T34" fmla="*/ 15 w 40"/>
                  <a:gd name="T35" fmla="*/ 40 h 40"/>
                  <a:gd name="T36" fmla="*/ 20 w 40"/>
                  <a:gd name="T37" fmla="*/ 40 h 40"/>
                  <a:gd name="T38" fmla="*/ 25 w 40"/>
                  <a:gd name="T39" fmla="*/ 40 h 40"/>
                  <a:gd name="T40" fmla="*/ 30 w 40"/>
                  <a:gd name="T41" fmla="*/ 37 h 40"/>
                  <a:gd name="T42" fmla="*/ 34 w 40"/>
                  <a:gd name="T43" fmla="*/ 35 h 40"/>
                  <a:gd name="T44" fmla="*/ 38 w 40"/>
                  <a:gd name="T45" fmla="*/ 30 h 40"/>
                  <a:gd name="T46" fmla="*/ 39 w 40"/>
                  <a:gd name="T47" fmla="*/ 25 h 40"/>
                  <a:gd name="T48" fmla="*/ 40 w 40"/>
                  <a:gd name="T49" fmla="*/ 20 h 40"/>
                  <a:gd name="T50" fmla="*/ 40 w 40"/>
                  <a:gd name="T5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0">
                    <a:moveTo>
                      <a:pt x="40" y="20"/>
                    </a:moveTo>
                    <a:lnTo>
                      <a:pt x="39" y="14"/>
                    </a:lnTo>
                    <a:lnTo>
                      <a:pt x="38" y="11"/>
                    </a:lnTo>
                    <a:lnTo>
                      <a:pt x="34" y="6"/>
                    </a:lnTo>
                    <a:lnTo>
                      <a:pt x="30" y="3"/>
                    </a:lnTo>
                    <a:lnTo>
                      <a:pt x="25" y="0"/>
                    </a:lnTo>
                    <a:lnTo>
                      <a:pt x="20" y="0"/>
                    </a:lnTo>
                    <a:lnTo>
                      <a:pt x="15" y="0"/>
                    </a:lnTo>
                    <a:lnTo>
                      <a:pt x="10" y="3"/>
                    </a:lnTo>
                    <a:lnTo>
                      <a:pt x="6" y="6"/>
                    </a:lnTo>
                    <a:lnTo>
                      <a:pt x="2" y="11"/>
                    </a:lnTo>
                    <a:lnTo>
                      <a:pt x="1" y="14"/>
                    </a:lnTo>
                    <a:lnTo>
                      <a:pt x="0" y="20"/>
                    </a:lnTo>
                    <a:lnTo>
                      <a:pt x="1" y="25"/>
                    </a:lnTo>
                    <a:lnTo>
                      <a:pt x="2" y="30"/>
                    </a:lnTo>
                    <a:lnTo>
                      <a:pt x="6" y="35"/>
                    </a:lnTo>
                    <a:lnTo>
                      <a:pt x="10" y="37"/>
                    </a:lnTo>
                    <a:lnTo>
                      <a:pt x="15" y="40"/>
                    </a:lnTo>
                    <a:lnTo>
                      <a:pt x="20" y="40"/>
                    </a:lnTo>
                    <a:lnTo>
                      <a:pt x="25" y="40"/>
                    </a:lnTo>
                    <a:lnTo>
                      <a:pt x="30" y="37"/>
                    </a:lnTo>
                    <a:lnTo>
                      <a:pt x="34" y="35"/>
                    </a:lnTo>
                    <a:lnTo>
                      <a:pt x="38" y="30"/>
                    </a:lnTo>
                    <a:lnTo>
                      <a:pt x="39" y="25"/>
                    </a:lnTo>
                    <a:lnTo>
                      <a:pt x="40" y="20"/>
                    </a:lnTo>
                    <a:lnTo>
                      <a:pt x="4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09" name="Line 1709"/>
              <p:cNvSpPr>
                <a:spLocks noChangeShapeType="1"/>
              </p:cNvSpPr>
              <p:nvPr/>
            </p:nvSpPr>
            <p:spPr bwMode="auto">
              <a:xfrm flipH="1" flipV="1">
                <a:off x="4177" y="2307"/>
                <a:ext cx="1"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0" name="Line 1710"/>
              <p:cNvSpPr>
                <a:spLocks noChangeShapeType="1"/>
              </p:cNvSpPr>
              <p:nvPr/>
            </p:nvSpPr>
            <p:spPr bwMode="auto">
              <a:xfrm flipH="1" flipV="1">
                <a:off x="4176" y="2304"/>
                <a:ext cx="1"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1" name="Line 1711"/>
              <p:cNvSpPr>
                <a:spLocks noChangeShapeType="1"/>
              </p:cNvSpPr>
              <p:nvPr/>
            </p:nvSpPr>
            <p:spPr bwMode="auto">
              <a:xfrm flipH="1" flipV="1">
                <a:off x="4172" y="2299"/>
                <a:ext cx="4"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2" name="Line 1712"/>
              <p:cNvSpPr>
                <a:spLocks noChangeShapeType="1"/>
              </p:cNvSpPr>
              <p:nvPr/>
            </p:nvSpPr>
            <p:spPr bwMode="auto">
              <a:xfrm flipH="1" flipV="1">
                <a:off x="4168" y="2296"/>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3" name="Line 1713"/>
              <p:cNvSpPr>
                <a:spLocks noChangeShapeType="1"/>
              </p:cNvSpPr>
              <p:nvPr/>
            </p:nvSpPr>
            <p:spPr bwMode="auto">
              <a:xfrm flipH="1" flipV="1">
                <a:off x="4163" y="2293"/>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4" name="Line 1714"/>
              <p:cNvSpPr>
                <a:spLocks noChangeShapeType="1"/>
              </p:cNvSpPr>
              <p:nvPr/>
            </p:nvSpPr>
            <p:spPr bwMode="auto">
              <a:xfrm flipH="1">
                <a:off x="4158" y="2293"/>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5" name="Line 1715"/>
              <p:cNvSpPr>
                <a:spLocks noChangeShapeType="1"/>
              </p:cNvSpPr>
              <p:nvPr/>
            </p:nvSpPr>
            <p:spPr bwMode="auto">
              <a:xfrm flipH="1">
                <a:off x="4153" y="2293"/>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213" name="Group 1917"/>
            <p:cNvGrpSpPr>
              <a:grpSpLocks/>
            </p:cNvGrpSpPr>
            <p:nvPr/>
          </p:nvGrpSpPr>
          <p:grpSpPr bwMode="auto">
            <a:xfrm>
              <a:off x="3223" y="672"/>
              <a:ext cx="1797" cy="2179"/>
              <a:chOff x="3223" y="672"/>
              <a:chExt cx="1797" cy="2179"/>
            </a:xfrm>
          </p:grpSpPr>
          <p:sp>
            <p:nvSpPr>
              <p:cNvPr id="7516" name="Line 1717"/>
              <p:cNvSpPr>
                <a:spLocks noChangeShapeType="1"/>
              </p:cNvSpPr>
              <p:nvPr/>
            </p:nvSpPr>
            <p:spPr bwMode="auto">
              <a:xfrm flipH="1">
                <a:off x="4148" y="2293"/>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17" name="Line 1718"/>
              <p:cNvSpPr>
                <a:spLocks noChangeShapeType="1"/>
              </p:cNvSpPr>
              <p:nvPr/>
            </p:nvSpPr>
            <p:spPr bwMode="auto">
              <a:xfrm flipH="1">
                <a:off x="4144" y="2296"/>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18" name="Line 1719"/>
              <p:cNvSpPr>
                <a:spLocks noChangeShapeType="1"/>
              </p:cNvSpPr>
              <p:nvPr/>
            </p:nvSpPr>
            <p:spPr bwMode="auto">
              <a:xfrm flipH="1">
                <a:off x="4140" y="2299"/>
                <a:ext cx="4"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19" name="Line 1720"/>
              <p:cNvSpPr>
                <a:spLocks noChangeShapeType="1"/>
              </p:cNvSpPr>
              <p:nvPr/>
            </p:nvSpPr>
            <p:spPr bwMode="auto">
              <a:xfrm flipH="1">
                <a:off x="4139" y="2304"/>
                <a:ext cx="1"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0" name="Line 1721"/>
              <p:cNvSpPr>
                <a:spLocks noChangeShapeType="1"/>
              </p:cNvSpPr>
              <p:nvPr/>
            </p:nvSpPr>
            <p:spPr bwMode="auto">
              <a:xfrm flipH="1">
                <a:off x="4138" y="2307"/>
                <a:ext cx="1"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1" name="Line 1722"/>
              <p:cNvSpPr>
                <a:spLocks noChangeShapeType="1"/>
              </p:cNvSpPr>
              <p:nvPr/>
            </p:nvSpPr>
            <p:spPr bwMode="auto">
              <a:xfrm>
                <a:off x="4138" y="2313"/>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2" name="Line 1723"/>
              <p:cNvSpPr>
                <a:spLocks noChangeShapeType="1"/>
              </p:cNvSpPr>
              <p:nvPr/>
            </p:nvSpPr>
            <p:spPr bwMode="auto">
              <a:xfrm>
                <a:off x="4139" y="2318"/>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3" name="Line 1724"/>
              <p:cNvSpPr>
                <a:spLocks noChangeShapeType="1"/>
              </p:cNvSpPr>
              <p:nvPr/>
            </p:nvSpPr>
            <p:spPr bwMode="auto">
              <a:xfrm>
                <a:off x="4140" y="2323"/>
                <a:ext cx="4"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4" name="Line 1725"/>
              <p:cNvSpPr>
                <a:spLocks noChangeShapeType="1"/>
              </p:cNvSpPr>
              <p:nvPr/>
            </p:nvSpPr>
            <p:spPr bwMode="auto">
              <a:xfrm>
                <a:off x="4144" y="2328"/>
                <a:ext cx="4"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5" name="Line 1726"/>
              <p:cNvSpPr>
                <a:spLocks noChangeShapeType="1"/>
              </p:cNvSpPr>
              <p:nvPr/>
            </p:nvSpPr>
            <p:spPr bwMode="auto">
              <a:xfrm>
                <a:off x="4148" y="2330"/>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6" name="Line 1727"/>
              <p:cNvSpPr>
                <a:spLocks noChangeShapeType="1"/>
              </p:cNvSpPr>
              <p:nvPr/>
            </p:nvSpPr>
            <p:spPr bwMode="auto">
              <a:xfrm>
                <a:off x="4153" y="2333"/>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7" name="Line 1728"/>
              <p:cNvSpPr>
                <a:spLocks noChangeShapeType="1"/>
              </p:cNvSpPr>
              <p:nvPr/>
            </p:nvSpPr>
            <p:spPr bwMode="auto">
              <a:xfrm>
                <a:off x="4158" y="2333"/>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8" name="Line 1729"/>
              <p:cNvSpPr>
                <a:spLocks noChangeShapeType="1"/>
              </p:cNvSpPr>
              <p:nvPr/>
            </p:nvSpPr>
            <p:spPr bwMode="auto">
              <a:xfrm flipV="1">
                <a:off x="4163" y="2330"/>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9" name="Line 1730"/>
              <p:cNvSpPr>
                <a:spLocks noChangeShapeType="1"/>
              </p:cNvSpPr>
              <p:nvPr/>
            </p:nvSpPr>
            <p:spPr bwMode="auto">
              <a:xfrm flipV="1">
                <a:off x="4168" y="2328"/>
                <a:ext cx="4"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0" name="Line 1731"/>
              <p:cNvSpPr>
                <a:spLocks noChangeShapeType="1"/>
              </p:cNvSpPr>
              <p:nvPr/>
            </p:nvSpPr>
            <p:spPr bwMode="auto">
              <a:xfrm flipV="1">
                <a:off x="4172" y="2323"/>
                <a:ext cx="4"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1" name="Line 1732"/>
              <p:cNvSpPr>
                <a:spLocks noChangeShapeType="1"/>
              </p:cNvSpPr>
              <p:nvPr/>
            </p:nvSpPr>
            <p:spPr bwMode="auto">
              <a:xfrm flipV="1">
                <a:off x="4176" y="2318"/>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2" name="Line 1733"/>
              <p:cNvSpPr>
                <a:spLocks noChangeShapeType="1"/>
              </p:cNvSpPr>
              <p:nvPr/>
            </p:nvSpPr>
            <p:spPr bwMode="auto">
              <a:xfrm flipV="1">
                <a:off x="4177" y="2313"/>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3" name="Freeform 1734"/>
              <p:cNvSpPr>
                <a:spLocks/>
              </p:cNvSpPr>
              <p:nvPr/>
            </p:nvSpPr>
            <p:spPr bwMode="auto">
              <a:xfrm>
                <a:off x="4356" y="2378"/>
                <a:ext cx="40" cy="39"/>
              </a:xfrm>
              <a:custGeom>
                <a:avLst/>
                <a:gdLst>
                  <a:gd name="T0" fmla="*/ 40 w 40"/>
                  <a:gd name="T1" fmla="*/ 20 h 39"/>
                  <a:gd name="T2" fmla="*/ 39 w 40"/>
                  <a:gd name="T3" fmla="*/ 15 h 39"/>
                  <a:gd name="T4" fmla="*/ 38 w 40"/>
                  <a:gd name="T5" fmla="*/ 10 h 39"/>
                  <a:gd name="T6" fmla="*/ 34 w 40"/>
                  <a:gd name="T7" fmla="*/ 6 h 39"/>
                  <a:gd name="T8" fmla="*/ 30 w 40"/>
                  <a:gd name="T9" fmla="*/ 3 h 39"/>
                  <a:gd name="T10" fmla="*/ 25 w 40"/>
                  <a:gd name="T11" fmla="*/ 1 h 39"/>
                  <a:gd name="T12" fmla="*/ 20 w 40"/>
                  <a:gd name="T13" fmla="*/ 0 h 39"/>
                  <a:gd name="T14" fmla="*/ 15 w 40"/>
                  <a:gd name="T15" fmla="*/ 1 h 39"/>
                  <a:gd name="T16" fmla="*/ 10 w 40"/>
                  <a:gd name="T17" fmla="*/ 3 h 39"/>
                  <a:gd name="T18" fmla="*/ 6 w 40"/>
                  <a:gd name="T19" fmla="*/ 6 h 39"/>
                  <a:gd name="T20" fmla="*/ 3 w 40"/>
                  <a:gd name="T21" fmla="*/ 10 h 39"/>
                  <a:gd name="T22" fmla="*/ 1 w 40"/>
                  <a:gd name="T23" fmla="*/ 15 h 39"/>
                  <a:gd name="T24" fmla="*/ 0 w 40"/>
                  <a:gd name="T25" fmla="*/ 20 h 39"/>
                  <a:gd name="T26" fmla="*/ 1 w 40"/>
                  <a:gd name="T27" fmla="*/ 25 h 39"/>
                  <a:gd name="T28" fmla="*/ 3 w 40"/>
                  <a:gd name="T29" fmla="*/ 30 h 39"/>
                  <a:gd name="T30" fmla="*/ 6 w 40"/>
                  <a:gd name="T31" fmla="*/ 34 h 39"/>
                  <a:gd name="T32" fmla="*/ 10 w 40"/>
                  <a:gd name="T33" fmla="*/ 37 h 39"/>
                  <a:gd name="T34" fmla="*/ 15 w 40"/>
                  <a:gd name="T35" fmla="*/ 39 h 39"/>
                  <a:gd name="T36" fmla="*/ 20 w 40"/>
                  <a:gd name="T37" fmla="*/ 39 h 39"/>
                  <a:gd name="T38" fmla="*/ 25 w 40"/>
                  <a:gd name="T39" fmla="*/ 39 h 39"/>
                  <a:gd name="T40" fmla="*/ 30 w 40"/>
                  <a:gd name="T41" fmla="*/ 37 h 39"/>
                  <a:gd name="T42" fmla="*/ 34 w 40"/>
                  <a:gd name="T43" fmla="*/ 34 h 39"/>
                  <a:gd name="T44" fmla="*/ 38 w 40"/>
                  <a:gd name="T45" fmla="*/ 30 h 39"/>
                  <a:gd name="T46" fmla="*/ 39 w 40"/>
                  <a:gd name="T47" fmla="*/ 25 h 39"/>
                  <a:gd name="T48" fmla="*/ 40 w 40"/>
                  <a:gd name="T49" fmla="*/ 20 h 39"/>
                  <a:gd name="T50" fmla="*/ 40 w 40"/>
                  <a:gd name="T5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9">
                    <a:moveTo>
                      <a:pt x="40" y="20"/>
                    </a:moveTo>
                    <a:lnTo>
                      <a:pt x="39" y="15"/>
                    </a:lnTo>
                    <a:lnTo>
                      <a:pt x="38" y="10"/>
                    </a:lnTo>
                    <a:lnTo>
                      <a:pt x="34" y="6"/>
                    </a:lnTo>
                    <a:lnTo>
                      <a:pt x="30" y="3"/>
                    </a:lnTo>
                    <a:lnTo>
                      <a:pt x="25" y="1"/>
                    </a:lnTo>
                    <a:lnTo>
                      <a:pt x="20" y="0"/>
                    </a:lnTo>
                    <a:lnTo>
                      <a:pt x="15" y="1"/>
                    </a:lnTo>
                    <a:lnTo>
                      <a:pt x="10" y="3"/>
                    </a:lnTo>
                    <a:lnTo>
                      <a:pt x="6" y="6"/>
                    </a:lnTo>
                    <a:lnTo>
                      <a:pt x="3" y="10"/>
                    </a:lnTo>
                    <a:lnTo>
                      <a:pt x="1" y="15"/>
                    </a:lnTo>
                    <a:lnTo>
                      <a:pt x="0" y="20"/>
                    </a:lnTo>
                    <a:lnTo>
                      <a:pt x="1" y="25"/>
                    </a:lnTo>
                    <a:lnTo>
                      <a:pt x="3" y="30"/>
                    </a:lnTo>
                    <a:lnTo>
                      <a:pt x="6" y="34"/>
                    </a:lnTo>
                    <a:lnTo>
                      <a:pt x="10" y="37"/>
                    </a:lnTo>
                    <a:lnTo>
                      <a:pt x="15" y="39"/>
                    </a:lnTo>
                    <a:lnTo>
                      <a:pt x="20" y="39"/>
                    </a:lnTo>
                    <a:lnTo>
                      <a:pt x="25" y="39"/>
                    </a:lnTo>
                    <a:lnTo>
                      <a:pt x="30" y="37"/>
                    </a:lnTo>
                    <a:lnTo>
                      <a:pt x="34" y="34"/>
                    </a:lnTo>
                    <a:lnTo>
                      <a:pt x="38" y="30"/>
                    </a:lnTo>
                    <a:lnTo>
                      <a:pt x="39" y="25"/>
                    </a:lnTo>
                    <a:lnTo>
                      <a:pt x="40" y="20"/>
                    </a:lnTo>
                    <a:lnTo>
                      <a:pt x="4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34" name="Line 1735"/>
              <p:cNvSpPr>
                <a:spLocks noChangeShapeType="1"/>
              </p:cNvSpPr>
              <p:nvPr/>
            </p:nvSpPr>
            <p:spPr bwMode="auto">
              <a:xfrm flipH="1" flipV="1">
                <a:off x="4395" y="2393"/>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5" name="Line 1736"/>
              <p:cNvSpPr>
                <a:spLocks noChangeShapeType="1"/>
              </p:cNvSpPr>
              <p:nvPr/>
            </p:nvSpPr>
            <p:spPr bwMode="auto">
              <a:xfrm flipH="1" flipV="1">
                <a:off x="4394" y="2388"/>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6" name="Line 1737"/>
              <p:cNvSpPr>
                <a:spLocks noChangeShapeType="1"/>
              </p:cNvSpPr>
              <p:nvPr/>
            </p:nvSpPr>
            <p:spPr bwMode="auto">
              <a:xfrm flipH="1" flipV="1">
                <a:off x="4390" y="2384"/>
                <a:ext cx="4"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7" name="Line 1738"/>
              <p:cNvSpPr>
                <a:spLocks noChangeShapeType="1"/>
              </p:cNvSpPr>
              <p:nvPr/>
            </p:nvSpPr>
            <p:spPr bwMode="auto">
              <a:xfrm flipH="1" flipV="1">
                <a:off x="4386" y="2381"/>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8" name="Line 1739"/>
              <p:cNvSpPr>
                <a:spLocks noChangeShapeType="1"/>
              </p:cNvSpPr>
              <p:nvPr/>
            </p:nvSpPr>
            <p:spPr bwMode="auto">
              <a:xfrm flipH="1" flipV="1">
                <a:off x="4381" y="2379"/>
                <a:ext cx="5"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9" name="Line 1740"/>
              <p:cNvSpPr>
                <a:spLocks noChangeShapeType="1"/>
              </p:cNvSpPr>
              <p:nvPr/>
            </p:nvSpPr>
            <p:spPr bwMode="auto">
              <a:xfrm flipH="1" flipV="1">
                <a:off x="4376" y="2378"/>
                <a:ext cx="5"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0" name="Line 1741"/>
              <p:cNvSpPr>
                <a:spLocks noChangeShapeType="1"/>
              </p:cNvSpPr>
              <p:nvPr/>
            </p:nvSpPr>
            <p:spPr bwMode="auto">
              <a:xfrm flipH="1">
                <a:off x="4371" y="2378"/>
                <a:ext cx="5"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1" name="Line 1742"/>
              <p:cNvSpPr>
                <a:spLocks noChangeShapeType="1"/>
              </p:cNvSpPr>
              <p:nvPr/>
            </p:nvSpPr>
            <p:spPr bwMode="auto">
              <a:xfrm flipH="1">
                <a:off x="4366" y="2379"/>
                <a:ext cx="5"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2" name="Line 1743"/>
              <p:cNvSpPr>
                <a:spLocks noChangeShapeType="1"/>
              </p:cNvSpPr>
              <p:nvPr/>
            </p:nvSpPr>
            <p:spPr bwMode="auto">
              <a:xfrm flipH="1">
                <a:off x="4362" y="2381"/>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3" name="Line 1744"/>
              <p:cNvSpPr>
                <a:spLocks noChangeShapeType="1"/>
              </p:cNvSpPr>
              <p:nvPr/>
            </p:nvSpPr>
            <p:spPr bwMode="auto">
              <a:xfrm flipH="1">
                <a:off x="4359" y="2384"/>
                <a:ext cx="3"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4" name="Line 1745"/>
              <p:cNvSpPr>
                <a:spLocks noChangeShapeType="1"/>
              </p:cNvSpPr>
              <p:nvPr/>
            </p:nvSpPr>
            <p:spPr bwMode="auto">
              <a:xfrm flipH="1">
                <a:off x="4357" y="2388"/>
                <a:ext cx="2"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5" name="Line 1746"/>
              <p:cNvSpPr>
                <a:spLocks noChangeShapeType="1"/>
              </p:cNvSpPr>
              <p:nvPr/>
            </p:nvSpPr>
            <p:spPr bwMode="auto">
              <a:xfrm flipH="1">
                <a:off x="4356" y="2393"/>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6" name="Line 1747"/>
              <p:cNvSpPr>
                <a:spLocks noChangeShapeType="1"/>
              </p:cNvSpPr>
              <p:nvPr/>
            </p:nvSpPr>
            <p:spPr bwMode="auto">
              <a:xfrm>
                <a:off x="4356" y="2398"/>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7" name="Line 1748"/>
              <p:cNvSpPr>
                <a:spLocks noChangeShapeType="1"/>
              </p:cNvSpPr>
              <p:nvPr/>
            </p:nvSpPr>
            <p:spPr bwMode="auto">
              <a:xfrm>
                <a:off x="4357" y="2403"/>
                <a:ext cx="2"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8" name="Line 1749"/>
              <p:cNvSpPr>
                <a:spLocks noChangeShapeType="1"/>
              </p:cNvSpPr>
              <p:nvPr/>
            </p:nvSpPr>
            <p:spPr bwMode="auto">
              <a:xfrm>
                <a:off x="4359" y="2408"/>
                <a:ext cx="3"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9" name="Line 1750"/>
              <p:cNvSpPr>
                <a:spLocks noChangeShapeType="1"/>
              </p:cNvSpPr>
              <p:nvPr/>
            </p:nvSpPr>
            <p:spPr bwMode="auto">
              <a:xfrm>
                <a:off x="4362" y="2412"/>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0" name="Line 1751"/>
              <p:cNvSpPr>
                <a:spLocks noChangeShapeType="1"/>
              </p:cNvSpPr>
              <p:nvPr/>
            </p:nvSpPr>
            <p:spPr bwMode="auto">
              <a:xfrm>
                <a:off x="4366" y="2415"/>
                <a:ext cx="5"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1" name="Line 1752"/>
              <p:cNvSpPr>
                <a:spLocks noChangeShapeType="1"/>
              </p:cNvSpPr>
              <p:nvPr/>
            </p:nvSpPr>
            <p:spPr bwMode="auto">
              <a:xfrm>
                <a:off x="4371" y="2417"/>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2" name="Line 1753"/>
              <p:cNvSpPr>
                <a:spLocks noChangeShapeType="1"/>
              </p:cNvSpPr>
              <p:nvPr/>
            </p:nvSpPr>
            <p:spPr bwMode="auto">
              <a:xfrm>
                <a:off x="4376" y="2417"/>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3" name="Line 1754"/>
              <p:cNvSpPr>
                <a:spLocks noChangeShapeType="1"/>
              </p:cNvSpPr>
              <p:nvPr/>
            </p:nvSpPr>
            <p:spPr bwMode="auto">
              <a:xfrm flipV="1">
                <a:off x="4381" y="2415"/>
                <a:ext cx="5"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4" name="Line 1755"/>
              <p:cNvSpPr>
                <a:spLocks noChangeShapeType="1"/>
              </p:cNvSpPr>
              <p:nvPr/>
            </p:nvSpPr>
            <p:spPr bwMode="auto">
              <a:xfrm flipV="1">
                <a:off x="4386" y="2412"/>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5" name="Line 1756"/>
              <p:cNvSpPr>
                <a:spLocks noChangeShapeType="1"/>
              </p:cNvSpPr>
              <p:nvPr/>
            </p:nvSpPr>
            <p:spPr bwMode="auto">
              <a:xfrm flipV="1">
                <a:off x="4390" y="2408"/>
                <a:ext cx="4"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6" name="Line 1757"/>
              <p:cNvSpPr>
                <a:spLocks noChangeShapeType="1"/>
              </p:cNvSpPr>
              <p:nvPr/>
            </p:nvSpPr>
            <p:spPr bwMode="auto">
              <a:xfrm flipV="1">
                <a:off x="4394" y="2403"/>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7" name="Line 1758"/>
              <p:cNvSpPr>
                <a:spLocks noChangeShapeType="1"/>
              </p:cNvSpPr>
              <p:nvPr/>
            </p:nvSpPr>
            <p:spPr bwMode="auto">
              <a:xfrm flipV="1">
                <a:off x="4395" y="2398"/>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8" name="Freeform 1759"/>
              <p:cNvSpPr>
                <a:spLocks/>
              </p:cNvSpPr>
              <p:nvPr/>
            </p:nvSpPr>
            <p:spPr bwMode="auto">
              <a:xfrm>
                <a:off x="4568" y="2458"/>
                <a:ext cx="41" cy="41"/>
              </a:xfrm>
              <a:custGeom>
                <a:avLst/>
                <a:gdLst>
                  <a:gd name="T0" fmla="*/ 41 w 41"/>
                  <a:gd name="T1" fmla="*/ 20 h 41"/>
                  <a:gd name="T2" fmla="*/ 40 w 41"/>
                  <a:gd name="T3" fmla="*/ 15 h 41"/>
                  <a:gd name="T4" fmla="*/ 37 w 41"/>
                  <a:gd name="T5" fmla="*/ 10 h 41"/>
                  <a:gd name="T6" fmla="*/ 34 w 41"/>
                  <a:gd name="T7" fmla="*/ 6 h 41"/>
                  <a:gd name="T8" fmla="*/ 31 w 41"/>
                  <a:gd name="T9" fmla="*/ 4 h 41"/>
                  <a:gd name="T10" fmla="*/ 26 w 41"/>
                  <a:gd name="T11" fmla="*/ 1 h 41"/>
                  <a:gd name="T12" fmla="*/ 21 w 41"/>
                  <a:gd name="T13" fmla="*/ 0 h 41"/>
                  <a:gd name="T14" fmla="*/ 15 w 41"/>
                  <a:gd name="T15" fmla="*/ 1 h 41"/>
                  <a:gd name="T16" fmla="*/ 10 w 41"/>
                  <a:gd name="T17" fmla="*/ 4 h 41"/>
                  <a:gd name="T18" fmla="*/ 7 w 41"/>
                  <a:gd name="T19" fmla="*/ 6 h 41"/>
                  <a:gd name="T20" fmla="*/ 3 w 41"/>
                  <a:gd name="T21" fmla="*/ 10 h 41"/>
                  <a:gd name="T22" fmla="*/ 2 w 41"/>
                  <a:gd name="T23" fmla="*/ 15 h 41"/>
                  <a:gd name="T24" fmla="*/ 0 w 41"/>
                  <a:gd name="T25" fmla="*/ 20 h 41"/>
                  <a:gd name="T26" fmla="*/ 2 w 41"/>
                  <a:gd name="T27" fmla="*/ 25 h 41"/>
                  <a:gd name="T28" fmla="*/ 3 w 41"/>
                  <a:gd name="T29" fmla="*/ 31 h 41"/>
                  <a:gd name="T30" fmla="*/ 7 w 41"/>
                  <a:gd name="T31" fmla="*/ 34 h 41"/>
                  <a:gd name="T32" fmla="*/ 10 w 41"/>
                  <a:gd name="T33" fmla="*/ 37 h 41"/>
                  <a:gd name="T34" fmla="*/ 15 w 41"/>
                  <a:gd name="T35" fmla="*/ 39 h 41"/>
                  <a:gd name="T36" fmla="*/ 21 w 41"/>
                  <a:gd name="T37" fmla="*/ 41 h 41"/>
                  <a:gd name="T38" fmla="*/ 26 w 41"/>
                  <a:gd name="T39" fmla="*/ 39 h 41"/>
                  <a:gd name="T40" fmla="*/ 31 w 41"/>
                  <a:gd name="T41" fmla="*/ 37 h 41"/>
                  <a:gd name="T42" fmla="*/ 34 w 41"/>
                  <a:gd name="T43" fmla="*/ 34 h 41"/>
                  <a:gd name="T44" fmla="*/ 37 w 41"/>
                  <a:gd name="T45" fmla="*/ 31 h 41"/>
                  <a:gd name="T46" fmla="*/ 40 w 41"/>
                  <a:gd name="T47" fmla="*/ 25 h 41"/>
                  <a:gd name="T48" fmla="*/ 41 w 41"/>
                  <a:gd name="T49" fmla="*/ 20 h 41"/>
                  <a:gd name="T50" fmla="*/ 41 w 41"/>
                  <a:gd name="T5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1">
                    <a:moveTo>
                      <a:pt x="41" y="20"/>
                    </a:moveTo>
                    <a:lnTo>
                      <a:pt x="40" y="15"/>
                    </a:lnTo>
                    <a:lnTo>
                      <a:pt x="37" y="10"/>
                    </a:lnTo>
                    <a:lnTo>
                      <a:pt x="34" y="6"/>
                    </a:lnTo>
                    <a:lnTo>
                      <a:pt x="31" y="4"/>
                    </a:lnTo>
                    <a:lnTo>
                      <a:pt x="26" y="1"/>
                    </a:lnTo>
                    <a:lnTo>
                      <a:pt x="21" y="0"/>
                    </a:lnTo>
                    <a:lnTo>
                      <a:pt x="15" y="1"/>
                    </a:lnTo>
                    <a:lnTo>
                      <a:pt x="10" y="4"/>
                    </a:lnTo>
                    <a:lnTo>
                      <a:pt x="7" y="6"/>
                    </a:lnTo>
                    <a:lnTo>
                      <a:pt x="3" y="10"/>
                    </a:lnTo>
                    <a:lnTo>
                      <a:pt x="2" y="15"/>
                    </a:lnTo>
                    <a:lnTo>
                      <a:pt x="0" y="20"/>
                    </a:lnTo>
                    <a:lnTo>
                      <a:pt x="2" y="25"/>
                    </a:lnTo>
                    <a:lnTo>
                      <a:pt x="3" y="31"/>
                    </a:lnTo>
                    <a:lnTo>
                      <a:pt x="7" y="34"/>
                    </a:lnTo>
                    <a:lnTo>
                      <a:pt x="10" y="37"/>
                    </a:lnTo>
                    <a:lnTo>
                      <a:pt x="15" y="39"/>
                    </a:lnTo>
                    <a:lnTo>
                      <a:pt x="21" y="41"/>
                    </a:lnTo>
                    <a:lnTo>
                      <a:pt x="26" y="39"/>
                    </a:lnTo>
                    <a:lnTo>
                      <a:pt x="31" y="37"/>
                    </a:lnTo>
                    <a:lnTo>
                      <a:pt x="34" y="34"/>
                    </a:lnTo>
                    <a:lnTo>
                      <a:pt x="37" y="31"/>
                    </a:lnTo>
                    <a:lnTo>
                      <a:pt x="40" y="25"/>
                    </a:lnTo>
                    <a:lnTo>
                      <a:pt x="41" y="20"/>
                    </a:lnTo>
                    <a:lnTo>
                      <a:pt x="4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59" name="Line 1760"/>
              <p:cNvSpPr>
                <a:spLocks noChangeShapeType="1"/>
              </p:cNvSpPr>
              <p:nvPr/>
            </p:nvSpPr>
            <p:spPr bwMode="auto">
              <a:xfrm flipH="1" flipV="1">
                <a:off x="4608" y="2473"/>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0" name="Line 1761"/>
              <p:cNvSpPr>
                <a:spLocks noChangeShapeType="1"/>
              </p:cNvSpPr>
              <p:nvPr/>
            </p:nvSpPr>
            <p:spPr bwMode="auto">
              <a:xfrm flipH="1" flipV="1">
                <a:off x="4605" y="2468"/>
                <a:ext cx="3"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1" name="Line 1762"/>
              <p:cNvSpPr>
                <a:spLocks noChangeShapeType="1"/>
              </p:cNvSpPr>
              <p:nvPr/>
            </p:nvSpPr>
            <p:spPr bwMode="auto">
              <a:xfrm flipH="1" flipV="1">
                <a:off x="4602" y="2464"/>
                <a:ext cx="3"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2" name="Line 1763"/>
              <p:cNvSpPr>
                <a:spLocks noChangeShapeType="1"/>
              </p:cNvSpPr>
              <p:nvPr/>
            </p:nvSpPr>
            <p:spPr bwMode="auto">
              <a:xfrm flipH="1" flipV="1">
                <a:off x="4599" y="2462"/>
                <a:ext cx="3"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3" name="Line 1764"/>
              <p:cNvSpPr>
                <a:spLocks noChangeShapeType="1"/>
              </p:cNvSpPr>
              <p:nvPr/>
            </p:nvSpPr>
            <p:spPr bwMode="auto">
              <a:xfrm flipH="1" flipV="1">
                <a:off x="4594" y="2459"/>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4" name="Line 1765"/>
              <p:cNvSpPr>
                <a:spLocks noChangeShapeType="1"/>
              </p:cNvSpPr>
              <p:nvPr/>
            </p:nvSpPr>
            <p:spPr bwMode="auto">
              <a:xfrm flipH="1" flipV="1">
                <a:off x="4589" y="2458"/>
                <a:ext cx="5"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5" name="Line 1766"/>
              <p:cNvSpPr>
                <a:spLocks noChangeShapeType="1"/>
              </p:cNvSpPr>
              <p:nvPr/>
            </p:nvSpPr>
            <p:spPr bwMode="auto">
              <a:xfrm flipH="1">
                <a:off x="4583" y="2458"/>
                <a:ext cx="6"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6" name="Line 1767"/>
              <p:cNvSpPr>
                <a:spLocks noChangeShapeType="1"/>
              </p:cNvSpPr>
              <p:nvPr/>
            </p:nvSpPr>
            <p:spPr bwMode="auto">
              <a:xfrm flipH="1">
                <a:off x="4578" y="2459"/>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7" name="Line 1768"/>
              <p:cNvSpPr>
                <a:spLocks noChangeShapeType="1"/>
              </p:cNvSpPr>
              <p:nvPr/>
            </p:nvSpPr>
            <p:spPr bwMode="auto">
              <a:xfrm flipH="1">
                <a:off x="4575" y="2462"/>
                <a:ext cx="3"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8" name="Line 1769"/>
              <p:cNvSpPr>
                <a:spLocks noChangeShapeType="1"/>
              </p:cNvSpPr>
              <p:nvPr/>
            </p:nvSpPr>
            <p:spPr bwMode="auto">
              <a:xfrm flipH="1">
                <a:off x="4571" y="2464"/>
                <a:ext cx="4"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9" name="Line 1770"/>
              <p:cNvSpPr>
                <a:spLocks noChangeShapeType="1"/>
              </p:cNvSpPr>
              <p:nvPr/>
            </p:nvSpPr>
            <p:spPr bwMode="auto">
              <a:xfrm flipH="1">
                <a:off x="4570" y="2468"/>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0" name="Line 1771"/>
              <p:cNvSpPr>
                <a:spLocks noChangeShapeType="1"/>
              </p:cNvSpPr>
              <p:nvPr/>
            </p:nvSpPr>
            <p:spPr bwMode="auto">
              <a:xfrm flipH="1">
                <a:off x="4568" y="2473"/>
                <a:ext cx="2"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1" name="Line 1772"/>
              <p:cNvSpPr>
                <a:spLocks noChangeShapeType="1"/>
              </p:cNvSpPr>
              <p:nvPr/>
            </p:nvSpPr>
            <p:spPr bwMode="auto">
              <a:xfrm>
                <a:off x="4568" y="2478"/>
                <a:ext cx="2"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2" name="Line 1773"/>
              <p:cNvSpPr>
                <a:spLocks noChangeShapeType="1"/>
              </p:cNvSpPr>
              <p:nvPr/>
            </p:nvSpPr>
            <p:spPr bwMode="auto">
              <a:xfrm>
                <a:off x="4570" y="2483"/>
                <a:ext cx="1"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3" name="Line 1774"/>
              <p:cNvSpPr>
                <a:spLocks noChangeShapeType="1"/>
              </p:cNvSpPr>
              <p:nvPr/>
            </p:nvSpPr>
            <p:spPr bwMode="auto">
              <a:xfrm>
                <a:off x="4571" y="2489"/>
                <a:ext cx="4"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4" name="Line 1775"/>
              <p:cNvSpPr>
                <a:spLocks noChangeShapeType="1"/>
              </p:cNvSpPr>
              <p:nvPr/>
            </p:nvSpPr>
            <p:spPr bwMode="auto">
              <a:xfrm>
                <a:off x="4575" y="2492"/>
                <a:ext cx="3"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5" name="Line 1776"/>
              <p:cNvSpPr>
                <a:spLocks noChangeShapeType="1"/>
              </p:cNvSpPr>
              <p:nvPr/>
            </p:nvSpPr>
            <p:spPr bwMode="auto">
              <a:xfrm>
                <a:off x="4578" y="2495"/>
                <a:ext cx="5"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6" name="Line 1777"/>
              <p:cNvSpPr>
                <a:spLocks noChangeShapeType="1"/>
              </p:cNvSpPr>
              <p:nvPr/>
            </p:nvSpPr>
            <p:spPr bwMode="auto">
              <a:xfrm>
                <a:off x="4583" y="2497"/>
                <a:ext cx="6"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7" name="Line 1778"/>
              <p:cNvSpPr>
                <a:spLocks noChangeShapeType="1"/>
              </p:cNvSpPr>
              <p:nvPr/>
            </p:nvSpPr>
            <p:spPr bwMode="auto">
              <a:xfrm flipV="1">
                <a:off x="4589" y="2497"/>
                <a:ext cx="5"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8" name="Line 1779"/>
              <p:cNvSpPr>
                <a:spLocks noChangeShapeType="1"/>
              </p:cNvSpPr>
              <p:nvPr/>
            </p:nvSpPr>
            <p:spPr bwMode="auto">
              <a:xfrm flipV="1">
                <a:off x="4594" y="2495"/>
                <a:ext cx="5"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9" name="Line 1780"/>
              <p:cNvSpPr>
                <a:spLocks noChangeShapeType="1"/>
              </p:cNvSpPr>
              <p:nvPr/>
            </p:nvSpPr>
            <p:spPr bwMode="auto">
              <a:xfrm flipV="1">
                <a:off x="4599" y="2492"/>
                <a:ext cx="3"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0" name="Line 1781"/>
              <p:cNvSpPr>
                <a:spLocks noChangeShapeType="1"/>
              </p:cNvSpPr>
              <p:nvPr/>
            </p:nvSpPr>
            <p:spPr bwMode="auto">
              <a:xfrm flipV="1">
                <a:off x="4602" y="2489"/>
                <a:ext cx="3"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1" name="Line 1782"/>
              <p:cNvSpPr>
                <a:spLocks noChangeShapeType="1"/>
              </p:cNvSpPr>
              <p:nvPr/>
            </p:nvSpPr>
            <p:spPr bwMode="auto">
              <a:xfrm flipV="1">
                <a:off x="4605" y="2483"/>
                <a:ext cx="3"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2" name="Line 1783"/>
              <p:cNvSpPr>
                <a:spLocks noChangeShapeType="1"/>
              </p:cNvSpPr>
              <p:nvPr/>
            </p:nvSpPr>
            <p:spPr bwMode="auto">
              <a:xfrm flipV="1">
                <a:off x="4608" y="2478"/>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3" name="Freeform 1784"/>
              <p:cNvSpPr>
                <a:spLocks/>
              </p:cNvSpPr>
              <p:nvPr/>
            </p:nvSpPr>
            <p:spPr bwMode="auto">
              <a:xfrm>
                <a:off x="4771" y="2523"/>
                <a:ext cx="40" cy="39"/>
              </a:xfrm>
              <a:custGeom>
                <a:avLst/>
                <a:gdLst>
                  <a:gd name="T0" fmla="*/ 40 w 40"/>
                  <a:gd name="T1" fmla="*/ 19 h 39"/>
                  <a:gd name="T2" fmla="*/ 39 w 40"/>
                  <a:gd name="T3" fmla="*/ 14 h 39"/>
                  <a:gd name="T4" fmla="*/ 37 w 40"/>
                  <a:gd name="T5" fmla="*/ 10 h 39"/>
                  <a:gd name="T6" fmla="*/ 34 w 40"/>
                  <a:gd name="T7" fmla="*/ 5 h 39"/>
                  <a:gd name="T8" fmla="*/ 30 w 40"/>
                  <a:gd name="T9" fmla="*/ 3 h 39"/>
                  <a:gd name="T10" fmla="*/ 25 w 40"/>
                  <a:gd name="T11" fmla="*/ 0 h 39"/>
                  <a:gd name="T12" fmla="*/ 20 w 40"/>
                  <a:gd name="T13" fmla="*/ 0 h 39"/>
                  <a:gd name="T14" fmla="*/ 15 w 40"/>
                  <a:gd name="T15" fmla="*/ 0 h 39"/>
                  <a:gd name="T16" fmla="*/ 10 w 40"/>
                  <a:gd name="T17" fmla="*/ 3 h 39"/>
                  <a:gd name="T18" fmla="*/ 5 w 40"/>
                  <a:gd name="T19" fmla="*/ 5 h 39"/>
                  <a:gd name="T20" fmla="*/ 2 w 40"/>
                  <a:gd name="T21" fmla="*/ 10 h 39"/>
                  <a:gd name="T22" fmla="*/ 1 w 40"/>
                  <a:gd name="T23" fmla="*/ 14 h 39"/>
                  <a:gd name="T24" fmla="*/ 0 w 40"/>
                  <a:gd name="T25" fmla="*/ 19 h 39"/>
                  <a:gd name="T26" fmla="*/ 1 w 40"/>
                  <a:gd name="T27" fmla="*/ 24 h 39"/>
                  <a:gd name="T28" fmla="*/ 2 w 40"/>
                  <a:gd name="T29" fmla="*/ 29 h 39"/>
                  <a:gd name="T30" fmla="*/ 5 w 40"/>
                  <a:gd name="T31" fmla="*/ 33 h 39"/>
                  <a:gd name="T32" fmla="*/ 10 w 40"/>
                  <a:gd name="T33" fmla="*/ 37 h 39"/>
                  <a:gd name="T34" fmla="*/ 15 w 40"/>
                  <a:gd name="T35" fmla="*/ 38 h 39"/>
                  <a:gd name="T36" fmla="*/ 20 w 40"/>
                  <a:gd name="T37" fmla="*/ 39 h 39"/>
                  <a:gd name="T38" fmla="*/ 25 w 40"/>
                  <a:gd name="T39" fmla="*/ 38 h 39"/>
                  <a:gd name="T40" fmla="*/ 30 w 40"/>
                  <a:gd name="T41" fmla="*/ 37 h 39"/>
                  <a:gd name="T42" fmla="*/ 34 w 40"/>
                  <a:gd name="T43" fmla="*/ 33 h 39"/>
                  <a:gd name="T44" fmla="*/ 37 w 40"/>
                  <a:gd name="T45" fmla="*/ 29 h 39"/>
                  <a:gd name="T46" fmla="*/ 39 w 40"/>
                  <a:gd name="T47" fmla="*/ 24 h 39"/>
                  <a:gd name="T48" fmla="*/ 40 w 40"/>
                  <a:gd name="T49" fmla="*/ 19 h 39"/>
                  <a:gd name="T50" fmla="*/ 40 w 40"/>
                  <a:gd name="T5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9">
                    <a:moveTo>
                      <a:pt x="40" y="19"/>
                    </a:moveTo>
                    <a:lnTo>
                      <a:pt x="39" y="14"/>
                    </a:lnTo>
                    <a:lnTo>
                      <a:pt x="37" y="10"/>
                    </a:lnTo>
                    <a:lnTo>
                      <a:pt x="34" y="5"/>
                    </a:lnTo>
                    <a:lnTo>
                      <a:pt x="30" y="3"/>
                    </a:lnTo>
                    <a:lnTo>
                      <a:pt x="25" y="0"/>
                    </a:lnTo>
                    <a:lnTo>
                      <a:pt x="20" y="0"/>
                    </a:lnTo>
                    <a:lnTo>
                      <a:pt x="15" y="0"/>
                    </a:lnTo>
                    <a:lnTo>
                      <a:pt x="10" y="3"/>
                    </a:lnTo>
                    <a:lnTo>
                      <a:pt x="5" y="5"/>
                    </a:lnTo>
                    <a:lnTo>
                      <a:pt x="2" y="10"/>
                    </a:lnTo>
                    <a:lnTo>
                      <a:pt x="1" y="14"/>
                    </a:lnTo>
                    <a:lnTo>
                      <a:pt x="0" y="19"/>
                    </a:lnTo>
                    <a:lnTo>
                      <a:pt x="1" y="24"/>
                    </a:lnTo>
                    <a:lnTo>
                      <a:pt x="2" y="29"/>
                    </a:lnTo>
                    <a:lnTo>
                      <a:pt x="5" y="33"/>
                    </a:lnTo>
                    <a:lnTo>
                      <a:pt x="10" y="37"/>
                    </a:lnTo>
                    <a:lnTo>
                      <a:pt x="15" y="38"/>
                    </a:lnTo>
                    <a:lnTo>
                      <a:pt x="20" y="39"/>
                    </a:lnTo>
                    <a:lnTo>
                      <a:pt x="25" y="38"/>
                    </a:lnTo>
                    <a:lnTo>
                      <a:pt x="30" y="37"/>
                    </a:lnTo>
                    <a:lnTo>
                      <a:pt x="34" y="33"/>
                    </a:lnTo>
                    <a:lnTo>
                      <a:pt x="37" y="29"/>
                    </a:lnTo>
                    <a:lnTo>
                      <a:pt x="39" y="24"/>
                    </a:lnTo>
                    <a:lnTo>
                      <a:pt x="40" y="19"/>
                    </a:lnTo>
                    <a:lnTo>
                      <a:pt x="4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84" name="Line 1785"/>
              <p:cNvSpPr>
                <a:spLocks noChangeShapeType="1"/>
              </p:cNvSpPr>
              <p:nvPr/>
            </p:nvSpPr>
            <p:spPr bwMode="auto">
              <a:xfrm flipH="1" flipV="1">
                <a:off x="4810" y="2537"/>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5" name="Line 1786"/>
              <p:cNvSpPr>
                <a:spLocks noChangeShapeType="1"/>
              </p:cNvSpPr>
              <p:nvPr/>
            </p:nvSpPr>
            <p:spPr bwMode="auto">
              <a:xfrm flipH="1" flipV="1">
                <a:off x="4808" y="2533"/>
                <a:ext cx="2"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6" name="Line 1787"/>
              <p:cNvSpPr>
                <a:spLocks noChangeShapeType="1"/>
              </p:cNvSpPr>
              <p:nvPr/>
            </p:nvSpPr>
            <p:spPr bwMode="auto">
              <a:xfrm flipH="1" flipV="1">
                <a:off x="4805" y="2528"/>
                <a:ext cx="3"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7" name="Line 1788"/>
              <p:cNvSpPr>
                <a:spLocks noChangeShapeType="1"/>
              </p:cNvSpPr>
              <p:nvPr/>
            </p:nvSpPr>
            <p:spPr bwMode="auto">
              <a:xfrm flipH="1" flipV="1">
                <a:off x="4801" y="2526"/>
                <a:ext cx="4"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8" name="Line 1789"/>
              <p:cNvSpPr>
                <a:spLocks noChangeShapeType="1"/>
              </p:cNvSpPr>
              <p:nvPr/>
            </p:nvSpPr>
            <p:spPr bwMode="auto">
              <a:xfrm flipH="1" flipV="1">
                <a:off x="4796" y="2523"/>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9" name="Line 1790"/>
              <p:cNvSpPr>
                <a:spLocks noChangeShapeType="1"/>
              </p:cNvSpPr>
              <p:nvPr/>
            </p:nvSpPr>
            <p:spPr bwMode="auto">
              <a:xfrm flipH="1">
                <a:off x="4791" y="2523"/>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0" name="Line 1791"/>
              <p:cNvSpPr>
                <a:spLocks noChangeShapeType="1"/>
              </p:cNvSpPr>
              <p:nvPr/>
            </p:nvSpPr>
            <p:spPr bwMode="auto">
              <a:xfrm flipH="1">
                <a:off x="4786" y="2523"/>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1" name="Line 1792"/>
              <p:cNvSpPr>
                <a:spLocks noChangeShapeType="1"/>
              </p:cNvSpPr>
              <p:nvPr/>
            </p:nvSpPr>
            <p:spPr bwMode="auto">
              <a:xfrm flipH="1">
                <a:off x="4781" y="2523"/>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2" name="Line 1793"/>
              <p:cNvSpPr>
                <a:spLocks noChangeShapeType="1"/>
              </p:cNvSpPr>
              <p:nvPr/>
            </p:nvSpPr>
            <p:spPr bwMode="auto">
              <a:xfrm flipH="1">
                <a:off x="4776" y="2526"/>
                <a:ext cx="5"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3" name="Line 1794"/>
              <p:cNvSpPr>
                <a:spLocks noChangeShapeType="1"/>
              </p:cNvSpPr>
              <p:nvPr/>
            </p:nvSpPr>
            <p:spPr bwMode="auto">
              <a:xfrm flipH="1">
                <a:off x="4773" y="2528"/>
                <a:ext cx="3"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4" name="Line 1795"/>
              <p:cNvSpPr>
                <a:spLocks noChangeShapeType="1"/>
              </p:cNvSpPr>
              <p:nvPr/>
            </p:nvSpPr>
            <p:spPr bwMode="auto">
              <a:xfrm flipH="1">
                <a:off x="4772" y="2533"/>
                <a:ext cx="1"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5" name="Line 1796"/>
              <p:cNvSpPr>
                <a:spLocks noChangeShapeType="1"/>
              </p:cNvSpPr>
              <p:nvPr/>
            </p:nvSpPr>
            <p:spPr bwMode="auto">
              <a:xfrm flipH="1">
                <a:off x="4771" y="2537"/>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6" name="Line 1797"/>
              <p:cNvSpPr>
                <a:spLocks noChangeShapeType="1"/>
              </p:cNvSpPr>
              <p:nvPr/>
            </p:nvSpPr>
            <p:spPr bwMode="auto">
              <a:xfrm>
                <a:off x="4771" y="2542"/>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7" name="Line 1798"/>
              <p:cNvSpPr>
                <a:spLocks noChangeShapeType="1"/>
              </p:cNvSpPr>
              <p:nvPr/>
            </p:nvSpPr>
            <p:spPr bwMode="auto">
              <a:xfrm>
                <a:off x="4772" y="2547"/>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8" name="Line 1799"/>
              <p:cNvSpPr>
                <a:spLocks noChangeShapeType="1"/>
              </p:cNvSpPr>
              <p:nvPr/>
            </p:nvSpPr>
            <p:spPr bwMode="auto">
              <a:xfrm>
                <a:off x="4773" y="2552"/>
                <a:ext cx="3"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9" name="Line 1800"/>
              <p:cNvSpPr>
                <a:spLocks noChangeShapeType="1"/>
              </p:cNvSpPr>
              <p:nvPr/>
            </p:nvSpPr>
            <p:spPr bwMode="auto">
              <a:xfrm>
                <a:off x="4776" y="2556"/>
                <a:ext cx="5"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0" name="Line 1801"/>
              <p:cNvSpPr>
                <a:spLocks noChangeShapeType="1"/>
              </p:cNvSpPr>
              <p:nvPr/>
            </p:nvSpPr>
            <p:spPr bwMode="auto">
              <a:xfrm>
                <a:off x="4781" y="2560"/>
                <a:ext cx="5"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1" name="Line 1802"/>
              <p:cNvSpPr>
                <a:spLocks noChangeShapeType="1"/>
              </p:cNvSpPr>
              <p:nvPr/>
            </p:nvSpPr>
            <p:spPr bwMode="auto">
              <a:xfrm>
                <a:off x="4786" y="2561"/>
                <a:ext cx="5"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2" name="Line 1803"/>
              <p:cNvSpPr>
                <a:spLocks noChangeShapeType="1"/>
              </p:cNvSpPr>
              <p:nvPr/>
            </p:nvSpPr>
            <p:spPr bwMode="auto">
              <a:xfrm flipV="1">
                <a:off x="4791" y="2561"/>
                <a:ext cx="5"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3" name="Line 1804"/>
              <p:cNvSpPr>
                <a:spLocks noChangeShapeType="1"/>
              </p:cNvSpPr>
              <p:nvPr/>
            </p:nvSpPr>
            <p:spPr bwMode="auto">
              <a:xfrm flipV="1">
                <a:off x="4796" y="2560"/>
                <a:ext cx="5"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4" name="Line 1805"/>
              <p:cNvSpPr>
                <a:spLocks noChangeShapeType="1"/>
              </p:cNvSpPr>
              <p:nvPr/>
            </p:nvSpPr>
            <p:spPr bwMode="auto">
              <a:xfrm flipV="1">
                <a:off x="4801" y="2556"/>
                <a:ext cx="4"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5" name="Line 1806"/>
              <p:cNvSpPr>
                <a:spLocks noChangeShapeType="1"/>
              </p:cNvSpPr>
              <p:nvPr/>
            </p:nvSpPr>
            <p:spPr bwMode="auto">
              <a:xfrm flipV="1">
                <a:off x="4805" y="2552"/>
                <a:ext cx="3"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6" name="Line 1807"/>
              <p:cNvSpPr>
                <a:spLocks noChangeShapeType="1"/>
              </p:cNvSpPr>
              <p:nvPr/>
            </p:nvSpPr>
            <p:spPr bwMode="auto">
              <a:xfrm flipV="1">
                <a:off x="4808" y="2547"/>
                <a:ext cx="2"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7" name="Line 1808"/>
              <p:cNvSpPr>
                <a:spLocks noChangeShapeType="1"/>
              </p:cNvSpPr>
              <p:nvPr/>
            </p:nvSpPr>
            <p:spPr bwMode="auto">
              <a:xfrm flipV="1">
                <a:off x="4810" y="2542"/>
                <a:ext cx="1"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8" name="Line 1809"/>
              <p:cNvSpPr>
                <a:spLocks noChangeShapeType="1"/>
              </p:cNvSpPr>
              <p:nvPr/>
            </p:nvSpPr>
            <p:spPr bwMode="auto">
              <a:xfrm flipV="1">
                <a:off x="3442" y="2832"/>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9" name="Line 1810"/>
              <p:cNvSpPr>
                <a:spLocks noChangeShapeType="1"/>
              </p:cNvSpPr>
              <p:nvPr/>
            </p:nvSpPr>
            <p:spPr bwMode="auto">
              <a:xfrm flipV="1">
                <a:off x="3442" y="2791"/>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0" name="Line 1811"/>
              <p:cNvSpPr>
                <a:spLocks noChangeShapeType="1"/>
              </p:cNvSpPr>
              <p:nvPr/>
            </p:nvSpPr>
            <p:spPr bwMode="auto">
              <a:xfrm flipV="1">
                <a:off x="3442" y="2751"/>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1" name="Line 1812"/>
              <p:cNvSpPr>
                <a:spLocks noChangeShapeType="1"/>
              </p:cNvSpPr>
              <p:nvPr/>
            </p:nvSpPr>
            <p:spPr bwMode="auto">
              <a:xfrm flipV="1">
                <a:off x="3442" y="2712"/>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2" name="Line 1813"/>
              <p:cNvSpPr>
                <a:spLocks noChangeShapeType="1"/>
              </p:cNvSpPr>
              <p:nvPr/>
            </p:nvSpPr>
            <p:spPr bwMode="auto">
              <a:xfrm flipV="1">
                <a:off x="3442" y="2672"/>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3" name="Line 1814"/>
              <p:cNvSpPr>
                <a:spLocks noChangeShapeType="1"/>
              </p:cNvSpPr>
              <p:nvPr/>
            </p:nvSpPr>
            <p:spPr bwMode="auto">
              <a:xfrm flipV="1">
                <a:off x="3442" y="2633"/>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4" name="Line 1815"/>
              <p:cNvSpPr>
                <a:spLocks noChangeShapeType="1"/>
              </p:cNvSpPr>
              <p:nvPr/>
            </p:nvSpPr>
            <p:spPr bwMode="auto">
              <a:xfrm flipV="1">
                <a:off x="3442" y="2593"/>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5" name="Line 1816"/>
              <p:cNvSpPr>
                <a:spLocks noChangeShapeType="1"/>
              </p:cNvSpPr>
              <p:nvPr/>
            </p:nvSpPr>
            <p:spPr bwMode="auto">
              <a:xfrm flipV="1">
                <a:off x="3442" y="2552"/>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6" name="Line 1817"/>
              <p:cNvSpPr>
                <a:spLocks noChangeShapeType="1"/>
              </p:cNvSpPr>
              <p:nvPr/>
            </p:nvSpPr>
            <p:spPr bwMode="auto">
              <a:xfrm flipV="1">
                <a:off x="3442" y="2513"/>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7" name="Line 1818"/>
              <p:cNvSpPr>
                <a:spLocks noChangeShapeType="1"/>
              </p:cNvSpPr>
              <p:nvPr/>
            </p:nvSpPr>
            <p:spPr bwMode="auto">
              <a:xfrm flipV="1">
                <a:off x="3442" y="2473"/>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8" name="Line 1819"/>
              <p:cNvSpPr>
                <a:spLocks noChangeShapeType="1"/>
              </p:cNvSpPr>
              <p:nvPr/>
            </p:nvSpPr>
            <p:spPr bwMode="auto">
              <a:xfrm flipV="1">
                <a:off x="3442" y="2434"/>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9" name="Line 1820"/>
              <p:cNvSpPr>
                <a:spLocks noChangeShapeType="1"/>
              </p:cNvSpPr>
              <p:nvPr/>
            </p:nvSpPr>
            <p:spPr bwMode="auto">
              <a:xfrm flipV="1">
                <a:off x="3442" y="2394"/>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0" name="Line 1821"/>
              <p:cNvSpPr>
                <a:spLocks noChangeShapeType="1"/>
              </p:cNvSpPr>
              <p:nvPr/>
            </p:nvSpPr>
            <p:spPr bwMode="auto">
              <a:xfrm flipV="1">
                <a:off x="3442" y="2355"/>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1" name="Line 1822"/>
              <p:cNvSpPr>
                <a:spLocks noChangeShapeType="1"/>
              </p:cNvSpPr>
              <p:nvPr/>
            </p:nvSpPr>
            <p:spPr bwMode="auto">
              <a:xfrm flipV="1">
                <a:off x="3442" y="2315"/>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2" name="Line 1823"/>
              <p:cNvSpPr>
                <a:spLocks noChangeShapeType="1"/>
              </p:cNvSpPr>
              <p:nvPr/>
            </p:nvSpPr>
            <p:spPr bwMode="auto">
              <a:xfrm flipV="1">
                <a:off x="3442" y="2276"/>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3" name="Line 1824"/>
              <p:cNvSpPr>
                <a:spLocks noChangeShapeType="1"/>
              </p:cNvSpPr>
              <p:nvPr/>
            </p:nvSpPr>
            <p:spPr bwMode="auto">
              <a:xfrm flipV="1">
                <a:off x="3648" y="2829"/>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4" name="Line 1825"/>
              <p:cNvSpPr>
                <a:spLocks noChangeShapeType="1"/>
              </p:cNvSpPr>
              <p:nvPr/>
            </p:nvSpPr>
            <p:spPr bwMode="auto">
              <a:xfrm flipV="1">
                <a:off x="3648" y="2788"/>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5" name="Line 1826"/>
              <p:cNvSpPr>
                <a:spLocks noChangeShapeType="1"/>
              </p:cNvSpPr>
              <p:nvPr/>
            </p:nvSpPr>
            <p:spPr bwMode="auto">
              <a:xfrm flipV="1">
                <a:off x="3648" y="2749"/>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6" name="Line 1827"/>
              <p:cNvSpPr>
                <a:spLocks noChangeShapeType="1"/>
              </p:cNvSpPr>
              <p:nvPr/>
            </p:nvSpPr>
            <p:spPr bwMode="auto">
              <a:xfrm flipV="1">
                <a:off x="3648" y="2709"/>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7" name="Line 1828"/>
              <p:cNvSpPr>
                <a:spLocks noChangeShapeType="1"/>
              </p:cNvSpPr>
              <p:nvPr/>
            </p:nvSpPr>
            <p:spPr bwMode="auto">
              <a:xfrm flipV="1">
                <a:off x="3648" y="2670"/>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8" name="Line 1829"/>
              <p:cNvSpPr>
                <a:spLocks noChangeShapeType="1"/>
              </p:cNvSpPr>
              <p:nvPr/>
            </p:nvSpPr>
            <p:spPr bwMode="auto">
              <a:xfrm flipV="1">
                <a:off x="3648" y="2630"/>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9" name="Line 1830"/>
              <p:cNvSpPr>
                <a:spLocks noChangeShapeType="1"/>
              </p:cNvSpPr>
              <p:nvPr/>
            </p:nvSpPr>
            <p:spPr bwMode="auto">
              <a:xfrm flipV="1">
                <a:off x="3648" y="2591"/>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0" name="Line 1831"/>
              <p:cNvSpPr>
                <a:spLocks noChangeShapeType="1"/>
              </p:cNvSpPr>
              <p:nvPr/>
            </p:nvSpPr>
            <p:spPr bwMode="auto">
              <a:xfrm flipV="1">
                <a:off x="3648" y="2551"/>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1" name="Line 1832"/>
              <p:cNvSpPr>
                <a:spLocks noChangeShapeType="1"/>
              </p:cNvSpPr>
              <p:nvPr/>
            </p:nvSpPr>
            <p:spPr bwMode="auto">
              <a:xfrm flipV="1">
                <a:off x="3648" y="2511"/>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2" name="Line 1833"/>
              <p:cNvSpPr>
                <a:spLocks noChangeShapeType="1"/>
              </p:cNvSpPr>
              <p:nvPr/>
            </p:nvSpPr>
            <p:spPr bwMode="auto">
              <a:xfrm flipV="1">
                <a:off x="3648" y="2471"/>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3" name="Line 1834"/>
              <p:cNvSpPr>
                <a:spLocks noChangeShapeType="1"/>
              </p:cNvSpPr>
              <p:nvPr/>
            </p:nvSpPr>
            <p:spPr bwMode="auto">
              <a:xfrm flipV="1">
                <a:off x="3648" y="2431"/>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4" name="Line 1835"/>
              <p:cNvSpPr>
                <a:spLocks noChangeShapeType="1"/>
              </p:cNvSpPr>
              <p:nvPr/>
            </p:nvSpPr>
            <p:spPr bwMode="auto">
              <a:xfrm flipV="1">
                <a:off x="3648" y="2392"/>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5" name="Line 1836"/>
              <p:cNvSpPr>
                <a:spLocks noChangeShapeType="1"/>
              </p:cNvSpPr>
              <p:nvPr/>
            </p:nvSpPr>
            <p:spPr bwMode="auto">
              <a:xfrm flipV="1">
                <a:off x="3648" y="2352"/>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6" name="Line 1837"/>
              <p:cNvSpPr>
                <a:spLocks noChangeShapeType="1"/>
              </p:cNvSpPr>
              <p:nvPr/>
            </p:nvSpPr>
            <p:spPr bwMode="auto">
              <a:xfrm flipV="1">
                <a:off x="3648" y="2313"/>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7" name="Line 1838"/>
              <p:cNvSpPr>
                <a:spLocks noChangeShapeType="1"/>
              </p:cNvSpPr>
              <p:nvPr/>
            </p:nvSpPr>
            <p:spPr bwMode="auto">
              <a:xfrm flipV="1">
                <a:off x="3648" y="2273"/>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8" name="Line 1839"/>
              <p:cNvSpPr>
                <a:spLocks noChangeShapeType="1"/>
              </p:cNvSpPr>
              <p:nvPr/>
            </p:nvSpPr>
            <p:spPr bwMode="auto">
              <a:xfrm flipV="1">
                <a:off x="4072" y="2826"/>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9" name="Line 1840"/>
              <p:cNvSpPr>
                <a:spLocks noChangeShapeType="1"/>
              </p:cNvSpPr>
              <p:nvPr/>
            </p:nvSpPr>
            <p:spPr bwMode="auto">
              <a:xfrm flipV="1">
                <a:off x="4072" y="2787"/>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0" name="Line 1841"/>
              <p:cNvSpPr>
                <a:spLocks noChangeShapeType="1"/>
              </p:cNvSpPr>
              <p:nvPr/>
            </p:nvSpPr>
            <p:spPr bwMode="auto">
              <a:xfrm flipV="1">
                <a:off x="4072" y="2747"/>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1" name="Line 1842"/>
              <p:cNvSpPr>
                <a:spLocks noChangeShapeType="1"/>
              </p:cNvSpPr>
              <p:nvPr/>
            </p:nvSpPr>
            <p:spPr bwMode="auto">
              <a:xfrm flipV="1">
                <a:off x="4072" y="2708"/>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2" name="Line 1843"/>
              <p:cNvSpPr>
                <a:spLocks noChangeShapeType="1"/>
              </p:cNvSpPr>
              <p:nvPr/>
            </p:nvSpPr>
            <p:spPr bwMode="auto">
              <a:xfrm flipV="1">
                <a:off x="4072" y="2667"/>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3" name="Line 1844"/>
              <p:cNvSpPr>
                <a:spLocks noChangeShapeType="1"/>
              </p:cNvSpPr>
              <p:nvPr/>
            </p:nvSpPr>
            <p:spPr bwMode="auto">
              <a:xfrm flipV="1">
                <a:off x="4072" y="2628"/>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4" name="Line 1845"/>
              <p:cNvSpPr>
                <a:spLocks noChangeShapeType="1"/>
              </p:cNvSpPr>
              <p:nvPr/>
            </p:nvSpPr>
            <p:spPr bwMode="auto">
              <a:xfrm flipV="1">
                <a:off x="4072" y="2588"/>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5" name="Line 1846"/>
              <p:cNvSpPr>
                <a:spLocks noChangeShapeType="1"/>
              </p:cNvSpPr>
              <p:nvPr/>
            </p:nvSpPr>
            <p:spPr bwMode="auto">
              <a:xfrm flipV="1">
                <a:off x="4072" y="2548"/>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6" name="Line 1847"/>
              <p:cNvSpPr>
                <a:spLocks noChangeShapeType="1"/>
              </p:cNvSpPr>
              <p:nvPr/>
            </p:nvSpPr>
            <p:spPr bwMode="auto">
              <a:xfrm flipV="1">
                <a:off x="4072" y="2509"/>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7" name="Line 1848"/>
              <p:cNvSpPr>
                <a:spLocks noChangeShapeType="1"/>
              </p:cNvSpPr>
              <p:nvPr/>
            </p:nvSpPr>
            <p:spPr bwMode="auto">
              <a:xfrm flipV="1">
                <a:off x="4072" y="2468"/>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8" name="Line 1849"/>
              <p:cNvSpPr>
                <a:spLocks noChangeShapeType="1"/>
              </p:cNvSpPr>
              <p:nvPr/>
            </p:nvSpPr>
            <p:spPr bwMode="auto">
              <a:xfrm flipV="1">
                <a:off x="4072" y="2429"/>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9" name="Line 1850"/>
              <p:cNvSpPr>
                <a:spLocks noChangeShapeType="1"/>
              </p:cNvSpPr>
              <p:nvPr/>
            </p:nvSpPr>
            <p:spPr bwMode="auto">
              <a:xfrm flipV="1">
                <a:off x="4072" y="2389"/>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0" name="Line 1851"/>
              <p:cNvSpPr>
                <a:spLocks noChangeShapeType="1"/>
              </p:cNvSpPr>
              <p:nvPr/>
            </p:nvSpPr>
            <p:spPr bwMode="auto">
              <a:xfrm flipV="1">
                <a:off x="4072" y="2350"/>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1" name="Line 1852"/>
              <p:cNvSpPr>
                <a:spLocks noChangeShapeType="1"/>
              </p:cNvSpPr>
              <p:nvPr/>
            </p:nvSpPr>
            <p:spPr bwMode="auto">
              <a:xfrm flipV="1">
                <a:off x="4072" y="2310"/>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2" name="Line 1853"/>
              <p:cNvSpPr>
                <a:spLocks noChangeShapeType="1"/>
              </p:cNvSpPr>
              <p:nvPr/>
            </p:nvSpPr>
            <p:spPr bwMode="auto">
              <a:xfrm flipV="1">
                <a:off x="4072" y="2270"/>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3" name="Line 1854"/>
              <p:cNvSpPr>
                <a:spLocks noChangeShapeType="1"/>
              </p:cNvSpPr>
              <p:nvPr/>
            </p:nvSpPr>
            <p:spPr bwMode="auto">
              <a:xfrm flipV="1">
                <a:off x="4905" y="2824"/>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4" name="Line 1855"/>
              <p:cNvSpPr>
                <a:spLocks noChangeShapeType="1"/>
              </p:cNvSpPr>
              <p:nvPr/>
            </p:nvSpPr>
            <p:spPr bwMode="auto">
              <a:xfrm flipV="1">
                <a:off x="4905" y="2784"/>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5" name="Line 1856"/>
              <p:cNvSpPr>
                <a:spLocks noChangeShapeType="1"/>
              </p:cNvSpPr>
              <p:nvPr/>
            </p:nvSpPr>
            <p:spPr bwMode="auto">
              <a:xfrm flipV="1">
                <a:off x="4905" y="2745"/>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6" name="Line 1857"/>
              <p:cNvSpPr>
                <a:spLocks noChangeShapeType="1"/>
              </p:cNvSpPr>
              <p:nvPr/>
            </p:nvSpPr>
            <p:spPr bwMode="auto">
              <a:xfrm flipV="1">
                <a:off x="4905" y="2705"/>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7" name="Line 1858"/>
              <p:cNvSpPr>
                <a:spLocks noChangeShapeType="1"/>
              </p:cNvSpPr>
              <p:nvPr/>
            </p:nvSpPr>
            <p:spPr bwMode="auto">
              <a:xfrm flipV="1">
                <a:off x="4905" y="2665"/>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8" name="Line 1859"/>
              <p:cNvSpPr>
                <a:spLocks noChangeShapeType="1"/>
              </p:cNvSpPr>
              <p:nvPr/>
            </p:nvSpPr>
            <p:spPr bwMode="auto">
              <a:xfrm flipV="1">
                <a:off x="4905" y="2625"/>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9" name="Line 1860"/>
              <p:cNvSpPr>
                <a:spLocks noChangeShapeType="1"/>
              </p:cNvSpPr>
              <p:nvPr/>
            </p:nvSpPr>
            <p:spPr bwMode="auto">
              <a:xfrm flipV="1">
                <a:off x="4905" y="2585"/>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0" name="Line 1861"/>
              <p:cNvSpPr>
                <a:spLocks noChangeShapeType="1"/>
              </p:cNvSpPr>
              <p:nvPr/>
            </p:nvSpPr>
            <p:spPr bwMode="auto">
              <a:xfrm flipV="1">
                <a:off x="4905" y="2546"/>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1" name="Line 1862"/>
              <p:cNvSpPr>
                <a:spLocks noChangeShapeType="1"/>
              </p:cNvSpPr>
              <p:nvPr/>
            </p:nvSpPr>
            <p:spPr bwMode="auto">
              <a:xfrm flipV="1">
                <a:off x="4905" y="2506"/>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2" name="Line 1863"/>
              <p:cNvSpPr>
                <a:spLocks noChangeShapeType="1"/>
              </p:cNvSpPr>
              <p:nvPr/>
            </p:nvSpPr>
            <p:spPr bwMode="auto">
              <a:xfrm flipV="1">
                <a:off x="4905" y="2467"/>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3" name="Line 1864"/>
              <p:cNvSpPr>
                <a:spLocks noChangeShapeType="1"/>
              </p:cNvSpPr>
              <p:nvPr/>
            </p:nvSpPr>
            <p:spPr bwMode="auto">
              <a:xfrm flipV="1">
                <a:off x="4905" y="2426"/>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4" name="Line 1865"/>
              <p:cNvSpPr>
                <a:spLocks noChangeShapeType="1"/>
              </p:cNvSpPr>
              <p:nvPr/>
            </p:nvSpPr>
            <p:spPr bwMode="auto">
              <a:xfrm flipV="1">
                <a:off x="4905" y="2387"/>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5" name="Line 1866"/>
              <p:cNvSpPr>
                <a:spLocks noChangeShapeType="1"/>
              </p:cNvSpPr>
              <p:nvPr/>
            </p:nvSpPr>
            <p:spPr bwMode="auto">
              <a:xfrm flipV="1">
                <a:off x="4905" y="2347"/>
                <a:ext cx="0" cy="2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6" name="Line 1867"/>
              <p:cNvSpPr>
                <a:spLocks noChangeShapeType="1"/>
              </p:cNvSpPr>
              <p:nvPr/>
            </p:nvSpPr>
            <p:spPr bwMode="auto">
              <a:xfrm flipV="1">
                <a:off x="4905" y="2307"/>
                <a:ext cx="0" cy="2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7" name="Line 1868"/>
              <p:cNvSpPr>
                <a:spLocks noChangeShapeType="1"/>
              </p:cNvSpPr>
              <p:nvPr/>
            </p:nvSpPr>
            <p:spPr bwMode="auto">
              <a:xfrm flipV="1">
                <a:off x="4905" y="2268"/>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8" name="Line 1869"/>
              <p:cNvSpPr>
                <a:spLocks noChangeShapeType="1"/>
              </p:cNvSpPr>
              <p:nvPr/>
            </p:nvSpPr>
            <p:spPr bwMode="auto">
              <a:xfrm flipV="1">
                <a:off x="3468" y="1180"/>
                <a:ext cx="0" cy="21"/>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9" name="Line 1870"/>
              <p:cNvSpPr>
                <a:spLocks noChangeShapeType="1"/>
              </p:cNvSpPr>
              <p:nvPr/>
            </p:nvSpPr>
            <p:spPr bwMode="auto">
              <a:xfrm flipV="1">
                <a:off x="3468" y="1141"/>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0" name="Line 1871"/>
              <p:cNvSpPr>
                <a:spLocks noChangeShapeType="1"/>
              </p:cNvSpPr>
              <p:nvPr/>
            </p:nvSpPr>
            <p:spPr bwMode="auto">
              <a:xfrm flipV="1">
                <a:off x="3468" y="1101"/>
                <a:ext cx="0" cy="21"/>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1" name="Line 1872"/>
              <p:cNvSpPr>
                <a:spLocks noChangeShapeType="1"/>
              </p:cNvSpPr>
              <p:nvPr/>
            </p:nvSpPr>
            <p:spPr bwMode="auto">
              <a:xfrm flipV="1">
                <a:off x="3468" y="1062"/>
                <a:ext cx="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2" name="Line 1873"/>
              <p:cNvSpPr>
                <a:spLocks noChangeShapeType="1"/>
              </p:cNvSpPr>
              <p:nvPr/>
            </p:nvSpPr>
            <p:spPr bwMode="auto">
              <a:xfrm flipV="1">
                <a:off x="3468" y="1022"/>
                <a:ext cx="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3" name="Line 1874"/>
              <p:cNvSpPr>
                <a:spLocks noChangeShapeType="1"/>
              </p:cNvSpPr>
              <p:nvPr/>
            </p:nvSpPr>
            <p:spPr bwMode="auto">
              <a:xfrm flipV="1">
                <a:off x="3468" y="983"/>
                <a:ext cx="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4" name="Line 1875"/>
              <p:cNvSpPr>
                <a:spLocks noChangeShapeType="1"/>
              </p:cNvSpPr>
              <p:nvPr/>
            </p:nvSpPr>
            <p:spPr bwMode="auto">
              <a:xfrm flipV="1">
                <a:off x="3468" y="943"/>
                <a:ext cx="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5" name="Line 1876"/>
              <p:cNvSpPr>
                <a:spLocks noChangeShapeType="1"/>
              </p:cNvSpPr>
              <p:nvPr/>
            </p:nvSpPr>
            <p:spPr bwMode="auto">
              <a:xfrm flipV="1">
                <a:off x="3468" y="906"/>
                <a:ext cx="0" cy="17"/>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6" name="Line 1877"/>
              <p:cNvSpPr>
                <a:spLocks noChangeShapeType="1"/>
              </p:cNvSpPr>
              <p:nvPr/>
            </p:nvSpPr>
            <p:spPr bwMode="auto">
              <a:xfrm flipV="1">
                <a:off x="3986" y="1207"/>
                <a:ext cx="0" cy="3"/>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7" name="Line 1878"/>
              <p:cNvSpPr>
                <a:spLocks noChangeShapeType="1"/>
              </p:cNvSpPr>
              <p:nvPr/>
            </p:nvSpPr>
            <p:spPr bwMode="auto">
              <a:xfrm flipV="1">
                <a:off x="3986" y="1166"/>
                <a:ext cx="0" cy="21"/>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8" name="Line 1879"/>
              <p:cNvSpPr>
                <a:spLocks noChangeShapeType="1"/>
              </p:cNvSpPr>
              <p:nvPr/>
            </p:nvSpPr>
            <p:spPr bwMode="auto">
              <a:xfrm flipV="1">
                <a:off x="3986" y="1127"/>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9" name="Line 1880"/>
              <p:cNvSpPr>
                <a:spLocks noChangeShapeType="1"/>
              </p:cNvSpPr>
              <p:nvPr/>
            </p:nvSpPr>
            <p:spPr bwMode="auto">
              <a:xfrm flipV="1">
                <a:off x="3986" y="1087"/>
                <a:ext cx="0" cy="21"/>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0" name="Line 1881"/>
              <p:cNvSpPr>
                <a:spLocks noChangeShapeType="1"/>
              </p:cNvSpPr>
              <p:nvPr/>
            </p:nvSpPr>
            <p:spPr bwMode="auto">
              <a:xfrm flipV="1">
                <a:off x="3986" y="1048"/>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1" name="Line 1882"/>
              <p:cNvSpPr>
                <a:spLocks noChangeShapeType="1"/>
              </p:cNvSpPr>
              <p:nvPr/>
            </p:nvSpPr>
            <p:spPr bwMode="auto">
              <a:xfrm flipV="1">
                <a:off x="3986" y="1008"/>
                <a:ext cx="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2" name="Line 1883"/>
              <p:cNvSpPr>
                <a:spLocks noChangeShapeType="1"/>
              </p:cNvSpPr>
              <p:nvPr/>
            </p:nvSpPr>
            <p:spPr bwMode="auto">
              <a:xfrm flipV="1">
                <a:off x="3986" y="969"/>
                <a:ext cx="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3" name="Line 1884"/>
              <p:cNvSpPr>
                <a:spLocks noChangeShapeType="1"/>
              </p:cNvSpPr>
              <p:nvPr/>
            </p:nvSpPr>
            <p:spPr bwMode="auto">
              <a:xfrm flipV="1">
                <a:off x="3986" y="929"/>
                <a:ext cx="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4" name="Line 1885"/>
              <p:cNvSpPr>
                <a:spLocks noChangeShapeType="1"/>
              </p:cNvSpPr>
              <p:nvPr/>
            </p:nvSpPr>
            <p:spPr bwMode="auto">
              <a:xfrm flipV="1">
                <a:off x="3986" y="906"/>
                <a:ext cx="0" cy="3"/>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5" name="Line 1886"/>
              <p:cNvSpPr>
                <a:spLocks noChangeShapeType="1"/>
              </p:cNvSpPr>
              <p:nvPr/>
            </p:nvSpPr>
            <p:spPr bwMode="auto">
              <a:xfrm flipV="1">
                <a:off x="4301" y="1193"/>
                <a:ext cx="0" cy="17"/>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6" name="Line 1887"/>
              <p:cNvSpPr>
                <a:spLocks noChangeShapeType="1"/>
              </p:cNvSpPr>
              <p:nvPr/>
            </p:nvSpPr>
            <p:spPr bwMode="auto">
              <a:xfrm flipV="1">
                <a:off x="4301" y="1152"/>
                <a:ext cx="0" cy="21"/>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7" name="Line 1888"/>
              <p:cNvSpPr>
                <a:spLocks noChangeShapeType="1"/>
              </p:cNvSpPr>
              <p:nvPr/>
            </p:nvSpPr>
            <p:spPr bwMode="auto">
              <a:xfrm flipV="1">
                <a:off x="4301" y="1113"/>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8" name="Line 1889"/>
              <p:cNvSpPr>
                <a:spLocks noChangeShapeType="1"/>
              </p:cNvSpPr>
              <p:nvPr/>
            </p:nvSpPr>
            <p:spPr bwMode="auto">
              <a:xfrm flipV="1">
                <a:off x="4301" y="1073"/>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9" name="Line 1890"/>
              <p:cNvSpPr>
                <a:spLocks noChangeShapeType="1"/>
              </p:cNvSpPr>
              <p:nvPr/>
            </p:nvSpPr>
            <p:spPr bwMode="auto">
              <a:xfrm flipV="1">
                <a:off x="4301" y="1034"/>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0" name="Line 1891"/>
              <p:cNvSpPr>
                <a:spLocks noChangeShapeType="1"/>
              </p:cNvSpPr>
              <p:nvPr/>
            </p:nvSpPr>
            <p:spPr bwMode="auto">
              <a:xfrm flipV="1">
                <a:off x="4301" y="994"/>
                <a:ext cx="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1" name="Line 1892"/>
              <p:cNvSpPr>
                <a:spLocks noChangeShapeType="1"/>
              </p:cNvSpPr>
              <p:nvPr/>
            </p:nvSpPr>
            <p:spPr bwMode="auto">
              <a:xfrm flipV="1">
                <a:off x="4301" y="954"/>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2" name="Line 1893"/>
              <p:cNvSpPr>
                <a:spLocks noChangeShapeType="1"/>
              </p:cNvSpPr>
              <p:nvPr/>
            </p:nvSpPr>
            <p:spPr bwMode="auto">
              <a:xfrm flipV="1">
                <a:off x="4301" y="915"/>
                <a:ext cx="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3" name="Line 1894"/>
              <p:cNvSpPr>
                <a:spLocks noChangeShapeType="1"/>
              </p:cNvSpPr>
              <p:nvPr/>
            </p:nvSpPr>
            <p:spPr bwMode="auto">
              <a:xfrm flipV="1">
                <a:off x="5020" y="1179"/>
                <a:ext cx="0" cy="19"/>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4" name="Line 1895"/>
              <p:cNvSpPr>
                <a:spLocks noChangeShapeType="1"/>
              </p:cNvSpPr>
              <p:nvPr/>
            </p:nvSpPr>
            <p:spPr bwMode="auto">
              <a:xfrm flipV="1">
                <a:off x="5020" y="1138"/>
                <a:ext cx="0" cy="21"/>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5" name="Line 1896"/>
              <p:cNvSpPr>
                <a:spLocks noChangeShapeType="1"/>
              </p:cNvSpPr>
              <p:nvPr/>
            </p:nvSpPr>
            <p:spPr bwMode="auto">
              <a:xfrm flipV="1">
                <a:off x="5020" y="1099"/>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6" name="Line 1897"/>
              <p:cNvSpPr>
                <a:spLocks noChangeShapeType="1"/>
              </p:cNvSpPr>
              <p:nvPr/>
            </p:nvSpPr>
            <p:spPr bwMode="auto">
              <a:xfrm flipV="1">
                <a:off x="5020" y="1059"/>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7" name="Line 1898"/>
              <p:cNvSpPr>
                <a:spLocks noChangeShapeType="1"/>
              </p:cNvSpPr>
              <p:nvPr/>
            </p:nvSpPr>
            <p:spPr bwMode="auto">
              <a:xfrm flipV="1">
                <a:off x="5020" y="1020"/>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8" name="Line 1899"/>
              <p:cNvSpPr>
                <a:spLocks noChangeShapeType="1"/>
              </p:cNvSpPr>
              <p:nvPr/>
            </p:nvSpPr>
            <p:spPr bwMode="auto">
              <a:xfrm flipV="1">
                <a:off x="5020" y="980"/>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9" name="Line 1900"/>
              <p:cNvSpPr>
                <a:spLocks noChangeShapeType="1"/>
              </p:cNvSpPr>
              <p:nvPr/>
            </p:nvSpPr>
            <p:spPr bwMode="auto">
              <a:xfrm flipV="1">
                <a:off x="5020" y="940"/>
                <a:ext cx="0" cy="20"/>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00" name="Line 1901"/>
              <p:cNvSpPr>
                <a:spLocks noChangeShapeType="1"/>
              </p:cNvSpPr>
              <p:nvPr/>
            </p:nvSpPr>
            <p:spPr bwMode="auto">
              <a:xfrm flipV="1">
                <a:off x="5020" y="906"/>
                <a:ext cx="0" cy="14"/>
              </a:xfrm>
              <a:prstGeom prst="line">
                <a:avLst/>
              </a:prstGeom>
              <a:noFill/>
              <a:ln w="1">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01" name="Rectangle 1902"/>
              <p:cNvSpPr>
                <a:spLocks noChangeArrowheads="1"/>
              </p:cNvSpPr>
              <p:nvPr/>
            </p:nvSpPr>
            <p:spPr bwMode="auto">
              <a:xfrm>
                <a:off x="3223" y="68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02" name="Rectangle 1903"/>
              <p:cNvSpPr>
                <a:spLocks noChangeArrowheads="1"/>
              </p:cNvSpPr>
              <p:nvPr/>
            </p:nvSpPr>
            <p:spPr bwMode="auto">
              <a:xfrm>
                <a:off x="3299" y="68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03" name="Rectangle 1904"/>
              <p:cNvSpPr>
                <a:spLocks noChangeArrowheads="1"/>
              </p:cNvSpPr>
              <p:nvPr/>
            </p:nvSpPr>
            <p:spPr bwMode="auto">
              <a:xfrm>
                <a:off x="3399" y="68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04" name="Rectangle 1905"/>
              <p:cNvSpPr>
                <a:spLocks noChangeArrowheads="1"/>
              </p:cNvSpPr>
              <p:nvPr/>
            </p:nvSpPr>
            <p:spPr bwMode="auto">
              <a:xfrm>
                <a:off x="3475" y="68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05" name="Rectangle 1906"/>
              <p:cNvSpPr>
                <a:spLocks noChangeArrowheads="1"/>
              </p:cNvSpPr>
              <p:nvPr/>
            </p:nvSpPr>
            <p:spPr bwMode="auto">
              <a:xfrm>
                <a:off x="3560" y="68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06" name="Rectangle 1907"/>
              <p:cNvSpPr>
                <a:spLocks noChangeArrowheads="1"/>
              </p:cNvSpPr>
              <p:nvPr/>
            </p:nvSpPr>
            <p:spPr bwMode="auto">
              <a:xfrm>
                <a:off x="3420" y="672"/>
                <a:ext cx="24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Times New Roman" pitchFamily="18" charset="0"/>
                    <a:cs typeface="Arial" pitchFamily="34" charset="0"/>
                  </a:rPr>
                  <a:t> HL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07" name="Rectangle 1908"/>
              <p:cNvSpPr>
                <a:spLocks noChangeArrowheads="1"/>
              </p:cNvSpPr>
              <p:nvPr/>
            </p:nvSpPr>
            <p:spPr bwMode="auto">
              <a:xfrm>
                <a:off x="3686" y="681"/>
                <a:ext cx="11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08" name="Rectangle 1909"/>
              <p:cNvSpPr>
                <a:spLocks noChangeArrowheads="1"/>
              </p:cNvSpPr>
              <p:nvPr/>
            </p:nvSpPr>
            <p:spPr bwMode="auto">
              <a:xfrm>
                <a:off x="3732" y="681"/>
                <a:ext cx="9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09" name="Rectangle 1910"/>
              <p:cNvSpPr>
                <a:spLocks noChangeArrowheads="1"/>
              </p:cNvSpPr>
              <p:nvPr/>
            </p:nvSpPr>
            <p:spPr bwMode="auto">
              <a:xfrm>
                <a:off x="3766" y="681"/>
                <a:ext cx="15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10" name="Rectangle 1911"/>
              <p:cNvSpPr>
                <a:spLocks noChangeArrowheads="1"/>
              </p:cNvSpPr>
              <p:nvPr/>
            </p:nvSpPr>
            <p:spPr bwMode="auto">
              <a:xfrm>
                <a:off x="3851" y="681"/>
                <a:ext cx="1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11" name="Rectangle 1912"/>
              <p:cNvSpPr>
                <a:spLocks noChangeArrowheads="1"/>
              </p:cNvSpPr>
              <p:nvPr/>
            </p:nvSpPr>
            <p:spPr bwMode="auto">
              <a:xfrm>
                <a:off x="3949" y="681"/>
                <a:ext cx="16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12" name="Rectangle 1913"/>
              <p:cNvSpPr>
                <a:spLocks noChangeArrowheads="1"/>
              </p:cNvSpPr>
              <p:nvPr/>
            </p:nvSpPr>
            <p:spPr bwMode="auto">
              <a:xfrm>
                <a:off x="4042" y="681"/>
                <a:ext cx="9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13" name="Rectangle 1914"/>
              <p:cNvSpPr>
                <a:spLocks noChangeArrowheads="1"/>
              </p:cNvSpPr>
              <p:nvPr/>
            </p:nvSpPr>
            <p:spPr bwMode="auto">
              <a:xfrm>
                <a:off x="4076" y="681"/>
                <a:ext cx="11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14" name="Rectangle 1915"/>
              <p:cNvSpPr>
                <a:spLocks noChangeArrowheads="1"/>
              </p:cNvSpPr>
              <p:nvPr/>
            </p:nvSpPr>
            <p:spPr bwMode="auto">
              <a:xfrm>
                <a:off x="4122" y="681"/>
                <a:ext cx="13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15" name="Rectangle 1916"/>
              <p:cNvSpPr>
                <a:spLocks noChangeArrowheads="1"/>
              </p:cNvSpPr>
              <p:nvPr/>
            </p:nvSpPr>
            <p:spPr bwMode="auto">
              <a:xfrm>
                <a:off x="4191" y="681"/>
                <a:ext cx="9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214" name="Group 2118"/>
            <p:cNvGrpSpPr>
              <a:grpSpLocks/>
            </p:cNvGrpSpPr>
            <p:nvPr/>
          </p:nvGrpSpPr>
          <p:grpSpPr bwMode="auto">
            <a:xfrm>
              <a:off x="3296" y="665"/>
              <a:ext cx="2391" cy="2186"/>
              <a:chOff x="3296" y="665"/>
              <a:chExt cx="2391" cy="2186"/>
            </a:xfrm>
          </p:grpSpPr>
          <p:sp>
            <p:nvSpPr>
              <p:cNvPr id="7316" name="Rectangle 1918"/>
              <p:cNvSpPr>
                <a:spLocks noChangeArrowheads="1"/>
              </p:cNvSpPr>
              <p:nvPr/>
            </p:nvSpPr>
            <p:spPr bwMode="auto">
              <a:xfrm>
                <a:off x="4225" y="681"/>
                <a:ext cx="13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17" name="Rectangle 1919"/>
              <p:cNvSpPr>
                <a:spLocks noChangeArrowheads="1"/>
              </p:cNvSpPr>
              <p:nvPr/>
            </p:nvSpPr>
            <p:spPr bwMode="auto">
              <a:xfrm>
                <a:off x="4295" y="681"/>
                <a:ext cx="12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18" name="Rectangle 1920"/>
              <p:cNvSpPr>
                <a:spLocks noChangeArrowheads="1"/>
              </p:cNvSpPr>
              <p:nvPr/>
            </p:nvSpPr>
            <p:spPr bwMode="auto">
              <a:xfrm>
                <a:off x="4356" y="681"/>
                <a:ext cx="12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19" name="Rectangle 1921"/>
              <p:cNvSpPr>
                <a:spLocks noChangeArrowheads="1"/>
              </p:cNvSpPr>
              <p:nvPr/>
            </p:nvSpPr>
            <p:spPr bwMode="auto">
              <a:xfrm>
                <a:off x="4418" y="681"/>
                <a:ext cx="11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20" name="Rectangle 1922"/>
              <p:cNvSpPr>
                <a:spLocks noChangeArrowheads="1"/>
              </p:cNvSpPr>
              <p:nvPr/>
            </p:nvSpPr>
            <p:spPr bwMode="auto">
              <a:xfrm>
                <a:off x="4463" y="681"/>
                <a:ext cx="11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21" name="Rectangle 1923"/>
              <p:cNvSpPr>
                <a:spLocks noChangeArrowheads="1"/>
              </p:cNvSpPr>
              <p:nvPr/>
            </p:nvSpPr>
            <p:spPr bwMode="auto">
              <a:xfrm>
                <a:off x="4516" y="681"/>
                <a:ext cx="9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22" name="Rectangle 1924"/>
              <p:cNvSpPr>
                <a:spLocks noChangeArrowheads="1"/>
              </p:cNvSpPr>
              <p:nvPr/>
            </p:nvSpPr>
            <p:spPr bwMode="auto">
              <a:xfrm>
                <a:off x="4552" y="681"/>
                <a:ext cx="9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23" name="Rectangle 1925"/>
              <p:cNvSpPr>
                <a:spLocks noChangeArrowheads="1"/>
              </p:cNvSpPr>
              <p:nvPr/>
            </p:nvSpPr>
            <p:spPr bwMode="auto">
              <a:xfrm>
                <a:off x="4586" y="681"/>
                <a:ext cx="13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24" name="Rectangle 1926"/>
              <p:cNvSpPr>
                <a:spLocks noChangeArrowheads="1"/>
              </p:cNvSpPr>
              <p:nvPr/>
            </p:nvSpPr>
            <p:spPr bwMode="auto">
              <a:xfrm>
                <a:off x="4656" y="681"/>
                <a:ext cx="13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25" name="Rectangle 1927"/>
              <p:cNvSpPr>
                <a:spLocks noChangeArrowheads="1"/>
              </p:cNvSpPr>
              <p:nvPr/>
            </p:nvSpPr>
            <p:spPr bwMode="auto">
              <a:xfrm>
                <a:off x="4725" y="681"/>
                <a:ext cx="13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26" name="Rectangle 1928"/>
              <p:cNvSpPr>
                <a:spLocks noChangeArrowheads="1"/>
              </p:cNvSpPr>
              <p:nvPr/>
            </p:nvSpPr>
            <p:spPr bwMode="auto">
              <a:xfrm>
                <a:off x="4794" y="681"/>
                <a:ext cx="13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27" name="Rectangle 1929"/>
              <p:cNvSpPr>
                <a:spLocks noChangeArrowheads="1"/>
              </p:cNvSpPr>
              <p:nvPr/>
            </p:nvSpPr>
            <p:spPr bwMode="auto">
              <a:xfrm>
                <a:off x="4863" y="681"/>
                <a:ext cx="9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28" name="Rectangle 1930"/>
              <p:cNvSpPr>
                <a:spLocks noChangeArrowheads="1"/>
              </p:cNvSpPr>
              <p:nvPr/>
            </p:nvSpPr>
            <p:spPr bwMode="auto">
              <a:xfrm>
                <a:off x="4897" y="681"/>
                <a:ext cx="11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29" name="Rectangle 1931"/>
              <p:cNvSpPr>
                <a:spLocks noChangeArrowheads="1"/>
              </p:cNvSpPr>
              <p:nvPr/>
            </p:nvSpPr>
            <p:spPr bwMode="auto">
              <a:xfrm>
                <a:off x="4943" y="681"/>
                <a:ext cx="13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30" name="Rectangle 1932"/>
              <p:cNvSpPr>
                <a:spLocks noChangeArrowheads="1"/>
              </p:cNvSpPr>
              <p:nvPr/>
            </p:nvSpPr>
            <p:spPr bwMode="auto">
              <a:xfrm>
                <a:off x="5013" y="665"/>
                <a:ext cx="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31" name="Rectangle 1933"/>
              <p:cNvSpPr>
                <a:spLocks noChangeArrowheads="1"/>
              </p:cNvSpPr>
              <p:nvPr/>
            </p:nvSpPr>
            <p:spPr bwMode="auto">
              <a:xfrm>
                <a:off x="5045" y="665"/>
                <a:ext cx="1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32" name="Rectangle 1934"/>
              <p:cNvSpPr>
                <a:spLocks noChangeArrowheads="1"/>
              </p:cNvSpPr>
              <p:nvPr/>
            </p:nvSpPr>
            <p:spPr bwMode="auto">
              <a:xfrm>
                <a:off x="5094" y="681"/>
                <a:ext cx="11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33" name="Line 1935"/>
              <p:cNvSpPr>
                <a:spLocks noChangeShapeType="1"/>
              </p:cNvSpPr>
              <p:nvPr/>
            </p:nvSpPr>
            <p:spPr bwMode="auto">
              <a:xfrm>
                <a:off x="3296" y="2851"/>
                <a:ext cx="1724" cy="0"/>
              </a:xfrm>
              <a:prstGeom prst="line">
                <a:avLst/>
              </a:prstGeom>
              <a:noFill/>
              <a:ln w="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4" name="Line 1936"/>
              <p:cNvSpPr>
                <a:spLocks noChangeShapeType="1"/>
              </p:cNvSpPr>
              <p:nvPr/>
            </p:nvSpPr>
            <p:spPr bwMode="auto">
              <a:xfrm>
                <a:off x="3296" y="851"/>
                <a:ext cx="1724" cy="0"/>
              </a:xfrm>
              <a:prstGeom prst="line">
                <a:avLst/>
              </a:prstGeom>
              <a:noFill/>
              <a:ln w="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5" name="Line 1937"/>
              <p:cNvSpPr>
                <a:spLocks noChangeShapeType="1"/>
              </p:cNvSpPr>
              <p:nvPr/>
            </p:nvSpPr>
            <p:spPr bwMode="auto">
              <a:xfrm flipV="1">
                <a:off x="3296" y="851"/>
                <a:ext cx="0" cy="2000"/>
              </a:xfrm>
              <a:prstGeom prst="line">
                <a:avLst/>
              </a:prstGeom>
              <a:noFill/>
              <a:ln w="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6" name="Line 1938"/>
              <p:cNvSpPr>
                <a:spLocks noChangeShapeType="1"/>
              </p:cNvSpPr>
              <p:nvPr/>
            </p:nvSpPr>
            <p:spPr bwMode="auto">
              <a:xfrm flipV="1">
                <a:off x="5020" y="851"/>
                <a:ext cx="0" cy="2000"/>
              </a:xfrm>
              <a:prstGeom prst="line">
                <a:avLst/>
              </a:prstGeom>
              <a:noFill/>
              <a:ln w="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7" name="Rectangle 1939"/>
              <p:cNvSpPr>
                <a:spLocks noChangeArrowheads="1"/>
              </p:cNvSpPr>
              <p:nvPr/>
            </p:nvSpPr>
            <p:spPr bwMode="auto">
              <a:xfrm>
                <a:off x="5120" y="2584"/>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38" name="Rectangle 1940"/>
              <p:cNvSpPr>
                <a:spLocks noChangeArrowheads="1"/>
              </p:cNvSpPr>
              <p:nvPr/>
            </p:nvSpPr>
            <p:spPr bwMode="auto">
              <a:xfrm>
                <a:off x="5176" y="2584"/>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39" name="Rectangle 1941"/>
              <p:cNvSpPr>
                <a:spLocks noChangeArrowheads="1"/>
              </p:cNvSpPr>
              <p:nvPr/>
            </p:nvSpPr>
            <p:spPr bwMode="auto">
              <a:xfrm>
                <a:off x="5223" y="2584"/>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40" name="Rectangle 1942"/>
              <p:cNvSpPr>
                <a:spLocks noChangeArrowheads="1"/>
              </p:cNvSpPr>
              <p:nvPr/>
            </p:nvSpPr>
            <p:spPr bwMode="auto">
              <a:xfrm>
                <a:off x="5278" y="2584"/>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41" name="Rectangle 1943"/>
              <p:cNvSpPr>
                <a:spLocks noChangeArrowheads="1"/>
              </p:cNvSpPr>
              <p:nvPr/>
            </p:nvSpPr>
            <p:spPr bwMode="auto">
              <a:xfrm>
                <a:off x="5314" y="2584"/>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42" name="Rectangle 1944"/>
              <p:cNvSpPr>
                <a:spLocks noChangeArrowheads="1"/>
              </p:cNvSpPr>
              <p:nvPr/>
            </p:nvSpPr>
            <p:spPr bwMode="auto">
              <a:xfrm>
                <a:off x="5368" y="2584"/>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43" name="Rectangle 1945"/>
              <p:cNvSpPr>
                <a:spLocks noChangeArrowheads="1"/>
              </p:cNvSpPr>
              <p:nvPr/>
            </p:nvSpPr>
            <p:spPr bwMode="auto">
              <a:xfrm>
                <a:off x="5423" y="2584"/>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44" name="Rectangle 1946"/>
              <p:cNvSpPr>
                <a:spLocks noChangeArrowheads="1"/>
              </p:cNvSpPr>
              <p:nvPr/>
            </p:nvSpPr>
            <p:spPr bwMode="auto">
              <a:xfrm>
                <a:off x="5466" y="2584"/>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45" name="Rectangle 1947"/>
              <p:cNvSpPr>
                <a:spLocks noChangeArrowheads="1"/>
              </p:cNvSpPr>
              <p:nvPr/>
            </p:nvSpPr>
            <p:spPr bwMode="auto">
              <a:xfrm>
                <a:off x="5494" y="2574"/>
                <a:ext cx="18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Symbol" pitchFamily="18"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46" name="Rectangle 1948"/>
              <p:cNvSpPr>
                <a:spLocks noChangeArrowheads="1"/>
              </p:cNvSpPr>
              <p:nvPr/>
            </p:nvSpPr>
            <p:spPr bwMode="auto">
              <a:xfrm>
                <a:off x="5573" y="2634"/>
                <a:ext cx="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47" name="Rectangle 1949"/>
              <p:cNvSpPr>
                <a:spLocks noChangeArrowheads="1"/>
              </p:cNvSpPr>
              <p:nvPr/>
            </p:nvSpPr>
            <p:spPr bwMode="auto">
              <a:xfrm>
                <a:off x="5607" y="2634"/>
                <a:ext cx="8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q</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48" name="Line 1950"/>
              <p:cNvSpPr>
                <a:spLocks noChangeShapeType="1"/>
              </p:cNvSpPr>
              <p:nvPr/>
            </p:nvSpPr>
            <p:spPr bwMode="auto">
              <a:xfrm>
                <a:off x="4272" y="2602"/>
                <a:ext cx="63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9" name="Line 1951"/>
              <p:cNvSpPr>
                <a:spLocks noChangeShapeType="1"/>
              </p:cNvSpPr>
              <p:nvPr/>
            </p:nvSpPr>
            <p:spPr bwMode="auto">
              <a:xfrm flipH="1" flipV="1">
                <a:off x="4828" y="2583"/>
                <a:ext cx="74"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0" name="Line 1952"/>
              <p:cNvSpPr>
                <a:spLocks noChangeShapeType="1"/>
              </p:cNvSpPr>
              <p:nvPr/>
            </p:nvSpPr>
            <p:spPr bwMode="auto">
              <a:xfrm>
                <a:off x="4828" y="2583"/>
                <a:ext cx="0" cy="3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1" name="Line 1953"/>
              <p:cNvSpPr>
                <a:spLocks noChangeShapeType="1"/>
              </p:cNvSpPr>
              <p:nvPr/>
            </p:nvSpPr>
            <p:spPr bwMode="auto">
              <a:xfrm flipV="1">
                <a:off x="4828" y="2602"/>
                <a:ext cx="74" cy="18"/>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2" name="Line 1954"/>
              <p:cNvSpPr>
                <a:spLocks noChangeShapeType="1"/>
              </p:cNvSpPr>
              <p:nvPr/>
            </p:nvSpPr>
            <p:spPr bwMode="auto">
              <a:xfrm flipH="1" flipV="1">
                <a:off x="4832" y="2585"/>
                <a:ext cx="70" cy="1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3" name="Line 1955"/>
              <p:cNvSpPr>
                <a:spLocks noChangeShapeType="1"/>
              </p:cNvSpPr>
              <p:nvPr/>
            </p:nvSpPr>
            <p:spPr bwMode="auto">
              <a:xfrm>
                <a:off x="4832" y="2585"/>
                <a:ext cx="0" cy="3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4" name="Line 1956"/>
              <p:cNvSpPr>
                <a:spLocks noChangeShapeType="1"/>
              </p:cNvSpPr>
              <p:nvPr/>
            </p:nvSpPr>
            <p:spPr bwMode="auto">
              <a:xfrm flipV="1">
                <a:off x="4832" y="2602"/>
                <a:ext cx="60" cy="1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5" name="Line 1957"/>
              <p:cNvSpPr>
                <a:spLocks noChangeShapeType="1"/>
              </p:cNvSpPr>
              <p:nvPr/>
            </p:nvSpPr>
            <p:spPr bwMode="auto">
              <a:xfrm flipH="1" flipV="1">
                <a:off x="4834" y="2589"/>
                <a:ext cx="58"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6" name="Line 1958"/>
              <p:cNvSpPr>
                <a:spLocks noChangeShapeType="1"/>
              </p:cNvSpPr>
              <p:nvPr/>
            </p:nvSpPr>
            <p:spPr bwMode="auto">
              <a:xfrm>
                <a:off x="4834" y="2589"/>
                <a:ext cx="0" cy="2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7" name="Line 1959"/>
              <p:cNvSpPr>
                <a:spLocks noChangeShapeType="1"/>
              </p:cNvSpPr>
              <p:nvPr/>
            </p:nvSpPr>
            <p:spPr bwMode="auto">
              <a:xfrm flipV="1">
                <a:off x="4834" y="2602"/>
                <a:ext cx="47" cy="1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8" name="Line 1960"/>
              <p:cNvSpPr>
                <a:spLocks noChangeShapeType="1"/>
              </p:cNvSpPr>
              <p:nvPr/>
            </p:nvSpPr>
            <p:spPr bwMode="auto">
              <a:xfrm flipH="1" flipV="1">
                <a:off x="4838" y="2592"/>
                <a:ext cx="43" cy="1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9" name="Line 1961"/>
              <p:cNvSpPr>
                <a:spLocks noChangeShapeType="1"/>
              </p:cNvSpPr>
              <p:nvPr/>
            </p:nvSpPr>
            <p:spPr bwMode="auto">
              <a:xfrm>
                <a:off x="4838" y="2592"/>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0" name="Line 1962"/>
              <p:cNvSpPr>
                <a:spLocks noChangeShapeType="1"/>
              </p:cNvSpPr>
              <p:nvPr/>
            </p:nvSpPr>
            <p:spPr bwMode="auto">
              <a:xfrm flipV="1">
                <a:off x="4838" y="2602"/>
                <a:ext cx="33" cy="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1" name="Line 1963"/>
              <p:cNvSpPr>
                <a:spLocks noChangeShapeType="1"/>
              </p:cNvSpPr>
              <p:nvPr/>
            </p:nvSpPr>
            <p:spPr bwMode="auto">
              <a:xfrm flipH="1" flipV="1">
                <a:off x="4840" y="2596"/>
                <a:ext cx="31"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2" name="Line 1964"/>
              <p:cNvSpPr>
                <a:spLocks noChangeShapeType="1"/>
              </p:cNvSpPr>
              <p:nvPr/>
            </p:nvSpPr>
            <p:spPr bwMode="auto">
              <a:xfrm>
                <a:off x="4840" y="2596"/>
                <a:ext cx="0" cy="1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3" name="Line 1965"/>
              <p:cNvSpPr>
                <a:spLocks noChangeShapeType="1"/>
              </p:cNvSpPr>
              <p:nvPr/>
            </p:nvSpPr>
            <p:spPr bwMode="auto">
              <a:xfrm flipV="1">
                <a:off x="4840" y="2602"/>
                <a:ext cx="19"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4" name="Line 1966"/>
              <p:cNvSpPr>
                <a:spLocks noChangeShapeType="1"/>
              </p:cNvSpPr>
              <p:nvPr/>
            </p:nvSpPr>
            <p:spPr bwMode="auto">
              <a:xfrm flipH="1" flipV="1">
                <a:off x="4844" y="2598"/>
                <a:ext cx="15"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5" name="Line 1967"/>
              <p:cNvSpPr>
                <a:spLocks noChangeShapeType="1"/>
              </p:cNvSpPr>
              <p:nvPr/>
            </p:nvSpPr>
            <p:spPr bwMode="auto">
              <a:xfrm>
                <a:off x="4844" y="2598"/>
                <a:ext cx="0" cy="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6" name="Line 1968"/>
              <p:cNvSpPr>
                <a:spLocks noChangeShapeType="1"/>
              </p:cNvSpPr>
              <p:nvPr/>
            </p:nvSpPr>
            <p:spPr bwMode="auto">
              <a:xfrm flipV="1">
                <a:off x="4844" y="2602"/>
                <a:ext cx="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7" name="Line 1969"/>
              <p:cNvSpPr>
                <a:spLocks noChangeShapeType="1"/>
              </p:cNvSpPr>
              <p:nvPr/>
            </p:nvSpPr>
            <p:spPr bwMode="auto">
              <a:xfrm flipH="1">
                <a:off x="4847" y="2602"/>
                <a:ext cx="2"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8" name="Line 1970"/>
              <p:cNvSpPr>
                <a:spLocks noChangeShapeType="1"/>
              </p:cNvSpPr>
              <p:nvPr/>
            </p:nvSpPr>
            <p:spPr bwMode="auto">
              <a:xfrm flipV="1">
                <a:off x="4847" y="2601"/>
                <a:ext cx="0"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9" name="Line 1971"/>
              <p:cNvSpPr>
                <a:spLocks noChangeShapeType="1"/>
              </p:cNvSpPr>
              <p:nvPr/>
            </p:nvSpPr>
            <p:spPr bwMode="auto">
              <a:xfrm flipH="1">
                <a:off x="4838" y="2601"/>
                <a:ext cx="9"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0" name="Line 1972"/>
              <p:cNvSpPr>
                <a:spLocks noChangeShapeType="1"/>
              </p:cNvSpPr>
              <p:nvPr/>
            </p:nvSpPr>
            <p:spPr bwMode="auto">
              <a:xfrm flipH="1">
                <a:off x="4076" y="2602"/>
                <a:ext cx="61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1" name="Line 1973"/>
              <p:cNvSpPr>
                <a:spLocks noChangeShapeType="1"/>
              </p:cNvSpPr>
              <p:nvPr/>
            </p:nvSpPr>
            <p:spPr bwMode="auto">
              <a:xfrm>
                <a:off x="4076" y="2602"/>
                <a:ext cx="75" cy="18"/>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2" name="Line 1974"/>
              <p:cNvSpPr>
                <a:spLocks noChangeShapeType="1"/>
              </p:cNvSpPr>
              <p:nvPr/>
            </p:nvSpPr>
            <p:spPr bwMode="auto">
              <a:xfrm flipV="1">
                <a:off x="4151" y="2583"/>
                <a:ext cx="0" cy="3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3" name="Line 1975"/>
              <p:cNvSpPr>
                <a:spLocks noChangeShapeType="1"/>
              </p:cNvSpPr>
              <p:nvPr/>
            </p:nvSpPr>
            <p:spPr bwMode="auto">
              <a:xfrm flipH="1">
                <a:off x="4076" y="2583"/>
                <a:ext cx="75"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4" name="Line 1976"/>
              <p:cNvSpPr>
                <a:spLocks noChangeShapeType="1"/>
              </p:cNvSpPr>
              <p:nvPr/>
            </p:nvSpPr>
            <p:spPr bwMode="auto">
              <a:xfrm>
                <a:off x="4076" y="2602"/>
                <a:ext cx="72" cy="1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5" name="Line 1977"/>
              <p:cNvSpPr>
                <a:spLocks noChangeShapeType="1"/>
              </p:cNvSpPr>
              <p:nvPr/>
            </p:nvSpPr>
            <p:spPr bwMode="auto">
              <a:xfrm flipV="1">
                <a:off x="4148" y="2585"/>
                <a:ext cx="0" cy="3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6" name="Line 1978"/>
              <p:cNvSpPr>
                <a:spLocks noChangeShapeType="1"/>
              </p:cNvSpPr>
              <p:nvPr/>
            </p:nvSpPr>
            <p:spPr bwMode="auto">
              <a:xfrm flipH="1">
                <a:off x="4087" y="2585"/>
                <a:ext cx="61" cy="1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7" name="Line 1979"/>
              <p:cNvSpPr>
                <a:spLocks noChangeShapeType="1"/>
              </p:cNvSpPr>
              <p:nvPr/>
            </p:nvSpPr>
            <p:spPr bwMode="auto">
              <a:xfrm>
                <a:off x="4087" y="2602"/>
                <a:ext cx="57" cy="1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8" name="Line 1980"/>
              <p:cNvSpPr>
                <a:spLocks noChangeShapeType="1"/>
              </p:cNvSpPr>
              <p:nvPr/>
            </p:nvSpPr>
            <p:spPr bwMode="auto">
              <a:xfrm flipV="1">
                <a:off x="4144" y="2589"/>
                <a:ext cx="0" cy="2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9" name="Line 1981"/>
              <p:cNvSpPr>
                <a:spLocks noChangeShapeType="1"/>
              </p:cNvSpPr>
              <p:nvPr/>
            </p:nvSpPr>
            <p:spPr bwMode="auto">
              <a:xfrm flipH="1">
                <a:off x="4097" y="2589"/>
                <a:ext cx="47"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0" name="Line 1982"/>
              <p:cNvSpPr>
                <a:spLocks noChangeShapeType="1"/>
              </p:cNvSpPr>
              <p:nvPr/>
            </p:nvSpPr>
            <p:spPr bwMode="auto">
              <a:xfrm>
                <a:off x="4097" y="2602"/>
                <a:ext cx="43" cy="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1" name="Line 1983"/>
              <p:cNvSpPr>
                <a:spLocks noChangeShapeType="1"/>
              </p:cNvSpPr>
              <p:nvPr/>
            </p:nvSpPr>
            <p:spPr bwMode="auto">
              <a:xfrm flipV="1">
                <a:off x="4140" y="2592"/>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2" name="Line 1984"/>
              <p:cNvSpPr>
                <a:spLocks noChangeShapeType="1"/>
              </p:cNvSpPr>
              <p:nvPr/>
            </p:nvSpPr>
            <p:spPr bwMode="auto">
              <a:xfrm flipH="1">
                <a:off x="4108" y="2592"/>
                <a:ext cx="32" cy="1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3" name="Line 1985"/>
              <p:cNvSpPr>
                <a:spLocks noChangeShapeType="1"/>
              </p:cNvSpPr>
              <p:nvPr/>
            </p:nvSpPr>
            <p:spPr bwMode="auto">
              <a:xfrm>
                <a:off x="4108" y="2602"/>
                <a:ext cx="30" cy="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4" name="Line 1986"/>
              <p:cNvSpPr>
                <a:spLocks noChangeShapeType="1"/>
              </p:cNvSpPr>
              <p:nvPr/>
            </p:nvSpPr>
            <p:spPr bwMode="auto">
              <a:xfrm flipV="1">
                <a:off x="4138" y="2596"/>
                <a:ext cx="0" cy="1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5" name="Line 1987"/>
              <p:cNvSpPr>
                <a:spLocks noChangeShapeType="1"/>
              </p:cNvSpPr>
              <p:nvPr/>
            </p:nvSpPr>
            <p:spPr bwMode="auto">
              <a:xfrm flipH="1">
                <a:off x="4119" y="2596"/>
                <a:ext cx="19"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6" name="Line 1988"/>
              <p:cNvSpPr>
                <a:spLocks noChangeShapeType="1"/>
              </p:cNvSpPr>
              <p:nvPr/>
            </p:nvSpPr>
            <p:spPr bwMode="auto">
              <a:xfrm>
                <a:off x="4119" y="2602"/>
                <a:ext cx="15" cy="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7" name="Line 1989"/>
              <p:cNvSpPr>
                <a:spLocks noChangeShapeType="1"/>
              </p:cNvSpPr>
              <p:nvPr/>
            </p:nvSpPr>
            <p:spPr bwMode="auto">
              <a:xfrm flipV="1">
                <a:off x="4134" y="2598"/>
                <a:ext cx="0" cy="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8" name="Line 1990"/>
              <p:cNvSpPr>
                <a:spLocks noChangeShapeType="1"/>
              </p:cNvSpPr>
              <p:nvPr/>
            </p:nvSpPr>
            <p:spPr bwMode="auto">
              <a:xfrm flipH="1">
                <a:off x="4130" y="2598"/>
                <a:ext cx="4"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9" name="Line 1991"/>
              <p:cNvSpPr>
                <a:spLocks noChangeShapeType="1"/>
              </p:cNvSpPr>
              <p:nvPr/>
            </p:nvSpPr>
            <p:spPr bwMode="auto">
              <a:xfrm flipV="1">
                <a:off x="4130" y="2601"/>
                <a:ext cx="2"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0" name="Line 1992"/>
              <p:cNvSpPr>
                <a:spLocks noChangeShapeType="1"/>
              </p:cNvSpPr>
              <p:nvPr/>
            </p:nvSpPr>
            <p:spPr bwMode="auto">
              <a:xfrm>
                <a:off x="4132" y="2601"/>
                <a:ext cx="0" cy="1"/>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1" name="Line 1993"/>
              <p:cNvSpPr>
                <a:spLocks noChangeShapeType="1"/>
              </p:cNvSpPr>
              <p:nvPr/>
            </p:nvSpPr>
            <p:spPr bwMode="auto">
              <a:xfrm>
                <a:off x="4132" y="2602"/>
                <a:ext cx="8"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2" name="Line 1994"/>
              <p:cNvSpPr>
                <a:spLocks noChangeShapeType="1"/>
              </p:cNvSpPr>
              <p:nvPr/>
            </p:nvSpPr>
            <p:spPr bwMode="auto">
              <a:xfrm flipH="1">
                <a:off x="3437" y="2611"/>
                <a:ext cx="20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3" name="Line 1995"/>
              <p:cNvSpPr>
                <a:spLocks noChangeShapeType="1"/>
              </p:cNvSpPr>
              <p:nvPr/>
            </p:nvSpPr>
            <p:spPr bwMode="auto">
              <a:xfrm>
                <a:off x="3437" y="2611"/>
                <a:ext cx="63" cy="1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4" name="Line 1996"/>
              <p:cNvSpPr>
                <a:spLocks noChangeShapeType="1"/>
              </p:cNvSpPr>
              <p:nvPr/>
            </p:nvSpPr>
            <p:spPr bwMode="auto">
              <a:xfrm flipV="1">
                <a:off x="3500" y="2594"/>
                <a:ext cx="0" cy="3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5" name="Line 1997"/>
              <p:cNvSpPr>
                <a:spLocks noChangeShapeType="1"/>
              </p:cNvSpPr>
              <p:nvPr/>
            </p:nvSpPr>
            <p:spPr bwMode="auto">
              <a:xfrm flipH="1">
                <a:off x="3437" y="2594"/>
                <a:ext cx="63" cy="1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6" name="Line 1998"/>
              <p:cNvSpPr>
                <a:spLocks noChangeShapeType="1"/>
              </p:cNvSpPr>
              <p:nvPr/>
            </p:nvSpPr>
            <p:spPr bwMode="auto">
              <a:xfrm>
                <a:off x="3437" y="2611"/>
                <a:ext cx="61"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7" name="Line 1999"/>
              <p:cNvSpPr>
                <a:spLocks noChangeShapeType="1"/>
              </p:cNvSpPr>
              <p:nvPr/>
            </p:nvSpPr>
            <p:spPr bwMode="auto">
              <a:xfrm flipV="1">
                <a:off x="3498" y="2598"/>
                <a:ext cx="0" cy="2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8" name="Line 2000"/>
              <p:cNvSpPr>
                <a:spLocks noChangeShapeType="1"/>
              </p:cNvSpPr>
              <p:nvPr/>
            </p:nvSpPr>
            <p:spPr bwMode="auto">
              <a:xfrm flipH="1">
                <a:off x="3448" y="2598"/>
                <a:ext cx="50"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9" name="Line 2001"/>
              <p:cNvSpPr>
                <a:spLocks noChangeShapeType="1"/>
              </p:cNvSpPr>
              <p:nvPr/>
            </p:nvSpPr>
            <p:spPr bwMode="auto">
              <a:xfrm>
                <a:off x="3448" y="2611"/>
                <a:ext cx="46" cy="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0" name="Line 2002"/>
              <p:cNvSpPr>
                <a:spLocks noChangeShapeType="1"/>
              </p:cNvSpPr>
              <p:nvPr/>
            </p:nvSpPr>
            <p:spPr bwMode="auto">
              <a:xfrm flipV="1">
                <a:off x="3494" y="2601"/>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1" name="Line 2003"/>
              <p:cNvSpPr>
                <a:spLocks noChangeShapeType="1"/>
              </p:cNvSpPr>
              <p:nvPr/>
            </p:nvSpPr>
            <p:spPr bwMode="auto">
              <a:xfrm flipH="1">
                <a:off x="3458" y="2601"/>
                <a:ext cx="36" cy="1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2" name="Line 2004"/>
              <p:cNvSpPr>
                <a:spLocks noChangeShapeType="1"/>
              </p:cNvSpPr>
              <p:nvPr/>
            </p:nvSpPr>
            <p:spPr bwMode="auto">
              <a:xfrm>
                <a:off x="3458" y="2611"/>
                <a:ext cx="33"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3" name="Line 2005"/>
              <p:cNvSpPr>
                <a:spLocks noChangeShapeType="1"/>
              </p:cNvSpPr>
              <p:nvPr/>
            </p:nvSpPr>
            <p:spPr bwMode="auto">
              <a:xfrm flipV="1">
                <a:off x="3491" y="2605"/>
                <a:ext cx="0" cy="1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4" name="Line 2006"/>
              <p:cNvSpPr>
                <a:spLocks noChangeShapeType="1"/>
              </p:cNvSpPr>
              <p:nvPr/>
            </p:nvSpPr>
            <p:spPr bwMode="auto">
              <a:xfrm flipH="1">
                <a:off x="3470" y="2605"/>
                <a:ext cx="21"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5" name="Line 2007"/>
              <p:cNvSpPr>
                <a:spLocks noChangeShapeType="1"/>
              </p:cNvSpPr>
              <p:nvPr/>
            </p:nvSpPr>
            <p:spPr bwMode="auto">
              <a:xfrm>
                <a:off x="3470" y="2611"/>
                <a:ext cx="19"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6" name="Line 2008"/>
              <p:cNvSpPr>
                <a:spLocks noChangeShapeType="1"/>
              </p:cNvSpPr>
              <p:nvPr/>
            </p:nvSpPr>
            <p:spPr bwMode="auto">
              <a:xfrm flipV="1">
                <a:off x="3489" y="2607"/>
                <a:ext cx="0"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7" name="Line 2009"/>
              <p:cNvSpPr>
                <a:spLocks noChangeShapeType="1"/>
              </p:cNvSpPr>
              <p:nvPr/>
            </p:nvSpPr>
            <p:spPr bwMode="auto">
              <a:xfrm flipH="1">
                <a:off x="3480" y="2607"/>
                <a:ext cx="9"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8" name="Line 2010"/>
              <p:cNvSpPr>
                <a:spLocks noChangeShapeType="1"/>
              </p:cNvSpPr>
              <p:nvPr/>
            </p:nvSpPr>
            <p:spPr bwMode="auto">
              <a:xfrm>
                <a:off x="3480" y="2611"/>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9" name="Line 2011"/>
              <p:cNvSpPr>
                <a:spLocks noChangeShapeType="1"/>
              </p:cNvSpPr>
              <p:nvPr/>
            </p:nvSpPr>
            <p:spPr bwMode="auto">
              <a:xfrm>
                <a:off x="3485" y="2611"/>
                <a:ext cx="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0" name="Line 2012"/>
              <p:cNvSpPr>
                <a:spLocks noChangeShapeType="1"/>
              </p:cNvSpPr>
              <p:nvPr/>
            </p:nvSpPr>
            <p:spPr bwMode="auto">
              <a:xfrm>
                <a:off x="3485" y="2611"/>
                <a:ext cx="6"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1" name="Line 2013"/>
              <p:cNvSpPr>
                <a:spLocks noChangeShapeType="1"/>
              </p:cNvSpPr>
              <p:nvPr/>
            </p:nvSpPr>
            <p:spPr bwMode="auto">
              <a:xfrm>
                <a:off x="3457" y="2611"/>
                <a:ext cx="20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2" name="Line 2014"/>
              <p:cNvSpPr>
                <a:spLocks noChangeShapeType="1"/>
              </p:cNvSpPr>
              <p:nvPr/>
            </p:nvSpPr>
            <p:spPr bwMode="auto">
              <a:xfrm flipH="1" flipV="1">
                <a:off x="3592" y="2594"/>
                <a:ext cx="65" cy="1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3" name="Line 2015"/>
              <p:cNvSpPr>
                <a:spLocks noChangeShapeType="1"/>
              </p:cNvSpPr>
              <p:nvPr/>
            </p:nvSpPr>
            <p:spPr bwMode="auto">
              <a:xfrm>
                <a:off x="3592" y="2594"/>
                <a:ext cx="0" cy="3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4" name="Line 2016"/>
              <p:cNvSpPr>
                <a:spLocks noChangeShapeType="1"/>
              </p:cNvSpPr>
              <p:nvPr/>
            </p:nvSpPr>
            <p:spPr bwMode="auto">
              <a:xfrm flipV="1">
                <a:off x="3592" y="2611"/>
                <a:ext cx="65" cy="1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5" name="Line 2017"/>
              <p:cNvSpPr>
                <a:spLocks noChangeShapeType="1"/>
              </p:cNvSpPr>
              <p:nvPr/>
            </p:nvSpPr>
            <p:spPr bwMode="auto">
              <a:xfrm flipH="1" flipV="1">
                <a:off x="3596" y="2598"/>
                <a:ext cx="61"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6" name="Line 2018"/>
              <p:cNvSpPr>
                <a:spLocks noChangeShapeType="1"/>
              </p:cNvSpPr>
              <p:nvPr/>
            </p:nvSpPr>
            <p:spPr bwMode="auto">
              <a:xfrm>
                <a:off x="3596" y="2598"/>
                <a:ext cx="0" cy="2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7" name="Line 2019"/>
              <p:cNvSpPr>
                <a:spLocks noChangeShapeType="1"/>
              </p:cNvSpPr>
              <p:nvPr/>
            </p:nvSpPr>
            <p:spPr bwMode="auto">
              <a:xfrm flipV="1">
                <a:off x="3596" y="2611"/>
                <a:ext cx="51"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8" name="Line 2020"/>
              <p:cNvSpPr>
                <a:spLocks noChangeShapeType="1"/>
              </p:cNvSpPr>
              <p:nvPr/>
            </p:nvSpPr>
            <p:spPr bwMode="auto">
              <a:xfrm flipH="1" flipV="1">
                <a:off x="3600" y="2601"/>
                <a:ext cx="47" cy="1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9" name="Line 2021"/>
              <p:cNvSpPr>
                <a:spLocks noChangeShapeType="1"/>
              </p:cNvSpPr>
              <p:nvPr/>
            </p:nvSpPr>
            <p:spPr bwMode="auto">
              <a:xfrm>
                <a:off x="3600" y="2601"/>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0" name="Line 2022"/>
              <p:cNvSpPr>
                <a:spLocks noChangeShapeType="1"/>
              </p:cNvSpPr>
              <p:nvPr/>
            </p:nvSpPr>
            <p:spPr bwMode="auto">
              <a:xfrm flipV="1">
                <a:off x="3600" y="2611"/>
                <a:ext cx="35" cy="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1" name="Line 2023"/>
              <p:cNvSpPr>
                <a:spLocks noChangeShapeType="1"/>
              </p:cNvSpPr>
              <p:nvPr/>
            </p:nvSpPr>
            <p:spPr bwMode="auto">
              <a:xfrm flipH="1" flipV="1">
                <a:off x="3603" y="2605"/>
                <a:ext cx="32"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2" name="Line 2024"/>
              <p:cNvSpPr>
                <a:spLocks noChangeShapeType="1"/>
              </p:cNvSpPr>
              <p:nvPr/>
            </p:nvSpPr>
            <p:spPr bwMode="auto">
              <a:xfrm>
                <a:off x="3603" y="2605"/>
                <a:ext cx="0" cy="1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3" name="Line 2025"/>
              <p:cNvSpPr>
                <a:spLocks noChangeShapeType="1"/>
              </p:cNvSpPr>
              <p:nvPr/>
            </p:nvSpPr>
            <p:spPr bwMode="auto">
              <a:xfrm flipV="1">
                <a:off x="3603" y="2611"/>
                <a:ext cx="21"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4" name="Line 2026"/>
              <p:cNvSpPr>
                <a:spLocks noChangeShapeType="1"/>
              </p:cNvSpPr>
              <p:nvPr/>
            </p:nvSpPr>
            <p:spPr bwMode="auto">
              <a:xfrm flipH="1" flipV="1">
                <a:off x="3606" y="2607"/>
                <a:ext cx="18"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5" name="Line 2027"/>
              <p:cNvSpPr>
                <a:spLocks noChangeShapeType="1"/>
              </p:cNvSpPr>
              <p:nvPr/>
            </p:nvSpPr>
            <p:spPr bwMode="auto">
              <a:xfrm>
                <a:off x="3606" y="2607"/>
                <a:ext cx="0"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6" name="Line 2028"/>
              <p:cNvSpPr>
                <a:spLocks noChangeShapeType="1"/>
              </p:cNvSpPr>
              <p:nvPr/>
            </p:nvSpPr>
            <p:spPr bwMode="auto">
              <a:xfrm flipV="1">
                <a:off x="3606" y="2611"/>
                <a:ext cx="8"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7" name="Line 2029"/>
              <p:cNvSpPr>
                <a:spLocks noChangeShapeType="1"/>
              </p:cNvSpPr>
              <p:nvPr/>
            </p:nvSpPr>
            <p:spPr bwMode="auto">
              <a:xfrm flipH="1">
                <a:off x="3609" y="2611"/>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8" name="Line 2030"/>
              <p:cNvSpPr>
                <a:spLocks noChangeShapeType="1"/>
              </p:cNvSpPr>
              <p:nvPr/>
            </p:nvSpPr>
            <p:spPr bwMode="auto">
              <a:xfrm>
                <a:off x="3609" y="2611"/>
                <a:ext cx="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9" name="Line 2031"/>
              <p:cNvSpPr>
                <a:spLocks noChangeShapeType="1"/>
              </p:cNvSpPr>
              <p:nvPr/>
            </p:nvSpPr>
            <p:spPr bwMode="auto">
              <a:xfrm flipH="1">
                <a:off x="3603" y="2611"/>
                <a:ext cx="6"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0" name="Line 2032"/>
              <p:cNvSpPr>
                <a:spLocks noChangeShapeType="1"/>
              </p:cNvSpPr>
              <p:nvPr/>
            </p:nvSpPr>
            <p:spPr bwMode="auto">
              <a:xfrm flipH="1">
                <a:off x="3477" y="1064"/>
                <a:ext cx="32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1" name="Line 2033"/>
              <p:cNvSpPr>
                <a:spLocks noChangeShapeType="1"/>
              </p:cNvSpPr>
              <p:nvPr/>
            </p:nvSpPr>
            <p:spPr bwMode="auto">
              <a:xfrm>
                <a:off x="3477" y="1064"/>
                <a:ext cx="64" cy="1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2" name="Line 2034"/>
              <p:cNvSpPr>
                <a:spLocks noChangeShapeType="1"/>
              </p:cNvSpPr>
              <p:nvPr/>
            </p:nvSpPr>
            <p:spPr bwMode="auto">
              <a:xfrm flipV="1">
                <a:off x="3541" y="1049"/>
                <a:ext cx="0" cy="3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3" name="Line 2035"/>
              <p:cNvSpPr>
                <a:spLocks noChangeShapeType="1"/>
              </p:cNvSpPr>
              <p:nvPr/>
            </p:nvSpPr>
            <p:spPr bwMode="auto">
              <a:xfrm flipH="1">
                <a:off x="3477" y="1049"/>
                <a:ext cx="64" cy="1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4" name="Line 2036"/>
              <p:cNvSpPr>
                <a:spLocks noChangeShapeType="1"/>
              </p:cNvSpPr>
              <p:nvPr/>
            </p:nvSpPr>
            <p:spPr bwMode="auto">
              <a:xfrm>
                <a:off x="3477" y="1064"/>
                <a:ext cx="61"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5" name="Line 2037"/>
              <p:cNvSpPr>
                <a:spLocks noChangeShapeType="1"/>
              </p:cNvSpPr>
              <p:nvPr/>
            </p:nvSpPr>
            <p:spPr bwMode="auto">
              <a:xfrm flipV="1">
                <a:off x="3538" y="1051"/>
                <a:ext cx="0" cy="2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6" name="Line 2038"/>
              <p:cNvSpPr>
                <a:spLocks noChangeShapeType="1"/>
              </p:cNvSpPr>
              <p:nvPr/>
            </p:nvSpPr>
            <p:spPr bwMode="auto">
              <a:xfrm flipH="1">
                <a:off x="3487" y="1051"/>
                <a:ext cx="51"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7" name="Line 2039"/>
              <p:cNvSpPr>
                <a:spLocks noChangeShapeType="1"/>
              </p:cNvSpPr>
              <p:nvPr/>
            </p:nvSpPr>
            <p:spPr bwMode="auto">
              <a:xfrm>
                <a:off x="3487" y="1064"/>
                <a:ext cx="47" cy="1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8" name="Line 2040"/>
              <p:cNvSpPr>
                <a:spLocks noChangeShapeType="1"/>
              </p:cNvSpPr>
              <p:nvPr/>
            </p:nvSpPr>
            <p:spPr bwMode="auto">
              <a:xfrm flipV="1">
                <a:off x="3534" y="1055"/>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9" name="Line 2041"/>
              <p:cNvSpPr>
                <a:spLocks noChangeShapeType="1"/>
              </p:cNvSpPr>
              <p:nvPr/>
            </p:nvSpPr>
            <p:spPr bwMode="auto">
              <a:xfrm flipH="1">
                <a:off x="3499" y="1055"/>
                <a:ext cx="35" cy="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0" name="Line 2042"/>
              <p:cNvSpPr>
                <a:spLocks noChangeShapeType="1"/>
              </p:cNvSpPr>
              <p:nvPr/>
            </p:nvSpPr>
            <p:spPr bwMode="auto">
              <a:xfrm>
                <a:off x="3499" y="1064"/>
                <a:ext cx="33" cy="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1" name="Line 2043"/>
              <p:cNvSpPr>
                <a:spLocks noChangeShapeType="1"/>
              </p:cNvSpPr>
              <p:nvPr/>
            </p:nvSpPr>
            <p:spPr bwMode="auto">
              <a:xfrm flipV="1">
                <a:off x="3532" y="1058"/>
                <a:ext cx="0"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2" name="Line 2044"/>
              <p:cNvSpPr>
                <a:spLocks noChangeShapeType="1"/>
              </p:cNvSpPr>
              <p:nvPr/>
            </p:nvSpPr>
            <p:spPr bwMode="auto">
              <a:xfrm flipH="1">
                <a:off x="3509" y="1058"/>
                <a:ext cx="23"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3" name="Line 2045"/>
              <p:cNvSpPr>
                <a:spLocks noChangeShapeType="1"/>
              </p:cNvSpPr>
              <p:nvPr/>
            </p:nvSpPr>
            <p:spPr bwMode="auto">
              <a:xfrm>
                <a:off x="3509" y="1064"/>
                <a:ext cx="19"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4" name="Line 2046"/>
              <p:cNvSpPr>
                <a:spLocks noChangeShapeType="1"/>
              </p:cNvSpPr>
              <p:nvPr/>
            </p:nvSpPr>
            <p:spPr bwMode="auto">
              <a:xfrm flipV="1">
                <a:off x="3528" y="1062"/>
                <a:ext cx="0"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5" name="Line 2047"/>
              <p:cNvSpPr>
                <a:spLocks noChangeShapeType="1"/>
              </p:cNvSpPr>
              <p:nvPr/>
            </p:nvSpPr>
            <p:spPr bwMode="auto">
              <a:xfrm flipH="1">
                <a:off x="3520" y="1062"/>
                <a:ext cx="8"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6" name="Line 2048"/>
              <p:cNvSpPr>
                <a:spLocks noChangeShapeType="1"/>
              </p:cNvSpPr>
              <p:nvPr/>
            </p:nvSpPr>
            <p:spPr bwMode="auto">
              <a:xfrm>
                <a:off x="3520" y="1064"/>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7" name="Line 2049"/>
              <p:cNvSpPr>
                <a:spLocks noChangeShapeType="1"/>
              </p:cNvSpPr>
              <p:nvPr/>
            </p:nvSpPr>
            <p:spPr bwMode="auto">
              <a:xfrm>
                <a:off x="3525" y="1064"/>
                <a:ext cx="2"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8" name="Line 2050"/>
              <p:cNvSpPr>
                <a:spLocks noChangeShapeType="1"/>
              </p:cNvSpPr>
              <p:nvPr/>
            </p:nvSpPr>
            <p:spPr bwMode="auto">
              <a:xfrm>
                <a:off x="3525" y="1064"/>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9" name="Line 2051"/>
              <p:cNvSpPr>
                <a:spLocks noChangeShapeType="1"/>
              </p:cNvSpPr>
              <p:nvPr/>
            </p:nvSpPr>
            <p:spPr bwMode="auto">
              <a:xfrm>
                <a:off x="3697" y="1064"/>
                <a:ext cx="280"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0" name="Line 2052"/>
              <p:cNvSpPr>
                <a:spLocks noChangeShapeType="1"/>
              </p:cNvSpPr>
              <p:nvPr/>
            </p:nvSpPr>
            <p:spPr bwMode="auto">
              <a:xfrm flipH="1" flipV="1">
                <a:off x="3914" y="1049"/>
                <a:ext cx="63" cy="1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1" name="Line 2053"/>
              <p:cNvSpPr>
                <a:spLocks noChangeShapeType="1"/>
              </p:cNvSpPr>
              <p:nvPr/>
            </p:nvSpPr>
            <p:spPr bwMode="auto">
              <a:xfrm>
                <a:off x="3914" y="1049"/>
                <a:ext cx="0" cy="3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2" name="Line 2054"/>
              <p:cNvSpPr>
                <a:spLocks noChangeShapeType="1"/>
              </p:cNvSpPr>
              <p:nvPr/>
            </p:nvSpPr>
            <p:spPr bwMode="auto">
              <a:xfrm flipV="1">
                <a:off x="3914" y="1064"/>
                <a:ext cx="63" cy="1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3" name="Line 2055"/>
              <p:cNvSpPr>
                <a:spLocks noChangeShapeType="1"/>
              </p:cNvSpPr>
              <p:nvPr/>
            </p:nvSpPr>
            <p:spPr bwMode="auto">
              <a:xfrm flipH="1" flipV="1">
                <a:off x="3916" y="1051"/>
                <a:ext cx="61"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4" name="Line 2056"/>
              <p:cNvSpPr>
                <a:spLocks noChangeShapeType="1"/>
              </p:cNvSpPr>
              <p:nvPr/>
            </p:nvSpPr>
            <p:spPr bwMode="auto">
              <a:xfrm>
                <a:off x="3916" y="1051"/>
                <a:ext cx="0" cy="2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5" name="Line 2057"/>
              <p:cNvSpPr>
                <a:spLocks noChangeShapeType="1"/>
              </p:cNvSpPr>
              <p:nvPr/>
            </p:nvSpPr>
            <p:spPr bwMode="auto">
              <a:xfrm flipV="1">
                <a:off x="3916" y="1064"/>
                <a:ext cx="51"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6" name="Line 2058"/>
              <p:cNvSpPr>
                <a:spLocks noChangeShapeType="1"/>
              </p:cNvSpPr>
              <p:nvPr/>
            </p:nvSpPr>
            <p:spPr bwMode="auto">
              <a:xfrm flipH="1" flipV="1">
                <a:off x="3920" y="1055"/>
                <a:ext cx="47" cy="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7" name="Line 2059"/>
              <p:cNvSpPr>
                <a:spLocks noChangeShapeType="1"/>
              </p:cNvSpPr>
              <p:nvPr/>
            </p:nvSpPr>
            <p:spPr bwMode="auto">
              <a:xfrm>
                <a:off x="3920" y="1055"/>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8" name="Line 2060"/>
              <p:cNvSpPr>
                <a:spLocks noChangeShapeType="1"/>
              </p:cNvSpPr>
              <p:nvPr/>
            </p:nvSpPr>
            <p:spPr bwMode="auto">
              <a:xfrm flipV="1">
                <a:off x="3920" y="1064"/>
                <a:ext cx="36" cy="1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9" name="Line 2061"/>
              <p:cNvSpPr>
                <a:spLocks noChangeShapeType="1"/>
              </p:cNvSpPr>
              <p:nvPr/>
            </p:nvSpPr>
            <p:spPr bwMode="auto">
              <a:xfrm flipH="1" flipV="1">
                <a:off x="3924" y="1058"/>
                <a:ext cx="32"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0" name="Line 2062"/>
              <p:cNvSpPr>
                <a:spLocks noChangeShapeType="1"/>
              </p:cNvSpPr>
              <p:nvPr/>
            </p:nvSpPr>
            <p:spPr bwMode="auto">
              <a:xfrm>
                <a:off x="3924" y="1058"/>
                <a:ext cx="0"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1" name="Line 2063"/>
              <p:cNvSpPr>
                <a:spLocks noChangeShapeType="1"/>
              </p:cNvSpPr>
              <p:nvPr/>
            </p:nvSpPr>
            <p:spPr bwMode="auto">
              <a:xfrm flipV="1">
                <a:off x="3924" y="1064"/>
                <a:ext cx="22" cy="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2" name="Line 2064"/>
              <p:cNvSpPr>
                <a:spLocks noChangeShapeType="1"/>
              </p:cNvSpPr>
              <p:nvPr/>
            </p:nvSpPr>
            <p:spPr bwMode="auto">
              <a:xfrm flipH="1" flipV="1">
                <a:off x="3927" y="1062"/>
                <a:ext cx="19"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3" name="Line 2065"/>
              <p:cNvSpPr>
                <a:spLocks noChangeShapeType="1"/>
              </p:cNvSpPr>
              <p:nvPr/>
            </p:nvSpPr>
            <p:spPr bwMode="auto">
              <a:xfrm>
                <a:off x="3927" y="1062"/>
                <a:ext cx="0"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4" name="Line 2066"/>
              <p:cNvSpPr>
                <a:spLocks noChangeShapeType="1"/>
              </p:cNvSpPr>
              <p:nvPr/>
            </p:nvSpPr>
            <p:spPr bwMode="auto">
              <a:xfrm flipV="1">
                <a:off x="3927" y="1064"/>
                <a:ext cx="7"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5" name="Line 2067"/>
              <p:cNvSpPr>
                <a:spLocks noChangeShapeType="1"/>
              </p:cNvSpPr>
              <p:nvPr/>
            </p:nvSpPr>
            <p:spPr bwMode="auto">
              <a:xfrm flipH="1">
                <a:off x="3930" y="1064"/>
                <a:ext cx="4"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6" name="Line 2068"/>
              <p:cNvSpPr>
                <a:spLocks noChangeShapeType="1"/>
              </p:cNvSpPr>
              <p:nvPr/>
            </p:nvSpPr>
            <p:spPr bwMode="auto">
              <a:xfrm>
                <a:off x="3930" y="1064"/>
                <a:ext cx="2"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7" name="Line 2069"/>
              <p:cNvSpPr>
                <a:spLocks noChangeShapeType="1"/>
              </p:cNvSpPr>
              <p:nvPr/>
            </p:nvSpPr>
            <p:spPr bwMode="auto">
              <a:xfrm flipH="1">
                <a:off x="3924" y="1064"/>
                <a:ext cx="6"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8" name="Line 2070"/>
              <p:cNvSpPr>
                <a:spLocks noChangeShapeType="1"/>
              </p:cNvSpPr>
              <p:nvPr/>
            </p:nvSpPr>
            <p:spPr bwMode="auto">
              <a:xfrm flipH="1">
                <a:off x="4299" y="1064"/>
                <a:ext cx="72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9" name="Line 2071"/>
              <p:cNvSpPr>
                <a:spLocks noChangeShapeType="1"/>
              </p:cNvSpPr>
              <p:nvPr/>
            </p:nvSpPr>
            <p:spPr bwMode="auto">
              <a:xfrm>
                <a:off x="4299" y="1064"/>
                <a:ext cx="64" cy="1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0" name="Line 2072"/>
              <p:cNvSpPr>
                <a:spLocks noChangeShapeType="1"/>
              </p:cNvSpPr>
              <p:nvPr/>
            </p:nvSpPr>
            <p:spPr bwMode="auto">
              <a:xfrm flipV="1">
                <a:off x="4363" y="1049"/>
                <a:ext cx="0" cy="3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1" name="Line 2073"/>
              <p:cNvSpPr>
                <a:spLocks noChangeShapeType="1"/>
              </p:cNvSpPr>
              <p:nvPr/>
            </p:nvSpPr>
            <p:spPr bwMode="auto">
              <a:xfrm flipH="1">
                <a:off x="4299" y="1049"/>
                <a:ext cx="64" cy="15"/>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2" name="Line 2074"/>
              <p:cNvSpPr>
                <a:spLocks noChangeShapeType="1"/>
              </p:cNvSpPr>
              <p:nvPr/>
            </p:nvSpPr>
            <p:spPr bwMode="auto">
              <a:xfrm>
                <a:off x="4299" y="1064"/>
                <a:ext cx="60"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3" name="Line 2075"/>
              <p:cNvSpPr>
                <a:spLocks noChangeShapeType="1"/>
              </p:cNvSpPr>
              <p:nvPr/>
            </p:nvSpPr>
            <p:spPr bwMode="auto">
              <a:xfrm flipV="1">
                <a:off x="4359" y="1051"/>
                <a:ext cx="0" cy="2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4" name="Line 2076"/>
              <p:cNvSpPr>
                <a:spLocks noChangeShapeType="1"/>
              </p:cNvSpPr>
              <p:nvPr/>
            </p:nvSpPr>
            <p:spPr bwMode="auto">
              <a:xfrm flipH="1">
                <a:off x="4310" y="1051"/>
                <a:ext cx="49"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5" name="Line 2077"/>
              <p:cNvSpPr>
                <a:spLocks noChangeShapeType="1"/>
              </p:cNvSpPr>
              <p:nvPr/>
            </p:nvSpPr>
            <p:spPr bwMode="auto">
              <a:xfrm>
                <a:off x="4310" y="1064"/>
                <a:ext cx="47" cy="1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6" name="Line 2078"/>
              <p:cNvSpPr>
                <a:spLocks noChangeShapeType="1"/>
              </p:cNvSpPr>
              <p:nvPr/>
            </p:nvSpPr>
            <p:spPr bwMode="auto">
              <a:xfrm flipV="1">
                <a:off x="4357" y="1055"/>
                <a:ext cx="0" cy="1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7" name="Line 2079"/>
              <p:cNvSpPr>
                <a:spLocks noChangeShapeType="1"/>
              </p:cNvSpPr>
              <p:nvPr/>
            </p:nvSpPr>
            <p:spPr bwMode="auto">
              <a:xfrm flipH="1">
                <a:off x="4320" y="1055"/>
                <a:ext cx="37" cy="9"/>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8" name="Line 2080"/>
              <p:cNvSpPr>
                <a:spLocks noChangeShapeType="1"/>
              </p:cNvSpPr>
              <p:nvPr/>
            </p:nvSpPr>
            <p:spPr bwMode="auto">
              <a:xfrm>
                <a:off x="4320" y="1064"/>
                <a:ext cx="33" cy="7"/>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9" name="Line 2081"/>
              <p:cNvSpPr>
                <a:spLocks noChangeShapeType="1"/>
              </p:cNvSpPr>
              <p:nvPr/>
            </p:nvSpPr>
            <p:spPr bwMode="auto">
              <a:xfrm flipV="1">
                <a:off x="4353" y="1058"/>
                <a:ext cx="0" cy="13"/>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0" name="Line 2082"/>
              <p:cNvSpPr>
                <a:spLocks noChangeShapeType="1"/>
              </p:cNvSpPr>
              <p:nvPr/>
            </p:nvSpPr>
            <p:spPr bwMode="auto">
              <a:xfrm flipH="1">
                <a:off x="4332" y="1058"/>
                <a:ext cx="21"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1" name="Line 2083"/>
              <p:cNvSpPr>
                <a:spLocks noChangeShapeType="1"/>
              </p:cNvSpPr>
              <p:nvPr/>
            </p:nvSpPr>
            <p:spPr bwMode="auto">
              <a:xfrm>
                <a:off x="4332" y="1064"/>
                <a:ext cx="19" cy="4"/>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2" name="Line 2084"/>
              <p:cNvSpPr>
                <a:spLocks noChangeShapeType="1"/>
              </p:cNvSpPr>
              <p:nvPr/>
            </p:nvSpPr>
            <p:spPr bwMode="auto">
              <a:xfrm flipV="1">
                <a:off x="4351" y="1062"/>
                <a:ext cx="0" cy="6"/>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3" name="Line 2085"/>
              <p:cNvSpPr>
                <a:spLocks noChangeShapeType="1"/>
              </p:cNvSpPr>
              <p:nvPr/>
            </p:nvSpPr>
            <p:spPr bwMode="auto">
              <a:xfrm flipH="1">
                <a:off x="4342" y="1062"/>
                <a:ext cx="9" cy="2"/>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4" name="Line 2086"/>
              <p:cNvSpPr>
                <a:spLocks noChangeShapeType="1"/>
              </p:cNvSpPr>
              <p:nvPr/>
            </p:nvSpPr>
            <p:spPr bwMode="auto">
              <a:xfrm>
                <a:off x="4342" y="1064"/>
                <a:ext cx="5"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5" name="Line 2087"/>
              <p:cNvSpPr>
                <a:spLocks noChangeShapeType="1"/>
              </p:cNvSpPr>
              <p:nvPr/>
            </p:nvSpPr>
            <p:spPr bwMode="auto">
              <a:xfrm>
                <a:off x="4347" y="1064"/>
                <a:ext cx="1"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6" name="Line 2088"/>
              <p:cNvSpPr>
                <a:spLocks noChangeShapeType="1"/>
              </p:cNvSpPr>
              <p:nvPr/>
            </p:nvSpPr>
            <p:spPr bwMode="auto">
              <a:xfrm>
                <a:off x="4347" y="1064"/>
                <a:ext cx="6" cy="0"/>
              </a:xfrm>
              <a:prstGeom prst="line">
                <a:avLst/>
              </a:prstGeom>
              <a:noFill/>
              <a:ln w="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7" name="Rectangle 2089"/>
              <p:cNvSpPr>
                <a:spLocks noChangeArrowheads="1"/>
              </p:cNvSpPr>
              <p:nvPr/>
            </p:nvSpPr>
            <p:spPr bwMode="auto">
              <a:xfrm>
                <a:off x="4166" y="2638"/>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8" name="Rectangle 2090"/>
              <p:cNvSpPr>
                <a:spLocks noChangeArrowheads="1"/>
              </p:cNvSpPr>
              <p:nvPr/>
            </p:nvSpPr>
            <p:spPr bwMode="auto">
              <a:xfrm>
                <a:off x="4223" y="2638"/>
                <a:ext cx="8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9" name="Rectangle 2091"/>
              <p:cNvSpPr>
                <a:spLocks noChangeArrowheads="1"/>
              </p:cNvSpPr>
              <p:nvPr/>
            </p:nvSpPr>
            <p:spPr bwMode="auto">
              <a:xfrm>
                <a:off x="4271" y="2638"/>
                <a:ext cx="8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0" name="Rectangle 2092"/>
              <p:cNvSpPr>
                <a:spLocks noChangeArrowheads="1"/>
              </p:cNvSpPr>
              <p:nvPr/>
            </p:nvSpPr>
            <p:spPr bwMode="auto">
              <a:xfrm>
                <a:off x="4320" y="2638"/>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1" name="Rectangle 2093"/>
              <p:cNvSpPr>
                <a:spLocks noChangeArrowheads="1"/>
              </p:cNvSpPr>
              <p:nvPr/>
            </p:nvSpPr>
            <p:spPr bwMode="auto">
              <a:xfrm>
                <a:off x="4377" y="2638"/>
                <a:ext cx="8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2" name="Rectangle 2094"/>
              <p:cNvSpPr>
                <a:spLocks noChangeArrowheads="1"/>
              </p:cNvSpPr>
              <p:nvPr/>
            </p:nvSpPr>
            <p:spPr bwMode="auto">
              <a:xfrm>
                <a:off x="4421" y="2638"/>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3" name="Rectangle 2095"/>
              <p:cNvSpPr>
                <a:spLocks noChangeArrowheads="1"/>
              </p:cNvSpPr>
              <p:nvPr/>
            </p:nvSpPr>
            <p:spPr bwMode="auto">
              <a:xfrm>
                <a:off x="4442" y="2638"/>
                <a:ext cx="8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4" name="Rectangle 2096"/>
              <p:cNvSpPr>
                <a:spLocks noChangeArrowheads="1"/>
              </p:cNvSpPr>
              <p:nvPr/>
            </p:nvSpPr>
            <p:spPr bwMode="auto">
              <a:xfrm>
                <a:off x="4487" y="2638"/>
                <a:ext cx="9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5" name="Rectangle 2097"/>
              <p:cNvSpPr>
                <a:spLocks noChangeArrowheads="1"/>
              </p:cNvSpPr>
              <p:nvPr/>
            </p:nvSpPr>
            <p:spPr bwMode="auto">
              <a:xfrm>
                <a:off x="4540" y="2638"/>
                <a:ext cx="8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6" name="Rectangle 2098"/>
              <p:cNvSpPr>
                <a:spLocks noChangeArrowheads="1"/>
              </p:cNvSpPr>
              <p:nvPr/>
            </p:nvSpPr>
            <p:spPr bwMode="auto">
              <a:xfrm>
                <a:off x="4589" y="2638"/>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7" name="Rectangle 2099"/>
              <p:cNvSpPr>
                <a:spLocks noChangeArrowheads="1"/>
              </p:cNvSpPr>
              <p:nvPr/>
            </p:nvSpPr>
            <p:spPr bwMode="auto">
              <a:xfrm>
                <a:off x="4609" y="2638"/>
                <a:ext cx="6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8" name="Rectangle 2100"/>
              <p:cNvSpPr>
                <a:spLocks noChangeArrowheads="1"/>
              </p:cNvSpPr>
              <p:nvPr/>
            </p:nvSpPr>
            <p:spPr bwMode="auto">
              <a:xfrm>
                <a:off x="4635" y="2638"/>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9" name="Rectangle 2101"/>
              <p:cNvSpPr>
                <a:spLocks noChangeArrowheads="1"/>
              </p:cNvSpPr>
              <p:nvPr/>
            </p:nvSpPr>
            <p:spPr bwMode="auto">
              <a:xfrm>
                <a:off x="4656" y="2638"/>
                <a:ext cx="8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00" name="Rectangle 2102"/>
              <p:cNvSpPr>
                <a:spLocks noChangeArrowheads="1"/>
              </p:cNvSpPr>
              <p:nvPr/>
            </p:nvSpPr>
            <p:spPr bwMode="auto">
              <a:xfrm>
                <a:off x="4695" y="2638"/>
                <a:ext cx="7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01" name="Rectangle 2103"/>
              <p:cNvSpPr>
                <a:spLocks noChangeArrowheads="1"/>
              </p:cNvSpPr>
              <p:nvPr/>
            </p:nvSpPr>
            <p:spPr bwMode="auto">
              <a:xfrm>
                <a:off x="4730" y="2638"/>
                <a:ext cx="6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02" name="Rectangle 2104"/>
              <p:cNvSpPr>
                <a:spLocks noChangeArrowheads="1"/>
              </p:cNvSpPr>
              <p:nvPr/>
            </p:nvSpPr>
            <p:spPr bwMode="auto">
              <a:xfrm>
                <a:off x="4757" y="2638"/>
                <a:ext cx="6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03" name="Rectangle 2105"/>
              <p:cNvSpPr>
                <a:spLocks noChangeArrowheads="1"/>
              </p:cNvSpPr>
              <p:nvPr/>
            </p:nvSpPr>
            <p:spPr bwMode="auto">
              <a:xfrm>
                <a:off x="4783" y="2638"/>
                <a:ext cx="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04" name="Rectangle 2106"/>
              <p:cNvSpPr>
                <a:spLocks noChangeArrowheads="1"/>
              </p:cNvSpPr>
              <p:nvPr/>
            </p:nvSpPr>
            <p:spPr bwMode="auto">
              <a:xfrm>
                <a:off x="4819" y="2638"/>
                <a:ext cx="5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05" name="Rectangle 2107"/>
              <p:cNvSpPr>
                <a:spLocks noChangeArrowheads="1"/>
              </p:cNvSpPr>
              <p:nvPr/>
            </p:nvSpPr>
            <p:spPr bwMode="auto">
              <a:xfrm>
                <a:off x="3338" y="2645"/>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06" name="Rectangle 2108"/>
              <p:cNvSpPr>
                <a:spLocks noChangeArrowheads="1"/>
              </p:cNvSpPr>
              <p:nvPr/>
            </p:nvSpPr>
            <p:spPr bwMode="auto">
              <a:xfrm>
                <a:off x="3396" y="2645"/>
                <a:ext cx="8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07" name="Rectangle 2109"/>
              <p:cNvSpPr>
                <a:spLocks noChangeArrowheads="1"/>
              </p:cNvSpPr>
              <p:nvPr/>
            </p:nvSpPr>
            <p:spPr bwMode="auto">
              <a:xfrm>
                <a:off x="3444" y="2645"/>
                <a:ext cx="8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08" name="Rectangle 2110"/>
              <p:cNvSpPr>
                <a:spLocks noChangeArrowheads="1"/>
              </p:cNvSpPr>
              <p:nvPr/>
            </p:nvSpPr>
            <p:spPr bwMode="auto">
              <a:xfrm>
                <a:off x="3492" y="2645"/>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09" name="Rectangle 2111"/>
              <p:cNvSpPr>
                <a:spLocks noChangeArrowheads="1"/>
              </p:cNvSpPr>
              <p:nvPr/>
            </p:nvSpPr>
            <p:spPr bwMode="auto">
              <a:xfrm>
                <a:off x="3551" y="2645"/>
                <a:ext cx="8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10" name="Rectangle 2112"/>
              <p:cNvSpPr>
                <a:spLocks noChangeArrowheads="1"/>
              </p:cNvSpPr>
              <p:nvPr/>
            </p:nvSpPr>
            <p:spPr bwMode="auto">
              <a:xfrm>
                <a:off x="3595" y="2645"/>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11" name="Rectangle 2113"/>
              <p:cNvSpPr>
                <a:spLocks noChangeArrowheads="1"/>
              </p:cNvSpPr>
              <p:nvPr/>
            </p:nvSpPr>
            <p:spPr bwMode="auto">
              <a:xfrm>
                <a:off x="3615" y="2645"/>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12" name="Rectangle 2114"/>
              <p:cNvSpPr>
                <a:spLocks noChangeArrowheads="1"/>
              </p:cNvSpPr>
              <p:nvPr/>
            </p:nvSpPr>
            <p:spPr bwMode="auto">
              <a:xfrm>
                <a:off x="3660" y="2645"/>
                <a:ext cx="5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13" name="Rectangle 2115"/>
              <p:cNvSpPr>
                <a:spLocks noChangeArrowheads="1"/>
              </p:cNvSpPr>
              <p:nvPr/>
            </p:nvSpPr>
            <p:spPr bwMode="auto">
              <a:xfrm>
                <a:off x="3682" y="2645"/>
                <a:ext cx="7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14" name="Rectangle 2116"/>
              <p:cNvSpPr>
                <a:spLocks noChangeArrowheads="1"/>
              </p:cNvSpPr>
              <p:nvPr/>
            </p:nvSpPr>
            <p:spPr bwMode="auto">
              <a:xfrm>
                <a:off x="3723" y="2645"/>
                <a:ext cx="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15" name="Rectangle 2117"/>
              <p:cNvSpPr>
                <a:spLocks noChangeArrowheads="1"/>
              </p:cNvSpPr>
              <p:nvPr/>
            </p:nvSpPr>
            <p:spPr bwMode="auto">
              <a:xfrm>
                <a:off x="3758" y="2645"/>
                <a:ext cx="5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215" name="Rectangle 2119"/>
            <p:cNvSpPr>
              <a:spLocks noChangeArrowheads="1"/>
            </p:cNvSpPr>
            <p:nvPr/>
          </p:nvSpPr>
          <p:spPr bwMode="auto">
            <a:xfrm>
              <a:off x="3539" y="905"/>
              <a:ext cx="1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16" name="Rectangle 2120"/>
            <p:cNvSpPr>
              <a:spLocks noChangeArrowheads="1"/>
            </p:cNvSpPr>
            <p:nvPr/>
          </p:nvSpPr>
          <p:spPr bwMode="auto">
            <a:xfrm>
              <a:off x="3599" y="905"/>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17" name="Rectangle 2121"/>
            <p:cNvSpPr>
              <a:spLocks noChangeArrowheads="1"/>
            </p:cNvSpPr>
            <p:nvPr/>
          </p:nvSpPr>
          <p:spPr bwMode="auto">
            <a:xfrm>
              <a:off x="3629" y="905"/>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18" name="Rectangle 2122"/>
            <p:cNvSpPr>
              <a:spLocks noChangeArrowheads="1"/>
            </p:cNvSpPr>
            <p:nvPr/>
          </p:nvSpPr>
          <p:spPr bwMode="auto">
            <a:xfrm>
              <a:off x="3684" y="905"/>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19" name="Rectangle 2123"/>
            <p:cNvSpPr>
              <a:spLocks noChangeArrowheads="1"/>
            </p:cNvSpPr>
            <p:nvPr/>
          </p:nvSpPr>
          <p:spPr bwMode="auto">
            <a:xfrm>
              <a:off x="3732" y="905"/>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20" name="Rectangle 2124"/>
            <p:cNvSpPr>
              <a:spLocks noChangeArrowheads="1"/>
            </p:cNvSpPr>
            <p:nvPr/>
          </p:nvSpPr>
          <p:spPr bwMode="auto">
            <a:xfrm>
              <a:off x="3762" y="905"/>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21" name="Rectangle 2125"/>
            <p:cNvSpPr>
              <a:spLocks noChangeArrowheads="1"/>
            </p:cNvSpPr>
            <p:nvPr/>
          </p:nvSpPr>
          <p:spPr bwMode="auto">
            <a:xfrm>
              <a:off x="3789" y="905"/>
              <a:ext cx="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7223" name="Rectangle 2127"/>
            <p:cNvSpPr>
              <a:spLocks noChangeArrowheads="1"/>
            </p:cNvSpPr>
            <p:nvPr/>
          </p:nvSpPr>
          <p:spPr bwMode="auto">
            <a:xfrm>
              <a:off x="3873" y="9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24" name="Rectangle 2128"/>
            <p:cNvSpPr>
              <a:spLocks noChangeArrowheads="1"/>
            </p:cNvSpPr>
            <p:nvPr/>
          </p:nvSpPr>
          <p:spPr bwMode="auto">
            <a:xfrm>
              <a:off x="4459" y="905"/>
              <a:ext cx="15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25" name="Rectangle 2129"/>
            <p:cNvSpPr>
              <a:spLocks noChangeArrowheads="1"/>
            </p:cNvSpPr>
            <p:nvPr/>
          </p:nvSpPr>
          <p:spPr bwMode="auto">
            <a:xfrm>
              <a:off x="4556" y="905"/>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26" name="Rectangle 2130"/>
            <p:cNvSpPr>
              <a:spLocks noChangeArrowheads="1"/>
            </p:cNvSpPr>
            <p:nvPr/>
          </p:nvSpPr>
          <p:spPr bwMode="auto">
            <a:xfrm>
              <a:off x="4586" y="905"/>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27" name="Rectangle 2131"/>
            <p:cNvSpPr>
              <a:spLocks noChangeArrowheads="1"/>
            </p:cNvSpPr>
            <p:nvPr/>
          </p:nvSpPr>
          <p:spPr bwMode="auto">
            <a:xfrm>
              <a:off x="4640" y="905"/>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28" name="Rectangle 2132"/>
            <p:cNvSpPr>
              <a:spLocks noChangeArrowheads="1"/>
            </p:cNvSpPr>
            <p:nvPr/>
          </p:nvSpPr>
          <p:spPr bwMode="auto">
            <a:xfrm>
              <a:off x="4671" y="905"/>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29" name="Rectangle 2133"/>
            <p:cNvSpPr>
              <a:spLocks noChangeArrowheads="1"/>
            </p:cNvSpPr>
            <p:nvPr/>
          </p:nvSpPr>
          <p:spPr bwMode="auto">
            <a:xfrm>
              <a:off x="4713" y="905"/>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30" name="Rectangle 2134"/>
            <p:cNvSpPr>
              <a:spLocks noChangeArrowheads="1"/>
            </p:cNvSpPr>
            <p:nvPr/>
          </p:nvSpPr>
          <p:spPr bwMode="auto">
            <a:xfrm>
              <a:off x="4743" y="905"/>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31" name="Rectangle 2135"/>
            <p:cNvSpPr>
              <a:spLocks noChangeArrowheads="1"/>
            </p:cNvSpPr>
            <p:nvPr/>
          </p:nvSpPr>
          <p:spPr bwMode="auto">
            <a:xfrm>
              <a:off x="4778" y="905"/>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32" name="Rectangle 2136"/>
            <p:cNvSpPr>
              <a:spLocks noChangeArrowheads="1"/>
            </p:cNvSpPr>
            <p:nvPr/>
          </p:nvSpPr>
          <p:spPr bwMode="auto">
            <a:xfrm>
              <a:off x="4809" y="905"/>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33" name="Rectangle 2137"/>
            <p:cNvSpPr>
              <a:spLocks noChangeArrowheads="1"/>
            </p:cNvSpPr>
            <p:nvPr/>
          </p:nvSpPr>
          <p:spPr bwMode="auto">
            <a:xfrm>
              <a:off x="4863" y="905"/>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34" name="Rectangle 2138"/>
            <p:cNvSpPr>
              <a:spLocks noChangeArrowheads="1"/>
            </p:cNvSpPr>
            <p:nvPr/>
          </p:nvSpPr>
          <p:spPr bwMode="auto">
            <a:xfrm>
              <a:off x="4891" y="9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35" name="Rectangle 2139"/>
            <p:cNvSpPr>
              <a:spLocks noChangeArrowheads="1"/>
            </p:cNvSpPr>
            <p:nvPr/>
          </p:nvSpPr>
          <p:spPr bwMode="auto">
            <a:xfrm>
              <a:off x="4928" y="9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36" name="Rectangle 2140"/>
            <p:cNvSpPr>
              <a:spLocks noChangeArrowheads="1"/>
            </p:cNvSpPr>
            <p:nvPr/>
          </p:nvSpPr>
          <p:spPr bwMode="auto">
            <a:xfrm>
              <a:off x="4976" y="9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37" name="Rectangle 2141"/>
            <p:cNvSpPr>
              <a:spLocks noChangeArrowheads="1"/>
            </p:cNvSpPr>
            <p:nvPr/>
          </p:nvSpPr>
          <p:spPr bwMode="auto">
            <a:xfrm>
              <a:off x="4359" y="1078"/>
              <a:ext cx="15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38" name="Rectangle 2142"/>
            <p:cNvSpPr>
              <a:spLocks noChangeArrowheads="1"/>
            </p:cNvSpPr>
            <p:nvPr/>
          </p:nvSpPr>
          <p:spPr bwMode="auto">
            <a:xfrm>
              <a:off x="4456" y="1078"/>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39" name="Rectangle 2143"/>
            <p:cNvSpPr>
              <a:spLocks noChangeArrowheads="1"/>
            </p:cNvSpPr>
            <p:nvPr/>
          </p:nvSpPr>
          <p:spPr bwMode="auto">
            <a:xfrm>
              <a:off x="4504" y="1078"/>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0" name="Rectangle 2144"/>
            <p:cNvSpPr>
              <a:spLocks noChangeArrowheads="1"/>
            </p:cNvSpPr>
            <p:nvPr/>
          </p:nvSpPr>
          <p:spPr bwMode="auto">
            <a:xfrm>
              <a:off x="4552" y="1078"/>
              <a:ext cx="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1" name="Rectangle 2145"/>
            <p:cNvSpPr>
              <a:spLocks noChangeArrowheads="1"/>
            </p:cNvSpPr>
            <p:nvPr/>
          </p:nvSpPr>
          <p:spPr bwMode="auto">
            <a:xfrm>
              <a:off x="4587" y="1078"/>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2" name="Rectangle 2146"/>
            <p:cNvSpPr>
              <a:spLocks noChangeArrowheads="1"/>
            </p:cNvSpPr>
            <p:nvPr/>
          </p:nvSpPr>
          <p:spPr bwMode="auto">
            <a:xfrm>
              <a:off x="4643" y="1078"/>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3" name="Rectangle 2147"/>
            <p:cNvSpPr>
              <a:spLocks noChangeArrowheads="1"/>
            </p:cNvSpPr>
            <p:nvPr/>
          </p:nvSpPr>
          <p:spPr bwMode="auto">
            <a:xfrm>
              <a:off x="4696" y="1078"/>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4" name="Rectangle 2148"/>
            <p:cNvSpPr>
              <a:spLocks noChangeArrowheads="1"/>
            </p:cNvSpPr>
            <p:nvPr/>
          </p:nvSpPr>
          <p:spPr bwMode="auto">
            <a:xfrm>
              <a:off x="4727" y="1078"/>
              <a:ext cx="1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5" name="Rectangle 2149"/>
            <p:cNvSpPr>
              <a:spLocks noChangeArrowheads="1"/>
            </p:cNvSpPr>
            <p:nvPr/>
          </p:nvSpPr>
          <p:spPr bwMode="auto">
            <a:xfrm>
              <a:off x="4781" y="1078"/>
              <a:ext cx="1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6" name="Rectangle 2150"/>
            <p:cNvSpPr>
              <a:spLocks noChangeArrowheads="1"/>
            </p:cNvSpPr>
            <p:nvPr/>
          </p:nvSpPr>
          <p:spPr bwMode="auto">
            <a:xfrm>
              <a:off x="4829" y="1078"/>
              <a:ext cx="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7" name="Rectangle 2151"/>
            <p:cNvSpPr>
              <a:spLocks noChangeArrowheads="1"/>
            </p:cNvSpPr>
            <p:nvPr/>
          </p:nvSpPr>
          <p:spPr bwMode="auto">
            <a:xfrm>
              <a:off x="4859" y="1078"/>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8" name="Rectangle 2152"/>
            <p:cNvSpPr>
              <a:spLocks noChangeArrowheads="1"/>
            </p:cNvSpPr>
            <p:nvPr/>
          </p:nvSpPr>
          <p:spPr bwMode="auto">
            <a:xfrm>
              <a:off x="4887" y="107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49" name="Rectangle 2153"/>
            <p:cNvSpPr>
              <a:spLocks noChangeArrowheads="1"/>
            </p:cNvSpPr>
            <p:nvPr/>
          </p:nvSpPr>
          <p:spPr bwMode="auto">
            <a:xfrm>
              <a:off x="4923" y="107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0" name="Rectangle 2154"/>
            <p:cNvSpPr>
              <a:spLocks noChangeArrowheads="1"/>
            </p:cNvSpPr>
            <p:nvPr/>
          </p:nvSpPr>
          <p:spPr bwMode="auto">
            <a:xfrm>
              <a:off x="4971" y="107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1" name="Rectangle 2155"/>
            <p:cNvSpPr>
              <a:spLocks noChangeArrowheads="1"/>
            </p:cNvSpPr>
            <p:nvPr/>
          </p:nvSpPr>
          <p:spPr bwMode="auto">
            <a:xfrm>
              <a:off x="4159" y="2717"/>
              <a:ext cx="6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52" name="Rectangle 2156"/>
            <p:cNvSpPr>
              <a:spLocks noChangeArrowheads="1"/>
            </p:cNvSpPr>
            <p:nvPr/>
          </p:nvSpPr>
          <p:spPr bwMode="auto">
            <a:xfrm>
              <a:off x="4186" y="2717"/>
              <a:ext cx="10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53" name="Rectangle 2157"/>
            <p:cNvSpPr>
              <a:spLocks noChangeArrowheads="1"/>
            </p:cNvSpPr>
            <p:nvPr/>
          </p:nvSpPr>
          <p:spPr bwMode="auto">
            <a:xfrm>
              <a:off x="4247" y="2717"/>
              <a:ext cx="5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54" name="Rectangle 2158"/>
            <p:cNvSpPr>
              <a:spLocks noChangeArrowheads="1"/>
            </p:cNvSpPr>
            <p:nvPr/>
          </p:nvSpPr>
          <p:spPr bwMode="auto">
            <a:xfrm>
              <a:off x="4270" y="2717"/>
              <a:ext cx="7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55" name="Rectangle 2159"/>
            <p:cNvSpPr>
              <a:spLocks noChangeArrowheads="1"/>
            </p:cNvSpPr>
            <p:nvPr/>
          </p:nvSpPr>
          <p:spPr bwMode="auto">
            <a:xfrm>
              <a:off x="4305" y="2717"/>
              <a:ext cx="6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56" name="Rectangle 2160"/>
            <p:cNvSpPr>
              <a:spLocks noChangeArrowheads="1"/>
            </p:cNvSpPr>
            <p:nvPr/>
          </p:nvSpPr>
          <p:spPr bwMode="auto">
            <a:xfrm>
              <a:off x="4332" y="2717"/>
              <a:ext cx="7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57" name="Rectangle 2161"/>
            <p:cNvSpPr>
              <a:spLocks noChangeArrowheads="1"/>
            </p:cNvSpPr>
            <p:nvPr/>
          </p:nvSpPr>
          <p:spPr bwMode="auto">
            <a:xfrm>
              <a:off x="4371" y="2717"/>
              <a:ext cx="7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58" name="Rectangle 2162"/>
            <p:cNvSpPr>
              <a:spLocks noChangeArrowheads="1"/>
            </p:cNvSpPr>
            <p:nvPr/>
          </p:nvSpPr>
          <p:spPr bwMode="auto">
            <a:xfrm>
              <a:off x="4402" y="2717"/>
              <a:ext cx="5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59" name="Rectangle 2163"/>
            <p:cNvSpPr>
              <a:spLocks noChangeArrowheads="1"/>
            </p:cNvSpPr>
            <p:nvPr/>
          </p:nvSpPr>
          <p:spPr bwMode="auto">
            <a:xfrm>
              <a:off x="4425" y="2717"/>
              <a:ext cx="6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60" name="Rectangle 2164"/>
            <p:cNvSpPr>
              <a:spLocks noChangeArrowheads="1"/>
            </p:cNvSpPr>
            <p:nvPr/>
          </p:nvSpPr>
          <p:spPr bwMode="auto">
            <a:xfrm>
              <a:off x="4452" y="2717"/>
              <a:ext cx="5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61" name="Rectangle 2165"/>
            <p:cNvSpPr>
              <a:spLocks noChangeArrowheads="1"/>
            </p:cNvSpPr>
            <p:nvPr/>
          </p:nvSpPr>
          <p:spPr bwMode="auto">
            <a:xfrm>
              <a:off x="4473" y="2717"/>
              <a:ext cx="8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62" name="Rectangle 2166"/>
            <p:cNvSpPr>
              <a:spLocks noChangeArrowheads="1"/>
            </p:cNvSpPr>
            <p:nvPr/>
          </p:nvSpPr>
          <p:spPr bwMode="auto">
            <a:xfrm>
              <a:off x="4514" y="2717"/>
              <a:ext cx="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63" name="Rectangle 2167"/>
            <p:cNvSpPr>
              <a:spLocks noChangeArrowheads="1"/>
            </p:cNvSpPr>
            <p:nvPr/>
          </p:nvSpPr>
          <p:spPr bwMode="auto">
            <a:xfrm>
              <a:off x="4534" y="2717"/>
              <a:ext cx="8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64" name="Rectangle 2168"/>
            <p:cNvSpPr>
              <a:spLocks noChangeArrowheads="1"/>
            </p:cNvSpPr>
            <p:nvPr/>
          </p:nvSpPr>
          <p:spPr bwMode="auto">
            <a:xfrm>
              <a:off x="4575" y="2717"/>
              <a:ext cx="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65" name="Rectangle 2169"/>
            <p:cNvSpPr>
              <a:spLocks noChangeArrowheads="1"/>
            </p:cNvSpPr>
            <p:nvPr/>
          </p:nvSpPr>
          <p:spPr bwMode="auto">
            <a:xfrm>
              <a:off x="4610" y="2717"/>
              <a:ext cx="5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66" name="Rectangle 2170"/>
            <p:cNvSpPr>
              <a:spLocks noChangeArrowheads="1"/>
            </p:cNvSpPr>
            <p:nvPr/>
          </p:nvSpPr>
          <p:spPr bwMode="auto">
            <a:xfrm>
              <a:off x="4632" y="2717"/>
              <a:ext cx="7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67" name="Rectangle 2171"/>
            <p:cNvSpPr>
              <a:spLocks noChangeArrowheads="1"/>
            </p:cNvSpPr>
            <p:nvPr/>
          </p:nvSpPr>
          <p:spPr bwMode="auto">
            <a:xfrm>
              <a:off x="4667" y="2717"/>
              <a:ext cx="7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68" name="Rectangle 2172"/>
            <p:cNvSpPr>
              <a:spLocks noChangeArrowheads="1"/>
            </p:cNvSpPr>
            <p:nvPr/>
          </p:nvSpPr>
          <p:spPr bwMode="auto">
            <a:xfrm>
              <a:off x="4702" y="2717"/>
              <a:ext cx="5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69" name="Rectangle 2173"/>
            <p:cNvSpPr>
              <a:spLocks noChangeArrowheads="1"/>
            </p:cNvSpPr>
            <p:nvPr/>
          </p:nvSpPr>
          <p:spPr bwMode="auto">
            <a:xfrm>
              <a:off x="4725" y="2717"/>
              <a:ext cx="7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0" name="Rectangle 2174"/>
            <p:cNvSpPr>
              <a:spLocks noChangeArrowheads="1"/>
            </p:cNvSpPr>
            <p:nvPr/>
          </p:nvSpPr>
          <p:spPr bwMode="auto">
            <a:xfrm>
              <a:off x="4766" y="2717"/>
              <a:ext cx="6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1" name="Rectangle 2175"/>
            <p:cNvSpPr>
              <a:spLocks noChangeArrowheads="1"/>
            </p:cNvSpPr>
            <p:nvPr/>
          </p:nvSpPr>
          <p:spPr bwMode="auto">
            <a:xfrm>
              <a:off x="4791" y="2717"/>
              <a:ext cx="7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2" name="Rectangle 2176"/>
            <p:cNvSpPr>
              <a:spLocks noChangeArrowheads="1"/>
            </p:cNvSpPr>
            <p:nvPr/>
          </p:nvSpPr>
          <p:spPr bwMode="auto">
            <a:xfrm>
              <a:off x="4823" y="2717"/>
              <a:ext cx="6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3" name="Rectangle 2177"/>
            <p:cNvSpPr>
              <a:spLocks noChangeArrowheads="1"/>
            </p:cNvSpPr>
            <p:nvPr/>
          </p:nvSpPr>
          <p:spPr bwMode="auto">
            <a:xfrm>
              <a:off x="4459" y="3008"/>
              <a:ext cx="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4" name="Rectangle 2178"/>
            <p:cNvSpPr>
              <a:spLocks noChangeArrowheads="1"/>
            </p:cNvSpPr>
            <p:nvPr/>
          </p:nvSpPr>
          <p:spPr bwMode="auto">
            <a:xfrm>
              <a:off x="4478" y="3008"/>
              <a:ext cx="7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5" name="Rectangle 2179"/>
            <p:cNvSpPr>
              <a:spLocks noChangeArrowheads="1"/>
            </p:cNvSpPr>
            <p:nvPr/>
          </p:nvSpPr>
          <p:spPr bwMode="auto">
            <a:xfrm>
              <a:off x="4518" y="3008"/>
              <a:ext cx="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6" name="Rectangle 2180"/>
            <p:cNvSpPr>
              <a:spLocks noChangeArrowheads="1"/>
            </p:cNvSpPr>
            <p:nvPr/>
          </p:nvSpPr>
          <p:spPr bwMode="auto">
            <a:xfrm>
              <a:off x="4530" y="3008"/>
              <a:ext cx="7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7" name="Rectangle 2181"/>
            <p:cNvSpPr>
              <a:spLocks noChangeArrowheads="1"/>
            </p:cNvSpPr>
            <p:nvPr/>
          </p:nvSpPr>
          <p:spPr bwMode="auto">
            <a:xfrm>
              <a:off x="4570" y="3008"/>
              <a:ext cx="5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8" name="Rectangle 2182"/>
            <p:cNvSpPr>
              <a:spLocks noChangeArrowheads="1"/>
            </p:cNvSpPr>
            <p:nvPr/>
          </p:nvSpPr>
          <p:spPr bwMode="auto">
            <a:xfrm>
              <a:off x="4594" y="3008"/>
              <a:ext cx="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9" name="Rectangle 2183"/>
            <p:cNvSpPr>
              <a:spLocks noChangeArrowheads="1"/>
            </p:cNvSpPr>
            <p:nvPr/>
          </p:nvSpPr>
          <p:spPr bwMode="auto">
            <a:xfrm>
              <a:off x="4608" y="3008"/>
              <a:ext cx="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80" name="Rectangle 2184"/>
            <p:cNvSpPr>
              <a:spLocks noChangeArrowheads="1"/>
            </p:cNvSpPr>
            <p:nvPr/>
          </p:nvSpPr>
          <p:spPr bwMode="auto">
            <a:xfrm>
              <a:off x="4620" y="3008"/>
              <a:ext cx="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81" name="Rectangle 2185"/>
            <p:cNvSpPr>
              <a:spLocks noChangeArrowheads="1"/>
            </p:cNvSpPr>
            <p:nvPr/>
          </p:nvSpPr>
          <p:spPr bwMode="auto">
            <a:xfrm>
              <a:off x="4633" y="3008"/>
              <a:ext cx="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82" name="Rectangle 2186"/>
            <p:cNvSpPr>
              <a:spLocks noChangeArrowheads="1"/>
            </p:cNvSpPr>
            <p:nvPr/>
          </p:nvSpPr>
          <p:spPr bwMode="auto">
            <a:xfrm>
              <a:off x="4644" y="3008"/>
              <a:ext cx="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83" name="Rectangle 2187"/>
            <p:cNvSpPr>
              <a:spLocks noChangeArrowheads="1"/>
            </p:cNvSpPr>
            <p:nvPr/>
          </p:nvSpPr>
          <p:spPr bwMode="auto">
            <a:xfrm>
              <a:off x="4663" y="3008"/>
              <a:ext cx="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84" name="Rectangle 2188"/>
            <p:cNvSpPr>
              <a:spLocks noChangeArrowheads="1"/>
            </p:cNvSpPr>
            <p:nvPr/>
          </p:nvSpPr>
          <p:spPr bwMode="auto">
            <a:xfrm>
              <a:off x="4676" y="3008"/>
              <a:ext cx="6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85" name="Rectangle 2189"/>
            <p:cNvSpPr>
              <a:spLocks noChangeArrowheads="1"/>
            </p:cNvSpPr>
            <p:nvPr/>
          </p:nvSpPr>
          <p:spPr bwMode="auto">
            <a:xfrm>
              <a:off x="4711" y="3008"/>
              <a:ext cx="5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86" name="Rectangle 2190"/>
            <p:cNvSpPr>
              <a:spLocks noChangeArrowheads="1"/>
            </p:cNvSpPr>
            <p:nvPr/>
          </p:nvSpPr>
          <p:spPr bwMode="auto">
            <a:xfrm>
              <a:off x="4735" y="3008"/>
              <a:ext cx="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87" name="Rectangle 2191"/>
            <p:cNvSpPr>
              <a:spLocks noChangeArrowheads="1"/>
            </p:cNvSpPr>
            <p:nvPr/>
          </p:nvSpPr>
          <p:spPr bwMode="auto">
            <a:xfrm>
              <a:off x="4748" y="3008"/>
              <a:ext cx="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88" name="Rectangle 2192"/>
            <p:cNvSpPr>
              <a:spLocks noChangeArrowheads="1"/>
            </p:cNvSpPr>
            <p:nvPr/>
          </p:nvSpPr>
          <p:spPr bwMode="auto">
            <a:xfrm>
              <a:off x="4762" y="3008"/>
              <a:ext cx="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89" name="Rectangle 2193"/>
            <p:cNvSpPr>
              <a:spLocks noChangeArrowheads="1"/>
            </p:cNvSpPr>
            <p:nvPr/>
          </p:nvSpPr>
          <p:spPr bwMode="auto">
            <a:xfrm>
              <a:off x="4775" y="3008"/>
              <a:ext cx="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90" name="Rectangle 2194"/>
            <p:cNvSpPr>
              <a:spLocks noChangeArrowheads="1"/>
            </p:cNvSpPr>
            <p:nvPr/>
          </p:nvSpPr>
          <p:spPr bwMode="auto">
            <a:xfrm>
              <a:off x="4787" y="3008"/>
              <a:ext cx="4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91" name="Rectangle 2195"/>
            <p:cNvSpPr>
              <a:spLocks noChangeArrowheads="1"/>
            </p:cNvSpPr>
            <p:nvPr/>
          </p:nvSpPr>
          <p:spPr bwMode="auto">
            <a:xfrm>
              <a:off x="4809" y="3008"/>
              <a:ext cx="5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92" name="Rectangle 2196"/>
            <p:cNvSpPr>
              <a:spLocks noChangeArrowheads="1"/>
            </p:cNvSpPr>
            <p:nvPr/>
          </p:nvSpPr>
          <p:spPr bwMode="auto">
            <a:xfrm>
              <a:off x="4833" y="3008"/>
              <a:ext cx="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93" name="Rectangle 2197"/>
            <p:cNvSpPr>
              <a:spLocks noChangeArrowheads="1"/>
            </p:cNvSpPr>
            <p:nvPr/>
          </p:nvSpPr>
          <p:spPr bwMode="auto">
            <a:xfrm>
              <a:off x="4845" y="3008"/>
              <a:ext cx="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94" name="Rectangle 2198"/>
            <p:cNvSpPr>
              <a:spLocks noChangeArrowheads="1"/>
            </p:cNvSpPr>
            <p:nvPr/>
          </p:nvSpPr>
          <p:spPr bwMode="auto">
            <a:xfrm>
              <a:off x="4857" y="3008"/>
              <a:ext cx="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95" name="Rectangle 2199"/>
            <p:cNvSpPr>
              <a:spLocks noChangeArrowheads="1"/>
            </p:cNvSpPr>
            <p:nvPr/>
          </p:nvSpPr>
          <p:spPr bwMode="auto">
            <a:xfrm>
              <a:off x="4876" y="3008"/>
              <a:ext cx="4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96" name="Rectangle 2200"/>
            <p:cNvSpPr>
              <a:spLocks noChangeArrowheads="1"/>
            </p:cNvSpPr>
            <p:nvPr/>
          </p:nvSpPr>
          <p:spPr bwMode="auto">
            <a:xfrm>
              <a:off x="4897" y="3008"/>
              <a:ext cx="5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97" name="Rectangle 2201"/>
            <p:cNvSpPr>
              <a:spLocks noChangeArrowheads="1"/>
            </p:cNvSpPr>
            <p:nvPr/>
          </p:nvSpPr>
          <p:spPr bwMode="auto">
            <a:xfrm>
              <a:off x="4921" y="3008"/>
              <a:ext cx="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98" name="Rectangle 2202"/>
            <p:cNvSpPr>
              <a:spLocks noChangeArrowheads="1"/>
            </p:cNvSpPr>
            <p:nvPr/>
          </p:nvSpPr>
          <p:spPr bwMode="auto">
            <a:xfrm>
              <a:off x="4935" y="3008"/>
              <a:ext cx="4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99" name="Rectangle 2203"/>
            <p:cNvSpPr>
              <a:spLocks noChangeArrowheads="1"/>
            </p:cNvSpPr>
            <p:nvPr/>
          </p:nvSpPr>
          <p:spPr bwMode="auto">
            <a:xfrm>
              <a:off x="4956" y="3008"/>
              <a:ext cx="5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00" name="Rectangle 2204"/>
            <p:cNvSpPr>
              <a:spLocks noChangeArrowheads="1"/>
            </p:cNvSpPr>
            <p:nvPr/>
          </p:nvSpPr>
          <p:spPr bwMode="auto">
            <a:xfrm>
              <a:off x="4980" y="3008"/>
              <a:ext cx="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01" name="Rectangle 2205"/>
            <p:cNvSpPr>
              <a:spLocks noChangeArrowheads="1"/>
            </p:cNvSpPr>
            <p:nvPr/>
          </p:nvSpPr>
          <p:spPr bwMode="auto">
            <a:xfrm>
              <a:off x="4992" y="3008"/>
              <a:ext cx="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02" name="Rectangle 2206"/>
            <p:cNvSpPr>
              <a:spLocks noChangeArrowheads="1"/>
            </p:cNvSpPr>
            <p:nvPr/>
          </p:nvSpPr>
          <p:spPr bwMode="auto">
            <a:xfrm>
              <a:off x="5005" y="3008"/>
              <a:ext cx="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03" name="Rectangle 2207"/>
            <p:cNvSpPr>
              <a:spLocks noChangeArrowheads="1"/>
            </p:cNvSpPr>
            <p:nvPr/>
          </p:nvSpPr>
          <p:spPr bwMode="auto">
            <a:xfrm>
              <a:off x="5024" y="3008"/>
              <a:ext cx="5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04" name="Rectangle 2208"/>
            <p:cNvSpPr>
              <a:spLocks noChangeArrowheads="1"/>
            </p:cNvSpPr>
            <p:nvPr/>
          </p:nvSpPr>
          <p:spPr bwMode="auto">
            <a:xfrm>
              <a:off x="5048" y="3008"/>
              <a:ext cx="6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05" name="Rectangle 2209"/>
            <p:cNvSpPr>
              <a:spLocks noChangeArrowheads="1"/>
            </p:cNvSpPr>
            <p:nvPr/>
          </p:nvSpPr>
          <p:spPr bwMode="auto">
            <a:xfrm>
              <a:off x="5082" y="3008"/>
              <a:ext cx="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06" name="Rectangle 2210"/>
            <p:cNvSpPr>
              <a:spLocks noChangeArrowheads="1"/>
            </p:cNvSpPr>
            <p:nvPr/>
          </p:nvSpPr>
          <p:spPr bwMode="auto">
            <a:xfrm>
              <a:off x="5095" y="3008"/>
              <a:ext cx="5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07" name="Rectangle 2211"/>
            <p:cNvSpPr>
              <a:spLocks noChangeArrowheads="1"/>
            </p:cNvSpPr>
            <p:nvPr/>
          </p:nvSpPr>
          <p:spPr bwMode="auto">
            <a:xfrm>
              <a:off x="5124" y="3008"/>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08" name="Rectangle 2212"/>
            <p:cNvSpPr>
              <a:spLocks noChangeArrowheads="1"/>
            </p:cNvSpPr>
            <p:nvPr/>
          </p:nvSpPr>
          <p:spPr bwMode="auto">
            <a:xfrm>
              <a:off x="5151" y="3008"/>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09" name="Rectangle 2213"/>
            <p:cNvSpPr>
              <a:spLocks noChangeArrowheads="1"/>
            </p:cNvSpPr>
            <p:nvPr/>
          </p:nvSpPr>
          <p:spPr bwMode="auto">
            <a:xfrm>
              <a:off x="5177" y="3008"/>
              <a:ext cx="5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10" name="Rectangle 2214"/>
            <p:cNvSpPr>
              <a:spLocks noChangeArrowheads="1"/>
            </p:cNvSpPr>
            <p:nvPr/>
          </p:nvSpPr>
          <p:spPr bwMode="auto">
            <a:xfrm>
              <a:off x="5205" y="3008"/>
              <a:ext cx="5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11" name="Rectangle 2215"/>
            <p:cNvSpPr>
              <a:spLocks noChangeArrowheads="1"/>
            </p:cNvSpPr>
            <p:nvPr/>
          </p:nvSpPr>
          <p:spPr bwMode="auto">
            <a:xfrm>
              <a:off x="5229" y="3008"/>
              <a:ext cx="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12" name="Rectangle 2216"/>
            <p:cNvSpPr>
              <a:spLocks noChangeArrowheads="1"/>
            </p:cNvSpPr>
            <p:nvPr/>
          </p:nvSpPr>
          <p:spPr bwMode="auto">
            <a:xfrm>
              <a:off x="5242" y="3008"/>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13" name="Rectangle 2217"/>
            <p:cNvSpPr>
              <a:spLocks noChangeArrowheads="1"/>
            </p:cNvSpPr>
            <p:nvPr/>
          </p:nvSpPr>
          <p:spPr bwMode="auto">
            <a:xfrm>
              <a:off x="5268" y="3008"/>
              <a:ext cx="6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14" name="Rectangle 2218"/>
            <p:cNvSpPr>
              <a:spLocks noChangeArrowheads="1"/>
            </p:cNvSpPr>
            <p:nvPr/>
          </p:nvSpPr>
          <p:spPr bwMode="auto">
            <a:xfrm>
              <a:off x="5302" y="3008"/>
              <a:ext cx="5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15" name="Rectangle 2219"/>
            <p:cNvSpPr>
              <a:spLocks noChangeArrowheads="1"/>
            </p:cNvSpPr>
            <p:nvPr/>
          </p:nvSpPr>
          <p:spPr bwMode="auto">
            <a:xfrm>
              <a:off x="5332" y="3008"/>
              <a:ext cx="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1"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 name="Slide Number Placeholder 3"/>
          <p:cNvSpPr>
            <a:spLocks noGrp="1"/>
          </p:cNvSpPr>
          <p:nvPr>
            <p:ph type="sldNum" sz="quarter" idx="11"/>
          </p:nvPr>
        </p:nvSpPr>
        <p:spPr/>
        <p:txBody>
          <a:bodyPr/>
          <a:lstStyle/>
          <a:p>
            <a:fld id="{B6F15528-21DE-4FAA-801E-634DDDAF4B2B}" type="slidenum">
              <a:rPr lang="en-US" smtClean="0"/>
              <a:pPr/>
              <a:t>7</a:t>
            </a:fld>
            <a:endParaRPr lang="en-US"/>
          </a:p>
        </p:txBody>
      </p:sp>
      <p:sp>
        <p:nvSpPr>
          <p:cNvPr id="5" name="Date Placeholder 4"/>
          <p:cNvSpPr>
            <a:spLocks noGrp="1"/>
          </p:cNvSpPr>
          <p:nvPr>
            <p:ph type="dt" sz="half" idx="12"/>
          </p:nvPr>
        </p:nvSpPr>
        <p:spPr/>
        <p:txBody>
          <a:bodyPr/>
          <a:lstStyle/>
          <a:p>
            <a:fld id="{612DBFFF-0509-4D3A-8975-DD8E09827EF8}" type="datetime1">
              <a:rPr lang="en-US" smtClean="0"/>
              <a:t>4/19/2013</a:t>
            </a:fld>
            <a:endParaRPr lang="en-US"/>
          </a:p>
        </p:txBody>
      </p:sp>
      <p:sp>
        <p:nvSpPr>
          <p:cNvPr id="6" name="Footer Placeholder 5"/>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custDataLst>
      <p:tags r:id="rId1"/>
    </p:custDataLst>
    <p:extLst>
      <p:ext uri="{BB962C8B-B14F-4D97-AF65-F5344CB8AC3E}">
        <p14:creationId xmlns:p14="http://schemas.microsoft.com/office/powerpoint/2010/main" val="1789895277"/>
      </p:ext>
    </p:extLst>
  </p:cSld>
  <p:clrMapOvr>
    <a:masterClrMapping/>
  </p:clrMapOvr>
  <mc:AlternateContent xmlns:mc="http://schemas.openxmlformats.org/markup-compatibility/2006" xmlns:p14="http://schemas.microsoft.com/office/powerpoint/2010/main">
    <mc:Choice Requires="p14">
      <p:transition spd="slow" p14:dur="2000" advTm="704"/>
    </mc:Choice>
    <mc:Fallback xmlns="">
      <p:transition spd="slow" advTm="704"/>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3648779"/>
            <a:ext cx="3657600" cy="231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0049" y="304800"/>
            <a:ext cx="8229600" cy="762000"/>
          </a:xfrm>
        </p:spPr>
        <p:txBody>
          <a:bodyPr/>
          <a:lstStyle/>
          <a:p>
            <a:r>
              <a:rPr lang="en-US" sz="2800" b="1" dirty="0" smtClean="0">
                <a:solidFill>
                  <a:schemeClr val="accent6">
                    <a:lumMod val="60000"/>
                    <a:lumOff val="40000"/>
                  </a:schemeClr>
                </a:solidFill>
              </a:rPr>
              <a:t>Edge-TCT</a:t>
            </a:r>
            <a:endParaRPr lang="en-GB" sz="2800" b="1" dirty="0">
              <a:solidFill>
                <a:schemeClr val="accent6">
                  <a:lumMod val="60000"/>
                  <a:lumOff val="40000"/>
                </a:schemeClr>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70</a:t>
            </a:fld>
            <a:endParaRPr lang="en-US"/>
          </a:p>
        </p:txBody>
      </p:sp>
      <p:sp>
        <p:nvSpPr>
          <p:cNvPr id="10" name="Rectangle 9"/>
          <p:cNvSpPr/>
          <p:nvPr/>
        </p:nvSpPr>
        <p:spPr bwMode="auto">
          <a:xfrm>
            <a:off x="5964209" y="4278585"/>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6802409" y="4278585"/>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7640609" y="4277748"/>
            <a:ext cx="2667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602259" y="5650185"/>
            <a:ext cx="26670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5" name="Straight Connector 14"/>
          <p:cNvCxnSpPr/>
          <p:nvPr/>
        </p:nvCxnSpPr>
        <p:spPr bwMode="auto">
          <a:xfrm>
            <a:off x="5602259" y="4430148"/>
            <a:ext cx="2667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68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705" y="5543504"/>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751" y="5573985"/>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a:stCxn id="11" idx="0"/>
          </p:cNvCxnSpPr>
          <p:nvPr/>
        </p:nvCxnSpPr>
        <p:spPr bwMode="auto">
          <a:xfrm flipV="1">
            <a:off x="6935759" y="4049985"/>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Isosceles Triangle 17"/>
          <p:cNvSpPr/>
          <p:nvPr/>
        </p:nvSpPr>
        <p:spPr bwMode="auto">
          <a:xfrm rot="5400000">
            <a:off x="7146833" y="3821385"/>
            <a:ext cx="301752" cy="457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20" name="Straight Connector 19"/>
          <p:cNvCxnSpPr>
            <a:endCxn id="18" idx="3"/>
          </p:cNvCxnSpPr>
          <p:nvPr/>
        </p:nvCxnSpPr>
        <p:spPr bwMode="auto">
          <a:xfrm>
            <a:off x="6935759" y="4049985"/>
            <a:ext cx="133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Arrow Connector 22"/>
          <p:cNvCxnSpPr/>
          <p:nvPr/>
        </p:nvCxnSpPr>
        <p:spPr bwMode="auto">
          <a:xfrm>
            <a:off x="5333999" y="4430148"/>
            <a:ext cx="0" cy="12428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8271352" y="4453008"/>
            <a:ext cx="0" cy="1242896"/>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29" name="TextBox 28"/>
          <p:cNvSpPr txBox="1"/>
          <p:nvPr/>
        </p:nvSpPr>
        <p:spPr>
          <a:xfrm>
            <a:off x="8286938" y="4889790"/>
            <a:ext cx="312906" cy="369332"/>
          </a:xfrm>
          <a:prstGeom prst="rect">
            <a:avLst/>
          </a:prstGeom>
          <a:noFill/>
        </p:spPr>
        <p:txBody>
          <a:bodyPr wrap="none" rtlCol="0">
            <a:spAutoFit/>
          </a:bodyPr>
          <a:lstStyle/>
          <a:p>
            <a:r>
              <a:rPr lang="en-US" dirty="0" smtClean="0"/>
              <a:t>d</a:t>
            </a:r>
            <a:endParaRPr lang="en-GB" dirty="0"/>
          </a:p>
        </p:txBody>
      </p:sp>
      <p:sp>
        <p:nvSpPr>
          <p:cNvPr id="30" name="TextBox 29"/>
          <p:cNvSpPr txBox="1"/>
          <p:nvPr/>
        </p:nvSpPr>
        <p:spPr>
          <a:xfrm>
            <a:off x="5021093" y="5465519"/>
            <a:ext cx="300082" cy="369332"/>
          </a:xfrm>
          <a:prstGeom prst="rect">
            <a:avLst/>
          </a:prstGeom>
          <a:noFill/>
        </p:spPr>
        <p:txBody>
          <a:bodyPr wrap="none" rtlCol="0">
            <a:spAutoFit/>
          </a:bodyPr>
          <a:lstStyle/>
          <a:p>
            <a:r>
              <a:rPr lang="en-US" dirty="0" smtClean="0"/>
              <a:t>y</a:t>
            </a:r>
            <a:endParaRPr lang="en-GB" dirty="0"/>
          </a:p>
        </p:txBody>
      </p:sp>
      <p:graphicFrame>
        <p:nvGraphicFramePr>
          <p:cNvPr id="9" name="Object 8"/>
          <p:cNvGraphicFramePr>
            <a:graphicFrameLocks noChangeAspect="1"/>
          </p:cNvGraphicFramePr>
          <p:nvPr>
            <p:extLst>
              <p:ext uri="{D42A27DB-BD31-4B8C-83A1-F6EECF244321}">
                <p14:modId xmlns:p14="http://schemas.microsoft.com/office/powerpoint/2010/main" val="1605748665"/>
              </p:ext>
            </p:extLst>
          </p:nvPr>
        </p:nvGraphicFramePr>
        <p:xfrm>
          <a:off x="1066799" y="5968484"/>
          <a:ext cx="2743200" cy="653560"/>
        </p:xfrm>
        <a:graphic>
          <a:graphicData uri="http://schemas.openxmlformats.org/presentationml/2006/ole">
            <mc:AlternateContent xmlns:mc="http://schemas.openxmlformats.org/markup-compatibility/2006">
              <mc:Choice xmlns:v="urn:schemas-microsoft-com:vml" Requires="v">
                <p:oleObj spid="_x0000_s56637" name="Equation" r:id="rId5" imgW="1396800" imgH="330120" progId="Equation.3">
                  <p:embed/>
                </p:oleObj>
              </mc:Choice>
              <mc:Fallback>
                <p:oleObj name="Equation" r:id="rId5" imgW="1396800" imgH="330120" progId="Equation.3">
                  <p:embed/>
                  <p:pic>
                    <p:nvPicPr>
                      <p:cNvPr id="0" name=""/>
                      <p:cNvPicPr>
                        <a:picLocks noChangeAspect="1" noChangeArrowheads="1"/>
                      </p:cNvPicPr>
                      <p:nvPr/>
                    </p:nvPicPr>
                    <p:blipFill>
                      <a:blip r:embed="rId6"/>
                      <a:srcRect/>
                      <a:stretch>
                        <a:fillRect/>
                      </a:stretch>
                    </p:blipFill>
                    <p:spPr bwMode="auto">
                      <a:xfrm>
                        <a:off x="1066799" y="5968484"/>
                        <a:ext cx="2743200" cy="653560"/>
                      </a:xfrm>
                      <a:prstGeom prst="rect">
                        <a:avLst/>
                      </a:prstGeom>
                      <a:noFill/>
                      <a:ln>
                        <a:noFill/>
                      </a:ln>
                    </p:spPr>
                  </p:pic>
                </p:oleObj>
              </mc:Fallback>
            </mc:AlternateContent>
          </a:graphicData>
        </a:graphic>
      </p:graphicFrame>
      <p:sp>
        <p:nvSpPr>
          <p:cNvPr id="14" name="TextBox 13"/>
          <p:cNvSpPr txBox="1"/>
          <p:nvPr/>
        </p:nvSpPr>
        <p:spPr>
          <a:xfrm>
            <a:off x="6360935" y="5074456"/>
            <a:ext cx="609462" cy="369332"/>
          </a:xfrm>
          <a:prstGeom prst="rect">
            <a:avLst/>
          </a:prstGeom>
          <a:noFill/>
        </p:spPr>
        <p:txBody>
          <a:bodyPr wrap="none" rtlCol="0">
            <a:spAutoFit/>
          </a:bodyPr>
          <a:lstStyle/>
          <a:p>
            <a:r>
              <a:rPr lang="en-US" i="1" dirty="0" smtClean="0"/>
              <a:t>t&lt;t</a:t>
            </a:r>
            <a:r>
              <a:rPr lang="en-US" i="1" baseline="-25000" dirty="0" smtClean="0"/>
              <a:t>int</a:t>
            </a:r>
            <a:endParaRPr lang="en-GB" i="1" baseline="-25000" dirty="0"/>
          </a:p>
        </p:txBody>
      </p:sp>
      <p:sp>
        <p:nvSpPr>
          <p:cNvPr id="27" name="Content Placeholder 2"/>
          <p:cNvSpPr txBox="1">
            <a:spLocks/>
          </p:cNvSpPr>
          <p:nvPr/>
        </p:nvSpPr>
        <p:spPr bwMode="auto">
          <a:xfrm>
            <a:off x="400049" y="920515"/>
            <a:ext cx="3790950" cy="20626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1800" u="sng" kern="0" dirty="0" smtClean="0"/>
              <a:t>Classical TCT</a:t>
            </a:r>
            <a:r>
              <a:rPr lang="en-US" sz="1800" kern="0" dirty="0" smtClean="0"/>
              <a:t>: information of the field from I(t) </a:t>
            </a:r>
          </a:p>
          <a:p>
            <a:pPr marL="400050" lvl="1" indent="0">
              <a:buFont typeface="Wingdings" pitchFamily="2" charset="2"/>
              <a:buNone/>
            </a:pPr>
            <a:r>
              <a:rPr lang="en-US" sz="1800" u="sng" kern="0" dirty="0" smtClean="0">
                <a:solidFill>
                  <a:srgbClr val="FF0000"/>
                </a:solidFill>
              </a:rPr>
              <a:t>Edge-TCT</a:t>
            </a:r>
            <a:r>
              <a:rPr lang="en-US" sz="1800" kern="0" dirty="0" smtClean="0"/>
              <a:t>: information of the      field from I(depth)</a:t>
            </a:r>
          </a:p>
          <a:p>
            <a:r>
              <a:rPr lang="en-US" sz="1800" kern="0" dirty="0" smtClean="0"/>
              <a:t>A narrow 8 </a:t>
            </a:r>
            <a:r>
              <a:rPr lang="en-US" sz="1800" kern="0" dirty="0" smtClean="0">
                <a:latin typeface="Symbol" pitchFamily="18" charset="2"/>
              </a:rPr>
              <a:t>m</a:t>
            </a:r>
            <a:r>
              <a:rPr lang="en-US" sz="1800" kern="0" dirty="0" smtClean="0"/>
              <a:t>m beam is used to generate e-h pairs at known depth</a:t>
            </a:r>
          </a:p>
          <a:p>
            <a:r>
              <a:rPr lang="en-US" sz="1800" kern="0" dirty="0" smtClean="0"/>
              <a:t>Measured current is average over the width of the strip</a:t>
            </a:r>
          </a:p>
        </p:txBody>
      </p:sp>
      <p:pic>
        <p:nvPicPr>
          <p:cNvPr id="3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2740" y="827297"/>
            <a:ext cx="453866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bwMode="auto">
          <a:xfrm flipV="1">
            <a:off x="8000999" y="3059385"/>
            <a:ext cx="76200" cy="8397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6340253" y="4523431"/>
            <a:ext cx="1300356" cy="369332"/>
          </a:xfrm>
          <a:prstGeom prst="rect">
            <a:avLst/>
          </a:prstGeom>
          <a:noFill/>
        </p:spPr>
        <p:txBody>
          <a:bodyPr wrap="none" rtlCol="0">
            <a:spAutoFit/>
          </a:bodyPr>
          <a:lstStyle/>
          <a:p>
            <a:r>
              <a:rPr lang="en-US" dirty="0" smtClean="0"/>
              <a:t>End of drift</a:t>
            </a:r>
            <a:endParaRPr lang="en-GB" dirty="0"/>
          </a:p>
        </p:txBody>
      </p:sp>
      <p:sp>
        <p:nvSpPr>
          <p:cNvPr id="3" name="Date Placeholder 2"/>
          <p:cNvSpPr>
            <a:spLocks noGrp="1"/>
          </p:cNvSpPr>
          <p:nvPr>
            <p:ph type="dt" sz="half" idx="12"/>
          </p:nvPr>
        </p:nvSpPr>
        <p:spPr/>
        <p:txBody>
          <a:bodyPr/>
          <a:lstStyle/>
          <a:p>
            <a:fld id="{B8DF2CC4-146B-486A-8D4D-B2B7C541D4D1}"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1863605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2" y="387126"/>
            <a:ext cx="8229600" cy="304800"/>
          </a:xfrm>
        </p:spPr>
        <p:txBody>
          <a:bodyPr/>
          <a:lstStyle/>
          <a:p>
            <a:r>
              <a:rPr lang="en-US" sz="2800" b="1" dirty="0" smtClean="0">
                <a:solidFill>
                  <a:schemeClr val="accent6">
                    <a:lumMod val="60000"/>
                    <a:lumOff val="40000"/>
                  </a:schemeClr>
                </a:solidFill>
              </a:rPr>
              <a:t>Velocity profiles  </a:t>
            </a:r>
            <a:endParaRPr lang="en-GB" sz="2800" b="1" dirty="0">
              <a:solidFill>
                <a:schemeClr val="accent6">
                  <a:lumMod val="60000"/>
                  <a:lumOff val="40000"/>
                </a:schemeClr>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3492848"/>
            <a:ext cx="3645257" cy="257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4"/>
          <p:cNvSpPr txBox="1">
            <a:spLocks noChangeArrowheads="1"/>
          </p:cNvSpPr>
          <p:nvPr/>
        </p:nvSpPr>
        <p:spPr bwMode="auto">
          <a:xfrm>
            <a:off x="2134598" y="3753329"/>
            <a:ext cx="1451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FF0000"/>
                </a:solidFill>
              </a:rPr>
              <a:t>2e15 cm</a:t>
            </a:r>
            <a:r>
              <a:rPr lang="en-US" b="1" baseline="30000" dirty="0">
                <a:solidFill>
                  <a:srgbClr val="FF0000"/>
                </a:solidFill>
              </a:rPr>
              <a:t>-2</a:t>
            </a:r>
            <a:endParaRPr lang="sl-SI" b="1" baseline="30000" dirty="0">
              <a:solidFill>
                <a:srgbClr val="FF0000"/>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002" y="3413587"/>
            <a:ext cx="3726198" cy="280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6"/>
          <p:cNvSpPr txBox="1">
            <a:spLocks noChangeArrowheads="1"/>
          </p:cNvSpPr>
          <p:nvPr/>
        </p:nvSpPr>
        <p:spPr bwMode="auto">
          <a:xfrm>
            <a:off x="7535896" y="3733800"/>
            <a:ext cx="904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FF0000"/>
                </a:solidFill>
              </a:rPr>
              <a:t>1e16</a:t>
            </a:r>
            <a:endParaRPr lang="sl-SI" b="1" baseline="30000" dirty="0">
              <a:solidFill>
                <a:srgbClr val="FF0000"/>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128" y="900282"/>
            <a:ext cx="3830941" cy="258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002" y="830012"/>
            <a:ext cx="3726198" cy="258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2"/>
          <p:cNvSpPr txBox="1">
            <a:spLocks noChangeArrowheads="1"/>
          </p:cNvSpPr>
          <p:nvPr/>
        </p:nvSpPr>
        <p:spPr bwMode="auto">
          <a:xfrm>
            <a:off x="6773752" y="863115"/>
            <a:ext cx="921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FF0000"/>
                </a:solidFill>
              </a:rPr>
              <a:t>5e14</a:t>
            </a:r>
            <a:endParaRPr lang="sl-SI" b="1" dirty="0">
              <a:solidFill>
                <a:srgbClr val="FF0000"/>
              </a:solidFill>
            </a:endParaRPr>
          </a:p>
        </p:txBody>
      </p:sp>
      <p:sp>
        <p:nvSpPr>
          <p:cNvPr id="13" name="TextBox 12"/>
          <p:cNvSpPr txBox="1"/>
          <p:nvPr/>
        </p:nvSpPr>
        <p:spPr>
          <a:xfrm>
            <a:off x="380003" y="668889"/>
            <a:ext cx="1074762" cy="369332"/>
          </a:xfrm>
          <a:prstGeom prst="rect">
            <a:avLst/>
          </a:prstGeom>
          <a:noFill/>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strips</a:t>
            </a:r>
            <a:endParaRPr lang="sl-SI" b="1" dirty="0">
              <a:solidFill>
                <a:srgbClr val="0070C0"/>
              </a:solidFill>
              <a:effectLst>
                <a:outerShdw blurRad="38100" dist="38100" dir="2700000" algn="tl">
                  <a:srgbClr val="000000">
                    <a:alpha val="43137"/>
                  </a:srgbClr>
                </a:outerShdw>
              </a:effectLst>
            </a:endParaRPr>
          </a:p>
        </p:txBody>
      </p:sp>
      <p:cxnSp>
        <p:nvCxnSpPr>
          <p:cNvPr id="14" name="Straight Connector 9"/>
          <p:cNvCxnSpPr>
            <a:cxnSpLocks noChangeShapeType="1"/>
          </p:cNvCxnSpPr>
          <p:nvPr/>
        </p:nvCxnSpPr>
        <p:spPr bwMode="auto">
          <a:xfrm>
            <a:off x="698500" y="2689225"/>
            <a:ext cx="0" cy="94483"/>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15" name="TextBox 14"/>
          <p:cNvSpPr txBox="1"/>
          <p:nvPr/>
        </p:nvSpPr>
        <p:spPr>
          <a:xfrm>
            <a:off x="2211218" y="668889"/>
            <a:ext cx="1838851" cy="369332"/>
          </a:xfrm>
          <a:prstGeom prst="rect">
            <a:avLst/>
          </a:prstGeom>
          <a:noFill/>
        </p:spPr>
        <p:txBody>
          <a:bodyPr wrap="square">
            <a:spAutoFit/>
          </a:bodyPr>
          <a:lstStyle/>
          <a:p>
            <a:pPr>
              <a:defRPr/>
            </a:pPr>
            <a:r>
              <a:rPr lang="en-US" b="1" dirty="0">
                <a:solidFill>
                  <a:srgbClr val="FF0000"/>
                </a:solidFill>
                <a:effectLst>
                  <a:outerShdw blurRad="38100" dist="38100" dir="2700000" algn="tl">
                    <a:srgbClr val="000000">
                      <a:alpha val="43137"/>
                    </a:srgbClr>
                  </a:outerShdw>
                </a:effectLst>
              </a:rPr>
              <a:t>back-plane</a:t>
            </a:r>
            <a:endParaRPr lang="sl-SI" b="1" dirty="0">
              <a:solidFill>
                <a:srgbClr val="FF0000"/>
              </a:solidFill>
              <a:effectLst>
                <a:outerShdw blurRad="38100" dist="38100" dir="2700000" algn="tl">
                  <a:srgbClr val="000000">
                    <a:alpha val="43137"/>
                  </a:srgbClr>
                </a:outerShdw>
              </a:effectLst>
            </a:endParaRPr>
          </a:p>
        </p:txBody>
      </p:sp>
      <p:cxnSp>
        <p:nvCxnSpPr>
          <p:cNvPr id="16" name="Straight Connector 25"/>
          <p:cNvCxnSpPr>
            <a:cxnSpLocks noChangeShapeType="1"/>
          </p:cNvCxnSpPr>
          <p:nvPr/>
        </p:nvCxnSpPr>
        <p:spPr bwMode="auto">
          <a:xfrm>
            <a:off x="2590800" y="2689225"/>
            <a:ext cx="0" cy="94483"/>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sp>
        <p:nvSpPr>
          <p:cNvPr id="17" name="TextBox 14"/>
          <p:cNvSpPr txBox="1">
            <a:spLocks noChangeArrowheads="1"/>
          </p:cNvSpPr>
          <p:nvPr/>
        </p:nvSpPr>
        <p:spPr bwMode="auto">
          <a:xfrm>
            <a:off x="759648" y="2801214"/>
            <a:ext cx="1451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err="1" smtClean="0">
                <a:solidFill>
                  <a:srgbClr val="FF0000"/>
                </a:solidFill>
              </a:rPr>
              <a:t>nirr</a:t>
            </a:r>
            <a:r>
              <a:rPr lang="en-US" b="1" dirty="0" smtClean="0">
                <a:solidFill>
                  <a:srgbClr val="FF0000"/>
                </a:solidFill>
              </a:rPr>
              <a:t>.</a:t>
            </a:r>
            <a:endParaRPr lang="sl-SI" b="1" baseline="30000" dirty="0">
              <a:solidFill>
                <a:srgbClr val="FF0000"/>
              </a:solidFill>
            </a:endParaRPr>
          </a:p>
        </p:txBody>
      </p:sp>
      <p:sp>
        <p:nvSpPr>
          <p:cNvPr id="4" name="Rectangle 3"/>
          <p:cNvSpPr/>
          <p:nvPr/>
        </p:nvSpPr>
        <p:spPr bwMode="auto">
          <a:xfrm>
            <a:off x="3200400" y="1038221"/>
            <a:ext cx="45719" cy="2132325"/>
          </a:xfrm>
          <a:prstGeom prst="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8" name="Rectangle 17"/>
          <p:cNvSpPr/>
          <p:nvPr/>
        </p:nvSpPr>
        <p:spPr bwMode="auto">
          <a:xfrm>
            <a:off x="759648" y="1038221"/>
            <a:ext cx="45719" cy="2132325"/>
          </a:xfrm>
          <a:prstGeom prst="rect">
            <a:avLst/>
          </a:prstGeom>
          <a:solidFill>
            <a:schemeClr val="accent5">
              <a:lumMod val="50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533400" y="6043651"/>
            <a:ext cx="8039380" cy="646331"/>
          </a:xfrm>
          <a:prstGeom prst="rect">
            <a:avLst/>
          </a:prstGeom>
          <a:noFill/>
        </p:spPr>
        <p:txBody>
          <a:bodyPr wrap="none" rtlCol="0">
            <a:spAutoFit/>
          </a:bodyPr>
          <a:lstStyle/>
          <a:p>
            <a:pPr marL="285750" indent="-285750">
              <a:buFont typeface="Wingdings" pitchFamily="2" charset="2"/>
              <a:buChar char="Ø"/>
            </a:pPr>
            <a:r>
              <a:rPr lang="en-US" b="1" dirty="0" smtClean="0">
                <a:solidFill>
                  <a:srgbClr val="FF0000"/>
                </a:solidFill>
              </a:rPr>
              <a:t>whole detector volume is active (velocity in the saddle-30% of </a:t>
            </a:r>
            <a:r>
              <a:rPr lang="en-US" b="1" i="1" dirty="0" err="1" smtClean="0">
                <a:solidFill>
                  <a:srgbClr val="FF0000"/>
                </a:solidFill>
              </a:rPr>
              <a:t>v</a:t>
            </a:r>
            <a:r>
              <a:rPr lang="en-US" b="1" i="1" baseline="-25000" dirty="0" err="1" smtClean="0">
                <a:solidFill>
                  <a:srgbClr val="FF0000"/>
                </a:solidFill>
              </a:rPr>
              <a:t>sat</a:t>
            </a:r>
            <a:r>
              <a:rPr lang="en-US" b="1" dirty="0" smtClean="0">
                <a:solidFill>
                  <a:srgbClr val="FF0000"/>
                </a:solidFill>
              </a:rPr>
              <a:t>)</a:t>
            </a:r>
          </a:p>
          <a:p>
            <a:pPr marL="285750" indent="-285750">
              <a:buFont typeface="Wingdings" pitchFamily="2" charset="2"/>
              <a:buChar char="Ø"/>
            </a:pPr>
            <a:r>
              <a:rPr lang="en-US" b="1" dirty="0">
                <a:solidFill>
                  <a:srgbClr val="FF0000"/>
                </a:solidFill>
              </a:rPr>
              <a:t>t</a:t>
            </a:r>
            <a:r>
              <a:rPr lang="en-US" b="1" dirty="0" smtClean="0">
                <a:solidFill>
                  <a:srgbClr val="FF0000"/>
                </a:solidFill>
              </a:rPr>
              <a:t>he high field region penetrates deeper in the detector than predicted</a:t>
            </a:r>
            <a:endParaRPr lang="en-GB" b="1" dirty="0">
              <a:solidFill>
                <a:srgbClr val="FF0000"/>
              </a:solidFill>
            </a:endParaRPr>
          </a:p>
        </p:txBody>
      </p:sp>
      <p:sp>
        <p:nvSpPr>
          <p:cNvPr id="21" name="Slide Number Placeholder 20"/>
          <p:cNvSpPr>
            <a:spLocks noGrp="1"/>
          </p:cNvSpPr>
          <p:nvPr>
            <p:ph type="sldNum" sz="quarter" idx="11"/>
          </p:nvPr>
        </p:nvSpPr>
        <p:spPr/>
        <p:txBody>
          <a:bodyPr/>
          <a:lstStyle/>
          <a:p>
            <a:fld id="{B6F15528-21DE-4FAA-801E-634DDDAF4B2B}" type="slidenum">
              <a:rPr lang="en-US" smtClean="0"/>
              <a:pPr/>
              <a:t>71</a:t>
            </a:fld>
            <a:endParaRPr lang="en-US"/>
          </a:p>
        </p:txBody>
      </p:sp>
      <p:sp>
        <p:nvSpPr>
          <p:cNvPr id="22" name="Date Placeholder 21"/>
          <p:cNvSpPr>
            <a:spLocks noGrp="1"/>
          </p:cNvSpPr>
          <p:nvPr>
            <p:ph type="dt" sz="half" idx="12"/>
          </p:nvPr>
        </p:nvSpPr>
        <p:spPr/>
        <p:txBody>
          <a:bodyPr/>
          <a:lstStyle/>
          <a:p>
            <a:fld id="{C17AFF92-4BDC-415B-8DD8-F478AB434244}" type="datetime1">
              <a:rPr lang="en-US" smtClean="0"/>
              <a:t>4/19/2013</a:t>
            </a:fld>
            <a:endParaRPr lang="en-US"/>
          </a:p>
        </p:txBody>
      </p:sp>
      <p:sp>
        <p:nvSpPr>
          <p:cNvPr id="23" name="Footer Placeholder 22"/>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0230908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58" y="592887"/>
            <a:ext cx="8229600" cy="304800"/>
          </a:xfrm>
        </p:spPr>
        <p:txBody>
          <a:bodyPr/>
          <a:lstStyle/>
          <a:p>
            <a:r>
              <a:rPr lang="en-US" sz="2800" b="1" dirty="0" smtClean="0">
                <a:solidFill>
                  <a:schemeClr val="accent6">
                    <a:lumMod val="60000"/>
                    <a:lumOff val="40000"/>
                  </a:schemeClr>
                </a:solidFill>
              </a:rPr>
              <a:t>Velocity profiles  </a:t>
            </a:r>
            <a:endParaRPr lang="en-GB" sz="2800" b="1" dirty="0">
              <a:solidFill>
                <a:schemeClr val="accent6">
                  <a:lumMod val="60000"/>
                  <a:lumOff val="40000"/>
                </a:schemeClr>
              </a:solidFill>
            </a:endParaRPr>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9590"/>
            <a:ext cx="4197553" cy="284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3" cstate="print"/>
          <a:srcRect/>
          <a:stretch>
            <a:fillRect/>
          </a:stretch>
        </p:blipFill>
        <p:spPr bwMode="auto">
          <a:xfrm>
            <a:off x="4704950" y="1415920"/>
            <a:ext cx="4186876" cy="2808312"/>
          </a:xfrm>
          <a:prstGeom prst="rect">
            <a:avLst/>
          </a:prstGeom>
          <a:noFill/>
          <a:ln w="9525">
            <a:noFill/>
            <a:miter lim="800000"/>
            <a:headEnd/>
            <a:tailEnd/>
          </a:ln>
        </p:spPr>
      </p:pic>
      <p:sp>
        <p:nvSpPr>
          <p:cNvPr id="17" name="TextBox 16"/>
          <p:cNvSpPr txBox="1"/>
          <p:nvPr/>
        </p:nvSpPr>
        <p:spPr>
          <a:xfrm>
            <a:off x="5353022" y="911864"/>
            <a:ext cx="3156633" cy="276999"/>
          </a:xfrm>
          <a:prstGeom prst="rect">
            <a:avLst/>
          </a:prstGeom>
          <a:noFill/>
        </p:spPr>
        <p:txBody>
          <a:bodyPr wrap="none" rtlCol="0">
            <a:spAutoFit/>
          </a:bodyPr>
          <a:lstStyle/>
          <a:p>
            <a:r>
              <a:rPr lang="en-US" sz="1200" i="1" dirty="0" smtClean="0"/>
              <a:t>N. Pacifico et al., presented at RESMDD 10</a:t>
            </a:r>
            <a:endParaRPr lang="sl-SI" sz="1200" i="1" dirty="0"/>
          </a:p>
        </p:txBody>
      </p:sp>
      <p:sp>
        <p:nvSpPr>
          <p:cNvPr id="3" name="TextBox 2"/>
          <p:cNvSpPr txBox="1"/>
          <p:nvPr/>
        </p:nvSpPr>
        <p:spPr>
          <a:xfrm>
            <a:off x="269358" y="4648200"/>
            <a:ext cx="4191000" cy="2031325"/>
          </a:xfrm>
          <a:prstGeom prst="rect">
            <a:avLst/>
          </a:prstGeom>
          <a:noFill/>
        </p:spPr>
        <p:txBody>
          <a:bodyPr wrap="square" rtlCol="0">
            <a:spAutoFit/>
          </a:bodyPr>
          <a:lstStyle/>
          <a:p>
            <a:r>
              <a:rPr lang="en-US" dirty="0" smtClean="0"/>
              <a:t>FZ-p detector irradiated to </a:t>
            </a:r>
          </a:p>
          <a:p>
            <a:r>
              <a:rPr lang="en-US" dirty="0" err="1" smtClean="0">
                <a:latin typeface="Symbol" pitchFamily="18" charset="2"/>
              </a:rPr>
              <a:t>F</a:t>
            </a:r>
            <a:r>
              <a:rPr lang="en-US" baseline="-25000" dirty="0" err="1" smtClean="0"/>
              <a:t>eq</a:t>
            </a:r>
            <a:r>
              <a:rPr lang="en-US" dirty="0" smtClean="0"/>
              <a:t>=1.6∙10</a:t>
            </a:r>
            <a:r>
              <a:rPr lang="en-US" baseline="30000" dirty="0" smtClean="0"/>
              <a:t>15</a:t>
            </a:r>
            <a:r>
              <a:rPr lang="en-US" dirty="0" smtClean="0"/>
              <a:t> cm</a:t>
            </a:r>
            <a:r>
              <a:rPr lang="en-US" baseline="30000" dirty="0" smtClean="0"/>
              <a:t>-2</a:t>
            </a:r>
            <a:r>
              <a:rPr lang="en-US" dirty="0" smtClean="0"/>
              <a:t> 300 MeV </a:t>
            </a:r>
            <a:r>
              <a:rPr lang="en-US" dirty="0" err="1" smtClean="0"/>
              <a:t>pions</a:t>
            </a:r>
            <a:endParaRPr lang="en-US" dirty="0" smtClean="0"/>
          </a:p>
          <a:p>
            <a:endParaRPr lang="en-US" dirty="0"/>
          </a:p>
          <a:p>
            <a:pPr marL="285750" indent="-285750">
              <a:buFont typeface="Wingdings" pitchFamily="2" charset="2"/>
              <a:buChar char="Ø"/>
            </a:pPr>
            <a:r>
              <a:rPr lang="en-US" dirty="0" smtClean="0"/>
              <a:t>Almost symmetrical electric field.</a:t>
            </a:r>
          </a:p>
          <a:p>
            <a:pPr marL="285750" indent="-285750">
              <a:buFont typeface="Wingdings" pitchFamily="2" charset="2"/>
              <a:buChar char="Ø"/>
            </a:pPr>
            <a:r>
              <a:rPr lang="en-US" dirty="0" err="1" smtClean="0"/>
              <a:t>Elmost</a:t>
            </a:r>
            <a:r>
              <a:rPr lang="en-US" dirty="0" smtClean="0"/>
              <a:t> saturated drift velocity in the sensor at already 500V</a:t>
            </a:r>
          </a:p>
          <a:p>
            <a:endParaRPr lang="en-GB" dirty="0"/>
          </a:p>
        </p:txBody>
      </p:sp>
      <p:sp>
        <p:nvSpPr>
          <p:cNvPr id="7" name="TextBox 6"/>
          <p:cNvSpPr txBox="1"/>
          <p:nvPr/>
        </p:nvSpPr>
        <p:spPr>
          <a:xfrm>
            <a:off x="4835838" y="4648199"/>
            <a:ext cx="4191000" cy="2031325"/>
          </a:xfrm>
          <a:prstGeom prst="rect">
            <a:avLst/>
          </a:prstGeom>
          <a:noFill/>
        </p:spPr>
        <p:txBody>
          <a:bodyPr wrap="square" rtlCol="0">
            <a:spAutoFit/>
          </a:bodyPr>
          <a:lstStyle/>
          <a:p>
            <a:r>
              <a:rPr lang="en-US" dirty="0" err="1" smtClean="0"/>
              <a:t>MCz</a:t>
            </a:r>
            <a:r>
              <a:rPr lang="en-US" dirty="0" smtClean="0"/>
              <a:t>-n detector irradiated to </a:t>
            </a:r>
          </a:p>
          <a:p>
            <a:r>
              <a:rPr lang="en-US" dirty="0" err="1" smtClean="0">
                <a:latin typeface="Symbol" pitchFamily="18" charset="2"/>
              </a:rPr>
              <a:t>F</a:t>
            </a:r>
            <a:r>
              <a:rPr lang="en-US" baseline="-25000" dirty="0" err="1" smtClean="0"/>
              <a:t>eq</a:t>
            </a:r>
            <a:r>
              <a:rPr lang="en-US" dirty="0" smtClean="0"/>
              <a:t>=3∙10</a:t>
            </a:r>
            <a:r>
              <a:rPr lang="en-US" baseline="30000" dirty="0" smtClean="0"/>
              <a:t>15</a:t>
            </a:r>
            <a:r>
              <a:rPr lang="en-US" dirty="0" smtClean="0"/>
              <a:t> cm</a:t>
            </a:r>
            <a:r>
              <a:rPr lang="en-US" baseline="30000" dirty="0" smtClean="0"/>
              <a:t>-2</a:t>
            </a:r>
            <a:r>
              <a:rPr lang="en-US" dirty="0" smtClean="0"/>
              <a:t> neutrons</a:t>
            </a:r>
          </a:p>
          <a:p>
            <a:endParaRPr lang="en-US" dirty="0"/>
          </a:p>
          <a:p>
            <a:pPr marL="285750" indent="-285750">
              <a:buFont typeface="Wingdings" pitchFamily="2" charset="2"/>
              <a:buChar char="Ø"/>
            </a:pPr>
            <a:r>
              <a:rPr lang="en-US" dirty="0" smtClean="0"/>
              <a:t> symmetrical electric field.</a:t>
            </a:r>
          </a:p>
          <a:p>
            <a:pPr marL="285750" indent="-285750">
              <a:buFont typeface="Wingdings" pitchFamily="2" charset="2"/>
              <a:buChar char="Ø"/>
            </a:pPr>
            <a:r>
              <a:rPr lang="en-US" dirty="0" smtClean="0"/>
              <a:t>dominant p</a:t>
            </a:r>
            <a:r>
              <a:rPr lang="en-US" baseline="30000" dirty="0" smtClean="0"/>
              <a:t>+</a:t>
            </a:r>
            <a:r>
              <a:rPr lang="en-US" dirty="0" smtClean="0"/>
              <a:t> side at small/moderate voltages</a:t>
            </a:r>
          </a:p>
          <a:p>
            <a:endParaRPr lang="en-GB"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72</a:t>
            </a:fld>
            <a:endParaRPr lang="en-US"/>
          </a:p>
        </p:txBody>
      </p:sp>
      <p:sp>
        <p:nvSpPr>
          <p:cNvPr id="8" name="Date Placeholder 7"/>
          <p:cNvSpPr>
            <a:spLocks noGrp="1"/>
          </p:cNvSpPr>
          <p:nvPr>
            <p:ph type="dt" sz="half" idx="12"/>
          </p:nvPr>
        </p:nvSpPr>
        <p:spPr/>
        <p:txBody>
          <a:bodyPr/>
          <a:lstStyle/>
          <a:p>
            <a:fld id="{EE91ACC8-FCDE-4AFD-A293-73AA4EA963C1}" type="datetime1">
              <a:rPr lang="en-US" smtClean="0"/>
              <a:t>4/19/2013</a:t>
            </a:fld>
            <a:endParaRPr lang="en-US"/>
          </a:p>
        </p:txBody>
      </p:sp>
      <p:sp>
        <p:nvSpPr>
          <p:cNvPr id="9" name="Footer Placeholder 8"/>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500784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18" y="21265"/>
            <a:ext cx="8229600" cy="771525"/>
          </a:xfrm>
        </p:spPr>
        <p:txBody>
          <a:bodyPr/>
          <a:lstStyle/>
          <a:p>
            <a:r>
              <a:rPr lang="en-US" sz="2800" b="1" dirty="0" smtClean="0">
                <a:solidFill>
                  <a:schemeClr val="accent6">
                    <a:lumMod val="60000"/>
                    <a:lumOff val="40000"/>
                  </a:schemeClr>
                </a:solidFill>
              </a:rPr>
              <a:t>Charge multiplication</a:t>
            </a:r>
            <a:endParaRPr lang="en-GB" sz="2800" b="1" dirty="0">
              <a:solidFill>
                <a:schemeClr val="accent6">
                  <a:lumMod val="60000"/>
                  <a:lumOff val="40000"/>
                </a:schemeClr>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73</a:t>
            </a:fld>
            <a:endParaRPr lang="en-US"/>
          </a:p>
        </p:txBody>
      </p:sp>
      <p:pic>
        <p:nvPicPr>
          <p:cNvPr id="191"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 y="609600"/>
            <a:ext cx="4272688" cy="311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Rectangle 11"/>
          <p:cNvSpPr>
            <a:spLocks noChangeArrowheads="1"/>
          </p:cNvSpPr>
          <p:nvPr/>
        </p:nvSpPr>
        <p:spPr bwMode="auto">
          <a:xfrm>
            <a:off x="5949803" y="914744"/>
            <a:ext cx="2305050" cy="1714500"/>
          </a:xfrm>
          <a:prstGeom prst="rect">
            <a:avLst/>
          </a:prstGeom>
          <a:solidFill>
            <a:srgbClr val="FFFF99"/>
          </a:solidFill>
          <a:ln w="9525">
            <a:solidFill>
              <a:schemeClr val="tx1"/>
            </a:solidFill>
            <a:miter lim="800000"/>
            <a:headEnd/>
            <a:tailEnd/>
          </a:ln>
        </p:spPr>
        <p:txBody>
          <a:bodyPr wrap="none" anchor="ctr"/>
          <a:lstStyle/>
          <a:p>
            <a:pPr algn="ctr"/>
            <a:r>
              <a:rPr lang="en-US"/>
              <a:t>             </a:t>
            </a:r>
          </a:p>
        </p:txBody>
      </p:sp>
      <p:sp>
        <p:nvSpPr>
          <p:cNvPr id="194" name="Line 12"/>
          <p:cNvSpPr>
            <a:spLocks noChangeShapeType="1"/>
          </p:cNvSpPr>
          <p:nvPr/>
        </p:nvSpPr>
        <p:spPr bwMode="auto">
          <a:xfrm>
            <a:off x="5163991" y="1343369"/>
            <a:ext cx="2879725" cy="0"/>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5" name="Rectangle 14"/>
          <p:cNvSpPr>
            <a:spLocks noChangeArrowheads="1"/>
          </p:cNvSpPr>
          <p:nvPr/>
        </p:nvSpPr>
        <p:spPr bwMode="auto">
          <a:xfrm>
            <a:off x="6310166" y="843306"/>
            <a:ext cx="287337" cy="71438"/>
          </a:xfrm>
          <a:prstGeom prst="rect">
            <a:avLst/>
          </a:prstGeom>
          <a:solidFill>
            <a:srgbClr val="0000FF"/>
          </a:solidFill>
          <a:ln w="9525">
            <a:solidFill>
              <a:schemeClr val="tx1"/>
            </a:solidFill>
            <a:miter lim="800000"/>
            <a:headEnd/>
            <a:tailEnd/>
          </a:ln>
        </p:spPr>
        <p:txBody>
          <a:bodyPr wrap="none" anchor="ctr"/>
          <a:lstStyle/>
          <a:p>
            <a:pPr eaLnBrk="0" hangingPunct="0"/>
            <a:endParaRPr lang="sl-SI"/>
          </a:p>
        </p:txBody>
      </p:sp>
      <p:sp>
        <p:nvSpPr>
          <p:cNvPr id="196" name="Rectangle 15"/>
          <p:cNvSpPr>
            <a:spLocks noChangeArrowheads="1"/>
          </p:cNvSpPr>
          <p:nvPr/>
        </p:nvSpPr>
        <p:spPr bwMode="auto">
          <a:xfrm>
            <a:off x="6741966" y="843306"/>
            <a:ext cx="287337" cy="71438"/>
          </a:xfrm>
          <a:prstGeom prst="rect">
            <a:avLst/>
          </a:prstGeom>
          <a:solidFill>
            <a:srgbClr val="0000FF"/>
          </a:solidFill>
          <a:ln w="9525">
            <a:solidFill>
              <a:schemeClr val="tx1"/>
            </a:solidFill>
            <a:miter lim="800000"/>
            <a:headEnd/>
            <a:tailEnd/>
          </a:ln>
        </p:spPr>
        <p:txBody>
          <a:bodyPr wrap="none" anchor="ctr"/>
          <a:lstStyle/>
          <a:p>
            <a:pPr eaLnBrk="0" hangingPunct="0"/>
            <a:endParaRPr lang="sl-SI"/>
          </a:p>
        </p:txBody>
      </p:sp>
      <p:sp>
        <p:nvSpPr>
          <p:cNvPr id="197" name="Rectangle 16"/>
          <p:cNvSpPr>
            <a:spLocks noChangeArrowheads="1"/>
          </p:cNvSpPr>
          <p:nvPr/>
        </p:nvSpPr>
        <p:spPr bwMode="auto">
          <a:xfrm>
            <a:off x="7173766" y="841719"/>
            <a:ext cx="287337" cy="73025"/>
          </a:xfrm>
          <a:prstGeom prst="rect">
            <a:avLst/>
          </a:prstGeom>
          <a:solidFill>
            <a:srgbClr val="0000FF"/>
          </a:solidFill>
          <a:ln w="9525">
            <a:solidFill>
              <a:schemeClr val="tx1"/>
            </a:solidFill>
            <a:miter lim="800000"/>
            <a:headEnd/>
            <a:tailEnd/>
          </a:ln>
        </p:spPr>
        <p:txBody>
          <a:bodyPr wrap="none" anchor="ctr"/>
          <a:lstStyle/>
          <a:p>
            <a:pPr eaLnBrk="0" hangingPunct="0"/>
            <a:endParaRPr lang="sl-SI"/>
          </a:p>
        </p:txBody>
      </p:sp>
      <p:sp>
        <p:nvSpPr>
          <p:cNvPr id="198" name="Rectangle 17"/>
          <p:cNvSpPr>
            <a:spLocks noChangeArrowheads="1"/>
          </p:cNvSpPr>
          <p:nvPr/>
        </p:nvSpPr>
        <p:spPr bwMode="auto">
          <a:xfrm>
            <a:off x="7605566" y="843306"/>
            <a:ext cx="287337" cy="73025"/>
          </a:xfrm>
          <a:prstGeom prst="rect">
            <a:avLst/>
          </a:prstGeom>
          <a:solidFill>
            <a:srgbClr val="0000FF"/>
          </a:solidFill>
          <a:ln w="9525">
            <a:solidFill>
              <a:schemeClr val="tx1"/>
            </a:solidFill>
            <a:miter lim="800000"/>
            <a:headEnd/>
            <a:tailEnd/>
          </a:ln>
        </p:spPr>
        <p:txBody>
          <a:bodyPr wrap="none" anchor="ctr"/>
          <a:lstStyle/>
          <a:p>
            <a:pPr eaLnBrk="0" hangingPunct="0"/>
            <a:endParaRPr lang="sl-SI"/>
          </a:p>
        </p:txBody>
      </p:sp>
      <p:sp>
        <p:nvSpPr>
          <p:cNvPr id="199" name="Rectangle 18"/>
          <p:cNvSpPr>
            <a:spLocks noChangeArrowheads="1"/>
          </p:cNvSpPr>
          <p:nvPr/>
        </p:nvSpPr>
        <p:spPr bwMode="auto">
          <a:xfrm>
            <a:off x="6664178" y="914744"/>
            <a:ext cx="428625" cy="1714500"/>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sl-SI"/>
          </a:p>
        </p:txBody>
      </p:sp>
      <p:sp>
        <p:nvSpPr>
          <p:cNvPr id="200" name="Line 19"/>
          <p:cNvSpPr>
            <a:spLocks noChangeShapeType="1"/>
          </p:cNvSpPr>
          <p:nvPr/>
        </p:nvSpPr>
        <p:spPr bwMode="auto">
          <a:xfrm>
            <a:off x="5163991" y="1200494"/>
            <a:ext cx="2879725"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1" name="Line 12"/>
          <p:cNvSpPr>
            <a:spLocks noChangeShapeType="1"/>
          </p:cNvSpPr>
          <p:nvPr/>
        </p:nvSpPr>
        <p:spPr bwMode="auto">
          <a:xfrm>
            <a:off x="5163991" y="1057619"/>
            <a:ext cx="28797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2" name="Line 12"/>
          <p:cNvSpPr>
            <a:spLocks noChangeShapeType="1"/>
          </p:cNvSpPr>
          <p:nvPr/>
        </p:nvSpPr>
        <p:spPr bwMode="auto">
          <a:xfrm>
            <a:off x="5163991" y="1486244"/>
            <a:ext cx="2879725" cy="0"/>
          </a:xfrm>
          <a:prstGeom prst="line">
            <a:avLst/>
          </a:prstGeom>
          <a:noFill/>
          <a:ln w="19050">
            <a:solidFill>
              <a:schemeClr val="bg2">
                <a:lumMod val="60000"/>
                <a:lumOff val="40000"/>
              </a:schemeClr>
            </a:solidFill>
            <a:round/>
            <a:headEnd/>
            <a:tailEnd type="triangle" w="med" len="med"/>
          </a:ln>
          <a:effectLst/>
        </p:spPr>
        <p:txBody>
          <a:bodyPr/>
          <a:lstStyle/>
          <a:p>
            <a:pPr eaLnBrk="0" hangingPunct="0">
              <a:defRPr/>
            </a:pPr>
            <a:endParaRPr lang="sl-SI">
              <a:cs typeface="+mn-cs"/>
            </a:endParaRPr>
          </a:p>
        </p:txBody>
      </p:sp>
      <p:sp>
        <p:nvSpPr>
          <p:cNvPr id="203" name="Line 12"/>
          <p:cNvSpPr>
            <a:spLocks noChangeShapeType="1"/>
          </p:cNvSpPr>
          <p:nvPr/>
        </p:nvSpPr>
        <p:spPr bwMode="auto">
          <a:xfrm>
            <a:off x="5163991" y="1629119"/>
            <a:ext cx="2879725" cy="0"/>
          </a:xfrm>
          <a:prstGeom prst="line">
            <a:avLst/>
          </a:prstGeom>
          <a:noFill/>
          <a:ln w="19050">
            <a:solidFill>
              <a:srgbClr val="FC1CCC"/>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 name="Line 12"/>
          <p:cNvSpPr>
            <a:spLocks noChangeShapeType="1"/>
          </p:cNvSpPr>
          <p:nvPr/>
        </p:nvSpPr>
        <p:spPr bwMode="auto">
          <a:xfrm>
            <a:off x="5163991" y="1771994"/>
            <a:ext cx="2879725" cy="0"/>
          </a:xfrm>
          <a:prstGeom prst="line">
            <a:avLst/>
          </a:prstGeom>
          <a:noFill/>
          <a:ln w="19050">
            <a:solidFill>
              <a:srgbClr val="0DE3CA"/>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cxnSp>
        <p:nvCxnSpPr>
          <p:cNvPr id="205" name="Straight Arrow Connector 32"/>
          <p:cNvCxnSpPr>
            <a:cxnSpLocks noChangeShapeType="1"/>
          </p:cNvCxnSpPr>
          <p:nvPr/>
        </p:nvCxnSpPr>
        <p:spPr bwMode="auto">
          <a:xfrm rot="5400000" flipH="1" flipV="1">
            <a:off x="4879035" y="1771200"/>
            <a:ext cx="1714500" cy="1587"/>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07" name="TextBox 206"/>
          <p:cNvSpPr txBox="1"/>
          <p:nvPr/>
        </p:nvSpPr>
        <p:spPr>
          <a:xfrm>
            <a:off x="673307" y="2663364"/>
            <a:ext cx="418435" cy="308436"/>
          </a:xfrm>
          <a:prstGeom prst="rect">
            <a:avLst/>
          </a:prstGeom>
          <a:noFill/>
        </p:spPr>
        <p:txBody>
          <a:bodyPr wrap="none" rtlCol="0">
            <a:spAutoFit/>
          </a:bodyPr>
          <a:lstStyle/>
          <a:p>
            <a:r>
              <a:rPr lang="en-US" i="1" dirty="0" smtClean="0"/>
              <a:t>(1)</a:t>
            </a:r>
            <a:endParaRPr lang="en-GB" i="1" baseline="-25000" dirty="0"/>
          </a:p>
        </p:txBody>
      </p:sp>
      <p:cxnSp>
        <p:nvCxnSpPr>
          <p:cNvPr id="206" name="Straight Arrow Connector 205"/>
          <p:cNvCxnSpPr/>
          <p:nvPr/>
        </p:nvCxnSpPr>
        <p:spPr bwMode="auto">
          <a:xfrm>
            <a:off x="945038" y="2971800"/>
            <a:ext cx="294995"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0" name="TextBox 209"/>
          <p:cNvSpPr txBox="1"/>
          <p:nvPr/>
        </p:nvSpPr>
        <p:spPr>
          <a:xfrm>
            <a:off x="702791" y="2294032"/>
            <a:ext cx="466794" cy="369332"/>
          </a:xfrm>
          <a:prstGeom prst="rect">
            <a:avLst/>
          </a:prstGeom>
          <a:noFill/>
        </p:spPr>
        <p:txBody>
          <a:bodyPr wrap="none" rtlCol="0">
            <a:spAutoFit/>
          </a:bodyPr>
          <a:lstStyle/>
          <a:p>
            <a:r>
              <a:rPr lang="en-US" i="1" dirty="0" smtClean="0"/>
              <a:t>(2)</a:t>
            </a:r>
            <a:endParaRPr lang="en-GB" i="1" baseline="-25000" dirty="0"/>
          </a:p>
        </p:txBody>
      </p:sp>
      <p:cxnSp>
        <p:nvCxnSpPr>
          <p:cNvPr id="211" name="Straight Arrow Connector 210"/>
          <p:cNvCxnSpPr/>
          <p:nvPr/>
        </p:nvCxnSpPr>
        <p:spPr bwMode="auto">
          <a:xfrm>
            <a:off x="1077352" y="2617557"/>
            <a:ext cx="332938" cy="2000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2" name="TextBox 211"/>
          <p:cNvSpPr txBox="1"/>
          <p:nvPr/>
        </p:nvSpPr>
        <p:spPr>
          <a:xfrm>
            <a:off x="2006633" y="3038475"/>
            <a:ext cx="466794" cy="369332"/>
          </a:xfrm>
          <a:prstGeom prst="rect">
            <a:avLst/>
          </a:prstGeom>
          <a:noFill/>
        </p:spPr>
        <p:txBody>
          <a:bodyPr wrap="none" rtlCol="0">
            <a:spAutoFit/>
          </a:bodyPr>
          <a:lstStyle/>
          <a:p>
            <a:r>
              <a:rPr lang="en-US" i="1" dirty="0" smtClean="0"/>
              <a:t>(3)</a:t>
            </a:r>
            <a:endParaRPr lang="en-GB" i="1" baseline="-25000" dirty="0"/>
          </a:p>
        </p:txBody>
      </p:sp>
      <p:sp>
        <p:nvSpPr>
          <p:cNvPr id="214" name="TextBox 213"/>
          <p:cNvSpPr txBox="1"/>
          <p:nvPr/>
        </p:nvSpPr>
        <p:spPr>
          <a:xfrm>
            <a:off x="3510363" y="2284832"/>
            <a:ext cx="466794" cy="369332"/>
          </a:xfrm>
          <a:prstGeom prst="rect">
            <a:avLst/>
          </a:prstGeom>
          <a:noFill/>
        </p:spPr>
        <p:txBody>
          <a:bodyPr wrap="none" rtlCol="0">
            <a:spAutoFit/>
          </a:bodyPr>
          <a:lstStyle/>
          <a:p>
            <a:r>
              <a:rPr lang="en-US" i="1" dirty="0" smtClean="0"/>
              <a:t>(4)</a:t>
            </a:r>
            <a:endParaRPr lang="en-GB" i="1" baseline="-25000" dirty="0"/>
          </a:p>
        </p:txBody>
      </p:sp>
      <p:cxnSp>
        <p:nvCxnSpPr>
          <p:cNvPr id="215" name="Straight Arrow Connector 214"/>
          <p:cNvCxnSpPr>
            <a:stCxn id="212" idx="3"/>
          </p:cNvCxnSpPr>
          <p:nvPr/>
        </p:nvCxnSpPr>
        <p:spPr bwMode="auto">
          <a:xfrm flipV="1">
            <a:off x="2473427" y="3152775"/>
            <a:ext cx="392570" cy="703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8" name="Straight Arrow Connector 217"/>
          <p:cNvCxnSpPr/>
          <p:nvPr/>
        </p:nvCxnSpPr>
        <p:spPr bwMode="auto">
          <a:xfrm flipH="1">
            <a:off x="3583605" y="2586038"/>
            <a:ext cx="160155" cy="2315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0" name="TextBox 219"/>
          <p:cNvSpPr txBox="1"/>
          <p:nvPr/>
        </p:nvSpPr>
        <p:spPr>
          <a:xfrm>
            <a:off x="3802287" y="2248225"/>
            <a:ext cx="466794" cy="369332"/>
          </a:xfrm>
          <a:prstGeom prst="rect">
            <a:avLst/>
          </a:prstGeom>
          <a:noFill/>
        </p:spPr>
        <p:txBody>
          <a:bodyPr wrap="none" rtlCol="0">
            <a:spAutoFit/>
          </a:bodyPr>
          <a:lstStyle/>
          <a:p>
            <a:r>
              <a:rPr lang="en-US" i="1" dirty="0" smtClean="0"/>
              <a:t>(5)</a:t>
            </a:r>
            <a:endParaRPr lang="en-GB" i="1" baseline="-25000" dirty="0"/>
          </a:p>
        </p:txBody>
      </p:sp>
      <p:cxnSp>
        <p:nvCxnSpPr>
          <p:cNvPr id="221" name="Straight Arrow Connector 220"/>
          <p:cNvCxnSpPr/>
          <p:nvPr/>
        </p:nvCxnSpPr>
        <p:spPr bwMode="auto">
          <a:xfrm flipH="1">
            <a:off x="3838689" y="2617557"/>
            <a:ext cx="156657" cy="4209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4" name="TextBox 223"/>
          <p:cNvSpPr txBox="1"/>
          <p:nvPr/>
        </p:nvSpPr>
        <p:spPr>
          <a:xfrm>
            <a:off x="4205054" y="2386663"/>
            <a:ext cx="466794" cy="369332"/>
          </a:xfrm>
          <a:prstGeom prst="rect">
            <a:avLst/>
          </a:prstGeom>
          <a:noFill/>
        </p:spPr>
        <p:txBody>
          <a:bodyPr wrap="none" rtlCol="0">
            <a:spAutoFit/>
          </a:bodyPr>
          <a:lstStyle/>
          <a:p>
            <a:r>
              <a:rPr lang="en-US" i="1" dirty="0" smtClean="0"/>
              <a:t>(6)</a:t>
            </a:r>
            <a:endParaRPr lang="en-GB" i="1" baseline="-25000" dirty="0"/>
          </a:p>
        </p:txBody>
      </p:sp>
      <p:cxnSp>
        <p:nvCxnSpPr>
          <p:cNvPr id="225" name="Straight Arrow Connector 224"/>
          <p:cNvCxnSpPr>
            <a:stCxn id="224" idx="2"/>
          </p:cNvCxnSpPr>
          <p:nvPr/>
        </p:nvCxnSpPr>
        <p:spPr bwMode="auto">
          <a:xfrm flipH="1">
            <a:off x="4234727" y="2755995"/>
            <a:ext cx="203724" cy="53013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6" name="TextBox 225"/>
          <p:cNvSpPr txBox="1"/>
          <p:nvPr/>
        </p:nvSpPr>
        <p:spPr>
          <a:xfrm>
            <a:off x="519179" y="667434"/>
            <a:ext cx="1311578" cy="646331"/>
          </a:xfrm>
          <a:prstGeom prst="rect">
            <a:avLst/>
          </a:prstGeom>
          <a:noFill/>
        </p:spPr>
        <p:txBody>
          <a:bodyPr wrap="none" rtlCol="0">
            <a:spAutoFit/>
          </a:bodyPr>
          <a:lstStyle/>
          <a:p>
            <a:r>
              <a:rPr lang="en-US" dirty="0" smtClean="0"/>
              <a:t>5∙10</a:t>
            </a:r>
            <a:r>
              <a:rPr lang="en-US" baseline="30000" dirty="0" smtClean="0"/>
              <a:t>15</a:t>
            </a:r>
            <a:r>
              <a:rPr lang="en-US" dirty="0" smtClean="0"/>
              <a:t> cm</a:t>
            </a:r>
            <a:r>
              <a:rPr lang="en-US" baseline="30000" dirty="0" smtClean="0"/>
              <a:t>-2</a:t>
            </a:r>
          </a:p>
          <a:p>
            <a:r>
              <a:rPr lang="en-US" dirty="0" smtClean="0"/>
              <a:t>1000 V</a:t>
            </a:r>
            <a:endParaRPr lang="en-GB" dirty="0"/>
          </a:p>
        </p:txBody>
      </p:sp>
      <p:grpSp>
        <p:nvGrpSpPr>
          <p:cNvPr id="171" name="Group 170"/>
          <p:cNvGrpSpPr/>
          <p:nvPr/>
        </p:nvGrpSpPr>
        <p:grpSpPr>
          <a:xfrm>
            <a:off x="786854" y="3681892"/>
            <a:ext cx="7376474" cy="2890862"/>
            <a:chOff x="255430" y="2908746"/>
            <a:chExt cx="8228987" cy="3461622"/>
          </a:xfrm>
        </p:grpSpPr>
        <p:grpSp>
          <p:nvGrpSpPr>
            <p:cNvPr id="25" name="Group 24"/>
            <p:cNvGrpSpPr/>
            <p:nvPr/>
          </p:nvGrpSpPr>
          <p:grpSpPr>
            <a:xfrm>
              <a:off x="3164500" y="2918015"/>
              <a:ext cx="2319434" cy="1663208"/>
              <a:chOff x="616569" y="3621095"/>
              <a:chExt cx="2950177" cy="1796795"/>
            </a:xfrm>
          </p:grpSpPr>
          <p:sp>
            <p:nvSpPr>
              <p:cNvPr id="8" name="Rectangle 7"/>
              <p:cNvSpPr/>
              <p:nvPr/>
            </p:nvSpPr>
            <p:spPr bwMode="auto">
              <a:xfrm>
                <a:off x="1259603" y="4000571"/>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097803" y="4000571"/>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936003" y="3999734"/>
                <a:ext cx="2667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897653" y="5372171"/>
                <a:ext cx="26670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2" name="Straight Connector 11"/>
              <p:cNvCxnSpPr/>
              <p:nvPr/>
            </p:nvCxnSpPr>
            <p:spPr bwMode="auto">
              <a:xfrm>
                <a:off x="897653" y="4152134"/>
                <a:ext cx="2667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26" y="4659534"/>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875" y="4803560"/>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138" y="4644042"/>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084" y="4828708"/>
                <a:ext cx="1627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a:stCxn id="9" idx="0"/>
              </p:cNvCxnSpPr>
              <p:nvPr/>
            </p:nvCxnSpPr>
            <p:spPr bwMode="auto">
              <a:xfrm flipV="1">
                <a:off x="2231153" y="3771971"/>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Isosceles Triangle 17"/>
              <p:cNvSpPr/>
              <p:nvPr/>
            </p:nvSpPr>
            <p:spPr bwMode="auto">
              <a:xfrm rot="5400000">
                <a:off x="2442227" y="3543371"/>
                <a:ext cx="301752" cy="457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9" name="Straight Connector 18"/>
              <p:cNvCxnSpPr>
                <a:endCxn id="18" idx="3"/>
              </p:cNvCxnSpPr>
              <p:nvPr/>
            </p:nvCxnSpPr>
            <p:spPr bwMode="auto">
              <a:xfrm>
                <a:off x="2231153" y="3771971"/>
                <a:ext cx="133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1137889" y="4914971"/>
                <a:ext cx="662352" cy="477772"/>
              </a:xfrm>
              <a:prstGeom prst="rect">
                <a:avLst/>
              </a:prstGeom>
              <a:noFill/>
            </p:spPr>
            <p:txBody>
              <a:bodyPr wrap="none" rtlCol="0">
                <a:spAutoFit/>
              </a:bodyPr>
              <a:lstStyle/>
              <a:p>
                <a:r>
                  <a:rPr lang="en-US" i="1" dirty="0" smtClean="0"/>
                  <a:t>(2)</a:t>
                </a:r>
                <a:endParaRPr lang="en-GB" i="1" baseline="-25000" dirty="0"/>
              </a:p>
            </p:txBody>
          </p:sp>
          <p:cxnSp>
            <p:nvCxnSpPr>
              <p:cNvPr id="21" name="Straight Arrow Connector 20"/>
              <p:cNvCxnSpPr/>
              <p:nvPr/>
            </p:nvCxnSpPr>
            <p:spPr bwMode="auto">
              <a:xfrm>
                <a:off x="629393" y="4152134"/>
                <a:ext cx="0" cy="12428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3566746" y="4174994"/>
                <a:ext cx="0" cy="1242896"/>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23" name="TextBox 22"/>
              <p:cNvSpPr txBox="1"/>
              <p:nvPr/>
            </p:nvSpPr>
            <p:spPr>
              <a:xfrm>
                <a:off x="3240571" y="4981108"/>
                <a:ext cx="312906" cy="369332"/>
              </a:xfrm>
              <a:prstGeom prst="rect">
                <a:avLst/>
              </a:prstGeom>
              <a:noFill/>
            </p:spPr>
            <p:txBody>
              <a:bodyPr wrap="none" rtlCol="0">
                <a:spAutoFit/>
              </a:bodyPr>
              <a:lstStyle/>
              <a:p>
                <a:r>
                  <a:rPr lang="en-US" dirty="0" smtClean="0"/>
                  <a:t>d</a:t>
                </a:r>
                <a:endParaRPr lang="en-GB" dirty="0"/>
              </a:p>
            </p:txBody>
          </p:sp>
          <p:sp>
            <p:nvSpPr>
              <p:cNvPr id="24" name="TextBox 23"/>
              <p:cNvSpPr txBox="1"/>
              <p:nvPr/>
            </p:nvSpPr>
            <p:spPr>
              <a:xfrm>
                <a:off x="616569" y="5005395"/>
                <a:ext cx="300082" cy="369332"/>
              </a:xfrm>
              <a:prstGeom prst="rect">
                <a:avLst/>
              </a:prstGeom>
              <a:noFill/>
            </p:spPr>
            <p:txBody>
              <a:bodyPr wrap="none" rtlCol="0">
                <a:spAutoFit/>
              </a:bodyPr>
              <a:lstStyle/>
              <a:p>
                <a:r>
                  <a:rPr lang="en-US" dirty="0" smtClean="0"/>
                  <a:t>y</a:t>
                </a:r>
                <a:endParaRPr lang="en-GB" dirty="0"/>
              </a:p>
            </p:txBody>
          </p:sp>
        </p:grpSp>
        <p:grpSp>
          <p:nvGrpSpPr>
            <p:cNvPr id="152" name="Group 151"/>
            <p:cNvGrpSpPr/>
            <p:nvPr/>
          </p:nvGrpSpPr>
          <p:grpSpPr>
            <a:xfrm>
              <a:off x="265862" y="4677901"/>
              <a:ext cx="2319434" cy="1663208"/>
              <a:chOff x="6151499" y="2935298"/>
              <a:chExt cx="2319434" cy="1663208"/>
            </a:xfrm>
          </p:grpSpPr>
          <p:grpSp>
            <p:nvGrpSpPr>
              <p:cNvPr id="80" name="Group 79"/>
              <p:cNvGrpSpPr/>
              <p:nvPr/>
            </p:nvGrpSpPr>
            <p:grpSpPr>
              <a:xfrm>
                <a:off x="6151499" y="2935298"/>
                <a:ext cx="2319434" cy="1663208"/>
                <a:chOff x="616569" y="3621095"/>
                <a:chExt cx="2950177" cy="1796795"/>
              </a:xfrm>
            </p:grpSpPr>
            <p:sp>
              <p:nvSpPr>
                <p:cNvPr id="81" name="Rectangle 80"/>
                <p:cNvSpPr/>
                <p:nvPr/>
              </p:nvSpPr>
              <p:spPr bwMode="auto">
                <a:xfrm>
                  <a:off x="1259603" y="4000571"/>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2" name="Rectangle 81"/>
                <p:cNvSpPr/>
                <p:nvPr/>
              </p:nvSpPr>
              <p:spPr bwMode="auto">
                <a:xfrm>
                  <a:off x="2097803" y="4000571"/>
                  <a:ext cx="266700" cy="1515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3" name="Rectangle 82"/>
                <p:cNvSpPr/>
                <p:nvPr/>
              </p:nvSpPr>
              <p:spPr bwMode="auto">
                <a:xfrm>
                  <a:off x="2936003" y="3999734"/>
                  <a:ext cx="2667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4" name="Rectangle 83"/>
                <p:cNvSpPr/>
                <p:nvPr/>
              </p:nvSpPr>
              <p:spPr bwMode="auto">
                <a:xfrm>
                  <a:off x="897653" y="5372171"/>
                  <a:ext cx="26670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85" name="Straight Connector 84"/>
                <p:cNvCxnSpPr/>
                <p:nvPr/>
              </p:nvCxnSpPr>
              <p:spPr bwMode="auto">
                <a:xfrm>
                  <a:off x="897653" y="4152134"/>
                  <a:ext cx="2667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a:stCxn id="82" idx="0"/>
                </p:cNvCxnSpPr>
                <p:nvPr/>
              </p:nvCxnSpPr>
              <p:spPr bwMode="auto">
                <a:xfrm flipV="1">
                  <a:off x="2231153" y="3771971"/>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1" name="Isosceles Triangle 90"/>
                <p:cNvSpPr/>
                <p:nvPr/>
              </p:nvSpPr>
              <p:spPr bwMode="auto">
                <a:xfrm rot="5400000">
                  <a:off x="2442227" y="3543371"/>
                  <a:ext cx="301752" cy="457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92" name="Straight Connector 91"/>
                <p:cNvCxnSpPr>
                  <a:endCxn id="91" idx="3"/>
                </p:cNvCxnSpPr>
                <p:nvPr/>
              </p:nvCxnSpPr>
              <p:spPr bwMode="auto">
                <a:xfrm>
                  <a:off x="2231153" y="3771971"/>
                  <a:ext cx="133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3" name="TextBox 92"/>
                <p:cNvSpPr txBox="1"/>
                <p:nvPr/>
              </p:nvSpPr>
              <p:spPr>
                <a:xfrm>
                  <a:off x="1069167" y="4633398"/>
                  <a:ext cx="662352" cy="477772"/>
                </a:xfrm>
                <a:prstGeom prst="rect">
                  <a:avLst/>
                </a:prstGeom>
                <a:noFill/>
              </p:spPr>
              <p:txBody>
                <a:bodyPr wrap="none" rtlCol="0">
                  <a:spAutoFit/>
                </a:bodyPr>
                <a:lstStyle/>
                <a:p>
                  <a:r>
                    <a:rPr lang="en-US" i="1" dirty="0" smtClean="0"/>
                    <a:t>(4)</a:t>
                  </a:r>
                  <a:endParaRPr lang="en-GB" i="1" baseline="-25000" dirty="0"/>
                </a:p>
              </p:txBody>
            </p:sp>
            <p:cxnSp>
              <p:nvCxnSpPr>
                <p:cNvPr id="94" name="Straight Arrow Connector 93"/>
                <p:cNvCxnSpPr/>
                <p:nvPr/>
              </p:nvCxnSpPr>
              <p:spPr bwMode="auto">
                <a:xfrm>
                  <a:off x="629393" y="4152134"/>
                  <a:ext cx="0" cy="12428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5" name="Straight Arrow Connector 94"/>
                <p:cNvCxnSpPr/>
                <p:nvPr/>
              </p:nvCxnSpPr>
              <p:spPr bwMode="auto">
                <a:xfrm>
                  <a:off x="3566746" y="4174994"/>
                  <a:ext cx="0" cy="1242896"/>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96" name="TextBox 95"/>
                <p:cNvSpPr txBox="1"/>
                <p:nvPr/>
              </p:nvSpPr>
              <p:spPr>
                <a:xfrm>
                  <a:off x="3240571" y="4981108"/>
                  <a:ext cx="312906" cy="369332"/>
                </a:xfrm>
                <a:prstGeom prst="rect">
                  <a:avLst/>
                </a:prstGeom>
                <a:noFill/>
              </p:spPr>
              <p:txBody>
                <a:bodyPr wrap="none" rtlCol="0">
                  <a:spAutoFit/>
                </a:bodyPr>
                <a:lstStyle/>
                <a:p>
                  <a:r>
                    <a:rPr lang="en-US" dirty="0" smtClean="0"/>
                    <a:t>d</a:t>
                  </a:r>
                  <a:endParaRPr lang="en-GB" dirty="0"/>
                </a:p>
              </p:txBody>
            </p:sp>
            <p:sp>
              <p:nvSpPr>
                <p:cNvPr id="97" name="TextBox 96"/>
                <p:cNvSpPr txBox="1"/>
                <p:nvPr/>
              </p:nvSpPr>
              <p:spPr>
                <a:xfrm>
                  <a:off x="616569" y="5005395"/>
                  <a:ext cx="300082" cy="369332"/>
                </a:xfrm>
                <a:prstGeom prst="rect">
                  <a:avLst/>
                </a:prstGeom>
                <a:noFill/>
              </p:spPr>
              <p:txBody>
                <a:bodyPr wrap="none" rtlCol="0">
                  <a:spAutoFit/>
                </a:bodyPr>
                <a:lstStyle/>
                <a:p>
                  <a:r>
                    <a:rPr lang="en-US" dirty="0" smtClean="0"/>
                    <a:t>y</a:t>
                  </a:r>
                  <a:endParaRPr lang="en-GB" dirty="0"/>
                </a:p>
              </p:txBody>
            </p:sp>
          </p:grpSp>
          <p:pic>
            <p:nvPicPr>
              <p:cNvPr id="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636" y="4421360"/>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695" y="4442167"/>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5" name="Group 104"/>
              <p:cNvGrpSpPr/>
              <p:nvPr/>
            </p:nvGrpSpPr>
            <p:grpSpPr>
              <a:xfrm>
                <a:off x="6687230" y="3407111"/>
                <a:ext cx="149325" cy="109047"/>
                <a:chOff x="6674049" y="3797462"/>
                <a:chExt cx="235962" cy="154493"/>
              </a:xfrm>
            </p:grpSpPr>
            <p:sp>
              <p:nvSpPr>
                <p:cNvPr id="111" name="Oval 110"/>
                <p:cNvSpPr/>
                <p:nvPr/>
              </p:nvSpPr>
              <p:spPr bwMode="auto">
                <a:xfrm>
                  <a:off x="6674049" y="3859309"/>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2" name="Oval 111"/>
                <p:cNvSpPr/>
                <p:nvPr/>
              </p:nvSpPr>
              <p:spPr bwMode="auto">
                <a:xfrm>
                  <a:off x="6677754" y="3797462"/>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3" name="Oval 112"/>
                <p:cNvSpPr/>
                <p:nvPr/>
              </p:nvSpPr>
              <p:spPr bwMode="auto">
                <a:xfrm>
                  <a:off x="6783204" y="3856296"/>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4" name="Oval 113"/>
                <p:cNvSpPr/>
                <p:nvPr/>
              </p:nvSpPr>
              <p:spPr bwMode="auto">
                <a:xfrm>
                  <a:off x="6758587" y="3824642"/>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5" name="Oval 114"/>
                <p:cNvSpPr/>
                <p:nvPr/>
              </p:nvSpPr>
              <p:spPr bwMode="auto">
                <a:xfrm>
                  <a:off x="6740935" y="3875755"/>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6" name="Oval 115"/>
                <p:cNvSpPr/>
                <p:nvPr/>
              </p:nvSpPr>
              <p:spPr bwMode="auto">
                <a:xfrm>
                  <a:off x="6825473" y="3837655"/>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118" name="Group 117"/>
              <p:cNvGrpSpPr/>
              <p:nvPr/>
            </p:nvGrpSpPr>
            <p:grpSpPr>
              <a:xfrm rot="20554492">
                <a:off x="7327133" y="3404225"/>
                <a:ext cx="169736" cy="125091"/>
                <a:chOff x="6674049" y="3797462"/>
                <a:chExt cx="235962" cy="154493"/>
              </a:xfrm>
            </p:grpSpPr>
            <p:sp>
              <p:nvSpPr>
                <p:cNvPr id="119" name="Oval 118"/>
                <p:cNvSpPr/>
                <p:nvPr/>
              </p:nvSpPr>
              <p:spPr bwMode="auto">
                <a:xfrm>
                  <a:off x="6674049" y="3859309"/>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0" name="Oval 119"/>
                <p:cNvSpPr/>
                <p:nvPr/>
              </p:nvSpPr>
              <p:spPr bwMode="auto">
                <a:xfrm>
                  <a:off x="6677754" y="3797462"/>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1" name="Oval 120"/>
                <p:cNvSpPr/>
                <p:nvPr/>
              </p:nvSpPr>
              <p:spPr bwMode="auto">
                <a:xfrm>
                  <a:off x="6783204" y="3856296"/>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2" name="Oval 121"/>
                <p:cNvSpPr/>
                <p:nvPr/>
              </p:nvSpPr>
              <p:spPr bwMode="auto">
                <a:xfrm>
                  <a:off x="6758587" y="3824642"/>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3" name="Oval 122"/>
                <p:cNvSpPr/>
                <p:nvPr/>
              </p:nvSpPr>
              <p:spPr bwMode="auto">
                <a:xfrm>
                  <a:off x="6740935" y="3875755"/>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4" name="Oval 123"/>
                <p:cNvSpPr/>
                <p:nvPr/>
              </p:nvSpPr>
              <p:spPr bwMode="auto">
                <a:xfrm>
                  <a:off x="6825473" y="3837655"/>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125" name="Group 124"/>
              <p:cNvGrpSpPr/>
              <p:nvPr/>
            </p:nvGrpSpPr>
            <p:grpSpPr>
              <a:xfrm rot="20554492">
                <a:off x="7996596" y="3409843"/>
                <a:ext cx="184068" cy="138441"/>
                <a:chOff x="6674049" y="3797462"/>
                <a:chExt cx="235962" cy="154493"/>
              </a:xfrm>
            </p:grpSpPr>
            <p:sp>
              <p:nvSpPr>
                <p:cNvPr id="126" name="Oval 125"/>
                <p:cNvSpPr/>
                <p:nvPr/>
              </p:nvSpPr>
              <p:spPr bwMode="auto">
                <a:xfrm>
                  <a:off x="6674049" y="3859309"/>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7" name="Oval 126"/>
                <p:cNvSpPr/>
                <p:nvPr/>
              </p:nvSpPr>
              <p:spPr bwMode="auto">
                <a:xfrm>
                  <a:off x="6677754" y="3797462"/>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8" name="Oval 127"/>
                <p:cNvSpPr/>
                <p:nvPr/>
              </p:nvSpPr>
              <p:spPr bwMode="auto">
                <a:xfrm>
                  <a:off x="6783204" y="3856296"/>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29" name="Oval 128"/>
                <p:cNvSpPr/>
                <p:nvPr/>
              </p:nvSpPr>
              <p:spPr bwMode="auto">
                <a:xfrm>
                  <a:off x="6758587" y="3824642"/>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0" name="Oval 129"/>
                <p:cNvSpPr/>
                <p:nvPr/>
              </p:nvSpPr>
              <p:spPr bwMode="auto">
                <a:xfrm>
                  <a:off x="6740935" y="3875755"/>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1" name="Oval 130"/>
                <p:cNvSpPr/>
                <p:nvPr/>
              </p:nvSpPr>
              <p:spPr bwMode="auto">
                <a:xfrm>
                  <a:off x="6825473" y="3837655"/>
                  <a:ext cx="8453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grpSp>
          <p:nvGrpSpPr>
            <p:cNvPr id="154" name="Group 153"/>
            <p:cNvGrpSpPr/>
            <p:nvPr/>
          </p:nvGrpSpPr>
          <p:grpSpPr>
            <a:xfrm>
              <a:off x="6164983" y="2939175"/>
              <a:ext cx="2319434" cy="1663208"/>
              <a:chOff x="3255899" y="2939175"/>
              <a:chExt cx="2319434" cy="1663208"/>
            </a:xfrm>
          </p:grpSpPr>
          <p:sp>
            <p:nvSpPr>
              <p:cNvPr id="63" name="Rectangle 62"/>
              <p:cNvSpPr/>
              <p:nvPr/>
            </p:nvSpPr>
            <p:spPr bwMode="auto">
              <a:xfrm>
                <a:off x="3761453" y="3290438"/>
                <a:ext cx="209680" cy="1402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4" name="Rectangle 63"/>
              <p:cNvSpPr/>
              <p:nvPr/>
            </p:nvSpPr>
            <p:spPr bwMode="auto">
              <a:xfrm>
                <a:off x="4420448" y="3290438"/>
                <a:ext cx="209680" cy="1402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5079442" y="3289663"/>
                <a:ext cx="209680" cy="14106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3476888" y="4560063"/>
                <a:ext cx="2096800" cy="423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67" name="Straight Connector 66"/>
              <p:cNvCxnSpPr/>
              <p:nvPr/>
            </p:nvCxnSpPr>
            <p:spPr bwMode="auto">
              <a:xfrm>
                <a:off x="3476888" y="3430733"/>
                <a:ext cx="2096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24" y="4271151"/>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833" y="4252871"/>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2" name="Straight Connector 71"/>
              <p:cNvCxnSpPr>
                <a:stCxn id="64" idx="0"/>
              </p:cNvCxnSpPr>
              <p:nvPr/>
            </p:nvCxnSpPr>
            <p:spPr bwMode="auto">
              <a:xfrm flipV="1">
                <a:off x="4525288" y="3078834"/>
                <a:ext cx="0" cy="2116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3" name="Isosceles Triangle 72"/>
              <p:cNvSpPr/>
              <p:nvPr/>
            </p:nvSpPr>
            <p:spPr bwMode="auto">
              <a:xfrm rot="5400000">
                <a:off x="4670195" y="2899108"/>
                <a:ext cx="279318" cy="359451"/>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74" name="Straight Connector 73"/>
              <p:cNvCxnSpPr>
                <a:endCxn id="73" idx="3"/>
              </p:cNvCxnSpPr>
              <p:nvPr/>
            </p:nvCxnSpPr>
            <p:spPr bwMode="auto">
              <a:xfrm>
                <a:off x="4525288" y="3078834"/>
                <a:ext cx="1048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3593586" y="3849061"/>
                <a:ext cx="520742" cy="442251"/>
              </a:xfrm>
              <a:prstGeom prst="rect">
                <a:avLst/>
              </a:prstGeom>
              <a:noFill/>
            </p:spPr>
            <p:txBody>
              <a:bodyPr wrap="none" rtlCol="0">
                <a:spAutoFit/>
              </a:bodyPr>
              <a:lstStyle/>
              <a:p>
                <a:r>
                  <a:rPr lang="en-US" i="1" dirty="0" smtClean="0"/>
                  <a:t>(3)</a:t>
                </a:r>
                <a:endParaRPr lang="en-GB" i="1" baseline="-25000" dirty="0"/>
              </a:p>
            </p:txBody>
          </p:sp>
          <p:cxnSp>
            <p:nvCxnSpPr>
              <p:cNvPr id="76" name="Straight Arrow Connector 75"/>
              <p:cNvCxnSpPr/>
              <p:nvPr/>
            </p:nvCxnSpPr>
            <p:spPr bwMode="auto">
              <a:xfrm>
                <a:off x="3265981" y="3430733"/>
                <a:ext cx="0" cy="11504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5575333" y="3451893"/>
                <a:ext cx="0" cy="115049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78" name="TextBox 77"/>
              <p:cNvSpPr txBox="1"/>
              <p:nvPr/>
            </p:nvSpPr>
            <p:spPr>
              <a:xfrm>
                <a:off x="5318894" y="4198075"/>
                <a:ext cx="246007" cy="341873"/>
              </a:xfrm>
              <a:prstGeom prst="rect">
                <a:avLst/>
              </a:prstGeom>
              <a:noFill/>
            </p:spPr>
            <p:txBody>
              <a:bodyPr wrap="none" rtlCol="0">
                <a:spAutoFit/>
              </a:bodyPr>
              <a:lstStyle/>
              <a:p>
                <a:r>
                  <a:rPr lang="en-US" dirty="0" smtClean="0"/>
                  <a:t>d</a:t>
                </a:r>
                <a:endParaRPr lang="en-GB" dirty="0"/>
              </a:p>
            </p:txBody>
          </p:sp>
          <p:sp>
            <p:nvSpPr>
              <p:cNvPr id="79" name="TextBox 78"/>
              <p:cNvSpPr txBox="1"/>
              <p:nvPr/>
            </p:nvSpPr>
            <p:spPr>
              <a:xfrm>
                <a:off x="3255899" y="4220556"/>
                <a:ext cx="235925" cy="341873"/>
              </a:xfrm>
              <a:prstGeom prst="rect">
                <a:avLst/>
              </a:prstGeom>
              <a:noFill/>
            </p:spPr>
            <p:txBody>
              <a:bodyPr wrap="none" rtlCol="0">
                <a:spAutoFit/>
              </a:bodyPr>
              <a:lstStyle/>
              <a:p>
                <a:r>
                  <a:rPr lang="en-US" dirty="0" smtClean="0"/>
                  <a:t>y</a:t>
                </a:r>
                <a:endParaRPr lang="en-GB" dirty="0"/>
              </a:p>
            </p:txBody>
          </p:sp>
          <p:pic>
            <p:nvPicPr>
              <p:cNvPr id="460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1453" y="3426362"/>
                <a:ext cx="2444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081" y="3448016"/>
                <a:ext cx="2444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658" y="3426362"/>
                <a:ext cx="2444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107"/>
              <p:cNvSpPr/>
              <p:nvPr/>
            </p:nvSpPr>
            <p:spPr bwMode="auto">
              <a:xfrm>
                <a:off x="4463694" y="3433794"/>
                <a:ext cx="9724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2" name="Oval 131"/>
              <p:cNvSpPr/>
              <p:nvPr/>
            </p:nvSpPr>
            <p:spPr bwMode="auto">
              <a:xfrm>
                <a:off x="3866293" y="3429343"/>
                <a:ext cx="9724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3" name="Oval 132"/>
              <p:cNvSpPr/>
              <p:nvPr/>
            </p:nvSpPr>
            <p:spPr bwMode="auto">
              <a:xfrm>
                <a:off x="5139271" y="3429343"/>
                <a:ext cx="97248" cy="76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117" name="Group 116"/>
            <p:cNvGrpSpPr/>
            <p:nvPr/>
          </p:nvGrpSpPr>
          <p:grpSpPr>
            <a:xfrm>
              <a:off x="3154418" y="4699061"/>
              <a:ext cx="2319434" cy="1663208"/>
              <a:chOff x="261852" y="4757054"/>
              <a:chExt cx="2319434" cy="1663208"/>
            </a:xfrm>
          </p:grpSpPr>
          <p:sp>
            <p:nvSpPr>
              <p:cNvPr id="135" name="Rectangle 134"/>
              <p:cNvSpPr/>
              <p:nvPr/>
            </p:nvSpPr>
            <p:spPr bwMode="auto">
              <a:xfrm>
                <a:off x="767406" y="5108317"/>
                <a:ext cx="209680" cy="1402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6" name="Rectangle 135"/>
              <p:cNvSpPr/>
              <p:nvPr/>
            </p:nvSpPr>
            <p:spPr bwMode="auto">
              <a:xfrm>
                <a:off x="1426401" y="5108317"/>
                <a:ext cx="209680" cy="1402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7" name="Rectangle 136"/>
              <p:cNvSpPr/>
              <p:nvPr/>
            </p:nvSpPr>
            <p:spPr bwMode="auto">
              <a:xfrm>
                <a:off x="2085395" y="5107542"/>
                <a:ext cx="209680" cy="14106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8" name="Rectangle 137"/>
              <p:cNvSpPr/>
              <p:nvPr/>
            </p:nvSpPr>
            <p:spPr bwMode="auto">
              <a:xfrm>
                <a:off x="482841" y="6377942"/>
                <a:ext cx="2096800" cy="423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39" name="Straight Connector 138"/>
              <p:cNvCxnSpPr/>
              <p:nvPr/>
            </p:nvCxnSpPr>
            <p:spPr bwMode="auto">
              <a:xfrm>
                <a:off x="482841" y="5248612"/>
                <a:ext cx="2096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15" y="5851606"/>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374" y="5874884"/>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4" name="Straight Connector 143"/>
              <p:cNvCxnSpPr>
                <a:stCxn id="136" idx="0"/>
              </p:cNvCxnSpPr>
              <p:nvPr/>
            </p:nvCxnSpPr>
            <p:spPr bwMode="auto">
              <a:xfrm flipV="1">
                <a:off x="1531241" y="4896713"/>
                <a:ext cx="0" cy="2116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5" name="Isosceles Triangle 144"/>
              <p:cNvSpPr/>
              <p:nvPr/>
            </p:nvSpPr>
            <p:spPr bwMode="auto">
              <a:xfrm rot="5400000">
                <a:off x="1676148" y="4716987"/>
                <a:ext cx="279318" cy="359451"/>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46" name="Straight Connector 145"/>
              <p:cNvCxnSpPr>
                <a:endCxn id="145" idx="3"/>
              </p:cNvCxnSpPr>
              <p:nvPr/>
            </p:nvCxnSpPr>
            <p:spPr bwMode="auto">
              <a:xfrm>
                <a:off x="1531241" y="4896713"/>
                <a:ext cx="1048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7" name="TextBox 146"/>
              <p:cNvSpPr txBox="1"/>
              <p:nvPr/>
            </p:nvSpPr>
            <p:spPr>
              <a:xfrm>
                <a:off x="671715" y="5954734"/>
                <a:ext cx="520742" cy="442251"/>
              </a:xfrm>
              <a:prstGeom prst="rect">
                <a:avLst/>
              </a:prstGeom>
              <a:noFill/>
            </p:spPr>
            <p:txBody>
              <a:bodyPr wrap="none" rtlCol="0">
                <a:spAutoFit/>
              </a:bodyPr>
              <a:lstStyle/>
              <a:p>
                <a:r>
                  <a:rPr lang="en-US" i="1" dirty="0" smtClean="0"/>
                  <a:t>(5)</a:t>
                </a:r>
                <a:endParaRPr lang="en-GB" i="1" baseline="-25000" dirty="0"/>
              </a:p>
            </p:txBody>
          </p:sp>
          <p:cxnSp>
            <p:nvCxnSpPr>
              <p:cNvPr id="148" name="Straight Arrow Connector 147"/>
              <p:cNvCxnSpPr/>
              <p:nvPr/>
            </p:nvCxnSpPr>
            <p:spPr bwMode="auto">
              <a:xfrm>
                <a:off x="271934" y="5248612"/>
                <a:ext cx="0" cy="11504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9" name="Straight Arrow Connector 148"/>
              <p:cNvCxnSpPr/>
              <p:nvPr/>
            </p:nvCxnSpPr>
            <p:spPr bwMode="auto">
              <a:xfrm>
                <a:off x="2581286" y="5269772"/>
                <a:ext cx="0" cy="115049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150" name="TextBox 149"/>
              <p:cNvSpPr txBox="1"/>
              <p:nvPr/>
            </p:nvSpPr>
            <p:spPr>
              <a:xfrm>
                <a:off x="2324847" y="6015954"/>
                <a:ext cx="246007" cy="341873"/>
              </a:xfrm>
              <a:prstGeom prst="rect">
                <a:avLst/>
              </a:prstGeom>
              <a:noFill/>
            </p:spPr>
            <p:txBody>
              <a:bodyPr wrap="none" rtlCol="0">
                <a:spAutoFit/>
              </a:bodyPr>
              <a:lstStyle/>
              <a:p>
                <a:r>
                  <a:rPr lang="en-US" dirty="0" smtClean="0"/>
                  <a:t>d</a:t>
                </a:r>
                <a:endParaRPr lang="en-GB" dirty="0"/>
              </a:p>
            </p:txBody>
          </p:sp>
          <p:sp>
            <p:nvSpPr>
              <p:cNvPr id="151" name="TextBox 150"/>
              <p:cNvSpPr txBox="1"/>
              <p:nvPr/>
            </p:nvSpPr>
            <p:spPr>
              <a:xfrm>
                <a:off x="261852" y="6038435"/>
                <a:ext cx="235925" cy="341873"/>
              </a:xfrm>
              <a:prstGeom prst="rect">
                <a:avLst/>
              </a:prstGeom>
              <a:noFill/>
            </p:spPr>
            <p:txBody>
              <a:bodyPr wrap="none" rtlCol="0">
                <a:spAutoFit/>
              </a:bodyPr>
              <a:lstStyle/>
              <a:p>
                <a:r>
                  <a:rPr lang="en-US" dirty="0" smtClean="0"/>
                  <a:t>y</a:t>
                </a:r>
                <a:endParaRPr lang="en-GB" dirty="0"/>
              </a:p>
            </p:txBody>
          </p:sp>
        </p:grpSp>
        <p:grpSp>
          <p:nvGrpSpPr>
            <p:cNvPr id="155" name="Group 154"/>
            <p:cNvGrpSpPr/>
            <p:nvPr/>
          </p:nvGrpSpPr>
          <p:grpSpPr>
            <a:xfrm>
              <a:off x="6145262" y="4699061"/>
              <a:ext cx="2339155" cy="1671307"/>
              <a:chOff x="261852" y="4757054"/>
              <a:chExt cx="2339155" cy="1671307"/>
            </a:xfrm>
          </p:grpSpPr>
          <p:sp>
            <p:nvSpPr>
              <p:cNvPr id="156" name="Rectangle 155"/>
              <p:cNvSpPr/>
              <p:nvPr/>
            </p:nvSpPr>
            <p:spPr bwMode="auto">
              <a:xfrm>
                <a:off x="767406" y="5108317"/>
                <a:ext cx="209680" cy="1402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7" name="Rectangle 156"/>
              <p:cNvSpPr/>
              <p:nvPr/>
            </p:nvSpPr>
            <p:spPr bwMode="auto">
              <a:xfrm>
                <a:off x="1426401" y="5108317"/>
                <a:ext cx="209680" cy="1402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8" name="Rectangle 157"/>
              <p:cNvSpPr/>
              <p:nvPr/>
            </p:nvSpPr>
            <p:spPr bwMode="auto">
              <a:xfrm>
                <a:off x="2085395" y="5107542"/>
                <a:ext cx="209680" cy="14106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9" name="Rectangle 158"/>
              <p:cNvSpPr/>
              <p:nvPr/>
            </p:nvSpPr>
            <p:spPr bwMode="auto">
              <a:xfrm>
                <a:off x="482841" y="6377942"/>
                <a:ext cx="2096800" cy="423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60" name="Straight Connector 159"/>
              <p:cNvCxnSpPr/>
              <p:nvPr/>
            </p:nvCxnSpPr>
            <p:spPr bwMode="auto">
              <a:xfrm>
                <a:off x="482841" y="5248612"/>
                <a:ext cx="2096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6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97" y="6287291"/>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710" y="6287292"/>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3" name="Straight Connector 162"/>
              <p:cNvCxnSpPr>
                <a:stCxn id="157" idx="0"/>
              </p:cNvCxnSpPr>
              <p:nvPr/>
            </p:nvCxnSpPr>
            <p:spPr bwMode="auto">
              <a:xfrm flipV="1">
                <a:off x="1531241" y="4896713"/>
                <a:ext cx="0" cy="2116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4" name="Isosceles Triangle 163"/>
              <p:cNvSpPr/>
              <p:nvPr/>
            </p:nvSpPr>
            <p:spPr bwMode="auto">
              <a:xfrm rot="5400000">
                <a:off x="1676148" y="4716987"/>
                <a:ext cx="279318" cy="359451"/>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65" name="Straight Connector 164"/>
              <p:cNvCxnSpPr>
                <a:endCxn id="164" idx="3"/>
              </p:cNvCxnSpPr>
              <p:nvPr/>
            </p:nvCxnSpPr>
            <p:spPr bwMode="auto">
              <a:xfrm>
                <a:off x="1531241" y="4896713"/>
                <a:ext cx="1048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6" name="TextBox 165"/>
              <p:cNvSpPr txBox="1"/>
              <p:nvPr/>
            </p:nvSpPr>
            <p:spPr>
              <a:xfrm>
                <a:off x="642052" y="5623343"/>
                <a:ext cx="520742" cy="442251"/>
              </a:xfrm>
              <a:prstGeom prst="rect">
                <a:avLst/>
              </a:prstGeom>
              <a:noFill/>
            </p:spPr>
            <p:txBody>
              <a:bodyPr wrap="none" rtlCol="0">
                <a:spAutoFit/>
              </a:bodyPr>
              <a:lstStyle/>
              <a:p>
                <a:r>
                  <a:rPr lang="en-US" i="1" dirty="0" smtClean="0"/>
                  <a:t>(6)</a:t>
                </a:r>
                <a:endParaRPr lang="en-GB" i="1" baseline="-25000" dirty="0"/>
              </a:p>
            </p:txBody>
          </p:sp>
          <p:cxnSp>
            <p:nvCxnSpPr>
              <p:cNvPr id="167" name="Straight Arrow Connector 166"/>
              <p:cNvCxnSpPr/>
              <p:nvPr/>
            </p:nvCxnSpPr>
            <p:spPr bwMode="auto">
              <a:xfrm>
                <a:off x="271934" y="5248612"/>
                <a:ext cx="0" cy="11504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8" name="Straight Arrow Connector 167"/>
              <p:cNvCxnSpPr/>
              <p:nvPr/>
            </p:nvCxnSpPr>
            <p:spPr bwMode="auto">
              <a:xfrm>
                <a:off x="2581286" y="5269772"/>
                <a:ext cx="0" cy="115049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169" name="TextBox 168"/>
              <p:cNvSpPr txBox="1"/>
              <p:nvPr/>
            </p:nvSpPr>
            <p:spPr>
              <a:xfrm>
                <a:off x="2324847" y="6015954"/>
                <a:ext cx="246007" cy="341873"/>
              </a:xfrm>
              <a:prstGeom prst="rect">
                <a:avLst/>
              </a:prstGeom>
              <a:noFill/>
            </p:spPr>
            <p:txBody>
              <a:bodyPr wrap="none" rtlCol="0">
                <a:spAutoFit/>
              </a:bodyPr>
              <a:lstStyle/>
              <a:p>
                <a:r>
                  <a:rPr lang="en-US" dirty="0" smtClean="0"/>
                  <a:t>d</a:t>
                </a:r>
                <a:endParaRPr lang="en-GB" dirty="0"/>
              </a:p>
            </p:txBody>
          </p:sp>
          <p:sp>
            <p:nvSpPr>
              <p:cNvPr id="170" name="TextBox 169"/>
              <p:cNvSpPr txBox="1"/>
              <p:nvPr/>
            </p:nvSpPr>
            <p:spPr>
              <a:xfrm>
                <a:off x="261852" y="6038435"/>
                <a:ext cx="235925" cy="341873"/>
              </a:xfrm>
              <a:prstGeom prst="rect">
                <a:avLst/>
              </a:prstGeom>
              <a:noFill/>
            </p:spPr>
            <p:txBody>
              <a:bodyPr wrap="none" rtlCol="0">
                <a:spAutoFit/>
              </a:bodyPr>
              <a:lstStyle/>
              <a:p>
                <a:r>
                  <a:rPr lang="en-US" dirty="0" smtClean="0"/>
                  <a:t>y</a:t>
                </a:r>
                <a:endParaRPr lang="en-GB" dirty="0"/>
              </a:p>
            </p:txBody>
          </p:sp>
        </p:grpSp>
        <p:sp>
          <p:nvSpPr>
            <p:cNvPr id="174" name="Rectangle 173"/>
            <p:cNvSpPr/>
            <p:nvPr/>
          </p:nvSpPr>
          <p:spPr bwMode="auto">
            <a:xfrm>
              <a:off x="760984" y="3260009"/>
              <a:ext cx="209680" cy="1402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5" name="Rectangle 174"/>
            <p:cNvSpPr/>
            <p:nvPr/>
          </p:nvSpPr>
          <p:spPr bwMode="auto">
            <a:xfrm>
              <a:off x="1419979" y="3260009"/>
              <a:ext cx="209680" cy="1402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6" name="Rectangle 175"/>
            <p:cNvSpPr/>
            <p:nvPr/>
          </p:nvSpPr>
          <p:spPr bwMode="auto">
            <a:xfrm>
              <a:off x="2078973" y="3259234"/>
              <a:ext cx="209680" cy="14106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7" name="Rectangle 176"/>
            <p:cNvSpPr/>
            <p:nvPr/>
          </p:nvSpPr>
          <p:spPr bwMode="auto">
            <a:xfrm>
              <a:off x="476419" y="4529634"/>
              <a:ext cx="2096800" cy="423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78" name="Straight Connector 177"/>
            <p:cNvCxnSpPr/>
            <p:nvPr/>
          </p:nvCxnSpPr>
          <p:spPr bwMode="auto">
            <a:xfrm>
              <a:off x="476419" y="3400304"/>
              <a:ext cx="2096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145" y="3956603"/>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03" y="3947028"/>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88" y="3942032"/>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952" y="3934748"/>
              <a:ext cx="1279297" cy="1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3" name="Straight Connector 182"/>
            <p:cNvCxnSpPr>
              <a:stCxn id="175" idx="0"/>
            </p:cNvCxnSpPr>
            <p:nvPr/>
          </p:nvCxnSpPr>
          <p:spPr bwMode="auto">
            <a:xfrm flipV="1">
              <a:off x="1524819" y="3048405"/>
              <a:ext cx="0" cy="2116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4" name="Isosceles Triangle 183"/>
            <p:cNvSpPr/>
            <p:nvPr/>
          </p:nvSpPr>
          <p:spPr bwMode="auto">
            <a:xfrm rot="5400000">
              <a:off x="1669726" y="2868679"/>
              <a:ext cx="279318" cy="359451"/>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85" name="Straight Connector 184"/>
            <p:cNvCxnSpPr>
              <a:endCxn id="184" idx="3"/>
            </p:cNvCxnSpPr>
            <p:nvPr/>
          </p:nvCxnSpPr>
          <p:spPr bwMode="auto">
            <a:xfrm>
              <a:off x="1524819" y="3048405"/>
              <a:ext cx="1048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6" name="TextBox 185"/>
            <p:cNvSpPr txBox="1"/>
            <p:nvPr/>
          </p:nvSpPr>
          <p:spPr>
            <a:xfrm>
              <a:off x="665293" y="4106426"/>
              <a:ext cx="466794" cy="369332"/>
            </a:xfrm>
            <a:prstGeom prst="rect">
              <a:avLst/>
            </a:prstGeom>
            <a:noFill/>
          </p:spPr>
          <p:txBody>
            <a:bodyPr wrap="none" rtlCol="0">
              <a:spAutoFit/>
            </a:bodyPr>
            <a:lstStyle/>
            <a:p>
              <a:r>
                <a:rPr lang="en-US" i="1" dirty="0" smtClean="0"/>
                <a:t>(1)</a:t>
              </a:r>
              <a:endParaRPr lang="en-GB" i="1" baseline="-25000" dirty="0"/>
            </a:p>
          </p:txBody>
        </p:sp>
        <p:cxnSp>
          <p:nvCxnSpPr>
            <p:cNvPr id="187" name="Straight Arrow Connector 186"/>
            <p:cNvCxnSpPr/>
            <p:nvPr/>
          </p:nvCxnSpPr>
          <p:spPr bwMode="auto">
            <a:xfrm>
              <a:off x="265512" y="3400304"/>
              <a:ext cx="0" cy="11504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8" name="Straight Arrow Connector 187"/>
            <p:cNvCxnSpPr/>
            <p:nvPr/>
          </p:nvCxnSpPr>
          <p:spPr bwMode="auto">
            <a:xfrm>
              <a:off x="2574864" y="3421464"/>
              <a:ext cx="0" cy="115049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189" name="TextBox 188"/>
            <p:cNvSpPr txBox="1"/>
            <p:nvPr/>
          </p:nvSpPr>
          <p:spPr>
            <a:xfrm>
              <a:off x="2318425" y="4167646"/>
              <a:ext cx="246007" cy="341873"/>
            </a:xfrm>
            <a:prstGeom prst="rect">
              <a:avLst/>
            </a:prstGeom>
            <a:noFill/>
          </p:spPr>
          <p:txBody>
            <a:bodyPr wrap="none" rtlCol="0">
              <a:spAutoFit/>
            </a:bodyPr>
            <a:lstStyle/>
            <a:p>
              <a:r>
                <a:rPr lang="en-US" dirty="0" smtClean="0"/>
                <a:t>d</a:t>
              </a:r>
              <a:endParaRPr lang="en-GB" dirty="0"/>
            </a:p>
          </p:txBody>
        </p:sp>
        <p:sp>
          <p:nvSpPr>
            <p:cNvPr id="190" name="TextBox 189"/>
            <p:cNvSpPr txBox="1"/>
            <p:nvPr/>
          </p:nvSpPr>
          <p:spPr>
            <a:xfrm>
              <a:off x="255430" y="4190127"/>
              <a:ext cx="235925" cy="341873"/>
            </a:xfrm>
            <a:prstGeom prst="rect">
              <a:avLst/>
            </a:prstGeom>
            <a:noFill/>
          </p:spPr>
          <p:txBody>
            <a:bodyPr wrap="none" rtlCol="0">
              <a:spAutoFit/>
            </a:bodyPr>
            <a:lstStyle/>
            <a:p>
              <a:r>
                <a:rPr lang="en-US" dirty="0" smtClean="0"/>
                <a:t>y</a:t>
              </a:r>
              <a:endParaRPr lang="en-GB" dirty="0"/>
            </a:p>
          </p:txBody>
        </p:sp>
      </p:grpSp>
      <p:sp>
        <p:nvSpPr>
          <p:cNvPr id="3" name="Date Placeholder 2"/>
          <p:cNvSpPr>
            <a:spLocks noGrp="1"/>
          </p:cNvSpPr>
          <p:nvPr>
            <p:ph type="dt" sz="half" idx="12"/>
          </p:nvPr>
        </p:nvSpPr>
        <p:spPr/>
        <p:txBody>
          <a:bodyPr/>
          <a:lstStyle/>
          <a:p>
            <a:fld id="{0F1F51DF-CFC6-40A4-BDF4-5E68066BF0F7}" type="datetime1">
              <a:rPr lang="en-US" smtClean="0"/>
              <a:t>4/19/2013</a:t>
            </a:fld>
            <a:endParaRPr lang="en-US"/>
          </a:p>
        </p:txBody>
      </p:sp>
      <p:sp>
        <p:nvSpPr>
          <p:cNvPr id="7" name="Footer Placeholder 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42652125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92" y="381000"/>
            <a:ext cx="8458200" cy="609600"/>
          </a:xfrm>
        </p:spPr>
        <p:txBody>
          <a:bodyPr/>
          <a:lstStyle/>
          <a:p>
            <a:r>
              <a:rPr lang="en-US" sz="2400" b="1" dirty="0" smtClean="0">
                <a:solidFill>
                  <a:schemeClr val="accent6">
                    <a:lumMod val="60000"/>
                    <a:lumOff val="40000"/>
                  </a:schemeClr>
                </a:solidFill>
              </a:rPr>
              <a:t>Charge multiplication and annealing</a:t>
            </a:r>
            <a:endParaRPr lang="en-GB" sz="2400" b="1" dirty="0">
              <a:solidFill>
                <a:schemeClr val="accent6">
                  <a:lumMod val="60000"/>
                  <a:lumOff val="40000"/>
                </a:schemeClr>
              </a:solidFill>
            </a:endParaRPr>
          </a:p>
        </p:txBody>
      </p:sp>
      <p:sp>
        <p:nvSpPr>
          <p:cNvPr id="3" name="Content Placeholder 2"/>
          <p:cNvSpPr>
            <a:spLocks noGrp="1"/>
          </p:cNvSpPr>
          <p:nvPr>
            <p:ph idx="1"/>
          </p:nvPr>
        </p:nvSpPr>
        <p:spPr>
          <a:xfrm>
            <a:off x="0" y="838200"/>
            <a:ext cx="8229600" cy="2178042"/>
          </a:xfrm>
        </p:spPr>
        <p:txBody>
          <a:bodyPr/>
          <a:lstStyle/>
          <a:p>
            <a:pPr marL="0" indent="0">
              <a:buNone/>
            </a:pPr>
            <a:r>
              <a:rPr lang="en-US" sz="2000" dirty="0" smtClean="0"/>
              <a:t>Long term annealing seem not be a problem </a:t>
            </a:r>
          </a:p>
          <a:p>
            <a:pPr lvl="1"/>
            <a:r>
              <a:rPr lang="en-US" sz="1800" dirty="0" smtClean="0"/>
              <a:t>Electric field present in the whole detector</a:t>
            </a:r>
          </a:p>
          <a:p>
            <a:pPr lvl="1"/>
            <a:r>
              <a:rPr lang="en-US" sz="1800" dirty="0" smtClean="0"/>
              <a:t>Electric field is high at the strips</a:t>
            </a:r>
          </a:p>
          <a:p>
            <a:pPr lvl="1"/>
            <a:r>
              <a:rPr lang="en-US" sz="1800" dirty="0" smtClean="0"/>
              <a:t>Effective trapping times beneficially anneal</a:t>
            </a:r>
          </a:p>
          <a:p>
            <a:pPr lvl="1"/>
            <a:r>
              <a:rPr lang="en-US" sz="1800" dirty="0" smtClean="0"/>
              <a:t>Additional acceptors even increase multiplication at high voltages</a:t>
            </a:r>
            <a:endParaRPr lang="en-GB" sz="18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74</a:t>
            </a:fld>
            <a:endParaRPr lang="en-US"/>
          </a:p>
        </p:txBody>
      </p:sp>
      <p:pic>
        <p:nvPicPr>
          <p:cNvPr id="1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0729"/>
            <a:ext cx="4499992" cy="334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MPV_Anneal_5e15"/>
          <p:cNvPicPr>
            <a:picLocks noChangeAspect="1" noChangeArrowheads="1"/>
          </p:cNvPicPr>
          <p:nvPr/>
        </p:nvPicPr>
        <p:blipFill>
          <a:blip r:embed="rId3" cstate="print"/>
          <a:srcRect/>
          <a:stretch>
            <a:fillRect/>
          </a:stretch>
        </p:blipFill>
        <p:spPr bwMode="auto">
          <a:xfrm>
            <a:off x="4557599" y="3187647"/>
            <a:ext cx="4572000" cy="3312368"/>
          </a:xfrm>
          <a:prstGeom prst="rect">
            <a:avLst/>
          </a:prstGeom>
          <a:noFill/>
          <a:ln w="9525">
            <a:noFill/>
            <a:miter lim="800000"/>
            <a:headEnd/>
            <a:tailEnd/>
          </a:ln>
        </p:spPr>
      </p:pic>
      <p:sp>
        <p:nvSpPr>
          <p:cNvPr id="15" name="TextBox 14"/>
          <p:cNvSpPr txBox="1"/>
          <p:nvPr/>
        </p:nvSpPr>
        <p:spPr>
          <a:xfrm>
            <a:off x="1526637" y="3778405"/>
            <a:ext cx="1208985" cy="646331"/>
          </a:xfrm>
          <a:prstGeom prst="rect">
            <a:avLst/>
          </a:prstGeom>
          <a:noFill/>
        </p:spPr>
        <p:txBody>
          <a:bodyPr wrap="none" rtlCol="0">
            <a:spAutoFit/>
          </a:bodyPr>
          <a:lstStyle/>
          <a:p>
            <a:r>
              <a:rPr lang="en-US" dirty="0"/>
              <a:t>y</a:t>
            </a:r>
            <a:r>
              <a:rPr lang="en-US" dirty="0" smtClean="0"/>
              <a:t>=150 </a:t>
            </a:r>
            <a:r>
              <a:rPr lang="en-US" dirty="0" smtClean="0">
                <a:latin typeface="Symbol" pitchFamily="18" charset="2"/>
              </a:rPr>
              <a:t>m</a:t>
            </a:r>
            <a:r>
              <a:rPr lang="en-US" dirty="0" smtClean="0"/>
              <a:t>m</a:t>
            </a:r>
          </a:p>
          <a:p>
            <a:r>
              <a:rPr lang="en-US" dirty="0" smtClean="0"/>
              <a:t>700 V</a:t>
            </a:r>
            <a:endParaRPr lang="sl-SI" dirty="0"/>
          </a:p>
        </p:txBody>
      </p:sp>
      <p:sp>
        <p:nvSpPr>
          <p:cNvPr id="16" name="TextBox 15"/>
          <p:cNvSpPr txBox="1"/>
          <p:nvPr/>
        </p:nvSpPr>
        <p:spPr>
          <a:xfrm>
            <a:off x="754741" y="2828469"/>
            <a:ext cx="3796232" cy="369332"/>
          </a:xfrm>
          <a:prstGeom prst="rect">
            <a:avLst/>
          </a:prstGeom>
          <a:noFill/>
        </p:spPr>
        <p:txBody>
          <a:bodyPr wrap="none" rtlCol="0">
            <a:spAutoFit/>
          </a:bodyPr>
          <a:lstStyle/>
          <a:p>
            <a:r>
              <a:rPr lang="en-US" dirty="0" smtClean="0">
                <a:solidFill>
                  <a:srgbClr val="FF0000"/>
                </a:solidFill>
              </a:rPr>
              <a:t>Micron; FZ n-p, neutrons 5e15 cm</a:t>
            </a:r>
            <a:r>
              <a:rPr lang="en-US" baseline="30000" dirty="0" smtClean="0">
                <a:solidFill>
                  <a:srgbClr val="FF0000"/>
                </a:solidFill>
              </a:rPr>
              <a:t>-2</a:t>
            </a:r>
            <a:endParaRPr lang="sl-SI" baseline="30000" dirty="0">
              <a:solidFill>
                <a:srgbClr val="FF0000"/>
              </a:solidFill>
            </a:endParaRPr>
          </a:p>
        </p:txBody>
      </p:sp>
      <p:sp>
        <p:nvSpPr>
          <p:cNvPr id="17" name="TextBox 16"/>
          <p:cNvSpPr txBox="1"/>
          <p:nvPr/>
        </p:nvSpPr>
        <p:spPr>
          <a:xfrm>
            <a:off x="703222" y="3643681"/>
            <a:ext cx="841375" cy="1200150"/>
          </a:xfrm>
          <a:prstGeom prst="rect">
            <a:avLst/>
          </a:prstGeom>
          <a:noFill/>
        </p:spPr>
        <p:txBody>
          <a:bodyPr wrap="none">
            <a:spAutoFit/>
          </a:bodyPr>
          <a:lstStyle/>
          <a:p>
            <a:pPr eaLnBrk="0" hangingPunct="0">
              <a:defRPr/>
            </a:pPr>
            <a:r>
              <a:rPr lang="en-US" sz="1200" b="1" dirty="0">
                <a:cs typeface="+mn-cs"/>
              </a:rPr>
              <a:t>160 min</a:t>
            </a:r>
          </a:p>
          <a:p>
            <a:pPr eaLnBrk="0" hangingPunct="0">
              <a:defRPr/>
            </a:pPr>
            <a:r>
              <a:rPr lang="en-US" sz="1200" b="1" dirty="0">
                <a:solidFill>
                  <a:srgbClr val="FF0000"/>
                </a:solidFill>
                <a:cs typeface="+mn-cs"/>
              </a:rPr>
              <a:t>320 min</a:t>
            </a:r>
          </a:p>
          <a:p>
            <a:pPr eaLnBrk="0" hangingPunct="0">
              <a:defRPr/>
            </a:pPr>
            <a:r>
              <a:rPr lang="en-US" sz="1200" b="1" dirty="0">
                <a:solidFill>
                  <a:srgbClr val="03933D"/>
                </a:solidFill>
                <a:cs typeface="+mn-cs"/>
              </a:rPr>
              <a:t>640 min</a:t>
            </a:r>
          </a:p>
          <a:p>
            <a:pPr eaLnBrk="0" hangingPunct="0">
              <a:defRPr/>
            </a:pPr>
            <a:r>
              <a:rPr lang="en-US" sz="1200" b="1" dirty="0">
                <a:solidFill>
                  <a:schemeClr val="bg2">
                    <a:lumMod val="60000"/>
                    <a:lumOff val="40000"/>
                  </a:schemeClr>
                </a:solidFill>
                <a:cs typeface="+mn-cs"/>
              </a:rPr>
              <a:t>1280 min</a:t>
            </a:r>
          </a:p>
          <a:p>
            <a:pPr eaLnBrk="0" hangingPunct="0">
              <a:defRPr/>
            </a:pPr>
            <a:r>
              <a:rPr lang="en-US" sz="1200" b="1" dirty="0">
                <a:solidFill>
                  <a:srgbClr val="FFFF00"/>
                </a:solidFill>
                <a:cs typeface="+mn-cs"/>
              </a:rPr>
              <a:t>2560 min</a:t>
            </a:r>
          </a:p>
          <a:p>
            <a:pPr eaLnBrk="0" hangingPunct="0">
              <a:defRPr/>
            </a:pPr>
            <a:r>
              <a:rPr lang="en-US" sz="1200" b="1" dirty="0">
                <a:solidFill>
                  <a:srgbClr val="FC1CCC"/>
                </a:solidFill>
                <a:cs typeface="+mn-cs"/>
              </a:rPr>
              <a:t>5120 min</a:t>
            </a:r>
          </a:p>
        </p:txBody>
      </p:sp>
      <p:cxnSp>
        <p:nvCxnSpPr>
          <p:cNvPr id="8" name="Straight Connector 7"/>
          <p:cNvCxnSpPr/>
          <p:nvPr/>
        </p:nvCxnSpPr>
        <p:spPr bwMode="auto">
          <a:xfrm>
            <a:off x="5105400" y="4724400"/>
            <a:ext cx="365760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7" name="TextBox 6"/>
          <p:cNvSpPr txBox="1"/>
          <p:nvPr/>
        </p:nvSpPr>
        <p:spPr>
          <a:xfrm>
            <a:off x="2362200" y="3320534"/>
            <a:ext cx="1911742" cy="369332"/>
          </a:xfrm>
          <a:prstGeom prst="rect">
            <a:avLst/>
          </a:prstGeom>
          <a:noFill/>
        </p:spPr>
        <p:txBody>
          <a:bodyPr wrap="none" rtlCol="0">
            <a:spAutoFit/>
          </a:bodyPr>
          <a:lstStyle/>
          <a:p>
            <a:r>
              <a:rPr lang="en-US" dirty="0" smtClean="0"/>
              <a:t>Edge-TCT signal</a:t>
            </a:r>
            <a:endParaRPr lang="en-GB" dirty="0"/>
          </a:p>
        </p:txBody>
      </p:sp>
      <p:cxnSp>
        <p:nvCxnSpPr>
          <p:cNvPr id="10" name="Straight Arrow Connector 9"/>
          <p:cNvCxnSpPr/>
          <p:nvPr/>
        </p:nvCxnSpPr>
        <p:spPr bwMode="auto">
          <a:xfrm>
            <a:off x="3200400" y="4243756"/>
            <a:ext cx="0" cy="6413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3393212" y="3801070"/>
            <a:ext cx="914400" cy="923330"/>
          </a:xfrm>
          <a:prstGeom prst="rect">
            <a:avLst/>
          </a:prstGeom>
          <a:noFill/>
        </p:spPr>
        <p:txBody>
          <a:bodyPr wrap="square" rtlCol="0">
            <a:spAutoFit/>
          </a:bodyPr>
          <a:lstStyle/>
          <a:p>
            <a:r>
              <a:rPr lang="en-US" dirty="0" smtClean="0"/>
              <a:t>Multiplication peak</a:t>
            </a:r>
            <a:endParaRPr lang="en-GB" dirty="0"/>
          </a:p>
        </p:txBody>
      </p:sp>
      <p:sp>
        <p:nvSpPr>
          <p:cNvPr id="18" name="TextBox 17"/>
          <p:cNvSpPr txBox="1"/>
          <p:nvPr/>
        </p:nvSpPr>
        <p:spPr>
          <a:xfrm>
            <a:off x="5036084" y="2818315"/>
            <a:ext cx="3514104" cy="369332"/>
          </a:xfrm>
          <a:prstGeom prst="rect">
            <a:avLst/>
          </a:prstGeom>
          <a:noFill/>
        </p:spPr>
        <p:txBody>
          <a:bodyPr wrap="none" rtlCol="0">
            <a:spAutoFit/>
          </a:bodyPr>
          <a:lstStyle/>
          <a:p>
            <a:r>
              <a:rPr lang="en-US" dirty="0" smtClean="0">
                <a:solidFill>
                  <a:srgbClr val="FF0000"/>
                </a:solidFill>
              </a:rPr>
              <a:t>HPK FZ n-p, neutrons 5e15 cm</a:t>
            </a:r>
            <a:r>
              <a:rPr lang="en-US" baseline="30000" dirty="0" smtClean="0">
                <a:solidFill>
                  <a:srgbClr val="FF0000"/>
                </a:solidFill>
              </a:rPr>
              <a:t>-2</a:t>
            </a:r>
            <a:endParaRPr lang="sl-SI" baseline="30000" dirty="0">
              <a:solidFill>
                <a:srgbClr val="FF0000"/>
              </a:solidFill>
            </a:endParaRPr>
          </a:p>
        </p:txBody>
      </p:sp>
      <p:sp>
        <p:nvSpPr>
          <p:cNvPr id="19" name="TextBox 18"/>
          <p:cNvSpPr txBox="1"/>
          <p:nvPr/>
        </p:nvSpPr>
        <p:spPr>
          <a:xfrm>
            <a:off x="6648893" y="3643681"/>
            <a:ext cx="1915974" cy="369332"/>
          </a:xfrm>
          <a:prstGeom prst="rect">
            <a:avLst/>
          </a:prstGeom>
          <a:noFill/>
        </p:spPr>
        <p:txBody>
          <a:bodyPr wrap="none" rtlCol="0">
            <a:spAutoFit/>
          </a:bodyPr>
          <a:lstStyle/>
          <a:p>
            <a:r>
              <a:rPr lang="en-US" dirty="0" smtClean="0"/>
              <a:t>SCT128A – Sr90</a:t>
            </a:r>
            <a:endParaRPr lang="en-GB" dirty="0"/>
          </a:p>
        </p:txBody>
      </p:sp>
      <p:sp>
        <p:nvSpPr>
          <p:cNvPr id="12" name="Date Placeholder 11"/>
          <p:cNvSpPr>
            <a:spLocks noGrp="1"/>
          </p:cNvSpPr>
          <p:nvPr>
            <p:ph type="dt" sz="half" idx="12"/>
          </p:nvPr>
        </p:nvSpPr>
        <p:spPr/>
        <p:txBody>
          <a:bodyPr/>
          <a:lstStyle/>
          <a:p>
            <a:fld id="{06ECD3B0-CD83-42AA-9D26-8532C03D9464}" type="datetime1">
              <a:rPr lang="en-US" smtClean="0"/>
              <a:t>4/19/2013</a:t>
            </a:fld>
            <a:endParaRPr lang="en-US"/>
          </a:p>
        </p:txBody>
      </p:sp>
      <p:sp>
        <p:nvSpPr>
          <p:cNvPr id="20" name="Footer Placeholder 19"/>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0842636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lstStyle/>
          <a:p>
            <a:r>
              <a:rPr lang="en-US" sz="2400" b="1" dirty="0" smtClean="0">
                <a:solidFill>
                  <a:schemeClr val="accent6">
                    <a:lumMod val="60000"/>
                    <a:lumOff val="40000"/>
                  </a:schemeClr>
                </a:solidFill>
              </a:rPr>
              <a:t>Multiplication current and noise</a:t>
            </a:r>
            <a:endParaRPr lang="en-GB" sz="2400" b="1" dirty="0">
              <a:solidFill>
                <a:schemeClr val="accent6">
                  <a:lumMod val="60000"/>
                  <a:lumOff val="40000"/>
                </a:schemeClr>
              </a:solidFill>
            </a:endParaRPr>
          </a:p>
        </p:txBody>
      </p:sp>
      <p:sp>
        <p:nvSpPr>
          <p:cNvPr id="3" name="Content Placeholder 2"/>
          <p:cNvSpPr>
            <a:spLocks noGrp="1"/>
          </p:cNvSpPr>
          <p:nvPr>
            <p:ph idx="1"/>
          </p:nvPr>
        </p:nvSpPr>
        <p:spPr>
          <a:xfrm>
            <a:off x="304800" y="857705"/>
            <a:ext cx="8229600" cy="1905000"/>
          </a:xfrm>
        </p:spPr>
        <p:txBody>
          <a:bodyPr/>
          <a:lstStyle/>
          <a:p>
            <a:r>
              <a:rPr lang="en-US" sz="1800" dirty="0" smtClean="0"/>
              <a:t>increase of current correlated with increase of signal – thermally generated carriers are multiplied </a:t>
            </a:r>
          </a:p>
          <a:p>
            <a:r>
              <a:rPr lang="en-US" sz="1800" dirty="0" smtClean="0"/>
              <a:t>current increase results in the increase of noise according to</a:t>
            </a:r>
          </a:p>
        </p:txBody>
      </p:sp>
      <p:sp>
        <p:nvSpPr>
          <p:cNvPr id="5" name="Slide Number Placeholder 4"/>
          <p:cNvSpPr>
            <a:spLocks noGrp="1"/>
          </p:cNvSpPr>
          <p:nvPr>
            <p:ph type="sldNum" sz="quarter" idx="11"/>
          </p:nvPr>
        </p:nvSpPr>
        <p:spPr/>
        <p:txBody>
          <a:bodyPr/>
          <a:lstStyle/>
          <a:p>
            <a:fld id="{B6F15528-21DE-4FAA-801E-634DDDAF4B2B}" type="slidenum">
              <a:rPr lang="en-US" smtClean="0"/>
              <a:pPr/>
              <a:t>75</a:t>
            </a:fld>
            <a:endParaRPr lang="en-US"/>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029915"/>
            <a:ext cx="4267200" cy="302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1"/>
            <a:ext cx="4505324" cy="313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85806" y="2791388"/>
            <a:ext cx="2509020" cy="276999"/>
          </a:xfrm>
          <a:prstGeom prst="rect">
            <a:avLst/>
          </a:prstGeom>
          <a:noFill/>
        </p:spPr>
        <p:txBody>
          <a:bodyPr wrap="none" rtlCol="0">
            <a:spAutoFit/>
          </a:bodyPr>
          <a:lstStyle/>
          <a:p>
            <a:r>
              <a:rPr lang="en-US" sz="1200" b="1" dirty="0" smtClean="0">
                <a:solidFill>
                  <a:srgbClr val="FF0000"/>
                </a:solidFill>
              </a:rPr>
              <a:t>HPK FZ n-p, neutrons 5e15 cm</a:t>
            </a:r>
            <a:r>
              <a:rPr lang="en-US" sz="1200" b="1" baseline="30000" dirty="0" smtClean="0">
                <a:solidFill>
                  <a:srgbClr val="FF0000"/>
                </a:solidFill>
              </a:rPr>
              <a:t>-2</a:t>
            </a:r>
            <a:endParaRPr lang="sl-SI" sz="1200" b="1" baseline="30000" dirty="0">
              <a:solidFill>
                <a:srgbClr val="FF0000"/>
              </a:solidFill>
            </a:endParaRPr>
          </a:p>
        </p:txBody>
      </p:sp>
      <p:sp>
        <p:nvSpPr>
          <p:cNvPr id="10" name="TextBox 9"/>
          <p:cNvSpPr txBox="1"/>
          <p:nvPr/>
        </p:nvSpPr>
        <p:spPr>
          <a:xfrm>
            <a:off x="5562600" y="6183236"/>
            <a:ext cx="1915974" cy="369332"/>
          </a:xfrm>
          <a:prstGeom prst="rect">
            <a:avLst/>
          </a:prstGeom>
          <a:noFill/>
        </p:spPr>
        <p:txBody>
          <a:bodyPr wrap="none" rtlCol="0">
            <a:spAutoFit/>
          </a:bodyPr>
          <a:lstStyle/>
          <a:p>
            <a:r>
              <a:rPr lang="en-US" dirty="0" smtClean="0"/>
              <a:t>SCT128A – Sr90</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1860688" y="2068197"/>
                <a:ext cx="26475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i="1">
                              <a:latin typeface="Cambria Math"/>
                            </a:rPr>
                            <m:t>𝐸𝑁𝐶</m:t>
                          </m:r>
                        </m:e>
                        <m:sub>
                          <m:r>
                            <a:rPr lang="en-US" i="1">
                              <a:latin typeface="Cambria Math"/>
                            </a:rPr>
                            <m:t>𝑀𝐼</m:t>
                          </m:r>
                        </m:sub>
                      </m:sSub>
                      <m:r>
                        <a:rPr lang="en-US" b="0" i="1" smtClean="0">
                          <a:latin typeface="Cambria Math"/>
                        </a:rPr>
                        <m:t>=</m:t>
                      </m:r>
                      <m:r>
                        <a:rPr lang="en-US" b="0" i="1" smtClean="0">
                          <a:latin typeface="Cambria Math"/>
                        </a:rPr>
                        <m:t>𝐸𝑁𝐶𝐼</m:t>
                      </m:r>
                      <m:r>
                        <a:rPr lang="en-US" b="0" i="1" smtClean="0">
                          <a:latin typeface="Cambria Math"/>
                        </a:rPr>
                        <m:t>∙</m:t>
                      </m:r>
                      <m:rad>
                        <m:radPr>
                          <m:degHide m:val="on"/>
                          <m:ctrlPr>
                            <a:rPr lang="en-US" b="0" i="1" smtClean="0">
                              <a:latin typeface="Cambria Math"/>
                            </a:rPr>
                          </m:ctrlPr>
                        </m:radPr>
                        <m:deg/>
                        <m:e>
                          <m:r>
                            <a:rPr lang="en-US" b="0" i="1" smtClean="0">
                              <a:latin typeface="Cambria Math"/>
                            </a:rPr>
                            <m:t>𝐹</m:t>
                          </m:r>
                        </m:e>
                      </m:rad>
                      <m:r>
                        <a:rPr lang="en-US" b="0" i="1" smtClean="0">
                          <a:latin typeface="Cambria Math"/>
                        </a:rPr>
                        <m:t>∙</m:t>
                      </m:r>
                      <m:sSub>
                        <m:sSubPr>
                          <m:ctrlPr>
                            <a:rPr lang="en-US" b="0" i="1" smtClean="0">
                              <a:latin typeface="Cambria Math"/>
                            </a:rPr>
                          </m:ctrlPr>
                        </m:sSubPr>
                        <m:e>
                          <m:r>
                            <a:rPr lang="en-US" b="0" i="1" smtClean="0">
                              <a:latin typeface="Cambria Math"/>
                            </a:rPr>
                            <m:t>𝑀</m:t>
                          </m:r>
                        </m:e>
                        <m:sub>
                          <m:r>
                            <a:rPr lang="en-US" b="0" i="1" smtClean="0">
                              <a:latin typeface="Cambria Math"/>
                            </a:rPr>
                            <m:t>𝐼</m:t>
                          </m:r>
                        </m:sub>
                      </m:sSub>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860688" y="2068197"/>
                <a:ext cx="2647583" cy="400110"/>
              </a:xfrm>
              <a:prstGeom prst="rect">
                <a:avLst/>
              </a:prstGeom>
              <a:blipFill rotWithShape="1">
                <a:blip r:embed="rId4"/>
                <a:stretch>
                  <a:fillRect/>
                </a:stretch>
              </a:blipFill>
            </p:spPr>
            <p:txBody>
              <a:bodyPr/>
              <a:lstStyle/>
              <a:p>
                <a:r>
                  <a:rPr lang="en-GB">
                    <a:noFill/>
                  </a:rPr>
                  <a:t> </a:t>
                </a:r>
              </a:p>
            </p:txBody>
          </p:sp>
        </mc:Fallback>
      </mc:AlternateContent>
      <p:cxnSp>
        <p:nvCxnSpPr>
          <p:cNvPr id="11" name="Straight Arrow Connector 10"/>
          <p:cNvCxnSpPr>
            <a:endCxn id="7" idx="2"/>
          </p:cNvCxnSpPr>
          <p:nvPr/>
        </p:nvCxnSpPr>
        <p:spPr bwMode="auto">
          <a:xfrm flipV="1">
            <a:off x="3184479" y="2468307"/>
            <a:ext cx="1" cy="2094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2241688" y="2595180"/>
            <a:ext cx="3897221" cy="261610"/>
          </a:xfrm>
          <a:prstGeom prst="rect">
            <a:avLst/>
          </a:prstGeom>
          <a:noFill/>
        </p:spPr>
        <p:txBody>
          <a:bodyPr wrap="none" rtlCol="0">
            <a:spAutoFit/>
          </a:bodyPr>
          <a:lstStyle/>
          <a:p>
            <a:r>
              <a:rPr lang="en-US" sz="1100" b="1" dirty="0" smtClean="0"/>
              <a:t>Noise without multiplication for the generation current I</a:t>
            </a:r>
            <a:endParaRPr lang="en-GB" sz="1100" b="1" dirty="0"/>
          </a:p>
        </p:txBody>
      </p:sp>
      <p:sp>
        <p:nvSpPr>
          <p:cNvPr id="15" name="TextBox 14"/>
          <p:cNvSpPr txBox="1"/>
          <p:nvPr/>
        </p:nvSpPr>
        <p:spPr>
          <a:xfrm>
            <a:off x="4660595" y="2016174"/>
            <a:ext cx="1622560" cy="261610"/>
          </a:xfrm>
          <a:prstGeom prst="rect">
            <a:avLst/>
          </a:prstGeom>
          <a:noFill/>
        </p:spPr>
        <p:txBody>
          <a:bodyPr wrap="none" rtlCol="0">
            <a:spAutoFit/>
          </a:bodyPr>
          <a:lstStyle/>
          <a:p>
            <a:r>
              <a:rPr lang="en-US" sz="1100" b="1" dirty="0" smtClean="0"/>
              <a:t>current multiplication</a:t>
            </a:r>
            <a:endParaRPr lang="en-GB" sz="1100" b="1" dirty="0"/>
          </a:p>
        </p:txBody>
      </p:sp>
      <p:cxnSp>
        <p:nvCxnSpPr>
          <p:cNvPr id="14" name="Straight Arrow Connector 13"/>
          <p:cNvCxnSpPr>
            <a:stCxn id="15" idx="1"/>
          </p:cNvCxnSpPr>
          <p:nvPr/>
        </p:nvCxnSpPr>
        <p:spPr bwMode="auto">
          <a:xfrm flipH="1">
            <a:off x="4370048" y="2146979"/>
            <a:ext cx="290547" cy="13080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285750" y="2052808"/>
            <a:ext cx="1385738" cy="430887"/>
          </a:xfrm>
          <a:prstGeom prst="rect">
            <a:avLst/>
          </a:prstGeom>
          <a:noFill/>
        </p:spPr>
        <p:txBody>
          <a:bodyPr wrap="square" rtlCol="0">
            <a:spAutoFit/>
          </a:bodyPr>
          <a:lstStyle/>
          <a:p>
            <a:r>
              <a:rPr lang="en-US" sz="1100" b="1" dirty="0" smtClean="0"/>
              <a:t>shot noise with multiplication</a:t>
            </a:r>
            <a:endParaRPr lang="en-GB" sz="1100" b="1" dirty="0"/>
          </a:p>
        </p:txBody>
      </p:sp>
      <p:cxnSp>
        <p:nvCxnSpPr>
          <p:cNvPr id="19" name="Straight Arrow Connector 18"/>
          <p:cNvCxnSpPr>
            <a:endCxn id="7" idx="1"/>
          </p:cNvCxnSpPr>
          <p:nvPr/>
        </p:nvCxnSpPr>
        <p:spPr bwMode="auto">
          <a:xfrm>
            <a:off x="1555888" y="2268252"/>
            <a:ext cx="304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Box 22"/>
          <p:cNvSpPr txBox="1"/>
          <p:nvPr/>
        </p:nvSpPr>
        <p:spPr>
          <a:xfrm>
            <a:off x="4021208" y="1806587"/>
            <a:ext cx="1101584" cy="261610"/>
          </a:xfrm>
          <a:prstGeom prst="rect">
            <a:avLst/>
          </a:prstGeom>
          <a:noFill/>
        </p:spPr>
        <p:txBody>
          <a:bodyPr wrap="none" rtlCol="0">
            <a:spAutoFit/>
          </a:bodyPr>
          <a:lstStyle/>
          <a:p>
            <a:r>
              <a:rPr lang="en-US" sz="1100" b="1" dirty="0" smtClean="0"/>
              <a:t>excess factor</a:t>
            </a:r>
            <a:endParaRPr lang="en-GB" sz="1100" b="1" dirty="0"/>
          </a:p>
        </p:txBody>
      </p:sp>
      <p:cxnSp>
        <p:nvCxnSpPr>
          <p:cNvPr id="24" name="Straight Arrow Connector 23"/>
          <p:cNvCxnSpPr/>
          <p:nvPr/>
        </p:nvCxnSpPr>
        <p:spPr bwMode="auto">
          <a:xfrm flipH="1">
            <a:off x="3806527" y="2002794"/>
            <a:ext cx="290547" cy="13080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612447" y="6041390"/>
            <a:ext cx="3666050" cy="523220"/>
          </a:xfrm>
          <a:prstGeom prst="rect">
            <a:avLst/>
          </a:prstGeom>
          <a:noFill/>
        </p:spPr>
        <p:txBody>
          <a:bodyPr wrap="square" rtlCol="0">
            <a:spAutoFit/>
          </a:bodyPr>
          <a:lstStyle/>
          <a:p>
            <a:r>
              <a:rPr lang="en-US" sz="1400" b="1" dirty="0" smtClean="0"/>
              <a:t>Current larger than expected for full volume already at low voltages.</a:t>
            </a:r>
            <a:endParaRPr lang="en-GB" sz="1400" b="1" dirty="0"/>
          </a:p>
        </p:txBody>
      </p:sp>
      <p:sp>
        <p:nvSpPr>
          <p:cNvPr id="25" name="TextBox 24"/>
          <p:cNvSpPr txBox="1"/>
          <p:nvPr/>
        </p:nvSpPr>
        <p:spPr>
          <a:xfrm>
            <a:off x="6709486" y="1829586"/>
            <a:ext cx="2434513" cy="1200329"/>
          </a:xfrm>
          <a:prstGeom prst="rect">
            <a:avLst/>
          </a:prstGeom>
          <a:solidFill>
            <a:schemeClr val="bg1"/>
          </a:solidFill>
          <a:ln>
            <a:solidFill>
              <a:srgbClr val="FF0000"/>
            </a:solidFill>
          </a:ln>
        </p:spPr>
        <p:txBody>
          <a:bodyPr wrap="square" rtlCol="0">
            <a:spAutoFit/>
          </a:bodyPr>
          <a:lstStyle/>
          <a:p>
            <a:r>
              <a:rPr lang="en-US" dirty="0" smtClean="0">
                <a:solidFill>
                  <a:srgbClr val="FF0000"/>
                </a:solidFill>
              </a:rPr>
              <a:t>Gain in S/N expected for small electrodes where the series noise dominates!</a:t>
            </a:r>
            <a:endParaRPr lang="en-GB" dirty="0">
              <a:solidFill>
                <a:srgbClr val="FF0000"/>
              </a:solidFill>
            </a:endParaRPr>
          </a:p>
        </p:txBody>
      </p:sp>
      <p:sp>
        <p:nvSpPr>
          <p:cNvPr id="26" name="Date Placeholder 25"/>
          <p:cNvSpPr>
            <a:spLocks noGrp="1"/>
          </p:cNvSpPr>
          <p:nvPr>
            <p:ph type="dt" sz="half" idx="12"/>
          </p:nvPr>
        </p:nvSpPr>
        <p:spPr/>
        <p:txBody>
          <a:bodyPr/>
          <a:lstStyle/>
          <a:p>
            <a:fld id="{75FDC52B-9957-41D7-B20C-011C56F636BD}" type="datetime1">
              <a:rPr lang="en-US" smtClean="0"/>
              <a:t>4/19/2013</a:t>
            </a:fld>
            <a:endParaRPr lang="en-US"/>
          </a:p>
        </p:txBody>
      </p:sp>
      <p:sp>
        <p:nvSpPr>
          <p:cNvPr id="27" name="Footer Placeholder 26"/>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9758514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457200" y="457200"/>
            <a:ext cx="8229600" cy="533400"/>
          </a:xfrm>
        </p:spPr>
        <p:txBody>
          <a:bodyPr>
            <a:normAutofit/>
          </a:bodyPr>
          <a:lstStyle/>
          <a:p>
            <a:pPr eaLnBrk="1" hangingPunct="1"/>
            <a:r>
              <a:rPr lang="en-US" sz="2800" b="1" dirty="0" smtClean="0"/>
              <a:t>Conclusions – Radiation Damage</a:t>
            </a:r>
          </a:p>
        </p:txBody>
      </p:sp>
      <p:sp>
        <p:nvSpPr>
          <p:cNvPr id="53253" name="Rectangle 4"/>
          <p:cNvSpPr>
            <a:spLocks noChangeArrowheads="1"/>
          </p:cNvSpPr>
          <p:nvPr/>
        </p:nvSpPr>
        <p:spPr bwMode="auto">
          <a:xfrm>
            <a:off x="115888" y="1143000"/>
            <a:ext cx="9028112" cy="5626100"/>
          </a:xfrm>
          <a:prstGeom prst="rect">
            <a:avLst/>
          </a:prstGeom>
          <a:noFill/>
          <a:ln w="9525">
            <a:noFill/>
            <a:miter lim="800000"/>
            <a:headEnd/>
            <a:tailEnd/>
          </a:ln>
        </p:spPr>
        <p:txBody>
          <a:bodyPr/>
          <a:lstStyle/>
          <a:p>
            <a:pPr marL="290513" indent="-290513" eaLnBrk="0" hangingPunct="0">
              <a:spcBef>
                <a:spcPct val="20000"/>
              </a:spcBef>
              <a:buClr>
                <a:srgbClr val="FF0000"/>
              </a:buClr>
              <a:buFont typeface="Symbol" pitchFamily="18" charset="2"/>
              <a:buChar char="·"/>
              <a:tabLst>
                <a:tab pos="1044575" algn="l"/>
                <a:tab pos="2566988" algn="l"/>
              </a:tabLst>
            </a:pPr>
            <a:r>
              <a:rPr lang="en-US" b="1" dirty="0">
                <a:solidFill>
                  <a:srgbClr val="0000FF"/>
                </a:solidFill>
                <a:cs typeface="Arial" pitchFamily="34" charset="0"/>
              </a:rPr>
              <a:t>Radiation Damage in Silicon Detectors</a:t>
            </a:r>
            <a:endParaRPr lang="en-US" b="1" dirty="0">
              <a:solidFill>
                <a:srgbClr val="0000FF"/>
              </a:solidFill>
              <a:cs typeface="Arial" pitchFamily="34" charset="0"/>
              <a:sym typeface="Symbol" pitchFamily="18" charset="2"/>
            </a:endParaRPr>
          </a:p>
          <a:p>
            <a:pPr marL="630238" lvl="1" indent="-225425" eaLnBrk="0" hangingPunct="0">
              <a:lnSpc>
                <a:spcPct val="80000"/>
              </a:lnSpc>
              <a:spcBef>
                <a:spcPct val="20000"/>
              </a:spcBef>
              <a:buClr>
                <a:schemeClr val="tx1"/>
              </a:buClr>
              <a:buFont typeface="Symbol" pitchFamily="18" charset="2"/>
              <a:buChar char="·"/>
              <a:tabLst>
                <a:tab pos="1044575" algn="l"/>
                <a:tab pos="2566988" algn="l"/>
              </a:tabLst>
            </a:pPr>
            <a:r>
              <a:rPr lang="en-US" sz="1600" dirty="0">
                <a:cs typeface="Arial" pitchFamily="34" charset="0"/>
                <a:sym typeface="Symbol" pitchFamily="18" charset="2"/>
              </a:rPr>
              <a:t>Change of</a:t>
            </a:r>
            <a:r>
              <a:rPr lang="en-US" sz="1600" b="1" dirty="0">
                <a:cs typeface="Arial" pitchFamily="34" charset="0"/>
                <a:sym typeface="Symbol" pitchFamily="18" charset="2"/>
              </a:rPr>
              <a:t> </a:t>
            </a:r>
            <a:r>
              <a:rPr lang="en-US" sz="1600" b="1" u="sng" dirty="0">
                <a:cs typeface="Arial" pitchFamily="34" charset="0"/>
                <a:sym typeface="Symbol" pitchFamily="18" charset="2"/>
              </a:rPr>
              <a:t>Depletion Voltage</a:t>
            </a:r>
            <a:r>
              <a:rPr lang="en-US" sz="1600" b="1" dirty="0">
                <a:cs typeface="Arial" pitchFamily="34" charset="0"/>
                <a:sym typeface="Symbol" pitchFamily="18" charset="2"/>
              </a:rPr>
              <a:t> </a:t>
            </a:r>
            <a:r>
              <a:rPr lang="en-US" sz="1600" dirty="0">
                <a:cs typeface="Arial" pitchFamily="34" charset="0"/>
                <a:sym typeface="Symbol" pitchFamily="18" charset="2"/>
              </a:rPr>
              <a:t>(internal electric </a:t>
            </a:r>
            <a:r>
              <a:rPr lang="en-US" sz="1600" dirty="0" smtClean="0">
                <a:cs typeface="Arial" pitchFamily="34" charset="0"/>
                <a:sym typeface="Symbol" pitchFamily="18" charset="2"/>
              </a:rPr>
              <a:t>field modifications, </a:t>
            </a:r>
            <a:r>
              <a:rPr lang="en-US" sz="1600" dirty="0">
                <a:cs typeface="Arial" pitchFamily="34" charset="0"/>
                <a:sym typeface="Symbol" pitchFamily="18" charset="2"/>
              </a:rPr>
              <a:t>“type inversion”,</a:t>
            </a:r>
            <a:br>
              <a:rPr lang="en-US" sz="1600" dirty="0">
                <a:cs typeface="Arial" pitchFamily="34" charset="0"/>
                <a:sym typeface="Symbol" pitchFamily="18" charset="2"/>
              </a:rPr>
            </a:br>
            <a:r>
              <a:rPr lang="en-US" sz="1600" dirty="0">
                <a:cs typeface="Arial" pitchFamily="34" charset="0"/>
                <a:sym typeface="Symbol" pitchFamily="18" charset="2"/>
              </a:rPr>
              <a:t>                                                  reverse annealing</a:t>
            </a:r>
            <a:r>
              <a:rPr lang="en-US" sz="1600" dirty="0" smtClean="0">
                <a:cs typeface="Arial" pitchFamily="34" charset="0"/>
                <a:sym typeface="Symbol" pitchFamily="18" charset="2"/>
              </a:rPr>
              <a:t>, loss of active volume, </a:t>
            </a:r>
            <a:r>
              <a:rPr lang="en-US" sz="1600" dirty="0">
                <a:cs typeface="Arial" pitchFamily="34" charset="0"/>
                <a:sym typeface="Symbol" pitchFamily="18" charset="2"/>
              </a:rPr>
              <a:t>…)</a:t>
            </a:r>
            <a:br>
              <a:rPr lang="en-US" sz="1600" dirty="0">
                <a:cs typeface="Arial" pitchFamily="34" charset="0"/>
                <a:sym typeface="Symbol" pitchFamily="18" charset="2"/>
              </a:rPr>
            </a:br>
            <a:r>
              <a:rPr lang="en-US" sz="1600" dirty="0">
                <a:cs typeface="Arial" pitchFamily="34" charset="0"/>
                <a:sym typeface="Symbol" pitchFamily="18" charset="2"/>
              </a:rPr>
              <a:t>                                                 (can be influenced by defect engineering!)</a:t>
            </a:r>
          </a:p>
          <a:p>
            <a:pPr marL="630238" lvl="1" indent="-225425" eaLnBrk="0" hangingPunct="0">
              <a:lnSpc>
                <a:spcPct val="80000"/>
              </a:lnSpc>
              <a:spcBef>
                <a:spcPct val="20000"/>
              </a:spcBef>
              <a:buClr>
                <a:schemeClr val="tx1"/>
              </a:buClr>
              <a:buFont typeface="Symbol" pitchFamily="18" charset="2"/>
              <a:buChar char="·"/>
              <a:tabLst>
                <a:tab pos="1044575" algn="l"/>
                <a:tab pos="2566988" algn="l"/>
              </a:tabLst>
            </a:pPr>
            <a:r>
              <a:rPr lang="en-US" sz="1600" dirty="0">
                <a:cs typeface="Arial" pitchFamily="34" charset="0"/>
                <a:sym typeface="Symbol" pitchFamily="18" charset="2"/>
              </a:rPr>
              <a:t>Increase of</a:t>
            </a:r>
            <a:r>
              <a:rPr lang="en-US" sz="1600" b="1" dirty="0">
                <a:cs typeface="Arial" pitchFamily="34" charset="0"/>
                <a:sym typeface="Symbol" pitchFamily="18" charset="2"/>
              </a:rPr>
              <a:t> </a:t>
            </a:r>
            <a:r>
              <a:rPr lang="en-US" sz="1600" b="1" u="sng" dirty="0">
                <a:cs typeface="Arial" pitchFamily="34" charset="0"/>
                <a:sym typeface="Symbol" pitchFamily="18" charset="2"/>
              </a:rPr>
              <a:t>Leakage Current</a:t>
            </a:r>
            <a:r>
              <a:rPr lang="en-US" sz="1600" b="1" dirty="0">
                <a:cs typeface="Arial" pitchFamily="34" charset="0"/>
                <a:sym typeface="Symbol" pitchFamily="18" charset="2"/>
              </a:rPr>
              <a:t> </a:t>
            </a:r>
            <a:r>
              <a:rPr lang="en-US" sz="1600" dirty="0">
                <a:cs typeface="Arial" pitchFamily="34" charset="0"/>
                <a:sym typeface="Symbol" pitchFamily="18" charset="2"/>
              </a:rPr>
              <a:t>(same for all silicon materials)</a:t>
            </a:r>
          </a:p>
          <a:p>
            <a:pPr marL="630238" lvl="1" indent="-225425" eaLnBrk="0" hangingPunct="0">
              <a:lnSpc>
                <a:spcPct val="80000"/>
              </a:lnSpc>
              <a:spcBef>
                <a:spcPct val="20000"/>
              </a:spcBef>
              <a:buClr>
                <a:schemeClr val="tx1"/>
              </a:buClr>
              <a:buFont typeface="Symbol" pitchFamily="18" charset="2"/>
              <a:buChar char="·"/>
              <a:tabLst>
                <a:tab pos="1044575" algn="l"/>
                <a:tab pos="2566988" algn="l"/>
              </a:tabLst>
            </a:pPr>
            <a:r>
              <a:rPr lang="en-US" sz="1600" dirty="0">
                <a:cs typeface="Arial" pitchFamily="34" charset="0"/>
                <a:sym typeface="Symbol" pitchFamily="18" charset="2"/>
              </a:rPr>
              <a:t>Increase of</a:t>
            </a:r>
            <a:r>
              <a:rPr lang="en-US" sz="1600" b="1" dirty="0">
                <a:cs typeface="Arial" pitchFamily="34" charset="0"/>
                <a:sym typeface="Symbol" pitchFamily="18" charset="2"/>
              </a:rPr>
              <a:t> </a:t>
            </a:r>
            <a:r>
              <a:rPr lang="en-US" sz="1600" b="1" u="sng" dirty="0">
                <a:cs typeface="Arial" pitchFamily="34" charset="0"/>
                <a:sym typeface="Symbol" pitchFamily="18" charset="2"/>
              </a:rPr>
              <a:t>Charge Trapping</a:t>
            </a:r>
            <a:r>
              <a:rPr lang="en-US" sz="1600" b="1" dirty="0">
                <a:cs typeface="Arial" pitchFamily="34" charset="0"/>
                <a:sym typeface="Symbol" pitchFamily="18" charset="2"/>
              </a:rPr>
              <a:t> </a:t>
            </a:r>
            <a:r>
              <a:rPr lang="en-US" sz="1600" dirty="0">
                <a:cs typeface="Arial" pitchFamily="34" charset="0"/>
                <a:sym typeface="Symbol" pitchFamily="18" charset="2"/>
              </a:rPr>
              <a:t>(same for all silicon materials)</a:t>
            </a:r>
            <a:br>
              <a:rPr lang="en-US" sz="1600" dirty="0">
                <a:cs typeface="Arial" pitchFamily="34" charset="0"/>
                <a:sym typeface="Symbol" pitchFamily="18" charset="2"/>
              </a:rPr>
            </a:br>
            <a:endParaRPr lang="en-US" sz="1600" dirty="0">
              <a:cs typeface="Arial" pitchFamily="34" charset="0"/>
              <a:sym typeface="Symbol" pitchFamily="18" charset="2"/>
            </a:endParaRPr>
          </a:p>
          <a:p>
            <a:pPr marL="290513" indent="-290513" eaLnBrk="0" hangingPunct="0">
              <a:lnSpc>
                <a:spcPct val="80000"/>
              </a:lnSpc>
              <a:spcBef>
                <a:spcPct val="20000"/>
              </a:spcBef>
              <a:buClr>
                <a:srgbClr val="FF0000"/>
              </a:buClr>
              <a:buFont typeface="Symbol" pitchFamily="18" charset="2"/>
              <a:buNone/>
              <a:tabLst>
                <a:tab pos="1044575" algn="l"/>
                <a:tab pos="2566988" algn="l"/>
              </a:tabLst>
            </a:pPr>
            <a:r>
              <a:rPr lang="en-US" sz="1600" b="1" dirty="0">
                <a:cs typeface="Arial" pitchFamily="34" charset="0"/>
                <a:sym typeface="Symbol" pitchFamily="18" charset="2"/>
              </a:rPr>
              <a:t>    </a:t>
            </a:r>
            <a:r>
              <a:rPr lang="en-US" sz="1600" b="1" u="sng" dirty="0">
                <a:cs typeface="Arial" pitchFamily="34" charset="0"/>
                <a:sym typeface="Symbol" pitchFamily="18" charset="2"/>
              </a:rPr>
              <a:t>Signal to Noise ratio</a:t>
            </a:r>
            <a:r>
              <a:rPr lang="en-US" sz="1600" b="1" dirty="0">
                <a:cs typeface="Arial" pitchFamily="34" charset="0"/>
                <a:sym typeface="Symbol" pitchFamily="18" charset="2"/>
              </a:rPr>
              <a:t> is quantity to watch</a:t>
            </a:r>
            <a:r>
              <a:rPr lang="en-US" sz="1600" dirty="0">
                <a:cs typeface="Arial" pitchFamily="34" charset="0"/>
                <a:sym typeface="Symbol" pitchFamily="18" charset="2"/>
              </a:rPr>
              <a:t> (material + geometry + electronics)</a:t>
            </a:r>
            <a:br>
              <a:rPr lang="en-US" sz="1600" dirty="0">
                <a:cs typeface="Arial" pitchFamily="34" charset="0"/>
                <a:sym typeface="Symbol" pitchFamily="18" charset="2"/>
              </a:rPr>
            </a:br>
            <a:endParaRPr lang="en-US" sz="1600" dirty="0">
              <a:cs typeface="Arial" pitchFamily="34" charset="0"/>
              <a:sym typeface="Symbol" pitchFamily="18" charset="2"/>
            </a:endParaRPr>
          </a:p>
          <a:p>
            <a:pPr marL="290513" indent="-290513" eaLnBrk="0" hangingPunct="0">
              <a:lnSpc>
                <a:spcPct val="30000"/>
              </a:lnSpc>
              <a:spcBef>
                <a:spcPct val="20000"/>
              </a:spcBef>
              <a:buClr>
                <a:srgbClr val="FF0000"/>
              </a:buClr>
              <a:buFont typeface="Symbol" pitchFamily="18" charset="2"/>
              <a:buChar char="·"/>
              <a:tabLst>
                <a:tab pos="1044575" algn="l"/>
                <a:tab pos="2566988" algn="l"/>
              </a:tabLst>
            </a:pPr>
            <a:r>
              <a:rPr lang="en-US" b="1" dirty="0" smtClean="0">
                <a:solidFill>
                  <a:srgbClr val="0000FF"/>
                </a:solidFill>
                <a:cs typeface="Arial" pitchFamily="34" charset="0"/>
                <a:sym typeface="Symbol" pitchFamily="18" charset="2"/>
              </a:rPr>
              <a:t>Approaches </a:t>
            </a:r>
            <a:r>
              <a:rPr lang="en-US" b="1" dirty="0">
                <a:solidFill>
                  <a:srgbClr val="0000FF"/>
                </a:solidFill>
                <a:cs typeface="Arial" pitchFamily="34" charset="0"/>
                <a:sym typeface="Symbol" pitchFamily="18" charset="2"/>
              </a:rPr>
              <a:t>to obtain radiation tolerant devices:</a:t>
            </a:r>
            <a:br>
              <a:rPr lang="en-US" b="1" dirty="0">
                <a:solidFill>
                  <a:srgbClr val="0000FF"/>
                </a:solidFill>
                <a:cs typeface="Arial" pitchFamily="34" charset="0"/>
                <a:sym typeface="Symbol" pitchFamily="18" charset="2"/>
              </a:rPr>
            </a:br>
            <a:endParaRPr lang="en-US" b="1" dirty="0">
              <a:solidFill>
                <a:srgbClr val="0000FF"/>
              </a:solidFill>
              <a:cs typeface="Arial" pitchFamily="34" charset="0"/>
              <a:sym typeface="Symbol" pitchFamily="18" charset="2"/>
            </a:endParaRPr>
          </a:p>
          <a:p>
            <a:pPr marL="630238" lvl="1" indent="-225425" eaLnBrk="0" hangingPunct="0">
              <a:lnSpc>
                <a:spcPct val="80000"/>
              </a:lnSpc>
              <a:spcBef>
                <a:spcPct val="20000"/>
              </a:spcBef>
              <a:buClr>
                <a:schemeClr val="tx1"/>
              </a:buClr>
              <a:buFont typeface="Symbol" pitchFamily="18" charset="2"/>
              <a:buChar char="·"/>
              <a:tabLst>
                <a:tab pos="1044575" algn="l"/>
                <a:tab pos="3144838" algn="l"/>
              </a:tabLst>
            </a:pPr>
            <a:r>
              <a:rPr lang="en-US" sz="1600" b="1" dirty="0">
                <a:cs typeface="Arial" pitchFamily="34" charset="0"/>
                <a:sym typeface="Symbol" pitchFamily="18" charset="2"/>
              </a:rPr>
              <a:t>Material Engineering: </a:t>
            </a:r>
            <a:r>
              <a:rPr lang="en-US" sz="1600" b="1" dirty="0" smtClean="0">
                <a:cs typeface="Arial" pitchFamily="34" charset="0"/>
                <a:sym typeface="Symbol" pitchFamily="18" charset="2"/>
              </a:rPr>
              <a:t>	</a:t>
            </a:r>
            <a:r>
              <a:rPr lang="en-US" sz="1600" dirty="0" smtClean="0">
                <a:cs typeface="Arial" pitchFamily="34" charset="0"/>
                <a:sym typeface="Symbol" pitchFamily="18" charset="2"/>
              </a:rPr>
              <a:t>-</a:t>
            </a:r>
            <a:r>
              <a:rPr lang="en-US" sz="1600" b="1" dirty="0" smtClean="0">
                <a:cs typeface="Arial" pitchFamily="34" charset="0"/>
                <a:sym typeface="Symbol" pitchFamily="18" charset="2"/>
              </a:rPr>
              <a:t> </a:t>
            </a:r>
            <a:r>
              <a:rPr lang="en-US" sz="1600" dirty="0" smtClean="0">
                <a:cs typeface="Arial" pitchFamily="34" charset="0"/>
                <a:sym typeface="Symbol" pitchFamily="18" charset="2"/>
              </a:rPr>
              <a:t>explore </a:t>
            </a:r>
            <a:r>
              <a:rPr lang="en-US" sz="1600" dirty="0">
                <a:cs typeface="Arial" pitchFamily="34" charset="0"/>
                <a:sym typeface="Symbol" pitchFamily="18" charset="2"/>
              </a:rPr>
              <a:t>and develop new silicon </a:t>
            </a:r>
            <a:r>
              <a:rPr lang="en-US" sz="1600" dirty="0" smtClean="0">
                <a:cs typeface="Arial" pitchFamily="34" charset="0"/>
                <a:sym typeface="Symbol" pitchFamily="18" charset="2"/>
              </a:rPr>
              <a:t>materials (oxygenated Si)</a:t>
            </a:r>
            <a:br>
              <a:rPr lang="en-US" sz="1600" dirty="0" smtClean="0">
                <a:cs typeface="Arial" pitchFamily="34" charset="0"/>
                <a:sym typeface="Symbol" pitchFamily="18" charset="2"/>
              </a:rPr>
            </a:br>
            <a:r>
              <a:rPr lang="en-US" sz="1600" dirty="0" smtClean="0">
                <a:cs typeface="Arial" pitchFamily="34" charset="0"/>
                <a:sym typeface="Symbol" pitchFamily="18" charset="2"/>
              </a:rPr>
              <a:t>		- use of other semiconductors (Diamond) </a:t>
            </a:r>
            <a:endParaRPr lang="en-US" sz="1600" dirty="0">
              <a:cs typeface="Arial" pitchFamily="34" charset="0"/>
              <a:sym typeface="Symbol" pitchFamily="18" charset="2"/>
            </a:endParaRPr>
          </a:p>
          <a:p>
            <a:pPr marL="630238" lvl="1" indent="-225425" eaLnBrk="0" hangingPunct="0">
              <a:lnSpc>
                <a:spcPct val="80000"/>
              </a:lnSpc>
              <a:spcBef>
                <a:spcPct val="20000"/>
              </a:spcBef>
              <a:buClr>
                <a:schemeClr val="tx1"/>
              </a:buClr>
              <a:buFont typeface="Symbol" pitchFamily="18" charset="2"/>
              <a:buChar char="·"/>
              <a:tabLst>
                <a:tab pos="1044575" algn="l"/>
                <a:tab pos="3144838" algn="l"/>
              </a:tabLst>
            </a:pPr>
            <a:r>
              <a:rPr lang="en-US" sz="1600" b="1" dirty="0">
                <a:cs typeface="Arial" pitchFamily="34" charset="0"/>
                <a:sym typeface="Symbol" pitchFamily="18" charset="2"/>
              </a:rPr>
              <a:t>Device Engineering: </a:t>
            </a:r>
            <a:r>
              <a:rPr lang="en-US" sz="1600" b="1" dirty="0" smtClean="0">
                <a:cs typeface="Arial" pitchFamily="34" charset="0"/>
                <a:sym typeface="Symbol" pitchFamily="18" charset="2"/>
              </a:rPr>
              <a:t>	</a:t>
            </a:r>
            <a:r>
              <a:rPr lang="en-US" sz="1600" dirty="0" smtClean="0">
                <a:cs typeface="Arial" pitchFamily="34" charset="0"/>
                <a:sym typeface="Symbol" pitchFamily="18" charset="2"/>
              </a:rPr>
              <a:t>- look for other sensor geometries</a:t>
            </a:r>
            <a:r>
              <a:rPr lang="en-US" sz="1600" b="1" dirty="0" smtClean="0">
                <a:cs typeface="Arial" pitchFamily="34" charset="0"/>
                <a:sym typeface="Symbol" pitchFamily="18" charset="2"/>
              </a:rPr>
              <a:t/>
            </a:r>
            <a:br>
              <a:rPr lang="en-US" sz="1600" b="1" dirty="0" smtClean="0">
                <a:cs typeface="Arial" pitchFamily="34" charset="0"/>
                <a:sym typeface="Symbol" pitchFamily="18" charset="2"/>
              </a:rPr>
            </a:br>
            <a:r>
              <a:rPr lang="en-US" sz="1600" b="1" dirty="0" smtClean="0">
                <a:cs typeface="Arial" pitchFamily="34" charset="0"/>
                <a:sym typeface="Symbol" pitchFamily="18" charset="2"/>
              </a:rPr>
              <a:t>             	</a:t>
            </a:r>
            <a:r>
              <a:rPr lang="en-US" sz="1600" dirty="0" smtClean="0">
                <a:cs typeface="Arial" pitchFamily="34" charset="0"/>
                <a:sym typeface="Symbol" pitchFamily="18" charset="2"/>
              </a:rPr>
              <a:t>- 3D</a:t>
            </a:r>
            <a:r>
              <a:rPr lang="en-US" sz="1600" dirty="0">
                <a:cs typeface="Arial" pitchFamily="34" charset="0"/>
                <a:sym typeface="Symbol" pitchFamily="18" charset="2"/>
              </a:rPr>
              <a:t>, thin sensors, n-in-p, n-in-n, </a:t>
            </a:r>
            <a:r>
              <a:rPr lang="en-US" sz="1600" dirty="0" smtClean="0">
                <a:cs typeface="Arial" pitchFamily="34" charset="0"/>
                <a:sym typeface="Symbol" pitchFamily="18" charset="2"/>
              </a:rPr>
              <a:t>…</a:t>
            </a:r>
          </a:p>
          <a:p>
            <a:pPr marL="173038" indent="-225425" eaLnBrk="0" hangingPunct="0">
              <a:lnSpc>
                <a:spcPct val="80000"/>
              </a:lnSpc>
              <a:spcBef>
                <a:spcPct val="20000"/>
              </a:spcBef>
              <a:buClr>
                <a:srgbClr val="FF0000"/>
              </a:buClr>
              <a:buFont typeface="Symbol" pitchFamily="18" charset="2"/>
              <a:buChar char="·"/>
              <a:tabLst>
                <a:tab pos="1044575" algn="l"/>
                <a:tab pos="3144838" algn="l"/>
              </a:tabLst>
            </a:pPr>
            <a:endParaRPr lang="en-US" sz="1600" b="1" dirty="0" smtClean="0">
              <a:solidFill>
                <a:schemeClr val="bg2">
                  <a:lumMod val="60000"/>
                  <a:lumOff val="40000"/>
                </a:schemeClr>
              </a:solidFill>
              <a:cs typeface="Arial" pitchFamily="34" charset="0"/>
              <a:sym typeface="Symbol" pitchFamily="18" charset="2"/>
            </a:endParaRPr>
          </a:p>
          <a:p>
            <a:pPr marL="173038" indent="-225425" eaLnBrk="0" hangingPunct="0">
              <a:lnSpc>
                <a:spcPct val="80000"/>
              </a:lnSpc>
              <a:spcBef>
                <a:spcPct val="20000"/>
              </a:spcBef>
              <a:buClr>
                <a:srgbClr val="FF0000"/>
              </a:buClr>
              <a:buFont typeface="Symbol" pitchFamily="18" charset="2"/>
              <a:buChar char="·"/>
              <a:tabLst>
                <a:tab pos="1044575" algn="l"/>
                <a:tab pos="3144838" algn="l"/>
              </a:tabLst>
            </a:pPr>
            <a:r>
              <a:rPr lang="en-US" sz="1600" b="1" dirty="0" smtClean="0">
                <a:solidFill>
                  <a:schemeClr val="bg2">
                    <a:lumMod val="60000"/>
                    <a:lumOff val="40000"/>
                  </a:schemeClr>
                </a:solidFill>
                <a:cs typeface="Arial" pitchFamily="34" charset="0"/>
                <a:sym typeface="Symbol" pitchFamily="18" charset="2"/>
              </a:rPr>
              <a:t>Excellent radiation hardness of silicon detectors at HL-LHC fluences</a:t>
            </a:r>
          </a:p>
          <a:p>
            <a:pPr marL="630238" lvl="1" indent="-225425" eaLnBrk="0" hangingPunct="0">
              <a:lnSpc>
                <a:spcPct val="80000"/>
              </a:lnSpc>
              <a:spcBef>
                <a:spcPct val="20000"/>
              </a:spcBef>
              <a:buClr>
                <a:schemeClr val="tx1"/>
              </a:buClr>
              <a:buFont typeface="Symbol" pitchFamily="18" charset="2"/>
              <a:buChar char="·"/>
              <a:tabLst>
                <a:tab pos="1044575" algn="l"/>
                <a:tab pos="3144838" algn="l"/>
              </a:tabLst>
            </a:pPr>
            <a:r>
              <a:rPr lang="en-US" sz="1600" b="1" dirty="0" smtClean="0">
                <a:cs typeface="Arial" pitchFamily="34" charset="0"/>
                <a:sym typeface="Symbol" pitchFamily="18" charset="2"/>
              </a:rPr>
              <a:t>active bulk 	 - </a:t>
            </a:r>
            <a:r>
              <a:rPr lang="en-US" sz="1600" dirty="0" smtClean="0">
                <a:cs typeface="Arial" pitchFamily="34" charset="0"/>
                <a:sym typeface="Symbol" pitchFamily="18" charset="2"/>
              </a:rPr>
              <a:t>velocity in the saddle can be &gt;30% of the saturated one</a:t>
            </a:r>
          </a:p>
          <a:p>
            <a:pPr marL="630238" lvl="1" indent="-225425" eaLnBrk="0" hangingPunct="0">
              <a:lnSpc>
                <a:spcPct val="80000"/>
              </a:lnSpc>
              <a:spcBef>
                <a:spcPct val="20000"/>
              </a:spcBef>
              <a:buClr>
                <a:schemeClr val="tx1"/>
              </a:buClr>
              <a:buFont typeface="Symbol" pitchFamily="18" charset="2"/>
              <a:buChar char="·"/>
              <a:tabLst>
                <a:tab pos="1044575" algn="l"/>
                <a:tab pos="3144838" algn="l"/>
              </a:tabLst>
            </a:pPr>
            <a:r>
              <a:rPr lang="en-US" sz="1600" b="1" dirty="0" smtClean="0">
                <a:cs typeface="Arial" pitchFamily="34" charset="0"/>
                <a:sym typeface="Symbol" pitchFamily="18" charset="2"/>
              </a:rPr>
              <a:t>active region 	 - </a:t>
            </a:r>
            <a:r>
              <a:rPr lang="en-US" sz="1600" dirty="0" smtClean="0">
                <a:cs typeface="Arial" pitchFamily="34" charset="0"/>
                <a:sym typeface="Symbol" pitchFamily="18" charset="2"/>
              </a:rPr>
              <a:t>penetrates deeper in the bulk than extrapolated</a:t>
            </a:r>
          </a:p>
          <a:p>
            <a:pPr marL="630238" lvl="1" indent="-225425" eaLnBrk="0" hangingPunct="0">
              <a:lnSpc>
                <a:spcPct val="80000"/>
              </a:lnSpc>
              <a:spcBef>
                <a:spcPct val="20000"/>
              </a:spcBef>
              <a:buClr>
                <a:schemeClr val="tx1"/>
              </a:buClr>
              <a:buFont typeface="Symbol" pitchFamily="18" charset="2"/>
              <a:buChar char="·"/>
              <a:tabLst>
                <a:tab pos="1044575" algn="l"/>
                <a:tab pos="3144838" algn="l"/>
              </a:tabLst>
            </a:pPr>
            <a:r>
              <a:rPr lang="en-US" sz="1600" b="1" dirty="0" smtClean="0">
                <a:cs typeface="Arial" pitchFamily="34" charset="0"/>
                <a:sym typeface="Symbol" pitchFamily="18" charset="2"/>
              </a:rPr>
              <a:t>Charge multiplication </a:t>
            </a:r>
            <a:r>
              <a:rPr lang="en-US" sz="1600" b="1" dirty="0">
                <a:cs typeface="Arial" pitchFamily="34" charset="0"/>
                <a:sym typeface="Symbol" pitchFamily="18" charset="2"/>
              </a:rPr>
              <a:t> </a:t>
            </a:r>
            <a:r>
              <a:rPr lang="en-US" sz="1600" b="1" dirty="0" smtClean="0">
                <a:cs typeface="Arial" pitchFamily="34" charset="0"/>
                <a:sym typeface="Symbol" pitchFamily="18" charset="2"/>
              </a:rPr>
              <a:t>       - </a:t>
            </a:r>
            <a:r>
              <a:rPr lang="en-US" sz="1600" dirty="0" smtClean="0">
                <a:cs typeface="Arial" pitchFamily="34" charset="0"/>
                <a:sym typeface="Symbol" pitchFamily="18" charset="2"/>
              </a:rPr>
              <a:t>increase of N</a:t>
            </a:r>
            <a:r>
              <a:rPr lang="en-US" sz="1600" baseline="-25000" dirty="0" smtClean="0">
                <a:cs typeface="Arial" pitchFamily="34" charset="0"/>
                <a:sym typeface="Symbol" pitchFamily="18" charset="2"/>
              </a:rPr>
              <a:t>eff</a:t>
            </a:r>
            <a:r>
              <a:rPr lang="en-US" sz="1600" dirty="0" smtClean="0">
                <a:cs typeface="Arial" pitchFamily="34" charset="0"/>
                <a:sym typeface="Symbol" pitchFamily="18" charset="2"/>
              </a:rPr>
              <a:t> leads to impact ionization at high bias</a:t>
            </a:r>
          </a:p>
          <a:p>
            <a:pPr marL="3148013" lvl="7" eaLnBrk="0" hangingPunct="0">
              <a:lnSpc>
                <a:spcPct val="80000"/>
              </a:lnSpc>
              <a:spcBef>
                <a:spcPct val="20000"/>
              </a:spcBef>
              <a:buClr>
                <a:schemeClr val="tx1"/>
              </a:buClr>
              <a:tabLst>
                <a:tab pos="1044575" algn="l"/>
                <a:tab pos="3144838" algn="l"/>
              </a:tabLst>
            </a:pPr>
            <a:r>
              <a:rPr lang="en-US" sz="1600" dirty="0" smtClean="0">
                <a:cs typeface="Arial" pitchFamily="34" charset="0"/>
                <a:sym typeface="Symbol" pitchFamily="18" charset="2"/>
              </a:rPr>
              <a:t> - the leakage current and noise also increase – improvement               in S/N requires optimization of geometry</a:t>
            </a:r>
          </a:p>
          <a:p>
            <a:pPr marL="3148013" lvl="7" eaLnBrk="0" hangingPunct="0">
              <a:lnSpc>
                <a:spcPct val="80000"/>
              </a:lnSpc>
              <a:spcBef>
                <a:spcPct val="20000"/>
              </a:spcBef>
              <a:buClr>
                <a:schemeClr val="tx1"/>
              </a:buClr>
              <a:tabLst>
                <a:tab pos="1044575" algn="l"/>
                <a:tab pos="3144838" algn="l"/>
              </a:tabLst>
            </a:pPr>
            <a:r>
              <a:rPr lang="en-US" sz="1600" dirty="0" smtClean="0">
                <a:cs typeface="Arial" pitchFamily="34" charset="0"/>
                <a:sym typeface="Symbol" pitchFamily="18" charset="2"/>
              </a:rPr>
              <a:t> - long term annealing seem not to be harmful</a:t>
            </a:r>
            <a:endParaRPr lang="en-US" sz="1600" dirty="0">
              <a:cs typeface="Arial" pitchFamily="34" charset="0"/>
              <a:sym typeface="Symbol" pitchFamily="18" charset="2"/>
            </a:endParaRPr>
          </a:p>
          <a:p>
            <a:pPr marL="3373438" lvl="7" indent="-225425" eaLnBrk="0" hangingPunct="0">
              <a:lnSpc>
                <a:spcPct val="80000"/>
              </a:lnSpc>
              <a:spcBef>
                <a:spcPct val="20000"/>
              </a:spcBef>
              <a:buClr>
                <a:schemeClr val="tx1"/>
              </a:buClr>
              <a:buFont typeface="Symbol" pitchFamily="18" charset="2"/>
              <a:buChar char="·"/>
              <a:tabLst>
                <a:tab pos="1044575" algn="l"/>
                <a:tab pos="2566988" algn="l"/>
              </a:tabLst>
            </a:pPr>
            <a:endParaRPr lang="en-US" sz="1100" dirty="0">
              <a:latin typeface="Times New Roman" pitchFamily="18" charset="0"/>
              <a:cs typeface="Arial" pitchFamily="34" charset="0"/>
            </a:endParaRPr>
          </a:p>
          <a:p>
            <a:pPr marL="630238" lvl="1" indent="-225425" eaLnBrk="0" hangingPunct="0">
              <a:lnSpc>
                <a:spcPct val="80000"/>
              </a:lnSpc>
              <a:spcBef>
                <a:spcPct val="20000"/>
              </a:spcBef>
              <a:buClr>
                <a:schemeClr val="tx1"/>
              </a:buClr>
              <a:tabLst>
                <a:tab pos="1044575" algn="l"/>
                <a:tab pos="2566988" algn="l"/>
              </a:tabLst>
            </a:pPr>
            <a:endParaRPr lang="en-US" sz="1600" b="1" dirty="0">
              <a:latin typeface="Times New Roman" pitchFamily="18" charset="0"/>
              <a:cs typeface="Arial" pitchFamily="34" charset="0"/>
            </a:endParaRPr>
          </a:p>
        </p:txBody>
      </p:sp>
      <p:sp>
        <p:nvSpPr>
          <p:cNvPr id="6" name="Slide Number Placeholder 5"/>
          <p:cNvSpPr>
            <a:spLocks noGrp="1"/>
          </p:cNvSpPr>
          <p:nvPr>
            <p:ph type="sldNum" sz="quarter" idx="11"/>
          </p:nvPr>
        </p:nvSpPr>
        <p:spPr/>
        <p:txBody>
          <a:bodyPr/>
          <a:lstStyle/>
          <a:p>
            <a:fld id="{B6F15528-21DE-4FAA-801E-634DDDAF4B2B}" type="slidenum">
              <a:rPr lang="en-US" smtClean="0"/>
              <a:pPr/>
              <a:t>76</a:t>
            </a:fld>
            <a:endParaRPr lang="en-US"/>
          </a:p>
        </p:txBody>
      </p:sp>
      <p:sp>
        <p:nvSpPr>
          <p:cNvPr id="7" name="Date Placeholder 6"/>
          <p:cNvSpPr>
            <a:spLocks noGrp="1"/>
          </p:cNvSpPr>
          <p:nvPr>
            <p:ph type="dt" sz="half" idx="12"/>
          </p:nvPr>
        </p:nvSpPr>
        <p:spPr/>
        <p:txBody>
          <a:bodyPr/>
          <a:lstStyle/>
          <a:p>
            <a:fld id="{1673AD98-08AF-4ADB-9F1B-8E43C9208194}" type="datetime1">
              <a:rPr lang="en-US" smtClean="0"/>
              <a:t>4/19/2013</a:t>
            </a:fld>
            <a:endParaRPr lang="en-US"/>
          </a:p>
        </p:txBody>
      </p:sp>
      <p:sp>
        <p:nvSpPr>
          <p:cNvPr id="8" name="Footer Placeholder 7"/>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163261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457200" y="457200"/>
            <a:ext cx="8229600" cy="533400"/>
          </a:xfrm>
        </p:spPr>
        <p:txBody>
          <a:bodyPr>
            <a:normAutofit/>
          </a:bodyPr>
          <a:lstStyle/>
          <a:p>
            <a:pPr eaLnBrk="1" hangingPunct="1"/>
            <a:r>
              <a:rPr lang="en-US" sz="2800" dirty="0" smtClean="0">
                <a:solidFill>
                  <a:schemeClr val="tx1"/>
                </a:solidFill>
              </a:rPr>
              <a:t>Acknowledgements &amp; References</a:t>
            </a:r>
            <a:endParaRPr lang="en-US" sz="1100" b="0" dirty="0" smtClean="0">
              <a:solidFill>
                <a:schemeClr val="tx1"/>
              </a:solidFill>
            </a:endParaRPr>
          </a:p>
        </p:txBody>
      </p:sp>
      <p:sp>
        <p:nvSpPr>
          <p:cNvPr id="55301" name="Rectangle 3"/>
          <p:cNvSpPr>
            <a:spLocks noChangeArrowheads="1"/>
          </p:cNvSpPr>
          <p:nvPr/>
        </p:nvSpPr>
        <p:spPr bwMode="auto">
          <a:xfrm>
            <a:off x="0" y="2400300"/>
            <a:ext cx="9144000" cy="0"/>
          </a:xfrm>
          <a:prstGeom prst="rect">
            <a:avLst/>
          </a:prstGeom>
          <a:noFill/>
          <a:ln w="38100">
            <a:noFill/>
            <a:miter lim="800000"/>
            <a:headEnd/>
            <a:tailEnd/>
          </a:ln>
        </p:spPr>
        <p:txBody>
          <a:bodyPr wrap="none" anchor="ctr">
            <a:spAutoFit/>
          </a:bodyPr>
          <a:lstStyle/>
          <a:p>
            <a:pPr algn="ctr" eaLnBrk="0" hangingPunct="0"/>
            <a:endParaRPr lang="en-US" sz="3200" b="1">
              <a:solidFill>
                <a:schemeClr val="tx2"/>
              </a:solidFill>
              <a:latin typeface="Times New Roman" pitchFamily="18" charset="0"/>
            </a:endParaRPr>
          </a:p>
        </p:txBody>
      </p:sp>
      <p:sp>
        <p:nvSpPr>
          <p:cNvPr id="55302" name="Rectangle 4"/>
          <p:cNvSpPr>
            <a:spLocks noChangeArrowheads="1"/>
          </p:cNvSpPr>
          <p:nvPr/>
        </p:nvSpPr>
        <p:spPr bwMode="auto">
          <a:xfrm>
            <a:off x="0" y="4457700"/>
            <a:ext cx="9144000" cy="0"/>
          </a:xfrm>
          <a:prstGeom prst="rect">
            <a:avLst/>
          </a:prstGeom>
          <a:noFill/>
          <a:ln w="38100">
            <a:noFill/>
            <a:miter lim="800000"/>
            <a:headEnd/>
            <a:tailEnd/>
          </a:ln>
        </p:spPr>
        <p:txBody>
          <a:bodyPr wrap="none" anchor="ctr">
            <a:spAutoFit/>
          </a:bodyPr>
          <a:lstStyle/>
          <a:p>
            <a:pPr algn="ctr" eaLnBrk="0" hangingPunct="0"/>
            <a:endParaRPr lang="en-US" sz="3200" b="1">
              <a:solidFill>
                <a:schemeClr val="tx2"/>
              </a:solidFill>
              <a:latin typeface="Times New Roman" pitchFamily="18" charset="0"/>
            </a:endParaRPr>
          </a:p>
        </p:txBody>
      </p:sp>
      <p:sp>
        <p:nvSpPr>
          <p:cNvPr id="55303" name="Rectangle 5"/>
          <p:cNvSpPr>
            <a:spLocks noChangeArrowheads="1"/>
          </p:cNvSpPr>
          <p:nvPr/>
        </p:nvSpPr>
        <p:spPr bwMode="auto">
          <a:xfrm>
            <a:off x="0" y="2552700"/>
            <a:ext cx="9144000" cy="0"/>
          </a:xfrm>
          <a:prstGeom prst="rect">
            <a:avLst/>
          </a:prstGeom>
          <a:noFill/>
          <a:ln w="38100">
            <a:noFill/>
            <a:miter lim="800000"/>
            <a:headEnd/>
            <a:tailEnd/>
          </a:ln>
        </p:spPr>
        <p:txBody>
          <a:bodyPr wrap="none" anchor="ctr">
            <a:spAutoFit/>
          </a:bodyPr>
          <a:lstStyle/>
          <a:p>
            <a:pPr algn="ctr" eaLnBrk="0" hangingPunct="0"/>
            <a:endParaRPr lang="en-US" sz="3200" b="1">
              <a:solidFill>
                <a:schemeClr val="tx2"/>
              </a:solidFill>
              <a:latin typeface="Times New Roman" pitchFamily="18" charset="0"/>
            </a:endParaRPr>
          </a:p>
        </p:txBody>
      </p:sp>
      <p:sp>
        <p:nvSpPr>
          <p:cNvPr id="55304" name="Rectangle 6"/>
          <p:cNvSpPr>
            <a:spLocks noChangeArrowheads="1"/>
          </p:cNvSpPr>
          <p:nvPr/>
        </p:nvSpPr>
        <p:spPr bwMode="auto">
          <a:xfrm>
            <a:off x="134938" y="863600"/>
            <a:ext cx="8937625" cy="5765800"/>
          </a:xfrm>
          <a:prstGeom prst="rect">
            <a:avLst/>
          </a:prstGeom>
          <a:noFill/>
          <a:ln w="9525">
            <a:noFill/>
            <a:miter lim="800000"/>
            <a:headEnd/>
            <a:tailEnd/>
          </a:ln>
        </p:spPr>
        <p:txBody>
          <a:bodyPr/>
          <a:lstStyle/>
          <a:p>
            <a:pPr marL="342900" indent="-342900" eaLnBrk="0" hangingPunct="0">
              <a:spcBef>
                <a:spcPct val="20000"/>
              </a:spcBef>
              <a:buClr>
                <a:srgbClr val="FF0000"/>
              </a:buClr>
              <a:buFont typeface="Symbol" pitchFamily="18" charset="2"/>
              <a:buChar char="·"/>
            </a:pPr>
            <a:r>
              <a:rPr lang="en-US" b="1" dirty="0" smtClean="0">
                <a:solidFill>
                  <a:srgbClr val="0000FF"/>
                </a:solidFill>
              </a:rPr>
              <a:t>Most </a:t>
            </a:r>
            <a:r>
              <a:rPr lang="en-US" b="1" dirty="0">
                <a:solidFill>
                  <a:srgbClr val="0000FF"/>
                </a:solidFill>
              </a:rPr>
              <a:t>references to particular works given on the slides</a:t>
            </a:r>
            <a:br>
              <a:rPr lang="en-US" b="1" dirty="0">
                <a:solidFill>
                  <a:srgbClr val="0000FF"/>
                </a:solidFill>
              </a:rPr>
            </a:br>
            <a:endParaRPr lang="en-US" b="1" dirty="0">
              <a:solidFill>
                <a:srgbClr val="0000FF"/>
              </a:solidFill>
            </a:endParaRPr>
          </a:p>
          <a:p>
            <a:pPr marL="342900" indent="-342900" eaLnBrk="0" hangingPunct="0">
              <a:spcBef>
                <a:spcPct val="20000"/>
              </a:spcBef>
              <a:buClr>
                <a:srgbClr val="FF0000"/>
              </a:buClr>
              <a:buFont typeface="Symbol" pitchFamily="18" charset="2"/>
              <a:buChar char="·"/>
            </a:pPr>
            <a:r>
              <a:rPr lang="en-US" b="1" dirty="0">
                <a:solidFill>
                  <a:srgbClr val="0000FF"/>
                </a:solidFill>
              </a:rPr>
              <a:t>Some additional material taken from the following presentations:</a:t>
            </a:r>
            <a:endParaRPr lang="en-US" b="1" i="1" dirty="0">
              <a:solidFill>
                <a:srgbClr val="0000FF"/>
              </a:solidFill>
            </a:endParaRPr>
          </a:p>
          <a:p>
            <a:pPr marL="800100" lvl="1" indent="-342900" eaLnBrk="0" hangingPunct="0">
              <a:spcBef>
                <a:spcPct val="20000"/>
              </a:spcBef>
              <a:buClr>
                <a:srgbClr val="FF0000"/>
              </a:buClr>
              <a:buFont typeface="Symbol" pitchFamily="18" charset="2"/>
              <a:buChar char="·"/>
            </a:pPr>
            <a:r>
              <a:rPr lang="en-US" sz="1400" b="1" i="1" dirty="0"/>
              <a:t>RD50 presentations: http://www.cern.ch/rd50/</a:t>
            </a:r>
          </a:p>
          <a:p>
            <a:pPr marL="800100" lvl="1" indent="-342900" eaLnBrk="0" hangingPunct="0">
              <a:spcBef>
                <a:spcPct val="20000"/>
              </a:spcBef>
              <a:buClr>
                <a:srgbClr val="FF0000"/>
              </a:buClr>
              <a:buFont typeface="Symbol" pitchFamily="18" charset="2"/>
              <a:buChar char="·"/>
            </a:pPr>
            <a:r>
              <a:rPr lang="en-US" sz="1400" b="1" i="1" dirty="0"/>
              <a:t>Anthony Affolder: Presentations on the RD50 Workshop in  June 2009 </a:t>
            </a:r>
            <a:r>
              <a:rPr lang="en-US" sz="1400" b="1" i="1" dirty="0" smtClean="0"/>
              <a:t>(ATLAS  </a:t>
            </a:r>
            <a:r>
              <a:rPr lang="en-US" sz="1400" b="1" i="1" dirty="0"/>
              <a:t>fluence levels)</a:t>
            </a:r>
          </a:p>
          <a:p>
            <a:pPr marL="800100" lvl="1" indent="-342900" eaLnBrk="0" hangingPunct="0">
              <a:spcBef>
                <a:spcPct val="20000"/>
              </a:spcBef>
              <a:buClr>
                <a:srgbClr val="FF0000"/>
              </a:buClr>
              <a:buFont typeface="Symbol" pitchFamily="18" charset="2"/>
              <a:buChar char="·"/>
            </a:pPr>
            <a:r>
              <a:rPr lang="en-US" sz="1400" b="1" i="1" dirty="0"/>
              <a:t>Frank Hartmann: Presentation at the VCI conference in February 2010 (Diamond results)</a:t>
            </a:r>
            <a:br>
              <a:rPr lang="en-US" sz="1400" b="1" i="1" dirty="0"/>
            </a:br>
            <a:endParaRPr lang="en-US" sz="1400" b="1" i="1" dirty="0"/>
          </a:p>
          <a:p>
            <a:pPr marL="342900" indent="-342900" eaLnBrk="0" hangingPunct="0">
              <a:spcBef>
                <a:spcPct val="20000"/>
              </a:spcBef>
              <a:buClr>
                <a:srgbClr val="FF0000"/>
              </a:buClr>
              <a:buFont typeface="Symbol" pitchFamily="18" charset="2"/>
              <a:buChar char="·"/>
            </a:pPr>
            <a:r>
              <a:rPr lang="en-US" b="1" dirty="0">
                <a:solidFill>
                  <a:srgbClr val="0000FF"/>
                </a:solidFill>
              </a:rPr>
              <a:t>Books containing chapters about radiation damage in silicon sensors</a:t>
            </a:r>
          </a:p>
          <a:p>
            <a:pPr marL="800100" lvl="1" indent="-342900" eaLnBrk="0" hangingPunct="0">
              <a:spcBef>
                <a:spcPct val="20000"/>
              </a:spcBef>
              <a:buClr>
                <a:srgbClr val="FF0000"/>
              </a:buClr>
              <a:buFont typeface="Symbol" pitchFamily="18" charset="2"/>
              <a:buChar char="·"/>
            </a:pPr>
            <a:r>
              <a:rPr lang="en-US" sz="1400" b="1" i="1" dirty="0" err="1"/>
              <a:t>Helmuth</a:t>
            </a:r>
            <a:r>
              <a:rPr lang="en-US" sz="1400" b="1" i="1" dirty="0"/>
              <a:t> </a:t>
            </a:r>
            <a:r>
              <a:rPr lang="en-US" sz="1400" b="1" i="1" dirty="0" err="1"/>
              <a:t>Spieler</a:t>
            </a:r>
            <a:r>
              <a:rPr lang="en-US" sz="1400" b="1" i="1" dirty="0"/>
              <a:t>, “Semiconductor Detector Systems”, Oxford University Press 2005</a:t>
            </a:r>
          </a:p>
          <a:p>
            <a:pPr marL="800100" lvl="1" indent="-342900" eaLnBrk="0" hangingPunct="0">
              <a:spcBef>
                <a:spcPct val="20000"/>
              </a:spcBef>
              <a:buClr>
                <a:srgbClr val="FF0000"/>
              </a:buClr>
              <a:buFont typeface="Symbol" pitchFamily="18" charset="2"/>
              <a:buChar char="·"/>
            </a:pPr>
            <a:r>
              <a:rPr lang="en-US" sz="1400" b="1" i="1" dirty="0"/>
              <a:t>Frank Hartmann, “Evolution of silicon sensor technology in particle physics”, Springer 2009</a:t>
            </a:r>
          </a:p>
          <a:p>
            <a:pPr marL="800100" lvl="1" indent="-342900" eaLnBrk="0" hangingPunct="0">
              <a:spcBef>
                <a:spcPct val="20000"/>
              </a:spcBef>
              <a:buClr>
                <a:srgbClr val="FF0000"/>
              </a:buClr>
              <a:buFont typeface="Symbol" pitchFamily="18" charset="2"/>
              <a:buChar char="·"/>
            </a:pPr>
            <a:r>
              <a:rPr lang="en-US" sz="1400" b="1" i="1" dirty="0" err="1"/>
              <a:t>L.Rossi</a:t>
            </a:r>
            <a:r>
              <a:rPr lang="en-US" sz="1400" b="1" i="1" dirty="0"/>
              <a:t>, </a:t>
            </a:r>
            <a:r>
              <a:rPr lang="en-US" sz="1400" b="1" i="1" dirty="0" err="1"/>
              <a:t>P.Fischer</a:t>
            </a:r>
            <a:r>
              <a:rPr lang="en-US" sz="1400" b="1" i="1" dirty="0"/>
              <a:t>, </a:t>
            </a:r>
            <a:r>
              <a:rPr lang="en-US" sz="1400" b="1" i="1" dirty="0" err="1"/>
              <a:t>T.Rohe</a:t>
            </a:r>
            <a:r>
              <a:rPr lang="en-US" sz="1400" b="1" i="1" dirty="0"/>
              <a:t>, </a:t>
            </a:r>
            <a:r>
              <a:rPr lang="en-US" sz="1400" b="1" i="1" dirty="0" err="1"/>
              <a:t>N.Wermes</a:t>
            </a:r>
            <a:r>
              <a:rPr lang="en-US" sz="1400" b="1" i="1" dirty="0"/>
              <a:t> “Pixel Detectors”, Springer, 2006</a:t>
            </a:r>
          </a:p>
          <a:p>
            <a:pPr marL="800100" lvl="1" indent="-342900" eaLnBrk="0" hangingPunct="0">
              <a:spcBef>
                <a:spcPct val="20000"/>
              </a:spcBef>
              <a:buClr>
                <a:srgbClr val="FF0000"/>
              </a:buClr>
              <a:buFont typeface="Symbol" pitchFamily="18" charset="2"/>
              <a:buChar char="·"/>
            </a:pPr>
            <a:r>
              <a:rPr lang="en-US" sz="1400" b="1" i="1" dirty="0"/>
              <a:t>Gerhard Lutz, “Semiconductor radiation detectors”, Springer 1999</a:t>
            </a:r>
            <a:br>
              <a:rPr lang="en-US" sz="1400" b="1" i="1" dirty="0"/>
            </a:br>
            <a:endParaRPr lang="en-US" sz="1400" b="1" i="1" dirty="0"/>
          </a:p>
          <a:p>
            <a:pPr marL="342900" indent="-342900" eaLnBrk="0" hangingPunct="0">
              <a:spcBef>
                <a:spcPct val="20000"/>
              </a:spcBef>
              <a:buClr>
                <a:srgbClr val="FF0000"/>
              </a:buClr>
              <a:buFont typeface="Symbol" pitchFamily="18" charset="2"/>
              <a:buChar char="·"/>
            </a:pPr>
            <a:r>
              <a:rPr lang="en-US" b="1" dirty="0">
                <a:solidFill>
                  <a:srgbClr val="0000FF"/>
                </a:solidFill>
              </a:rPr>
              <a:t>Research collaborations and web sites</a:t>
            </a:r>
          </a:p>
          <a:p>
            <a:pPr marL="800100" lvl="1" indent="-342900" eaLnBrk="0" hangingPunct="0">
              <a:spcBef>
                <a:spcPct val="20000"/>
              </a:spcBef>
              <a:buClr>
                <a:srgbClr val="FF0000"/>
              </a:buClr>
              <a:buFont typeface="Symbol" pitchFamily="18" charset="2"/>
              <a:buChar char="·"/>
            </a:pPr>
            <a:r>
              <a:rPr lang="en-US" sz="1400" b="1" i="1" dirty="0" smtClean="0"/>
              <a:t>CERN </a:t>
            </a:r>
            <a:r>
              <a:rPr lang="en-US" sz="1400" b="1" i="1" dirty="0"/>
              <a:t>RD50 collaboration (http://www.cern.ch/rd50 ) - Radiation Tolerant Silicon Sensors</a:t>
            </a:r>
          </a:p>
          <a:p>
            <a:pPr marL="800100" lvl="1" indent="-342900" eaLnBrk="0" hangingPunct="0">
              <a:spcBef>
                <a:spcPct val="20000"/>
              </a:spcBef>
              <a:buClr>
                <a:srgbClr val="FF0000"/>
              </a:buClr>
              <a:buFont typeface="Symbol" pitchFamily="18" charset="2"/>
              <a:buChar char="·"/>
            </a:pPr>
            <a:r>
              <a:rPr lang="en-US" sz="1400" b="1" i="1" dirty="0" smtClean="0"/>
              <a:t>CERN </a:t>
            </a:r>
            <a:r>
              <a:rPr lang="en-US" sz="1400" b="1" i="1" dirty="0"/>
              <a:t>RD39 collaboration – Cryogenic operation of Silicon Sensors</a:t>
            </a:r>
          </a:p>
          <a:p>
            <a:pPr marL="800100" lvl="1" indent="-342900" eaLnBrk="0" hangingPunct="0">
              <a:spcBef>
                <a:spcPct val="20000"/>
              </a:spcBef>
              <a:buClr>
                <a:srgbClr val="FF0000"/>
              </a:buClr>
              <a:buFont typeface="Symbol" pitchFamily="18" charset="2"/>
              <a:buChar char="·"/>
            </a:pPr>
            <a:r>
              <a:rPr lang="en-US" sz="1400" b="1" i="1" dirty="0" smtClean="0"/>
              <a:t>CERN </a:t>
            </a:r>
            <a:r>
              <a:rPr lang="en-US" sz="1400" b="1" i="1" dirty="0"/>
              <a:t>RD42 collaboration – Diamond </a:t>
            </a:r>
            <a:r>
              <a:rPr lang="en-US" sz="1400" b="1" i="1" dirty="0" smtClean="0"/>
              <a:t>detectors</a:t>
            </a:r>
          </a:p>
          <a:p>
            <a:pPr marL="800100" lvl="1" indent="-342900" eaLnBrk="0" hangingPunct="0">
              <a:spcBef>
                <a:spcPct val="20000"/>
              </a:spcBef>
              <a:buClr>
                <a:srgbClr val="FF0000"/>
              </a:buClr>
              <a:buFont typeface="Symbol" pitchFamily="18" charset="2"/>
              <a:buChar char="·"/>
            </a:pPr>
            <a:r>
              <a:rPr lang="en-US" sz="1400" b="1" i="1" dirty="0" smtClean="0"/>
              <a:t>Inter-Experiment </a:t>
            </a:r>
            <a:r>
              <a:rPr lang="en-US" sz="1400" b="1" i="1" dirty="0"/>
              <a:t>Working Group on Radiation Damage in Silicon </a:t>
            </a:r>
            <a:r>
              <a:rPr lang="en-US" sz="1400" b="1" i="1" dirty="0" smtClean="0"/>
              <a:t>Detectors (CERN)</a:t>
            </a:r>
          </a:p>
          <a:p>
            <a:pPr marL="800100" lvl="1" indent="-342900" eaLnBrk="0" hangingPunct="0">
              <a:spcBef>
                <a:spcPct val="20000"/>
              </a:spcBef>
              <a:buClr>
                <a:srgbClr val="FF0000"/>
              </a:buClr>
              <a:buFont typeface="Symbol" pitchFamily="18" charset="2"/>
              <a:buChar char="·"/>
            </a:pPr>
            <a:r>
              <a:rPr lang="en-US" sz="1400" b="1" i="1" dirty="0" smtClean="0"/>
              <a:t>ATLAS </a:t>
            </a:r>
            <a:r>
              <a:rPr lang="en-US" sz="1400" b="1" i="1" dirty="0"/>
              <a:t>IBL, ATLAS and CMS upgrade groups</a:t>
            </a:r>
          </a:p>
          <a:p>
            <a:pPr marL="800100" lvl="1" indent="-342900" eaLnBrk="0" hangingPunct="0">
              <a:spcBef>
                <a:spcPct val="20000"/>
              </a:spcBef>
              <a:buClr>
                <a:srgbClr val="FF0000"/>
              </a:buClr>
              <a:buFont typeface="Symbol" pitchFamily="18" charset="2"/>
              <a:buChar char="·"/>
            </a:pPr>
            <a:endParaRPr lang="en-US" sz="1400" b="1" i="1" dirty="0">
              <a:latin typeface="Times New Roman" pitchFamily="18" charset="0"/>
            </a:endParaRPr>
          </a:p>
        </p:txBody>
      </p:sp>
      <p:sp>
        <p:nvSpPr>
          <p:cNvPr id="5" name="Date Placeholder 4"/>
          <p:cNvSpPr>
            <a:spLocks noGrp="1"/>
          </p:cNvSpPr>
          <p:nvPr>
            <p:ph type="dt" sz="half" idx="12"/>
          </p:nvPr>
        </p:nvSpPr>
        <p:spPr>
          <a:xfrm>
            <a:off x="-24809" y="6538802"/>
            <a:ext cx="1116013" cy="333375"/>
          </a:xfrm>
        </p:spPr>
        <p:txBody>
          <a:bodyPr/>
          <a:lstStyle/>
          <a:p>
            <a:fld id="{F1AC5EE6-6E7B-4F0F-9419-2BCE89DBFF92}" type="datetime1">
              <a:rPr lang="en-US" smtClean="0"/>
              <a:t>4/19/2013</a:t>
            </a:fld>
            <a:endParaRPr lang="en-US" dirty="0"/>
          </a:p>
        </p:txBody>
      </p:sp>
      <p:sp>
        <p:nvSpPr>
          <p:cNvPr id="6" name="Footer Placeholder 5"/>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307578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CCE-PLOT-STRIP-PIXEL-LH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450" y="1471613"/>
            <a:ext cx="8548688"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p:cNvSpPr>
            <a:spLocks noGrp="1" noChangeArrowheads="1"/>
          </p:cNvSpPr>
          <p:nvPr>
            <p:ph type="title"/>
          </p:nvPr>
        </p:nvSpPr>
        <p:spPr>
          <a:xfrm>
            <a:off x="1038226" y="247650"/>
            <a:ext cx="7808912" cy="641350"/>
          </a:xfrm>
        </p:spPr>
        <p:txBody>
          <a:bodyPr/>
          <a:lstStyle/>
          <a:p>
            <a:r>
              <a:rPr lang="en-US" sz="2400" b="1" dirty="0" smtClean="0">
                <a:solidFill>
                  <a:srgbClr val="FFC000"/>
                </a:solidFill>
              </a:rPr>
              <a:t>Signal degradation for LHC Silicon Sensors</a:t>
            </a:r>
          </a:p>
        </p:txBody>
      </p:sp>
      <p:sp>
        <p:nvSpPr>
          <p:cNvPr id="7173" name="Text Box 4"/>
          <p:cNvSpPr txBox="1">
            <a:spLocks noChangeArrowheads="1"/>
          </p:cNvSpPr>
          <p:nvPr/>
        </p:nvSpPr>
        <p:spPr bwMode="auto">
          <a:xfrm>
            <a:off x="7632700" y="889000"/>
            <a:ext cx="1439863" cy="6477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900" u="sng"/>
              <a:t>Note</a:t>
            </a:r>
            <a:r>
              <a:rPr lang="en-US" sz="900"/>
              <a:t>:</a:t>
            </a:r>
            <a:r>
              <a:rPr lang="en-US" sz="900" b="0"/>
              <a:t> Measured partly under different conditions! Lines to guide the eye </a:t>
            </a:r>
            <a:br>
              <a:rPr lang="en-US" sz="900" b="0"/>
            </a:br>
            <a:r>
              <a:rPr lang="en-US" sz="900" b="0"/>
              <a:t>(no modeling)!</a:t>
            </a:r>
          </a:p>
        </p:txBody>
      </p:sp>
      <p:sp>
        <p:nvSpPr>
          <p:cNvPr id="7174" name="Line 5"/>
          <p:cNvSpPr>
            <a:spLocks noChangeShapeType="1"/>
          </p:cNvSpPr>
          <p:nvPr/>
        </p:nvSpPr>
        <p:spPr bwMode="auto">
          <a:xfrm>
            <a:off x="3402013" y="2573338"/>
            <a:ext cx="0" cy="3330575"/>
          </a:xfrm>
          <a:prstGeom prst="line">
            <a:avLst/>
          </a:prstGeom>
          <a:noFill/>
          <a:ln w="19050">
            <a:solidFill>
              <a:srgbClr val="008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75" name="Line 6"/>
          <p:cNvSpPr>
            <a:spLocks noChangeShapeType="1"/>
          </p:cNvSpPr>
          <p:nvPr/>
        </p:nvSpPr>
        <p:spPr bwMode="auto">
          <a:xfrm>
            <a:off x="4797425" y="1538288"/>
            <a:ext cx="0" cy="1800225"/>
          </a:xfrm>
          <a:prstGeom prst="line">
            <a:avLst/>
          </a:prstGeom>
          <a:noFill/>
          <a:ln w="19050">
            <a:solidFill>
              <a:srgbClr val="FF33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76" name="Text Box 7"/>
          <p:cNvSpPr txBox="1">
            <a:spLocks noChangeArrowheads="1"/>
          </p:cNvSpPr>
          <p:nvPr/>
        </p:nvSpPr>
        <p:spPr bwMode="auto">
          <a:xfrm>
            <a:off x="250825" y="5589588"/>
            <a:ext cx="535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lgn="l">
              <a:spcBef>
                <a:spcPct val="50000"/>
              </a:spcBef>
            </a:pPr>
            <a:r>
              <a:rPr lang="en-US" sz="1800"/>
              <a:t>Strip sensors: </a:t>
            </a:r>
            <a:br>
              <a:rPr lang="en-US" sz="1800"/>
            </a:br>
            <a:r>
              <a:rPr lang="en-US" sz="1800"/>
              <a:t>   </a:t>
            </a:r>
            <a:r>
              <a:rPr lang="en-US" sz="1800">
                <a:solidFill>
                  <a:schemeClr val="tx1"/>
                </a:solidFill>
              </a:rPr>
              <a:t>max. cumulated fluence for</a:t>
            </a:r>
            <a:r>
              <a:rPr lang="en-US" sz="1800">
                <a:solidFill>
                  <a:srgbClr val="008000"/>
                </a:solidFill>
              </a:rPr>
              <a:t> LHC  </a:t>
            </a:r>
          </a:p>
        </p:txBody>
      </p:sp>
      <p:sp>
        <p:nvSpPr>
          <p:cNvPr id="7177" name="Text Box 8"/>
          <p:cNvSpPr txBox="1">
            <a:spLocks noChangeArrowheads="1"/>
          </p:cNvSpPr>
          <p:nvPr/>
        </p:nvSpPr>
        <p:spPr bwMode="auto">
          <a:xfrm>
            <a:off x="1241425" y="896938"/>
            <a:ext cx="535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lgn="l">
              <a:spcBef>
                <a:spcPct val="50000"/>
              </a:spcBef>
            </a:pPr>
            <a:r>
              <a:rPr lang="en-US" sz="1800"/>
              <a:t>Pixel sensors: </a:t>
            </a:r>
            <a:br>
              <a:rPr lang="en-US" sz="1800"/>
            </a:br>
            <a:r>
              <a:rPr lang="en-US" sz="1800"/>
              <a:t>   </a:t>
            </a:r>
            <a:r>
              <a:rPr lang="en-US" sz="1800">
                <a:solidFill>
                  <a:schemeClr val="tx1"/>
                </a:solidFill>
              </a:rPr>
              <a:t>max. cumulated fluence for</a:t>
            </a:r>
            <a:r>
              <a:rPr lang="en-US" sz="1800">
                <a:solidFill>
                  <a:srgbClr val="008000"/>
                </a:solidFill>
              </a:rPr>
              <a:t>     LHC   </a:t>
            </a:r>
          </a:p>
        </p:txBody>
      </p:sp>
      <p:sp>
        <p:nvSpPr>
          <p:cNvPr id="4" name="Slide Number Placeholder 3"/>
          <p:cNvSpPr>
            <a:spLocks noGrp="1"/>
          </p:cNvSpPr>
          <p:nvPr>
            <p:ph type="sldNum" sz="quarter" idx="11"/>
          </p:nvPr>
        </p:nvSpPr>
        <p:spPr/>
        <p:txBody>
          <a:bodyPr/>
          <a:lstStyle/>
          <a:p>
            <a:fld id="{B6F15528-21DE-4FAA-801E-634DDDAF4B2B}" type="slidenum">
              <a:rPr lang="en-US" smtClean="0"/>
              <a:pPr/>
              <a:t>8</a:t>
            </a:fld>
            <a:endParaRPr lang="en-US"/>
          </a:p>
        </p:txBody>
      </p:sp>
      <p:sp>
        <p:nvSpPr>
          <p:cNvPr id="5" name="Date Placeholder 4"/>
          <p:cNvSpPr>
            <a:spLocks noGrp="1"/>
          </p:cNvSpPr>
          <p:nvPr>
            <p:ph type="dt" sz="half" idx="12"/>
          </p:nvPr>
        </p:nvSpPr>
        <p:spPr/>
        <p:txBody>
          <a:bodyPr/>
          <a:lstStyle/>
          <a:p>
            <a:fld id="{5BF81A78-124E-488E-B2D7-9E3E95E8EF7A}" type="datetime1">
              <a:rPr lang="en-US" smtClean="0"/>
              <a:t>4/19/2013</a:t>
            </a:fld>
            <a:endParaRPr lang="en-US"/>
          </a:p>
        </p:txBody>
      </p:sp>
      <p:sp>
        <p:nvSpPr>
          <p:cNvPr id="6" name="Footer Placeholder 5"/>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882154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CCE-PLOT-STRIP-PIXEL-LH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450" y="1471613"/>
            <a:ext cx="8548688"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Grp="1" noChangeArrowheads="1"/>
          </p:cNvSpPr>
          <p:nvPr>
            <p:ph type="title"/>
          </p:nvPr>
        </p:nvSpPr>
        <p:spPr>
          <a:xfrm>
            <a:off x="914400" y="247650"/>
            <a:ext cx="7888288" cy="641350"/>
          </a:xfrm>
        </p:spPr>
        <p:txBody>
          <a:bodyPr/>
          <a:lstStyle/>
          <a:p>
            <a:r>
              <a:rPr lang="en-US" sz="2400" b="1" dirty="0" smtClean="0">
                <a:solidFill>
                  <a:srgbClr val="FFC000"/>
                </a:solidFill>
              </a:rPr>
              <a:t>Signal degradation for LHC Silicon Sensors</a:t>
            </a:r>
          </a:p>
        </p:txBody>
      </p:sp>
      <p:sp>
        <p:nvSpPr>
          <p:cNvPr id="8197" name="Text Box 4"/>
          <p:cNvSpPr txBox="1">
            <a:spLocks noChangeArrowheads="1"/>
          </p:cNvSpPr>
          <p:nvPr/>
        </p:nvSpPr>
        <p:spPr bwMode="auto">
          <a:xfrm>
            <a:off x="7632700" y="889000"/>
            <a:ext cx="1439863" cy="6477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900" u="sng"/>
              <a:t>Note</a:t>
            </a:r>
            <a:r>
              <a:rPr lang="en-US" sz="900"/>
              <a:t>:</a:t>
            </a:r>
            <a:r>
              <a:rPr lang="en-US" sz="900" b="0"/>
              <a:t> Measured partly under different conditions! Lines to guide the eye </a:t>
            </a:r>
            <a:br>
              <a:rPr lang="en-US" sz="900" b="0"/>
            </a:br>
            <a:r>
              <a:rPr lang="en-US" sz="900" b="0"/>
              <a:t>(no modeling)!</a:t>
            </a:r>
          </a:p>
        </p:txBody>
      </p:sp>
      <p:sp>
        <p:nvSpPr>
          <p:cNvPr id="8198" name="Line 5"/>
          <p:cNvSpPr>
            <a:spLocks noChangeShapeType="1"/>
          </p:cNvSpPr>
          <p:nvPr/>
        </p:nvSpPr>
        <p:spPr bwMode="auto">
          <a:xfrm>
            <a:off x="3402013" y="2573338"/>
            <a:ext cx="0" cy="3330575"/>
          </a:xfrm>
          <a:prstGeom prst="line">
            <a:avLst/>
          </a:prstGeom>
          <a:noFill/>
          <a:ln w="19050">
            <a:solidFill>
              <a:srgbClr val="008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199" name="Line 6"/>
          <p:cNvSpPr>
            <a:spLocks noChangeShapeType="1"/>
          </p:cNvSpPr>
          <p:nvPr/>
        </p:nvSpPr>
        <p:spPr bwMode="auto">
          <a:xfrm>
            <a:off x="4797425" y="1538288"/>
            <a:ext cx="0" cy="1800225"/>
          </a:xfrm>
          <a:prstGeom prst="line">
            <a:avLst/>
          </a:prstGeom>
          <a:noFill/>
          <a:ln w="19050">
            <a:solidFill>
              <a:srgbClr val="FF33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0" name="Text Box 7"/>
          <p:cNvSpPr txBox="1">
            <a:spLocks noChangeArrowheads="1"/>
          </p:cNvSpPr>
          <p:nvPr/>
        </p:nvSpPr>
        <p:spPr bwMode="auto">
          <a:xfrm>
            <a:off x="250825" y="5589588"/>
            <a:ext cx="535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lgn="l">
              <a:spcBef>
                <a:spcPct val="50000"/>
              </a:spcBef>
            </a:pPr>
            <a:r>
              <a:rPr lang="en-US" sz="1800"/>
              <a:t>Strip sensors: </a:t>
            </a:r>
            <a:br>
              <a:rPr lang="en-US" sz="1800"/>
            </a:br>
            <a:r>
              <a:rPr lang="en-US" sz="1800"/>
              <a:t>   </a:t>
            </a:r>
            <a:r>
              <a:rPr lang="en-US" sz="1800">
                <a:solidFill>
                  <a:schemeClr val="tx1"/>
                </a:solidFill>
              </a:rPr>
              <a:t>max. cumulated fluence for</a:t>
            </a:r>
            <a:r>
              <a:rPr lang="en-US" sz="1800">
                <a:solidFill>
                  <a:srgbClr val="008000"/>
                </a:solidFill>
              </a:rPr>
              <a:t> LHC  </a:t>
            </a:r>
            <a:r>
              <a:rPr lang="en-US" sz="1800">
                <a:solidFill>
                  <a:schemeClr val="tx1"/>
                </a:solidFill>
              </a:rPr>
              <a:t>and</a:t>
            </a:r>
            <a:r>
              <a:rPr lang="en-US" sz="1800">
                <a:solidFill>
                  <a:srgbClr val="008000"/>
                </a:solidFill>
              </a:rPr>
              <a:t>  </a:t>
            </a:r>
            <a:r>
              <a:rPr lang="en-US" sz="1800">
                <a:solidFill>
                  <a:srgbClr val="FF3300"/>
                </a:solidFill>
              </a:rPr>
              <a:t>SLHC</a:t>
            </a:r>
            <a:r>
              <a:rPr lang="en-US" sz="1800"/>
              <a:t>  </a:t>
            </a:r>
            <a:endParaRPr lang="en-US" sz="1800">
              <a:solidFill>
                <a:srgbClr val="008000"/>
              </a:solidFill>
            </a:endParaRPr>
          </a:p>
        </p:txBody>
      </p:sp>
      <p:sp>
        <p:nvSpPr>
          <p:cNvPr id="8201" name="AutoShape 8"/>
          <p:cNvSpPr>
            <a:spLocks noChangeArrowheads="1"/>
          </p:cNvSpPr>
          <p:nvPr/>
        </p:nvSpPr>
        <p:spPr bwMode="auto">
          <a:xfrm rot="-5400000">
            <a:off x="3963988" y="5026025"/>
            <a:ext cx="269875" cy="1216025"/>
          </a:xfrm>
          <a:prstGeom prst="downArrow">
            <a:avLst>
              <a:gd name="adj1" fmla="val 50759"/>
              <a:gd name="adj2" fmla="val 101591"/>
            </a:avLst>
          </a:prstGeom>
          <a:gradFill rotWithShape="1">
            <a:gsLst>
              <a:gs pos="0">
                <a:srgbClr val="008000"/>
              </a:gs>
              <a:gs pos="100000">
                <a:srgbClr val="FF3300"/>
              </a:gs>
            </a:gsLst>
            <a:lin ang="5400000" scaled="1"/>
          </a:gradFill>
          <a:ln w="9525" algn="ctr">
            <a:solidFill>
              <a:srgbClr val="FF0000"/>
            </a:solidFill>
            <a:miter lim="800000"/>
            <a:headEnd/>
            <a:tailEnd/>
          </a:ln>
        </p:spPr>
        <p:txBody>
          <a:bodyPr wrap="none" anchor="ctr"/>
          <a:lstStyle/>
          <a:p>
            <a:endParaRPr lang="en-US"/>
          </a:p>
        </p:txBody>
      </p:sp>
      <p:sp>
        <p:nvSpPr>
          <p:cNvPr id="8202" name="Line 9"/>
          <p:cNvSpPr>
            <a:spLocks noChangeShapeType="1"/>
          </p:cNvSpPr>
          <p:nvPr/>
        </p:nvSpPr>
        <p:spPr bwMode="auto">
          <a:xfrm>
            <a:off x="4797425" y="4059238"/>
            <a:ext cx="0" cy="1709737"/>
          </a:xfrm>
          <a:prstGeom prst="line">
            <a:avLst/>
          </a:prstGeom>
          <a:noFill/>
          <a:ln w="19050">
            <a:solidFill>
              <a:srgbClr val="008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3" name="Text Box 10"/>
          <p:cNvSpPr txBox="1">
            <a:spLocks noChangeArrowheads="1"/>
          </p:cNvSpPr>
          <p:nvPr/>
        </p:nvSpPr>
        <p:spPr bwMode="auto">
          <a:xfrm>
            <a:off x="1241425" y="896938"/>
            <a:ext cx="535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lgn="l">
              <a:spcBef>
                <a:spcPct val="50000"/>
              </a:spcBef>
            </a:pPr>
            <a:r>
              <a:rPr lang="en-US" sz="1800"/>
              <a:t>Pixel sensors: </a:t>
            </a:r>
            <a:br>
              <a:rPr lang="en-US" sz="1800"/>
            </a:br>
            <a:r>
              <a:rPr lang="en-US" sz="1800"/>
              <a:t>   </a:t>
            </a:r>
            <a:r>
              <a:rPr lang="en-US" sz="1800">
                <a:solidFill>
                  <a:schemeClr val="tx1"/>
                </a:solidFill>
              </a:rPr>
              <a:t>max. cumulated fluence for</a:t>
            </a:r>
            <a:r>
              <a:rPr lang="en-US" sz="1800">
                <a:solidFill>
                  <a:srgbClr val="008000"/>
                </a:solidFill>
              </a:rPr>
              <a:t>     LHC   </a:t>
            </a:r>
            <a:r>
              <a:rPr lang="en-US" sz="1800">
                <a:solidFill>
                  <a:schemeClr val="tx1"/>
                </a:solidFill>
              </a:rPr>
              <a:t>and</a:t>
            </a:r>
            <a:r>
              <a:rPr lang="en-US" sz="1800">
                <a:solidFill>
                  <a:srgbClr val="008000"/>
                </a:solidFill>
              </a:rPr>
              <a:t>      </a:t>
            </a:r>
            <a:r>
              <a:rPr lang="en-US" sz="1800">
                <a:solidFill>
                  <a:srgbClr val="FF3300"/>
                </a:solidFill>
              </a:rPr>
              <a:t>SLHC</a:t>
            </a:r>
            <a:r>
              <a:rPr lang="en-US" sz="1800"/>
              <a:t>  </a:t>
            </a:r>
            <a:endParaRPr lang="en-US" sz="1800">
              <a:solidFill>
                <a:srgbClr val="008000"/>
              </a:solidFill>
            </a:endParaRPr>
          </a:p>
        </p:txBody>
      </p:sp>
      <p:sp>
        <p:nvSpPr>
          <p:cNvPr id="8204" name="Line 11"/>
          <p:cNvSpPr>
            <a:spLocks noChangeShapeType="1"/>
          </p:cNvSpPr>
          <p:nvPr/>
        </p:nvSpPr>
        <p:spPr bwMode="auto">
          <a:xfrm>
            <a:off x="6237288" y="1584325"/>
            <a:ext cx="0" cy="3059113"/>
          </a:xfrm>
          <a:prstGeom prst="line">
            <a:avLst/>
          </a:prstGeom>
          <a:noFill/>
          <a:ln w="19050">
            <a:solidFill>
              <a:srgbClr val="FF33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05" name="AutoShape 12"/>
          <p:cNvSpPr>
            <a:spLocks noChangeArrowheads="1"/>
          </p:cNvSpPr>
          <p:nvPr/>
        </p:nvSpPr>
        <p:spPr bwMode="auto">
          <a:xfrm rot="-5400000">
            <a:off x="5403850" y="1020763"/>
            <a:ext cx="269875" cy="1216025"/>
          </a:xfrm>
          <a:prstGeom prst="downArrow">
            <a:avLst>
              <a:gd name="adj1" fmla="val 50759"/>
              <a:gd name="adj2" fmla="val 101591"/>
            </a:avLst>
          </a:prstGeom>
          <a:gradFill rotWithShape="1">
            <a:gsLst>
              <a:gs pos="0">
                <a:srgbClr val="008000"/>
              </a:gs>
              <a:gs pos="100000">
                <a:srgbClr val="FF3300"/>
              </a:gs>
            </a:gsLst>
            <a:lin ang="5400000" scaled="1"/>
          </a:gradFill>
          <a:ln w="9525" algn="ctr">
            <a:solidFill>
              <a:srgbClr val="FF0000"/>
            </a:solidFill>
            <a:miter lim="800000"/>
            <a:headEnd/>
            <a:tailEnd/>
          </a:ln>
        </p:spPr>
        <p:txBody>
          <a:bodyPr wrap="none" anchor="ctr"/>
          <a:lstStyle/>
          <a:p>
            <a:endParaRPr lang="en-US"/>
          </a:p>
        </p:txBody>
      </p:sp>
      <p:sp>
        <p:nvSpPr>
          <p:cNvPr id="8206" name="Text Box 13"/>
          <p:cNvSpPr txBox="1">
            <a:spLocks noChangeArrowheads="1"/>
          </p:cNvSpPr>
          <p:nvPr/>
        </p:nvSpPr>
        <p:spPr bwMode="auto">
          <a:xfrm>
            <a:off x="6146800" y="5408613"/>
            <a:ext cx="2655888" cy="8636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b="1">
                <a:solidFill>
                  <a:schemeClr val="tx2"/>
                </a:solidFill>
                <a:latin typeface="Times New Roman" pitchFamily="18" charset="0"/>
              </a:defRPr>
            </a:lvl1pPr>
            <a:lvl2pPr marL="742950" indent="-285750">
              <a:defRPr sz="3200" b="1">
                <a:solidFill>
                  <a:schemeClr val="tx2"/>
                </a:solidFill>
                <a:latin typeface="Times New Roman" pitchFamily="18" charset="0"/>
              </a:defRPr>
            </a:lvl2pPr>
            <a:lvl3pPr marL="1143000" indent="-228600">
              <a:defRPr sz="3200" b="1">
                <a:solidFill>
                  <a:schemeClr val="tx2"/>
                </a:solidFill>
                <a:latin typeface="Times New Roman" pitchFamily="18" charset="0"/>
              </a:defRPr>
            </a:lvl3pPr>
            <a:lvl4pPr marL="1600200" indent="-228600">
              <a:defRPr sz="3200" b="1">
                <a:solidFill>
                  <a:schemeClr val="tx2"/>
                </a:solidFill>
                <a:latin typeface="Times New Roman" pitchFamily="18" charset="0"/>
              </a:defRPr>
            </a:lvl4pPr>
            <a:lvl5pPr marL="2057400" indent="-228600">
              <a:defRPr sz="3200" b="1">
                <a:solidFill>
                  <a:schemeClr val="tx2"/>
                </a:solidFill>
                <a:latin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defRPr>
            </a:lvl9pPr>
          </a:lstStyle>
          <a:p>
            <a:pPr>
              <a:spcBef>
                <a:spcPct val="50000"/>
              </a:spcBef>
            </a:pPr>
            <a:r>
              <a:rPr lang="en-US" sz="1600"/>
              <a:t>SLHC will need more radiation tolerant </a:t>
            </a:r>
            <a:br>
              <a:rPr lang="en-US" sz="1600"/>
            </a:br>
            <a:r>
              <a:rPr lang="en-US" sz="1600"/>
              <a:t>tracking detector concepts!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9</a:t>
            </a:fld>
            <a:endParaRPr lang="en-US"/>
          </a:p>
        </p:txBody>
      </p:sp>
      <p:sp>
        <p:nvSpPr>
          <p:cNvPr id="5" name="Date Placeholder 4"/>
          <p:cNvSpPr>
            <a:spLocks noGrp="1"/>
          </p:cNvSpPr>
          <p:nvPr>
            <p:ph type="dt" sz="half" idx="12"/>
          </p:nvPr>
        </p:nvSpPr>
        <p:spPr/>
        <p:txBody>
          <a:bodyPr/>
          <a:lstStyle/>
          <a:p>
            <a:fld id="{6E631690-DA1C-40F3-8323-7BCB32D667B8}" type="datetime1">
              <a:rPr lang="en-US" smtClean="0"/>
              <a:t>4/19/2013</a:t>
            </a:fld>
            <a:endParaRPr lang="en-US"/>
          </a:p>
        </p:txBody>
      </p:sp>
      <p:sp>
        <p:nvSpPr>
          <p:cNvPr id="6" name="Footer Placeholder 5"/>
          <p:cNvSpPr>
            <a:spLocks noGrp="1"/>
          </p:cNvSpPr>
          <p:nvPr>
            <p:ph type="ftr" sz="quarter" idx="10"/>
          </p:nvPr>
        </p:nvSpPr>
        <p:spPr/>
        <p:txBody>
          <a:bodyPr/>
          <a:lstStyle/>
          <a:p>
            <a:r>
              <a:rPr lang="en-GB" smtClean="0"/>
              <a:t>G. Kramberger, Radiation effects on position sensitive semiconductor detectors, 5th Legnaro School</a:t>
            </a:r>
            <a:endParaRPr lang="en-US"/>
          </a:p>
        </p:txBody>
      </p:sp>
    </p:spTree>
    <p:extLst>
      <p:ext uri="{BB962C8B-B14F-4D97-AF65-F5344CB8AC3E}">
        <p14:creationId xmlns:p14="http://schemas.microsoft.com/office/powerpoint/2010/main" val="2313296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2|0.2"/>
</p:tagLst>
</file>

<file path=ppt/theme/theme1.xml><?xml version="1.0" encoding="utf-8"?>
<a:theme xmlns:a="http://schemas.openxmlformats.org/drawingml/2006/main" name="Theme Standard">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Standard</Template>
  <TotalTime>4022</TotalTime>
  <Words>6924</Words>
  <Application>Microsoft Office PowerPoint</Application>
  <PresentationFormat>On-screen Show (4:3)</PresentationFormat>
  <Paragraphs>2157</Paragraphs>
  <Slides>77</Slides>
  <Notes>16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77</vt:i4>
      </vt:variant>
    </vt:vector>
  </HeadingPairs>
  <TitlesOfParts>
    <vt:vector size="82" baseType="lpstr">
      <vt:lpstr>Theme Standard</vt:lpstr>
      <vt:lpstr>Equation</vt:lpstr>
      <vt:lpstr>Microsoft Equation 3.0</vt:lpstr>
      <vt:lpstr>Chart</vt:lpstr>
      <vt:lpstr>Artwork</vt:lpstr>
      <vt:lpstr>Radiation effects on position sensitive semiconductor detectors </vt:lpstr>
      <vt:lpstr>PowerPoint Presentation</vt:lpstr>
      <vt:lpstr>Outline</vt:lpstr>
      <vt:lpstr>First considerations about radiation hardness for HEP - SSC</vt:lpstr>
      <vt:lpstr>And we are we know now …</vt:lpstr>
      <vt:lpstr>The challenge:  HL-LHC - visually</vt:lpstr>
      <vt:lpstr>PowerPoint Presentation</vt:lpstr>
      <vt:lpstr>Signal degradation for LHC Silicon Sensors</vt:lpstr>
      <vt:lpstr>Signal degradation for LHC Silicon Sensors</vt:lpstr>
      <vt:lpstr>PART 2 Radiation damage and its impact</vt:lpstr>
      <vt:lpstr>Silicon Growth Processes</vt:lpstr>
      <vt:lpstr>Types of radiation damage</vt:lpstr>
      <vt:lpstr>Generation of bulk damage (I)</vt:lpstr>
      <vt:lpstr>Generation of bulk damage (II)</vt:lpstr>
      <vt:lpstr>Generation of bulk damage (III)</vt:lpstr>
      <vt:lpstr>Effects of bulk damage to detector operation</vt:lpstr>
      <vt:lpstr>Effects of bulk damage to detector operation</vt:lpstr>
      <vt:lpstr>Signal in semiconductor detector (pad)</vt:lpstr>
      <vt:lpstr>Signal in semiconductor detector (strip)</vt:lpstr>
      <vt:lpstr>Signal in semiconductor detectors (electric field)</vt:lpstr>
      <vt:lpstr>Signal in semiconductor detectors (electric field)</vt:lpstr>
      <vt:lpstr>Signal in semiconductor detector - trapping</vt:lpstr>
      <vt:lpstr>Noise in semiconductor detectors</vt:lpstr>
      <vt:lpstr>PART 3 Radiation damage effects in silicon (material studies/engineering) </vt:lpstr>
      <vt:lpstr>Leakage current</vt:lpstr>
      <vt:lpstr>How do we measure Neff and Vdep?</vt:lpstr>
      <vt:lpstr>Transient current technique and space charge</vt:lpstr>
      <vt:lpstr>PowerPoint Presentation</vt:lpstr>
      <vt:lpstr>PowerPoint Presentation</vt:lpstr>
      <vt:lpstr>PowerPoint Presentation</vt:lpstr>
      <vt:lpstr>Evolution of Vdep with fluence</vt:lpstr>
      <vt:lpstr>PowerPoint Presentation</vt:lpstr>
      <vt:lpstr>PowerPoint Presentation</vt:lpstr>
      <vt:lpstr>PowerPoint Presentation</vt:lpstr>
      <vt:lpstr>PowerPoint Presentation</vt:lpstr>
      <vt:lpstr>What about the p-type material?</vt:lpstr>
      <vt:lpstr>Neutron irradiations</vt:lpstr>
      <vt:lpstr>Add more oxygen…</vt:lpstr>
      <vt:lpstr>Double junction – polarization effects</vt:lpstr>
      <vt:lpstr>Evolution with time - Hamburg model</vt:lpstr>
      <vt:lpstr>Evolution with time - Hamburg model</vt:lpstr>
      <vt:lpstr>Evolution with time - Hamburg model</vt:lpstr>
      <vt:lpstr>Annealing behavior of MCz-n, FZ-n detectors</vt:lpstr>
      <vt:lpstr>Trapping of drifting charge</vt:lpstr>
      <vt:lpstr>PowerPoint Presentation</vt:lpstr>
      <vt:lpstr>Trapping of drifting charge</vt:lpstr>
      <vt:lpstr>PART 4 Radiation effects in segmented detectors    Can we design a detector where the effects of the irradiation are mitigated?    </vt:lpstr>
      <vt:lpstr>Drift equation for the mip signal</vt:lpstr>
      <vt:lpstr>Influence of geometry on charge collection</vt:lpstr>
      <vt:lpstr>Device engineering – n+ readout</vt:lpstr>
      <vt:lpstr>The difference between n+ or p+ readout is obvious!</vt:lpstr>
      <vt:lpstr>Device engineering – thin detectors</vt:lpstr>
      <vt:lpstr>Device engineering – thin detectors</vt:lpstr>
      <vt:lpstr>3D n+-p pixel detectors</vt:lpstr>
      <vt:lpstr>3D n+-p pixel detectors</vt:lpstr>
      <vt:lpstr>PowerPoint Presentation</vt:lpstr>
      <vt:lpstr>PowerPoint Presentation</vt:lpstr>
      <vt:lpstr>PowerPoint Presentation</vt:lpstr>
      <vt:lpstr>PowerPoint Presentation</vt:lpstr>
      <vt:lpstr>PowerPoint Presentation</vt:lpstr>
      <vt:lpstr>Trapping induced charge sharing – infra red TCT </vt:lpstr>
      <vt:lpstr>PART 5 Operation at very high fluences  recent highlights and challenges    </vt:lpstr>
      <vt:lpstr>What about operation above 1015 cm-2?</vt:lpstr>
      <vt:lpstr>PowerPoint Presentation</vt:lpstr>
      <vt:lpstr>Charge multiplication</vt:lpstr>
      <vt:lpstr>Charge multiplication</vt:lpstr>
      <vt:lpstr>Edge-TCT</vt:lpstr>
      <vt:lpstr>Edge-TCT</vt:lpstr>
      <vt:lpstr>Edge-TCT</vt:lpstr>
      <vt:lpstr>Edge-TCT</vt:lpstr>
      <vt:lpstr>Velocity profiles  </vt:lpstr>
      <vt:lpstr>Velocity profiles  </vt:lpstr>
      <vt:lpstr>Charge multiplication</vt:lpstr>
      <vt:lpstr>Charge multiplication and annealing</vt:lpstr>
      <vt:lpstr>Multiplication current and noise</vt:lpstr>
      <vt:lpstr>Conclusions – Radiation Damage</vt:lpstr>
      <vt:lpstr>Acknowledgements &amp;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effects on semiconductor position detectors" 5th Legnaro school,</dc:title>
  <dc:creator>gregor</dc:creator>
  <cp:lastModifiedBy>Gregor Kramberger</cp:lastModifiedBy>
  <cp:revision>442</cp:revision>
  <dcterms:created xsi:type="dcterms:W3CDTF">2006-08-16T00:00:00Z</dcterms:created>
  <dcterms:modified xsi:type="dcterms:W3CDTF">2013-04-19T11:10:51Z</dcterms:modified>
</cp:coreProperties>
</file>