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663" r:id="rId2"/>
    <p:sldId id="699" r:id="rId3"/>
    <p:sldId id="717" r:id="rId4"/>
    <p:sldId id="719" r:id="rId5"/>
    <p:sldId id="711" r:id="rId6"/>
    <p:sldId id="718" r:id="rId7"/>
    <p:sldId id="709" r:id="rId8"/>
    <p:sldId id="672" r:id="rId9"/>
    <p:sldId id="703" r:id="rId10"/>
    <p:sldId id="704" r:id="rId11"/>
    <p:sldId id="705" r:id="rId12"/>
    <p:sldId id="729" r:id="rId13"/>
    <p:sldId id="730" r:id="rId14"/>
    <p:sldId id="706" r:id="rId15"/>
    <p:sldId id="723" r:id="rId16"/>
    <p:sldId id="741" r:id="rId17"/>
    <p:sldId id="700" r:id="rId18"/>
    <p:sldId id="701" r:id="rId19"/>
    <p:sldId id="679" r:id="rId20"/>
    <p:sldId id="650" r:id="rId21"/>
    <p:sldId id="740" r:id="rId22"/>
    <p:sldId id="725" r:id="rId23"/>
    <p:sldId id="677" r:id="rId24"/>
    <p:sldId id="678" r:id="rId25"/>
    <p:sldId id="722" r:id="rId26"/>
    <p:sldId id="651" r:id="rId27"/>
    <p:sldId id="661" r:id="rId28"/>
    <p:sldId id="673" r:id="rId29"/>
    <p:sldId id="674" r:id="rId30"/>
    <p:sldId id="731" r:id="rId31"/>
    <p:sldId id="733" r:id="rId32"/>
    <p:sldId id="732" r:id="rId33"/>
    <p:sldId id="735" r:id="rId34"/>
    <p:sldId id="736" r:id="rId35"/>
    <p:sldId id="734" r:id="rId36"/>
    <p:sldId id="653" r:id="rId37"/>
    <p:sldId id="659" r:id="rId38"/>
    <p:sldId id="720" r:id="rId39"/>
    <p:sldId id="737" r:id="rId40"/>
    <p:sldId id="738" r:id="rId41"/>
    <p:sldId id="739" r:id="rId42"/>
    <p:sldId id="675" r:id="rId43"/>
    <p:sldId id="689" r:id="rId44"/>
    <p:sldId id="727" r:id="rId45"/>
    <p:sldId id="721" r:id="rId46"/>
    <p:sldId id="724" r:id="rId47"/>
    <p:sldId id="728" r:id="rId48"/>
    <p:sldId id="641" r:id="rId49"/>
  </p:sldIdLst>
  <p:sldSz cx="9144000" cy="6858000" type="screen4x3"/>
  <p:notesSz cx="6718300" cy="9855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A3DB0"/>
    <a:srgbClr val="FFE21B"/>
    <a:srgbClr val="336699"/>
    <a:srgbClr val="0054A9"/>
    <a:srgbClr val="2B7AC6"/>
    <a:srgbClr val="6984A2"/>
    <a:srgbClr val="62618D"/>
    <a:srgbClr val="666699"/>
    <a:srgbClr val="FFCC32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4" autoAdjust="0"/>
    <p:restoredTop sz="95260" autoAdjust="0"/>
  </p:normalViewPr>
  <p:slideViewPr>
    <p:cSldViewPr snapToGrid="0">
      <p:cViewPr varScale="1">
        <p:scale>
          <a:sx n="109" d="100"/>
          <a:sy n="109" d="100"/>
        </p:scale>
        <p:origin x="-13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096" y="-84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28.wmf"/><Relationship Id="rId2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1263" cy="492760"/>
          </a:xfrm>
          <a:prstGeom prst="rect">
            <a:avLst/>
          </a:prstGeom>
        </p:spPr>
        <p:txBody>
          <a:bodyPr vert="horz" lIns="94700" tIns="47350" rIns="94700" bIns="4735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483" y="1"/>
            <a:ext cx="2911263" cy="492760"/>
          </a:xfrm>
          <a:prstGeom prst="rect">
            <a:avLst/>
          </a:prstGeom>
        </p:spPr>
        <p:txBody>
          <a:bodyPr vert="horz" lIns="94700" tIns="47350" rIns="94700" bIns="47350" rtlCol="0"/>
          <a:lstStyle>
            <a:lvl1pPr algn="r">
              <a:defRPr sz="1200"/>
            </a:lvl1pPr>
          </a:lstStyle>
          <a:p>
            <a:fld id="{514F22AB-9544-49E9-9E58-08CDFE351BD5}" type="datetimeFigureOut">
              <a:rPr lang="en-US" smtClean="0"/>
              <a:pPr/>
              <a:t>4/15/13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4700" tIns="47350" rIns="94700" bIns="4735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483" y="9360730"/>
            <a:ext cx="2911263" cy="492760"/>
          </a:xfrm>
          <a:prstGeom prst="rect">
            <a:avLst/>
          </a:prstGeom>
        </p:spPr>
        <p:txBody>
          <a:bodyPr vert="horz" lIns="94700" tIns="47350" rIns="94700" bIns="47350" rtlCol="0" anchor="b"/>
          <a:lstStyle>
            <a:lvl1pPr algn="r">
              <a:defRPr sz="1200"/>
            </a:lvl1pPr>
          </a:lstStyle>
          <a:p>
            <a:fld id="{7814DC48-375C-4C48-B8BE-1F29E80AE1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696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1263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00" tIns="47350" rIns="94700" bIns="4735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7037" y="1"/>
            <a:ext cx="2911263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00" tIns="47350" rIns="94700" bIns="4735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9775"/>
            <a:ext cx="4924425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774" y="4681220"/>
            <a:ext cx="4926753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00" tIns="47350" rIns="94700" bIns="47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2440"/>
            <a:ext cx="2911263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00" tIns="47350" rIns="94700" bIns="4735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7037" y="9362440"/>
            <a:ext cx="2911263" cy="4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00" tIns="47350" rIns="94700" bIns="4735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169C9736-8028-0A49-8695-76A650F613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55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05980" y="9361489"/>
            <a:ext cx="2910736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5" rIns="90809" bIns="45405"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fld id="{E3E0D5D3-AE7D-464C-8A96-3594DCF54EA8}" type="slidenum">
              <a:rPr lang="en-US">
                <a:cs typeface="Arial" charset="0"/>
              </a:rPr>
              <a:pPr/>
              <a:t>11</a:t>
            </a:fld>
            <a:endParaRPr lang="en-US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830" y="4681539"/>
            <a:ext cx="5374640" cy="4433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809" tIns="45405" rIns="90809" bIns="45405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05980" y="9361489"/>
            <a:ext cx="2910736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5" rIns="90809" bIns="45405"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fld id="{E3E0D5D3-AE7D-464C-8A96-3594DCF54EA8}" type="slidenum">
              <a:rPr lang="en-US">
                <a:cs typeface="Arial" charset="0"/>
              </a:rPr>
              <a:pPr/>
              <a:t>12</a:t>
            </a:fld>
            <a:endParaRPr lang="en-US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830" y="4681539"/>
            <a:ext cx="5374640" cy="4433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809" tIns="45405" rIns="90809" bIns="45405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05980" y="9361489"/>
            <a:ext cx="2910736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5" rIns="90809" bIns="45405"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fld id="{E3E0D5D3-AE7D-464C-8A96-3594DCF54EA8}" type="slidenum">
              <a:rPr lang="en-US">
                <a:cs typeface="Arial" charset="0"/>
              </a:rPr>
              <a:pPr/>
              <a:t>13</a:t>
            </a:fld>
            <a:endParaRPr lang="en-US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830" y="4681539"/>
            <a:ext cx="5374640" cy="4433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809" tIns="45405" rIns="90809" bIns="45405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1830" y="4681539"/>
            <a:ext cx="5374640" cy="44338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latin typeface="Helvetica" pitchFamily="-112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40281B5-010E-0644-9DC5-FD8EB0682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9B3A-DC77-4944-9D51-9882E229E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25E83-D845-8644-ACF9-6A6935FEF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W. Snoeys, CERN-ESE-ME,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2A16FE-BC4D-AF4E-A9FE-4F3F67D923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6525344"/>
            <a:ext cx="9144000" cy="34560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4" y="0"/>
            <a:ext cx="9134975" cy="476672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72400" y="6525344"/>
            <a:ext cx="863650" cy="3326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D1A9E304-0CCA-4842-BF19-3E75686E1C0F}" type="slidenum">
              <a:rPr lang="en-GB" sz="14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pPr algn="r"/>
              <a:t>‹#›</a:t>
            </a:fld>
            <a:r>
              <a:rPr lang="en-GB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/28</a:t>
            </a:r>
            <a:endParaRPr lang="en-GB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32390"/>
            <a:ext cx="739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LePIX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</a:t>
            </a:r>
            <a:r>
              <a:rPr lang="en-US" sz="1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PSI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01 Dec 2011 –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Piero Giubilato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6004"/>
            <a:ext cx="404664" cy="404664"/>
          </a:xfrm>
          <a:prstGeom prst="rect">
            <a:avLst/>
          </a:prstGeom>
          <a:effectLst>
            <a:outerShdw blurRad="38100" dist="25400" dir="2700000" algn="tl" rotWithShape="0">
              <a:schemeClr val="bg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09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6525344"/>
            <a:ext cx="9144000" cy="34560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4" y="0"/>
            <a:ext cx="9134975" cy="476672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72400" y="6525344"/>
            <a:ext cx="863650" cy="3326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D1A9E304-0CCA-4842-BF19-3E75686E1C0F}" type="slidenum">
              <a:rPr lang="en-GB" sz="14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pPr algn="r"/>
              <a:t>‹#›</a:t>
            </a:fld>
            <a:r>
              <a:rPr lang="en-GB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/28</a:t>
            </a:r>
            <a:endParaRPr lang="en-GB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32390"/>
            <a:ext cx="739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LePIX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</a:t>
            </a:r>
            <a:r>
              <a:rPr lang="en-US" sz="1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PSI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01 Dec 2011 –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Piero Giubilato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6004"/>
            <a:ext cx="404664" cy="404664"/>
          </a:xfrm>
          <a:prstGeom prst="rect">
            <a:avLst/>
          </a:prstGeom>
          <a:effectLst>
            <a:outerShdw blurRad="38100" dist="25400" dir="2700000" algn="tl" rotWithShape="0">
              <a:schemeClr val="bg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5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6525344"/>
            <a:ext cx="9144000" cy="34560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4" y="0"/>
            <a:ext cx="9134975" cy="476672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72400" y="6525344"/>
            <a:ext cx="863650" cy="3326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D1A9E304-0CCA-4842-BF19-3E75686E1C0F}" type="slidenum">
              <a:rPr lang="en-GB" sz="14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pPr algn="r"/>
              <a:t>‹#›</a:t>
            </a:fld>
            <a:r>
              <a:rPr lang="en-GB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/28</a:t>
            </a:r>
            <a:endParaRPr lang="en-GB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32390"/>
            <a:ext cx="739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LePIX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</a:t>
            </a:r>
            <a:r>
              <a:rPr lang="en-US" sz="1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PSI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01 Dec 2011 –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Piero Giubilato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6004"/>
            <a:ext cx="404664" cy="404664"/>
          </a:xfrm>
          <a:prstGeom prst="rect">
            <a:avLst/>
          </a:prstGeom>
          <a:effectLst>
            <a:outerShdw blurRad="38100" dist="25400" dir="2700000" algn="tl" rotWithShape="0">
              <a:schemeClr val="bg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73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6525344"/>
            <a:ext cx="9144000" cy="34560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47667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2"/>
              </a:gs>
            </a:gsLst>
            <a:lin ang="540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80000" rIns="0" bIns="72000" numCol="1" rtlCol="0" anchor="t" anchorCtr="0" compatLnSpc="1">
            <a:prstTxWarp prst="textNoShape">
              <a:avLst/>
            </a:prstTxWarp>
          </a:bodyPr>
          <a:lstStyle/>
          <a:p>
            <a:pPr marL="357188" indent="-174625" algn="ctr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itchFamily="34" charset="0"/>
              <a:buChar char="•"/>
            </a:pPr>
            <a:endParaRPr lang="en-GB" sz="2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4" y="0"/>
            <a:ext cx="9134975" cy="476672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72400" y="6525344"/>
            <a:ext cx="863650" cy="3326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D1A9E304-0CCA-4842-BF19-3E75686E1C0F}" type="slidenum">
              <a:rPr lang="en-GB" sz="14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pPr algn="r"/>
              <a:t>‹#›</a:t>
            </a:fld>
            <a:r>
              <a:rPr lang="en-GB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/28</a:t>
            </a:r>
            <a:endParaRPr lang="en-GB"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32390"/>
            <a:ext cx="739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LePIX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 </a:t>
            </a:r>
            <a:r>
              <a:rPr lang="en-US" sz="1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PSI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01 Dec 2011 –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Piero Giubilato</a:t>
            </a:r>
            <a:endParaRPr lang="en-US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6004"/>
            <a:ext cx="404664" cy="404664"/>
          </a:xfrm>
          <a:prstGeom prst="rect">
            <a:avLst/>
          </a:prstGeom>
          <a:effectLst>
            <a:outerShdw blurRad="38100" dist="25400" dir="2700000" algn="tl" rotWithShape="0">
              <a:schemeClr val="bg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73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0990" y="304800"/>
            <a:ext cx="884766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0989" y="1171576"/>
            <a:ext cx="4356100" cy="2614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2556" y="1171576"/>
            <a:ext cx="4356100" cy="2614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0989" y="3938588"/>
            <a:ext cx="4356100" cy="2614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556" y="3938588"/>
            <a:ext cx="4356100" cy="2614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295400"/>
            <a:ext cx="8772070" cy="4800600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 err="1" smtClean="0"/>
              <a:t>LePIX</a:t>
            </a:r>
            <a:r>
              <a:rPr lang="en-US" dirty="0" smtClean="0"/>
              <a:t> – January 2011 – confidential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3CD4-AE83-4A4C-BA7A-F0B25ED8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B919D-CD02-1642-B921-EC0CF5ACE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808F-3EEA-3F4F-8FA9-78B872653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5080-2986-F34F-A223-2B84C9A2E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 err="1" smtClean="0"/>
              <a:t>LePIX</a:t>
            </a:r>
            <a:r>
              <a:rPr lang="en-US" dirty="0" smtClean="0"/>
              <a:t> – February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84E03-C1F2-F44C-88ED-696408863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9372-8AC1-B24C-9E05-A8FB2DC24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0FF21-8312-8F40-AFC8-D28C62C9D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GB" dirty="0" smtClean="0"/>
              <a:t>Vienna, 30</a:t>
            </a:r>
            <a:r>
              <a:rPr lang="en-US" dirty="0" smtClean="0"/>
              <a:t> September 2009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35D0-AF6A-664B-B878-683171697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</a:t>
            </a:r>
            <a:r>
              <a:rPr lang="en-US" dirty="0" smtClean="0"/>
              <a:t>to </a:t>
            </a: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</a:p>
          <a:p>
            <a:pPr lvl="4"/>
            <a:r>
              <a:rPr lang="en-US" dirty="0"/>
              <a:t>Fifth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81822" y="642294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12" charset="0"/>
              </a:defRPr>
            </a:lvl1pPr>
          </a:lstStyle>
          <a:p>
            <a:pPr>
              <a:defRPr/>
            </a:pPr>
            <a:r>
              <a:rPr lang="en-US" dirty="0" err="1" smtClean="0"/>
              <a:t>LePIX</a:t>
            </a:r>
            <a:r>
              <a:rPr lang="en-US" dirty="0" smtClean="0"/>
              <a:t> February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+mn-lt"/>
              </a:defRPr>
            </a:lvl1pPr>
          </a:lstStyle>
          <a:p>
            <a:pPr>
              <a:defRPr/>
            </a:pPr>
            <a:fld id="{4C2A16FE-BC4D-AF4E-A9FE-4F3F67D92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46" name="Rectangle 74"/>
          <p:cNvSpPr>
            <a:spLocks noChangeArrowheads="1"/>
          </p:cNvSpPr>
          <p:nvPr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latin typeface="Helvetica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charset="2"/>
        <a:buChar char="§"/>
        <a:defRPr lang="en-US" sz="2800" smtClean="0">
          <a:solidFill>
            <a:schemeClr val="hlink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0000"/>
        <a:buFont typeface="Wingdings" charset="2"/>
        <a:buChar char="§"/>
        <a:defRPr lang="en-US" sz="2400" smtClean="0">
          <a:solidFill>
            <a:schemeClr val="hlink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§"/>
        <a:defRPr lang="en-US" sz="2000" smtClean="0">
          <a:solidFill>
            <a:schemeClr val="hlink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§"/>
        <a:defRPr lang="en-US" smtClean="0">
          <a:solidFill>
            <a:schemeClr val="hlink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2"/>
        <a:buChar char="§"/>
        <a:defRPr lang="en-US" smtClean="0">
          <a:solidFill>
            <a:schemeClr val="hlink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3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3.emf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0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4.xls"/><Relationship Id="rId4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e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3.wdp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37655" r="40598" b="4531"/>
          <a:stretch/>
        </p:blipFill>
        <p:spPr>
          <a:xfrm>
            <a:off x="6571222" y="4435738"/>
            <a:ext cx="2572777" cy="2422261"/>
          </a:xfrm>
          <a:prstGeom prst="rect">
            <a:avLst/>
          </a:prstGeom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5466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2800" dirty="0" smtClean="0">
                <a:solidFill>
                  <a:srgbClr val="336699"/>
                </a:solidFill>
                <a:latin typeface="+mj-lt"/>
              </a:rPr>
              <a:t>MONOLITHIC PIXEL DETECTORS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105345"/>
            <a:ext cx="9144000" cy="357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fr-FR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336699"/>
                </a:solidFill>
              </a:rPr>
              <a:t>Legnaro</a:t>
            </a:r>
            <a:r>
              <a:rPr lang="en-US" dirty="0" smtClean="0">
                <a:solidFill>
                  <a:srgbClr val="336699"/>
                </a:solidFill>
              </a:rPr>
              <a:t>, April 2013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1666" y="1140631"/>
            <a:ext cx="8692444" cy="523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Aft>
                <a:spcPts val="1200"/>
              </a:spcAft>
              <a:buClr>
                <a:srgbClr val="FF0000"/>
              </a:buClr>
            </a:pPr>
            <a:r>
              <a:rPr lang="fr-FR" sz="2000" dirty="0" smtClean="0">
                <a:solidFill>
                  <a:srgbClr val="336699"/>
                </a:solidFill>
                <a:latin typeface="+mj-lt"/>
              </a:rPr>
              <a:t>Walter Snoeys</a:t>
            </a:r>
            <a:endParaRPr lang="en-US" sz="2000" dirty="0" smtClean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74250" lvl="1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Acknowledgements</a:t>
            </a: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Collegues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in ESE group and Alice Pixel,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LHCb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RICH, NA57, WA97, RD19, TOTEM and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LePIX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Collaborations</a:t>
            </a:r>
            <a:endParaRPr lang="en-US" sz="2000" dirty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S. Parker, C. Kenney, C.H. Aw, G.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Rosseel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J. Plummer </a:t>
            </a:r>
            <a:endParaRPr lang="en-US" sz="2000" dirty="0" smtClean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E.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Heijne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M. Campbell, E.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Cantatore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…</a:t>
            </a: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K.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Kloukinas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W.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Bialas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B. Van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Koningsveld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A.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Marchioro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…</a:t>
            </a: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A. Potenza, M.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Caselle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C.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Mansuy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P.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Giubilato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S.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Mattiazzo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D. 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Pantano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A.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Rivetti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Y.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Ikemoto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L.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Silvestrin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D.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Bisello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M.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Battaglia</a:t>
            </a:r>
            <a:endParaRPr lang="en-US" sz="2000" dirty="0" smtClean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P.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Chalmet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H.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Mugnier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J.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Rousset</a:t>
            </a:r>
            <a:endParaRPr lang="en-US" sz="2000" dirty="0" smtClean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T.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Kugathashan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C.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Tobon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C.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Cavicchioli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L. Musa</a:t>
            </a:r>
            <a:endParaRPr lang="en-US" sz="2000" dirty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.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Dorokhov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C. Hu, C. </a:t>
            </a:r>
            <a:r>
              <a:rPr lang="en-US" sz="2000" dirty="0" err="1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Colledani</a:t>
            </a:r>
            <a:r>
              <a:rPr lang="en-US" sz="2000" dirty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, M. 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Winter</a:t>
            </a:r>
            <a:endParaRPr lang="en-US" sz="2000" dirty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I. </a:t>
            </a:r>
            <a:r>
              <a:rPr lang="en-US" sz="200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Peric</a:t>
            </a:r>
            <a:endParaRPr lang="en-US" sz="2000" dirty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42900" indent="-342900" algn="ctr">
              <a:lnSpc>
                <a:spcPct val="90000"/>
              </a:lnSpc>
              <a:buClr>
                <a:srgbClr val="FF0000"/>
              </a:buClr>
              <a:buFont typeface="Wingdings" charset="2"/>
              <a:buChar char="§"/>
            </a:pPr>
            <a:endParaRPr lang="fr-FR" sz="2000" dirty="0" smtClean="0">
              <a:solidFill>
                <a:srgbClr val="3366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902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7321" y="62865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336699"/>
                </a:solidFill>
              </a:rPr>
              <a:t>A. </a:t>
            </a:r>
            <a:r>
              <a:rPr lang="en-US" sz="1400" b="0" dirty="0" err="1">
                <a:solidFill>
                  <a:srgbClr val="336699"/>
                </a:solidFill>
              </a:rPr>
              <a:t>Marchioro</a:t>
            </a:r>
            <a:r>
              <a:rPr lang="en-US" sz="1400" b="0" dirty="0">
                <a:solidFill>
                  <a:srgbClr val="336699"/>
                </a:solidFill>
              </a:rPr>
              <a:t> / CERN</a:t>
            </a:r>
          </a:p>
        </p:txBody>
      </p:sp>
      <p:sp>
        <p:nvSpPr>
          <p:cNvPr id="296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61449" y="6400800"/>
            <a:ext cx="482551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fld id="{B652B5B9-C5E1-B342-8270-73BBF31E4049}" type="slidenum">
              <a:rPr lang="en-US" sz="1400">
                <a:solidFill>
                  <a:srgbClr val="336699"/>
                </a:solidFill>
                <a:cs typeface="Arial" charset="0"/>
              </a:rPr>
              <a:pPr/>
              <a:t>10</a:t>
            </a:fld>
            <a:endParaRPr lang="en-US" sz="1400" dirty="0">
              <a:solidFill>
                <a:srgbClr val="336699"/>
              </a:solidFill>
              <a:cs typeface="Arial" charset="0"/>
            </a:endParaRPr>
          </a:p>
        </p:txBody>
      </p:sp>
      <p:pic>
        <p:nvPicPr>
          <p:cNvPr id="29700" name="Picture 3" descr="800px-CMS_Silicon_Tracker_Arty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54" y="1342597"/>
            <a:ext cx="70866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CMS tracker before dressing…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1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96645" y="6288682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336699"/>
                </a:solidFill>
              </a:rPr>
              <a:t>A. </a:t>
            </a:r>
            <a:r>
              <a:rPr lang="en-US" sz="1400" b="0" dirty="0" err="1">
                <a:solidFill>
                  <a:srgbClr val="336699"/>
                </a:solidFill>
              </a:rPr>
              <a:t>Marchioro</a:t>
            </a:r>
            <a:r>
              <a:rPr lang="en-US" sz="1400" b="0" dirty="0">
                <a:solidFill>
                  <a:srgbClr val="336699"/>
                </a:solidFill>
              </a:rPr>
              <a:t> / CERN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165578"/>
            <a:ext cx="60198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71538" y="152400"/>
            <a:ext cx="7815262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… and after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661449" y="6400800"/>
            <a:ext cx="4825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9pPr>
          </a:lstStyle>
          <a:p>
            <a:fld id="{B652B5B9-C5E1-B342-8270-73BBF31E4049}" type="slidenum">
              <a:rPr lang="en-US" sz="1400" smtClean="0">
                <a:solidFill>
                  <a:srgbClr val="336699"/>
                </a:solidFill>
                <a:cs typeface="Arial" charset="0"/>
              </a:rPr>
              <a:pPr/>
              <a:t>11</a:t>
            </a:fld>
            <a:endParaRPr lang="en-US" sz="1400" dirty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0" y="5715000"/>
            <a:ext cx="9144000" cy="62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33 kW in the detector and… 62 kW in the cables ! 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0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96645" y="6288682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336699"/>
                </a:solidFill>
              </a:rPr>
              <a:t>A. </a:t>
            </a:r>
            <a:r>
              <a:rPr lang="en-US" sz="1400" b="0" dirty="0" err="1">
                <a:solidFill>
                  <a:srgbClr val="336699"/>
                </a:solidFill>
              </a:rPr>
              <a:t>Marchioro</a:t>
            </a:r>
            <a:r>
              <a:rPr lang="en-US" sz="1400" b="0" dirty="0">
                <a:solidFill>
                  <a:srgbClr val="336699"/>
                </a:solidFill>
              </a:rPr>
              <a:t> / CERN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661449" y="6400800"/>
            <a:ext cx="4825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9pPr>
          </a:lstStyle>
          <a:p>
            <a:fld id="{B652B5B9-C5E1-B342-8270-73BBF31E4049}" type="slidenum">
              <a:rPr lang="en-US" sz="1400" smtClean="0">
                <a:solidFill>
                  <a:srgbClr val="336699"/>
                </a:solidFill>
                <a:cs typeface="Arial" charset="0"/>
              </a:rPr>
              <a:pPr/>
              <a:t>12</a:t>
            </a:fld>
            <a:endParaRPr lang="en-US" sz="1400" dirty="0">
              <a:solidFill>
                <a:srgbClr val="336699"/>
              </a:solidFill>
              <a:cs typeface="Arial" charset="0"/>
            </a:endParaRPr>
          </a:p>
        </p:txBody>
      </p:sp>
      <p:pic>
        <p:nvPicPr>
          <p:cNvPr id="9" name="Picture 11" descr="Snapshot 2008-09-06 09-29-38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46" y="402653"/>
            <a:ext cx="9152646" cy="590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96645" y="6288682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336699"/>
                </a:solidFill>
              </a:rPr>
              <a:t>A. </a:t>
            </a:r>
            <a:r>
              <a:rPr lang="en-US" sz="1400" b="0" dirty="0" err="1">
                <a:solidFill>
                  <a:srgbClr val="336699"/>
                </a:solidFill>
              </a:rPr>
              <a:t>Marchioro</a:t>
            </a:r>
            <a:r>
              <a:rPr lang="en-US" sz="1400" b="0" dirty="0">
                <a:solidFill>
                  <a:srgbClr val="336699"/>
                </a:solidFill>
              </a:rPr>
              <a:t> / CERN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71538" y="152400"/>
            <a:ext cx="7815262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… and after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8661449" y="6400800"/>
            <a:ext cx="4825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pitchFamily="-112" charset="-128"/>
              </a:defRPr>
            </a:lvl9pPr>
          </a:lstStyle>
          <a:p>
            <a:fld id="{B652B5B9-C5E1-B342-8270-73BBF31E4049}" type="slidenum">
              <a:rPr lang="en-US" sz="1400" smtClean="0">
                <a:solidFill>
                  <a:srgbClr val="336699"/>
                </a:solidFill>
                <a:cs typeface="Arial" charset="0"/>
              </a:rPr>
              <a:pPr/>
              <a:t>13</a:t>
            </a:fld>
            <a:endParaRPr lang="en-US" sz="1400" dirty="0">
              <a:solidFill>
                <a:srgbClr val="336699"/>
              </a:solidFill>
              <a:cs typeface="Arial" charset="0"/>
            </a:endParaRPr>
          </a:p>
        </p:txBody>
      </p:sp>
      <p:pic>
        <p:nvPicPr>
          <p:cNvPr id="9" name="Picture 5" descr="Snapshot 2008-09-07 15-10-47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26997"/>
            <a:ext cx="9144000" cy="615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197715"/>
            <a:ext cx="9144000" cy="451668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731478" y="6293732"/>
            <a:ext cx="1295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fld id="{6171A431-2E48-8248-8EE8-3B301D48980A}" type="slidenum">
              <a:rPr lang="en-US" sz="1400">
                <a:cs typeface="Arial" charset="0"/>
              </a:rPr>
              <a:pPr/>
              <a:t>14</a:t>
            </a:fld>
            <a:endParaRPr lang="en-US" sz="1400">
              <a:cs typeface="Arial" charset="0"/>
            </a:endParaRPr>
          </a:p>
        </p:txBody>
      </p:sp>
      <p:sp>
        <p:nvSpPr>
          <p:cNvPr id="35843" name="Title 4"/>
          <p:cNvSpPr>
            <a:spLocks noGrp="1"/>
          </p:cNvSpPr>
          <p:nvPr>
            <p:ph type="title" idx="4294967295"/>
          </p:nvPr>
        </p:nvSpPr>
        <p:spPr>
          <a:xfrm>
            <a:off x="0" y="151276"/>
            <a:ext cx="9144000" cy="6858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Tracker power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material budget</a:t>
            </a:r>
          </a:p>
        </p:txBody>
      </p:sp>
      <p:pic>
        <p:nvPicPr>
          <p:cNvPr id="35844" name="Picture 10" descr="MaterialBudget72dpi_11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/>
          <a:stretch/>
        </p:blipFill>
        <p:spPr bwMode="auto">
          <a:xfrm>
            <a:off x="4817533" y="1270126"/>
            <a:ext cx="4241801" cy="40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1" descr="RadLeng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/>
          <a:stretch/>
        </p:blipFill>
        <p:spPr bwMode="auto">
          <a:xfrm>
            <a:off x="84667" y="1283934"/>
            <a:ext cx="4642556" cy="44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3127972" y="1607518"/>
            <a:ext cx="93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ATLAS</a:t>
            </a:r>
            <a:endParaRPr lang="en-US" sz="1800" dirty="0"/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5447939" y="1593712"/>
            <a:ext cx="697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D458B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/>
              <a:t>CMS</a:t>
            </a:r>
            <a:endParaRPr lang="en-US" sz="1800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0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52400" y="1145876"/>
            <a:ext cx="8834967" cy="53692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tx1"/>
              </a:solidFill>
              <a:effectLst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180623" y="245535"/>
            <a:ext cx="8839200" cy="436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336699"/>
                </a:solidFill>
                <a:effectLst/>
              </a:rPr>
              <a:t>Low power is key for low mass</a:t>
            </a:r>
            <a:endParaRPr lang="en-US" sz="3200" dirty="0">
              <a:solidFill>
                <a:srgbClr val="336699"/>
              </a:solidFill>
              <a:effectLst/>
            </a:endParaRP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3342923" y="4041775"/>
            <a:ext cx="2137833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9" name="Rectangle 15"/>
          <p:cNvSpPr>
            <a:spLocks noChangeArrowheads="1"/>
          </p:cNvSpPr>
          <p:nvPr/>
        </p:nvSpPr>
        <p:spPr bwMode="auto">
          <a:xfrm>
            <a:off x="0" y="1098588"/>
            <a:ext cx="9144000" cy="427196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/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Now ~ 20mW/cm</a:t>
            </a:r>
            <a:r>
              <a:rPr lang="en-US" sz="2000" b="0" baseline="30000" dirty="0" smtClean="0">
                <a:solidFill>
                  <a:srgbClr val="336699"/>
                </a:solidFill>
                <a:effectLst/>
              </a:rPr>
              <a:t>2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for silicon trackers and &gt; 200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mW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/cm</a:t>
            </a:r>
            <a:r>
              <a:rPr lang="en-US" sz="2000" baseline="30000" dirty="0" smtClean="0">
                <a:solidFill>
                  <a:srgbClr val="336699"/>
                </a:solidFill>
              </a:rPr>
              <a:t>2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for pixels</a:t>
            </a:r>
          </a:p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Cannot increase this by much, but upgrades consider more luminosity &amp; functionality (trigger…), so more for less or equal power.</a:t>
            </a:r>
          </a:p>
          <a:p>
            <a:pPr marL="749300" lvl="1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Lower analog power: see next slides</a:t>
            </a:r>
          </a:p>
          <a:p>
            <a:pPr marL="749300" lvl="1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Lower digital power: look for new </a:t>
            </a:r>
            <a:r>
              <a:rPr lang="en-US" sz="2000" dirty="0" smtClean="0">
                <a:solidFill>
                  <a:srgbClr val="336699"/>
                </a:solidFill>
              </a:rPr>
              <a:t>architectures (example next slide)</a:t>
            </a:r>
            <a:endParaRPr lang="en-US" sz="2000" dirty="0" smtClean="0">
              <a:solidFill>
                <a:srgbClr val="336699"/>
              </a:solidFill>
            </a:endParaRPr>
          </a:p>
          <a:p>
            <a:pPr marL="749300" lvl="1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Lower power for data transmission: may well be ultimate limit</a:t>
            </a:r>
          </a:p>
          <a:p>
            <a:pPr marL="749300" lvl="1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Lower detector power after radiation damage cannot exploit 300 microns thick depletion </a:t>
            </a:r>
            <a:r>
              <a:rPr lang="en-US" sz="2000" dirty="0">
                <a:solidFill>
                  <a:srgbClr val="336699"/>
                </a:solidFill>
              </a:rPr>
              <a:t>: after heavy </a:t>
            </a:r>
            <a:r>
              <a:rPr lang="en-US" sz="2000" dirty="0" err="1">
                <a:solidFill>
                  <a:srgbClr val="336699"/>
                </a:solidFill>
              </a:rPr>
              <a:t>fluence</a:t>
            </a:r>
            <a:r>
              <a:rPr lang="en-US" sz="2000" dirty="0">
                <a:solidFill>
                  <a:srgbClr val="336699"/>
                </a:solidFill>
              </a:rPr>
              <a:t> </a:t>
            </a:r>
            <a:r>
              <a:rPr lang="en-US" sz="2000" dirty="0" smtClean="0">
                <a:solidFill>
                  <a:srgbClr val="336699"/>
                </a:solidFill>
              </a:rPr>
              <a:t>(except 3D detectors).</a:t>
            </a:r>
          </a:p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Would like to improve assembly/integration, need to profit from industry</a:t>
            </a:r>
            <a:r>
              <a:rPr lang="ja-JP" altLang="en-US" sz="2000" b="0" dirty="0" smtClean="0">
                <a:solidFill>
                  <a:srgbClr val="336699"/>
                </a:solidFill>
                <a:effectLst/>
                <a:latin typeface="Arial"/>
              </a:rPr>
              <a:t>’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s automation</a:t>
            </a:r>
          </a:p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endParaRPr lang="en-US" sz="2000" b="0" dirty="0">
              <a:solidFill>
                <a:srgbClr val="336699"/>
              </a:solidFill>
              <a:effectLst/>
            </a:endParaRPr>
          </a:p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charset="0"/>
              <a:buChar char="§"/>
            </a:pP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211000" name="AutoShape 56"/>
          <p:cNvSpPr>
            <a:spLocks noChangeArrowheads="1"/>
          </p:cNvSpPr>
          <p:nvPr/>
        </p:nvSpPr>
        <p:spPr bwMode="auto">
          <a:xfrm>
            <a:off x="373945" y="5489520"/>
            <a:ext cx="8397522" cy="7747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6984A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336699"/>
              </a:solidFill>
            </a:endParaRPr>
          </a:p>
        </p:txBody>
      </p:sp>
      <p:sp>
        <p:nvSpPr>
          <p:cNvPr id="211001" name="Rectangle 57"/>
          <p:cNvSpPr>
            <a:spLocks noChangeArrowheads="1"/>
          </p:cNvSpPr>
          <p:nvPr/>
        </p:nvSpPr>
        <p:spPr bwMode="auto">
          <a:xfrm>
            <a:off x="3743679" y="5635110"/>
            <a:ext cx="194310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0"/>
              <a:buNone/>
            </a:pPr>
            <a:r>
              <a:rPr lang="en-US" dirty="0">
                <a:solidFill>
                  <a:srgbClr val="336699"/>
                </a:solidFill>
                <a:effectLst/>
              </a:rPr>
              <a:t>What next ?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20651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4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 bwMode="auto">
          <a:xfrm>
            <a:off x="0" y="1060226"/>
            <a:ext cx="9144000" cy="4419072"/>
          </a:xfrm>
          <a:prstGeom prst="rect">
            <a:avLst/>
          </a:prstGeom>
          <a:solidFill>
            <a:schemeClr val="bg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52400" y="1145876"/>
            <a:ext cx="8834967" cy="53692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tx1"/>
              </a:solidFill>
              <a:effectLst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P. </a:t>
            </a:r>
            <a:r>
              <a:rPr lang="en-US" dirty="0" err="1" smtClean="0">
                <a:solidFill>
                  <a:srgbClr val="336699"/>
                </a:solidFill>
              </a:rPr>
              <a:t>Giubilato</a:t>
            </a:r>
            <a:r>
              <a:rPr lang="en-US" dirty="0" smtClean="0">
                <a:solidFill>
                  <a:srgbClr val="336699"/>
                </a:solidFill>
              </a:rPr>
              <a:t> - </a:t>
            </a:r>
            <a:r>
              <a:rPr lang="en-US" dirty="0" smtClean="0">
                <a:solidFill>
                  <a:srgbClr val="336699"/>
                </a:solidFill>
              </a:rPr>
              <a:t>Pixel 2012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50687" y="940000"/>
            <a:ext cx="45719" cy="4537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itle 2"/>
          <p:cNvSpPr>
            <a:spLocks noGrp="1"/>
          </p:cNvSpPr>
          <p:nvPr>
            <p:ph type="title"/>
          </p:nvPr>
        </p:nvSpPr>
        <p:spPr>
          <a:xfrm>
            <a:off x="244694" y="23301"/>
            <a:ext cx="8497006" cy="949505"/>
          </a:xfrm>
        </p:spPr>
        <p:txBody>
          <a:bodyPr/>
          <a:lstStyle/>
          <a:p>
            <a:r>
              <a:rPr lang="en-US" sz="2800" dirty="0" smtClean="0">
                <a:solidFill>
                  <a:srgbClr val="336699"/>
                </a:solidFill>
              </a:rPr>
              <a:t>Architecture example</a:t>
            </a:r>
            <a:r>
              <a:rPr lang="en-US" sz="2800" dirty="0" smtClean="0">
                <a:solidFill>
                  <a:srgbClr val="757575"/>
                </a:solidFill>
              </a:rPr>
              <a:t>: reduce number of signals </a:t>
            </a:r>
            <a:br>
              <a:rPr lang="en-US" sz="2800" dirty="0" smtClean="0">
                <a:solidFill>
                  <a:srgbClr val="757575"/>
                </a:solidFill>
              </a:rPr>
            </a:br>
            <a:r>
              <a:rPr lang="en-US" sz="2800" dirty="0" err="1" smtClean="0">
                <a:solidFill>
                  <a:srgbClr val="FF0000"/>
                </a:solidFill>
              </a:rPr>
              <a:t>Orthopix</a:t>
            </a:r>
            <a:r>
              <a:rPr lang="en-US" sz="2800" dirty="0" smtClean="0"/>
              <a:t> </a:t>
            </a:r>
            <a:r>
              <a:rPr lang="en-US" sz="2800" dirty="0"/>
              <a:t>n-maps </a:t>
            </a:r>
            <a:r>
              <a:rPr lang="en-US" sz="2800" u="sng" dirty="0"/>
              <a:t>orthogonal</a:t>
            </a:r>
            <a:r>
              <a:rPr lang="en-US" sz="2800" dirty="0"/>
              <a:t> static sparsification</a:t>
            </a:r>
            <a:endParaRPr lang="en-US" sz="2800" b="1" dirty="0">
              <a:latin typeface="Bradley Hand ITC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69702" y="1234419"/>
            <a:ext cx="162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</a:rPr>
              <a:t>Encoding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92778" y="1624313"/>
            <a:ext cx="2243333" cy="3313183"/>
            <a:chOff x="672483" y="1274791"/>
            <a:chExt cx="2243333" cy="3313183"/>
          </a:xfrm>
        </p:grpSpPr>
        <p:sp>
          <p:nvSpPr>
            <p:cNvPr id="65" name="Rectangle 64"/>
            <p:cNvSpPr/>
            <p:nvPr/>
          </p:nvSpPr>
          <p:spPr>
            <a:xfrm>
              <a:off x="2267744" y="204247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27584" y="204247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267744" y="330261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27584" y="276255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27684" y="330261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727684" y="276255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7584" y="1688489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367644" y="3302618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67644" y="1688489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627784" y="3669890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267744" y="3669890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47664" y="3669890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087724" y="4245954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367644" y="4245954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187624" y="4245954"/>
              <a:ext cx="162000" cy="162000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neDrawing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83" y="1274791"/>
              <a:ext cx="2243333" cy="331318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4793356" y="940000"/>
            <a:ext cx="3980689" cy="4537173"/>
            <a:chOff x="5019290" y="555526"/>
            <a:chExt cx="3980689" cy="4537173"/>
          </a:xfrm>
        </p:grpSpPr>
        <p:sp>
          <p:nvSpPr>
            <p:cNvPr id="82" name="Rectangle 81"/>
            <p:cNvSpPr/>
            <p:nvPr/>
          </p:nvSpPr>
          <p:spPr>
            <a:xfrm>
              <a:off x="6722525" y="555526"/>
              <a:ext cx="45719" cy="4537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083420" y="849945"/>
              <a:ext cx="160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2"/>
                  </a:solidFill>
                  <a:latin typeface="Bradley Hand ITC" pitchFamily="66" charset="0"/>
                </a:rPr>
                <a:t>Purity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72299" y="1536889"/>
              <a:ext cx="172768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</a:t>
              </a:r>
              <a:r>
                <a:rPr lang="en-US" dirty="0" smtClean="0">
                  <a:solidFill>
                    <a:srgbClr val="FF6600"/>
                  </a:solidFill>
                  <a:latin typeface="Bradley Hand ITC" pitchFamily="66" charset="0"/>
                </a:rPr>
                <a:t>x</a:t>
              </a:r>
              <a:r>
                <a:rPr lang="en-US" baseline="-25000" dirty="0" smtClean="0">
                  <a:solidFill>
                    <a:srgbClr val="FF6600"/>
                  </a:solidFill>
                  <a:latin typeface="Bradley Hand ITC" pitchFamily="66" charset="0"/>
                </a:rPr>
                <a:t>1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,</a:t>
              </a:r>
              <a:r>
                <a:rPr lang="en-US" dirty="0" smtClean="0">
                  <a:solidFill>
                    <a:srgbClr val="FF6600"/>
                  </a:solidFill>
                  <a:latin typeface="Bradley Hand ITC" pitchFamily="66" charset="0"/>
                </a:rPr>
                <a:t>y</a:t>
              </a:r>
              <a:r>
                <a:rPr lang="en-US" baseline="-25000" dirty="0" smtClean="0">
                  <a:solidFill>
                    <a:srgbClr val="FF6600"/>
                  </a:solidFill>
                  <a:latin typeface="Bradley Hand ITC" pitchFamily="66" charset="0"/>
                </a:rPr>
                <a:t>1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</a:t>
              </a:r>
              <a:r>
                <a:rPr lang="en-US" dirty="0" smtClean="0">
                  <a:solidFill>
                    <a:srgbClr val="FF6600"/>
                  </a:solidFill>
                  <a:latin typeface="Bradley Hand ITC" pitchFamily="66" charset="0"/>
                </a:rPr>
                <a:t>x</a:t>
              </a:r>
              <a:r>
                <a:rPr lang="en-US" baseline="-25000" dirty="0" smtClean="0">
                  <a:solidFill>
                    <a:srgbClr val="FF6600"/>
                  </a:solidFill>
                  <a:latin typeface="Bradley Hand ITC" pitchFamily="66" charset="0"/>
                </a:rPr>
                <a:t>2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,</a:t>
              </a:r>
              <a:r>
                <a:rPr lang="en-US" dirty="0" smtClean="0">
                  <a:solidFill>
                    <a:srgbClr val="FF6600"/>
                  </a:solidFill>
                  <a:latin typeface="Bradley Hand ITC" pitchFamily="66" charset="0"/>
                </a:rPr>
                <a:t>y</a:t>
              </a:r>
              <a:r>
                <a:rPr lang="en-US" baseline="-25000" dirty="0" smtClean="0">
                  <a:solidFill>
                    <a:srgbClr val="FF6600"/>
                  </a:solidFill>
                  <a:latin typeface="Bradley Hand ITC" pitchFamily="66" charset="0"/>
                </a:rPr>
                <a:t>2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…</a:t>
              </a:r>
              <a:endParaRPr lang="en-US" dirty="0">
                <a:solidFill>
                  <a:schemeClr val="bg2"/>
                </a:solidFill>
                <a:latin typeface="Bradley Hand ITC" pitchFamily="66" charset="0"/>
              </a:endParaRP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</a:t>
              </a:r>
              <a:r>
                <a:rPr lang="en-US" dirty="0" err="1" smtClean="0">
                  <a:solidFill>
                    <a:srgbClr val="FF6600"/>
                  </a:solidFill>
                  <a:latin typeface="Bradley Hand ITC" pitchFamily="66" charset="0"/>
                </a:rPr>
                <a:t>x</a:t>
              </a:r>
              <a:r>
                <a:rPr lang="en-US" baseline="-25000" dirty="0" err="1" smtClean="0">
                  <a:solidFill>
                    <a:srgbClr val="FF6600"/>
                  </a:solidFill>
                  <a:latin typeface="Bradley Hand ITC" pitchFamily="66" charset="0"/>
                </a:rPr>
                <a:t>p</a:t>
              </a:r>
              <a:r>
                <a:rPr lang="en-US" dirty="0" err="1" smtClean="0">
                  <a:solidFill>
                    <a:schemeClr val="bg2"/>
                  </a:solidFill>
                  <a:latin typeface="Bradley Hand ITC" pitchFamily="66" charset="0"/>
                </a:rPr>
                <a:t>,</a:t>
              </a:r>
              <a:r>
                <a:rPr lang="en-US" dirty="0" err="1" smtClean="0">
                  <a:solidFill>
                    <a:srgbClr val="FF6600"/>
                  </a:solidFill>
                  <a:latin typeface="Bradley Hand ITC" pitchFamily="66" charset="0"/>
                </a:rPr>
                <a:t>y</a:t>
              </a:r>
              <a:r>
                <a:rPr lang="en-US" baseline="-25000" dirty="0" err="1" smtClean="0">
                  <a:solidFill>
                    <a:srgbClr val="FF6600"/>
                  </a:solidFill>
                  <a:latin typeface="Bradley Hand ITC" pitchFamily="66" charset="0"/>
                </a:rPr>
                <a:t>p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(x</a:t>
              </a:r>
              <a:r>
                <a:rPr lang="en-US" baseline="-25000" dirty="0" smtClean="0">
                  <a:solidFill>
                    <a:schemeClr val="bg2"/>
                  </a:solidFill>
                  <a:latin typeface="Bradley Hand ITC" pitchFamily="66" charset="0"/>
                </a:rPr>
                <a:t>p+1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,y</a:t>
              </a:r>
              <a:r>
                <a:rPr lang="en-US" baseline="-25000" dirty="0" smtClean="0">
                  <a:solidFill>
                    <a:schemeClr val="bg2"/>
                  </a:solidFill>
                  <a:latin typeface="Bradley Hand ITC" pitchFamily="66" charset="0"/>
                </a:rPr>
                <a:t>p+1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</a:t>
              </a:r>
              <a:r>
                <a:rPr lang="en-US" dirty="0" err="1" smtClean="0">
                  <a:solidFill>
                    <a:srgbClr val="FF6600"/>
                  </a:solidFill>
                  <a:latin typeface="Bradley Hand ITC" pitchFamily="66" charset="0"/>
                </a:rPr>
                <a:t>x</a:t>
              </a:r>
              <a:r>
                <a:rPr lang="en-US" baseline="-25000" dirty="0" err="1" smtClean="0">
                  <a:solidFill>
                    <a:srgbClr val="FF6600"/>
                  </a:solidFill>
                  <a:latin typeface="Bradley Hand ITC" pitchFamily="66" charset="0"/>
                </a:rPr>
                <a:t>r</a:t>
              </a:r>
              <a:r>
                <a:rPr lang="en-US" dirty="0" err="1" smtClean="0">
                  <a:solidFill>
                    <a:schemeClr val="bg2"/>
                  </a:solidFill>
                  <a:latin typeface="Bradley Hand ITC" pitchFamily="66" charset="0"/>
                </a:rPr>
                <a:t>,</a:t>
              </a:r>
              <a:r>
                <a:rPr lang="en-US" dirty="0" err="1" smtClean="0">
                  <a:solidFill>
                    <a:srgbClr val="FF6600"/>
                  </a:solidFill>
                  <a:latin typeface="Bradley Hand ITC" pitchFamily="66" charset="0"/>
                </a:rPr>
                <a:t>y</a:t>
              </a:r>
              <a:r>
                <a:rPr lang="en-US" baseline="-25000" dirty="0" err="1" smtClean="0">
                  <a:solidFill>
                    <a:srgbClr val="FF6600"/>
                  </a:solidFill>
                  <a:latin typeface="Bradley Hand ITC" pitchFamily="66" charset="0"/>
                </a:rPr>
                <a:t>r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…</a:t>
              </a:r>
              <a:endParaRPr lang="en-US" dirty="0">
                <a:solidFill>
                  <a:schemeClr val="bg2"/>
                </a:solidFill>
                <a:latin typeface="Bradley Hand ITC" pitchFamily="66" charset="0"/>
              </a:endParaRP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(</a:t>
              </a:r>
              <a:r>
                <a:rPr lang="en-US" dirty="0" err="1" smtClean="0">
                  <a:solidFill>
                    <a:schemeClr val="bg2"/>
                  </a:solidFill>
                  <a:latin typeface="Bradley Hand ITC" pitchFamily="66" charset="0"/>
                </a:rPr>
                <a:t>x</a:t>
              </a:r>
              <a:r>
                <a:rPr lang="en-US" baseline="-25000" dirty="0" err="1" smtClean="0">
                  <a:solidFill>
                    <a:schemeClr val="bg2"/>
                  </a:solidFill>
                  <a:latin typeface="Bradley Hand ITC" pitchFamily="66" charset="0"/>
                </a:rPr>
                <a:t>n</a:t>
              </a:r>
              <a:r>
                <a:rPr lang="en-US" dirty="0" err="1" smtClean="0">
                  <a:solidFill>
                    <a:schemeClr val="bg2"/>
                  </a:solidFill>
                  <a:latin typeface="Bradley Hand ITC" pitchFamily="66" charset="0"/>
                </a:rPr>
                <a:t>,y</a:t>
              </a:r>
              <a:r>
                <a:rPr lang="en-US" baseline="-25000" dirty="0" err="1" smtClean="0">
                  <a:solidFill>
                    <a:schemeClr val="bg2"/>
                  </a:solidFill>
                  <a:latin typeface="Bradley Hand ITC" pitchFamily="66" charset="0"/>
                </a:rPr>
                <a:t>n</a:t>
              </a:r>
              <a:r>
                <a:rPr lang="en-US" dirty="0" smtClean="0">
                  <a:solidFill>
                    <a:schemeClr val="bg2"/>
                  </a:solidFill>
                  <a:latin typeface="Bradley Hand ITC" pitchFamily="66" charset="0"/>
                </a:rPr>
                <a:t>)</a:t>
              </a:r>
            </a:p>
          </p:txBody>
        </p:sp>
        <p:sp>
          <p:nvSpPr>
            <p:cNvPr id="86" name="Left Brace 85"/>
            <p:cNvSpPr/>
            <p:nvPr/>
          </p:nvSpPr>
          <p:spPr>
            <a:xfrm>
              <a:off x="7164288" y="1585282"/>
              <a:ext cx="171160" cy="1094480"/>
            </a:xfrm>
            <a:prstGeom prst="leftBrace">
              <a:avLst/>
            </a:prstGeom>
            <a:ln w="127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Left Brace 86"/>
            <p:cNvSpPr/>
            <p:nvPr/>
          </p:nvSpPr>
          <p:spPr>
            <a:xfrm>
              <a:off x="7173148" y="2737410"/>
              <a:ext cx="171160" cy="1013480"/>
            </a:xfrm>
            <a:prstGeom prst="lef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reeform 87"/>
            <p:cNvSpPr/>
            <p:nvPr/>
          </p:nvSpPr>
          <p:spPr>
            <a:xfrm rot="844438" flipV="1">
              <a:off x="5717470" y="2014094"/>
              <a:ext cx="1402364" cy="538720"/>
            </a:xfrm>
            <a:custGeom>
              <a:avLst/>
              <a:gdLst>
                <a:gd name="connsiteX0" fmla="*/ 0 w 1889631"/>
                <a:gd name="connsiteY0" fmla="*/ 0 h 887195"/>
                <a:gd name="connsiteX1" fmla="*/ 1630907 w 1889631"/>
                <a:gd name="connsiteY1" fmla="*/ 354842 h 887195"/>
                <a:gd name="connsiteX2" fmla="*/ 1849272 w 1889631"/>
                <a:gd name="connsiteY2" fmla="*/ 805218 h 887195"/>
                <a:gd name="connsiteX3" fmla="*/ 1248770 w 1889631"/>
                <a:gd name="connsiteY3" fmla="*/ 614149 h 887195"/>
                <a:gd name="connsiteX4" fmla="*/ 1187355 w 1889631"/>
                <a:gd name="connsiteY4" fmla="*/ 887105 h 887195"/>
                <a:gd name="connsiteX0" fmla="*/ 0 w 1889631"/>
                <a:gd name="connsiteY0" fmla="*/ 0 h 810283"/>
                <a:gd name="connsiteX1" fmla="*/ 1630907 w 1889631"/>
                <a:gd name="connsiteY1" fmla="*/ 354842 h 810283"/>
                <a:gd name="connsiteX2" fmla="*/ 1849272 w 1889631"/>
                <a:gd name="connsiteY2" fmla="*/ 805218 h 810283"/>
                <a:gd name="connsiteX3" fmla="*/ 1248770 w 1889631"/>
                <a:gd name="connsiteY3" fmla="*/ 614149 h 810283"/>
                <a:gd name="connsiteX0" fmla="*/ 0 w 1889631"/>
                <a:gd name="connsiteY0" fmla="*/ 0 h 805218"/>
                <a:gd name="connsiteX1" fmla="*/ 1630907 w 1889631"/>
                <a:gd name="connsiteY1" fmla="*/ 354842 h 805218"/>
                <a:gd name="connsiteX2" fmla="*/ 1849272 w 1889631"/>
                <a:gd name="connsiteY2" fmla="*/ 805218 h 805218"/>
                <a:gd name="connsiteX0" fmla="*/ 0 w 1630907"/>
                <a:gd name="connsiteY0" fmla="*/ 0 h 354842"/>
                <a:gd name="connsiteX1" fmla="*/ 1630907 w 1630907"/>
                <a:gd name="connsiteY1" fmla="*/ 354842 h 354842"/>
                <a:gd name="connsiteX0" fmla="*/ 0 w 1630907"/>
                <a:gd name="connsiteY0" fmla="*/ 144698 h 499540"/>
                <a:gd name="connsiteX1" fmla="*/ 1630907 w 1630907"/>
                <a:gd name="connsiteY1" fmla="*/ 499540 h 499540"/>
                <a:gd name="connsiteX0" fmla="*/ 0 w 1630907"/>
                <a:gd name="connsiteY0" fmla="*/ 264004 h 618846"/>
                <a:gd name="connsiteX1" fmla="*/ 1630907 w 1630907"/>
                <a:gd name="connsiteY1" fmla="*/ 618846 h 618846"/>
                <a:gd name="connsiteX0" fmla="*/ 0 w 1367246"/>
                <a:gd name="connsiteY0" fmla="*/ 295894 h 589028"/>
                <a:gd name="connsiteX1" fmla="*/ 1367246 w 1367246"/>
                <a:gd name="connsiteY1" fmla="*/ 589028 h 589028"/>
                <a:gd name="connsiteX0" fmla="*/ 0 w 1630907"/>
                <a:gd name="connsiteY0" fmla="*/ 269625 h 613248"/>
                <a:gd name="connsiteX1" fmla="*/ 1630907 w 1630907"/>
                <a:gd name="connsiteY1" fmla="*/ 613248 h 613248"/>
                <a:gd name="connsiteX0" fmla="*/ 0 w 1630907"/>
                <a:gd name="connsiteY0" fmla="*/ 275919 h 619542"/>
                <a:gd name="connsiteX1" fmla="*/ 1630907 w 1630907"/>
                <a:gd name="connsiteY1" fmla="*/ 619542 h 619542"/>
                <a:gd name="connsiteX0" fmla="*/ 0 w 1630907"/>
                <a:gd name="connsiteY0" fmla="*/ 236990 h 580613"/>
                <a:gd name="connsiteX1" fmla="*/ 1630907 w 1630907"/>
                <a:gd name="connsiteY1" fmla="*/ 580613 h 580613"/>
                <a:gd name="connsiteX0" fmla="*/ 0 w 1630907"/>
                <a:gd name="connsiteY0" fmla="*/ 272813 h 616436"/>
                <a:gd name="connsiteX1" fmla="*/ 1630907 w 1630907"/>
                <a:gd name="connsiteY1" fmla="*/ 616436 h 616436"/>
                <a:gd name="connsiteX0" fmla="*/ 0 w 1630907"/>
                <a:gd name="connsiteY0" fmla="*/ 257797 h 601420"/>
                <a:gd name="connsiteX1" fmla="*/ 1630907 w 1630907"/>
                <a:gd name="connsiteY1" fmla="*/ 601420 h 601420"/>
                <a:gd name="connsiteX0" fmla="*/ 0 w 1630907"/>
                <a:gd name="connsiteY0" fmla="*/ 269376 h 612999"/>
                <a:gd name="connsiteX1" fmla="*/ 1630907 w 1630907"/>
                <a:gd name="connsiteY1" fmla="*/ 612999 h 612999"/>
                <a:gd name="connsiteX0" fmla="*/ 0 w 1675785"/>
                <a:gd name="connsiteY0" fmla="*/ 233271 h 672261"/>
                <a:gd name="connsiteX1" fmla="*/ 1675785 w 1675785"/>
                <a:gd name="connsiteY1" fmla="*/ 672261 h 672261"/>
                <a:gd name="connsiteX0" fmla="*/ 0 w 1675785"/>
                <a:gd name="connsiteY0" fmla="*/ 225627 h 687057"/>
                <a:gd name="connsiteX1" fmla="*/ 1675785 w 1675785"/>
                <a:gd name="connsiteY1" fmla="*/ 687057 h 687057"/>
                <a:gd name="connsiteX0" fmla="*/ 0 w 1675785"/>
                <a:gd name="connsiteY0" fmla="*/ 263478 h 724908"/>
                <a:gd name="connsiteX1" fmla="*/ 1675785 w 1675785"/>
                <a:gd name="connsiteY1" fmla="*/ 724908 h 724908"/>
                <a:gd name="connsiteX0" fmla="*/ 0 w 1670175"/>
                <a:gd name="connsiteY0" fmla="*/ 270062 h 714663"/>
                <a:gd name="connsiteX1" fmla="*/ 1670175 w 1670175"/>
                <a:gd name="connsiteY1" fmla="*/ 714663 h 714663"/>
                <a:gd name="connsiteX0" fmla="*/ 0 w 1670175"/>
                <a:gd name="connsiteY0" fmla="*/ 279478 h 724079"/>
                <a:gd name="connsiteX1" fmla="*/ 1670175 w 1670175"/>
                <a:gd name="connsiteY1" fmla="*/ 724079 h 724079"/>
                <a:gd name="connsiteX0" fmla="*/ 0 w 1670175"/>
                <a:gd name="connsiteY0" fmla="*/ 277122 h 721723"/>
                <a:gd name="connsiteX1" fmla="*/ 1670175 w 1670175"/>
                <a:gd name="connsiteY1" fmla="*/ 721723 h 72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0175" h="721723">
                  <a:moveTo>
                    <a:pt x="0" y="277122"/>
                  </a:moveTo>
                  <a:cubicBezTo>
                    <a:pt x="345314" y="-112041"/>
                    <a:pt x="1349194" y="-195259"/>
                    <a:pt x="1670175" y="721723"/>
                  </a:cubicBezTo>
                </a:path>
              </a:pathLst>
            </a:custGeom>
            <a:noFill/>
            <a:ln>
              <a:solidFill>
                <a:srgbClr val="FF6600">
                  <a:alpha val="80000"/>
                </a:srgb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5019290" y="2662728"/>
              <a:ext cx="2169410" cy="270170"/>
              <a:chOff x="5019290" y="2662728"/>
              <a:chExt cx="2169410" cy="270170"/>
            </a:xfrm>
          </p:grpSpPr>
          <p:sp>
            <p:nvSpPr>
              <p:cNvPr id="91" name="Freeform 90"/>
              <p:cNvSpPr/>
              <p:nvPr/>
            </p:nvSpPr>
            <p:spPr>
              <a:xfrm rot="1892546" flipV="1">
                <a:off x="5019290" y="2662728"/>
                <a:ext cx="2169410" cy="270170"/>
              </a:xfrm>
              <a:custGeom>
                <a:avLst/>
                <a:gdLst>
                  <a:gd name="connsiteX0" fmla="*/ 0 w 1889631"/>
                  <a:gd name="connsiteY0" fmla="*/ 0 h 887195"/>
                  <a:gd name="connsiteX1" fmla="*/ 1630907 w 1889631"/>
                  <a:gd name="connsiteY1" fmla="*/ 354842 h 887195"/>
                  <a:gd name="connsiteX2" fmla="*/ 1849272 w 1889631"/>
                  <a:gd name="connsiteY2" fmla="*/ 805218 h 887195"/>
                  <a:gd name="connsiteX3" fmla="*/ 1248770 w 1889631"/>
                  <a:gd name="connsiteY3" fmla="*/ 614149 h 887195"/>
                  <a:gd name="connsiteX4" fmla="*/ 1187355 w 1889631"/>
                  <a:gd name="connsiteY4" fmla="*/ 887105 h 887195"/>
                  <a:gd name="connsiteX0" fmla="*/ 0 w 1889631"/>
                  <a:gd name="connsiteY0" fmla="*/ 0 h 810283"/>
                  <a:gd name="connsiteX1" fmla="*/ 1630907 w 1889631"/>
                  <a:gd name="connsiteY1" fmla="*/ 354842 h 810283"/>
                  <a:gd name="connsiteX2" fmla="*/ 1849272 w 1889631"/>
                  <a:gd name="connsiteY2" fmla="*/ 805218 h 810283"/>
                  <a:gd name="connsiteX3" fmla="*/ 1248770 w 1889631"/>
                  <a:gd name="connsiteY3" fmla="*/ 614149 h 810283"/>
                  <a:gd name="connsiteX0" fmla="*/ 0 w 1889631"/>
                  <a:gd name="connsiteY0" fmla="*/ 0 h 805218"/>
                  <a:gd name="connsiteX1" fmla="*/ 1630907 w 1889631"/>
                  <a:gd name="connsiteY1" fmla="*/ 354842 h 805218"/>
                  <a:gd name="connsiteX2" fmla="*/ 1849272 w 1889631"/>
                  <a:gd name="connsiteY2" fmla="*/ 805218 h 805218"/>
                  <a:gd name="connsiteX0" fmla="*/ 0 w 1630907"/>
                  <a:gd name="connsiteY0" fmla="*/ 0 h 354842"/>
                  <a:gd name="connsiteX1" fmla="*/ 1630907 w 1630907"/>
                  <a:gd name="connsiteY1" fmla="*/ 354842 h 354842"/>
                  <a:gd name="connsiteX0" fmla="*/ 0 w 1630907"/>
                  <a:gd name="connsiteY0" fmla="*/ 144698 h 499540"/>
                  <a:gd name="connsiteX1" fmla="*/ 1630907 w 1630907"/>
                  <a:gd name="connsiteY1" fmla="*/ 499540 h 499540"/>
                  <a:gd name="connsiteX0" fmla="*/ 0 w 1630907"/>
                  <a:gd name="connsiteY0" fmla="*/ 264004 h 618846"/>
                  <a:gd name="connsiteX1" fmla="*/ 1630907 w 1630907"/>
                  <a:gd name="connsiteY1" fmla="*/ 618846 h 618846"/>
                  <a:gd name="connsiteX0" fmla="*/ 0 w 1367246"/>
                  <a:gd name="connsiteY0" fmla="*/ 295894 h 589028"/>
                  <a:gd name="connsiteX1" fmla="*/ 1367246 w 1367246"/>
                  <a:gd name="connsiteY1" fmla="*/ 589028 h 589028"/>
                  <a:gd name="connsiteX0" fmla="*/ 0 w 1630907"/>
                  <a:gd name="connsiteY0" fmla="*/ 269625 h 613248"/>
                  <a:gd name="connsiteX1" fmla="*/ 1630907 w 1630907"/>
                  <a:gd name="connsiteY1" fmla="*/ 613248 h 613248"/>
                  <a:gd name="connsiteX0" fmla="*/ 0 w 1630907"/>
                  <a:gd name="connsiteY0" fmla="*/ 275919 h 619542"/>
                  <a:gd name="connsiteX1" fmla="*/ 1630907 w 1630907"/>
                  <a:gd name="connsiteY1" fmla="*/ 619542 h 619542"/>
                  <a:gd name="connsiteX0" fmla="*/ 0 w 1630907"/>
                  <a:gd name="connsiteY0" fmla="*/ 236990 h 580613"/>
                  <a:gd name="connsiteX1" fmla="*/ 1630907 w 1630907"/>
                  <a:gd name="connsiteY1" fmla="*/ 580613 h 580613"/>
                  <a:gd name="connsiteX0" fmla="*/ 0 w 1630907"/>
                  <a:gd name="connsiteY0" fmla="*/ 272813 h 616436"/>
                  <a:gd name="connsiteX1" fmla="*/ 1630907 w 1630907"/>
                  <a:gd name="connsiteY1" fmla="*/ 616436 h 616436"/>
                  <a:gd name="connsiteX0" fmla="*/ 0 w 1630907"/>
                  <a:gd name="connsiteY0" fmla="*/ 257797 h 601420"/>
                  <a:gd name="connsiteX1" fmla="*/ 1630907 w 1630907"/>
                  <a:gd name="connsiteY1" fmla="*/ 601420 h 601420"/>
                  <a:gd name="connsiteX0" fmla="*/ 0 w 1630907"/>
                  <a:gd name="connsiteY0" fmla="*/ 269376 h 612999"/>
                  <a:gd name="connsiteX1" fmla="*/ 1630907 w 1630907"/>
                  <a:gd name="connsiteY1" fmla="*/ 612999 h 612999"/>
                  <a:gd name="connsiteX0" fmla="*/ 0 w 1675785"/>
                  <a:gd name="connsiteY0" fmla="*/ 233271 h 672261"/>
                  <a:gd name="connsiteX1" fmla="*/ 1675785 w 1675785"/>
                  <a:gd name="connsiteY1" fmla="*/ 672261 h 672261"/>
                  <a:gd name="connsiteX0" fmla="*/ 0 w 1675785"/>
                  <a:gd name="connsiteY0" fmla="*/ 225627 h 687057"/>
                  <a:gd name="connsiteX1" fmla="*/ 1675785 w 1675785"/>
                  <a:gd name="connsiteY1" fmla="*/ 687057 h 687057"/>
                  <a:gd name="connsiteX0" fmla="*/ 0 w 1675785"/>
                  <a:gd name="connsiteY0" fmla="*/ 263478 h 724908"/>
                  <a:gd name="connsiteX1" fmla="*/ 1675785 w 1675785"/>
                  <a:gd name="connsiteY1" fmla="*/ 724908 h 724908"/>
                  <a:gd name="connsiteX0" fmla="*/ 0 w 1670175"/>
                  <a:gd name="connsiteY0" fmla="*/ 270062 h 714663"/>
                  <a:gd name="connsiteX1" fmla="*/ 1670175 w 1670175"/>
                  <a:gd name="connsiteY1" fmla="*/ 714663 h 714663"/>
                  <a:gd name="connsiteX0" fmla="*/ 0 w 1670175"/>
                  <a:gd name="connsiteY0" fmla="*/ 279478 h 724079"/>
                  <a:gd name="connsiteX1" fmla="*/ 1670175 w 1670175"/>
                  <a:gd name="connsiteY1" fmla="*/ 724079 h 724079"/>
                  <a:gd name="connsiteX0" fmla="*/ 0 w 1670175"/>
                  <a:gd name="connsiteY0" fmla="*/ 277122 h 721723"/>
                  <a:gd name="connsiteX1" fmla="*/ 1670175 w 1670175"/>
                  <a:gd name="connsiteY1" fmla="*/ 721723 h 721723"/>
                  <a:gd name="connsiteX0" fmla="*/ 0 w 1670175"/>
                  <a:gd name="connsiteY0" fmla="*/ 169160 h 613761"/>
                  <a:gd name="connsiteX1" fmla="*/ 1670175 w 1670175"/>
                  <a:gd name="connsiteY1" fmla="*/ 613761 h 613761"/>
                  <a:gd name="connsiteX0" fmla="*/ 0 w 1711657"/>
                  <a:gd name="connsiteY0" fmla="*/ 192693 h 541434"/>
                  <a:gd name="connsiteX1" fmla="*/ 1711657 w 1711657"/>
                  <a:gd name="connsiteY1" fmla="*/ 541434 h 541434"/>
                  <a:gd name="connsiteX0" fmla="*/ 0 w 1711657"/>
                  <a:gd name="connsiteY0" fmla="*/ 249535 h 598276"/>
                  <a:gd name="connsiteX1" fmla="*/ 1711657 w 1711657"/>
                  <a:gd name="connsiteY1" fmla="*/ 598276 h 598276"/>
                  <a:gd name="connsiteX0" fmla="*/ 0 w 1711657"/>
                  <a:gd name="connsiteY0" fmla="*/ 180352 h 529093"/>
                  <a:gd name="connsiteX1" fmla="*/ 1711657 w 1711657"/>
                  <a:gd name="connsiteY1" fmla="*/ 529093 h 529093"/>
                  <a:gd name="connsiteX0" fmla="*/ 0 w 1768011"/>
                  <a:gd name="connsiteY0" fmla="*/ 235165 h 405153"/>
                  <a:gd name="connsiteX1" fmla="*/ 1768011 w 1768011"/>
                  <a:gd name="connsiteY1" fmla="*/ 405154 h 405153"/>
                  <a:gd name="connsiteX0" fmla="*/ 0 w 1768011"/>
                  <a:gd name="connsiteY0" fmla="*/ 214214 h 384203"/>
                  <a:gd name="connsiteX1" fmla="*/ 1768011 w 1768011"/>
                  <a:gd name="connsiteY1" fmla="*/ 384203 h 38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8011" h="384203">
                    <a:moveTo>
                      <a:pt x="0" y="214214"/>
                    </a:moveTo>
                    <a:cubicBezTo>
                      <a:pt x="345314" y="-174949"/>
                      <a:pt x="1390870" y="17115"/>
                      <a:pt x="1768011" y="384203"/>
                    </a:cubicBezTo>
                  </a:path>
                </a:pathLst>
              </a:custGeom>
              <a:noFill/>
              <a:ln>
                <a:solidFill>
                  <a:srgbClr val="FF0000">
                    <a:alpha val="80000"/>
                  </a:srgbClr>
                </a:solidFill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Freeform 91"/>
              <p:cNvSpPr/>
              <p:nvPr/>
            </p:nvSpPr>
            <p:spPr>
              <a:xfrm rot="826725">
                <a:off x="5209666" y="2718021"/>
                <a:ext cx="783411" cy="119996"/>
              </a:xfrm>
              <a:custGeom>
                <a:avLst/>
                <a:gdLst>
                  <a:gd name="connsiteX0" fmla="*/ 0 w 1889631"/>
                  <a:gd name="connsiteY0" fmla="*/ 0 h 887195"/>
                  <a:gd name="connsiteX1" fmla="*/ 1630907 w 1889631"/>
                  <a:gd name="connsiteY1" fmla="*/ 354842 h 887195"/>
                  <a:gd name="connsiteX2" fmla="*/ 1849272 w 1889631"/>
                  <a:gd name="connsiteY2" fmla="*/ 805218 h 887195"/>
                  <a:gd name="connsiteX3" fmla="*/ 1248770 w 1889631"/>
                  <a:gd name="connsiteY3" fmla="*/ 614149 h 887195"/>
                  <a:gd name="connsiteX4" fmla="*/ 1187355 w 1889631"/>
                  <a:gd name="connsiteY4" fmla="*/ 887105 h 887195"/>
                  <a:gd name="connsiteX0" fmla="*/ 0 w 1889631"/>
                  <a:gd name="connsiteY0" fmla="*/ 0 h 810283"/>
                  <a:gd name="connsiteX1" fmla="*/ 1630907 w 1889631"/>
                  <a:gd name="connsiteY1" fmla="*/ 354842 h 810283"/>
                  <a:gd name="connsiteX2" fmla="*/ 1849272 w 1889631"/>
                  <a:gd name="connsiteY2" fmla="*/ 805218 h 810283"/>
                  <a:gd name="connsiteX3" fmla="*/ 1248770 w 1889631"/>
                  <a:gd name="connsiteY3" fmla="*/ 614149 h 810283"/>
                  <a:gd name="connsiteX0" fmla="*/ 0 w 1889631"/>
                  <a:gd name="connsiteY0" fmla="*/ 0 h 805218"/>
                  <a:gd name="connsiteX1" fmla="*/ 1630907 w 1889631"/>
                  <a:gd name="connsiteY1" fmla="*/ 354842 h 805218"/>
                  <a:gd name="connsiteX2" fmla="*/ 1849272 w 1889631"/>
                  <a:gd name="connsiteY2" fmla="*/ 805218 h 805218"/>
                  <a:gd name="connsiteX0" fmla="*/ 0 w 1630907"/>
                  <a:gd name="connsiteY0" fmla="*/ 0 h 354842"/>
                  <a:gd name="connsiteX1" fmla="*/ 1630907 w 1630907"/>
                  <a:gd name="connsiteY1" fmla="*/ 354842 h 354842"/>
                  <a:gd name="connsiteX0" fmla="*/ 0 w 1630907"/>
                  <a:gd name="connsiteY0" fmla="*/ 144698 h 499540"/>
                  <a:gd name="connsiteX1" fmla="*/ 1630907 w 1630907"/>
                  <a:gd name="connsiteY1" fmla="*/ 499540 h 499540"/>
                  <a:gd name="connsiteX0" fmla="*/ 0 w 1630907"/>
                  <a:gd name="connsiteY0" fmla="*/ 264004 h 618846"/>
                  <a:gd name="connsiteX1" fmla="*/ 1630907 w 1630907"/>
                  <a:gd name="connsiteY1" fmla="*/ 618846 h 618846"/>
                  <a:gd name="connsiteX0" fmla="*/ 0 w 1367246"/>
                  <a:gd name="connsiteY0" fmla="*/ 295894 h 589028"/>
                  <a:gd name="connsiteX1" fmla="*/ 1367246 w 1367246"/>
                  <a:gd name="connsiteY1" fmla="*/ 589028 h 589028"/>
                  <a:gd name="connsiteX0" fmla="*/ 0 w 1630907"/>
                  <a:gd name="connsiteY0" fmla="*/ 269625 h 613248"/>
                  <a:gd name="connsiteX1" fmla="*/ 1630907 w 1630907"/>
                  <a:gd name="connsiteY1" fmla="*/ 613248 h 613248"/>
                  <a:gd name="connsiteX0" fmla="*/ 0 w 1630907"/>
                  <a:gd name="connsiteY0" fmla="*/ 275919 h 619542"/>
                  <a:gd name="connsiteX1" fmla="*/ 1630907 w 1630907"/>
                  <a:gd name="connsiteY1" fmla="*/ 619542 h 619542"/>
                  <a:gd name="connsiteX0" fmla="*/ 0 w 1630907"/>
                  <a:gd name="connsiteY0" fmla="*/ 236990 h 580613"/>
                  <a:gd name="connsiteX1" fmla="*/ 1630907 w 1630907"/>
                  <a:gd name="connsiteY1" fmla="*/ 580613 h 580613"/>
                  <a:gd name="connsiteX0" fmla="*/ 0 w 1630907"/>
                  <a:gd name="connsiteY0" fmla="*/ 272813 h 616436"/>
                  <a:gd name="connsiteX1" fmla="*/ 1630907 w 1630907"/>
                  <a:gd name="connsiteY1" fmla="*/ 616436 h 616436"/>
                  <a:gd name="connsiteX0" fmla="*/ 0 w 1630907"/>
                  <a:gd name="connsiteY0" fmla="*/ 257797 h 601420"/>
                  <a:gd name="connsiteX1" fmla="*/ 1630907 w 1630907"/>
                  <a:gd name="connsiteY1" fmla="*/ 601420 h 601420"/>
                  <a:gd name="connsiteX0" fmla="*/ 0 w 1630907"/>
                  <a:gd name="connsiteY0" fmla="*/ 269376 h 612999"/>
                  <a:gd name="connsiteX1" fmla="*/ 1630907 w 1630907"/>
                  <a:gd name="connsiteY1" fmla="*/ 612999 h 612999"/>
                  <a:gd name="connsiteX0" fmla="*/ 0 w 1675785"/>
                  <a:gd name="connsiteY0" fmla="*/ 233271 h 672261"/>
                  <a:gd name="connsiteX1" fmla="*/ 1675785 w 1675785"/>
                  <a:gd name="connsiteY1" fmla="*/ 672261 h 672261"/>
                  <a:gd name="connsiteX0" fmla="*/ 0 w 1675785"/>
                  <a:gd name="connsiteY0" fmla="*/ 225627 h 687057"/>
                  <a:gd name="connsiteX1" fmla="*/ 1675785 w 1675785"/>
                  <a:gd name="connsiteY1" fmla="*/ 687057 h 687057"/>
                  <a:gd name="connsiteX0" fmla="*/ 0 w 1675785"/>
                  <a:gd name="connsiteY0" fmla="*/ 263478 h 724908"/>
                  <a:gd name="connsiteX1" fmla="*/ 1675785 w 1675785"/>
                  <a:gd name="connsiteY1" fmla="*/ 724908 h 724908"/>
                  <a:gd name="connsiteX0" fmla="*/ 0 w 1670175"/>
                  <a:gd name="connsiteY0" fmla="*/ 270062 h 714663"/>
                  <a:gd name="connsiteX1" fmla="*/ 1670175 w 1670175"/>
                  <a:gd name="connsiteY1" fmla="*/ 714663 h 714663"/>
                  <a:gd name="connsiteX0" fmla="*/ 0 w 1670175"/>
                  <a:gd name="connsiteY0" fmla="*/ 279478 h 724079"/>
                  <a:gd name="connsiteX1" fmla="*/ 1670175 w 1670175"/>
                  <a:gd name="connsiteY1" fmla="*/ 724079 h 724079"/>
                  <a:gd name="connsiteX0" fmla="*/ 0 w 1670175"/>
                  <a:gd name="connsiteY0" fmla="*/ 277122 h 721723"/>
                  <a:gd name="connsiteX1" fmla="*/ 1670175 w 1670175"/>
                  <a:gd name="connsiteY1" fmla="*/ 721723 h 721723"/>
                  <a:gd name="connsiteX0" fmla="*/ 0 w 1670175"/>
                  <a:gd name="connsiteY0" fmla="*/ 169160 h 613761"/>
                  <a:gd name="connsiteX1" fmla="*/ 1670175 w 1670175"/>
                  <a:gd name="connsiteY1" fmla="*/ 613761 h 613761"/>
                  <a:gd name="connsiteX0" fmla="*/ 0 w 1711657"/>
                  <a:gd name="connsiteY0" fmla="*/ 192693 h 541434"/>
                  <a:gd name="connsiteX1" fmla="*/ 1711657 w 1711657"/>
                  <a:gd name="connsiteY1" fmla="*/ 541434 h 541434"/>
                  <a:gd name="connsiteX0" fmla="*/ 0 w 1711657"/>
                  <a:gd name="connsiteY0" fmla="*/ 249535 h 598276"/>
                  <a:gd name="connsiteX1" fmla="*/ 1711657 w 1711657"/>
                  <a:gd name="connsiteY1" fmla="*/ 598276 h 598276"/>
                  <a:gd name="connsiteX0" fmla="*/ 0 w 1711657"/>
                  <a:gd name="connsiteY0" fmla="*/ 180352 h 529093"/>
                  <a:gd name="connsiteX1" fmla="*/ 1711657 w 1711657"/>
                  <a:gd name="connsiteY1" fmla="*/ 529093 h 529093"/>
                  <a:gd name="connsiteX0" fmla="*/ 0 w 1768011"/>
                  <a:gd name="connsiteY0" fmla="*/ 235165 h 405153"/>
                  <a:gd name="connsiteX1" fmla="*/ 1768011 w 1768011"/>
                  <a:gd name="connsiteY1" fmla="*/ 405154 h 405153"/>
                  <a:gd name="connsiteX0" fmla="*/ 0 w 1768011"/>
                  <a:gd name="connsiteY0" fmla="*/ 214214 h 384203"/>
                  <a:gd name="connsiteX1" fmla="*/ 1768011 w 1768011"/>
                  <a:gd name="connsiteY1" fmla="*/ 384203 h 384203"/>
                  <a:gd name="connsiteX0" fmla="*/ 0 w 623581"/>
                  <a:gd name="connsiteY0" fmla="*/ 308853 h 308853"/>
                  <a:gd name="connsiteX1" fmla="*/ 623581 w 623581"/>
                  <a:gd name="connsiteY1" fmla="*/ 259768 h 308853"/>
                  <a:gd name="connsiteX0" fmla="*/ 0 w 623581"/>
                  <a:gd name="connsiteY0" fmla="*/ 214435 h 214435"/>
                  <a:gd name="connsiteX1" fmla="*/ 623581 w 623581"/>
                  <a:gd name="connsiteY1" fmla="*/ 165350 h 214435"/>
                  <a:gd name="connsiteX0" fmla="*/ 0 w 623581"/>
                  <a:gd name="connsiteY0" fmla="*/ 106368 h 106368"/>
                  <a:gd name="connsiteX1" fmla="*/ 623581 w 623581"/>
                  <a:gd name="connsiteY1" fmla="*/ 57283 h 106368"/>
                  <a:gd name="connsiteX0" fmla="*/ 0 w 623581"/>
                  <a:gd name="connsiteY0" fmla="*/ 109509 h 109509"/>
                  <a:gd name="connsiteX1" fmla="*/ 623581 w 623581"/>
                  <a:gd name="connsiteY1" fmla="*/ 60424 h 109509"/>
                  <a:gd name="connsiteX0" fmla="*/ 0 w 638459"/>
                  <a:gd name="connsiteY0" fmla="*/ 118176 h 118176"/>
                  <a:gd name="connsiteX1" fmla="*/ 638459 w 638459"/>
                  <a:gd name="connsiteY1" fmla="*/ 56275 h 118176"/>
                  <a:gd name="connsiteX0" fmla="*/ 0 w 638459"/>
                  <a:gd name="connsiteY0" fmla="*/ 133684 h 133684"/>
                  <a:gd name="connsiteX1" fmla="*/ 638459 w 638459"/>
                  <a:gd name="connsiteY1" fmla="*/ 71783 h 13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8459" h="133684">
                    <a:moveTo>
                      <a:pt x="0" y="133684"/>
                    </a:moveTo>
                    <a:cubicBezTo>
                      <a:pt x="92162" y="25072"/>
                      <a:pt x="198534" y="-70742"/>
                      <a:pt x="638459" y="71783"/>
                    </a:cubicBezTo>
                  </a:path>
                </a:pathLst>
              </a:custGeom>
              <a:noFill/>
              <a:ln>
                <a:solidFill>
                  <a:srgbClr val="FF0000">
                    <a:alpha val="80000"/>
                  </a:srgbClr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833898" y="1234419"/>
            <a:ext cx="3143433" cy="3810037"/>
            <a:chOff x="3059832" y="849945"/>
            <a:chExt cx="3143433" cy="3810037"/>
          </a:xfrm>
        </p:grpSpPr>
        <p:sp>
          <p:nvSpPr>
            <p:cNvPr id="94" name="Freeform 93"/>
            <p:cNvSpPr/>
            <p:nvPr/>
          </p:nvSpPr>
          <p:spPr>
            <a:xfrm>
              <a:off x="3059832" y="3302618"/>
              <a:ext cx="1224136" cy="1357364"/>
            </a:xfrm>
            <a:custGeom>
              <a:avLst/>
              <a:gdLst>
                <a:gd name="connsiteX0" fmla="*/ 0 w 443552"/>
                <a:gd name="connsiteY0" fmla="*/ 0 h 1044054"/>
                <a:gd name="connsiteX1" fmla="*/ 443552 w 443552"/>
                <a:gd name="connsiteY1" fmla="*/ 1044054 h 1044054"/>
                <a:gd name="connsiteX0" fmla="*/ 0 w 757450"/>
                <a:gd name="connsiteY0" fmla="*/ 0 h 1665027"/>
                <a:gd name="connsiteX1" fmla="*/ 757450 w 757450"/>
                <a:gd name="connsiteY1" fmla="*/ 1665027 h 1665027"/>
                <a:gd name="connsiteX0" fmla="*/ 0 w 757450"/>
                <a:gd name="connsiteY0" fmla="*/ 0 h 1665027"/>
                <a:gd name="connsiteX1" fmla="*/ 757450 w 757450"/>
                <a:gd name="connsiteY1" fmla="*/ 1665027 h 1665027"/>
                <a:gd name="connsiteX0" fmla="*/ 0 w 921223"/>
                <a:gd name="connsiteY0" fmla="*/ 0 h 835997"/>
                <a:gd name="connsiteX1" fmla="*/ 921223 w 921223"/>
                <a:gd name="connsiteY1" fmla="*/ 388961 h 835997"/>
                <a:gd name="connsiteX0" fmla="*/ 0 w 921223"/>
                <a:gd name="connsiteY0" fmla="*/ 0 h 1400482"/>
                <a:gd name="connsiteX1" fmla="*/ 921223 w 921223"/>
                <a:gd name="connsiteY1" fmla="*/ 388961 h 1400482"/>
                <a:gd name="connsiteX0" fmla="*/ 0 w 1050877"/>
                <a:gd name="connsiteY0" fmla="*/ 0 h 1315420"/>
                <a:gd name="connsiteX1" fmla="*/ 1050877 w 1050877"/>
                <a:gd name="connsiteY1" fmla="*/ 232012 h 1315420"/>
                <a:gd name="connsiteX0" fmla="*/ 0 w 1050877"/>
                <a:gd name="connsiteY0" fmla="*/ 0 h 1288374"/>
                <a:gd name="connsiteX1" fmla="*/ 1050877 w 1050877"/>
                <a:gd name="connsiteY1" fmla="*/ 232012 h 1288374"/>
                <a:gd name="connsiteX0" fmla="*/ 27900 w 1078777"/>
                <a:gd name="connsiteY0" fmla="*/ 0 h 1412417"/>
                <a:gd name="connsiteX1" fmla="*/ 1078777 w 1078777"/>
                <a:gd name="connsiteY1" fmla="*/ 232012 h 1412417"/>
                <a:gd name="connsiteX0" fmla="*/ 17021 w 1120732"/>
                <a:gd name="connsiteY0" fmla="*/ 0 h 1488565"/>
                <a:gd name="connsiteX1" fmla="*/ 1067898 w 1120732"/>
                <a:gd name="connsiteY1" fmla="*/ 232012 h 1488565"/>
                <a:gd name="connsiteX0" fmla="*/ 19310 w 924924"/>
                <a:gd name="connsiteY0" fmla="*/ 0 h 1429375"/>
                <a:gd name="connsiteX1" fmla="*/ 865471 w 924924"/>
                <a:gd name="connsiteY1" fmla="*/ 114198 h 1429375"/>
                <a:gd name="connsiteX0" fmla="*/ 147849 w 1040348"/>
                <a:gd name="connsiteY0" fmla="*/ 0 h 1238915"/>
                <a:gd name="connsiteX1" fmla="*/ 994010 w 1040348"/>
                <a:gd name="connsiteY1" fmla="*/ 114198 h 1238915"/>
                <a:gd name="connsiteX0" fmla="*/ 139999 w 1065783"/>
                <a:gd name="connsiteY0" fmla="*/ 0 h 1182370"/>
                <a:gd name="connsiteX1" fmla="*/ 986160 w 1065783"/>
                <a:gd name="connsiteY1" fmla="*/ 114198 h 1182370"/>
                <a:gd name="connsiteX0" fmla="*/ 142404 w 1028688"/>
                <a:gd name="connsiteY0" fmla="*/ 0 h 1129223"/>
                <a:gd name="connsiteX1" fmla="*/ 947622 w 1028688"/>
                <a:gd name="connsiteY1" fmla="*/ 12544 h 1129223"/>
                <a:gd name="connsiteX0" fmla="*/ 134723 w 1061940"/>
                <a:gd name="connsiteY0" fmla="*/ 0 h 1134748"/>
                <a:gd name="connsiteX1" fmla="*/ 939941 w 1061940"/>
                <a:gd name="connsiteY1" fmla="*/ 12544 h 113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1940" h="1134748">
                  <a:moveTo>
                    <a:pt x="134723" y="0"/>
                  </a:moveTo>
                  <a:cubicBezTo>
                    <a:pt x="-541410" y="1469088"/>
                    <a:pt x="1580248" y="1551970"/>
                    <a:pt x="939941" y="12544"/>
                  </a:cubicBezTo>
                </a:path>
              </a:pathLst>
            </a:custGeom>
            <a:noFill/>
            <a:ln w="25400">
              <a:solidFill>
                <a:schemeClr val="bg2">
                  <a:alpha val="55000"/>
                </a:schemeClr>
              </a:solidFill>
              <a:prstDash val="dash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482008" y="849945"/>
              <a:ext cx="1602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2"/>
                  </a:solidFill>
                  <a:latin typeface="Bradley Hand ITC" pitchFamily="66" charset="0"/>
                </a:rPr>
                <a:t>Decoding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959932" y="1274791"/>
              <a:ext cx="2243333" cy="3313183"/>
              <a:chOff x="3815916" y="1275606"/>
              <a:chExt cx="2243333" cy="3313183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5400092" y="204971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959932" y="204971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411579" y="330985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959932" y="2762557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860032" y="330985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860032" y="2762557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871519" y="2042477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411579" y="2762557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959932" y="1688488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499992" y="330985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499992" y="1688488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511479" y="2768608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511479" y="2048528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5411579" y="1688488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1519" y="1688488"/>
                <a:ext cx="162000" cy="162000"/>
              </a:xfrm>
              <a:prstGeom prst="rect">
                <a:avLst/>
              </a:prstGeom>
              <a:solidFill>
                <a:schemeClr val="bg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760132" y="366989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680012" y="366989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400092" y="3669890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5220072" y="4245954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499992" y="4245954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4319972" y="4245954"/>
                <a:ext cx="162000" cy="162000"/>
              </a:xfrm>
              <a:prstGeom prst="rect">
                <a:avLst/>
              </a:prstGeom>
              <a:solidFill>
                <a:srgbClr val="FF66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LineDrawing trans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5916" y="1275606"/>
                <a:ext cx="2243333" cy="3313183"/>
              </a:xfrm>
              <a:prstGeom prst="rect">
                <a:avLst/>
              </a:prstGeom>
            </p:spPr>
          </p:pic>
        </p:grpSp>
        <p:grpSp>
          <p:nvGrpSpPr>
            <p:cNvPr id="97" name="Group 96"/>
            <p:cNvGrpSpPr/>
            <p:nvPr/>
          </p:nvGrpSpPr>
          <p:grpSpPr>
            <a:xfrm>
              <a:off x="4644008" y="1491630"/>
              <a:ext cx="1094652" cy="1656184"/>
              <a:chOff x="4644008" y="1491630"/>
              <a:chExt cx="1094652" cy="1656184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4982576" y="1491630"/>
                <a:ext cx="194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X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5544108" y="1491630"/>
                <a:ext cx="194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X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522636" y="2563039"/>
                <a:ext cx="194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X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644008" y="1851670"/>
                <a:ext cx="194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X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644008" y="2563039"/>
                <a:ext cx="194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X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004048" y="1743658"/>
                <a:ext cx="1945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adley Hand ITC" pitchFamily="66" charset="0"/>
                  </a:rPr>
                  <a:t>O</a:t>
                </a:r>
              </a:p>
            </p:txBody>
          </p:sp>
        </p:grpSp>
      </p:grpSp>
      <p:sp>
        <p:nvSpPr>
          <p:cNvPr id="127" name="Title 2"/>
          <p:cNvSpPr txBox="1">
            <a:spLocks/>
          </p:cNvSpPr>
          <p:nvPr/>
        </p:nvSpPr>
        <p:spPr bwMode="auto">
          <a:xfrm>
            <a:off x="0" y="5313740"/>
            <a:ext cx="9144000" cy="10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sz="2800" dirty="0" smtClean="0">
                <a:solidFill>
                  <a:srgbClr val="336699"/>
                </a:solidFill>
              </a:rPr>
              <a:t>Minimize ambiguity introducing orthogonal projections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For 4 projections reduction from N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to 4N</a:t>
            </a:r>
            <a:endParaRPr lang="en-US" sz="2800" b="1" dirty="0">
              <a:latin typeface="Bradley Hand ITC" pitchFamily="66" charset="0"/>
            </a:endParaRPr>
          </a:p>
        </p:txBody>
      </p:sp>
      <p:sp>
        <p:nvSpPr>
          <p:cNvPr id="12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20651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5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49578"/>
            <a:ext cx="9106371" cy="79586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336699"/>
                </a:solidFill>
                <a:ea typeface="+mj-ea"/>
                <a:cs typeface="+mj-cs"/>
              </a:rPr>
              <a:t>Analog Power Consumption:</a:t>
            </a:r>
            <a:br>
              <a:rPr lang="en-US" sz="3200" dirty="0" smtClean="0">
                <a:solidFill>
                  <a:srgbClr val="336699"/>
                </a:solidFill>
                <a:ea typeface="+mj-ea"/>
                <a:cs typeface="+mj-cs"/>
              </a:rPr>
            </a:br>
            <a:r>
              <a:rPr lang="en-US" sz="2800" dirty="0" smtClean="0">
                <a:solidFill>
                  <a:srgbClr val="336699"/>
                </a:solidFill>
                <a:ea typeface="+mj-ea"/>
                <a:cs typeface="+mj-cs"/>
              </a:rPr>
              <a:t>Noise </a:t>
            </a:r>
            <a:r>
              <a:rPr lang="en-US" sz="2800" dirty="0">
                <a:solidFill>
                  <a:srgbClr val="336699"/>
                </a:solidFill>
                <a:ea typeface="+mj-ea"/>
                <a:cs typeface="+mj-cs"/>
              </a:rPr>
              <a:t>sources in a FET</a:t>
            </a:r>
          </a:p>
        </p:txBody>
      </p:sp>
      <p:sp>
        <p:nvSpPr>
          <p:cNvPr id="82951" name="Text Box 1027"/>
          <p:cNvSpPr txBox="1">
            <a:spLocks noChangeArrowheads="1"/>
          </p:cNvSpPr>
          <p:nvPr/>
        </p:nvSpPr>
        <p:spPr bwMode="auto">
          <a:xfrm>
            <a:off x="382587" y="1403879"/>
            <a:ext cx="18466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953" name="Text Box 1029"/>
          <p:cNvSpPr txBox="1">
            <a:spLocks noChangeArrowheads="1"/>
          </p:cNvSpPr>
          <p:nvPr/>
        </p:nvSpPr>
        <p:spPr bwMode="auto">
          <a:xfrm>
            <a:off x="0" y="3061582"/>
            <a:ext cx="18466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sp>
        <p:nvSpPr>
          <p:cNvPr id="82954" name="Text Box 1030"/>
          <p:cNvSpPr txBox="1">
            <a:spLocks noChangeArrowheads="1"/>
          </p:cNvSpPr>
          <p:nvPr/>
        </p:nvSpPr>
        <p:spPr bwMode="auto">
          <a:xfrm>
            <a:off x="3327400" y="5773739"/>
            <a:ext cx="18466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955" name="Text Box 1031"/>
          <p:cNvSpPr txBox="1">
            <a:spLocks noChangeArrowheads="1"/>
          </p:cNvSpPr>
          <p:nvPr/>
        </p:nvSpPr>
        <p:spPr bwMode="auto">
          <a:xfrm>
            <a:off x="358775" y="2589740"/>
            <a:ext cx="18466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sp>
        <p:nvSpPr>
          <p:cNvPr id="82956" name="Text Box 1032"/>
          <p:cNvSpPr txBox="1">
            <a:spLocks noChangeArrowheads="1"/>
          </p:cNvSpPr>
          <p:nvPr/>
        </p:nvSpPr>
        <p:spPr bwMode="auto">
          <a:xfrm>
            <a:off x="0" y="1551162"/>
            <a:ext cx="3148819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6699"/>
                </a:solidFill>
              </a:rPr>
              <a:t>EQUIVALENT WITH :</a:t>
            </a:r>
          </a:p>
          <a:p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82957" name="Text Box 1033"/>
          <p:cNvSpPr txBox="1">
            <a:spLocks noChangeArrowheads="1"/>
          </p:cNvSpPr>
          <p:nvPr/>
        </p:nvSpPr>
        <p:spPr bwMode="auto">
          <a:xfrm>
            <a:off x="103186" y="2718329"/>
            <a:ext cx="8899703" cy="39049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dirty="0" smtClean="0">
                <a:solidFill>
                  <a:srgbClr val="336699"/>
                </a:solidFill>
              </a:rPr>
              <a:t>WHERE:</a:t>
            </a:r>
          </a:p>
          <a:p>
            <a:pPr>
              <a:lnSpc>
                <a:spcPts val="2700"/>
              </a:lnSpc>
            </a:pPr>
            <a:endParaRPr lang="en-US" dirty="0" smtClean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336699"/>
                </a:solidFill>
              </a:rPr>
              <a:t>In weak inversion (WI): </a:t>
            </a:r>
            <a:r>
              <a:rPr lang="en-US" dirty="0" smtClean="0">
                <a:solidFill>
                  <a:srgbClr val="336699"/>
                </a:solidFill>
              </a:rPr>
              <a:t>       </a:t>
            </a:r>
            <a:r>
              <a:rPr lang="en-US" i="1" dirty="0" err="1" smtClean="0">
                <a:solidFill>
                  <a:srgbClr val="336699"/>
                </a:solidFill>
              </a:rPr>
              <a:t>g</a:t>
            </a:r>
            <a:r>
              <a:rPr lang="en-US" i="1" baseline="-25000" dirty="0" err="1" smtClean="0">
                <a:solidFill>
                  <a:srgbClr val="336699"/>
                </a:solidFill>
              </a:rPr>
              <a:t>m</a:t>
            </a:r>
            <a:r>
              <a:rPr lang="en-US" dirty="0" smtClean="0">
                <a:solidFill>
                  <a:srgbClr val="336699"/>
                </a:solidFill>
              </a:rPr>
              <a:t> </a:t>
            </a:r>
            <a:r>
              <a:rPr lang="en-US" dirty="0">
                <a:solidFill>
                  <a:srgbClr val="336699"/>
                </a:solidFill>
              </a:rPr>
              <a:t>~ </a:t>
            </a:r>
            <a:r>
              <a:rPr lang="en-US" dirty="0" smtClean="0">
                <a:solidFill>
                  <a:srgbClr val="336699"/>
                </a:solidFill>
              </a:rPr>
              <a:t>I</a:t>
            </a:r>
            <a:endParaRPr lang="en-US" dirty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endParaRPr lang="en-US" dirty="0" smtClean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336699"/>
                </a:solidFill>
              </a:rPr>
              <a:t>	</a:t>
            </a:r>
            <a:r>
              <a:rPr lang="en-US" dirty="0" smtClean="0">
                <a:solidFill>
                  <a:srgbClr val="336699"/>
                </a:solidFill>
              </a:rPr>
              <a:t>		</a:t>
            </a:r>
            <a:r>
              <a:rPr lang="en-US" i="1" dirty="0">
                <a:solidFill>
                  <a:srgbClr val="336699"/>
                </a:solidFill>
              </a:rPr>
              <a:t>dv</a:t>
            </a:r>
            <a:r>
              <a:rPr lang="en-US" i="1" baseline="-25000" dirty="0">
                <a:solidFill>
                  <a:srgbClr val="336699"/>
                </a:solidFill>
              </a:rPr>
              <a:t>eq</a:t>
            </a:r>
            <a:r>
              <a:rPr lang="en-US" i="1" baseline="30000" dirty="0">
                <a:solidFill>
                  <a:srgbClr val="336699"/>
                </a:solidFill>
              </a:rPr>
              <a:t>2</a:t>
            </a:r>
            <a:r>
              <a:rPr lang="en-US" i="1" dirty="0">
                <a:solidFill>
                  <a:srgbClr val="336699"/>
                </a:solidFill>
              </a:rPr>
              <a:t> = (K</a:t>
            </a:r>
            <a:r>
              <a:rPr lang="en-US" i="1" baseline="-25000" dirty="0">
                <a:solidFill>
                  <a:srgbClr val="336699"/>
                </a:solidFill>
              </a:rPr>
              <a:t>F </a:t>
            </a:r>
            <a:r>
              <a:rPr lang="en-US" i="1" dirty="0">
                <a:solidFill>
                  <a:srgbClr val="336699"/>
                </a:solidFill>
              </a:rPr>
              <a:t>/(WLCox</a:t>
            </a:r>
            <a:r>
              <a:rPr lang="en-US" i="1" baseline="30000" dirty="0">
                <a:solidFill>
                  <a:srgbClr val="336699"/>
                </a:solidFill>
              </a:rPr>
              <a:t>2</a:t>
            </a:r>
            <a:r>
              <a:rPr lang="en-US" i="1" dirty="0">
                <a:solidFill>
                  <a:srgbClr val="336699"/>
                </a:solidFill>
              </a:rPr>
              <a:t>f</a:t>
            </a:r>
            <a:r>
              <a:rPr lang="en-US" i="1" baseline="30000" dirty="0">
                <a:solidFill>
                  <a:srgbClr val="336699"/>
                </a:solidFill>
              </a:rPr>
              <a:t>α</a:t>
            </a:r>
            <a:r>
              <a:rPr lang="en-US" i="1" dirty="0">
                <a:solidFill>
                  <a:srgbClr val="336699"/>
                </a:solidFill>
              </a:rPr>
              <a:t>)+ 2kTn/</a:t>
            </a:r>
            <a:r>
              <a:rPr lang="en-US" i="1" dirty="0" err="1">
                <a:solidFill>
                  <a:srgbClr val="336699"/>
                </a:solidFill>
              </a:rPr>
              <a:t>g</a:t>
            </a:r>
            <a:r>
              <a:rPr lang="en-US" i="1" baseline="-25000" dirty="0" err="1">
                <a:solidFill>
                  <a:srgbClr val="336699"/>
                </a:solidFill>
              </a:rPr>
              <a:t>m</a:t>
            </a:r>
            <a:r>
              <a:rPr lang="en-US" i="1" dirty="0">
                <a:solidFill>
                  <a:srgbClr val="336699"/>
                </a:solidFill>
              </a:rPr>
              <a:t>)</a:t>
            </a:r>
            <a:r>
              <a:rPr lang="en-US" i="1" dirty="0" err="1">
                <a:solidFill>
                  <a:srgbClr val="336699"/>
                </a:solidFill>
              </a:rPr>
              <a:t>df</a:t>
            </a:r>
            <a:endParaRPr lang="en-US" i="1" dirty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endParaRPr lang="en-US" dirty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336699"/>
                </a:solidFill>
              </a:rPr>
              <a:t>In strong inversion (SI) </a:t>
            </a:r>
            <a:r>
              <a:rPr lang="en-US" dirty="0" smtClean="0">
                <a:solidFill>
                  <a:srgbClr val="336699"/>
                </a:solidFill>
              </a:rPr>
              <a:t>       </a:t>
            </a:r>
            <a:r>
              <a:rPr lang="en-US" i="1" dirty="0" err="1" smtClean="0">
                <a:solidFill>
                  <a:srgbClr val="336699"/>
                </a:solidFill>
              </a:rPr>
              <a:t>g</a:t>
            </a:r>
            <a:r>
              <a:rPr lang="en-US" i="1" baseline="-25000" dirty="0" err="1" smtClean="0">
                <a:solidFill>
                  <a:srgbClr val="336699"/>
                </a:solidFill>
              </a:rPr>
              <a:t>m</a:t>
            </a:r>
            <a:r>
              <a:rPr lang="en-US" dirty="0" smtClean="0">
                <a:solidFill>
                  <a:srgbClr val="336699"/>
                </a:solidFill>
              </a:rPr>
              <a:t> ~ </a:t>
            </a:r>
            <a:r>
              <a:rPr lang="en-US" dirty="0">
                <a:solidFill>
                  <a:srgbClr val="336699"/>
                </a:solidFill>
              </a:rPr>
              <a:t>√</a:t>
            </a:r>
            <a:r>
              <a:rPr lang="en-US" dirty="0" smtClean="0">
                <a:solidFill>
                  <a:srgbClr val="336699"/>
                </a:solidFill>
              </a:rPr>
              <a:t>I</a:t>
            </a:r>
          </a:p>
          <a:p>
            <a:pPr>
              <a:lnSpc>
                <a:spcPts val="2700"/>
              </a:lnSpc>
            </a:pPr>
            <a:endParaRPr lang="en-US" dirty="0" smtClean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r>
              <a:rPr lang="en-US" dirty="0">
                <a:solidFill>
                  <a:srgbClr val="336699"/>
                </a:solidFill>
              </a:rPr>
              <a:t>			</a:t>
            </a:r>
            <a:r>
              <a:rPr lang="en-US" i="1" dirty="0" smtClean="0">
                <a:solidFill>
                  <a:srgbClr val="336699"/>
                </a:solidFill>
              </a:rPr>
              <a:t>dv</a:t>
            </a:r>
            <a:r>
              <a:rPr lang="en-US" i="1" baseline="-25000" dirty="0" smtClean="0">
                <a:solidFill>
                  <a:srgbClr val="336699"/>
                </a:solidFill>
              </a:rPr>
              <a:t>eq</a:t>
            </a:r>
            <a:r>
              <a:rPr lang="en-US" i="1" baseline="30000" dirty="0" smtClean="0">
                <a:solidFill>
                  <a:srgbClr val="336699"/>
                </a:solidFill>
              </a:rPr>
              <a:t>2</a:t>
            </a:r>
            <a:r>
              <a:rPr lang="en-US" i="1" dirty="0" smtClean="0">
                <a:solidFill>
                  <a:srgbClr val="336699"/>
                </a:solidFill>
              </a:rPr>
              <a:t> </a:t>
            </a:r>
            <a:r>
              <a:rPr lang="en-US" i="1" dirty="0">
                <a:solidFill>
                  <a:srgbClr val="336699"/>
                </a:solidFill>
              </a:rPr>
              <a:t>= (K</a:t>
            </a:r>
            <a:r>
              <a:rPr lang="en-US" i="1" baseline="-25000" dirty="0">
                <a:solidFill>
                  <a:srgbClr val="336699"/>
                </a:solidFill>
              </a:rPr>
              <a:t>F </a:t>
            </a:r>
            <a:r>
              <a:rPr lang="en-US" i="1" dirty="0">
                <a:solidFill>
                  <a:srgbClr val="336699"/>
                </a:solidFill>
              </a:rPr>
              <a:t>/(WLCox</a:t>
            </a:r>
            <a:r>
              <a:rPr lang="en-US" i="1" baseline="30000" dirty="0">
                <a:solidFill>
                  <a:srgbClr val="336699"/>
                </a:solidFill>
              </a:rPr>
              <a:t>2</a:t>
            </a:r>
            <a:r>
              <a:rPr lang="en-US" i="1" dirty="0">
                <a:solidFill>
                  <a:srgbClr val="336699"/>
                </a:solidFill>
              </a:rPr>
              <a:t>f</a:t>
            </a:r>
            <a:r>
              <a:rPr lang="en-US" i="1" baseline="30000" dirty="0">
                <a:solidFill>
                  <a:srgbClr val="336699"/>
                </a:solidFill>
              </a:rPr>
              <a:t>α</a:t>
            </a:r>
            <a:r>
              <a:rPr lang="en-US" i="1" dirty="0">
                <a:solidFill>
                  <a:srgbClr val="336699"/>
                </a:solidFill>
              </a:rPr>
              <a:t>)+ 4kTγ/</a:t>
            </a:r>
            <a:r>
              <a:rPr lang="en-US" i="1" dirty="0" err="1">
                <a:solidFill>
                  <a:srgbClr val="336699"/>
                </a:solidFill>
              </a:rPr>
              <a:t>g</a:t>
            </a:r>
            <a:r>
              <a:rPr lang="en-US" i="1" baseline="-25000" dirty="0" err="1">
                <a:solidFill>
                  <a:srgbClr val="336699"/>
                </a:solidFill>
              </a:rPr>
              <a:t>m</a:t>
            </a:r>
            <a:r>
              <a:rPr lang="en-US" i="1" dirty="0">
                <a:solidFill>
                  <a:srgbClr val="336699"/>
                </a:solidFill>
              </a:rPr>
              <a:t>)</a:t>
            </a:r>
            <a:r>
              <a:rPr lang="en-US" i="1" dirty="0" err="1">
                <a:solidFill>
                  <a:srgbClr val="336699"/>
                </a:solidFill>
              </a:rPr>
              <a:t>df</a:t>
            </a:r>
            <a:endParaRPr lang="en-US" i="1" dirty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endParaRPr lang="en-US" dirty="0">
              <a:solidFill>
                <a:srgbClr val="336699"/>
              </a:solidFill>
            </a:endParaRPr>
          </a:p>
          <a:p>
            <a:pPr>
              <a:lnSpc>
                <a:spcPts val="2700"/>
              </a:lnSpc>
            </a:pP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2958" name="Picture 103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96217" y="1175103"/>
            <a:ext cx="1158875" cy="1790700"/>
          </a:xfrm>
          <a:noFill/>
        </p:spPr>
      </p:pic>
      <p:pic>
        <p:nvPicPr>
          <p:cNvPr id="82959" name="Picture 1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3181" y="1098551"/>
            <a:ext cx="11953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1" name="Text Box 1040"/>
          <p:cNvSpPr txBox="1">
            <a:spLocks noChangeArrowheads="1"/>
          </p:cNvSpPr>
          <p:nvPr/>
        </p:nvSpPr>
        <p:spPr bwMode="auto">
          <a:xfrm>
            <a:off x="6255103" y="1724379"/>
            <a:ext cx="117475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di</a:t>
            </a:r>
            <a:r>
              <a:rPr lang="en-US" baseline="-25000"/>
              <a:t>eq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18" name="Text Box 1032"/>
          <p:cNvSpPr txBox="1">
            <a:spLocks noChangeArrowheads="1"/>
          </p:cNvSpPr>
          <p:nvPr/>
        </p:nvSpPr>
        <p:spPr bwMode="auto">
          <a:xfrm>
            <a:off x="6333067" y="2380896"/>
            <a:ext cx="2383503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>
                <a:solidFill>
                  <a:srgbClr val="336699"/>
                </a:solidFill>
              </a:rPr>
              <a:t>di</a:t>
            </a:r>
            <a:r>
              <a:rPr lang="en-US" i="1" baseline="-25000" dirty="0" smtClean="0">
                <a:solidFill>
                  <a:srgbClr val="336699"/>
                </a:solidFill>
              </a:rPr>
              <a:t>eq</a:t>
            </a:r>
            <a:r>
              <a:rPr lang="en-US" i="1" baseline="30000" dirty="0" smtClean="0">
                <a:solidFill>
                  <a:srgbClr val="336699"/>
                </a:solidFill>
              </a:rPr>
              <a:t>2</a:t>
            </a:r>
            <a:r>
              <a:rPr lang="en-US" i="1" dirty="0" smtClean="0">
                <a:solidFill>
                  <a:srgbClr val="336699"/>
                </a:solidFill>
              </a:rPr>
              <a:t> = g</a:t>
            </a:r>
            <a:r>
              <a:rPr lang="en-US" i="1" baseline="-25000" dirty="0" smtClean="0">
                <a:solidFill>
                  <a:srgbClr val="336699"/>
                </a:solidFill>
              </a:rPr>
              <a:t>m</a:t>
            </a:r>
            <a:r>
              <a:rPr lang="en-US" i="1" baseline="30000" dirty="0" smtClean="0">
                <a:solidFill>
                  <a:srgbClr val="336699"/>
                </a:solidFill>
              </a:rPr>
              <a:t>2</a:t>
            </a:r>
            <a:r>
              <a:rPr lang="en-US" i="1" dirty="0" smtClean="0">
                <a:solidFill>
                  <a:srgbClr val="336699"/>
                </a:solidFill>
              </a:rPr>
              <a:t>dv</a:t>
            </a:r>
            <a:r>
              <a:rPr lang="en-US" i="1" baseline="-25000" dirty="0" smtClean="0">
                <a:solidFill>
                  <a:srgbClr val="336699"/>
                </a:solidFill>
              </a:rPr>
              <a:t>eq</a:t>
            </a:r>
            <a:r>
              <a:rPr lang="en-US" i="1" baseline="30000" dirty="0" smtClean="0">
                <a:solidFill>
                  <a:srgbClr val="336699"/>
                </a:solidFill>
              </a:rPr>
              <a:t>2</a:t>
            </a:r>
            <a:endParaRPr lang="en-US" i="1" baseline="30000" dirty="0">
              <a:solidFill>
                <a:srgbClr val="336699"/>
              </a:solidFill>
            </a:endParaRPr>
          </a:p>
          <a:p>
            <a:endParaRPr lang="en-US" i="1" dirty="0">
              <a:solidFill>
                <a:srgbClr val="33669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23478" y="3901765"/>
            <a:ext cx="6824781" cy="2429141"/>
            <a:chOff x="2023478" y="3901765"/>
            <a:chExt cx="6824781" cy="2429141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2023478" y="5930796"/>
              <a:ext cx="682478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</a:rPr>
                <a:t>Transconductance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gm</a:t>
              </a:r>
              <a:r>
                <a:rPr lang="en-US" sz="2000" dirty="0" smtClean="0">
                  <a:solidFill>
                    <a:srgbClr val="FF0000"/>
                  </a:solidFill>
                </a:rPr>
                <a:t> related to power consumption </a:t>
              </a:r>
              <a:endParaRPr lang="en-US" sz="2000" b="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158335" y="3901765"/>
              <a:ext cx="1774437" cy="81229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171562" y="5254424"/>
              <a:ext cx="1774437" cy="81229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9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  <a:ea typeface="+mj-ea"/>
                <a:cs typeface="+mj-cs"/>
              </a:rPr>
              <a:t>Noise sources in a FET (2)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492167"/>
              </p:ext>
            </p:extLst>
          </p:nvPr>
        </p:nvGraphicFramePr>
        <p:xfrm>
          <a:off x="4486275" y="1153938"/>
          <a:ext cx="4657725" cy="275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1" name="Worksheet" r:id="rId3" imgW="6781800" imgH="3949700" progId="Excel.Sheet.8">
                  <p:embed/>
                </p:oleObj>
              </mc:Choice>
              <mc:Fallback>
                <p:oleObj name="Worksheet" r:id="rId3" imgW="6781800" imgH="3949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1153938"/>
                        <a:ext cx="4657725" cy="2754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43352" y="3929592"/>
            <a:ext cx="1143000" cy="457200"/>
          </a:xfrm>
        </p:spPr>
        <p:txBody>
          <a:bodyPr/>
          <a:lstStyle/>
          <a:p>
            <a:pPr>
              <a:buFont typeface="Wingdings" charset="2"/>
              <a:buNone/>
              <a:defRPr/>
            </a:pPr>
            <a:r>
              <a:rPr lang="en-US">
                <a:solidFill>
                  <a:srgbClr val="336699"/>
                </a:solidFill>
                <a:ea typeface="+mn-ea"/>
                <a:cs typeface="+mn-cs"/>
              </a:rPr>
              <a:t>NMOS</a:t>
            </a:r>
          </a:p>
        </p:txBody>
      </p:sp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2068731" y="396557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None/>
              <a:defRPr/>
            </a:pPr>
            <a:r>
              <a:rPr lang="en-US" sz="2400" b="0" dirty="0">
                <a:solidFill>
                  <a:srgbClr val="336699"/>
                </a:solidFill>
                <a:effectLst/>
                <a:latin typeface="+mn-lt"/>
              </a:rPr>
              <a:t>PMOS</a:t>
            </a:r>
          </a:p>
        </p:txBody>
      </p:sp>
      <p:sp>
        <p:nvSpPr>
          <p:cNvPr id="237575" name="Rectangle 7"/>
          <p:cNvSpPr>
            <a:spLocks noChangeArrowheads="1"/>
          </p:cNvSpPr>
          <p:nvPr/>
        </p:nvSpPr>
        <p:spPr bwMode="auto">
          <a:xfrm>
            <a:off x="0" y="4614333"/>
            <a:ext cx="9144000" cy="12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defRPr/>
            </a:pPr>
            <a:r>
              <a:rPr lang="en-US" sz="2400" b="0" dirty="0">
                <a:solidFill>
                  <a:srgbClr val="336699"/>
                </a:solidFill>
                <a:effectLst/>
                <a:latin typeface="+mn-lt"/>
              </a:rPr>
              <a:t>Note </a:t>
            </a:r>
            <a:r>
              <a:rPr lang="en-US" sz="2400" b="0" dirty="0" smtClean="0">
                <a:solidFill>
                  <a:srgbClr val="336699"/>
                </a:solidFill>
                <a:effectLst/>
                <a:latin typeface="+mn-lt"/>
              </a:rPr>
              <a:t>: Radiation tolerance </a:t>
            </a:r>
            <a:r>
              <a:rPr lang="en-US" dirty="0">
                <a:solidFill>
                  <a:srgbClr val="336699"/>
                </a:solidFill>
              </a:rPr>
              <a:t>(0.25 </a:t>
            </a:r>
            <a:r>
              <a:rPr lang="en-US" dirty="0">
                <a:solidFill>
                  <a:srgbClr val="336699"/>
                </a:solidFill>
                <a:latin typeface="Symbol"/>
              </a:rPr>
              <a:t>m</a:t>
            </a:r>
            <a:r>
              <a:rPr lang="en-US" dirty="0">
                <a:solidFill>
                  <a:srgbClr val="336699"/>
                </a:solidFill>
              </a:rPr>
              <a:t>m CMOS</a:t>
            </a:r>
            <a:r>
              <a:rPr lang="en-US" dirty="0" smtClean="0">
                <a:solidFill>
                  <a:srgbClr val="336699"/>
                </a:solidFill>
              </a:rPr>
              <a:t>) </a:t>
            </a:r>
            <a:r>
              <a:rPr lang="en-US" sz="2400" b="0" dirty="0" smtClean="0">
                <a:solidFill>
                  <a:srgbClr val="336699"/>
                </a:solidFill>
                <a:effectLst/>
                <a:latin typeface="+mn-lt"/>
              </a:rPr>
              <a:t>!</a:t>
            </a:r>
          </a:p>
          <a:p>
            <a:pPr marL="571500" indent="-571500"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defRPr/>
            </a:pPr>
            <a:r>
              <a:rPr lang="en-US" dirty="0" smtClean="0">
                <a:solidFill>
                  <a:srgbClr val="336699"/>
                </a:solidFill>
                <a:latin typeface="+mn-lt"/>
              </a:rPr>
              <a:t>Deeper submicron generally even more rad tolerant</a:t>
            </a:r>
            <a:endParaRPr lang="en-US" sz="2400" b="0" dirty="0">
              <a:solidFill>
                <a:srgbClr val="336699"/>
              </a:solidFill>
              <a:effectLst/>
              <a:latin typeface="+mn-lt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73531"/>
              </p:ext>
            </p:extLst>
          </p:nvPr>
        </p:nvGraphicFramePr>
        <p:xfrm>
          <a:off x="0" y="1153936"/>
          <a:ext cx="4700587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2" name="Worksheet" r:id="rId5" imgW="6794500" imgH="3962400" progId="Excel.Sheet.8">
                  <p:embed/>
                </p:oleObj>
              </mc:Choice>
              <mc:Fallback>
                <p:oleObj name="Worksheet" r:id="rId5" imgW="6794500" imgH="39624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3936"/>
                        <a:ext cx="4700587" cy="273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2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114779"/>
            <a:ext cx="9144000" cy="376766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0" y="4755041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Analog power is very strongly dependent on Q/C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Want SMALL electrode for low C</a:t>
            </a:r>
          </a:p>
          <a:p>
            <a:pPr algn="ctr"/>
            <a:endParaRPr lang="en-US" dirty="0" smtClean="0">
              <a:solidFill>
                <a:srgbClr val="336699"/>
              </a:solidFill>
            </a:endParaRPr>
          </a:p>
          <a:p>
            <a:pPr algn="ctr"/>
            <a:r>
              <a:rPr lang="en-US" dirty="0" smtClean="0">
                <a:solidFill>
                  <a:srgbClr val="336699"/>
                </a:solidFill>
              </a:rPr>
              <a:t>m = 2 for weak inversion up to 4 for strong inversion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1646958" y="2742959"/>
            <a:ext cx="458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336699"/>
                </a:solidFill>
                <a:effectLst/>
              </a:rPr>
              <a:t>or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280583" name="Text Box 7"/>
          <p:cNvSpPr txBox="1">
            <a:spLocks noChangeArrowheads="1"/>
          </p:cNvSpPr>
          <p:nvPr/>
        </p:nvSpPr>
        <p:spPr bwMode="auto">
          <a:xfrm>
            <a:off x="241846" y="4076433"/>
            <a:ext cx="2579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336699"/>
                </a:solidFill>
                <a:effectLst/>
              </a:rPr>
              <a:t>For constant S/N: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0" y="76201"/>
            <a:ext cx="8991600" cy="71072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ja-JP" sz="2800" dirty="0" smtClean="0">
                <a:solidFill>
                  <a:srgbClr val="336699"/>
                </a:solidFill>
                <a:effectLst/>
                <a:latin typeface="Arial"/>
              </a:rPr>
              <a:t>Signal-to-noise, charge over input capacitance ratio and </a:t>
            </a:r>
          </a:p>
          <a:p>
            <a:pPr algn="ctr">
              <a:lnSpc>
                <a:spcPct val="90000"/>
              </a:lnSpc>
            </a:pPr>
            <a:r>
              <a:rPr lang="en-US" altLang="ja-JP" sz="2800" dirty="0" smtClean="0">
                <a:solidFill>
                  <a:srgbClr val="336699"/>
                </a:solidFill>
                <a:effectLst/>
                <a:latin typeface="Arial"/>
              </a:rPr>
              <a:t>analog power consumption for MOS input transistor</a:t>
            </a:r>
            <a:endParaRPr lang="en-US" sz="2800" dirty="0">
              <a:solidFill>
                <a:srgbClr val="336699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997" t="-1911" r="27310" b="26125"/>
          <a:stretch/>
        </p:blipFill>
        <p:spPr>
          <a:xfrm>
            <a:off x="1526973" y="1170050"/>
            <a:ext cx="6307684" cy="997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324" r="32791" b="10500"/>
          <a:stretch/>
        </p:blipFill>
        <p:spPr>
          <a:xfrm>
            <a:off x="2289374" y="2349276"/>
            <a:ext cx="4611820" cy="1512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122" r="33545" b="24677"/>
          <a:stretch/>
        </p:blipFill>
        <p:spPr>
          <a:xfrm>
            <a:off x="2792948" y="3809884"/>
            <a:ext cx="5180063" cy="1076848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9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46050" y="156107"/>
            <a:ext cx="8870950" cy="71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3200" b="0" dirty="0">
                <a:solidFill>
                  <a:srgbClr val="336699"/>
                </a:solidFill>
              </a:rPr>
              <a:t>MONOLITHIC DETECTORS : </a:t>
            </a:r>
            <a:r>
              <a:rPr lang="fr-FR" sz="3200" b="0" dirty="0" err="1">
                <a:solidFill>
                  <a:srgbClr val="336699"/>
                </a:solidFill>
              </a:rPr>
              <a:t>definition</a:t>
            </a:r>
            <a:endParaRPr lang="fr-FR" sz="3200" b="0" dirty="0">
              <a:solidFill>
                <a:srgbClr val="336699"/>
              </a:solidFill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46051" y="4233333"/>
            <a:ext cx="8863013" cy="195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571500" algn="ctr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r>
              <a:rPr lang="fr-FR" sz="2400" b="0" dirty="0" err="1">
                <a:solidFill>
                  <a:srgbClr val="336699"/>
                </a:solidFill>
                <a:effectLst/>
              </a:rPr>
              <a:t>Integrate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the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readout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circuitry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– or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at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least the front end –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together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with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the detector in one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piece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of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silicon</a:t>
            </a:r>
            <a:endParaRPr lang="fr-FR" sz="2400" b="0" dirty="0">
              <a:solidFill>
                <a:srgbClr val="336699"/>
              </a:solidFill>
              <a:effectLst/>
            </a:endParaRPr>
          </a:p>
          <a:p>
            <a:pPr marL="571500" algn="ctr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endParaRPr lang="fr-FR" sz="2400" b="0" dirty="0">
              <a:solidFill>
                <a:srgbClr val="336699"/>
              </a:solidFill>
              <a:effectLst/>
            </a:endParaRPr>
          </a:p>
          <a:p>
            <a:pPr marL="571500" algn="ctr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r>
              <a:rPr lang="fr-FR" sz="2400" b="0" dirty="0">
                <a:solidFill>
                  <a:srgbClr val="336699"/>
                </a:solidFill>
                <a:effectLst/>
              </a:rPr>
              <a:t>The charge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generated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by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ionizing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particle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is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collected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on a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designated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collection </a:t>
            </a:r>
            <a:r>
              <a:rPr lang="fr-FR" sz="2400" b="0" dirty="0" err="1">
                <a:solidFill>
                  <a:srgbClr val="336699"/>
                </a:solidFill>
                <a:effectLst/>
              </a:rPr>
              <a:t>electrode</a:t>
            </a:r>
            <a:r>
              <a:rPr lang="fr-FR" sz="2400" b="0" dirty="0">
                <a:solidFill>
                  <a:srgbClr val="336699"/>
                </a:solidFill>
                <a:effectLst/>
              </a:rPr>
              <a:t> </a:t>
            </a:r>
          </a:p>
        </p:txBody>
      </p:sp>
      <p:sp>
        <p:nvSpPr>
          <p:cNvPr id="293894" name="AutoShape 6"/>
          <p:cNvSpPr>
            <a:spLocks noChangeArrowheads="1"/>
          </p:cNvSpPr>
          <p:nvPr/>
        </p:nvSpPr>
        <p:spPr bwMode="auto">
          <a:xfrm>
            <a:off x="4452938" y="2325864"/>
            <a:ext cx="1077912" cy="506413"/>
          </a:xfrm>
          <a:prstGeom prst="rightArrow">
            <a:avLst>
              <a:gd name="adj1" fmla="val 50000"/>
              <a:gd name="adj2" fmla="val 62931"/>
            </a:avLst>
          </a:prstGeom>
          <a:gradFill rotWithShape="0">
            <a:gsLst>
              <a:gs pos="0">
                <a:srgbClr val="FFFF66"/>
              </a:gs>
              <a:gs pos="100000">
                <a:schemeClr val="hlink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532439" y="1743250"/>
            <a:ext cx="3381375" cy="2343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896" name="Rectangle 8"/>
          <p:cNvSpPr>
            <a:spLocks noChangeArrowheads="1"/>
          </p:cNvSpPr>
          <p:nvPr/>
        </p:nvSpPr>
        <p:spPr bwMode="auto">
          <a:xfrm>
            <a:off x="5537201" y="1738489"/>
            <a:ext cx="1552575" cy="233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7356476" y="1743252"/>
            <a:ext cx="1552575" cy="219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898" name="Rectangle 10"/>
          <p:cNvSpPr>
            <a:spLocks noChangeArrowheads="1"/>
          </p:cNvSpPr>
          <p:nvPr/>
        </p:nvSpPr>
        <p:spPr bwMode="auto">
          <a:xfrm>
            <a:off x="7085014" y="1749602"/>
            <a:ext cx="276225" cy="2317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 flipH="1" flipV="1">
            <a:off x="7523163" y="2086152"/>
            <a:ext cx="1103312" cy="522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900" name="Line 12"/>
          <p:cNvSpPr>
            <a:spLocks noChangeShapeType="1"/>
          </p:cNvSpPr>
          <p:nvPr/>
        </p:nvSpPr>
        <p:spPr bwMode="auto">
          <a:xfrm flipH="1" flipV="1">
            <a:off x="7285038" y="2059162"/>
            <a:ext cx="550862" cy="58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 flipH="1" flipV="1">
            <a:off x="7216776" y="2065514"/>
            <a:ext cx="1588" cy="569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3902" name="Line 14"/>
          <p:cNvSpPr>
            <a:spLocks noChangeShapeType="1"/>
          </p:cNvSpPr>
          <p:nvPr/>
        </p:nvSpPr>
        <p:spPr bwMode="auto">
          <a:xfrm>
            <a:off x="5532439" y="2729087"/>
            <a:ext cx="33670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781" name="Rectangle 15"/>
          <p:cNvSpPr>
            <a:spLocks noChangeArrowheads="1"/>
          </p:cNvSpPr>
          <p:nvPr/>
        </p:nvSpPr>
        <p:spPr bwMode="auto">
          <a:xfrm>
            <a:off x="5422901" y="1138414"/>
            <a:ext cx="1141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666699"/>
                </a:solidFill>
              </a:rPr>
              <a:t>Readout circuit </a:t>
            </a:r>
          </a:p>
        </p:txBody>
      </p:sp>
      <p:sp>
        <p:nvSpPr>
          <p:cNvPr id="32782" name="Rectangle 16"/>
          <p:cNvSpPr>
            <a:spLocks noChangeArrowheads="1"/>
          </p:cNvSpPr>
          <p:nvPr/>
        </p:nvSpPr>
        <p:spPr bwMode="auto">
          <a:xfrm>
            <a:off x="6719889" y="1124127"/>
            <a:ext cx="11414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666699"/>
                </a:solidFill>
              </a:rPr>
              <a:t>Collection electrode </a:t>
            </a:r>
          </a:p>
        </p:txBody>
      </p:sp>
      <p:sp>
        <p:nvSpPr>
          <p:cNvPr id="32783" name="Rectangle 17"/>
          <p:cNvSpPr>
            <a:spLocks noChangeArrowheads="1"/>
          </p:cNvSpPr>
          <p:nvPr/>
        </p:nvSpPr>
        <p:spPr bwMode="auto">
          <a:xfrm>
            <a:off x="5307014" y="2005187"/>
            <a:ext cx="13811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666699"/>
                </a:solidFill>
              </a:rPr>
              <a:t>Sensitive layer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822950" y="2049637"/>
            <a:ext cx="1341438" cy="585788"/>
            <a:chOff x="3826" y="2637"/>
            <a:chExt cx="951" cy="369"/>
          </a:xfrm>
        </p:grpSpPr>
        <p:sp>
          <p:nvSpPr>
            <p:cNvPr id="293907" name="Line 19"/>
            <p:cNvSpPr>
              <a:spLocks noChangeShapeType="1"/>
            </p:cNvSpPr>
            <p:nvPr/>
          </p:nvSpPr>
          <p:spPr bwMode="auto">
            <a:xfrm flipV="1">
              <a:off x="3826" y="2654"/>
              <a:ext cx="782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3908" name="Line 20"/>
            <p:cNvSpPr>
              <a:spLocks noChangeShapeType="1"/>
            </p:cNvSpPr>
            <p:nvPr/>
          </p:nvSpPr>
          <p:spPr bwMode="auto">
            <a:xfrm flipV="1">
              <a:off x="4386" y="2637"/>
              <a:ext cx="391" cy="3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93909" name="Line 21"/>
          <p:cNvSpPr>
            <a:spLocks noChangeShapeType="1"/>
          </p:cNvSpPr>
          <p:nvPr/>
        </p:nvSpPr>
        <p:spPr bwMode="auto">
          <a:xfrm flipH="1">
            <a:off x="7448550" y="1143177"/>
            <a:ext cx="812800" cy="3087687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786" name="Rectangle 22"/>
          <p:cNvSpPr>
            <a:spLocks noChangeArrowheads="1"/>
          </p:cNvSpPr>
          <p:nvPr/>
        </p:nvSpPr>
        <p:spPr bwMode="auto">
          <a:xfrm>
            <a:off x="7546976" y="3151362"/>
            <a:ext cx="8509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400">
                <a:solidFill>
                  <a:srgbClr val="666699"/>
                </a:solidFill>
              </a:rPr>
              <a:t>High energy particle </a:t>
            </a:r>
          </a:p>
        </p:txBody>
      </p:sp>
      <p:pic>
        <p:nvPicPr>
          <p:cNvPr id="23" name="Picture 3" descr="\\cern.ch\dfs\Users\l\llopart\flipch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9" y="1198737"/>
            <a:ext cx="43561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</a:t>
            </a:r>
            <a:r>
              <a:rPr lang="en-US" dirty="0" smtClean="0">
                <a:solidFill>
                  <a:srgbClr val="336699"/>
                </a:solidFill>
              </a:rPr>
              <a:t>– </a:t>
            </a:r>
            <a:r>
              <a:rPr lang="en-US" dirty="0" err="1" smtClean="0">
                <a:solidFill>
                  <a:srgbClr val="336699"/>
                </a:solidFill>
              </a:rPr>
              <a:t>Legnaro</a:t>
            </a:r>
            <a:r>
              <a:rPr lang="en-US" dirty="0" smtClean="0">
                <a:solidFill>
                  <a:srgbClr val="336699"/>
                </a:solidFill>
              </a:rPr>
              <a:t>, April 2013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8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97556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3600" dirty="0" smtClean="0">
                <a:solidFill>
                  <a:schemeClr val="hlink"/>
                </a:solidFill>
                <a:latin typeface="+mj-lt"/>
              </a:rPr>
              <a:t>HIGH Q/C FOR LOW POWER </a:t>
            </a:r>
            <a:endParaRPr lang="fr-FR" sz="3600" dirty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49034" y="2580168"/>
            <a:ext cx="2137833" cy="584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18706" y="2155825"/>
            <a:ext cx="12939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58217" y="5181600"/>
            <a:ext cx="1254477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80327" y="2368551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26893" y="259238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48061" y="280193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94627" y="301148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23693" y="243522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57560" y="264477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78727" y="285432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812594" y="3092451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041194" y="3263900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087760" y="348773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108927" y="369728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1155493" y="3906838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884560" y="333057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918427" y="354012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939594" y="3749676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973461" y="3987801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210527" y="4368801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231693" y="4578351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278261" y="4787901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007327" y="4211638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1041194" y="4421188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062360" y="4630738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1096227" y="4868863"/>
            <a:ext cx="26153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202061" y="4144963"/>
            <a:ext cx="32573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441472" y="2179638"/>
            <a:ext cx="862189" cy="29051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821060" y="1787525"/>
            <a:ext cx="632178" cy="4014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949471" y="2092326"/>
            <a:ext cx="45397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n+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476749" y="4670426"/>
            <a:ext cx="44784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p=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29527" y="5710238"/>
            <a:ext cx="48625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V=</a:t>
            </a: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986160" y="5186364"/>
            <a:ext cx="110067" cy="581025"/>
            <a:chOff x="1125" y="2889"/>
            <a:chExt cx="78" cy="366"/>
          </a:xfrm>
        </p:grpSpPr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161" y="2889"/>
              <a:ext cx="0" cy="3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1125" y="3168"/>
              <a:ext cx="78" cy="8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2" name="Group 39"/>
          <p:cNvGrpSpPr>
            <a:grpSpLocks/>
          </p:cNvGrpSpPr>
          <p:nvPr/>
        </p:nvGrpSpPr>
        <p:grpSpPr bwMode="auto">
          <a:xfrm flipV="1">
            <a:off x="981927" y="1543051"/>
            <a:ext cx="110067" cy="581025"/>
            <a:chOff x="1125" y="2889"/>
            <a:chExt cx="78" cy="366"/>
          </a:xfrm>
        </p:grpSpPr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161" y="2889"/>
              <a:ext cx="0" cy="3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1125" y="3168"/>
              <a:ext cx="78" cy="8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5" name="Group 42"/>
          <p:cNvGrpSpPr>
            <a:grpSpLocks/>
          </p:cNvGrpSpPr>
          <p:nvPr/>
        </p:nvGrpSpPr>
        <p:grpSpPr bwMode="auto">
          <a:xfrm>
            <a:off x="1072238" y="1350963"/>
            <a:ext cx="309033" cy="527050"/>
            <a:chOff x="1659" y="3376"/>
            <a:chExt cx="317" cy="480"/>
          </a:xfrm>
        </p:grpSpPr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1789" y="3492"/>
              <a:ext cx="0" cy="2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1849" y="3497"/>
              <a:ext cx="0" cy="2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rot="-5400000">
              <a:off x="1906" y="3433"/>
              <a:ext cx="0" cy="1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 rot="-5400000">
              <a:off x="1903" y="3673"/>
              <a:ext cx="0" cy="1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 rot="-10800000">
              <a:off x="1976" y="3376"/>
              <a:ext cx="0" cy="1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 rot="-10800000">
              <a:off x="1976" y="3733"/>
              <a:ext cx="0" cy="1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rot="-5400000">
              <a:off x="1721" y="3553"/>
              <a:ext cx="0" cy="1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53" name="AutoShape 50"/>
          <p:cNvSpPr>
            <a:spLocks noChangeArrowheads="1"/>
          </p:cNvSpPr>
          <p:nvPr/>
        </p:nvSpPr>
        <p:spPr bwMode="auto">
          <a:xfrm>
            <a:off x="4823178" y="1864207"/>
            <a:ext cx="1016000" cy="114458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D458B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4958645" y="3110393"/>
            <a:ext cx="1371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dirty="0">
                <a:solidFill>
                  <a:srgbClr val="336699"/>
                </a:solidFill>
                <a:effectLst/>
              </a:rPr>
              <a:t>300 </a:t>
            </a:r>
            <a:r>
              <a:rPr lang="en-US" dirty="0">
                <a:solidFill>
                  <a:srgbClr val="336699"/>
                </a:solidFill>
                <a:effectLst/>
                <a:latin typeface="Symbol" pitchFamily="-65" charset="2"/>
              </a:rPr>
              <a:t>m</a:t>
            </a:r>
            <a:r>
              <a:rPr lang="en-US" dirty="0">
                <a:solidFill>
                  <a:srgbClr val="336699"/>
                </a:solidFill>
                <a:effectLst/>
              </a:rPr>
              <a:t>m </a:t>
            </a:r>
          </a:p>
        </p:txBody>
      </p:sp>
      <p:graphicFrame>
        <p:nvGraphicFramePr>
          <p:cNvPr id="55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29541382"/>
              </p:ext>
            </p:extLst>
          </p:nvPr>
        </p:nvGraphicFramePr>
        <p:xfrm>
          <a:off x="2181578" y="1967394"/>
          <a:ext cx="26416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6" name="Equation" r:id="rId4" imgW="7315200" imgH="2197100" progId="Equation.3">
                  <p:embed/>
                </p:oleObj>
              </mc:Choice>
              <mc:Fallback>
                <p:oleObj name="Equation" r:id="rId4" imgW="7315200" imgH="219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578" y="1967394"/>
                        <a:ext cx="2641600" cy="8937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AutoShape 54"/>
          <p:cNvSpPr>
            <a:spLocks noChangeArrowheads="1"/>
          </p:cNvSpPr>
          <p:nvPr/>
        </p:nvSpPr>
        <p:spPr bwMode="auto">
          <a:xfrm>
            <a:off x="5906912" y="1886432"/>
            <a:ext cx="1231900" cy="114458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D458B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6177845" y="3123093"/>
            <a:ext cx="1143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>
                <a:solidFill>
                  <a:srgbClr val="336699"/>
                </a:solidFill>
                <a:effectLst/>
              </a:rPr>
              <a:t>30 </a:t>
            </a:r>
            <a:r>
              <a:rPr lang="en-US">
                <a:solidFill>
                  <a:srgbClr val="336699"/>
                </a:solidFill>
                <a:effectLst/>
                <a:latin typeface="Symbol" pitchFamily="-65" charset="2"/>
              </a:rPr>
              <a:t>m</a:t>
            </a:r>
            <a:r>
              <a:rPr lang="en-US">
                <a:solidFill>
                  <a:srgbClr val="336699"/>
                </a:solidFill>
                <a:effectLst/>
              </a:rPr>
              <a:t>m </a:t>
            </a:r>
          </a:p>
        </p:txBody>
      </p:sp>
      <p:sp>
        <p:nvSpPr>
          <p:cNvPr id="59" name="AutoShape 56"/>
          <p:cNvSpPr>
            <a:spLocks noChangeArrowheads="1"/>
          </p:cNvSpPr>
          <p:nvPr/>
        </p:nvSpPr>
        <p:spPr bwMode="auto">
          <a:xfrm>
            <a:off x="7193845" y="1889607"/>
            <a:ext cx="1422400" cy="114458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D458B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7524045" y="3123093"/>
            <a:ext cx="1092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dirty="0">
                <a:solidFill>
                  <a:srgbClr val="336699"/>
                </a:solidFill>
                <a:effectLst/>
              </a:rPr>
              <a:t>3 </a:t>
            </a:r>
            <a:r>
              <a:rPr lang="en-US" dirty="0">
                <a:solidFill>
                  <a:srgbClr val="336699"/>
                </a:solidFill>
                <a:effectLst/>
                <a:latin typeface="Symbol" pitchFamily="-65" charset="2"/>
              </a:rPr>
              <a:t>m</a:t>
            </a:r>
            <a:r>
              <a:rPr lang="en-US" dirty="0">
                <a:solidFill>
                  <a:srgbClr val="336699"/>
                </a:solidFill>
                <a:effectLst/>
              </a:rPr>
              <a:t>m </a:t>
            </a:r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2486378" y="3123093"/>
            <a:ext cx="312561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dirty="0">
                <a:solidFill>
                  <a:srgbClr val="336699"/>
                </a:solidFill>
                <a:effectLst/>
              </a:rPr>
              <a:t>Collection depth </a:t>
            </a:r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1458398" y="4039059"/>
            <a:ext cx="767583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ts val="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dirty="0" smtClean="0">
                <a:solidFill>
                  <a:srgbClr val="336699"/>
                </a:solidFill>
                <a:effectLst/>
              </a:rPr>
              <a:t>doubling Q/C </a:t>
            </a:r>
            <a:r>
              <a:rPr lang="en-US" dirty="0" smtClean="0">
                <a:solidFill>
                  <a:srgbClr val="336699"/>
                </a:solidFill>
              </a:rPr>
              <a:t>allows </a:t>
            </a:r>
          </a:p>
          <a:p>
            <a:pPr marL="292100" indent="-292100" algn="ctr">
              <a:lnSpc>
                <a:spcPct val="90000"/>
              </a:lnSpc>
              <a:spcBef>
                <a:spcPts val="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dirty="0" smtClean="0">
                <a:solidFill>
                  <a:srgbClr val="336699"/>
                </a:solidFill>
              </a:rPr>
              <a:t>(at least) 4x </a:t>
            </a:r>
            <a:r>
              <a:rPr lang="en-US" dirty="0" smtClean="0">
                <a:solidFill>
                  <a:srgbClr val="336699"/>
                </a:solidFill>
                <a:effectLst/>
              </a:rPr>
              <a:t>power reduction for same S/N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217481"/>
              </p:ext>
            </p:extLst>
          </p:nvPr>
        </p:nvGraphicFramePr>
        <p:xfrm>
          <a:off x="4823178" y="1954693"/>
          <a:ext cx="1016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7" name="Equation" r:id="rId6" imgW="7315200" imgH="6705600" progId="Equation.3">
                  <p:embed/>
                </p:oleObj>
              </mc:Choice>
              <mc:Fallback>
                <p:oleObj name="Equation" r:id="rId6" imgW="7315200" imgH="670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178" y="1954693"/>
                        <a:ext cx="1016000" cy="10477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796257"/>
              </p:ext>
            </p:extLst>
          </p:nvPr>
        </p:nvGraphicFramePr>
        <p:xfrm>
          <a:off x="7193845" y="1967393"/>
          <a:ext cx="14224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8" name="Equation" r:id="rId8" imgW="7315200" imgH="4737100" progId="Equation.3">
                  <p:embed/>
                </p:oleObj>
              </mc:Choice>
              <mc:Fallback>
                <p:oleObj name="Equation" r:id="rId8" imgW="7315200" imgH="473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845" y="1967393"/>
                        <a:ext cx="1422400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168746"/>
              </p:ext>
            </p:extLst>
          </p:nvPr>
        </p:nvGraphicFramePr>
        <p:xfrm>
          <a:off x="5906912" y="1951519"/>
          <a:ext cx="12192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9" name="Equation" r:id="rId10" imgW="7315200" imgH="5359400" progId="Equation.3">
                  <p:embed/>
                </p:oleObj>
              </mc:Choice>
              <mc:Fallback>
                <p:oleObj name="Equation" r:id="rId10" imgW="7315200" imgH="535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912" y="1951519"/>
                        <a:ext cx="1219200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3"/>
          <p:cNvSpPr>
            <a:spLocks noChangeArrowheads="1"/>
          </p:cNvSpPr>
          <p:nvPr/>
        </p:nvSpPr>
        <p:spPr bwMode="auto">
          <a:xfrm>
            <a:off x="1467556" y="1081312"/>
            <a:ext cx="7187982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ts val="240"/>
              </a:spcBef>
              <a:buClr>
                <a:srgbClr val="4D458B"/>
              </a:buClr>
            </a:pPr>
            <a:r>
              <a:rPr lang="en-US" b="0" dirty="0" smtClean="0">
                <a:solidFill>
                  <a:srgbClr val="336699"/>
                </a:solidFill>
              </a:rPr>
              <a:t>Transistor </a:t>
            </a:r>
            <a:r>
              <a:rPr lang="en-US" b="0" dirty="0">
                <a:solidFill>
                  <a:srgbClr val="336699"/>
                </a:solidFill>
              </a:rPr>
              <a:t>noise </a:t>
            </a:r>
            <a:r>
              <a:rPr lang="en-US" b="0" dirty="0" smtClean="0">
                <a:solidFill>
                  <a:srgbClr val="336699"/>
                </a:solidFill>
              </a:rPr>
              <a:t>≈ 0.16 mV at </a:t>
            </a:r>
            <a:r>
              <a:rPr lang="en-US" b="0" dirty="0">
                <a:solidFill>
                  <a:srgbClr val="336699"/>
                </a:solidFill>
              </a:rPr>
              <a:t>40 MHz </a:t>
            </a:r>
            <a:r>
              <a:rPr lang="en-US" b="0" dirty="0" smtClean="0">
                <a:solidFill>
                  <a:srgbClr val="336699"/>
                </a:solidFill>
              </a:rPr>
              <a:t>BW for 1 </a:t>
            </a:r>
            <a:r>
              <a:rPr lang="en-US" b="0" dirty="0" err="1" smtClean="0">
                <a:solidFill>
                  <a:srgbClr val="336699"/>
                </a:solidFill>
              </a:rPr>
              <a:t>uA</a:t>
            </a:r>
            <a:endParaRPr lang="en-US" b="0" dirty="0" smtClean="0">
              <a:solidFill>
                <a:srgbClr val="336699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ts val="240"/>
              </a:spcBef>
              <a:buClr>
                <a:srgbClr val="4D458B"/>
              </a:buClr>
            </a:pPr>
            <a:r>
              <a:rPr lang="en-US" dirty="0" smtClean="0">
                <a:solidFill>
                  <a:srgbClr val="336699"/>
                </a:solidFill>
              </a:rPr>
              <a:t>(1uA/100x100 um pixel = 10 </a:t>
            </a:r>
            <a:r>
              <a:rPr lang="en-US" dirty="0" err="1" smtClean="0">
                <a:solidFill>
                  <a:srgbClr val="336699"/>
                </a:solidFill>
              </a:rPr>
              <a:t>mW</a:t>
            </a:r>
            <a:r>
              <a:rPr lang="en-US" dirty="0" smtClean="0">
                <a:solidFill>
                  <a:srgbClr val="336699"/>
                </a:solidFill>
              </a:rPr>
              <a:t>/sq cm)</a:t>
            </a:r>
            <a:r>
              <a:rPr lang="en-US" b="0" dirty="0" smtClean="0">
                <a:solidFill>
                  <a:srgbClr val="336699"/>
                </a:solidFill>
              </a:rPr>
              <a:t> </a:t>
            </a:r>
          </a:p>
          <a:p>
            <a:pPr marL="292100" indent="-292100" algn="ctr">
              <a:lnSpc>
                <a:spcPct val="90000"/>
              </a:lnSpc>
              <a:spcBef>
                <a:spcPts val="240"/>
              </a:spcBef>
              <a:buClr>
                <a:srgbClr val="4D458B"/>
              </a:buClr>
            </a:pPr>
            <a:endParaRPr lang="en-US" b="0" dirty="0">
              <a:solidFill>
                <a:srgbClr val="336699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ts val="240"/>
              </a:spcBef>
              <a:buClr>
                <a:srgbClr val="4D458B"/>
              </a:buClr>
            </a:pPr>
            <a:endParaRPr lang="en-US" b="0" dirty="0">
              <a:solidFill>
                <a:srgbClr val="336699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6787445" y="3931756"/>
            <a:ext cx="1828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439333" y="4812061"/>
            <a:ext cx="77046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Q/C = 50mV </a:t>
            </a:r>
            <a:r>
              <a:rPr lang="en-US" dirty="0">
                <a:solidFill>
                  <a:srgbClr val="336699"/>
                </a:solidFill>
              </a:rPr>
              <a:t>(0.25fC/5fF=50mV</a:t>
            </a:r>
            <a:r>
              <a:rPr lang="en-US" dirty="0" smtClean="0">
                <a:solidFill>
                  <a:srgbClr val="336699"/>
                </a:solidFill>
              </a:rPr>
              <a:t>) can </a:t>
            </a:r>
            <a:r>
              <a:rPr lang="en-US" dirty="0">
                <a:solidFill>
                  <a:srgbClr val="336699"/>
                </a:solidFill>
              </a:rPr>
              <a:t>be </a:t>
            </a:r>
            <a:r>
              <a:rPr lang="en-US" dirty="0" smtClean="0">
                <a:solidFill>
                  <a:srgbClr val="336699"/>
                </a:solidFill>
              </a:rPr>
              <a:t>achieved</a:t>
            </a:r>
          </a:p>
          <a:p>
            <a:pPr algn="ctr"/>
            <a:r>
              <a:rPr lang="en-US" sz="2000" dirty="0" smtClean="0">
                <a:solidFill>
                  <a:srgbClr val="336699"/>
                </a:solidFill>
              </a:rPr>
              <a:t>(e.g. for 20 </a:t>
            </a:r>
            <a:r>
              <a:rPr lang="en-US" sz="2000" dirty="0">
                <a:solidFill>
                  <a:srgbClr val="336699"/>
                </a:solidFill>
              </a:rPr>
              <a:t>um collection depth and </a:t>
            </a:r>
            <a:r>
              <a:rPr lang="en-US" sz="2000" dirty="0" smtClean="0">
                <a:solidFill>
                  <a:srgbClr val="336699"/>
                </a:solidFill>
              </a:rPr>
              <a:t>5fF) </a:t>
            </a:r>
          </a:p>
          <a:p>
            <a:pPr algn="ctr"/>
            <a:r>
              <a:rPr lang="en-US" dirty="0" smtClean="0">
                <a:solidFill>
                  <a:srgbClr val="336699"/>
                </a:solidFill>
              </a:rPr>
              <a:t>but need collection by drift</a:t>
            </a:r>
          </a:p>
          <a:p>
            <a:pPr algn="ctr"/>
            <a:r>
              <a:rPr lang="en-US" dirty="0" smtClean="0">
                <a:solidFill>
                  <a:srgbClr val="336699"/>
                </a:solidFill>
              </a:rPr>
              <a:t>Much better than that would almost be a ‘digital’ signal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6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2356556" y="4008346"/>
            <a:ext cx="5856111" cy="81453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0" name="Rectangle 58"/>
          <p:cNvSpPr>
            <a:spLocks noChangeArrowheads="1"/>
          </p:cNvSpPr>
          <p:nvPr/>
        </p:nvSpPr>
        <p:spPr bwMode="auto">
          <a:xfrm>
            <a:off x="6886222" y="3543604"/>
            <a:ext cx="2032001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i="1" dirty="0" smtClean="0">
                <a:solidFill>
                  <a:srgbClr val="FF0000"/>
                </a:solidFill>
              </a:rPr>
              <a:t>Monolithic</a:t>
            </a:r>
            <a:r>
              <a:rPr lang="en-US" i="1" dirty="0" smtClean="0">
                <a:solidFill>
                  <a:srgbClr val="FF0000"/>
                </a:solidFill>
                <a:effectLst/>
              </a:rPr>
              <a:t> </a:t>
            </a:r>
            <a:endParaRPr lang="en-US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71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1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7" grpId="0" animBg="1"/>
      <p:bldP spid="58" grpId="0"/>
      <p:bldP spid="59" grpId="0" animBg="1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307" y="201246"/>
            <a:ext cx="7815262" cy="762000"/>
          </a:xfrm>
        </p:spPr>
        <p:txBody>
          <a:bodyPr/>
          <a:lstStyle/>
          <a:p>
            <a:r>
              <a:rPr lang="en-US" sz="3200" dirty="0" smtClean="0"/>
              <a:t>What is a </a:t>
            </a:r>
            <a:r>
              <a:rPr lang="en-US" sz="3200" dirty="0" smtClean="0"/>
              <a:t>‘digital signal’ ?</a:t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 smtClean="0"/>
              <a:t>Boltzmann tyranny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4894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235976"/>
              </p:ext>
            </p:extLst>
          </p:nvPr>
        </p:nvGraphicFramePr>
        <p:xfrm>
          <a:off x="1282700" y="990108"/>
          <a:ext cx="6664045" cy="453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r:id="rId3" imgW="2806700" imgH="2159000" progId="Excel.Sheet.8">
                  <p:embed/>
                </p:oleObj>
              </mc:Choice>
              <mc:Fallback>
                <p:oleObj name="Worksheet" r:id="rId3" imgW="2806700" imgH="2159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990108"/>
                        <a:ext cx="6664045" cy="4533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273733" y="2245144"/>
            <a:ext cx="531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Ion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823980" y="4264539"/>
            <a:ext cx="55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Ioff</a:t>
            </a:r>
            <a:endParaRPr lang="en-US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961878" y="2321344"/>
            <a:ext cx="17750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Exp</a:t>
            </a:r>
            <a:r>
              <a:rPr lang="en-US" dirty="0" smtClean="0"/>
              <a:t>(          </a:t>
            </a:r>
            <a:r>
              <a:rPr lang="en-US" dirty="0"/>
              <a:t>)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670233" y="2484856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nkT/q</a:t>
            </a:r>
            <a:endParaRPr lang="en-US" dirty="0"/>
          </a:p>
        </p:txBody>
      </p:sp>
      <p:cxnSp>
        <p:nvCxnSpPr>
          <p:cNvPr id="11" name="Straight Connector 13"/>
          <p:cNvCxnSpPr>
            <a:cxnSpLocks noChangeShapeType="1"/>
          </p:cNvCxnSpPr>
          <p:nvPr/>
        </p:nvCxnSpPr>
        <p:spPr bwMode="auto">
          <a:xfrm flipV="1">
            <a:off x="3713095" y="2548356"/>
            <a:ext cx="704850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3757545" y="2148306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Vgs</a:t>
            </a:r>
          </a:p>
        </p:txBody>
      </p:sp>
      <p:cxnSp>
        <p:nvCxnSpPr>
          <p:cNvPr id="13" name="Straight Arrow Connector 17"/>
          <p:cNvCxnSpPr>
            <a:cxnSpLocks noChangeShapeType="1"/>
          </p:cNvCxnSpPr>
          <p:nvPr/>
        </p:nvCxnSpPr>
        <p:spPr bwMode="auto">
          <a:xfrm>
            <a:off x="4224285" y="2925009"/>
            <a:ext cx="133607" cy="27898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14" name="Straight Arrow Connector 21"/>
          <p:cNvCxnSpPr>
            <a:cxnSpLocks noChangeShapeType="1"/>
          </p:cNvCxnSpPr>
          <p:nvPr/>
        </p:nvCxnSpPr>
        <p:spPr bwMode="auto">
          <a:xfrm>
            <a:off x="3560063" y="4364771"/>
            <a:ext cx="1240611" cy="430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2898074" y="3089128"/>
            <a:ext cx="1209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Weak </a:t>
            </a:r>
          </a:p>
          <a:p>
            <a:pPr algn="ctr"/>
            <a:r>
              <a:rPr lang="en-US" dirty="0"/>
              <a:t>inversion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6122920" y="2908719"/>
            <a:ext cx="1211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Strong </a:t>
            </a:r>
          </a:p>
          <a:p>
            <a:pPr algn="ctr"/>
            <a:r>
              <a:rPr lang="en-US"/>
              <a:t>inversion</a:t>
            </a:r>
          </a:p>
        </p:txBody>
      </p:sp>
      <p:sp>
        <p:nvSpPr>
          <p:cNvPr id="17" name="Rectangle 3075"/>
          <p:cNvSpPr>
            <a:spLocks noChangeArrowheads="1"/>
          </p:cNvSpPr>
          <p:nvPr/>
        </p:nvSpPr>
        <p:spPr bwMode="auto">
          <a:xfrm>
            <a:off x="0" y="5470295"/>
            <a:ext cx="9144000" cy="44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None/>
              <a:defRPr/>
            </a:pPr>
            <a:r>
              <a:rPr lang="en-US" dirty="0">
                <a:solidFill>
                  <a:schemeClr val="hlink"/>
                </a:solidFill>
                <a:latin typeface="Arial" charset="0"/>
              </a:rPr>
              <a:t>Weak inversion slope ~ 60 mV/decade, Ion/</a:t>
            </a:r>
            <a:r>
              <a:rPr lang="en-US" dirty="0" err="1">
                <a:solidFill>
                  <a:schemeClr val="hlink"/>
                </a:solidFill>
                <a:latin typeface="Arial" charset="0"/>
              </a:rPr>
              <a:t>Ioff</a:t>
            </a:r>
            <a:r>
              <a:rPr lang="en-US" dirty="0">
                <a:solidFill>
                  <a:schemeClr val="hlink"/>
                </a:solidFill>
                <a:latin typeface="Arial" charset="0"/>
              </a:rPr>
              <a:t>=</a:t>
            </a:r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10</a:t>
            </a:r>
            <a:r>
              <a:rPr lang="en-US" baseline="30000" dirty="0" smtClean="0">
                <a:solidFill>
                  <a:schemeClr val="hlink"/>
                </a:solidFill>
                <a:latin typeface="Arial" charset="0"/>
              </a:rPr>
              <a:t>4</a:t>
            </a:r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dirty="0">
                <a:solidFill>
                  <a:schemeClr val="hlink"/>
                </a:solidFill>
                <a:latin typeface="Arial" charset="0"/>
              </a:rPr>
              <a:t>=&gt; </a:t>
            </a:r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250 mV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70000"/>
              <a:buFont typeface="Wingdings" charset="2"/>
              <a:buNone/>
              <a:defRPr/>
            </a:pPr>
            <a:r>
              <a:rPr lang="en-US" dirty="0" smtClean="0">
                <a:solidFill>
                  <a:schemeClr val="hlink"/>
                </a:solidFill>
                <a:latin typeface="Arial" charset="0"/>
              </a:rPr>
              <a:t>Need this on a single pixel !!</a:t>
            </a:r>
            <a:endParaRPr lang="en-US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89008"/>
            <a:ext cx="8979100" cy="551336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hlink"/>
                </a:solidFill>
                <a:ea typeface="+mj-ea"/>
                <a:cs typeface="+mj-cs"/>
              </a:rPr>
              <a:t>Standard </a:t>
            </a:r>
            <a:r>
              <a:rPr lang="en-US" sz="2800" dirty="0" smtClean="0">
                <a:solidFill>
                  <a:schemeClr val="hlink"/>
                </a:solidFill>
                <a:ea typeface="+mj-ea"/>
                <a:cs typeface="+mj-cs"/>
              </a:rPr>
              <a:t>charge sensitive pulse processing </a:t>
            </a:r>
            <a:r>
              <a:rPr lang="en-US" sz="2800" dirty="0">
                <a:solidFill>
                  <a:schemeClr val="hlink"/>
                </a:solidFill>
                <a:ea typeface="+mj-ea"/>
                <a:cs typeface="+mj-cs"/>
              </a:rPr>
              <a:t>front </a:t>
            </a:r>
            <a:r>
              <a:rPr lang="en-US" sz="2800" dirty="0" smtClean="0">
                <a:solidFill>
                  <a:schemeClr val="hlink"/>
                </a:solidFill>
                <a:ea typeface="+mj-ea"/>
                <a:cs typeface="+mj-cs"/>
              </a:rPr>
              <a:t>end</a:t>
            </a:r>
            <a:br>
              <a:rPr lang="en-US" sz="2800" dirty="0" smtClean="0">
                <a:solidFill>
                  <a:schemeClr val="hlink"/>
                </a:solidFill>
                <a:ea typeface="+mj-ea"/>
                <a:cs typeface="+mj-cs"/>
              </a:rPr>
            </a:br>
            <a:r>
              <a:rPr lang="en-US" sz="2800" dirty="0" smtClean="0">
                <a:ea typeface="+mj-ea"/>
                <a:cs typeface="+mj-cs"/>
              </a:rPr>
              <a:t>(no integration over a fixed time)</a:t>
            </a:r>
            <a:endParaRPr lang="en-US" sz="2800" dirty="0">
              <a:solidFill>
                <a:schemeClr val="hlink"/>
              </a:solidFill>
              <a:ea typeface="+mj-ea"/>
              <a:cs typeface="+mj-cs"/>
            </a:endParaRPr>
          </a:p>
        </p:txBody>
      </p:sp>
      <p:sp>
        <p:nvSpPr>
          <p:cNvPr id="266245" name="Text Box 1029"/>
          <p:cNvSpPr txBox="1">
            <a:spLocks noChangeArrowheads="1"/>
          </p:cNvSpPr>
          <p:nvPr/>
        </p:nvSpPr>
        <p:spPr bwMode="auto">
          <a:xfrm>
            <a:off x="240198" y="4408876"/>
            <a:ext cx="8831744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altLang="en-US" sz="2000" b="0" dirty="0">
              <a:solidFill>
                <a:srgbClr val="336699"/>
              </a:solidFill>
              <a:effectLst/>
              <a:latin typeface="Arial" charset="0"/>
            </a:endParaRPr>
          </a:p>
          <a:p>
            <a:pPr>
              <a:defRPr/>
            </a:pPr>
            <a:r>
              <a:rPr lang="en-US" altLang="en-US" sz="2000" b="0" dirty="0" smtClean="0">
                <a:solidFill>
                  <a:srgbClr val="336699"/>
                </a:solidFill>
                <a:effectLst/>
                <a:latin typeface="Arial" charset="0"/>
              </a:rPr>
              <a:t>ENC</a:t>
            </a:r>
            <a:r>
              <a:rPr lang="en-US" altLang="en-US" sz="2000" b="0" dirty="0">
                <a:solidFill>
                  <a:srgbClr val="336699"/>
                </a:solidFill>
                <a:effectLst/>
                <a:latin typeface="Arial" charset="0"/>
              </a:rPr>
              <a:t>: total integrated noise at the output of the pulse shaper with respect to the output signal which would be produced by an input signal of 1 electron. The units normally used are </a:t>
            </a:r>
            <a:r>
              <a:rPr lang="en-US" altLang="en-US" sz="2000" b="0" dirty="0" err="1">
                <a:solidFill>
                  <a:srgbClr val="336699"/>
                </a:solidFill>
                <a:effectLst/>
                <a:latin typeface="Arial" charset="0"/>
              </a:rPr>
              <a:t>rms</a:t>
            </a:r>
            <a:r>
              <a:rPr lang="en-US" altLang="en-US" sz="2000" b="0" dirty="0">
                <a:solidFill>
                  <a:srgbClr val="336699"/>
                </a:solidFill>
                <a:effectLst/>
                <a:latin typeface="Arial" charset="0"/>
              </a:rPr>
              <a:t> electrons.</a:t>
            </a:r>
          </a:p>
          <a:p>
            <a:pPr>
              <a:defRPr/>
            </a:pPr>
            <a:endParaRPr lang="en-US" altLang="en-US" sz="2000" b="0" dirty="0">
              <a:solidFill>
                <a:srgbClr val="336699"/>
              </a:solidFill>
              <a:effectLst/>
              <a:latin typeface="Arial" charset="0"/>
            </a:endParaRPr>
          </a:p>
          <a:p>
            <a:pPr>
              <a:defRPr/>
            </a:pPr>
            <a:r>
              <a:rPr lang="en-US" altLang="en-US" sz="2000" b="0" dirty="0">
                <a:solidFill>
                  <a:srgbClr val="336699"/>
                </a:solidFill>
                <a:effectLst/>
                <a:latin typeface="Arial" charset="0"/>
              </a:rPr>
              <a:t>RESET: switch or high valve resistive element</a:t>
            </a:r>
            <a:endParaRPr lang="en-US" altLang="en-US" b="0" dirty="0">
              <a:solidFill>
                <a:srgbClr val="336699"/>
              </a:solidFill>
              <a:effectLst/>
              <a:latin typeface="Arial" charset="0"/>
            </a:endParaRPr>
          </a:p>
        </p:txBody>
      </p:sp>
      <p:sp>
        <p:nvSpPr>
          <p:cNvPr id="2" name="Isosceles Triangle 1"/>
          <p:cNvSpPr/>
          <p:nvPr/>
        </p:nvSpPr>
        <p:spPr bwMode="auto">
          <a:xfrm rot="5400000">
            <a:off x="1887050" y="2604736"/>
            <a:ext cx="1312333" cy="1143000"/>
          </a:xfrm>
          <a:prstGeom prst="triangle">
            <a:avLst/>
          </a:prstGeom>
          <a:noFill/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 rot="5400000">
            <a:off x="4438341" y="2601913"/>
            <a:ext cx="1312333" cy="1143000"/>
          </a:xfrm>
          <a:prstGeom prst="triangle">
            <a:avLst/>
          </a:prstGeom>
          <a:noFill/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4" name="Straight Connector 3"/>
          <p:cNvCxnSpPr>
            <a:endCxn id="2" idx="3"/>
          </p:cNvCxnSpPr>
          <p:nvPr/>
        </p:nvCxnSpPr>
        <p:spPr bwMode="auto">
          <a:xfrm flipV="1">
            <a:off x="701717" y="3176237"/>
            <a:ext cx="1270000" cy="70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endCxn id="8" idx="3"/>
          </p:cNvCxnSpPr>
          <p:nvPr/>
        </p:nvCxnSpPr>
        <p:spPr bwMode="auto">
          <a:xfrm flipV="1">
            <a:off x="3111895" y="3173414"/>
            <a:ext cx="1411113" cy="705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endCxn id="9" idx="1"/>
          </p:cNvCxnSpPr>
          <p:nvPr/>
        </p:nvCxnSpPr>
        <p:spPr bwMode="auto">
          <a:xfrm flipV="1">
            <a:off x="5663184" y="3155069"/>
            <a:ext cx="951088" cy="84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6614272" y="2421291"/>
            <a:ext cx="1741421" cy="1467555"/>
          </a:xfrm>
          <a:prstGeom prst="rect">
            <a:avLst/>
          </a:prstGeom>
          <a:noFill/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366725" y="1890371"/>
            <a:ext cx="0" cy="4906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519125" y="1884041"/>
            <a:ext cx="0" cy="4906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1746181" y="1212147"/>
            <a:ext cx="1370969" cy="432909"/>
          </a:xfrm>
          <a:prstGeom prst="rect">
            <a:avLst/>
          </a:prstGeom>
          <a:noFill/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RESET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Elbow Connector 20"/>
          <p:cNvCxnSpPr>
            <a:stCxn id="19" idx="1"/>
          </p:cNvCxnSpPr>
          <p:nvPr/>
        </p:nvCxnSpPr>
        <p:spPr bwMode="auto">
          <a:xfrm rot="10800000" flipV="1">
            <a:off x="1111215" y="1428602"/>
            <a:ext cx="634967" cy="174606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Elbow Connector 24"/>
          <p:cNvCxnSpPr>
            <a:stCxn id="19" idx="3"/>
          </p:cNvCxnSpPr>
          <p:nvPr/>
        </p:nvCxnSpPr>
        <p:spPr bwMode="auto">
          <a:xfrm>
            <a:off x="3117150" y="1428602"/>
            <a:ext cx="663837" cy="1803787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1099449" y="2130922"/>
            <a:ext cx="1270000" cy="70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2521799" y="2124588"/>
            <a:ext cx="1270000" cy="705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 Box 1032"/>
          <p:cNvSpPr txBox="1">
            <a:spLocks noChangeArrowheads="1"/>
          </p:cNvSpPr>
          <p:nvPr/>
        </p:nvSpPr>
        <p:spPr bwMode="auto">
          <a:xfrm>
            <a:off x="6652806" y="2734443"/>
            <a:ext cx="1707168" cy="1200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Pulse</a:t>
            </a:r>
          </a:p>
          <a:p>
            <a:pPr algn="ctr"/>
            <a:r>
              <a:rPr lang="en-US" dirty="0" smtClean="0">
                <a:solidFill>
                  <a:srgbClr val="336699"/>
                </a:solidFill>
              </a:rPr>
              <a:t>Processing</a:t>
            </a:r>
            <a:endParaRPr lang="en-US" dirty="0">
              <a:solidFill>
                <a:srgbClr val="336699"/>
              </a:solidFill>
            </a:endParaRPr>
          </a:p>
          <a:p>
            <a:pPr algn="ctr"/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2" name="Text Box 1032"/>
          <p:cNvSpPr txBox="1">
            <a:spLocks noChangeArrowheads="1"/>
          </p:cNvSpPr>
          <p:nvPr/>
        </p:nvSpPr>
        <p:spPr bwMode="auto">
          <a:xfrm>
            <a:off x="4591676" y="2901274"/>
            <a:ext cx="76580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H(s)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3" name="Text Box 1032"/>
          <p:cNvSpPr txBox="1">
            <a:spLocks noChangeArrowheads="1"/>
          </p:cNvSpPr>
          <p:nvPr/>
        </p:nvSpPr>
        <p:spPr bwMode="auto">
          <a:xfrm>
            <a:off x="2071519" y="2938231"/>
            <a:ext cx="80021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OTA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4" name="Text Box 1032"/>
          <p:cNvSpPr txBox="1">
            <a:spLocks noChangeArrowheads="1"/>
          </p:cNvSpPr>
          <p:nvPr/>
        </p:nvSpPr>
        <p:spPr bwMode="auto">
          <a:xfrm>
            <a:off x="1172199" y="3826576"/>
            <a:ext cx="2528457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Charge Sensitive </a:t>
            </a:r>
          </a:p>
          <a:p>
            <a:pPr algn="ctr"/>
            <a:r>
              <a:rPr lang="en-US" dirty="0" smtClean="0">
                <a:solidFill>
                  <a:srgbClr val="336699"/>
                </a:solidFill>
              </a:rPr>
              <a:t>Amplifier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5" name="Text Box 1032"/>
          <p:cNvSpPr txBox="1">
            <a:spLocks noChangeArrowheads="1"/>
          </p:cNvSpPr>
          <p:nvPr/>
        </p:nvSpPr>
        <p:spPr bwMode="auto">
          <a:xfrm>
            <a:off x="4511304" y="3820243"/>
            <a:ext cx="117712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Shaper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7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200378" y="5335272"/>
            <a:ext cx="80108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0" dirty="0">
                <a:solidFill>
                  <a:srgbClr val="336699"/>
                </a:solidFill>
                <a:effectLst/>
              </a:rPr>
              <a:t>Ref.: </a:t>
            </a:r>
            <a:r>
              <a:rPr lang="en-AU" b="0" dirty="0">
                <a:solidFill>
                  <a:srgbClr val="336699"/>
                </a:solidFill>
                <a:effectLst/>
              </a:rPr>
              <a:t>Z.Y. Chang and W.M.C. </a:t>
            </a:r>
            <a:r>
              <a:rPr lang="en-AU" b="0" dirty="0" err="1">
                <a:solidFill>
                  <a:srgbClr val="336699"/>
                </a:solidFill>
                <a:effectLst/>
              </a:rPr>
              <a:t>Sansen</a:t>
            </a:r>
            <a:r>
              <a:rPr lang="en-AU" b="0" dirty="0">
                <a:solidFill>
                  <a:srgbClr val="336699"/>
                </a:solidFill>
                <a:effectLst/>
              </a:rPr>
              <a:t> : ISBN 0-7923-9096-2, Kluwer Academic Publishers, 1991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graphicFrame>
        <p:nvGraphicFramePr>
          <p:cNvPr id="280580" name="Object 4"/>
          <p:cNvGraphicFramePr>
            <a:graphicFrameLocks noChangeAspect="1"/>
          </p:cNvGraphicFramePr>
          <p:nvPr/>
        </p:nvGraphicFramePr>
        <p:xfrm>
          <a:off x="1816100" y="1323975"/>
          <a:ext cx="6536267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Equation" r:id="rId3" imgW="3708360" imgH="2184120" progId="Equation.3">
                  <p:embed/>
                </p:oleObj>
              </mc:Choice>
              <mc:Fallback>
                <p:oleObj name="Equation" r:id="rId3" imgW="3708360" imgH="218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1323975"/>
                        <a:ext cx="6536267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91234" y="2557464"/>
            <a:ext cx="1210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336699"/>
                </a:solidFill>
                <a:effectLst/>
              </a:rPr>
              <a:t>thermal</a:t>
            </a:r>
          </a:p>
        </p:txBody>
      </p:sp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241846" y="3492501"/>
            <a:ext cx="1262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336699"/>
                </a:solidFill>
                <a:effectLst/>
              </a:rPr>
              <a:t>1/fnoise</a:t>
            </a:r>
          </a:p>
        </p:txBody>
      </p:sp>
      <p:sp>
        <p:nvSpPr>
          <p:cNvPr id="280583" name="Text Box 7"/>
          <p:cNvSpPr txBox="1">
            <a:spLocks noChangeArrowheads="1"/>
          </p:cNvSpPr>
          <p:nvPr/>
        </p:nvSpPr>
        <p:spPr bwMode="auto">
          <a:xfrm>
            <a:off x="241846" y="4487864"/>
            <a:ext cx="15876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336699"/>
                </a:solidFill>
                <a:effectLst/>
              </a:rPr>
              <a:t>shot noise</a:t>
            </a:r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110986" y="0"/>
            <a:ext cx="8839200" cy="71072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ja-JP" sz="3600" dirty="0" smtClean="0">
                <a:solidFill>
                  <a:srgbClr val="336699"/>
                </a:solidFill>
                <a:effectLst/>
                <a:latin typeface="Arial"/>
              </a:rPr>
              <a:t>ANALOG POWER</a:t>
            </a:r>
          </a:p>
          <a:p>
            <a:pPr algn="ctr">
              <a:lnSpc>
                <a:spcPct val="90000"/>
              </a:lnSpc>
            </a:pPr>
            <a:r>
              <a:rPr lang="ja-JP" altLang="en-US" sz="3600" dirty="0" smtClean="0">
                <a:solidFill>
                  <a:srgbClr val="336699"/>
                </a:solidFill>
                <a:effectLst/>
                <a:latin typeface="Arial"/>
              </a:rPr>
              <a:t>‘</a:t>
            </a:r>
            <a:r>
              <a:rPr lang="en-US" sz="3600" dirty="0">
                <a:solidFill>
                  <a:srgbClr val="336699"/>
                </a:solidFill>
                <a:effectLst/>
              </a:rPr>
              <a:t>standard</a:t>
            </a:r>
            <a:r>
              <a:rPr lang="ja-JP" altLang="en-US" sz="3600" dirty="0">
                <a:solidFill>
                  <a:srgbClr val="336699"/>
                </a:solidFill>
                <a:effectLst/>
                <a:latin typeface="Arial"/>
              </a:rPr>
              <a:t>’</a:t>
            </a:r>
            <a:r>
              <a:rPr lang="en-US" sz="3600" dirty="0">
                <a:solidFill>
                  <a:srgbClr val="336699"/>
                </a:solidFill>
                <a:effectLst/>
              </a:rPr>
              <a:t> front end noise equations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587560" y="2388394"/>
            <a:ext cx="3133705" cy="9249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19218" y="1842958"/>
            <a:ext cx="68247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Transconductance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</a:t>
            </a:r>
            <a:r>
              <a:rPr lang="en-US" sz="2000" dirty="0" smtClean="0">
                <a:solidFill>
                  <a:srgbClr val="FF0000"/>
                </a:solidFill>
              </a:rPr>
              <a:t> related to power consumption </a:t>
            </a:r>
            <a:endParaRPr lang="en-US" sz="2000" b="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500387" y="2291752"/>
            <a:ext cx="441756" cy="276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2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564443" y="3149072"/>
            <a:ext cx="801087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b="0" dirty="0">
                <a:solidFill>
                  <a:srgbClr val="336699"/>
                </a:solidFill>
                <a:effectLst/>
              </a:rPr>
              <a:t>Ref.: </a:t>
            </a:r>
            <a:r>
              <a:rPr lang="en-AU" b="0" dirty="0">
                <a:solidFill>
                  <a:srgbClr val="336699"/>
                </a:solidFill>
                <a:effectLst/>
              </a:rPr>
              <a:t>Z.Y. Chang and W.M.C. </a:t>
            </a:r>
            <a:r>
              <a:rPr lang="en-AU" b="0" dirty="0" err="1">
                <a:solidFill>
                  <a:srgbClr val="336699"/>
                </a:solidFill>
                <a:effectLst/>
              </a:rPr>
              <a:t>Sansen</a:t>
            </a:r>
            <a:r>
              <a:rPr lang="en-AU" b="0" dirty="0">
                <a:solidFill>
                  <a:srgbClr val="336699"/>
                </a:solidFill>
                <a:effectLst/>
              </a:rPr>
              <a:t> : ISBN 0-7923-9096-2, Kluwer Academic Publishers, </a:t>
            </a:r>
            <a:r>
              <a:rPr lang="en-AU" b="0" dirty="0" smtClean="0">
                <a:solidFill>
                  <a:srgbClr val="336699"/>
                </a:solidFill>
                <a:effectLst/>
              </a:rPr>
              <a:t>1991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solidFill>
                  <a:srgbClr val="336699"/>
                </a:solidFill>
              </a:rPr>
              <a:t>Ref. 2 : </a:t>
            </a:r>
            <a:r>
              <a:rPr lang="en-AU" dirty="0">
                <a:solidFill>
                  <a:srgbClr val="336699"/>
                </a:solidFill>
              </a:rPr>
              <a:t>V. </a:t>
            </a:r>
            <a:r>
              <a:rPr lang="en-AU" dirty="0" err="1">
                <a:solidFill>
                  <a:srgbClr val="336699"/>
                </a:solidFill>
              </a:rPr>
              <a:t>Radeka</a:t>
            </a:r>
            <a:r>
              <a:rPr lang="en-AU" dirty="0">
                <a:solidFill>
                  <a:srgbClr val="336699"/>
                </a:solidFill>
              </a:rPr>
              <a:t> “Low-noise techniques in detectors” Ann. Rev. </a:t>
            </a:r>
            <a:r>
              <a:rPr lang="en-AU" dirty="0" err="1">
                <a:solidFill>
                  <a:srgbClr val="336699"/>
                </a:solidFill>
              </a:rPr>
              <a:t>Nucl</a:t>
            </a:r>
            <a:r>
              <a:rPr lang="en-AU" dirty="0">
                <a:solidFill>
                  <a:srgbClr val="336699"/>
                </a:solidFill>
              </a:rPr>
              <a:t>. Sci. 1988, 38, 217-</a:t>
            </a:r>
            <a:r>
              <a:rPr lang="en-AU" dirty="0" smtClean="0">
                <a:solidFill>
                  <a:srgbClr val="336699"/>
                </a:solidFill>
              </a:rPr>
              <a:t>77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solidFill>
                  <a:srgbClr val="336699"/>
                </a:solidFill>
              </a:rPr>
              <a:t>Ref. 3 : </a:t>
            </a:r>
            <a:r>
              <a:rPr lang="en-AU" dirty="0">
                <a:solidFill>
                  <a:srgbClr val="336699"/>
                </a:solidFill>
              </a:rPr>
              <a:t>E. </a:t>
            </a:r>
            <a:r>
              <a:rPr lang="en-AU" dirty="0" err="1">
                <a:solidFill>
                  <a:srgbClr val="336699"/>
                </a:solidFill>
              </a:rPr>
              <a:t>Nygard</a:t>
            </a:r>
            <a:r>
              <a:rPr lang="en-AU" dirty="0">
                <a:solidFill>
                  <a:srgbClr val="336699"/>
                </a:solidFill>
              </a:rPr>
              <a:t> et al. NIM A 301 (1991) 506-516</a:t>
            </a:r>
            <a:endParaRPr lang="en-US" dirty="0">
              <a:solidFill>
                <a:srgbClr val="336699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endParaRPr lang="en-US" dirty="0">
              <a:solidFill>
                <a:srgbClr val="336699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endParaRPr lang="en-AU" b="0" dirty="0" smtClean="0">
              <a:solidFill>
                <a:srgbClr val="336699"/>
              </a:solidFill>
              <a:effectLst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endParaRPr lang="en-US" b="0" dirty="0">
              <a:solidFill>
                <a:srgbClr val="336699"/>
              </a:solidFill>
              <a:effectLst/>
            </a:endParaRPr>
          </a:p>
        </p:txBody>
      </p:sp>
      <p:graphicFrame>
        <p:nvGraphicFramePr>
          <p:cNvPr id="281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224392"/>
              </p:ext>
            </p:extLst>
          </p:nvPr>
        </p:nvGraphicFramePr>
        <p:xfrm>
          <a:off x="646113" y="1379538"/>
          <a:ext cx="7735887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Worksheet" r:id="rId3" imgW="7734300" imgH="1536700" progId="Excel.Sheet.8">
                  <p:embed/>
                </p:oleObj>
              </mc:Choice>
              <mc:Fallback>
                <p:oleObj name="Worksheet" r:id="rId3" imgW="7734300" imgH="1536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1379538"/>
                        <a:ext cx="7735887" cy="15367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33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7" name="Rectangle 7"/>
          <p:cNvSpPr>
            <a:spLocks noChangeArrowheads="1"/>
          </p:cNvSpPr>
          <p:nvPr/>
        </p:nvSpPr>
        <p:spPr bwMode="auto">
          <a:xfrm>
            <a:off x="124178" y="189089"/>
            <a:ext cx="8839200" cy="68579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336699"/>
                </a:solidFill>
                <a:effectLst/>
              </a:rPr>
              <a:t>Influence of shaper order n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8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9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Note: for longer </a:t>
            </a:r>
            <a:r>
              <a:rPr lang="fr-FR" sz="3200" dirty="0" err="1" smtClean="0">
                <a:solidFill>
                  <a:schemeClr val="hlink"/>
                </a:solidFill>
                <a:latin typeface="+mj-lt"/>
              </a:rPr>
              <a:t>integration</a:t>
            </a: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 times </a:t>
            </a:r>
          </a:p>
          <a:p>
            <a:pPr algn="ctr">
              <a:lnSpc>
                <a:spcPct val="90000"/>
              </a:lnSpc>
            </a:pPr>
            <a:r>
              <a:rPr lang="fr-FR" sz="3200" dirty="0" err="1" smtClean="0">
                <a:solidFill>
                  <a:schemeClr val="hlink"/>
                </a:solidFill>
                <a:latin typeface="+mj-lt"/>
              </a:rPr>
              <a:t>rolling</a:t>
            </a: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 </a:t>
            </a:r>
            <a:r>
              <a:rPr lang="fr-FR" sz="3200" dirty="0" err="1" smtClean="0">
                <a:solidFill>
                  <a:schemeClr val="hlink"/>
                </a:solidFill>
                <a:latin typeface="+mj-lt"/>
              </a:rPr>
              <a:t>shutter</a:t>
            </a: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 architectures, etc…</a:t>
            </a:r>
            <a:endParaRPr lang="fr-FR" sz="3200" dirty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77256" y="3285723"/>
            <a:ext cx="2137833" cy="584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often leakage current dominated (shot noise), but significant progress (4T cells, leakage reduction…)</a:t>
            </a:r>
          </a:p>
          <a:p>
            <a:endParaRPr lang="en-US" dirty="0" smtClean="0"/>
          </a:p>
          <a:p>
            <a:r>
              <a:rPr lang="en-US" dirty="0" smtClean="0"/>
              <a:t>Impressive noise numbers (ENCs of a few </a:t>
            </a:r>
            <a:r>
              <a:rPr lang="en-US" dirty="0" smtClean="0"/>
              <a:t>electrons down to even </a:t>
            </a:r>
            <a:r>
              <a:rPr lang="en-US" dirty="0" err="1" smtClean="0"/>
              <a:t>subelectron</a:t>
            </a:r>
            <a:r>
              <a:rPr lang="en-US" dirty="0" smtClean="0"/>
              <a:t> ENC using </a:t>
            </a:r>
            <a:r>
              <a:rPr lang="en-US" dirty="0" smtClean="0"/>
              <a:t>multiple sampling of reset and signal level.</a:t>
            </a:r>
          </a:p>
          <a:p>
            <a:endParaRPr lang="en-US" dirty="0"/>
          </a:p>
          <a:p>
            <a:r>
              <a:rPr lang="en-US" dirty="0" smtClean="0"/>
              <a:t>For high energy physics longer integration not always applicable, also investigating different architectures for lower power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6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0" y="939799"/>
            <a:ext cx="9144000" cy="2743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485422" y="1627188"/>
            <a:ext cx="3381022" cy="1793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2037645" y="1636713"/>
            <a:ext cx="275167" cy="2317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H="1" flipV="1">
            <a:off x="2407356" y="1687512"/>
            <a:ext cx="1059745" cy="461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flipH="1" flipV="1">
            <a:off x="2369256" y="1852613"/>
            <a:ext cx="766233" cy="796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2153356" y="1849438"/>
            <a:ext cx="23989" cy="1322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1447800" y="949324"/>
            <a:ext cx="1365956" cy="433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>
                <a:solidFill>
                  <a:srgbClr val="666699"/>
                </a:solidFill>
              </a:rPr>
              <a:t>Collection </a:t>
            </a:r>
            <a:r>
              <a:rPr lang="fr-FR" sz="1800" dirty="0" err="1">
                <a:solidFill>
                  <a:srgbClr val="666699"/>
                </a:solidFill>
              </a:rPr>
              <a:t>electrode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</a:p>
        </p:txBody>
      </p:sp>
      <p:sp>
        <p:nvSpPr>
          <p:cNvPr id="308244" name="Line 20"/>
          <p:cNvSpPr>
            <a:spLocks noChangeShapeType="1"/>
          </p:cNvSpPr>
          <p:nvPr/>
        </p:nvSpPr>
        <p:spPr bwMode="auto">
          <a:xfrm flipV="1">
            <a:off x="897467" y="1687512"/>
            <a:ext cx="997656" cy="442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45" name="Line 21"/>
          <p:cNvSpPr>
            <a:spLocks noChangeShapeType="1"/>
          </p:cNvSpPr>
          <p:nvPr/>
        </p:nvSpPr>
        <p:spPr bwMode="auto">
          <a:xfrm flipV="1">
            <a:off x="1271412" y="1884362"/>
            <a:ext cx="719667" cy="804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46" name="Line 22"/>
          <p:cNvSpPr>
            <a:spLocks noChangeShapeType="1"/>
          </p:cNvSpPr>
          <p:nvPr/>
        </p:nvSpPr>
        <p:spPr bwMode="auto">
          <a:xfrm flipH="1">
            <a:off x="2521657" y="1039812"/>
            <a:ext cx="691444" cy="25955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17" name="Rectangle 23"/>
          <p:cNvSpPr>
            <a:spLocks noChangeArrowheads="1"/>
          </p:cNvSpPr>
          <p:nvPr/>
        </p:nvSpPr>
        <p:spPr bwMode="auto">
          <a:xfrm>
            <a:off x="2819400" y="939799"/>
            <a:ext cx="1676400" cy="450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>
                <a:solidFill>
                  <a:srgbClr val="666699"/>
                </a:solidFill>
              </a:rPr>
              <a:t>High </a:t>
            </a:r>
            <a:r>
              <a:rPr lang="fr-FR" sz="1800" dirty="0" err="1">
                <a:solidFill>
                  <a:srgbClr val="666699"/>
                </a:solidFill>
              </a:rPr>
              <a:t>energy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  <a:r>
              <a:rPr lang="fr-FR" sz="1800" dirty="0" err="1">
                <a:solidFill>
                  <a:srgbClr val="666699"/>
                </a:solidFill>
              </a:rPr>
              <a:t>particle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</a:p>
        </p:txBody>
      </p:sp>
      <p:sp>
        <p:nvSpPr>
          <p:cNvPr id="308248" name="Arc 24"/>
          <p:cNvSpPr>
            <a:spLocks/>
          </p:cNvSpPr>
          <p:nvPr/>
        </p:nvSpPr>
        <p:spPr bwMode="auto">
          <a:xfrm rot="5400000">
            <a:off x="1353873" y="1011502"/>
            <a:ext cx="1652588" cy="2861733"/>
          </a:xfrm>
          <a:custGeom>
            <a:avLst/>
            <a:gdLst>
              <a:gd name="G0" fmla="+- 581 0 0"/>
              <a:gd name="G1" fmla="+- 21600 0 0"/>
              <a:gd name="G2" fmla="+- 21600 0 0"/>
              <a:gd name="T0" fmla="*/ 0 w 22181"/>
              <a:gd name="T1" fmla="*/ 8 h 43200"/>
              <a:gd name="T2" fmla="*/ 56 w 22181"/>
              <a:gd name="T3" fmla="*/ 43194 h 43200"/>
              <a:gd name="T4" fmla="*/ 581 w 2218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81" h="43200" fill="none" extrusionOk="0">
                <a:moveTo>
                  <a:pt x="-1" y="7"/>
                </a:moveTo>
                <a:cubicBezTo>
                  <a:pt x="193" y="2"/>
                  <a:pt x="387" y="-1"/>
                  <a:pt x="581" y="-1"/>
                </a:cubicBezTo>
                <a:cubicBezTo>
                  <a:pt x="12510" y="0"/>
                  <a:pt x="22181" y="9670"/>
                  <a:pt x="22181" y="21600"/>
                </a:cubicBezTo>
                <a:cubicBezTo>
                  <a:pt x="22181" y="33529"/>
                  <a:pt x="12510" y="43200"/>
                  <a:pt x="581" y="43200"/>
                </a:cubicBezTo>
                <a:cubicBezTo>
                  <a:pt x="405" y="43199"/>
                  <a:pt x="230" y="43197"/>
                  <a:pt x="56" y="43193"/>
                </a:cubicBezTo>
              </a:path>
              <a:path w="22181" h="43200" stroke="0" extrusionOk="0">
                <a:moveTo>
                  <a:pt x="-1" y="7"/>
                </a:moveTo>
                <a:cubicBezTo>
                  <a:pt x="193" y="2"/>
                  <a:pt x="387" y="-1"/>
                  <a:pt x="581" y="-1"/>
                </a:cubicBezTo>
                <a:cubicBezTo>
                  <a:pt x="12510" y="0"/>
                  <a:pt x="22181" y="9670"/>
                  <a:pt x="22181" y="21600"/>
                </a:cubicBezTo>
                <a:cubicBezTo>
                  <a:pt x="22181" y="33529"/>
                  <a:pt x="12510" y="43200"/>
                  <a:pt x="581" y="43200"/>
                </a:cubicBezTo>
                <a:cubicBezTo>
                  <a:pt x="405" y="43199"/>
                  <a:pt x="230" y="43197"/>
                  <a:pt x="56" y="43193"/>
                </a:cubicBezTo>
                <a:lnTo>
                  <a:pt x="581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63" name="Rectangle 39"/>
          <p:cNvSpPr>
            <a:spLocks noChangeArrowheads="1"/>
          </p:cNvSpPr>
          <p:nvPr/>
        </p:nvSpPr>
        <p:spPr bwMode="auto">
          <a:xfrm>
            <a:off x="5159022" y="1628774"/>
            <a:ext cx="3354212" cy="17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64" name="Rectangle 40"/>
          <p:cNvSpPr>
            <a:spLocks noChangeArrowheads="1"/>
          </p:cNvSpPr>
          <p:nvPr/>
        </p:nvSpPr>
        <p:spPr bwMode="auto">
          <a:xfrm>
            <a:off x="6711245" y="1638300"/>
            <a:ext cx="275167" cy="2317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65" name="Line 41"/>
          <p:cNvSpPr>
            <a:spLocks noChangeShapeType="1"/>
          </p:cNvSpPr>
          <p:nvPr/>
        </p:nvSpPr>
        <p:spPr bwMode="auto">
          <a:xfrm flipH="1" flipV="1">
            <a:off x="7080956" y="1689100"/>
            <a:ext cx="1301044" cy="531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66" name="Line 42"/>
          <p:cNvSpPr>
            <a:spLocks noChangeShapeType="1"/>
          </p:cNvSpPr>
          <p:nvPr/>
        </p:nvSpPr>
        <p:spPr bwMode="auto">
          <a:xfrm flipH="1" flipV="1">
            <a:off x="7106356" y="1793874"/>
            <a:ext cx="890412" cy="927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67" name="Line 43"/>
          <p:cNvSpPr>
            <a:spLocks noChangeShapeType="1"/>
          </p:cNvSpPr>
          <p:nvPr/>
        </p:nvSpPr>
        <p:spPr bwMode="auto">
          <a:xfrm flipV="1">
            <a:off x="6843889" y="1851025"/>
            <a:ext cx="7056" cy="1001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24" name="Rectangle 44"/>
          <p:cNvSpPr>
            <a:spLocks noChangeArrowheads="1"/>
          </p:cNvSpPr>
          <p:nvPr/>
        </p:nvSpPr>
        <p:spPr bwMode="auto">
          <a:xfrm>
            <a:off x="6121400" y="950913"/>
            <a:ext cx="1365956" cy="4333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>
                <a:solidFill>
                  <a:srgbClr val="666699"/>
                </a:solidFill>
              </a:rPr>
              <a:t>Collection </a:t>
            </a:r>
            <a:r>
              <a:rPr lang="fr-FR" sz="1800" dirty="0" err="1">
                <a:solidFill>
                  <a:srgbClr val="666699"/>
                </a:solidFill>
              </a:rPr>
              <a:t>electrode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</a:p>
        </p:txBody>
      </p:sp>
      <p:sp>
        <p:nvSpPr>
          <p:cNvPr id="308269" name="Line 45"/>
          <p:cNvSpPr>
            <a:spLocks noChangeShapeType="1"/>
          </p:cNvSpPr>
          <p:nvPr/>
        </p:nvSpPr>
        <p:spPr bwMode="auto">
          <a:xfrm flipV="1">
            <a:off x="5276145" y="1689099"/>
            <a:ext cx="1292578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70" name="Line 46"/>
          <p:cNvSpPr>
            <a:spLocks noChangeShapeType="1"/>
          </p:cNvSpPr>
          <p:nvPr/>
        </p:nvSpPr>
        <p:spPr bwMode="auto">
          <a:xfrm flipV="1">
            <a:off x="5623278" y="1816100"/>
            <a:ext cx="1032933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71" name="Line 47"/>
          <p:cNvSpPr>
            <a:spLocks noChangeShapeType="1"/>
          </p:cNvSpPr>
          <p:nvPr/>
        </p:nvSpPr>
        <p:spPr bwMode="auto">
          <a:xfrm flipH="1">
            <a:off x="7200901" y="1041399"/>
            <a:ext cx="685800" cy="258445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28" name="Rectangle 48"/>
          <p:cNvSpPr>
            <a:spLocks noChangeArrowheads="1"/>
          </p:cNvSpPr>
          <p:nvPr/>
        </p:nvSpPr>
        <p:spPr bwMode="auto">
          <a:xfrm>
            <a:off x="7543800" y="939799"/>
            <a:ext cx="1600200" cy="450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>
                <a:solidFill>
                  <a:srgbClr val="666699"/>
                </a:solidFill>
              </a:rPr>
              <a:t>High </a:t>
            </a:r>
            <a:r>
              <a:rPr lang="fr-FR" sz="1800" dirty="0" err="1">
                <a:solidFill>
                  <a:srgbClr val="666699"/>
                </a:solidFill>
              </a:rPr>
              <a:t>energy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  <a:r>
              <a:rPr lang="fr-FR" sz="1800" dirty="0" err="1">
                <a:solidFill>
                  <a:srgbClr val="666699"/>
                </a:solidFill>
              </a:rPr>
              <a:t>particle</a:t>
            </a:r>
            <a:r>
              <a:rPr lang="fr-FR" sz="1800" dirty="0">
                <a:solidFill>
                  <a:srgbClr val="666699"/>
                </a:solidFill>
              </a:rPr>
              <a:t> </a:t>
            </a:r>
          </a:p>
        </p:txBody>
      </p:sp>
      <p:sp>
        <p:nvSpPr>
          <p:cNvPr id="308274" name="Freeform 50"/>
          <p:cNvSpPr>
            <a:spLocks/>
          </p:cNvSpPr>
          <p:nvPr/>
        </p:nvSpPr>
        <p:spPr bwMode="auto">
          <a:xfrm>
            <a:off x="5167489" y="2936875"/>
            <a:ext cx="1700389" cy="119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6" y="13"/>
              </a:cxn>
              <a:cxn ang="0">
                <a:pos x="696" y="63"/>
              </a:cxn>
              <a:cxn ang="0">
                <a:pos x="1051" y="95"/>
              </a:cxn>
              <a:cxn ang="0">
                <a:pos x="1184" y="95"/>
              </a:cxn>
            </a:cxnLst>
            <a:rect l="0" t="0" r="r" b="b"/>
            <a:pathLst>
              <a:path w="1205" h="100">
                <a:moveTo>
                  <a:pt x="0" y="0"/>
                </a:moveTo>
                <a:cubicBezTo>
                  <a:pt x="100" y="1"/>
                  <a:pt x="200" y="2"/>
                  <a:pt x="316" y="13"/>
                </a:cubicBezTo>
                <a:cubicBezTo>
                  <a:pt x="432" y="24"/>
                  <a:pt x="574" y="49"/>
                  <a:pt x="696" y="63"/>
                </a:cubicBezTo>
                <a:cubicBezTo>
                  <a:pt x="818" y="77"/>
                  <a:pt x="970" y="90"/>
                  <a:pt x="1051" y="95"/>
                </a:cubicBezTo>
                <a:cubicBezTo>
                  <a:pt x="1132" y="100"/>
                  <a:pt x="1205" y="90"/>
                  <a:pt x="1184" y="9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75" name="Freeform 51"/>
          <p:cNvSpPr>
            <a:spLocks/>
          </p:cNvSpPr>
          <p:nvPr/>
        </p:nvSpPr>
        <p:spPr bwMode="auto">
          <a:xfrm flipH="1">
            <a:off x="6802968" y="2938462"/>
            <a:ext cx="1700388" cy="119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6" y="13"/>
              </a:cxn>
              <a:cxn ang="0">
                <a:pos x="696" y="63"/>
              </a:cxn>
              <a:cxn ang="0">
                <a:pos x="1051" y="95"/>
              </a:cxn>
              <a:cxn ang="0">
                <a:pos x="1184" y="95"/>
              </a:cxn>
            </a:cxnLst>
            <a:rect l="0" t="0" r="r" b="b"/>
            <a:pathLst>
              <a:path w="1205" h="100">
                <a:moveTo>
                  <a:pt x="0" y="0"/>
                </a:moveTo>
                <a:cubicBezTo>
                  <a:pt x="100" y="1"/>
                  <a:pt x="200" y="2"/>
                  <a:pt x="316" y="13"/>
                </a:cubicBezTo>
                <a:cubicBezTo>
                  <a:pt x="432" y="24"/>
                  <a:pt x="574" y="49"/>
                  <a:pt x="696" y="63"/>
                </a:cubicBezTo>
                <a:cubicBezTo>
                  <a:pt x="818" y="77"/>
                  <a:pt x="970" y="90"/>
                  <a:pt x="1051" y="95"/>
                </a:cubicBezTo>
                <a:cubicBezTo>
                  <a:pt x="1132" y="100"/>
                  <a:pt x="1205" y="90"/>
                  <a:pt x="1184" y="95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76" name="AutoShape 52"/>
          <p:cNvSpPr>
            <a:spLocks noChangeArrowheads="1"/>
          </p:cNvSpPr>
          <p:nvPr/>
        </p:nvSpPr>
        <p:spPr bwMode="auto">
          <a:xfrm>
            <a:off x="4113389" y="2303462"/>
            <a:ext cx="750711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3603169"/>
            <a:ext cx="9144000" cy="21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70000" indent="-270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A </a:t>
            </a:r>
            <a:r>
              <a:rPr lang="en-US" sz="2000" b="0" dirty="0">
                <a:solidFill>
                  <a:srgbClr val="FF0000"/>
                </a:solidFill>
                <a:effectLst/>
              </a:rPr>
              <a:t>uniform depletion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layer for uniform 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response: larger pixels more difficult </a:t>
            </a:r>
          </a:p>
          <a:p>
            <a:pPr marL="270000" indent="-270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Optimal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geometry and segmentation of the read-out 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electrode (minimum C)</a:t>
            </a:r>
            <a:endParaRPr lang="en-US" sz="2000" dirty="0" smtClean="0">
              <a:solidFill>
                <a:srgbClr val="336699"/>
              </a:solidFill>
              <a:effectLst/>
            </a:endParaRPr>
          </a:p>
          <a:p>
            <a:pPr marL="270000" indent="-270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Effective </a:t>
            </a:r>
            <a:r>
              <a:rPr lang="en-US" sz="2000" b="0" dirty="0">
                <a:solidFill>
                  <a:srgbClr val="FF0000"/>
                </a:solidFill>
                <a:effectLst/>
              </a:rPr>
              <a:t>charge resetting </a:t>
            </a:r>
            <a:r>
              <a:rPr lang="en-US" sz="2000" b="0" dirty="0" smtClean="0">
                <a:solidFill>
                  <a:srgbClr val="FF0000"/>
                </a:solidFill>
                <a:effectLst/>
              </a:rPr>
              <a:t>scheme 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robust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over a large range of leakage currents</a:t>
            </a:r>
          </a:p>
          <a:p>
            <a:pPr marL="270000" indent="-270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effectLst/>
              </a:rPr>
              <a:t>Pattern </a:t>
            </a:r>
            <a:r>
              <a:rPr lang="en-US" sz="2000" b="0" dirty="0">
                <a:solidFill>
                  <a:srgbClr val="FF0000"/>
                </a:solidFill>
                <a:effectLst/>
              </a:rPr>
              <a:t>density rules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in very deep submicron technologies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very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restrictive.</a:t>
            </a:r>
          </a:p>
          <a:p>
            <a:pPr marL="270000" indent="-270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effectLst/>
              </a:rPr>
              <a:t>Insulation </a:t>
            </a:r>
            <a:r>
              <a:rPr lang="en-US" sz="2000" b="0" dirty="0">
                <a:solidFill>
                  <a:srgbClr val="336699"/>
                </a:solidFill>
                <a:effectLst/>
              </a:rPr>
              <a:t>of the low-voltage transistors from the high voltage substrate.</a:t>
            </a:r>
          </a:p>
        </p:txBody>
      </p:sp>
      <p:sp>
        <p:nvSpPr>
          <p:cNvPr id="21533" name="Text Box 10"/>
          <p:cNvSpPr txBox="1">
            <a:spLocks noChangeArrowheads="1"/>
          </p:cNvSpPr>
          <p:nvPr/>
        </p:nvSpPr>
        <p:spPr bwMode="auto">
          <a:xfrm>
            <a:off x="76200" y="5786735"/>
            <a:ext cx="8915400" cy="46166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</a:rPr>
              <a:t>Sensor</a:t>
            </a:r>
            <a:r>
              <a:rPr lang="en-US" b="0" dirty="0" smtClean="0">
                <a:solidFill>
                  <a:schemeClr val="bg1"/>
                </a:solidFill>
              </a:rPr>
              <a:t> needs to be </a:t>
            </a:r>
            <a:r>
              <a:rPr lang="en-US" b="0" dirty="0">
                <a:solidFill>
                  <a:schemeClr val="bg1"/>
                </a:solidFill>
              </a:rPr>
              <a:t>designed in close contact with the foundry!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0" y="76201"/>
            <a:ext cx="91440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200" b="0" dirty="0" smtClean="0">
                <a:solidFill>
                  <a:srgbClr val="336699"/>
                </a:solidFill>
                <a:effectLst/>
              </a:rPr>
              <a:t>High Q/C yields DEVICE DESIGN challenge</a:t>
            </a:r>
          </a:p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uniform </a:t>
            </a:r>
            <a:r>
              <a:rPr lang="en-US" b="0" dirty="0">
                <a:solidFill>
                  <a:srgbClr val="336699"/>
                </a:solidFill>
                <a:effectLst/>
              </a:rPr>
              <a:t>depletion </a:t>
            </a:r>
            <a:r>
              <a:rPr lang="en-US" b="0" dirty="0" smtClean="0">
                <a:solidFill>
                  <a:srgbClr val="336699"/>
                </a:solidFill>
                <a:effectLst/>
              </a:rPr>
              <a:t>layer with a small collection electrode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4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3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2916172"/>
            <a:ext cx="3134420" cy="27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Additional N-diffusion will collect and cause loss of signal charge</a:t>
            </a:r>
            <a:endParaRPr lang="en-US" sz="2000" dirty="0">
              <a:solidFill>
                <a:srgbClr val="336699"/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  <a:sym typeface="Wingdings"/>
              </a:rPr>
              <a:t> Need wells to shield circuitry and guid</a:t>
            </a:r>
            <a:r>
              <a:rPr lang="en-US" sz="2000" dirty="0" smtClean="0">
                <a:solidFill>
                  <a:srgbClr val="336699"/>
                </a:solidFill>
                <a:sym typeface="Wingdings"/>
              </a:rPr>
              <a:t>e charge to the collection electrode for full efficiency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0" y="76201"/>
            <a:ext cx="91440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200" b="0" dirty="0" smtClean="0">
                <a:solidFill>
                  <a:srgbClr val="336699"/>
                </a:solidFill>
                <a:effectLst/>
              </a:rPr>
              <a:t>DEVICE DESIGN challenge</a:t>
            </a:r>
          </a:p>
          <a:p>
            <a:pPr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Collect only on collection electrode, not elsewhere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145142" y="1276543"/>
            <a:ext cx="2594429" cy="15174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1020198" y="1286561"/>
            <a:ext cx="1100425" cy="83558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755530" y="1244336"/>
            <a:ext cx="1640213" cy="64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r>
              <a:rPr lang="fr-FR" sz="1800" dirty="0" smtClean="0">
                <a:solidFill>
                  <a:srgbClr val="336699"/>
                </a:solidFill>
              </a:rPr>
              <a:t> collection </a:t>
            </a:r>
            <a:r>
              <a:rPr lang="fr-FR" sz="1800" dirty="0" err="1" smtClean="0">
                <a:solidFill>
                  <a:srgbClr val="336699"/>
                </a:solidFill>
              </a:rPr>
              <a:t>electrode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88259" y="1275112"/>
            <a:ext cx="337455" cy="847034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1009267" y="2442525"/>
            <a:ext cx="1640213" cy="31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Psubstrate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218236" y="2923250"/>
            <a:ext cx="2939143" cy="347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sz="2000" dirty="0" smtClean="0">
                <a:solidFill>
                  <a:srgbClr val="336699"/>
                </a:solidFill>
              </a:rPr>
              <a:t>Wells with junction on the front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Uniform depletion with small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Nwell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and large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Pwell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difficult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Large fields or important diffusion component (MAPS)</a:t>
            </a:r>
            <a:endParaRPr lang="en-US" sz="2000" b="0" dirty="0" smtClean="0">
              <a:solidFill>
                <a:srgbClr val="336699"/>
              </a:solidFill>
              <a:effectLst/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solidFill>
                <a:srgbClr val="336699"/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solidFill>
                <a:srgbClr val="336699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350000" y="3214924"/>
            <a:ext cx="2794000" cy="17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sz="2000" dirty="0" smtClean="0">
                <a:solidFill>
                  <a:srgbClr val="336699"/>
                </a:solidFill>
              </a:rPr>
              <a:t>Wells with junction on the back. Need full depletion</a:t>
            </a:r>
            <a:endParaRPr lang="en-US" sz="2000" b="0" dirty="0" smtClean="0">
              <a:solidFill>
                <a:srgbClr val="336699"/>
              </a:solidFill>
              <a:effectLst/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solidFill>
                <a:srgbClr val="336699"/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solidFill>
                <a:srgbClr val="33669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93871" y="667391"/>
            <a:ext cx="2794101" cy="2406020"/>
            <a:chOff x="6193871" y="667391"/>
            <a:chExt cx="2794101" cy="2406020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6386285" y="1271327"/>
              <a:ext cx="2594429" cy="177974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7801429" y="1267046"/>
              <a:ext cx="117928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7529286" y="1269967"/>
              <a:ext cx="339489" cy="800894"/>
            </a:xfrm>
            <a:prstGeom prst="rect">
              <a:avLst/>
            </a:prstGeom>
            <a:gradFill rotWithShape="1">
              <a:gsLst>
                <a:gs pos="0">
                  <a:srgbClr val="62618D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7347759" y="2426285"/>
              <a:ext cx="1640213" cy="29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Psubstrate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6798469" y="667391"/>
              <a:ext cx="1905664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Pwell</a:t>
              </a:r>
              <a:endParaRPr lang="fr-FR" sz="1800" dirty="0">
                <a:solidFill>
                  <a:srgbClr val="336699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fr-FR" sz="1800" dirty="0" smtClean="0">
                  <a:solidFill>
                    <a:srgbClr val="336699"/>
                  </a:solidFill>
                </a:rPr>
                <a:t>Collection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Electr</a:t>
              </a:r>
              <a:endParaRPr lang="fr-FR" sz="1800" dirty="0">
                <a:solidFill>
                  <a:srgbClr val="336699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fr-FR" sz="1800" dirty="0" smtClean="0">
                <a:solidFill>
                  <a:srgbClr val="336699"/>
                </a:solidFill>
              </a:endParaRPr>
            </a:p>
          </p:txBody>
        </p:sp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6393544" y="1274303"/>
              <a:ext cx="117928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6193871" y="1349564"/>
              <a:ext cx="1640213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Nwell</a:t>
              </a:r>
              <a:r>
                <a:rPr lang="fr-FR" sz="1800" dirty="0" smtClean="0">
                  <a:solidFill>
                    <a:srgbClr val="336699"/>
                  </a:solidFill>
                </a:rPr>
                <a:t>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with</a:t>
              </a:r>
              <a:r>
                <a:rPr lang="fr-FR" sz="1800" dirty="0" smtClean="0">
                  <a:solidFill>
                    <a:srgbClr val="336699"/>
                  </a:solidFill>
                </a:rPr>
                <a:t>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circuitry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  <p:sp>
          <p:nvSpPr>
            <p:cNvPr id="39" name="Rectangle 11"/>
            <p:cNvSpPr>
              <a:spLocks noChangeArrowheads="1"/>
            </p:cNvSpPr>
            <p:nvPr/>
          </p:nvSpPr>
          <p:spPr bwMode="auto">
            <a:xfrm rot="10800000">
              <a:off x="6393542" y="2790382"/>
              <a:ext cx="2587171" cy="27576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6495143" y="2754097"/>
              <a:ext cx="2427515" cy="31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smtClean="0">
                  <a:solidFill>
                    <a:srgbClr val="336699"/>
                  </a:solidFill>
                </a:rPr>
                <a:t>Back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side</a:t>
              </a:r>
              <a:r>
                <a:rPr lang="fr-FR" sz="1800" dirty="0" smtClean="0">
                  <a:solidFill>
                    <a:srgbClr val="336699"/>
                  </a:solidFill>
                </a:rPr>
                <a:t> N diffusion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29429" y="1251593"/>
            <a:ext cx="2700132" cy="1556518"/>
            <a:chOff x="3229429" y="1251593"/>
            <a:chExt cx="2700132" cy="1556518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3327398" y="1282214"/>
              <a:ext cx="2594429" cy="15258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3320143" y="1280853"/>
              <a:ext cx="961571" cy="805314"/>
            </a:xfrm>
            <a:prstGeom prst="rect">
              <a:avLst/>
            </a:prstGeom>
            <a:gradFill rotWithShape="1">
              <a:gsLst>
                <a:gs pos="0">
                  <a:srgbClr val="62618D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4238782" y="2455557"/>
              <a:ext cx="1640213" cy="29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Psubstrate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3229429" y="1276992"/>
              <a:ext cx="1034141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Pwell</a:t>
              </a:r>
              <a:endParaRPr lang="fr-FR" sz="1800" dirty="0">
                <a:solidFill>
                  <a:srgbClr val="336699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With</a:t>
              </a:r>
              <a:r>
                <a:rPr lang="fr-FR" sz="1800" dirty="0" smtClean="0">
                  <a:solidFill>
                    <a:srgbClr val="336699"/>
                  </a:solidFill>
                </a:rPr>
                <a:t>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circuitry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4967990" y="1277699"/>
              <a:ext cx="961571" cy="805314"/>
            </a:xfrm>
            <a:prstGeom prst="rect">
              <a:avLst/>
            </a:prstGeom>
            <a:gradFill rotWithShape="1">
              <a:gsLst>
                <a:gs pos="0">
                  <a:srgbClr val="62618D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162779" y="1291738"/>
              <a:ext cx="97366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838118" y="1251593"/>
              <a:ext cx="1640213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dirty="0" err="1" smtClean="0">
                  <a:solidFill>
                    <a:srgbClr val="336699"/>
                  </a:solidFill>
                </a:rPr>
                <a:t>Nwell</a:t>
              </a:r>
              <a:r>
                <a:rPr lang="fr-FR" sz="1800" dirty="0" smtClean="0">
                  <a:solidFill>
                    <a:srgbClr val="336699"/>
                  </a:solidFill>
                </a:rPr>
                <a:t> collection </a:t>
              </a:r>
              <a:r>
                <a:rPr lang="fr-FR" sz="1800" dirty="0" err="1" smtClean="0">
                  <a:solidFill>
                    <a:srgbClr val="336699"/>
                  </a:solidFill>
                </a:rPr>
                <a:t>electrode</a:t>
              </a:r>
              <a:endParaRPr lang="fr-FR" sz="1800" dirty="0">
                <a:solidFill>
                  <a:srgbClr val="336699"/>
                </a:solidFill>
              </a:endParaRPr>
            </a:p>
          </p:txBody>
        </p:sp>
      </p:grpSp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2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6916239" cy="762000"/>
          </a:xfrm>
        </p:spPr>
        <p:txBody>
          <a:bodyPr/>
          <a:lstStyle/>
          <a:p>
            <a:r>
              <a:rPr lang="en-US" dirty="0" smtClean="0"/>
              <a:t>No shielding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90" y="1111955"/>
            <a:ext cx="8772070" cy="4800600"/>
          </a:xfrm>
        </p:spPr>
        <p:txBody>
          <a:bodyPr/>
          <a:lstStyle/>
          <a:p>
            <a:r>
              <a:rPr lang="en-US" dirty="0" smtClean="0"/>
              <a:t>G. </a:t>
            </a:r>
            <a:r>
              <a:rPr lang="en-US" dirty="0" err="1" smtClean="0"/>
              <a:t>Vanstraelen</a:t>
            </a:r>
            <a:r>
              <a:rPr lang="en-US" dirty="0" smtClean="0"/>
              <a:t> (NIMA305</a:t>
            </a:r>
            <a:r>
              <a:rPr lang="en-US" dirty="0"/>
              <a:t>, pp. 541-548, </a:t>
            </a:r>
            <a:r>
              <a:rPr lang="en-US" dirty="0" smtClean="0"/>
              <a:t>1991)</a:t>
            </a:r>
          </a:p>
          <a:p>
            <a:endParaRPr lang="en-US" dirty="0"/>
          </a:p>
          <a:p>
            <a:r>
              <a:rPr lang="en-US" dirty="0" smtClean="0"/>
              <a:t>V. Re et al., </a:t>
            </a:r>
            <a:r>
              <a:rPr lang="en-US" dirty="0" err="1" smtClean="0"/>
              <a:t>superB</a:t>
            </a:r>
            <a:r>
              <a:rPr lang="en-US" dirty="0"/>
              <a:t> </a:t>
            </a:r>
            <a:r>
              <a:rPr lang="en-US" dirty="0" smtClean="0"/>
              <a:t>development</a:t>
            </a:r>
            <a:r>
              <a:rPr lang="en-US" dirty="0" smtClean="0"/>
              <a:t>: </a:t>
            </a:r>
            <a:r>
              <a:rPr lang="en-US" dirty="0" err="1" smtClean="0"/>
              <a:t>Nwell</a:t>
            </a:r>
            <a:r>
              <a:rPr lang="en-US" dirty="0" smtClean="0"/>
              <a:t> containing PMOS transistors not shielded</a:t>
            </a:r>
            <a:endParaRPr lang="en-US" dirty="0"/>
          </a:p>
          <a:p>
            <a:r>
              <a:rPr lang="en-US" dirty="0" err="1" smtClean="0"/>
              <a:t>Nwell</a:t>
            </a:r>
            <a:r>
              <a:rPr lang="en-US" dirty="0" smtClean="0"/>
              <a:t> much deeper than rest of circuit to limit inefficiency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067173" y="41100"/>
            <a:ext cx="2034493" cy="1351143"/>
            <a:chOff x="145142" y="1244336"/>
            <a:chExt cx="2594429" cy="1834343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45142" y="1276542"/>
              <a:ext cx="2594429" cy="18021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020198" y="1286561"/>
              <a:ext cx="1100425" cy="835585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755530" y="1244336"/>
              <a:ext cx="1640213" cy="648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Nwell</a:t>
              </a:r>
              <a:r>
                <a:rPr lang="fr-FR" sz="1400" dirty="0" smtClean="0">
                  <a:solidFill>
                    <a:srgbClr val="336699"/>
                  </a:solidFill>
                </a:rPr>
                <a:t> collection </a:t>
              </a:r>
              <a:r>
                <a:rPr lang="fr-FR" sz="1400" dirty="0" err="1" smtClean="0">
                  <a:solidFill>
                    <a:srgbClr val="336699"/>
                  </a:solidFill>
                </a:rPr>
                <a:t>electrode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388259" y="1275112"/>
              <a:ext cx="337455" cy="847034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642379" y="2625970"/>
              <a:ext cx="1640213" cy="31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Psubstrate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17333"/>
            <a:ext cx="7928629" cy="2789296"/>
          </a:xfrm>
          <a:prstGeom prst="rect">
            <a:avLst/>
          </a:prstGeom>
        </p:spPr>
      </p:pic>
      <p:sp>
        <p:nvSpPr>
          <p:cNvPr id="19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525448" y="4298519"/>
            <a:ext cx="6465200" cy="161619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6916239" cy="762000"/>
          </a:xfrm>
        </p:spPr>
        <p:txBody>
          <a:bodyPr/>
          <a:lstStyle/>
          <a:p>
            <a:r>
              <a:rPr lang="en-US" sz="2800" dirty="0" err="1" smtClean="0"/>
              <a:t>Nwell</a:t>
            </a:r>
            <a:r>
              <a:rPr lang="en-US" sz="2800" dirty="0" smtClean="0"/>
              <a:t> collection electrode surrounded by </a:t>
            </a:r>
            <a:r>
              <a:rPr lang="en-US" sz="2800" dirty="0" err="1" smtClean="0"/>
              <a:t>Pwell</a:t>
            </a:r>
            <a:r>
              <a:rPr lang="en-US" sz="2800" dirty="0" smtClean="0"/>
              <a:t> containing circuitry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2511"/>
            <a:ext cx="9026071" cy="48006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rgbClr val="336699"/>
                </a:solidFill>
              </a:rPr>
              <a:t>Uniform depletion with small </a:t>
            </a:r>
            <a:r>
              <a:rPr lang="en-US" dirty="0" err="1">
                <a:solidFill>
                  <a:srgbClr val="336699"/>
                </a:solidFill>
              </a:rPr>
              <a:t>Nwell</a:t>
            </a:r>
            <a:r>
              <a:rPr lang="en-US" dirty="0">
                <a:solidFill>
                  <a:srgbClr val="336699"/>
                </a:solidFill>
              </a:rPr>
              <a:t> and large </a:t>
            </a:r>
            <a:r>
              <a:rPr lang="en-US" dirty="0" err="1">
                <a:solidFill>
                  <a:srgbClr val="336699"/>
                </a:solidFill>
              </a:rPr>
              <a:t>Pwell</a:t>
            </a:r>
            <a:r>
              <a:rPr lang="en-US" dirty="0">
                <a:solidFill>
                  <a:srgbClr val="336699"/>
                </a:solidFill>
              </a:rPr>
              <a:t> difficult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rgbClr val="336699"/>
                </a:solidFill>
              </a:rPr>
              <a:t>Large fields or important diffusion </a:t>
            </a:r>
            <a:r>
              <a:rPr lang="en-US" dirty="0" smtClean="0">
                <a:solidFill>
                  <a:srgbClr val="336699"/>
                </a:solidFill>
              </a:rPr>
              <a:t>component (</a:t>
            </a:r>
            <a:r>
              <a:rPr lang="en-US" dirty="0" err="1" smtClean="0">
                <a:solidFill>
                  <a:srgbClr val="336699"/>
                </a:solidFill>
              </a:rPr>
              <a:t>cfr</a:t>
            </a:r>
            <a:r>
              <a:rPr lang="en-US" dirty="0" smtClean="0">
                <a:solidFill>
                  <a:srgbClr val="336699"/>
                </a:solidFill>
              </a:rPr>
              <a:t> MAPs)</a:t>
            </a:r>
            <a:endParaRPr lang="en-US" dirty="0">
              <a:solidFill>
                <a:srgbClr val="336699"/>
              </a:solidFill>
            </a:endParaRPr>
          </a:p>
          <a:p>
            <a:pPr lvl="1"/>
            <a:r>
              <a:rPr lang="en-US" dirty="0" smtClean="0"/>
              <a:t>MAPS (NMOS only) </a:t>
            </a:r>
            <a:r>
              <a:rPr lang="en-US" dirty="0" smtClean="0"/>
              <a:t>or </a:t>
            </a:r>
            <a:r>
              <a:rPr lang="en-US" dirty="0" smtClean="0"/>
              <a:t>Quadruple </a:t>
            </a:r>
            <a:r>
              <a:rPr lang="en-US" dirty="0" smtClean="0"/>
              <a:t>well technologies: INMAPS </a:t>
            </a:r>
            <a:r>
              <a:rPr lang="en-US" dirty="0" smtClean="0"/>
              <a:t>for full CMOS in-pixel</a:t>
            </a:r>
            <a:endParaRPr lang="en-US" dirty="0" smtClean="0"/>
          </a:p>
          <a:p>
            <a:pPr marL="360000" indent="0">
              <a:buNone/>
            </a:pPr>
            <a:r>
              <a:rPr lang="en-US" dirty="0" err="1" smtClean="0"/>
              <a:t>Cfr</a:t>
            </a:r>
            <a:r>
              <a:rPr lang="en-US" dirty="0" smtClean="0"/>
              <a:t>: </a:t>
            </a:r>
            <a:r>
              <a:rPr lang="en-US" dirty="0" smtClean="0"/>
              <a:t>Alice ITS </a:t>
            </a:r>
            <a:r>
              <a:rPr lang="en-US" dirty="0" smtClean="0"/>
              <a:t>upgrade, see also M. Winter’s presentation, also here positive influence of reverse substrate bias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967995" y="0"/>
            <a:ext cx="2147783" cy="1281597"/>
            <a:chOff x="3229429" y="1251593"/>
            <a:chExt cx="2700132" cy="1556518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3327398" y="1282214"/>
              <a:ext cx="2594429" cy="15258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3320143" y="1280853"/>
              <a:ext cx="961571" cy="805314"/>
            </a:xfrm>
            <a:prstGeom prst="rect">
              <a:avLst/>
            </a:prstGeom>
            <a:gradFill rotWithShape="1">
              <a:gsLst>
                <a:gs pos="0">
                  <a:srgbClr val="62618D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238782" y="2455557"/>
              <a:ext cx="1640213" cy="29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Psubstrate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229429" y="1276992"/>
              <a:ext cx="1034141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Pwell</a:t>
              </a:r>
              <a:endParaRPr lang="fr-FR" sz="1400" dirty="0">
                <a:solidFill>
                  <a:srgbClr val="336699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With</a:t>
              </a:r>
              <a:r>
                <a:rPr lang="fr-FR" sz="1400" dirty="0" smtClean="0">
                  <a:solidFill>
                    <a:srgbClr val="336699"/>
                  </a:solidFill>
                </a:rPr>
                <a:t> </a:t>
              </a:r>
              <a:r>
                <a:rPr lang="fr-FR" sz="1400" dirty="0" err="1" smtClean="0">
                  <a:solidFill>
                    <a:srgbClr val="336699"/>
                  </a:solidFill>
                </a:rPr>
                <a:t>circuitry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967990" y="1277699"/>
              <a:ext cx="961571" cy="805314"/>
            </a:xfrm>
            <a:prstGeom prst="rect">
              <a:avLst/>
            </a:prstGeom>
            <a:gradFill rotWithShape="1">
              <a:gsLst>
                <a:gs pos="0">
                  <a:srgbClr val="62618D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4162779" y="1291738"/>
              <a:ext cx="97366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3838118" y="1251593"/>
              <a:ext cx="1640213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Nwell</a:t>
              </a:r>
              <a:r>
                <a:rPr lang="fr-FR" sz="1400" dirty="0" smtClean="0">
                  <a:solidFill>
                    <a:srgbClr val="336699"/>
                  </a:solidFill>
                </a:rPr>
                <a:t> collection </a:t>
              </a:r>
              <a:r>
                <a:rPr lang="fr-FR" sz="1400" dirty="0" err="1" smtClean="0">
                  <a:solidFill>
                    <a:srgbClr val="336699"/>
                  </a:solidFill>
                </a:rPr>
                <a:t>electrode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</p:grp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2525448" y="4306826"/>
            <a:ext cx="2900680" cy="1045104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100000">
                <a:srgbClr val="666699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2524536" y="4300627"/>
            <a:ext cx="6466111" cy="19748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525448" y="4309832"/>
            <a:ext cx="2567814" cy="739061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2297870" y="5028560"/>
            <a:ext cx="3164212" cy="29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chemeClr val="accent1"/>
                </a:solidFill>
              </a:rPr>
              <a:t>Deep</a:t>
            </a:r>
            <a:r>
              <a:rPr lang="fr-FR" sz="1800" dirty="0" smtClean="0">
                <a:solidFill>
                  <a:schemeClr val="accent1"/>
                </a:solidFill>
              </a:rPr>
              <a:t> </a:t>
            </a:r>
            <a:r>
              <a:rPr lang="fr-FR" sz="1800" dirty="0" err="1" smtClean="0">
                <a:solidFill>
                  <a:schemeClr val="accent1"/>
                </a:solidFill>
              </a:rPr>
              <a:t>Pwell</a:t>
            </a: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2525448" y="4312840"/>
            <a:ext cx="1269950" cy="597869"/>
          </a:xfrm>
          <a:prstGeom prst="rect">
            <a:avLst/>
          </a:prstGeom>
          <a:gradFill rotWithShape="1">
            <a:gsLst>
              <a:gs pos="0">
                <a:srgbClr val="62618D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2609192" y="4559737"/>
            <a:ext cx="1024759" cy="39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Pwell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2508464" y="5939968"/>
            <a:ext cx="1408097" cy="33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smtClean="0">
                <a:solidFill>
                  <a:srgbClr val="336699"/>
                </a:solidFill>
              </a:rPr>
              <a:t>P-</a:t>
            </a:r>
            <a:r>
              <a:rPr lang="fr-FR" sz="1800" dirty="0" err="1" smtClean="0">
                <a:solidFill>
                  <a:srgbClr val="336699"/>
                </a:solidFill>
              </a:rPr>
              <a:t>substrate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4042871" y="4315040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4577611" y="4317235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4318169" y="4166584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09770" y="4318015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244510" y="4320210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2985068" y="4155129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3821237" y="4589001"/>
            <a:ext cx="1200817" cy="3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5434226" y="4303819"/>
            <a:ext cx="699033" cy="600876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4590936" y="3681678"/>
            <a:ext cx="2109032" cy="60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r>
              <a:rPr lang="fr-FR" sz="1800" dirty="0">
                <a:solidFill>
                  <a:srgbClr val="336699"/>
                </a:solidFill>
              </a:rPr>
              <a:t> </a:t>
            </a:r>
            <a:r>
              <a:rPr lang="fr-FR" sz="1800" dirty="0" smtClean="0">
                <a:solidFill>
                  <a:srgbClr val="336699"/>
                </a:solidFill>
              </a:rPr>
              <a:t>Collection </a:t>
            </a:r>
            <a:r>
              <a:rPr lang="fr-FR" sz="1800" dirty="0" smtClean="0">
                <a:solidFill>
                  <a:srgbClr val="336699"/>
                </a:solidFill>
              </a:rPr>
              <a:t>Electrode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106142" y="4314923"/>
            <a:ext cx="2884506" cy="1037007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100000">
                <a:srgbClr val="666699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6306435" y="4303818"/>
            <a:ext cx="2676921" cy="73064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6415542" y="4306826"/>
            <a:ext cx="1269950" cy="597869"/>
          </a:xfrm>
          <a:prstGeom prst="rect">
            <a:avLst/>
          </a:prstGeom>
          <a:gradFill rotWithShape="1">
            <a:gsLst>
              <a:gs pos="0">
                <a:srgbClr val="62618D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6499286" y="4567834"/>
            <a:ext cx="1024759" cy="39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Pwell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7932965" y="4309026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8467705" y="4311221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8208263" y="4174681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6599864" y="4297571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134604" y="4299766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6875162" y="4163226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7711331" y="4582987"/>
            <a:ext cx="1200817" cy="3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2632001" y="5471865"/>
            <a:ext cx="2375622" cy="37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smtClean="0">
                <a:solidFill>
                  <a:srgbClr val="336699"/>
                </a:solidFill>
              </a:rPr>
              <a:t>P-</a:t>
            </a:r>
            <a:r>
              <a:rPr lang="fr-FR" sz="1800" dirty="0" err="1" smtClean="0">
                <a:solidFill>
                  <a:srgbClr val="336699"/>
                </a:solidFill>
              </a:rPr>
              <a:t>epitaxial</a:t>
            </a:r>
            <a:r>
              <a:rPr lang="fr-FR" sz="1800" dirty="0" smtClean="0">
                <a:solidFill>
                  <a:srgbClr val="336699"/>
                </a:solidFill>
              </a:rPr>
              <a:t> layer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48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7927" y="1171655"/>
            <a:ext cx="8837788" cy="49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Motivation:</a:t>
            </a:r>
          </a:p>
          <a:p>
            <a:pPr marL="810900" lvl="1" indent="-3429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Easier integration, lower cost, possibly better power-performance ratio</a:t>
            </a:r>
          </a:p>
          <a:p>
            <a:pPr marL="810900" lvl="1" indent="-342900" algn="just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Promising not only for pixel detectors, but also for full </a:t>
            </a:r>
            <a:r>
              <a:rPr lang="en-US" sz="2000" dirty="0" smtClean="0">
                <a:solidFill>
                  <a:srgbClr val="336699"/>
                </a:solidFill>
              </a:rPr>
              <a:t>trackers</a:t>
            </a:r>
          </a:p>
          <a:p>
            <a:pPr marL="810900" lvl="1" indent="-342900" algn="just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Potential of strong impact on power consumption and hence on material in high energy physics experiments</a:t>
            </a:r>
            <a:endParaRPr lang="en-US" sz="2000" dirty="0" smtClean="0">
              <a:solidFill>
                <a:srgbClr val="336699"/>
              </a:solidFill>
            </a:endParaRP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Difference between high energy physics and traditional imaging: </a:t>
            </a:r>
          </a:p>
          <a:p>
            <a:pPr marL="781200" lvl="1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single particle hits instead of continuously collected </a:t>
            </a:r>
            <a:r>
              <a:rPr lang="en-US" sz="2000" dirty="0" smtClean="0">
                <a:solidFill>
                  <a:srgbClr val="336699"/>
                </a:solidFill>
              </a:rPr>
              <a:t>signal</a:t>
            </a:r>
          </a:p>
          <a:p>
            <a:pPr marL="781200" lvl="1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solidFill>
                <a:srgbClr val="336699"/>
              </a:solidFill>
            </a:endParaRP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Now in two experiments:</a:t>
            </a:r>
            <a:endParaRPr lang="en-US" sz="2000" dirty="0">
              <a:solidFill>
                <a:srgbClr val="336699"/>
              </a:solidFill>
            </a:endParaRPr>
          </a:p>
          <a:p>
            <a:pPr marL="781200" lvl="1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336699"/>
                </a:solidFill>
              </a:rPr>
              <a:t>DEPFET pixels in Belle-</a:t>
            </a:r>
            <a:r>
              <a:rPr lang="en-US" sz="2000" dirty="0" smtClean="0">
                <a:solidFill>
                  <a:srgbClr val="336699"/>
                </a:solidFill>
              </a:rPr>
              <a:t>II</a:t>
            </a:r>
            <a:endParaRPr lang="en-US" sz="2000" dirty="0">
              <a:solidFill>
                <a:srgbClr val="336699"/>
              </a:solidFill>
            </a:endParaRPr>
          </a:p>
          <a:p>
            <a:pPr marL="781200" lvl="1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336699"/>
                </a:solidFill>
              </a:rPr>
              <a:t>MAPS in STAR </a:t>
            </a:r>
            <a:r>
              <a:rPr lang="en-US" sz="2000" dirty="0" smtClean="0">
                <a:solidFill>
                  <a:srgbClr val="336699"/>
                </a:solidFill>
              </a:rPr>
              <a:t>experiment</a:t>
            </a:r>
            <a:endParaRPr lang="en-US" sz="2000" dirty="0">
              <a:solidFill>
                <a:srgbClr val="336699"/>
              </a:solidFill>
            </a:endParaRPr>
          </a:p>
          <a:p>
            <a:pPr marL="108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336699"/>
                </a:solidFill>
              </a:rPr>
              <a:t>	</a:t>
            </a:r>
            <a:r>
              <a:rPr lang="en-US" sz="2000" dirty="0" smtClean="0">
                <a:solidFill>
                  <a:srgbClr val="336699"/>
                </a:solidFill>
              </a:rPr>
              <a:t>both relatively </a:t>
            </a:r>
            <a:r>
              <a:rPr lang="en-US" sz="2000" dirty="0">
                <a:solidFill>
                  <a:srgbClr val="336699"/>
                </a:solidFill>
              </a:rPr>
              <a:t>slow (row by </a:t>
            </a:r>
            <a:r>
              <a:rPr lang="en-US" sz="2000" dirty="0" smtClean="0">
                <a:solidFill>
                  <a:srgbClr val="336699"/>
                </a:solidFill>
              </a:rPr>
              <a:t>row) readout, not always </a:t>
            </a:r>
            <a:r>
              <a:rPr lang="en-US" sz="2000" dirty="0" smtClean="0">
                <a:solidFill>
                  <a:srgbClr val="336699"/>
                </a:solidFill>
              </a:rPr>
              <a:t>applicable</a:t>
            </a:r>
            <a:endParaRPr lang="en-US" sz="2000" dirty="0">
              <a:solidFill>
                <a:srgbClr val="336699"/>
              </a:solidFill>
            </a:endParaRP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336699"/>
                </a:solidFill>
              </a:rPr>
              <a:t>Not yet in LHC, considered for upgrades </a:t>
            </a:r>
            <a:r>
              <a:rPr lang="en-US" sz="2000" dirty="0" smtClean="0">
                <a:solidFill>
                  <a:srgbClr val="336699"/>
                </a:solidFill>
              </a:rPr>
              <a:t>(</a:t>
            </a:r>
            <a:r>
              <a:rPr lang="en-US" sz="2000" dirty="0" err="1" smtClean="0">
                <a:solidFill>
                  <a:srgbClr val="336699"/>
                </a:solidFill>
              </a:rPr>
              <a:t>eg</a:t>
            </a:r>
            <a:r>
              <a:rPr lang="en-US" sz="2000" dirty="0" smtClean="0">
                <a:solidFill>
                  <a:srgbClr val="336699"/>
                </a:solidFill>
              </a:rPr>
              <a:t> Alice) and </a:t>
            </a:r>
            <a:r>
              <a:rPr lang="en-US" sz="2000" dirty="0">
                <a:solidFill>
                  <a:srgbClr val="336699"/>
                </a:solidFill>
              </a:rPr>
              <a:t>for CLIC/ILC</a:t>
            </a: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336699"/>
              </a:solidFill>
            </a:endParaRPr>
          </a:p>
          <a:p>
            <a:pPr marL="468000" lvl="1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336699"/>
                </a:solidFill>
              </a:rPr>
              <a:t> 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15466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2800" dirty="0" smtClean="0">
                <a:solidFill>
                  <a:srgbClr val="336699"/>
                </a:solidFill>
                <a:latin typeface="+mj-lt"/>
              </a:rPr>
              <a:t>MONOLITHIC DETECTORS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</a:t>
            </a:r>
            <a:r>
              <a:rPr lang="en-US" dirty="0" smtClean="0">
                <a:solidFill>
                  <a:srgbClr val="336699"/>
                </a:solidFill>
              </a:rPr>
              <a:t>– </a:t>
            </a:r>
            <a:r>
              <a:rPr lang="en-US" dirty="0" err="1" smtClean="0">
                <a:solidFill>
                  <a:srgbClr val="336699"/>
                </a:solidFill>
              </a:rPr>
              <a:t>Legnaro</a:t>
            </a:r>
            <a:r>
              <a:rPr lang="en-US" dirty="0" smtClean="0">
                <a:solidFill>
                  <a:srgbClr val="336699"/>
                </a:solidFill>
              </a:rPr>
              <a:t>, April 2013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5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4875552"/>
            <a:ext cx="9144000" cy="14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P-type collection electrode covers 1/10 of the width.</a:t>
            </a:r>
          </a:p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Full depletion required (otherwise short between the collection electrodes)</a:t>
            </a:r>
          </a:p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At zero well bias and full depletion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punchthrough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between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Nwell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and N-diffusion on the back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9767" y="-1"/>
            <a:ext cx="9144000" cy="7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USE OF A WELL with BACK SIDE JUNCTION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Example of device design and simulation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8423" y="1397017"/>
            <a:ext cx="3613400" cy="2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2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4553168"/>
            <a:ext cx="9144000" cy="17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A few volts on the well (with 65 V on the back) diverts all flow lines to the collection electrode because a potential barrier is formed underneath the well. </a:t>
            </a:r>
            <a:endParaRPr lang="en-US" sz="2000" dirty="0">
              <a:solidFill>
                <a:srgbClr val="336699"/>
              </a:solidFill>
            </a:endParaRPr>
          </a:p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The back side to </a:t>
            </a:r>
            <a:r>
              <a:rPr lang="en-US" sz="2000" b="0" dirty="0" err="1" smtClean="0">
                <a:solidFill>
                  <a:srgbClr val="336699"/>
                </a:solidFill>
                <a:effectLst/>
              </a:rPr>
              <a:t>Nwell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current drops by orders of magnitude as th</a:t>
            </a:r>
            <a:r>
              <a:rPr lang="en-US" sz="2000" dirty="0" smtClean="0">
                <a:solidFill>
                  <a:srgbClr val="336699"/>
                </a:solidFill>
              </a:rPr>
              <a:t>e </a:t>
            </a:r>
            <a:r>
              <a:rPr lang="en-US" sz="2000" dirty="0" err="1" smtClean="0">
                <a:solidFill>
                  <a:srgbClr val="336699"/>
                </a:solidFill>
              </a:rPr>
              <a:t>punchthrough</a:t>
            </a:r>
            <a:r>
              <a:rPr lang="en-US" sz="2000" dirty="0" smtClean="0">
                <a:solidFill>
                  <a:srgbClr val="336699"/>
                </a:solidFill>
              </a:rPr>
              <a:t> is eliminated.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 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08" y="1460809"/>
            <a:ext cx="3867417" cy="262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983" y="1461493"/>
            <a:ext cx="4494260" cy="2612049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767" y="-1"/>
            <a:ext cx="9144000" cy="7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USE OF A WELL with BACK SIDE JUNCTION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Example of device design and simulation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4875552"/>
            <a:ext cx="9144000" cy="7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Increasing the well bias increases the potential barrier and moves the potential valley deeper into the substrate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767" y="-1"/>
            <a:ext cx="9144000" cy="7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USE OF A WELL with BACK SIDE JUNCTION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Example of device design and simulation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146" y="1830811"/>
            <a:ext cx="4279841" cy="2509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36" y="1825278"/>
            <a:ext cx="3740801" cy="2511405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4875552"/>
            <a:ext cx="9144000" cy="7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Increasing the well bias increases the potential barrier and moves the potential valley deeper into the substrate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767" y="-1"/>
            <a:ext cx="9144000" cy="7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USE OF A WELL with BACK SIDE JUNCTION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Example of device design and simulation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19" y="2009989"/>
            <a:ext cx="3170440" cy="2176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21" y="2017419"/>
            <a:ext cx="3197195" cy="2152272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6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4875552"/>
            <a:ext cx="9144000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Operational limits</a:t>
            </a:r>
            <a:endParaRPr lang="en-US" sz="20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767" y="-1"/>
            <a:ext cx="9144000" cy="7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USE OF A WELL with BACK SIDE JUNCTION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Example of device design and simulation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565" y="1754402"/>
            <a:ext cx="4828111" cy="2788290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0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0" y="-6635"/>
            <a:ext cx="7509849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WELL &amp; BACK SIDE JUNCTION (34x125 </a:t>
            </a:r>
            <a:r>
              <a:rPr lang="en-US" b="0" dirty="0" err="1" smtClean="0">
                <a:solidFill>
                  <a:srgbClr val="336699"/>
                </a:solidFill>
                <a:effectLst/>
              </a:rPr>
              <a:t>μm</a:t>
            </a:r>
            <a:r>
              <a:rPr lang="en-US" b="0" dirty="0" smtClean="0">
                <a:solidFill>
                  <a:srgbClr val="336699"/>
                </a:solidFill>
                <a:effectLst/>
              </a:rPr>
              <a:t> pixel)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Need full depletion, works well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336699"/>
                </a:solidFill>
              </a:rPr>
              <a:t>but double-sided process difficult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69143" y="6313714"/>
            <a:ext cx="6331857" cy="39914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C. Kenney, S. Parker (U. of Hawaii), W. Snoeys, J. Plummer (Stanford U) 1992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4" name="Picture 13" descr="sherwood_00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r="17709" b="2771"/>
          <a:stretch/>
        </p:blipFill>
        <p:spPr>
          <a:xfrm rot="5400000">
            <a:off x="1086159" y="2759282"/>
            <a:ext cx="1909826" cy="4082142"/>
          </a:xfrm>
          <a:prstGeom prst="rect">
            <a:avLst/>
          </a:prstGeom>
        </p:spPr>
      </p:pic>
      <p:pic>
        <p:nvPicPr>
          <p:cNvPr id="15" name="Picture 14" descr="sherwood_0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8189"/>
            <a:ext cx="4064000" cy="2724610"/>
          </a:xfrm>
          <a:prstGeom prst="rect">
            <a:avLst/>
          </a:prstGeom>
        </p:spPr>
      </p:pic>
      <p:pic>
        <p:nvPicPr>
          <p:cNvPr id="16" name="Picture 10" descr="P1010264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</a:blip>
          <a:srcRect l="3146" t="16169" r="3146" b="8641"/>
          <a:stretch/>
        </p:blipFill>
        <p:spPr bwMode="auto">
          <a:xfrm>
            <a:off x="4288976" y="3354794"/>
            <a:ext cx="4855024" cy="291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herwood_001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825"/>
          <a:stretch/>
        </p:blipFill>
        <p:spPr>
          <a:xfrm>
            <a:off x="4140861" y="1423678"/>
            <a:ext cx="4906505" cy="1724022"/>
          </a:xfrm>
          <a:prstGeom prst="rect">
            <a:avLst/>
          </a:prstGeom>
        </p:spPr>
      </p:pic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5777570"/>
            <a:ext cx="4219520" cy="46166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</a:rPr>
              <a:t>C=26fF P-type 1E12 cm</a:t>
            </a:r>
            <a:r>
              <a:rPr lang="en-US" b="0" baseline="30000" dirty="0" smtClean="0">
                <a:solidFill>
                  <a:schemeClr val="bg1"/>
                </a:solidFill>
              </a:rPr>
              <a:t>3</a:t>
            </a: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112000" y="42333"/>
            <a:ext cx="2003778" cy="1326444"/>
            <a:chOff x="6193871" y="1267046"/>
            <a:chExt cx="2794101" cy="1806365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6386285" y="1271327"/>
              <a:ext cx="2594429" cy="177974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7801429" y="1267046"/>
              <a:ext cx="117928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7529286" y="1269967"/>
              <a:ext cx="339489" cy="800894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7347759" y="2426285"/>
              <a:ext cx="1640213" cy="29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Psubstrate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6393544" y="1274303"/>
              <a:ext cx="1179286" cy="79442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6193871" y="1349564"/>
              <a:ext cx="1640213" cy="61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 err="1" smtClean="0">
                  <a:solidFill>
                    <a:srgbClr val="336699"/>
                  </a:solidFill>
                </a:rPr>
                <a:t>Nwell</a:t>
              </a:r>
              <a:r>
                <a:rPr lang="fr-FR" sz="1400" dirty="0" smtClean="0">
                  <a:solidFill>
                    <a:srgbClr val="336699"/>
                  </a:solidFill>
                </a:rPr>
                <a:t> </a:t>
              </a:r>
              <a:r>
                <a:rPr lang="fr-FR" sz="1400" dirty="0" err="1" smtClean="0">
                  <a:solidFill>
                    <a:srgbClr val="336699"/>
                  </a:solidFill>
                </a:rPr>
                <a:t>with</a:t>
              </a:r>
              <a:r>
                <a:rPr lang="fr-FR" sz="1400" dirty="0" smtClean="0">
                  <a:solidFill>
                    <a:srgbClr val="336699"/>
                  </a:solidFill>
                </a:rPr>
                <a:t> </a:t>
              </a:r>
              <a:r>
                <a:rPr lang="fr-FR" sz="1400" dirty="0" err="1" smtClean="0">
                  <a:solidFill>
                    <a:srgbClr val="336699"/>
                  </a:solidFill>
                </a:rPr>
                <a:t>circuitry</a:t>
              </a:r>
              <a:endParaRPr lang="fr-FR" sz="1400" dirty="0">
                <a:solidFill>
                  <a:srgbClr val="336699"/>
                </a:solidFill>
              </a:endParaRPr>
            </a:p>
          </p:txBody>
        </p:sp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 rot="10800000">
              <a:off x="6393542" y="2790382"/>
              <a:ext cx="2587171" cy="275769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6495143" y="2754097"/>
              <a:ext cx="2427515" cy="31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200" dirty="0" smtClean="0">
                  <a:solidFill>
                    <a:srgbClr val="336699"/>
                  </a:solidFill>
                </a:rPr>
                <a:t>Back </a:t>
              </a:r>
              <a:r>
                <a:rPr lang="fr-FR" sz="1200" dirty="0" err="1" smtClean="0">
                  <a:solidFill>
                    <a:srgbClr val="336699"/>
                  </a:solidFill>
                </a:rPr>
                <a:t>side</a:t>
              </a:r>
              <a:r>
                <a:rPr lang="fr-FR" sz="1200" dirty="0" smtClean="0">
                  <a:solidFill>
                    <a:srgbClr val="336699"/>
                  </a:solidFill>
                </a:rPr>
                <a:t> N diffusion</a:t>
              </a:r>
              <a:endParaRPr lang="fr-FR" sz="1200" dirty="0">
                <a:solidFill>
                  <a:srgbClr val="3366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72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2291608" y="1602727"/>
            <a:ext cx="4086241" cy="157259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2553901" y="1612252"/>
            <a:ext cx="3575461" cy="904338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517" name="Rectangle 23"/>
          <p:cNvSpPr>
            <a:spLocks noChangeArrowheads="1"/>
          </p:cNvSpPr>
          <p:nvPr/>
        </p:nvSpPr>
        <p:spPr bwMode="auto">
          <a:xfrm>
            <a:off x="2797499" y="1140487"/>
            <a:ext cx="1793453" cy="40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smtClean="0">
                <a:solidFill>
                  <a:srgbClr val="336699"/>
                </a:solidFill>
              </a:rPr>
              <a:t>NMOS in </a:t>
            </a:r>
            <a:r>
              <a:rPr lang="fr-FR" sz="1800" dirty="0" err="1" smtClean="0">
                <a:solidFill>
                  <a:srgbClr val="336699"/>
                </a:solidFill>
              </a:rPr>
              <a:t>Pwell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21532" name="Text Box 8"/>
          <p:cNvSpPr txBox="1">
            <a:spLocks noChangeArrowheads="1"/>
          </p:cNvSpPr>
          <p:nvPr/>
        </p:nvSpPr>
        <p:spPr bwMode="auto">
          <a:xfrm>
            <a:off x="0" y="3195244"/>
            <a:ext cx="9144000" cy="381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Would like </a:t>
            </a:r>
            <a:r>
              <a:rPr lang="en-US" sz="2000" dirty="0" smtClean="0">
                <a:solidFill>
                  <a:srgbClr val="FF0000"/>
                </a:solidFill>
              </a:rPr>
              <a:t>small</a:t>
            </a:r>
            <a:r>
              <a:rPr lang="en-US" sz="2000" dirty="0" smtClean="0">
                <a:solidFill>
                  <a:srgbClr val="336699"/>
                </a:solidFill>
              </a:rPr>
              <a:t> collection electrode for minimum capacitance (C)</a:t>
            </a:r>
            <a:endParaRPr lang="en-US" sz="2000" b="0" dirty="0">
              <a:solidFill>
                <a:srgbClr val="336699"/>
              </a:solidFill>
              <a:effectLst/>
            </a:endParaRPr>
          </a:p>
          <a:p>
            <a:pPr marL="324000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effectLst/>
              </a:rPr>
              <a:t>In-pixel circuitry 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placed </a:t>
            </a:r>
            <a:r>
              <a:rPr lang="en-US" sz="2000" b="0" dirty="0" smtClean="0">
                <a:solidFill>
                  <a:srgbClr val="FF0000"/>
                </a:solidFill>
                <a:effectLst/>
              </a:rPr>
              <a:t>in the </a:t>
            </a:r>
            <a:r>
              <a:rPr lang="en-US" sz="2000" b="0" dirty="0" err="1" smtClean="0">
                <a:solidFill>
                  <a:srgbClr val="FF0000"/>
                </a:solidFill>
                <a:effectLst/>
              </a:rPr>
              <a:t>Nwell</a:t>
            </a:r>
            <a:r>
              <a:rPr lang="en-US" sz="2000" b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0" dirty="0" smtClean="0">
                <a:solidFill>
                  <a:srgbClr val="336699"/>
                </a:solidFill>
                <a:effectLst/>
              </a:rPr>
              <a:t>collection electrode prevents loss of signal charge, but:</a:t>
            </a:r>
          </a:p>
          <a:p>
            <a:pPr marL="781200" lvl="2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Higher input capacitance, unless in-pixel circuit very simple </a:t>
            </a:r>
          </a:p>
          <a:p>
            <a:pPr marL="1238400" lvl="3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special architectures (see P. </a:t>
            </a:r>
            <a:r>
              <a:rPr lang="en-US" sz="2000" dirty="0" err="1" smtClean="0">
                <a:solidFill>
                  <a:srgbClr val="336699"/>
                </a:solidFill>
              </a:rPr>
              <a:t>Giubilato</a:t>
            </a:r>
            <a:r>
              <a:rPr lang="en-US" sz="2000" dirty="0" smtClean="0">
                <a:solidFill>
                  <a:srgbClr val="336699"/>
                </a:solidFill>
              </a:rPr>
              <a:t> &amp; Y. Ono, </a:t>
            </a:r>
            <a:r>
              <a:rPr lang="en-US" sz="2000" dirty="0" smtClean="0">
                <a:solidFill>
                  <a:srgbClr val="336699"/>
                </a:solidFill>
              </a:rPr>
              <a:t>pixel 2012, Japan) </a:t>
            </a:r>
            <a:endParaRPr lang="en-US" sz="2000" dirty="0" smtClean="0">
              <a:solidFill>
                <a:srgbClr val="336699"/>
              </a:solidFill>
            </a:endParaRPr>
          </a:p>
          <a:p>
            <a:pPr marL="1238400" lvl="3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‘rolling shutter’ or frame readout as in MAPS</a:t>
            </a:r>
          </a:p>
          <a:p>
            <a:pPr marL="1238400" lvl="3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hybridization and use it as smart detector (see next slide &amp; presentation) in hybrid configuration </a:t>
            </a:r>
          </a:p>
          <a:p>
            <a:pPr marL="781200" lvl="2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ffectLst/>
              </a:rPr>
              <a:t>Risk of coupling circuit signals into input</a:t>
            </a:r>
          </a:p>
          <a:p>
            <a:pPr marL="0" lvl="1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endParaRPr lang="en-US" sz="2000" b="0" dirty="0" smtClean="0">
              <a:solidFill>
                <a:srgbClr val="336699"/>
              </a:solidFill>
              <a:effectLst/>
            </a:endParaRPr>
          </a:p>
          <a:p>
            <a:pPr marL="781200" lvl="2" indent="-324000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  <a:buFont typeface="Wingdings" charset="2"/>
              <a:buChar char="§"/>
            </a:pPr>
            <a:endParaRPr lang="en-US" sz="2000" b="0" dirty="0" smtClean="0">
              <a:solidFill>
                <a:srgbClr val="336699"/>
              </a:solidFill>
              <a:effectLst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0" y="76201"/>
            <a:ext cx="91440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ALTERNATIVE: ALL CIRCUITRY IN COLLECTION ELECTRODE</a:t>
            </a:r>
          </a:p>
          <a:p>
            <a:pPr algn="ctr">
              <a:lnSpc>
                <a:spcPct val="90000"/>
              </a:lnSpc>
            </a:pPr>
            <a:r>
              <a:rPr lang="en-US" b="0" dirty="0" smtClean="0">
                <a:solidFill>
                  <a:srgbClr val="336699"/>
                </a:solidFill>
                <a:effectLst/>
              </a:rPr>
              <a:t>CIRCUIT DESIGN challenge:</a:t>
            </a:r>
            <a:r>
              <a:rPr lang="en-US" dirty="0" smtClean="0">
                <a:solidFill>
                  <a:srgbClr val="336699"/>
                </a:solidFill>
              </a:rPr>
              <a:t> minimize in-pixel circuit for low C</a:t>
            </a:r>
            <a:endParaRPr lang="en-US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2771161" y="2200790"/>
            <a:ext cx="3164212" cy="29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r>
              <a:rPr lang="fr-FR" sz="1800" dirty="0" smtClean="0">
                <a:solidFill>
                  <a:srgbClr val="336699"/>
                </a:solidFill>
              </a:rPr>
              <a:t> collection </a:t>
            </a:r>
            <a:r>
              <a:rPr lang="fr-FR" sz="1800" dirty="0" err="1" smtClean="0">
                <a:solidFill>
                  <a:srgbClr val="336699"/>
                </a:solidFill>
              </a:rPr>
              <a:t>electrode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2796328" y="1615259"/>
            <a:ext cx="1902668" cy="410421"/>
          </a:xfrm>
          <a:prstGeom prst="rect">
            <a:avLst/>
          </a:prstGeom>
          <a:gradFill rotWithShape="1">
            <a:gsLst>
              <a:gs pos="0">
                <a:srgbClr val="62618D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3861768" y="1717535"/>
            <a:ext cx="1024759" cy="39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err="1" smtClean="0">
                <a:solidFill>
                  <a:srgbClr val="336699"/>
                </a:solidFill>
              </a:rPr>
              <a:t>Pwell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4854831" y="1156858"/>
            <a:ext cx="1793453" cy="40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smtClean="0">
                <a:solidFill>
                  <a:srgbClr val="336699"/>
                </a:solidFill>
              </a:rPr>
              <a:t>PMOS in </a:t>
            </a:r>
            <a:r>
              <a:rPr lang="fr-FR" sz="1800" dirty="0" err="1" smtClean="0">
                <a:solidFill>
                  <a:srgbClr val="336699"/>
                </a:solidFill>
              </a:rPr>
              <a:t>Nwell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2595314" y="2780298"/>
            <a:ext cx="1408097" cy="33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1800" dirty="0" smtClean="0">
                <a:solidFill>
                  <a:srgbClr val="336699"/>
                </a:solidFill>
              </a:rPr>
              <a:t>P-</a:t>
            </a:r>
            <a:r>
              <a:rPr lang="fr-FR" sz="1800" dirty="0" err="1" smtClean="0">
                <a:solidFill>
                  <a:srgbClr val="336699"/>
                </a:solidFill>
              </a:rPr>
              <a:t>substrate</a:t>
            </a:r>
            <a:endParaRPr lang="fr-FR" sz="1800" dirty="0">
              <a:solidFill>
                <a:srgbClr val="336699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78971" y="1617459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613711" y="1619654"/>
            <a:ext cx="273947" cy="198597"/>
          </a:xfrm>
          <a:prstGeom prst="rect">
            <a:avLst/>
          </a:prstGeom>
          <a:solidFill>
            <a:srgbClr val="3366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354269" y="1483114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183061" y="1606004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3717801" y="1608199"/>
            <a:ext cx="273947" cy="198597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458359" y="1471659"/>
            <a:ext cx="285413" cy="598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5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46756" y="145143"/>
            <a:ext cx="88702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HEIDELBERG SLIDE 1</a:t>
            </a:r>
            <a:endParaRPr lang="fr-FR" sz="2000" dirty="0" smtClean="0">
              <a:solidFill>
                <a:schemeClr val="hlink"/>
              </a:solidFill>
              <a:latin typeface="+mj-lt"/>
            </a:endParaRPr>
          </a:p>
        </p:txBody>
      </p:sp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533251" y="133441"/>
            <a:ext cx="1651194" cy="30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800" b="0" dirty="0" smtClean="0">
                <a:solidFill>
                  <a:srgbClr val="336699"/>
                </a:solidFill>
              </a:rPr>
              <a:t>I. </a:t>
            </a:r>
            <a:r>
              <a:rPr lang="en-US" sz="1800" b="0" dirty="0" err="1" smtClean="0">
                <a:solidFill>
                  <a:srgbClr val="336699"/>
                </a:solidFill>
              </a:rPr>
              <a:t>Peric</a:t>
            </a:r>
            <a:r>
              <a:rPr lang="en-US" sz="1800" b="0" dirty="0" smtClean="0">
                <a:solidFill>
                  <a:srgbClr val="336699"/>
                </a:solidFill>
              </a:rPr>
              <a:t> et al.</a:t>
            </a:r>
            <a:endParaRPr lang="en-US" sz="1800" b="0" dirty="0">
              <a:solidFill>
                <a:srgbClr val="336699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800" b="0" dirty="0">
              <a:solidFill>
                <a:srgbClr val="3366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53101" y="2818300"/>
            <a:ext cx="2008567" cy="4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 smtClean="0">
                <a:solidFill>
                  <a:srgbClr val="FF0000"/>
                </a:solidFill>
              </a:rPr>
              <a:t>Radiation tolerance !</a:t>
            </a:r>
            <a:endParaRPr lang="en-US" sz="1400" b="0" dirty="0">
              <a:solidFill>
                <a:srgbClr val="FF0000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1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777" y="138289"/>
            <a:ext cx="7422444" cy="762000"/>
          </a:xfrm>
        </p:spPr>
        <p:txBody>
          <a:bodyPr/>
          <a:lstStyle/>
          <a:p>
            <a:r>
              <a:rPr lang="en-US" sz="3200" dirty="0" err="1" smtClean="0"/>
              <a:t>LePIX</a:t>
            </a:r>
            <a:r>
              <a:rPr lang="en-US" sz="3200" dirty="0" smtClean="0"/>
              <a:t>: 90 nm CMOS on high resistivity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2999"/>
            <a:ext cx="9144000" cy="1340556"/>
          </a:xfrm>
        </p:spPr>
        <p:txBody>
          <a:bodyPr/>
          <a:lstStyle/>
          <a:p>
            <a:r>
              <a:rPr lang="en-US" sz="2000" dirty="0" smtClean="0"/>
              <a:t>Try to maximize Q/C: small collection electrode, and high resistivity substrate of several 100 </a:t>
            </a:r>
            <a:r>
              <a:rPr lang="en-US" sz="2000" dirty="0" err="1" smtClean="0"/>
              <a:t>Ωcm</a:t>
            </a:r>
            <a:r>
              <a:rPr lang="en-US" sz="2000" dirty="0" smtClean="0"/>
              <a:t>, 40 microns depletion for ~40 V, 90nm CMOS</a:t>
            </a:r>
          </a:p>
          <a:p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2695222" y="5819775"/>
            <a:ext cx="0" cy="306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2321279" y="6073775"/>
            <a:ext cx="4543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/>
              <a:t>-V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12745" y="2066533"/>
            <a:ext cx="1684995" cy="627549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100000">
                <a:srgbClr val="FFCC00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94174" y="2066534"/>
            <a:ext cx="4109716" cy="1379"/>
          </a:xfrm>
          <a:prstGeom prst="line">
            <a:avLst/>
          </a:prstGeom>
          <a:noFill/>
          <a:ln w="12700">
            <a:solidFill>
              <a:srgbClr val="336699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82148" y="2054119"/>
            <a:ext cx="271045" cy="198609"/>
          </a:xfrm>
          <a:prstGeom prst="rect">
            <a:avLst/>
          </a:prstGeom>
          <a:solidFill>
            <a:srgbClr val="2B7AC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0" dirty="0">
                <a:solidFill>
                  <a:srgbClr val="336699"/>
                </a:solidFill>
              </a:rPr>
              <a:t>P+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53193" y="1867924"/>
            <a:ext cx="162627" cy="66203"/>
          </a:xfrm>
          <a:prstGeom prst="rect">
            <a:avLst/>
          </a:prstGeom>
          <a:solidFill>
            <a:schemeClr val="hlink"/>
          </a:solidFill>
          <a:ln w="12700">
            <a:solidFill>
              <a:srgbClr val="336699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336699"/>
              </a:solidFill>
            </a:endParaRPr>
          </a:p>
        </p:txBody>
      </p:sp>
      <p:cxnSp>
        <p:nvCxnSpPr>
          <p:cNvPr id="11" name="AutoShape 9"/>
          <p:cNvCxnSpPr>
            <a:cxnSpLocks noChangeShapeType="1"/>
            <a:stCxn id="10" idx="0"/>
            <a:endCxn id="18" idx="0"/>
          </p:cNvCxnSpPr>
          <p:nvPr/>
        </p:nvCxnSpPr>
        <p:spPr bwMode="auto">
          <a:xfrm rot="5400000" flipV="1">
            <a:off x="2158762" y="1643669"/>
            <a:ext cx="198609" cy="647120"/>
          </a:xfrm>
          <a:prstGeom prst="bentConnector3">
            <a:avLst>
              <a:gd name="adj1" fmla="val -100000"/>
            </a:avLst>
          </a:prstGeom>
          <a:noFill/>
          <a:ln w="12700">
            <a:solidFill>
              <a:srgbClr val="336699"/>
            </a:solidFill>
            <a:miter lim="800000"/>
            <a:headEnd type="none" w="sm" len="sm"/>
            <a:tailEnd type="none" w="sm" len="sm"/>
          </a:ln>
        </p:spPr>
      </p:cxn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015820" y="2054273"/>
            <a:ext cx="271045" cy="198609"/>
          </a:xfrm>
          <a:prstGeom prst="rect">
            <a:avLst/>
          </a:prstGeom>
          <a:solidFill>
            <a:srgbClr val="2B7AC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0" dirty="0">
                <a:solidFill>
                  <a:srgbClr val="336699"/>
                </a:solidFill>
              </a:rPr>
              <a:t>P+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455139" y="1389331"/>
            <a:ext cx="1270194" cy="27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Biasing diode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311104" y="1398986"/>
            <a:ext cx="965597" cy="26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>
                <a:solidFill>
                  <a:srgbClr val="336699"/>
                </a:solidFill>
              </a:rPr>
              <a:t>Readout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>
              <a:solidFill>
                <a:srgbClr val="336699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82054" y="4568747"/>
            <a:ext cx="1192597" cy="26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P- substrate.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57418" y="3954696"/>
            <a:ext cx="4030661" cy="0"/>
          </a:xfrm>
          <a:prstGeom prst="line">
            <a:avLst/>
          </a:prstGeom>
          <a:noFill/>
          <a:ln w="12700">
            <a:solidFill>
              <a:srgbClr val="336699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90168" y="3649887"/>
            <a:ext cx="2193388" cy="24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Edge of depletion layer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446104" y="2066533"/>
            <a:ext cx="271045" cy="198609"/>
          </a:xfrm>
          <a:prstGeom prst="rect">
            <a:avLst/>
          </a:prstGeom>
          <a:solidFill>
            <a:srgbClr val="FF66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0" dirty="0">
                <a:solidFill>
                  <a:srgbClr val="336699"/>
                </a:solidFill>
              </a:rPr>
              <a:t>N+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765710" y="2066533"/>
            <a:ext cx="271045" cy="198609"/>
          </a:xfrm>
          <a:prstGeom prst="rect">
            <a:avLst/>
          </a:prstGeom>
          <a:solidFill>
            <a:srgbClr val="2B7AC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0">
                <a:solidFill>
                  <a:srgbClr val="336699"/>
                </a:solidFill>
              </a:rPr>
              <a:t>P+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372626" y="2257284"/>
            <a:ext cx="1830597" cy="28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ts val="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N well </a:t>
            </a:r>
            <a:endParaRPr lang="en-US" sz="1400" b="0" dirty="0" smtClean="0">
              <a:solidFill>
                <a:srgbClr val="336699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ts val="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 smtClean="0">
                <a:solidFill>
                  <a:srgbClr val="336699"/>
                </a:solidFill>
              </a:rPr>
              <a:t>Collection electrode</a:t>
            </a:r>
            <a:endParaRPr lang="en-US" sz="1400" b="0" dirty="0">
              <a:solidFill>
                <a:srgbClr val="336699"/>
              </a:solidFill>
            </a:endParaRPr>
          </a:p>
          <a:p>
            <a:pPr marL="292100" indent="-292100" algn="ctr">
              <a:lnSpc>
                <a:spcPct val="90000"/>
              </a:lnSpc>
              <a:spcBef>
                <a:spcPts val="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2911397" y="1661040"/>
            <a:ext cx="0" cy="386184"/>
          </a:xfrm>
          <a:prstGeom prst="line">
            <a:avLst/>
          </a:prstGeom>
          <a:noFill/>
          <a:ln w="12700">
            <a:solidFill>
              <a:srgbClr val="336699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2415611" y="2714311"/>
            <a:ext cx="4517" cy="1227975"/>
          </a:xfrm>
          <a:prstGeom prst="line">
            <a:avLst/>
          </a:prstGeom>
          <a:noFill/>
          <a:ln w="12700">
            <a:solidFill>
              <a:srgbClr val="336699"/>
            </a:solidFill>
            <a:round/>
            <a:headEnd type="stealth" w="lg" len="lg"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333169" y="3212671"/>
            <a:ext cx="363652" cy="26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D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186268" y="4885369"/>
            <a:ext cx="4070189" cy="11034"/>
          </a:xfrm>
          <a:prstGeom prst="line">
            <a:avLst/>
          </a:prstGeom>
          <a:noFill/>
          <a:ln w="12700">
            <a:solidFill>
              <a:srgbClr val="336699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 flipV="1">
            <a:off x="412138" y="1299683"/>
            <a:ext cx="3784463" cy="12413"/>
          </a:xfrm>
          <a:prstGeom prst="line">
            <a:avLst/>
          </a:prstGeom>
          <a:noFill/>
          <a:ln w="12700">
            <a:solidFill>
              <a:srgbClr val="336699"/>
            </a:solidFill>
            <a:round/>
            <a:headEnd type="stealth" w="lg" len="lg"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1631840" y="1065213"/>
            <a:ext cx="1350707" cy="26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>
                <a:solidFill>
                  <a:srgbClr val="336699"/>
                </a:solidFill>
              </a:rPr>
              <a:t>One cell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>
              <a:solidFill>
                <a:srgbClr val="336699"/>
              </a:solidFill>
            </a:endParaRPr>
          </a:p>
        </p:txBody>
      </p: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1478248" y="4098137"/>
            <a:ext cx="1584483" cy="350324"/>
            <a:chOff x="2026362" y="4162841"/>
            <a:chExt cx="2226145" cy="403214"/>
          </a:xfrm>
        </p:grpSpPr>
        <p:cxnSp>
          <p:nvCxnSpPr>
            <p:cNvPr id="32" name="Straight Arrow Connector 104"/>
            <p:cNvCxnSpPr>
              <a:cxnSpLocks noChangeShapeType="1"/>
            </p:cNvCxnSpPr>
            <p:nvPr/>
          </p:nvCxnSpPr>
          <p:spPr bwMode="auto">
            <a:xfrm>
              <a:off x="2026362" y="4551786"/>
              <a:ext cx="2226145" cy="14269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3" name="Rectangle 48"/>
            <p:cNvSpPr>
              <a:spLocks noChangeArrowheads="1"/>
            </p:cNvSpPr>
            <p:nvPr/>
          </p:nvSpPr>
          <p:spPr bwMode="auto">
            <a:xfrm>
              <a:off x="2179898" y="4162841"/>
              <a:ext cx="18986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292100" indent="-292100" algn="ctr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charset="2"/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Minimize size</a:t>
              </a:r>
            </a:p>
            <a:p>
              <a:pPr marL="292100" indent="-292100" algn="ctr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charset="2"/>
                <a:buNone/>
              </a:pP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Line 143"/>
          <p:cNvSpPr>
            <a:spLocks noChangeShapeType="1"/>
          </p:cNvSpPr>
          <p:nvPr/>
        </p:nvSpPr>
        <p:spPr bwMode="auto">
          <a:xfrm flipH="1">
            <a:off x="409879" y="1265201"/>
            <a:ext cx="2030" cy="3631355"/>
          </a:xfrm>
          <a:prstGeom prst="line">
            <a:avLst/>
          </a:prstGeom>
          <a:noFill/>
          <a:ln w="12700">
            <a:solidFill>
              <a:srgbClr val="336699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43"/>
          <p:cNvSpPr>
            <a:spLocks noChangeShapeType="1"/>
          </p:cNvSpPr>
          <p:nvPr/>
        </p:nvSpPr>
        <p:spPr bwMode="auto">
          <a:xfrm flipH="1">
            <a:off x="4190954" y="1213710"/>
            <a:ext cx="2030" cy="3631355"/>
          </a:xfrm>
          <a:prstGeom prst="line">
            <a:avLst/>
          </a:prstGeom>
          <a:noFill/>
          <a:ln w="12700">
            <a:solidFill>
              <a:srgbClr val="336699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 Same Side Corner Rectangle 36"/>
          <p:cNvSpPr/>
          <p:nvPr/>
        </p:nvSpPr>
        <p:spPr bwMode="auto">
          <a:xfrm rot="10800000">
            <a:off x="4441036" y="3684383"/>
            <a:ext cx="3340407" cy="90293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 cap="flat" cmpd="sng" algn="ctr">
            <a:solidFill>
              <a:srgbClr val="336699"/>
            </a:solidFill>
            <a:prstDash val="dash"/>
            <a:round/>
            <a:headEnd type="none" w="sm" len="sm"/>
            <a:tailEnd type="none" w="sm" len="sm"/>
          </a:ln>
          <a:effectLst/>
        </p:spPr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669038" y="4605472"/>
            <a:ext cx="1263295" cy="2064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>
                <a:solidFill>
                  <a:srgbClr val="336699"/>
                </a:solidFill>
              </a:rPr>
              <a:t>P- substrate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>
              <a:solidFill>
                <a:srgbClr val="336699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637767" y="4271745"/>
            <a:ext cx="2008567" cy="4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Edge of depletion layer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 flipV="1">
            <a:off x="8168536" y="3513980"/>
            <a:ext cx="0" cy="161657"/>
          </a:xfrm>
          <a:prstGeom prst="line">
            <a:avLst/>
          </a:prstGeom>
          <a:noFill/>
          <a:ln w="12700">
            <a:solidFill>
              <a:srgbClr val="6984A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>
              <a:defRPr/>
            </a:pPr>
            <a:endParaRPr lang="en-US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983844" y="3287889"/>
            <a:ext cx="454600" cy="47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-V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766685" y="4001699"/>
            <a:ext cx="246769" cy="16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D</a:t>
            </a:r>
          </a:p>
          <a:p>
            <a:pPr marL="292100" indent="-292100"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011333" y="2317416"/>
            <a:ext cx="2131404" cy="22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Guard ring structure</a:t>
            </a: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lang="en-US" sz="1400" b="0" dirty="0">
              <a:solidFill>
                <a:srgbClr val="336699"/>
              </a:solidFill>
            </a:endParaRP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>
            <a:off x="4342284" y="3685223"/>
            <a:ext cx="4677887" cy="837"/>
          </a:xfrm>
          <a:prstGeom prst="line">
            <a:avLst/>
          </a:prstGeom>
          <a:noFill/>
          <a:ln w="12700">
            <a:solidFill>
              <a:srgbClr val="6984A2"/>
            </a:solidFill>
            <a:round/>
            <a:headEnd type="none" w="sm" len="sm"/>
            <a:tailEnd type="none" w="sm" len="sm"/>
          </a:ln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>
            <a:off x="6354191" y="4136484"/>
            <a:ext cx="907122" cy="4598"/>
          </a:xfrm>
          <a:prstGeom prst="straightConnector1">
            <a:avLst/>
          </a:prstGeom>
          <a:noFill/>
          <a:ln w="12700">
            <a:solidFill>
              <a:srgbClr val="6984A2"/>
            </a:solidFill>
            <a:round/>
            <a:headEnd type="arrow" w="med" len="med"/>
            <a:tailEnd type="arrow" w="med" len="med"/>
          </a:ln>
        </p:spPr>
      </p:cxn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118534" y="1941548"/>
            <a:ext cx="1702137" cy="4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Pixel </a:t>
            </a:r>
            <a:r>
              <a:rPr lang="en-US" sz="1400" b="0" dirty="0" smtClean="0">
                <a:solidFill>
                  <a:srgbClr val="336699"/>
                </a:solidFill>
              </a:rPr>
              <a:t>cells </a:t>
            </a:r>
            <a:r>
              <a:rPr lang="en-US" sz="1400" dirty="0" smtClean="0">
                <a:solidFill>
                  <a:srgbClr val="336699"/>
                </a:solidFill>
              </a:rPr>
              <a:t>with </a:t>
            </a:r>
            <a:r>
              <a:rPr lang="en-US" sz="1400" dirty="0" err="1" smtClean="0">
                <a:solidFill>
                  <a:srgbClr val="336699"/>
                </a:solidFill>
              </a:rPr>
              <a:t>Nwell</a:t>
            </a:r>
            <a:r>
              <a:rPr lang="en-US" sz="1400" dirty="0" smtClean="0">
                <a:solidFill>
                  <a:srgbClr val="336699"/>
                </a:solidFill>
              </a:rPr>
              <a:t> diffusion</a:t>
            </a:r>
            <a:endParaRPr lang="en-US" sz="1400" b="0" dirty="0" smtClean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</p:txBody>
      </p:sp>
      <p:sp>
        <p:nvSpPr>
          <p:cNvPr id="47" name="Round Same Side Corner Rectangle 46"/>
          <p:cNvSpPr/>
          <p:nvPr/>
        </p:nvSpPr>
        <p:spPr bwMode="auto">
          <a:xfrm>
            <a:off x="8127919" y="3680663"/>
            <a:ext cx="86599" cy="23453"/>
          </a:xfrm>
          <a:prstGeom prst="round2SameRect">
            <a:avLst/>
          </a:prstGeom>
          <a:solidFill>
            <a:srgbClr val="800000"/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>
              <a:defRPr/>
            </a:pPr>
            <a:endParaRPr lang="en-US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795450" y="3702698"/>
            <a:ext cx="1080439" cy="53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b="0" dirty="0">
                <a:solidFill>
                  <a:srgbClr val="336699"/>
                </a:solidFill>
              </a:rPr>
              <a:t>Substrate contact</a:t>
            </a: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</p:txBody>
      </p: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>
            <a:off x="4466113" y="4881608"/>
            <a:ext cx="4677887" cy="837"/>
          </a:xfrm>
          <a:prstGeom prst="line">
            <a:avLst/>
          </a:prstGeom>
          <a:noFill/>
          <a:ln w="12700">
            <a:solidFill>
              <a:srgbClr val="6984A2"/>
            </a:solidFill>
            <a:round/>
            <a:headEnd type="none" w="sm" len="sm"/>
            <a:tailEnd type="none" w="sm" len="sm"/>
          </a:ln>
        </p:spPr>
      </p:cxnSp>
      <p:sp>
        <p:nvSpPr>
          <p:cNvPr id="50" name="Parallelogram 49"/>
          <p:cNvSpPr/>
          <p:nvPr/>
        </p:nvSpPr>
        <p:spPr bwMode="auto">
          <a:xfrm>
            <a:off x="4440642" y="2360185"/>
            <a:ext cx="4593615" cy="1326571"/>
          </a:xfrm>
          <a:prstGeom prst="parallelogram">
            <a:avLst>
              <a:gd name="adj" fmla="val 91246"/>
            </a:avLst>
          </a:prstGeom>
          <a:noFill/>
          <a:ln w="9525" cap="flat" cmpd="sng" algn="ctr">
            <a:solidFill>
              <a:srgbClr val="3366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Parallelogram 50"/>
          <p:cNvSpPr/>
          <p:nvPr/>
        </p:nvSpPr>
        <p:spPr bwMode="auto">
          <a:xfrm>
            <a:off x="4708094" y="2547090"/>
            <a:ext cx="3871026" cy="1139666"/>
          </a:xfrm>
          <a:prstGeom prst="parallelogram">
            <a:avLst>
              <a:gd name="adj" fmla="val 91246"/>
            </a:avLst>
          </a:prstGeom>
          <a:noFill/>
          <a:ln w="9525" cap="flat" cmpd="sng" algn="ctr">
            <a:solidFill>
              <a:srgbClr val="6984A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Round Same Side Corner Rectangle 51"/>
          <p:cNvSpPr/>
          <p:nvPr/>
        </p:nvSpPr>
        <p:spPr bwMode="auto">
          <a:xfrm rot="10800000">
            <a:off x="4978940" y="3686755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3" name="Round Same Side Corner Rectangle 52"/>
          <p:cNvSpPr/>
          <p:nvPr/>
        </p:nvSpPr>
        <p:spPr bwMode="auto">
          <a:xfrm rot="10800000">
            <a:off x="5390157" y="3689668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4" name="Round Same Side Corner Rectangle 53"/>
          <p:cNvSpPr/>
          <p:nvPr/>
        </p:nvSpPr>
        <p:spPr bwMode="auto">
          <a:xfrm rot="10800000">
            <a:off x="5765528" y="3689668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5" name="Round Same Side Corner Rectangle 54"/>
          <p:cNvSpPr/>
          <p:nvPr/>
        </p:nvSpPr>
        <p:spPr bwMode="auto">
          <a:xfrm rot="10800000">
            <a:off x="6176745" y="3688022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6" name="Round Same Side Corner Rectangle 55"/>
          <p:cNvSpPr/>
          <p:nvPr/>
        </p:nvSpPr>
        <p:spPr bwMode="auto">
          <a:xfrm rot="10800000">
            <a:off x="6561500" y="3683463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7" name="Round Same Side Corner Rectangle 56"/>
          <p:cNvSpPr/>
          <p:nvPr/>
        </p:nvSpPr>
        <p:spPr bwMode="auto">
          <a:xfrm rot="10800000">
            <a:off x="6972717" y="3686375"/>
            <a:ext cx="156138" cy="1139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 w="12700" cap="flat" cmpd="sng" algn="ctr">
            <a:solidFill>
              <a:srgbClr val="6984A2"/>
            </a:solidFill>
            <a:prstDash val="solid"/>
            <a:round/>
            <a:headEnd type="none" w="sm" len="sm"/>
            <a:tailEnd type="none" w="sm" len="sm"/>
          </a:ln>
          <a:effectLst/>
        </p:spPr>
      </p:sp>
      <p:sp>
        <p:nvSpPr>
          <p:cNvPr id="58" name="Parallelogram 57"/>
          <p:cNvSpPr/>
          <p:nvPr/>
        </p:nvSpPr>
        <p:spPr bwMode="auto">
          <a:xfrm>
            <a:off x="4980238" y="3632052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" name="Parallelogram 58"/>
          <p:cNvSpPr/>
          <p:nvPr/>
        </p:nvSpPr>
        <p:spPr bwMode="auto">
          <a:xfrm>
            <a:off x="5391455" y="3630406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Parallelogram 59"/>
          <p:cNvSpPr/>
          <p:nvPr/>
        </p:nvSpPr>
        <p:spPr bwMode="auto">
          <a:xfrm>
            <a:off x="5757442" y="3634964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Parallelogram 60"/>
          <p:cNvSpPr/>
          <p:nvPr/>
        </p:nvSpPr>
        <p:spPr bwMode="auto">
          <a:xfrm>
            <a:off x="6168659" y="3633318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Parallelogram 61"/>
          <p:cNvSpPr/>
          <p:nvPr/>
        </p:nvSpPr>
        <p:spPr bwMode="auto">
          <a:xfrm>
            <a:off x="6562799" y="3628759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Parallelogram 62"/>
          <p:cNvSpPr/>
          <p:nvPr/>
        </p:nvSpPr>
        <p:spPr bwMode="auto">
          <a:xfrm>
            <a:off x="6974015" y="3627113"/>
            <a:ext cx="211146" cy="54704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4" name="Parallelogram 63"/>
          <p:cNvSpPr/>
          <p:nvPr/>
        </p:nvSpPr>
        <p:spPr bwMode="auto">
          <a:xfrm>
            <a:off x="5166238" y="3363471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5" name="Parallelogram 64"/>
          <p:cNvSpPr/>
          <p:nvPr/>
        </p:nvSpPr>
        <p:spPr bwMode="auto">
          <a:xfrm>
            <a:off x="5596224" y="3361824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Parallelogram 65"/>
          <p:cNvSpPr/>
          <p:nvPr/>
        </p:nvSpPr>
        <p:spPr bwMode="auto">
          <a:xfrm>
            <a:off x="5962211" y="3366383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Parallelogram 66"/>
          <p:cNvSpPr/>
          <p:nvPr/>
        </p:nvSpPr>
        <p:spPr bwMode="auto">
          <a:xfrm>
            <a:off x="6373428" y="3364737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8" name="Parallelogram 67"/>
          <p:cNvSpPr/>
          <p:nvPr/>
        </p:nvSpPr>
        <p:spPr bwMode="auto">
          <a:xfrm>
            <a:off x="6767567" y="3360178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" name="Parallelogram 68"/>
          <p:cNvSpPr/>
          <p:nvPr/>
        </p:nvSpPr>
        <p:spPr bwMode="auto">
          <a:xfrm>
            <a:off x="7178784" y="3358532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0" name="Parallelogram 69"/>
          <p:cNvSpPr/>
          <p:nvPr/>
        </p:nvSpPr>
        <p:spPr bwMode="auto">
          <a:xfrm>
            <a:off x="5417923" y="3097422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1" name="Parallelogram 70"/>
          <p:cNvSpPr/>
          <p:nvPr/>
        </p:nvSpPr>
        <p:spPr bwMode="auto">
          <a:xfrm>
            <a:off x="5833832" y="3095776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2" name="Parallelogram 71"/>
          <p:cNvSpPr/>
          <p:nvPr/>
        </p:nvSpPr>
        <p:spPr bwMode="auto">
          <a:xfrm>
            <a:off x="6199819" y="3100335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3" name="Parallelogram 72"/>
          <p:cNvSpPr/>
          <p:nvPr/>
        </p:nvSpPr>
        <p:spPr bwMode="auto">
          <a:xfrm>
            <a:off x="6611036" y="3098688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4" name="Parallelogram 73"/>
          <p:cNvSpPr/>
          <p:nvPr/>
        </p:nvSpPr>
        <p:spPr bwMode="auto">
          <a:xfrm>
            <a:off x="7005175" y="3094130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5" name="Parallelogram 74"/>
          <p:cNvSpPr/>
          <p:nvPr/>
        </p:nvSpPr>
        <p:spPr bwMode="auto">
          <a:xfrm>
            <a:off x="7416392" y="3092483"/>
            <a:ext cx="246063" cy="93706"/>
          </a:xfrm>
          <a:prstGeom prst="parallelogram">
            <a:avLst>
              <a:gd name="adj" fmla="val 9124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6" name="Parallelogram 75"/>
          <p:cNvSpPr/>
          <p:nvPr/>
        </p:nvSpPr>
        <p:spPr bwMode="auto">
          <a:xfrm>
            <a:off x="5416619" y="2542532"/>
            <a:ext cx="3162501" cy="396604"/>
          </a:xfrm>
          <a:prstGeom prst="parallelogram">
            <a:avLst>
              <a:gd name="adj" fmla="val 91246"/>
            </a:avLst>
          </a:prstGeom>
          <a:solidFill>
            <a:srgbClr val="336699">
              <a:alpha val="49000"/>
            </a:srgbClr>
          </a:solidFill>
          <a:ln w="9525" cap="flat" cmpd="sng" algn="ctr">
            <a:solidFill>
              <a:srgbClr val="6984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6314067" y="1317313"/>
            <a:ext cx="2660600" cy="60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r>
              <a:rPr lang="en-US" sz="1400" dirty="0" smtClean="0">
                <a:solidFill>
                  <a:srgbClr val="336699"/>
                </a:solidFill>
              </a:rPr>
              <a:t>Peripheral readout circuit embedded in </a:t>
            </a:r>
            <a:r>
              <a:rPr lang="en-US" sz="1400" dirty="0" err="1" smtClean="0">
                <a:solidFill>
                  <a:srgbClr val="336699"/>
                </a:solidFill>
              </a:rPr>
              <a:t>Nwell</a:t>
            </a:r>
            <a:r>
              <a:rPr lang="en-US" sz="1400" dirty="0" smtClean="0">
                <a:solidFill>
                  <a:srgbClr val="336699"/>
                </a:solidFill>
              </a:rPr>
              <a:t> and also surrounded by the guard ring</a:t>
            </a:r>
            <a:endParaRPr lang="en-US" sz="1400"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  <a:p>
            <a:pPr algn="ctr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charset="2"/>
              <a:buNone/>
            </a:pPr>
            <a:endParaRPr dirty="0">
              <a:solidFill>
                <a:srgbClr val="336699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 bwMode="auto">
          <a:xfrm flipH="1">
            <a:off x="7930444" y="1961444"/>
            <a:ext cx="338667" cy="790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Arrow Connector 84"/>
          <p:cNvCxnSpPr>
            <a:stCxn id="46" idx="2"/>
            <a:endCxn id="64" idx="0"/>
          </p:cNvCxnSpPr>
          <p:nvPr/>
        </p:nvCxnSpPr>
        <p:spPr bwMode="auto">
          <a:xfrm>
            <a:off x="4969603" y="2441222"/>
            <a:ext cx="319667" cy="9222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>
            <a:stCxn id="46" idx="2"/>
            <a:endCxn id="65" idx="0"/>
          </p:cNvCxnSpPr>
          <p:nvPr/>
        </p:nvCxnSpPr>
        <p:spPr bwMode="auto">
          <a:xfrm>
            <a:off x="4969603" y="2441222"/>
            <a:ext cx="749653" cy="920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>
            <a:stCxn id="46" idx="2"/>
            <a:endCxn id="71" idx="5"/>
          </p:cNvCxnSpPr>
          <p:nvPr/>
        </p:nvCxnSpPr>
        <p:spPr bwMode="auto">
          <a:xfrm>
            <a:off x="4969603" y="2441222"/>
            <a:ext cx="906980" cy="7014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3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6538" y="1182076"/>
            <a:ext cx="6135077" cy="4659923"/>
          </a:xfrm>
          <a:prstGeom prst="rect">
            <a:avLst/>
          </a:prstGeom>
          <a:solidFill>
            <a:schemeClr val="bg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8154" y="5833315"/>
            <a:ext cx="9144000" cy="677333"/>
          </a:xfrm>
        </p:spPr>
        <p:txBody>
          <a:bodyPr/>
          <a:lstStyle/>
          <a:p>
            <a:r>
              <a:rPr lang="en-US" dirty="0" err="1" smtClean="0"/>
              <a:t>LePIX</a:t>
            </a:r>
            <a:r>
              <a:rPr lang="en-US" dirty="0" smtClean="0"/>
              <a:t>: 300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pions</a:t>
            </a:r>
            <a:r>
              <a:rPr lang="en-US" dirty="0" smtClean="0"/>
              <a:t> at SPS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98777" y="138289"/>
            <a:ext cx="894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sz="3200" dirty="0" err="1" smtClean="0"/>
              <a:t>LePIX</a:t>
            </a:r>
            <a:r>
              <a:rPr lang="en-US" sz="3200" dirty="0" smtClean="0"/>
              <a:t>: 90 nm CMOS on high resistivity 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cfr</a:t>
            </a:r>
            <a:r>
              <a:rPr lang="en-US" sz="2400" dirty="0" smtClean="0"/>
              <a:t> P. </a:t>
            </a:r>
            <a:r>
              <a:rPr lang="en-US" sz="2400" dirty="0" err="1" smtClean="0"/>
              <a:t>Giubilato</a:t>
            </a:r>
            <a:r>
              <a:rPr lang="en-US" sz="2400" dirty="0" smtClean="0"/>
              <a:t> et al, Pixel 2012, Japan)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4678"/>
          <a:stretch/>
        </p:blipFill>
        <p:spPr>
          <a:xfrm>
            <a:off x="2127001" y="1265607"/>
            <a:ext cx="5220930" cy="4105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1207406" y="1897171"/>
            <a:ext cx="1730473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Counts </a:t>
            </a:r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[-]</a:t>
            </a:r>
            <a:endParaRPr lang="en-GB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3385" y="5370769"/>
            <a:ext cx="4097256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Bradley Hand ITC" pitchFamily="66" charset="0"/>
              </a:rPr>
              <a:t>Cluster </a:t>
            </a:r>
            <a:r>
              <a:rPr lang="en-US" b="1" dirty="0" smtClean="0">
                <a:solidFill>
                  <a:schemeClr val="bg2"/>
                </a:solidFill>
                <a:latin typeface="Bradley Hand ITC" pitchFamily="66" charset="0"/>
              </a:rPr>
              <a:t>peak </a:t>
            </a:r>
            <a:r>
              <a:rPr lang="en-US" b="1" dirty="0" smtClean="0">
                <a:solidFill>
                  <a:schemeClr val="bg2"/>
                </a:solidFill>
                <a:latin typeface="Bradley Hand ITC" pitchFamily="66" charset="0"/>
              </a:rPr>
              <a:t>[ADC counts]</a:t>
            </a:r>
            <a:endParaRPr lang="en-US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  <p:pic>
        <p:nvPicPr>
          <p:cNvPr id="14" name="Picture 13" descr="C90_MATRIX1_V0f.tiff"/>
          <p:cNvPicPr>
            <a:picLocks noChangeAspect="1"/>
          </p:cNvPicPr>
          <p:nvPr/>
        </p:nvPicPr>
        <p:blipFill>
          <a:blip r:embed="rId3"/>
          <a:srcRect l="28346" t="15925" r="28346" b="8958"/>
          <a:stretch>
            <a:fillRect/>
          </a:stretch>
        </p:blipFill>
        <p:spPr>
          <a:xfrm>
            <a:off x="6051787" y="1373619"/>
            <a:ext cx="1036826" cy="14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8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021666" y="0"/>
            <a:ext cx="4840112" cy="91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3200" b="0" dirty="0" smtClean="0">
                <a:solidFill>
                  <a:srgbClr val="666699"/>
                </a:solidFill>
              </a:rPr>
              <a:t>DEPFET (MPI MUNICH</a:t>
            </a:r>
            <a:r>
              <a:rPr lang="fr-FR" sz="3200" b="0" dirty="0" smtClean="0">
                <a:solidFill>
                  <a:srgbClr val="666699"/>
                </a:solidFill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fr-FR" dirty="0" smtClean="0">
                <a:solidFill>
                  <a:srgbClr val="666699"/>
                </a:solidFill>
              </a:rPr>
              <a:t>An </a:t>
            </a:r>
            <a:r>
              <a:rPr lang="fr-FR" dirty="0" err="1" smtClean="0">
                <a:solidFill>
                  <a:srgbClr val="666699"/>
                </a:solidFill>
              </a:rPr>
              <a:t>example</a:t>
            </a:r>
            <a:r>
              <a:rPr lang="fr-FR" dirty="0" smtClean="0">
                <a:solidFill>
                  <a:srgbClr val="666699"/>
                </a:solidFill>
              </a:rPr>
              <a:t> in </a:t>
            </a:r>
            <a:r>
              <a:rPr lang="fr-FR" dirty="0" err="1" smtClean="0">
                <a:solidFill>
                  <a:srgbClr val="666699"/>
                </a:solidFill>
              </a:rPr>
              <a:t>special</a:t>
            </a:r>
            <a:r>
              <a:rPr lang="fr-FR" dirty="0" smtClean="0">
                <a:solidFill>
                  <a:srgbClr val="666699"/>
                </a:solidFill>
              </a:rPr>
              <a:t> </a:t>
            </a:r>
            <a:r>
              <a:rPr lang="fr-FR" dirty="0" err="1" smtClean="0">
                <a:solidFill>
                  <a:srgbClr val="666699"/>
                </a:solidFill>
              </a:rPr>
              <a:t>technology</a:t>
            </a:r>
            <a:endParaRPr lang="fr-FR" b="0" dirty="0">
              <a:solidFill>
                <a:srgbClr val="666699"/>
              </a:solidFill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640666" y="1067681"/>
            <a:ext cx="5503334" cy="54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An annular PFET on top of a fully depleted substrate (back side junction).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A potential well under the gate area collects the charge generated in the substrate. 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The potential of this potential well changes with collected charge and modulates the PFET source-drain current.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Charge collection continues even if DEPFET is switched off.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Clear gate allows reset of the potential well.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The readout can occur via the source (voltage out), or via the drain (current out)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Very small collection electrode capacitance, allows high S/N operation.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Need steering and rest of readout off chip or on another chip.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Char char="§"/>
            </a:pPr>
            <a:endParaRPr lang="en-US" sz="2000" b="0" dirty="0" smtClean="0">
              <a:solidFill>
                <a:srgbClr val="666699"/>
              </a:solidFill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endParaRPr lang="en-US" sz="2000" b="0" dirty="0">
              <a:solidFill>
                <a:srgbClr val="6666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697111" cy="3716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02899"/>
            <a:ext cx="3710735" cy="244832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1177" y="5675490"/>
            <a:ext cx="272626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3200" dirty="0" smtClean="0">
                <a:solidFill>
                  <a:srgbClr val="666699"/>
                </a:solidFill>
              </a:rPr>
              <a:t>500pA/e-</a:t>
            </a:r>
            <a:endParaRPr lang="fr-FR" sz="3200" b="0" dirty="0">
              <a:solidFill>
                <a:srgbClr val="666699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</a:t>
            </a:r>
            <a:r>
              <a:rPr lang="en-US" dirty="0" smtClean="0">
                <a:solidFill>
                  <a:srgbClr val="336699"/>
                </a:solidFill>
              </a:rPr>
              <a:t>– </a:t>
            </a:r>
            <a:r>
              <a:rPr lang="en-US" dirty="0" err="1" smtClean="0">
                <a:solidFill>
                  <a:srgbClr val="336699"/>
                </a:solidFill>
              </a:rPr>
              <a:t>Legnaro</a:t>
            </a:r>
            <a:r>
              <a:rPr lang="en-US" dirty="0" smtClean="0">
                <a:solidFill>
                  <a:srgbClr val="336699"/>
                </a:solidFill>
              </a:rPr>
              <a:t>, April 2013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5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0" y="1182076"/>
            <a:ext cx="9144000" cy="4728309"/>
          </a:xfrm>
          <a:prstGeom prst="rect">
            <a:avLst/>
          </a:prstGeom>
          <a:solidFill>
            <a:schemeClr val="bg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6769" y="1258911"/>
            <a:ext cx="5868000" cy="3204000"/>
            <a:chOff x="828000" y="555526"/>
            <a:chExt cx="5868000" cy="320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6" t="6150" r="956" b="5754"/>
            <a:stretch/>
          </p:blipFill>
          <p:spPr>
            <a:xfrm>
              <a:off x="828000" y="555526"/>
              <a:ext cx="5868000" cy="320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15615" y="672584"/>
              <a:ext cx="2459923" cy="42300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it-IT" b="1" u="sng" dirty="0" err="1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Low</a:t>
              </a:r>
              <a:r>
                <a:rPr lang="it-IT" b="1" u="sng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 </a:t>
              </a:r>
              <a:r>
                <a:rPr lang="it-IT" b="1" u="sng" dirty="0" err="1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bias</a:t>
              </a:r>
              <a:r>
                <a:rPr lang="it-IT" b="1" u="sng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 (20V)</a:t>
              </a:r>
              <a:endParaRPr lang="en-GB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5636" y="3147814"/>
              <a:ext cx="296583" cy="31951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l-GR" b="1" dirty="0" smtClean="0">
                  <a:solidFill>
                    <a:schemeClr val="accent3"/>
                  </a:solidFill>
                  <a:latin typeface="Bradley Hand ITC" pitchFamily="66" charset="0"/>
                </a:rPr>
                <a:t>π</a:t>
              </a:r>
              <a:endParaRPr lang="en-GB" b="1" dirty="0">
                <a:solidFill>
                  <a:schemeClr val="accent3"/>
                </a:solidFill>
                <a:latin typeface="Bradley Hand ITC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47325" y="2751770"/>
              <a:ext cx="296583" cy="31951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it-IT" b="1" dirty="0" smtClean="0">
                  <a:solidFill>
                    <a:schemeClr val="accent3"/>
                  </a:solidFill>
                </a:rPr>
                <a:t>p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594032" y="1527634"/>
              <a:ext cx="761944" cy="1638712"/>
            </a:xfrm>
            <a:prstGeom prst="line">
              <a:avLst/>
            </a:prstGeom>
            <a:ln w="1905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7731742">
              <a:off x="3542550" y="1578301"/>
              <a:ext cx="1152128" cy="360040"/>
            </a:xfrm>
            <a:prstGeom prst="ellipse">
              <a:avLst/>
            </a:prstGeom>
            <a:noFill/>
            <a:ln w="12700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it-IT" sz="14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p Landau </a:t>
              </a:r>
              <a:r>
                <a:rPr lang="it-IT" sz="1400" b="1" dirty="0" err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tail</a:t>
              </a:r>
              <a:endParaRPr lang="en-GB" sz="1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6353" y="3095115"/>
            <a:ext cx="3225157" cy="2704097"/>
            <a:chOff x="842787" y="2391730"/>
            <a:chExt cx="3225157" cy="2704097"/>
          </a:xfrm>
        </p:grpSpPr>
        <p:sp>
          <p:nvSpPr>
            <p:cNvPr id="17" name="Oval 16"/>
            <p:cNvSpPr/>
            <p:nvPr/>
          </p:nvSpPr>
          <p:spPr>
            <a:xfrm>
              <a:off x="3707904" y="2391730"/>
              <a:ext cx="360040" cy="360040"/>
            </a:xfrm>
            <a:prstGeom prst="ellipse">
              <a:avLst/>
            </a:prstGeom>
            <a:noFill/>
            <a:ln>
              <a:solidFill>
                <a:schemeClr val="bg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42787" y="3655827"/>
              <a:ext cx="1440000" cy="1440000"/>
              <a:chOff x="1583828" y="3651870"/>
              <a:chExt cx="1440000" cy="144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6" t="10984" r="10277" b="2448"/>
              <a:stretch/>
            </p:blipFill>
            <p:spPr>
              <a:xfrm>
                <a:off x="1583828" y="3651870"/>
                <a:ext cx="1440000" cy="14400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Oval 21"/>
              <p:cNvSpPr/>
              <p:nvPr/>
            </p:nvSpPr>
            <p:spPr>
              <a:xfrm>
                <a:off x="1619672" y="3687874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" name="Straight Connector 18"/>
            <p:cNvCxnSpPr>
              <a:stCxn id="17" idx="1"/>
              <a:endCxn id="21" idx="1"/>
            </p:cNvCxnSpPr>
            <p:nvPr/>
          </p:nvCxnSpPr>
          <p:spPr>
            <a:xfrm flipH="1">
              <a:off x="1053670" y="2444457"/>
              <a:ext cx="2706961" cy="1422253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5"/>
              <a:endCxn id="21" idx="5"/>
            </p:cNvCxnSpPr>
            <p:nvPr/>
          </p:nvCxnSpPr>
          <p:spPr>
            <a:xfrm flipH="1">
              <a:off x="2071904" y="2699043"/>
              <a:ext cx="1943313" cy="218590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 rot="16200000">
            <a:off x="-1470458" y="2647590"/>
            <a:ext cx="3336254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Cluster multiplicity [</a:t>
            </a:r>
            <a:r>
              <a:rPr lang="en-GB" b="1" dirty="0" err="1" smtClean="0">
                <a:solidFill>
                  <a:schemeClr val="bg2"/>
                </a:solidFill>
                <a:latin typeface="Bradley Hand ITC" pitchFamily="66" charset="0"/>
              </a:rPr>
              <a:t>pxls</a:t>
            </a:r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]</a:t>
            </a:r>
            <a:endParaRPr lang="en-GB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96197" y="1323114"/>
            <a:ext cx="2333064" cy="3036098"/>
            <a:chOff x="6667428" y="619728"/>
            <a:chExt cx="2187158" cy="302225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t="5490" r="49302" b="2145"/>
            <a:stretch/>
          </p:blipFill>
          <p:spPr>
            <a:xfrm>
              <a:off x="6667428" y="619728"/>
              <a:ext cx="2187158" cy="30222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621323" y="3224344"/>
              <a:ext cx="296583" cy="31951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it-IT" b="1" dirty="0" smtClean="0">
                  <a:solidFill>
                    <a:schemeClr val="accent3"/>
                  </a:solidFill>
                </a:rPr>
                <a:t>p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95547" y="4391259"/>
            <a:ext cx="2857450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Cluster mass [ADC counts]</a:t>
            </a:r>
            <a:endParaRPr lang="en-GB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49041" y="2343554"/>
            <a:ext cx="296583" cy="3195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l-GR" b="1" dirty="0" smtClean="0">
                <a:solidFill>
                  <a:schemeClr val="accent3"/>
                </a:solidFill>
                <a:latin typeface="Bradley Hand ITC" pitchFamily="66" charset="0"/>
              </a:rPr>
              <a:t>π</a:t>
            </a:r>
            <a:endParaRPr lang="en-GB" b="1" dirty="0">
              <a:solidFill>
                <a:schemeClr val="accent3"/>
              </a:solidFill>
              <a:latin typeface="Bradley Hand ITC" pitchFamily="66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040844" y="1285315"/>
            <a:ext cx="4660488" cy="4484218"/>
            <a:chOff x="7879985" y="3349918"/>
            <a:chExt cx="4660488" cy="4484218"/>
          </a:xfrm>
        </p:grpSpPr>
        <p:sp>
          <p:nvSpPr>
            <p:cNvPr id="30" name="Freeform 29"/>
            <p:cNvSpPr/>
            <p:nvPr/>
          </p:nvSpPr>
          <p:spPr>
            <a:xfrm>
              <a:off x="7879985" y="3349918"/>
              <a:ext cx="4660488" cy="4484218"/>
            </a:xfrm>
            <a:custGeom>
              <a:avLst/>
              <a:gdLst>
                <a:gd name="connsiteX0" fmla="*/ 153619 w 8105242"/>
                <a:gd name="connsiteY0" fmla="*/ 3145536 h 4469588"/>
                <a:gd name="connsiteX1" fmla="*/ 5779008 w 8105242"/>
                <a:gd name="connsiteY1" fmla="*/ 3160167 h 4469588"/>
                <a:gd name="connsiteX2" fmla="*/ 5742432 w 8105242"/>
                <a:gd name="connsiteY2" fmla="*/ 0 h 4469588"/>
                <a:gd name="connsiteX3" fmla="*/ 8105242 w 8105242"/>
                <a:gd name="connsiteY3" fmla="*/ 0 h 4469588"/>
                <a:gd name="connsiteX4" fmla="*/ 8097927 w 8105242"/>
                <a:gd name="connsiteY4" fmla="*/ 4469588 h 4469588"/>
                <a:gd name="connsiteX5" fmla="*/ 0 w 8105242"/>
                <a:gd name="connsiteY5" fmla="*/ 4462272 h 4469588"/>
                <a:gd name="connsiteX6" fmla="*/ 153619 w 8105242"/>
                <a:gd name="connsiteY6" fmla="*/ 3145536 h 4469588"/>
                <a:gd name="connsiteX0" fmla="*/ 117043 w 8105242"/>
                <a:gd name="connsiteY0" fmla="*/ 3145536 h 4469588"/>
                <a:gd name="connsiteX1" fmla="*/ 5779008 w 8105242"/>
                <a:gd name="connsiteY1" fmla="*/ 3160167 h 4469588"/>
                <a:gd name="connsiteX2" fmla="*/ 5742432 w 8105242"/>
                <a:gd name="connsiteY2" fmla="*/ 0 h 4469588"/>
                <a:gd name="connsiteX3" fmla="*/ 8105242 w 8105242"/>
                <a:gd name="connsiteY3" fmla="*/ 0 h 4469588"/>
                <a:gd name="connsiteX4" fmla="*/ 8097927 w 8105242"/>
                <a:gd name="connsiteY4" fmla="*/ 4469588 h 4469588"/>
                <a:gd name="connsiteX5" fmla="*/ 0 w 8105242"/>
                <a:gd name="connsiteY5" fmla="*/ 4462272 h 4469588"/>
                <a:gd name="connsiteX6" fmla="*/ 117043 w 8105242"/>
                <a:gd name="connsiteY6" fmla="*/ 3145536 h 4469588"/>
                <a:gd name="connsiteX0" fmla="*/ 7315 w 7995514"/>
                <a:gd name="connsiteY0" fmla="*/ 3145536 h 4476903"/>
                <a:gd name="connsiteX1" fmla="*/ 5669280 w 7995514"/>
                <a:gd name="connsiteY1" fmla="*/ 3160167 h 4476903"/>
                <a:gd name="connsiteX2" fmla="*/ 5632704 w 7995514"/>
                <a:gd name="connsiteY2" fmla="*/ 0 h 4476903"/>
                <a:gd name="connsiteX3" fmla="*/ 7995514 w 7995514"/>
                <a:gd name="connsiteY3" fmla="*/ 0 h 4476903"/>
                <a:gd name="connsiteX4" fmla="*/ 7988199 w 7995514"/>
                <a:gd name="connsiteY4" fmla="*/ 4469588 h 4476903"/>
                <a:gd name="connsiteX5" fmla="*/ 0 w 7995514"/>
                <a:gd name="connsiteY5" fmla="*/ 4476903 h 4476903"/>
                <a:gd name="connsiteX6" fmla="*/ 7315 w 7995514"/>
                <a:gd name="connsiteY6" fmla="*/ 3145536 h 4476903"/>
                <a:gd name="connsiteX0" fmla="*/ 7315 w 7988902"/>
                <a:gd name="connsiteY0" fmla="*/ 3145536 h 4476903"/>
                <a:gd name="connsiteX1" fmla="*/ 5669280 w 7988902"/>
                <a:gd name="connsiteY1" fmla="*/ 3160167 h 4476903"/>
                <a:gd name="connsiteX2" fmla="*/ 5632704 w 7988902"/>
                <a:gd name="connsiteY2" fmla="*/ 0 h 4476903"/>
                <a:gd name="connsiteX3" fmla="*/ 7988199 w 7988902"/>
                <a:gd name="connsiteY3" fmla="*/ 1046074 h 4476903"/>
                <a:gd name="connsiteX4" fmla="*/ 7988199 w 7988902"/>
                <a:gd name="connsiteY4" fmla="*/ 4469588 h 4476903"/>
                <a:gd name="connsiteX5" fmla="*/ 0 w 7988902"/>
                <a:gd name="connsiteY5" fmla="*/ 4476903 h 4476903"/>
                <a:gd name="connsiteX6" fmla="*/ 7315 w 7988902"/>
                <a:gd name="connsiteY6" fmla="*/ 3145536 h 4476903"/>
                <a:gd name="connsiteX0" fmla="*/ 7315 w 7988902"/>
                <a:gd name="connsiteY0" fmla="*/ 2114093 h 3445460"/>
                <a:gd name="connsiteX1" fmla="*/ 5669280 w 7988902"/>
                <a:gd name="connsiteY1" fmla="*/ 2128724 h 3445460"/>
                <a:gd name="connsiteX2" fmla="*/ 5669280 w 7988902"/>
                <a:gd name="connsiteY2" fmla="*/ 0 h 3445460"/>
                <a:gd name="connsiteX3" fmla="*/ 7988199 w 7988902"/>
                <a:gd name="connsiteY3" fmla="*/ 14631 h 3445460"/>
                <a:gd name="connsiteX4" fmla="*/ 7988199 w 7988902"/>
                <a:gd name="connsiteY4" fmla="*/ 3438145 h 3445460"/>
                <a:gd name="connsiteX5" fmla="*/ 0 w 7988902"/>
                <a:gd name="connsiteY5" fmla="*/ 3445460 h 3445460"/>
                <a:gd name="connsiteX6" fmla="*/ 7315 w 7988902"/>
                <a:gd name="connsiteY6" fmla="*/ 2114093 h 3445460"/>
                <a:gd name="connsiteX0" fmla="*/ 7315 w 7988902"/>
                <a:gd name="connsiteY0" fmla="*/ 3145536 h 4476903"/>
                <a:gd name="connsiteX1" fmla="*/ 5669280 w 7988902"/>
                <a:gd name="connsiteY1" fmla="*/ 3160167 h 4476903"/>
                <a:gd name="connsiteX2" fmla="*/ 5669280 w 7988902"/>
                <a:gd name="connsiteY2" fmla="*/ 0 h 4476903"/>
                <a:gd name="connsiteX3" fmla="*/ 7988199 w 7988902"/>
                <a:gd name="connsiteY3" fmla="*/ 1046074 h 4476903"/>
                <a:gd name="connsiteX4" fmla="*/ 7988199 w 7988902"/>
                <a:gd name="connsiteY4" fmla="*/ 4469588 h 4476903"/>
                <a:gd name="connsiteX5" fmla="*/ 0 w 7988902"/>
                <a:gd name="connsiteY5" fmla="*/ 4476903 h 4476903"/>
                <a:gd name="connsiteX6" fmla="*/ 7315 w 7988902"/>
                <a:gd name="connsiteY6" fmla="*/ 3145536 h 4476903"/>
                <a:gd name="connsiteX0" fmla="*/ 7315 w 8010145"/>
                <a:gd name="connsiteY0" fmla="*/ 3145536 h 4476903"/>
                <a:gd name="connsiteX1" fmla="*/ 5669280 w 8010145"/>
                <a:gd name="connsiteY1" fmla="*/ 3160167 h 4476903"/>
                <a:gd name="connsiteX2" fmla="*/ 5669280 w 8010145"/>
                <a:gd name="connsiteY2" fmla="*/ 0 h 4476903"/>
                <a:gd name="connsiteX3" fmla="*/ 8010145 w 8010145"/>
                <a:gd name="connsiteY3" fmla="*/ 1 h 4476903"/>
                <a:gd name="connsiteX4" fmla="*/ 7988199 w 8010145"/>
                <a:gd name="connsiteY4" fmla="*/ 4469588 h 4476903"/>
                <a:gd name="connsiteX5" fmla="*/ 0 w 8010145"/>
                <a:gd name="connsiteY5" fmla="*/ 4476903 h 4476903"/>
                <a:gd name="connsiteX6" fmla="*/ 7315 w 8010145"/>
                <a:gd name="connsiteY6" fmla="*/ 3145536 h 4476903"/>
                <a:gd name="connsiteX0" fmla="*/ 3291840 w 8010145"/>
                <a:gd name="connsiteY0" fmla="*/ 3152851 h 4476903"/>
                <a:gd name="connsiteX1" fmla="*/ 5669280 w 8010145"/>
                <a:gd name="connsiteY1" fmla="*/ 3160167 h 4476903"/>
                <a:gd name="connsiteX2" fmla="*/ 5669280 w 8010145"/>
                <a:gd name="connsiteY2" fmla="*/ 0 h 4476903"/>
                <a:gd name="connsiteX3" fmla="*/ 8010145 w 8010145"/>
                <a:gd name="connsiteY3" fmla="*/ 1 h 4476903"/>
                <a:gd name="connsiteX4" fmla="*/ 7988199 w 8010145"/>
                <a:gd name="connsiteY4" fmla="*/ 4469588 h 4476903"/>
                <a:gd name="connsiteX5" fmla="*/ 0 w 8010145"/>
                <a:gd name="connsiteY5" fmla="*/ 4476903 h 4476903"/>
                <a:gd name="connsiteX6" fmla="*/ 3291840 w 8010145"/>
                <a:gd name="connsiteY6" fmla="*/ 3152851 h 4476903"/>
                <a:gd name="connsiteX0" fmla="*/ 69 w 4718374"/>
                <a:gd name="connsiteY0" fmla="*/ 3152851 h 4469588"/>
                <a:gd name="connsiteX1" fmla="*/ 2377509 w 4718374"/>
                <a:gd name="connsiteY1" fmla="*/ 3160167 h 4469588"/>
                <a:gd name="connsiteX2" fmla="*/ 2377509 w 4718374"/>
                <a:gd name="connsiteY2" fmla="*/ 0 h 4469588"/>
                <a:gd name="connsiteX3" fmla="*/ 4718374 w 4718374"/>
                <a:gd name="connsiteY3" fmla="*/ 1 h 4469588"/>
                <a:gd name="connsiteX4" fmla="*/ 4696428 w 4718374"/>
                <a:gd name="connsiteY4" fmla="*/ 4469588 h 4469588"/>
                <a:gd name="connsiteX5" fmla="*/ 58590 w 4718374"/>
                <a:gd name="connsiteY5" fmla="*/ 4469588 h 4469588"/>
                <a:gd name="connsiteX6" fmla="*/ 69 w 4718374"/>
                <a:gd name="connsiteY6" fmla="*/ 3152851 h 4469588"/>
                <a:gd name="connsiteX0" fmla="*/ 51207 w 4659784"/>
                <a:gd name="connsiteY0" fmla="*/ 3152851 h 4469588"/>
                <a:gd name="connsiteX1" fmla="*/ 2318919 w 4659784"/>
                <a:gd name="connsiteY1" fmla="*/ 3160167 h 4469588"/>
                <a:gd name="connsiteX2" fmla="*/ 2318919 w 4659784"/>
                <a:gd name="connsiteY2" fmla="*/ 0 h 4469588"/>
                <a:gd name="connsiteX3" fmla="*/ 4659784 w 4659784"/>
                <a:gd name="connsiteY3" fmla="*/ 1 h 4469588"/>
                <a:gd name="connsiteX4" fmla="*/ 4637838 w 4659784"/>
                <a:gd name="connsiteY4" fmla="*/ 4469588 h 4469588"/>
                <a:gd name="connsiteX5" fmla="*/ 0 w 4659784"/>
                <a:gd name="connsiteY5" fmla="*/ 4469588 h 4469588"/>
                <a:gd name="connsiteX6" fmla="*/ 51207 w 4659784"/>
                <a:gd name="connsiteY6" fmla="*/ 3152851 h 4469588"/>
                <a:gd name="connsiteX0" fmla="*/ 324 w 4667423"/>
                <a:gd name="connsiteY0" fmla="*/ 3152851 h 4469588"/>
                <a:gd name="connsiteX1" fmla="*/ 2326558 w 4667423"/>
                <a:gd name="connsiteY1" fmla="*/ 3160167 h 4469588"/>
                <a:gd name="connsiteX2" fmla="*/ 2326558 w 4667423"/>
                <a:gd name="connsiteY2" fmla="*/ 0 h 4469588"/>
                <a:gd name="connsiteX3" fmla="*/ 4667423 w 4667423"/>
                <a:gd name="connsiteY3" fmla="*/ 1 h 4469588"/>
                <a:gd name="connsiteX4" fmla="*/ 4645477 w 4667423"/>
                <a:gd name="connsiteY4" fmla="*/ 4469588 h 4469588"/>
                <a:gd name="connsiteX5" fmla="*/ 7639 w 4667423"/>
                <a:gd name="connsiteY5" fmla="*/ 4469588 h 4469588"/>
                <a:gd name="connsiteX6" fmla="*/ 324 w 4667423"/>
                <a:gd name="connsiteY6" fmla="*/ 3152851 h 4469588"/>
                <a:gd name="connsiteX0" fmla="*/ 704 w 4660488"/>
                <a:gd name="connsiteY0" fmla="*/ 2121408 h 4469588"/>
                <a:gd name="connsiteX1" fmla="*/ 2319623 w 4660488"/>
                <a:gd name="connsiteY1" fmla="*/ 3160167 h 4469588"/>
                <a:gd name="connsiteX2" fmla="*/ 2319623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21408 h 4469588"/>
                <a:gd name="connsiteX1" fmla="*/ 2304992 w 4660488"/>
                <a:gd name="connsiteY1" fmla="*/ 2136039 h 4469588"/>
                <a:gd name="connsiteX2" fmla="*/ 2319623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21408 h 4469588"/>
                <a:gd name="connsiteX1" fmla="*/ 3585152 w 4660488"/>
                <a:gd name="connsiteY1" fmla="*/ 2128723 h 4469588"/>
                <a:gd name="connsiteX2" fmla="*/ 2319623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21407 h 4469587"/>
                <a:gd name="connsiteX1" fmla="*/ 3585152 w 4660488"/>
                <a:gd name="connsiteY1" fmla="*/ 2128722 h 4469587"/>
                <a:gd name="connsiteX2" fmla="*/ 3533946 w 4660488"/>
                <a:gd name="connsiteY2" fmla="*/ 14629 h 4469587"/>
                <a:gd name="connsiteX3" fmla="*/ 4660488 w 4660488"/>
                <a:gd name="connsiteY3" fmla="*/ 0 h 4469587"/>
                <a:gd name="connsiteX4" fmla="*/ 4638542 w 4660488"/>
                <a:gd name="connsiteY4" fmla="*/ 4469587 h 4469587"/>
                <a:gd name="connsiteX5" fmla="*/ 704 w 4660488"/>
                <a:gd name="connsiteY5" fmla="*/ 4469587 h 4469587"/>
                <a:gd name="connsiteX6" fmla="*/ 704 w 4660488"/>
                <a:gd name="connsiteY6" fmla="*/ 2121407 h 4469587"/>
                <a:gd name="connsiteX0" fmla="*/ 704 w 4660488"/>
                <a:gd name="connsiteY0" fmla="*/ 2121408 h 4469588"/>
                <a:gd name="connsiteX1" fmla="*/ 3585152 w 4660488"/>
                <a:gd name="connsiteY1" fmla="*/ 2128723 h 4469588"/>
                <a:gd name="connsiteX2" fmla="*/ 3607098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21408 h 4469588"/>
                <a:gd name="connsiteX1" fmla="*/ 3636359 w 4660488"/>
                <a:gd name="connsiteY1" fmla="*/ 2128723 h 4469588"/>
                <a:gd name="connsiteX2" fmla="*/ 3607098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21408 h 4469588"/>
                <a:gd name="connsiteX1" fmla="*/ 2326938 w 4660488"/>
                <a:gd name="connsiteY1" fmla="*/ 2136038 h 4469588"/>
                <a:gd name="connsiteX2" fmla="*/ 3607098 w 4660488"/>
                <a:gd name="connsiteY2" fmla="*/ 0 h 4469588"/>
                <a:gd name="connsiteX3" fmla="*/ 4660488 w 4660488"/>
                <a:gd name="connsiteY3" fmla="*/ 1 h 4469588"/>
                <a:gd name="connsiteX4" fmla="*/ 4638542 w 4660488"/>
                <a:gd name="connsiteY4" fmla="*/ 4469588 h 4469588"/>
                <a:gd name="connsiteX5" fmla="*/ 704 w 4660488"/>
                <a:gd name="connsiteY5" fmla="*/ 4469588 h 4469588"/>
                <a:gd name="connsiteX6" fmla="*/ 704 w 4660488"/>
                <a:gd name="connsiteY6" fmla="*/ 2121408 h 4469588"/>
                <a:gd name="connsiteX0" fmla="*/ 704 w 4660488"/>
                <a:gd name="connsiteY0" fmla="*/ 2136038 h 4484218"/>
                <a:gd name="connsiteX1" fmla="*/ 2326938 w 4660488"/>
                <a:gd name="connsiteY1" fmla="*/ 2150668 h 4484218"/>
                <a:gd name="connsiteX2" fmla="*/ 2312308 w 4660488"/>
                <a:gd name="connsiteY2" fmla="*/ 0 h 4484218"/>
                <a:gd name="connsiteX3" fmla="*/ 4660488 w 4660488"/>
                <a:gd name="connsiteY3" fmla="*/ 14631 h 4484218"/>
                <a:gd name="connsiteX4" fmla="*/ 4638542 w 4660488"/>
                <a:gd name="connsiteY4" fmla="*/ 4484218 h 4484218"/>
                <a:gd name="connsiteX5" fmla="*/ 704 w 4660488"/>
                <a:gd name="connsiteY5" fmla="*/ 4484218 h 4484218"/>
                <a:gd name="connsiteX6" fmla="*/ 704 w 4660488"/>
                <a:gd name="connsiteY6" fmla="*/ 2136038 h 448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0488" h="4484218">
                  <a:moveTo>
                    <a:pt x="704" y="2136038"/>
                  </a:moveTo>
                  <a:lnTo>
                    <a:pt x="2326938" y="2150668"/>
                  </a:lnTo>
                  <a:cubicBezTo>
                    <a:pt x="2322061" y="1433779"/>
                    <a:pt x="2317185" y="716889"/>
                    <a:pt x="2312308" y="0"/>
                  </a:cubicBezTo>
                  <a:lnTo>
                    <a:pt x="4660488" y="14631"/>
                  </a:lnTo>
                  <a:cubicBezTo>
                    <a:pt x="4658050" y="1504494"/>
                    <a:pt x="4640980" y="2994355"/>
                    <a:pt x="4638542" y="4484218"/>
                  </a:cubicBezTo>
                  <a:lnTo>
                    <a:pt x="704" y="4484218"/>
                  </a:lnTo>
                  <a:cubicBezTo>
                    <a:pt x="3142" y="4040429"/>
                    <a:pt x="-1734" y="2579827"/>
                    <a:pt x="704" y="213603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0" t="4228" r="-464" b="4520"/>
            <a:stretch/>
          </p:blipFill>
          <p:spPr>
            <a:xfrm>
              <a:off x="10164209" y="3375459"/>
              <a:ext cx="2268252" cy="299427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29765" r="21644" b="6171"/>
            <a:stretch/>
          </p:blipFill>
          <p:spPr>
            <a:xfrm>
              <a:off x="7891372" y="5553308"/>
              <a:ext cx="4572000" cy="223198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10416237" y="6050217"/>
              <a:ext cx="296583" cy="31951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it-IT" b="1" dirty="0" smtClean="0">
                  <a:solidFill>
                    <a:schemeClr val="accent3"/>
                  </a:solidFill>
                </a:rPr>
                <a:t>p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10708497" y="7483065"/>
              <a:ext cx="1619672" cy="15741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195708" y="5537736"/>
              <a:ext cx="2393971" cy="42300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it-IT" b="1" u="sng" dirty="0" smtClean="0">
                  <a:solidFill>
                    <a:schemeClr val="accent3"/>
                  </a:solidFill>
                  <a:latin typeface="Bradley Hand ITC" pitchFamily="66" charset="0"/>
                </a:rPr>
                <a:t>High </a:t>
              </a:r>
              <a:r>
                <a:rPr lang="it-IT" b="1" u="sng" dirty="0" err="1" smtClean="0">
                  <a:solidFill>
                    <a:schemeClr val="accent3"/>
                  </a:solidFill>
                  <a:latin typeface="Bradley Hand ITC" pitchFamily="66" charset="0"/>
                </a:rPr>
                <a:t>bias</a:t>
              </a:r>
              <a:r>
                <a:rPr lang="it-IT" b="1" u="sng" dirty="0" smtClean="0">
                  <a:solidFill>
                    <a:schemeClr val="accent3"/>
                  </a:solidFill>
                  <a:latin typeface="Bradley Hand ITC" pitchFamily="66" charset="0"/>
                </a:rPr>
                <a:t> (60V)</a:t>
              </a:r>
              <a:endParaRPr lang="en-GB" b="1" dirty="0">
                <a:solidFill>
                  <a:schemeClr val="accent3"/>
                </a:solidFill>
                <a:latin typeface="Bradley Hand ITC" pitchFamily="6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36317" y="7166342"/>
              <a:ext cx="1152128" cy="360040"/>
            </a:xfrm>
            <a:prstGeom prst="ellipse">
              <a:avLst/>
            </a:prstGeom>
            <a:noFill/>
            <a:ln w="12700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it-IT" sz="14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p Landau </a:t>
              </a:r>
              <a:r>
                <a:rPr lang="it-IT" sz="1400" b="1" dirty="0" err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tail</a:t>
              </a:r>
              <a:endParaRPr lang="en-GB" sz="1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16237" y="4419924"/>
              <a:ext cx="296583" cy="31951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l-GR" b="1" dirty="0" smtClean="0">
                  <a:solidFill>
                    <a:schemeClr val="accent3"/>
                  </a:solidFill>
                </a:rPr>
                <a:t>π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79345" y="4319251"/>
            <a:ext cx="4489854" cy="1440000"/>
            <a:chOff x="6419953" y="6445731"/>
            <a:chExt cx="4489854" cy="1440000"/>
          </a:xfrm>
        </p:grpSpPr>
        <p:grpSp>
          <p:nvGrpSpPr>
            <p:cNvPr id="39" name="Group 38"/>
            <p:cNvGrpSpPr/>
            <p:nvPr/>
          </p:nvGrpSpPr>
          <p:grpSpPr>
            <a:xfrm>
              <a:off x="6419953" y="6445731"/>
              <a:ext cx="1440000" cy="1440000"/>
              <a:chOff x="2304504" y="2657864"/>
              <a:chExt cx="1440000" cy="1440000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LineDrawing trans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21" t="-1045" r="1021" b="1045"/>
              <a:stretch/>
            </p:blipFill>
            <p:spPr>
              <a:xfrm>
                <a:off x="2304504" y="2657864"/>
                <a:ext cx="1440000" cy="14400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4" name="Oval 43"/>
              <p:cNvSpPr/>
              <p:nvPr/>
            </p:nvSpPr>
            <p:spPr>
              <a:xfrm>
                <a:off x="2340348" y="2693868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0" name="Straight Connector 39"/>
            <p:cNvCxnSpPr>
              <a:stCxn id="44" idx="4"/>
            </p:cNvCxnSpPr>
            <p:nvPr/>
          </p:nvCxnSpPr>
          <p:spPr>
            <a:xfrm flipV="1">
              <a:off x="7139873" y="7679336"/>
              <a:ext cx="3568624" cy="17055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10549767" y="7310916"/>
              <a:ext cx="360040" cy="360040"/>
            </a:xfrm>
            <a:prstGeom prst="ellipse">
              <a:avLst/>
            </a:prstGeom>
            <a:noFill/>
            <a:ln>
              <a:solidFill>
                <a:schemeClr val="bg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/>
            <p:cNvCxnSpPr>
              <a:stCxn id="44" idx="0"/>
              <a:endCxn id="41" idx="0"/>
            </p:cNvCxnSpPr>
            <p:nvPr/>
          </p:nvCxnSpPr>
          <p:spPr>
            <a:xfrm>
              <a:off x="7139873" y="6481735"/>
              <a:ext cx="3589914" cy="829181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itle 1"/>
          <p:cNvSpPr txBox="1">
            <a:spLocks/>
          </p:cNvSpPr>
          <p:nvPr/>
        </p:nvSpPr>
        <p:spPr bwMode="auto">
          <a:xfrm>
            <a:off x="-98777" y="138289"/>
            <a:ext cx="894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sz="3200" dirty="0" err="1" smtClean="0"/>
              <a:t>LePIX</a:t>
            </a:r>
            <a:r>
              <a:rPr lang="en-US" sz="3200" dirty="0" smtClean="0"/>
              <a:t>: 90 nm CMOS on high resistivity </a:t>
            </a:r>
          </a:p>
          <a:p>
            <a:r>
              <a:rPr lang="en-US" sz="2400" dirty="0" smtClean="0"/>
              <a:t>Influence of back bias</a:t>
            </a:r>
            <a:endParaRPr lang="en-US" sz="2400" dirty="0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-78154" y="5833315"/>
            <a:ext cx="9144000" cy="677333"/>
          </a:xfrm>
        </p:spPr>
        <p:txBody>
          <a:bodyPr/>
          <a:lstStyle/>
          <a:p>
            <a:r>
              <a:rPr lang="en-US" dirty="0" err="1" smtClean="0"/>
              <a:t>LePIX</a:t>
            </a:r>
            <a:r>
              <a:rPr lang="en-US" dirty="0" smtClean="0"/>
              <a:t> with 300 MeV </a:t>
            </a:r>
            <a:r>
              <a:rPr lang="en-US" dirty="0" err="1" smtClean="0"/>
              <a:t>pions</a:t>
            </a:r>
            <a:r>
              <a:rPr lang="en-US" dirty="0" smtClean="0"/>
              <a:t> and protons at PSI cyclotron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198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-98777" y="138289"/>
            <a:ext cx="894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-112" charset="0"/>
              </a:defRPr>
            </a:lvl9pPr>
          </a:lstStyle>
          <a:p>
            <a:r>
              <a:rPr lang="en-US" sz="3200" dirty="0" err="1" smtClean="0"/>
              <a:t>LePIX</a:t>
            </a:r>
            <a:r>
              <a:rPr lang="en-US" sz="3200" dirty="0" smtClean="0"/>
              <a:t>: 90 nm CMOS on high resistivity 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cfr</a:t>
            </a:r>
            <a:r>
              <a:rPr lang="en-US" sz="2400" dirty="0" smtClean="0"/>
              <a:t> P. </a:t>
            </a:r>
            <a:r>
              <a:rPr lang="en-US" sz="2400" dirty="0" err="1" smtClean="0"/>
              <a:t>Giubilato</a:t>
            </a:r>
            <a:r>
              <a:rPr lang="en-US" sz="2400" dirty="0" smtClean="0"/>
              <a:t> et al, Pixel 2012, Japan)</a:t>
            </a:r>
            <a:endParaRPr lang="en-US" sz="2400" dirty="0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-78154" y="5833315"/>
            <a:ext cx="9144000" cy="677333"/>
          </a:xfrm>
        </p:spPr>
        <p:txBody>
          <a:bodyPr/>
          <a:lstStyle/>
          <a:p>
            <a:r>
              <a:rPr lang="en-US" dirty="0" err="1" smtClean="0"/>
              <a:t>LePIX</a:t>
            </a:r>
            <a:r>
              <a:rPr lang="en-US" dirty="0" smtClean="0"/>
              <a:t> with 55Fe source at </a:t>
            </a:r>
            <a:r>
              <a:rPr lang="en-US" dirty="0" smtClean="0">
                <a:solidFill>
                  <a:srgbClr val="FF0000"/>
                </a:solidFill>
              </a:rPr>
              <a:t>room temperature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0" y="1182076"/>
            <a:ext cx="9144000" cy="4728309"/>
          </a:xfrm>
          <a:prstGeom prst="rect">
            <a:avLst/>
          </a:prstGeom>
          <a:solidFill>
            <a:schemeClr val="bg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1634" r="10217" b="6681"/>
          <a:stretch/>
        </p:blipFill>
        <p:spPr>
          <a:xfrm>
            <a:off x="559519" y="1423176"/>
            <a:ext cx="7273513" cy="4016462"/>
          </a:xfrm>
          <a:prstGeom prst="rect">
            <a:avLst/>
          </a:prstGeom>
        </p:spPr>
      </p:pic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1531627" y="2971348"/>
            <a:ext cx="2988332" cy="859740"/>
          </a:xfrm>
          <a:prstGeom prst="accentCallout1">
            <a:avLst>
              <a:gd name="adj1" fmla="val 28748"/>
              <a:gd name="adj2" fmla="val 92172"/>
              <a:gd name="adj3" fmla="val -158617"/>
              <a:gd name="adj4" fmla="val 144876"/>
            </a:avLst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Calibration peak </a:t>
            </a:r>
            <a:r>
              <a:rPr lang="en-US" sz="2000" b="1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(5.9 keV</a:t>
            </a:r>
            <a:r>
              <a:rPr lang="en-US" sz="2000" b="1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)</a:t>
            </a:r>
            <a:endParaRPr lang="en-US" sz="2000" dirty="0">
              <a:solidFill>
                <a:schemeClr val="bg2"/>
              </a:solidFill>
              <a:latin typeface="Bradley Hand ITC" pitchFamily="66" charset="0"/>
              <a:cs typeface="Calibri" pitchFamily="34" charset="0"/>
            </a:endParaRPr>
          </a:p>
          <a:p>
            <a:pPr defTabSz="446088"/>
            <a:r>
              <a:rPr lang="en-US" sz="2000" b="1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m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: 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	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5.90 keV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 (269 ADC)</a:t>
            </a:r>
          </a:p>
          <a:p>
            <a:pPr defTabSz="446088"/>
            <a:r>
              <a:rPr lang="el-GR" sz="2000" dirty="0" smtClean="0">
                <a:solidFill>
                  <a:schemeClr val="bg2"/>
                </a:solidFill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: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	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136 </a:t>
            </a:r>
            <a:r>
              <a:rPr lang="en-US" sz="20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eV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(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6.2  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ADC)</a:t>
            </a:r>
            <a:endParaRPr lang="en-US" sz="2000" dirty="0">
              <a:solidFill>
                <a:schemeClr val="bg2"/>
              </a:solidFill>
              <a:latin typeface="Bradley Hand ITC" pitchFamily="66" charset="0"/>
              <a:cs typeface="Calibri" pitchFamily="34" charset="0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 rot="16200000">
            <a:off x="7067362" y="1576074"/>
            <a:ext cx="773846" cy="2340260"/>
          </a:xfrm>
          <a:prstGeom prst="accentCallout1">
            <a:avLst>
              <a:gd name="adj1" fmla="val 34759"/>
              <a:gd name="adj2" fmla="val -8333"/>
              <a:gd name="adj3" fmla="val 15723"/>
              <a:gd name="adj4" fmla="val -188589"/>
            </a:avLst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vert" wrap="none" anchor="ctr" anchorCtr="0"/>
          <a:lstStyle/>
          <a:p>
            <a:r>
              <a:rPr 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Small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peak (6.49 </a:t>
            </a:r>
            <a:r>
              <a:rPr 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keV)</a:t>
            </a:r>
          </a:p>
          <a:p>
            <a:pPr defTabSz="360363">
              <a:tabLst>
                <a:tab pos="358775" algn="l"/>
                <a:tab pos="1258888" algn="l"/>
              </a:tabLst>
            </a:pPr>
            <a:r>
              <a:rPr lang="en-US" sz="2000" b="1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m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:	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6.45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 keV (294 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ADC)</a:t>
            </a:r>
            <a:endParaRPr lang="en-US" sz="2000" dirty="0">
              <a:solidFill>
                <a:schemeClr val="bg2"/>
              </a:solidFill>
              <a:latin typeface="Bradley Hand ITC" pitchFamily="66" charset="0"/>
              <a:cs typeface="Calibri" pitchFamily="34" charset="0"/>
            </a:endParaRPr>
          </a:p>
          <a:p>
            <a:pPr defTabSz="360363">
              <a:tabLst>
                <a:tab pos="358775" algn="l"/>
                <a:tab pos="1258888" algn="l"/>
              </a:tabLst>
            </a:pPr>
            <a:r>
              <a:rPr lang="el-GR" sz="2000" dirty="0" smtClean="0">
                <a:solidFill>
                  <a:schemeClr val="bg2"/>
                </a:solidFill>
                <a:latin typeface="Times New Roman"/>
                <a:cs typeface="Times New Roman"/>
              </a:rPr>
              <a:t>σ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:</a:t>
            </a:r>
            <a:r>
              <a:rPr lang="en-US" sz="2000" dirty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	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143 </a:t>
            </a:r>
            <a:r>
              <a:rPr lang="en-US" sz="2000" dirty="0" err="1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eV</a:t>
            </a:r>
            <a:r>
              <a:rPr lang="en-US" sz="2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2"/>
                </a:solidFill>
                <a:latin typeface="Bradley Hand ITC" pitchFamily="66" charset="0"/>
                <a:cs typeface="Calibri" pitchFamily="34" charset="0"/>
              </a:rPr>
              <a:t>(6.5  ADC)</a:t>
            </a:r>
            <a:endParaRPr lang="en-US" sz="2000" dirty="0">
              <a:solidFill>
                <a:schemeClr val="bg2"/>
              </a:solidFill>
              <a:latin typeface="Bradley Hand ITC" pitchFamily="66" charset="0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562076" y="1962564"/>
            <a:ext cx="1834154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 Counts [-]</a:t>
            </a:r>
            <a:endParaRPr lang="en-GB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56163" y="5456330"/>
            <a:ext cx="2384082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  <a:latin typeface="Bradley Hand ITC" pitchFamily="66" charset="0"/>
              </a:rPr>
              <a:t>ADC counts [-]</a:t>
            </a:r>
            <a:endParaRPr lang="en-GB" b="1" dirty="0">
              <a:solidFill>
                <a:schemeClr val="bg2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7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041444" cy="762000"/>
          </a:xfrm>
        </p:spPr>
        <p:txBody>
          <a:bodyPr/>
          <a:lstStyle/>
          <a:p>
            <a:r>
              <a:rPr lang="en-US" sz="3600" dirty="0" smtClean="0"/>
              <a:t>Silicon on Insulator (SOI)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7776"/>
            <a:ext cx="9144000" cy="677333"/>
          </a:xfrm>
        </p:spPr>
        <p:txBody>
          <a:bodyPr/>
          <a:lstStyle/>
          <a:p>
            <a:r>
              <a:rPr lang="en-US" dirty="0" smtClean="0"/>
              <a:t>Y. Arai et </a:t>
            </a:r>
            <a:r>
              <a:rPr lang="en-US" dirty="0" smtClean="0"/>
              <a:t>al</a:t>
            </a:r>
            <a:endParaRPr lang="en-US" dirty="0" smtClean="0"/>
          </a:p>
          <a:p>
            <a:r>
              <a:rPr lang="en-US" dirty="0" smtClean="0"/>
              <a:t>Very impressive technology development … offers good Q/C</a:t>
            </a:r>
          </a:p>
          <a:p>
            <a:r>
              <a:rPr lang="en-US" dirty="0" smtClean="0"/>
              <a:t>BOX causes reduced radiation tolerance, double BOX likely to improve this.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209323"/>
            <a:ext cx="5689600" cy="3545385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1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8839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2800" b="0" dirty="0">
                <a:solidFill>
                  <a:srgbClr val="336699"/>
                </a:solidFill>
              </a:rPr>
              <a:t>CHARGE COUPLED DEVICES (CCD)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683000"/>
            <a:ext cx="9144000" cy="285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Signal charge is collected in potential well under a gate and then transferred from one location to the next =&gt; serial readout needing large drive currents for large area devices 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Increase speed </a:t>
            </a:r>
            <a:r>
              <a:rPr lang="en-US" sz="2000" b="0" dirty="0" err="1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ColumnParallelCCD</a:t>
            </a: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 (CPCCD) Readout per column in parallel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Interesting </a:t>
            </a: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development (figure above LCFI collaboration): In Situ Storage Sensor: store hits and read out during quiet periods, need </a:t>
            </a:r>
            <a:r>
              <a:rPr lang="en-US" sz="2000" b="0" dirty="0" smtClean="0">
                <a:solidFill>
                  <a:srgbClr val="FF0000"/>
                </a:solidFill>
                <a:ea typeface="ＭＳ Ｐゴシック" pitchFamily="-65" charset="-128"/>
                <a:cs typeface="ＭＳ Ｐゴシック" pitchFamily="-65" charset="-128"/>
              </a:rPr>
              <a:t>special technology </a:t>
            </a: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(combination of CCD and CMOS)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Char char="§"/>
            </a:pPr>
            <a:endParaRPr lang="en-US" sz="2000" b="0" dirty="0" smtClean="0">
              <a:solidFill>
                <a:srgbClr val="666699"/>
              </a:solidFill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endParaRPr lang="en-US" sz="2000" b="0" dirty="0">
              <a:solidFill>
                <a:srgbClr val="6666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157"/>
            <a:ext cx="7224889" cy="311150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69333" y="254000"/>
            <a:ext cx="8839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fr-FR" sz="2800" b="0" dirty="0" err="1" smtClean="0">
                <a:solidFill>
                  <a:srgbClr val="336699"/>
                </a:solidFill>
              </a:rPr>
              <a:t>Silicon</a:t>
            </a:r>
            <a:r>
              <a:rPr lang="fr-FR" sz="2800" b="0" dirty="0" smtClean="0">
                <a:solidFill>
                  <a:srgbClr val="336699"/>
                </a:solidFill>
              </a:rPr>
              <a:t> Avalanche Photo Diodes</a:t>
            </a:r>
          </a:p>
          <a:p>
            <a:pPr algn="ctr">
              <a:lnSpc>
                <a:spcPct val="90000"/>
              </a:lnSpc>
            </a:pPr>
            <a:endParaRPr lang="fr-FR" sz="2800" b="0" dirty="0">
              <a:solidFill>
                <a:srgbClr val="336699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600223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Large and fast signals, radiation tolerance to be investigated further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TOTEM </a:t>
            </a:r>
            <a:r>
              <a:rPr lang="en-US" sz="200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experiment is looking at avalanche photodiodes as one of the possibilities to try to reach 10 picoseconds in its Roman Pots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One nice development by Sebastian White et al.(separate APD matrix)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endParaRPr lang="en-US" sz="2000" b="0" dirty="0" smtClean="0">
              <a:solidFill>
                <a:srgbClr val="66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Char char="§"/>
            </a:pPr>
            <a:endParaRPr lang="en-US" sz="2000" b="0" dirty="0" smtClean="0">
              <a:solidFill>
                <a:srgbClr val="666699"/>
              </a:solidFill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endParaRPr lang="en-US" sz="2000" b="0" dirty="0">
              <a:solidFill>
                <a:srgbClr val="6666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7" y="1178279"/>
            <a:ext cx="3206043" cy="3341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288" y="1183921"/>
            <a:ext cx="3251200" cy="22479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89400" y="3567290"/>
            <a:ext cx="4927600" cy="93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Single photon avalanche diodes (SPAD)</a:t>
            </a:r>
          </a:p>
          <a:p>
            <a:pPr marL="360000" lvl="1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SzPct val="70000"/>
              <a:buFont typeface="Wingdings" pitchFamily="-65" charset="2"/>
              <a:buChar char="n"/>
            </a:pPr>
            <a:r>
              <a:rPr lang="en-US" sz="200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E. </a:t>
            </a:r>
            <a:r>
              <a:rPr lang="en-US" sz="2000" dirty="0" err="1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Charbon</a:t>
            </a:r>
            <a:r>
              <a:rPr lang="en-US" sz="200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 et al ISSCC 2011</a:t>
            </a:r>
            <a:endParaRPr lang="en-US" sz="2000" b="0" dirty="0" smtClean="0">
              <a:solidFill>
                <a:srgbClr val="666699"/>
              </a:solidFill>
            </a:endParaRPr>
          </a:p>
          <a:p>
            <a:pPr marL="360000" indent="-285750">
              <a:lnSpc>
                <a:spcPct val="90000"/>
              </a:lnSpc>
              <a:spcBef>
                <a:spcPct val="30000"/>
              </a:spcBef>
              <a:buClr>
                <a:schemeClr val="bg2"/>
              </a:buClr>
              <a:buFont typeface="Wingdings" pitchFamily="-65" charset="2"/>
              <a:buNone/>
            </a:pPr>
            <a:endParaRPr lang="en-US" sz="2000" b="0" dirty="0">
              <a:solidFill>
                <a:srgbClr val="666699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4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0" y="25506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336699"/>
                </a:solidFill>
              </a:rPr>
              <a:t>just a few </a:t>
            </a:r>
            <a:r>
              <a:rPr lang="en-US" sz="3600" dirty="0" smtClean="0">
                <a:solidFill>
                  <a:srgbClr val="336699"/>
                </a:solidFill>
              </a:rPr>
              <a:t>remarks: PROCESSING</a:t>
            </a:r>
            <a:endParaRPr lang="en-US" sz="3600" b="0" dirty="0">
              <a:solidFill>
                <a:srgbClr val="336699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070688"/>
            <a:ext cx="9144000" cy="527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CMOS standard processing now on 200 or 300 mm diameter wafers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Processing very high resistivity silicon has some particularities: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High resistivity (detector grade) to be found at larger diameter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Float-zone silicon has many less impurities/defects than </a:t>
            </a:r>
            <a:r>
              <a:rPr lang="en-US" sz="2000" b="0" dirty="0" err="1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Czochralski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. These defects pin down dislocations, rendering the material more robust. Float-zone material is MUCH MORE FRAGILE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Several process steps can introduce impurities increasing detector leakage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Work at higher leakage current (often quickly dominated by radiation induced leakage anyway)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Try to make certain steps cleaner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Use </a:t>
            </a:r>
            <a:r>
              <a:rPr lang="en-US" sz="2000" b="0" dirty="0" err="1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gettering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 techniques, which during processing render defects more mobile and provide traps for these where they are no longer harmful. </a:t>
            </a:r>
          </a:p>
          <a:p>
            <a:pPr marL="304800"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More technologies interesting for particle detectors become available </a:t>
            </a:r>
          </a:p>
          <a:p>
            <a:pPr marL="304800" algn="ctr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100000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also with high resistivity epitaxial layers</a:t>
            </a:r>
          </a:p>
          <a:p>
            <a:pPr marL="304800" algn="ctr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100000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3D assembly might provide ‘holy grail’ of monolithic </a:t>
            </a:r>
          </a:p>
          <a:p>
            <a:pPr marL="304800" algn="ctr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100000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significant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progress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recently(</a:t>
            </a:r>
            <a:r>
              <a:rPr lang="en-US" sz="2000" dirty="0" err="1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eg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 SOI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development, quadruple well technology)</a:t>
            </a:r>
            <a:endParaRPr lang="en-US" sz="2000" b="0" dirty="0" smtClean="0">
              <a:solidFill>
                <a:srgbClr val="6984A2"/>
              </a:solidFill>
              <a:effectLst/>
              <a:ea typeface="ＭＳ Ｐゴシック" pitchFamily="-65" charset="-128"/>
              <a:cs typeface="ＭＳ Ｐゴシック" pitchFamily="-65" charset="-128"/>
            </a:endParaRP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b="0" dirty="0" smtClean="0">
              <a:solidFill>
                <a:srgbClr val="6984A2"/>
              </a:solidFill>
              <a:effectLst/>
            </a:endParaRP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b="0" dirty="0">
              <a:solidFill>
                <a:srgbClr val="6984A2"/>
              </a:solidFill>
              <a:effectLst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07461" y="5094111"/>
            <a:ext cx="8997461" cy="1185333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98151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b="1" smtClean="0"/>
              <a:pPr>
                <a:defRPr/>
              </a:pPr>
              <a:t>45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158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0" y="25506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336699"/>
                </a:solidFill>
              </a:rPr>
              <a:t>MONOLITHIC DETECTORS</a:t>
            </a:r>
            <a:endParaRPr lang="en-US" sz="3600" b="0" dirty="0">
              <a:solidFill>
                <a:srgbClr val="336699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197687"/>
            <a:ext cx="9144000" cy="527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Clearly have transformed the world of photography and imaging in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general</a:t>
            </a:r>
            <a:endParaRPr lang="en-US" sz="2000" dirty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Very significant progress even recently, </a:t>
            </a:r>
            <a:r>
              <a:rPr lang="en-US" sz="2000" dirty="0" err="1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eg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 err="1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subelectron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 noise by multiple correlated sampling (</a:t>
            </a:r>
            <a:r>
              <a:rPr lang="en-US" sz="2000" dirty="0" err="1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eg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. S. </a:t>
            </a:r>
            <a:r>
              <a:rPr lang="en-US" sz="2000" dirty="0" err="1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Kawahito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, pixel2012).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Presented nois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e performance, the possibility to simulate and design the device, different approaches for the device, the influence of reverse bias on radiation tolerance and cluster size</a:t>
            </a:r>
            <a:endParaRPr lang="en-US" sz="2000" dirty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762000" lvl="1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defRPr/>
            </a:pPr>
            <a:endParaRPr lang="en-US" sz="2000" dirty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In High Energy Physics: 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lready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adopted for two experiments (Belle-II and STAR)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Main option for ITS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upgrade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in Alice using quadruple well technology,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less stringent requirements for radiation tolerance and speed, but high occupancy numbers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 possible option in CMS, in Atlas HV CMOS also considered for use as a smart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sensor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7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0" y="25506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336699"/>
                </a:solidFill>
              </a:rPr>
              <a:t>MONOLITHIC DETECTORS for HEP</a:t>
            </a:r>
            <a:endParaRPr lang="en-US" sz="3600" b="0" dirty="0">
              <a:solidFill>
                <a:srgbClr val="336699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268106"/>
            <a:ext cx="9144000" cy="483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More processes interesting for high energy physics become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available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Power consumption: Approaching 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digital signal from particle hit =&gt;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ultimately eliminate 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analog power 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Need sufficient and uniform 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depletion/collection depth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and 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small collection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electrode for sufficient Q/C</a:t>
            </a:r>
            <a:endParaRPr lang="en-US" sz="2000" dirty="0">
              <a:solidFill>
                <a:srgbClr val="6984A2"/>
              </a:solidFill>
            </a:endParaRP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Need 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appropriate 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architecture to match or improve present day power </a:t>
            </a:r>
            <a:r>
              <a:rPr lang="en-US" sz="2000" b="0" dirty="0" smtClean="0">
                <a:solidFill>
                  <a:srgbClr val="6984A2"/>
                </a:solidFill>
                <a:effectLst/>
                <a:ea typeface="ＭＳ Ｐゴシック" pitchFamily="-65" charset="-128"/>
                <a:cs typeface="ＭＳ Ｐゴシック" pitchFamily="-65" charset="-128"/>
              </a:rPr>
              <a:t>consumption (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Pixels ~200 </a:t>
            </a:r>
            <a:r>
              <a:rPr lang="en-US" sz="2000" dirty="0" err="1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mW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/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cm</a:t>
            </a:r>
            <a:r>
              <a:rPr lang="en-US" sz="2000" baseline="30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,trackers 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~20 </a:t>
            </a:r>
            <a:r>
              <a:rPr lang="en-US" sz="2000" dirty="0" err="1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mW</a:t>
            </a:r>
            <a:r>
              <a:rPr lang="en-US" sz="2000" dirty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/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cm</a:t>
            </a:r>
            <a:r>
              <a:rPr lang="en-US" sz="2000" baseline="30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). Clock distribution to every pixel will eat significant fraction of the total power budget</a:t>
            </a:r>
          </a:p>
          <a:p>
            <a:pPr marL="1104900" lvl="1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Need to reduce power to transmit the data off-chip, may well be ultimate limit.</a:t>
            </a:r>
            <a:endParaRPr lang="en-US" sz="2000" b="0" dirty="0" smtClean="0">
              <a:solidFill>
                <a:srgbClr val="6984A2"/>
              </a:solidFill>
              <a:effectLst/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Radiation tolerance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very challenging for inner layers but promising results with HV CMOS</a:t>
            </a: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Not </a:t>
            </a:r>
            <a:r>
              <a:rPr lang="en-US" sz="2000" dirty="0" smtClean="0">
                <a:solidFill>
                  <a:srgbClr val="6984A2"/>
                </a:solidFill>
                <a:ea typeface="ＭＳ Ｐゴシック" pitchFamily="-65" charset="-128"/>
                <a:cs typeface="ＭＳ Ｐゴシック" pitchFamily="-65" charset="-128"/>
              </a:rPr>
              <a:t>ready at the time of LHC detector construction, but might get there for some of the upgrades.</a:t>
            </a:r>
            <a:endParaRPr lang="en-US" sz="2000" dirty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647700" indent="-3429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100000"/>
              <a:buFont typeface="Wingdings" charset="2"/>
              <a:buChar char="§"/>
              <a:defRPr/>
            </a:pPr>
            <a:endParaRPr lang="en-US" sz="2000" dirty="0" smtClean="0">
              <a:solidFill>
                <a:srgbClr val="6984A2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1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9847"/>
            <a:ext cx="9144000" cy="762000"/>
          </a:xfrm>
        </p:spPr>
        <p:txBody>
          <a:bodyPr/>
          <a:lstStyle/>
          <a:p>
            <a:r>
              <a:rPr lang="en-US" sz="3600" dirty="0" smtClean="0"/>
              <a:t>Thank You !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190262" y="6434015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9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4120444" y="1025349"/>
            <a:ext cx="5023556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Cfr</a:t>
            </a: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M. Winter’s presentation</a:t>
            </a: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Commercial </a:t>
            </a: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CMOS technologies</a:t>
            </a: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Very few transistors per cell</a:t>
            </a: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Pixel size : 20 </a:t>
            </a:r>
            <a:r>
              <a:rPr lang="en-US" sz="2000" b="0" dirty="0" err="1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x</a:t>
            </a: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 20 micron or lowe</a:t>
            </a:r>
            <a:r>
              <a:rPr lang="en-US" sz="2000" b="0" dirty="0" smtClean="0">
                <a:solidFill>
                  <a:srgbClr val="666699"/>
                </a:solidFill>
                <a:ea typeface="ＭＳ Ｐゴシック" pitchFamily="-65" charset="-128"/>
                <a:cs typeface="ＭＳ Ｐゴシック" pitchFamily="-65" charset="-128"/>
              </a:rPr>
              <a:t>r</a:t>
            </a: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smtClean="0">
                <a:solidFill>
                  <a:srgbClr val="FF0000"/>
                </a:solidFill>
                <a:ea typeface="ＭＳ Ｐゴシック" pitchFamily="-65" charset="-128"/>
                <a:cs typeface="ＭＳ Ｐゴシック" pitchFamily="-65" charset="-128"/>
              </a:rPr>
              <a:t>Charge collection by diffusion, </a:t>
            </a: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more sensitive to bulk damage (see next slides)</a:t>
            </a: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Serial readout, slower readout</a:t>
            </a:r>
            <a:endParaRPr lang="en-US" sz="2000" dirty="0">
              <a:solidFill>
                <a:srgbClr val="336699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marL="417150" lvl="1" indent="-342900">
              <a:lnSpc>
                <a:spcPct val="90000"/>
              </a:lnSpc>
              <a:spcBef>
                <a:spcPts val="300"/>
              </a:spcBef>
              <a:buClr>
                <a:srgbClr val="FF0000"/>
              </a:buClr>
              <a:buSzPct val="70000"/>
              <a:buFont typeface="Wingdings" charset="2"/>
              <a:buChar char="§"/>
            </a:pPr>
            <a:r>
              <a:rPr lang="en-US" sz="2000" b="0" dirty="0" smtClean="0">
                <a:solidFill>
                  <a:srgbClr val="336699"/>
                </a:solidFill>
                <a:ea typeface="ＭＳ Ｐゴシック" pitchFamily="-65" charset="-128"/>
                <a:cs typeface="ＭＳ Ｐゴシック" pitchFamily="-65" charset="-128"/>
              </a:rPr>
              <a:t>Time tagging can be envisaged but would like to have faster signal collection, and will need extra power. </a:t>
            </a:r>
            <a:endParaRPr lang="en-US" sz="2000" b="0" dirty="0" smtClean="0">
              <a:solidFill>
                <a:srgbClr val="666699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/>
          <a:srcRect l="3236" r="3169"/>
          <a:stretch>
            <a:fillRect/>
          </a:stretch>
        </p:blipFill>
        <p:spPr bwMode="auto">
          <a:xfrm>
            <a:off x="0" y="1128889"/>
            <a:ext cx="3993679" cy="29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273757"/>
            <a:ext cx="8839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>
                <a:srgbClr val="FF0000"/>
              </a:buClr>
            </a:pPr>
            <a:r>
              <a:rPr lang="fr-FR" sz="2800" b="0" dirty="0" err="1" smtClean="0">
                <a:solidFill>
                  <a:srgbClr val="336699"/>
                </a:solidFill>
              </a:rPr>
              <a:t>Monolithic</a:t>
            </a:r>
            <a:r>
              <a:rPr lang="fr-FR" sz="2800" b="0" dirty="0" smtClean="0">
                <a:solidFill>
                  <a:srgbClr val="336699"/>
                </a:solidFill>
              </a:rPr>
              <a:t> Active Pixel </a:t>
            </a:r>
            <a:r>
              <a:rPr lang="fr-FR" sz="2800" b="0" dirty="0" err="1" smtClean="0">
                <a:solidFill>
                  <a:srgbClr val="336699"/>
                </a:solidFill>
              </a:rPr>
              <a:t>Sensors</a:t>
            </a:r>
            <a:r>
              <a:rPr lang="fr-FR" sz="2800" b="0" dirty="0" smtClean="0">
                <a:solidFill>
                  <a:srgbClr val="336699"/>
                </a:solidFill>
              </a:rPr>
              <a:t> (MAPS)</a:t>
            </a:r>
          </a:p>
          <a:p>
            <a:pPr algn="ctr">
              <a:lnSpc>
                <a:spcPct val="90000"/>
              </a:lnSpc>
              <a:buClr>
                <a:srgbClr val="FF0000"/>
              </a:buClr>
            </a:pPr>
            <a:endParaRPr lang="fr-FR" sz="2800" b="0" dirty="0">
              <a:solidFill>
                <a:srgbClr val="336699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" y="4529666"/>
            <a:ext cx="5432778" cy="1662290"/>
            <a:chOff x="967062" y="4102627"/>
            <a:chExt cx="6922606" cy="2300996"/>
          </a:xfrm>
        </p:grpSpPr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2158220" y="4102627"/>
              <a:ext cx="309033" cy="527050"/>
              <a:chOff x="1659" y="3376"/>
              <a:chExt cx="317" cy="480"/>
            </a:xfrm>
          </p:grpSpPr>
          <p:sp>
            <p:nvSpPr>
              <p:cNvPr id="12" name="Line 43"/>
              <p:cNvSpPr>
                <a:spLocks noChangeShapeType="1"/>
              </p:cNvSpPr>
              <p:nvPr/>
            </p:nvSpPr>
            <p:spPr bwMode="auto">
              <a:xfrm>
                <a:off x="1789" y="3491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3" name="Line 44"/>
              <p:cNvSpPr>
                <a:spLocks noChangeShapeType="1"/>
              </p:cNvSpPr>
              <p:nvPr/>
            </p:nvSpPr>
            <p:spPr bwMode="auto">
              <a:xfrm>
                <a:off x="1849" y="3497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4" name="Line 45"/>
              <p:cNvSpPr>
                <a:spLocks noChangeShapeType="1"/>
              </p:cNvSpPr>
              <p:nvPr/>
            </p:nvSpPr>
            <p:spPr bwMode="auto">
              <a:xfrm rot="-5400000">
                <a:off x="1907" y="34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5" name="Line 46"/>
              <p:cNvSpPr>
                <a:spLocks noChangeShapeType="1"/>
              </p:cNvSpPr>
              <p:nvPr/>
            </p:nvSpPr>
            <p:spPr bwMode="auto">
              <a:xfrm rot="-5400000">
                <a:off x="1904" y="367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6" name="Line 47"/>
              <p:cNvSpPr>
                <a:spLocks noChangeShapeType="1"/>
              </p:cNvSpPr>
              <p:nvPr/>
            </p:nvSpPr>
            <p:spPr bwMode="auto">
              <a:xfrm rot="-10800000">
                <a:off x="1976" y="3376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 rot="-10800000">
                <a:off x="1976" y="37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" name="Line 49"/>
              <p:cNvSpPr>
                <a:spLocks noChangeShapeType="1"/>
              </p:cNvSpPr>
              <p:nvPr/>
            </p:nvSpPr>
            <p:spPr bwMode="auto">
              <a:xfrm rot="-5400000">
                <a:off x="1721" y="3551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4727056" y="4113916"/>
              <a:ext cx="309033" cy="527050"/>
              <a:chOff x="1659" y="3376"/>
              <a:chExt cx="317" cy="480"/>
            </a:xfrm>
          </p:grpSpPr>
          <p:sp>
            <p:nvSpPr>
              <p:cNvPr id="20" name="Line 43"/>
              <p:cNvSpPr>
                <a:spLocks noChangeShapeType="1"/>
              </p:cNvSpPr>
              <p:nvPr/>
            </p:nvSpPr>
            <p:spPr bwMode="auto">
              <a:xfrm>
                <a:off x="1789" y="3491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1" name="Line 44"/>
              <p:cNvSpPr>
                <a:spLocks noChangeShapeType="1"/>
              </p:cNvSpPr>
              <p:nvPr/>
            </p:nvSpPr>
            <p:spPr bwMode="auto">
              <a:xfrm>
                <a:off x="1849" y="3497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2" name="Line 45"/>
              <p:cNvSpPr>
                <a:spLocks noChangeShapeType="1"/>
              </p:cNvSpPr>
              <p:nvPr/>
            </p:nvSpPr>
            <p:spPr bwMode="auto">
              <a:xfrm rot="-5400000">
                <a:off x="1907" y="34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3" name="Line 46"/>
              <p:cNvSpPr>
                <a:spLocks noChangeShapeType="1"/>
              </p:cNvSpPr>
              <p:nvPr/>
            </p:nvSpPr>
            <p:spPr bwMode="auto">
              <a:xfrm rot="-5400000">
                <a:off x="1904" y="367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4" name="Line 47"/>
              <p:cNvSpPr>
                <a:spLocks noChangeShapeType="1"/>
              </p:cNvSpPr>
              <p:nvPr/>
            </p:nvSpPr>
            <p:spPr bwMode="auto">
              <a:xfrm rot="-10800000">
                <a:off x="1976" y="3376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5" name="Line 48"/>
              <p:cNvSpPr>
                <a:spLocks noChangeShapeType="1"/>
              </p:cNvSpPr>
              <p:nvPr/>
            </p:nvSpPr>
            <p:spPr bwMode="auto">
              <a:xfrm rot="-10800000">
                <a:off x="1976" y="37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6" name="Line 49"/>
              <p:cNvSpPr>
                <a:spLocks noChangeShapeType="1"/>
              </p:cNvSpPr>
              <p:nvPr/>
            </p:nvSpPr>
            <p:spPr bwMode="auto">
              <a:xfrm rot="-5400000">
                <a:off x="1721" y="3551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grpSp>
          <p:nvGrpSpPr>
            <p:cNvPr id="27" name="Group 42"/>
            <p:cNvGrpSpPr>
              <a:grpSpLocks/>
            </p:cNvGrpSpPr>
            <p:nvPr/>
          </p:nvGrpSpPr>
          <p:grpSpPr bwMode="auto">
            <a:xfrm>
              <a:off x="4724548" y="4887203"/>
              <a:ext cx="309033" cy="527050"/>
              <a:chOff x="1659" y="3376"/>
              <a:chExt cx="317" cy="480"/>
            </a:xfrm>
          </p:grpSpPr>
          <p:sp>
            <p:nvSpPr>
              <p:cNvPr id="28" name="Line 43"/>
              <p:cNvSpPr>
                <a:spLocks noChangeShapeType="1"/>
              </p:cNvSpPr>
              <p:nvPr/>
            </p:nvSpPr>
            <p:spPr bwMode="auto">
              <a:xfrm>
                <a:off x="1789" y="3491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29" name="Line 44"/>
              <p:cNvSpPr>
                <a:spLocks noChangeShapeType="1"/>
              </p:cNvSpPr>
              <p:nvPr/>
            </p:nvSpPr>
            <p:spPr bwMode="auto">
              <a:xfrm>
                <a:off x="1849" y="3497"/>
                <a:ext cx="0" cy="236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0" name="Line 45"/>
              <p:cNvSpPr>
                <a:spLocks noChangeShapeType="1"/>
              </p:cNvSpPr>
              <p:nvPr/>
            </p:nvSpPr>
            <p:spPr bwMode="auto">
              <a:xfrm rot="-5400000">
                <a:off x="1907" y="34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1" name="Line 46"/>
              <p:cNvSpPr>
                <a:spLocks noChangeShapeType="1"/>
              </p:cNvSpPr>
              <p:nvPr/>
            </p:nvSpPr>
            <p:spPr bwMode="auto">
              <a:xfrm rot="-5400000">
                <a:off x="1904" y="367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2" name="Line 47"/>
              <p:cNvSpPr>
                <a:spLocks noChangeShapeType="1"/>
              </p:cNvSpPr>
              <p:nvPr/>
            </p:nvSpPr>
            <p:spPr bwMode="auto">
              <a:xfrm rot="-10800000">
                <a:off x="1976" y="3376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3" name="Line 48"/>
              <p:cNvSpPr>
                <a:spLocks noChangeShapeType="1"/>
              </p:cNvSpPr>
              <p:nvPr/>
            </p:nvSpPr>
            <p:spPr bwMode="auto">
              <a:xfrm rot="-10800000">
                <a:off x="1976" y="3733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4" name="Line 49"/>
              <p:cNvSpPr>
                <a:spLocks noChangeShapeType="1"/>
              </p:cNvSpPr>
              <p:nvPr/>
            </p:nvSpPr>
            <p:spPr bwMode="auto">
              <a:xfrm rot="-5400000">
                <a:off x="1721" y="3551"/>
                <a:ext cx="0" cy="123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1818773" y="4120444"/>
              <a:ext cx="3863309" cy="158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Shape 39"/>
            <p:cNvCxnSpPr/>
            <p:nvPr/>
          </p:nvCxnSpPr>
          <p:spPr bwMode="auto">
            <a:xfrm rot="5400000" flipH="1" flipV="1">
              <a:off x="3496797" y="3348131"/>
              <a:ext cx="205280" cy="2256215"/>
            </a:xfrm>
            <a:prstGeom prst="bentConnector4">
              <a:avLst>
                <a:gd name="adj1" fmla="val -17872"/>
                <a:gd name="adj2" fmla="val 63297"/>
              </a:avLst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42" name="Group 67"/>
            <p:cNvGrpSpPr>
              <a:grpSpLocks/>
            </p:cNvGrpSpPr>
            <p:nvPr/>
          </p:nvGrpSpPr>
          <p:grpSpPr bwMode="auto">
            <a:xfrm>
              <a:off x="2375374" y="4578878"/>
              <a:ext cx="191911" cy="1066800"/>
              <a:chOff x="340" y="1162"/>
              <a:chExt cx="136" cy="672"/>
            </a:xfrm>
          </p:grpSpPr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>
                <a:off x="408" y="1162"/>
                <a:ext cx="0" cy="288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4" name="Line 69"/>
              <p:cNvSpPr>
                <a:spLocks noChangeShapeType="1"/>
              </p:cNvSpPr>
              <p:nvPr/>
            </p:nvSpPr>
            <p:spPr bwMode="auto">
              <a:xfrm flipH="1">
                <a:off x="352" y="1442"/>
                <a:ext cx="56" cy="104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5" name="Line 70"/>
              <p:cNvSpPr>
                <a:spLocks noChangeShapeType="1"/>
              </p:cNvSpPr>
              <p:nvPr/>
            </p:nvSpPr>
            <p:spPr bwMode="auto">
              <a:xfrm>
                <a:off x="408" y="1442"/>
                <a:ext cx="64" cy="104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6" name="Line 71"/>
              <p:cNvSpPr>
                <a:spLocks noChangeShapeType="1"/>
              </p:cNvSpPr>
              <p:nvPr/>
            </p:nvSpPr>
            <p:spPr bwMode="auto">
              <a:xfrm>
                <a:off x="352" y="1546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7" name="Line 72"/>
              <p:cNvSpPr>
                <a:spLocks noChangeShapeType="1"/>
              </p:cNvSpPr>
              <p:nvPr/>
            </p:nvSpPr>
            <p:spPr bwMode="auto">
              <a:xfrm flipH="1">
                <a:off x="400" y="1554"/>
                <a:ext cx="8" cy="280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8" name="Line 73"/>
              <p:cNvSpPr>
                <a:spLocks noChangeShapeType="1"/>
              </p:cNvSpPr>
              <p:nvPr/>
            </p:nvSpPr>
            <p:spPr bwMode="auto">
              <a:xfrm>
                <a:off x="340" y="1434"/>
                <a:ext cx="136" cy="0"/>
              </a:xfrm>
              <a:prstGeom prst="line">
                <a:avLst/>
              </a:pr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cxnSp>
          <p:nvCxnSpPr>
            <p:cNvPr id="51" name="Straight Connector 50"/>
            <p:cNvCxnSpPr/>
            <p:nvPr/>
          </p:nvCxnSpPr>
          <p:spPr bwMode="auto">
            <a:xfrm rot="5400000">
              <a:off x="5028249" y="5228950"/>
              <a:ext cx="1947333" cy="12543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029817" y="5432774"/>
              <a:ext cx="965827" cy="158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144889" y="5658554"/>
              <a:ext cx="589532" cy="158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9" name="Rectangle 19"/>
            <p:cNvSpPr>
              <a:spLocks noChangeArrowheads="1"/>
            </p:cNvSpPr>
            <p:nvPr/>
          </p:nvSpPr>
          <p:spPr bwMode="auto">
            <a:xfrm>
              <a:off x="967062" y="4148842"/>
              <a:ext cx="1333051" cy="500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292100" indent="-292100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pitchFamily="-65" charset="2"/>
                <a:buNone/>
              </a:pPr>
              <a:r>
                <a:rPr lang="en-US" sz="2000" b="0" dirty="0" smtClean="0">
                  <a:solidFill>
                    <a:srgbClr val="336699"/>
                  </a:solidFill>
                  <a:effectLst/>
                </a:rPr>
                <a:t>RESET</a:t>
              </a:r>
              <a:endParaRPr lang="en-US" sz="2000" b="0" dirty="0">
                <a:solidFill>
                  <a:srgbClr val="336699"/>
                </a:solidFill>
                <a:effectLst/>
              </a:endParaRPr>
            </a:p>
          </p:txBody>
        </p:sp>
        <p:sp>
          <p:nvSpPr>
            <p:cNvPr id="60" name="Rectangle 19"/>
            <p:cNvSpPr>
              <a:spLocks noChangeArrowheads="1"/>
            </p:cNvSpPr>
            <p:nvPr/>
          </p:nvSpPr>
          <p:spPr bwMode="auto">
            <a:xfrm>
              <a:off x="6106024" y="4414131"/>
              <a:ext cx="1783644" cy="4445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292100" indent="-292100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pitchFamily="-65" charset="2"/>
                <a:buNone/>
              </a:pPr>
              <a:r>
                <a:rPr lang="en-US" sz="2000" b="0" dirty="0" smtClean="0">
                  <a:solidFill>
                    <a:srgbClr val="336699"/>
                  </a:solidFill>
                  <a:effectLst/>
                </a:rPr>
                <a:t>COLUMN BUS</a:t>
              </a:r>
              <a:endParaRPr lang="en-US" sz="2000" b="0" dirty="0">
                <a:solidFill>
                  <a:srgbClr val="336699"/>
                </a:solidFill>
                <a:effectLst/>
              </a:endParaRPr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2819082" y="4908021"/>
              <a:ext cx="2110403" cy="496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292100" indent="-292100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pitchFamily="-65" charset="2"/>
                <a:buNone/>
              </a:pPr>
              <a:r>
                <a:rPr lang="en-US" sz="2000" b="0" dirty="0" smtClean="0">
                  <a:solidFill>
                    <a:srgbClr val="336699"/>
                  </a:solidFill>
                  <a:effectLst/>
                </a:rPr>
                <a:t>ROW SELECT</a:t>
              </a:r>
              <a:endParaRPr lang="en-US" sz="2000" b="0" dirty="0">
                <a:solidFill>
                  <a:srgbClr val="336699"/>
                </a:solidFill>
                <a:effectLst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rot="16200000" flipH="1" flipV="1">
              <a:off x="4844188" y="4830359"/>
              <a:ext cx="381294" cy="250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33669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Rectangle 19"/>
            <p:cNvSpPr>
              <a:spLocks noChangeArrowheads="1"/>
            </p:cNvSpPr>
            <p:nvPr/>
          </p:nvSpPr>
          <p:spPr bwMode="auto">
            <a:xfrm>
              <a:off x="2368163" y="5907088"/>
              <a:ext cx="5467560" cy="496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marL="292100" indent="-292100">
                <a:lnSpc>
                  <a:spcPct val="90000"/>
                </a:lnSpc>
                <a:spcBef>
                  <a:spcPct val="60000"/>
                </a:spcBef>
                <a:buClr>
                  <a:srgbClr val="4D458B"/>
                </a:buClr>
                <a:buFont typeface="Wingdings" pitchFamily="-65" charset="2"/>
                <a:buNone/>
              </a:pPr>
              <a:r>
                <a:rPr lang="en-US" sz="2000" b="0" dirty="0" smtClean="0">
                  <a:solidFill>
                    <a:srgbClr val="336699"/>
                  </a:solidFill>
                  <a:effectLst/>
                </a:rPr>
                <a:t>Example: three transistor cell</a:t>
              </a:r>
              <a:endParaRPr lang="en-US" sz="2000" b="0" dirty="0">
                <a:solidFill>
                  <a:srgbClr val="336699"/>
                </a:solidFill>
                <a:effectLst/>
              </a:endParaRPr>
            </a:p>
          </p:txBody>
        </p:sp>
      </p:grp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2025089" y="3748086"/>
            <a:ext cx="1897799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92100" indent="-292100">
              <a:lnSpc>
                <a:spcPct val="90000"/>
              </a:lnSpc>
              <a:spcBef>
                <a:spcPct val="60000"/>
              </a:spcBef>
              <a:buClr>
                <a:srgbClr val="4D458B"/>
              </a:buClr>
              <a:buFont typeface="Wingdings" pitchFamily="-65" charset="2"/>
              <a:buNone/>
            </a:pPr>
            <a:r>
              <a:rPr lang="en-US" sz="1400" dirty="0" err="1" smtClean="0">
                <a:solidFill>
                  <a:srgbClr val="336699"/>
                </a:solidFill>
              </a:rPr>
              <a:t>cfr</a:t>
            </a:r>
            <a:r>
              <a:rPr lang="en-US" sz="1400" dirty="0" smtClean="0">
                <a:solidFill>
                  <a:srgbClr val="336699"/>
                </a:solidFill>
              </a:rPr>
              <a:t>. M. Winter et al</a:t>
            </a:r>
            <a:endParaRPr lang="en-US" sz="1400" b="0" dirty="0">
              <a:solidFill>
                <a:srgbClr val="336699"/>
              </a:solidFill>
              <a:effectLst/>
            </a:endParaRPr>
          </a:p>
        </p:txBody>
      </p:sp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77000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</a:t>
            </a:r>
            <a:r>
              <a:rPr lang="en-US" dirty="0" smtClean="0">
                <a:solidFill>
                  <a:srgbClr val="336699"/>
                </a:solidFill>
              </a:rPr>
              <a:t>– </a:t>
            </a:r>
            <a:r>
              <a:rPr lang="en-US" dirty="0" err="1" smtClean="0">
                <a:solidFill>
                  <a:srgbClr val="336699"/>
                </a:solidFill>
              </a:rPr>
              <a:t>Legnaro</a:t>
            </a:r>
            <a:r>
              <a:rPr lang="en-US" dirty="0" smtClean="0">
                <a:solidFill>
                  <a:srgbClr val="336699"/>
                </a:solidFill>
              </a:rPr>
              <a:t>, April 2013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1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08999" y="6286500"/>
            <a:ext cx="415925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7926" y="1058766"/>
            <a:ext cx="8986073" cy="49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468000" lvl="1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336699"/>
                </a:solidFill>
              </a:rPr>
              <a:t>  </a:t>
            </a: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Main challenges in high energy physics: </a:t>
            </a:r>
          </a:p>
          <a:p>
            <a:pPr marL="2296800" lvl="5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336699"/>
                </a:solidFill>
              </a:rPr>
              <a:t>radiation tolerance and power consumption</a:t>
            </a:r>
          </a:p>
          <a:p>
            <a:pPr marL="2296800" lvl="5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endParaRPr lang="en-US" sz="2000" dirty="0">
              <a:solidFill>
                <a:srgbClr val="336699"/>
              </a:solidFill>
            </a:endParaRP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Key parameters:</a:t>
            </a:r>
          </a:p>
          <a:p>
            <a:pPr marL="324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336699"/>
              </a:solidFill>
            </a:endParaRPr>
          </a:p>
          <a:p>
            <a:pPr marL="1238400" lvl="2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Charge collection mechanism: drift </a:t>
            </a:r>
            <a:r>
              <a:rPr lang="en-US" sz="2000" dirty="0" err="1" smtClean="0">
                <a:solidFill>
                  <a:srgbClr val="336699"/>
                </a:solidFill>
              </a:rPr>
              <a:t>vs</a:t>
            </a:r>
            <a:r>
              <a:rPr lang="en-US" sz="2000" dirty="0" smtClean="0">
                <a:solidFill>
                  <a:srgbClr val="336699"/>
                </a:solidFill>
              </a:rPr>
              <a:t> diffusion</a:t>
            </a:r>
          </a:p>
          <a:p>
            <a:pPr marL="1695600" lvl="3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336699"/>
              </a:solidFill>
            </a:endParaRPr>
          </a:p>
          <a:p>
            <a:pPr marL="2152800" lvl="4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Collected charge over input capacitance ratio &amp; architecture </a:t>
            </a:r>
          </a:p>
          <a:p>
            <a:pPr marL="2610000" lvl="5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336699"/>
              </a:solidFill>
            </a:endParaRPr>
          </a:p>
          <a:p>
            <a:pPr marL="3067200" lvl="6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336699"/>
                </a:solidFill>
              </a:rPr>
              <a:t>Technology </a:t>
            </a:r>
            <a:endParaRPr lang="en-US" sz="2000" dirty="0">
              <a:solidFill>
                <a:srgbClr val="336699"/>
              </a:solidFill>
            </a:endParaRPr>
          </a:p>
          <a:p>
            <a:pPr marL="2152800" lvl="4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336699"/>
              </a:solidFill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15466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2800" dirty="0" smtClean="0">
                <a:solidFill>
                  <a:srgbClr val="336699"/>
                </a:solidFill>
                <a:latin typeface="+mj-lt"/>
              </a:rPr>
              <a:t>MONOLITHIC DETECTORS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84222" y="2187222"/>
            <a:ext cx="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916240" y="2190052"/>
            <a:ext cx="12316" cy="18739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62889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- Pixel 2012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0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-1"/>
            <a:ext cx="9144000" cy="103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Collection by diffusion – ex.: standard MAPS*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336699"/>
                </a:solidFill>
              </a:rPr>
              <a:t>MAPS: Monolithic </a:t>
            </a:r>
            <a:r>
              <a:rPr lang="en-US" sz="2000" dirty="0">
                <a:solidFill>
                  <a:srgbClr val="336699"/>
                </a:solidFill>
              </a:rPr>
              <a:t>Active Pixel </a:t>
            </a:r>
            <a:r>
              <a:rPr lang="en-US" sz="2000" dirty="0" smtClean="0">
                <a:solidFill>
                  <a:srgbClr val="336699"/>
                </a:solidFill>
              </a:rPr>
              <a:t>Sensors</a:t>
            </a:r>
            <a:endParaRPr lang="fr-FR" sz="20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111" y="1096668"/>
            <a:ext cx="5948214" cy="44913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870222"/>
            <a:ext cx="9144000" cy="451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solidFill>
                  <a:srgbClr val="336699"/>
                </a:solidFill>
                <a:latin typeface="Bradley Hand ITC" pitchFamily="66" charset="0"/>
              </a:rPr>
              <a:t>Need collection by drift for radiation tolerance beyond a few 10</a:t>
            </a:r>
            <a:r>
              <a:rPr lang="en-US" sz="2000" baseline="30000" dirty="0" smtClean="0">
                <a:solidFill>
                  <a:srgbClr val="336699"/>
                </a:solidFill>
                <a:latin typeface="Bradley Hand ITC" pitchFamily="66" charset="0"/>
              </a:rPr>
              <a:t>13</a:t>
            </a:r>
            <a:r>
              <a:rPr lang="en-US" sz="2000" dirty="0" smtClean="0">
                <a:solidFill>
                  <a:srgbClr val="336699"/>
                </a:solidFill>
                <a:latin typeface="Bradley Hand ITC" pitchFamily="66" charset="0"/>
              </a:rPr>
              <a:t>n</a:t>
            </a:r>
            <a:r>
              <a:rPr lang="en-US" sz="2000" baseline="-25000" dirty="0" smtClean="0">
                <a:solidFill>
                  <a:srgbClr val="336699"/>
                </a:solidFill>
                <a:latin typeface="Bradley Hand ITC" pitchFamily="66" charset="0"/>
              </a:rPr>
              <a:t>eq</a:t>
            </a:r>
            <a:r>
              <a:rPr lang="en-US" sz="2000" dirty="0" smtClean="0">
                <a:solidFill>
                  <a:srgbClr val="336699"/>
                </a:solidFill>
                <a:latin typeface="Bradley Hand ITC" pitchFamily="66" charset="0"/>
              </a:rPr>
              <a:t>/cm</a:t>
            </a:r>
            <a:r>
              <a:rPr lang="en-US" sz="2000" baseline="30000" dirty="0" smtClean="0">
                <a:solidFill>
                  <a:srgbClr val="336699"/>
                </a:solidFill>
                <a:latin typeface="Bradley Hand ITC" pitchFamily="66" charset="0"/>
              </a:rPr>
              <a:t>2</a:t>
            </a:r>
            <a:r>
              <a:rPr lang="en-US" sz="2000" dirty="0" smtClean="0">
                <a:solidFill>
                  <a:srgbClr val="336699"/>
                </a:solidFill>
                <a:latin typeface="Bradley Hand ITC" pitchFamily="66" charset="0"/>
              </a:rPr>
              <a:t> ! 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384778" y="5500511"/>
            <a:ext cx="4289777" cy="49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336699"/>
                </a:solidFill>
              </a:rPr>
              <a:t> (A. </a:t>
            </a:r>
            <a:r>
              <a:rPr lang="en-US" sz="2000" dirty="0" err="1" smtClean="0">
                <a:solidFill>
                  <a:srgbClr val="336699"/>
                </a:solidFill>
              </a:rPr>
              <a:t>Dorokhov</a:t>
            </a:r>
            <a:r>
              <a:rPr lang="en-US" sz="2000" dirty="0" smtClean="0">
                <a:solidFill>
                  <a:srgbClr val="336699"/>
                </a:solidFill>
              </a:rPr>
              <a:t> et al., IPHC, France)</a:t>
            </a:r>
            <a:endParaRPr lang="fr-FR" sz="20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62889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- Pixel 2012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-1"/>
            <a:ext cx="9144000" cy="103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3200" dirty="0" smtClean="0">
                <a:solidFill>
                  <a:schemeClr val="hlink"/>
                </a:solidFill>
                <a:latin typeface="+mj-lt"/>
              </a:rPr>
              <a:t>Drift vs diffusion – influence on cluster size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336699"/>
                </a:solidFill>
              </a:rPr>
              <a:t>Measurement on </a:t>
            </a:r>
            <a:r>
              <a:rPr lang="en-US" sz="2000" dirty="0" err="1" smtClean="0">
                <a:solidFill>
                  <a:srgbClr val="336699"/>
                </a:solidFill>
              </a:rPr>
              <a:t>LePIX</a:t>
            </a:r>
            <a:r>
              <a:rPr lang="en-US" sz="2000" dirty="0" smtClean="0">
                <a:solidFill>
                  <a:srgbClr val="336699"/>
                </a:solidFill>
              </a:rPr>
              <a:t> prototypes (50x50 micron pixels !)</a:t>
            </a:r>
            <a:endParaRPr lang="fr-FR" sz="2000" dirty="0" smtClean="0">
              <a:solidFill>
                <a:schemeClr val="hlink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24631" r="52759" b="24418"/>
          <a:stretch/>
        </p:blipFill>
        <p:spPr>
          <a:xfrm>
            <a:off x="723404" y="1155528"/>
            <a:ext cx="3806438" cy="327536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1233029" y="4536917"/>
            <a:ext cx="2711738" cy="43813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 Volts bias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3864" y="5061858"/>
            <a:ext cx="8853135" cy="116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06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i="1" dirty="0" smtClean="0">
                <a:solidFill>
                  <a:srgbClr val="FF0000"/>
                </a:solidFill>
                <a:sym typeface="Wingdings"/>
              </a:rPr>
              <a:t>Diffusion:</a:t>
            </a:r>
            <a:r>
              <a:rPr lang="en-US" sz="2000" dirty="0" smtClean="0">
                <a:solidFill>
                  <a:srgbClr val="336699"/>
                </a:solidFill>
                <a:sym typeface="Wingdings"/>
              </a:rPr>
              <a:t> at zero bias, incident protons generate on average clusters of more than 30 50x50 micron pixels. </a:t>
            </a:r>
          </a:p>
          <a:p>
            <a:pPr marL="306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i="1" dirty="0" smtClean="0">
                <a:solidFill>
                  <a:srgbClr val="FF0000"/>
                </a:solidFill>
                <a:sym typeface="Wingdings"/>
              </a:rPr>
              <a:t>Drift:</a:t>
            </a:r>
            <a:r>
              <a:rPr lang="en-US" sz="2000" dirty="0" smtClean="0">
                <a:solidFill>
                  <a:srgbClr val="336699"/>
                </a:solidFill>
                <a:sym typeface="Wingdings"/>
              </a:rPr>
              <a:t> for significant reverse bias (60V) cluster reduced to a few pixels only</a:t>
            </a:r>
            <a:endParaRPr lang="en-US" sz="2000" dirty="0" smtClean="0">
              <a:solidFill>
                <a:srgbClr val="336699"/>
              </a:solidFill>
            </a:endParaRPr>
          </a:p>
          <a:p>
            <a:pPr marL="306000" indent="-313200" algn="just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endParaRPr lang="en-US" sz="2000" dirty="0" smtClean="0">
              <a:solidFill>
                <a:srgbClr val="336699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</p:spPr>
        <p:txBody>
          <a:bodyPr/>
          <a:lstStyle/>
          <a:p>
            <a:pPr>
              <a:defRPr/>
            </a:pPr>
            <a:fld id="{4F9F3CD4-AE83-4A4C-BA7A-F0B25ED851C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24649" r="52750" b="24957"/>
          <a:stretch/>
        </p:blipFill>
        <p:spPr>
          <a:xfrm>
            <a:off x="5092215" y="1129626"/>
            <a:ext cx="3524025" cy="32871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5361232" y="4537454"/>
            <a:ext cx="2711738" cy="43813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60 Volts bias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057400" y="6462889"/>
            <a:ext cx="5105400" cy="30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99"/>
                </a:solidFill>
              </a:rPr>
              <a:t>W. Snoeys - Pixel 2012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1135766"/>
            <a:ext cx="9143999" cy="572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56400" indent="-3564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pitchFamily="-65" charset="2"/>
              <a:buChar char="§"/>
            </a:pPr>
            <a:r>
              <a:rPr lang="en-US" dirty="0" smtClean="0">
                <a:solidFill>
                  <a:srgbClr val="6984A2"/>
                </a:solidFill>
              </a:rPr>
              <a:t>Services: cables, power suppliers, cooling etc… r</a:t>
            </a:r>
            <a:r>
              <a:rPr lang="en-US" b="0" dirty="0" smtClean="0">
                <a:solidFill>
                  <a:srgbClr val="6984A2"/>
                </a:solidFill>
                <a:effectLst/>
              </a:rPr>
              <a:t>epresent </a:t>
            </a:r>
            <a:r>
              <a:rPr lang="en-US" b="0" dirty="0" err="1" smtClean="0">
                <a:solidFill>
                  <a:srgbClr val="6984A2"/>
                </a:solidFill>
                <a:effectLst/>
              </a:rPr>
              <a:t>signficant</a:t>
            </a:r>
            <a:r>
              <a:rPr lang="en-US" b="0" dirty="0" smtClean="0">
                <a:solidFill>
                  <a:srgbClr val="6984A2"/>
                </a:solidFill>
                <a:effectLst/>
              </a:rPr>
              <a:t> effort and fraction </a:t>
            </a:r>
            <a:r>
              <a:rPr lang="en-US" b="0" dirty="0">
                <a:solidFill>
                  <a:srgbClr val="6984A2"/>
                </a:solidFill>
                <a:effectLst/>
              </a:rPr>
              <a:t>of the total budget </a:t>
            </a:r>
          </a:p>
          <a:p>
            <a:pPr marL="356400" indent="-3564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pitchFamily="-65" charset="2"/>
              <a:buChar char="§"/>
            </a:pPr>
            <a:r>
              <a:rPr lang="en-US" b="0" dirty="0">
                <a:solidFill>
                  <a:srgbClr val="6984A2"/>
                </a:solidFill>
                <a:effectLst/>
              </a:rPr>
              <a:t>Subject to severe spatial constraints, </a:t>
            </a:r>
            <a:r>
              <a:rPr lang="en-US" b="0" dirty="0" smtClean="0">
                <a:solidFill>
                  <a:srgbClr val="6984A2"/>
                </a:solidFill>
                <a:effectLst/>
              </a:rPr>
              <a:t>limit </a:t>
            </a:r>
            <a:r>
              <a:rPr lang="en-US" b="0" dirty="0">
                <a:solidFill>
                  <a:srgbClr val="6984A2"/>
                </a:solidFill>
                <a:effectLst/>
              </a:rPr>
              <a:t>for future upgrades</a:t>
            </a:r>
          </a:p>
          <a:p>
            <a:pPr marL="356400" indent="-3564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Wingdings" pitchFamily="-65" charset="2"/>
              <a:buChar char="§"/>
            </a:pPr>
            <a:r>
              <a:rPr lang="en-US" b="0" dirty="0" smtClean="0">
                <a:solidFill>
                  <a:srgbClr val="6984A2"/>
                </a:solidFill>
                <a:effectLst/>
              </a:rPr>
              <a:t>Power o</a:t>
            </a:r>
            <a:r>
              <a:rPr lang="en-US" b="0" dirty="0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ften </a:t>
            </a:r>
            <a:r>
              <a:rPr lang="en-US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consumed at CMOS voltages, so </a:t>
            </a:r>
            <a:r>
              <a:rPr lang="en-US" b="0" dirty="0" err="1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kWs</a:t>
            </a:r>
            <a:r>
              <a:rPr lang="en-US" b="0" dirty="0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 mean </a:t>
            </a:r>
            <a:r>
              <a:rPr lang="en-US" b="0" dirty="0" err="1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kAs</a:t>
            </a:r>
            <a:endParaRPr lang="en-US" b="0" dirty="0" smtClean="0">
              <a:solidFill>
                <a:srgbClr val="6984A2"/>
              </a:solidFill>
              <a:effectLst/>
              <a:ea typeface="ＭＳ Ｐゴシック" pitchFamily="-65" charset="-128"/>
            </a:endParaRPr>
          </a:p>
          <a:p>
            <a:pPr marL="4410000" lvl="8" indent="-392400">
              <a:lnSpc>
                <a:spcPct val="90000"/>
              </a:lnSpc>
              <a:spcBef>
                <a:spcPts val="1800"/>
              </a:spcBef>
              <a:buClr>
                <a:srgbClr val="FF0000"/>
              </a:buClr>
              <a:buFont typeface="Wingdings" pitchFamily="-65" charset="2"/>
              <a:buChar char="§"/>
            </a:pPr>
            <a:r>
              <a:rPr lang="en-US" sz="2400" b="0" dirty="0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Even </a:t>
            </a:r>
            <a:r>
              <a:rPr lang="en-US" sz="2400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if power for detector is low, voltage drop in the cables has to be minimized: example analog supply one TOTEM Roman Pot: </a:t>
            </a:r>
          </a:p>
          <a:p>
            <a:pPr marL="4305300" lvl="8" indent="-2286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80000"/>
              <a:buFont typeface="Wingdings" pitchFamily="-65" charset="2"/>
              <a:buChar char="§"/>
            </a:pPr>
            <a:r>
              <a:rPr lang="en-US" sz="2400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~ 6A @ 2.5 V </a:t>
            </a:r>
          </a:p>
          <a:p>
            <a:pPr marL="4305300" lvl="8" indent="-2286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80000"/>
              <a:buFont typeface="Wingdings" pitchFamily="-65" charset="2"/>
              <a:buChar char="§"/>
            </a:pPr>
            <a:r>
              <a:rPr lang="en-US" sz="2400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 ~100m </a:t>
            </a:r>
            <a:r>
              <a:rPr lang="en-US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2x16mm</a:t>
            </a:r>
            <a:r>
              <a:rPr lang="en-US" b="0" baseline="3000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2</a:t>
            </a:r>
            <a:r>
              <a:rPr lang="en-US" sz="2400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 cable: 0.1 ohm or 0.6 V drop one way </a:t>
            </a:r>
            <a:endParaRPr lang="en-US" sz="2400" b="0" dirty="0" smtClean="0">
              <a:solidFill>
                <a:srgbClr val="6984A2"/>
              </a:solidFill>
              <a:effectLst/>
              <a:ea typeface="ＭＳ Ｐゴシック" pitchFamily="-65" charset="-128"/>
            </a:endParaRPr>
          </a:p>
          <a:p>
            <a:pPr marL="4305300" lvl="8" indent="-228600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SzPct val="80000"/>
              <a:buFont typeface="Wingdings" pitchFamily="-65" charset="2"/>
              <a:buChar char="§"/>
            </a:pPr>
            <a:r>
              <a:rPr lang="en-US" sz="2400" b="0" dirty="0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26kg </a:t>
            </a:r>
            <a:r>
              <a:rPr lang="en-US" sz="2400" b="0" dirty="0">
                <a:solidFill>
                  <a:srgbClr val="6984A2"/>
                </a:solidFill>
                <a:effectLst/>
                <a:ea typeface="ＭＳ Ｐゴシック" pitchFamily="-65" charset="-128"/>
              </a:rPr>
              <a:t>of Copper for ~ 15 </a:t>
            </a:r>
            <a:r>
              <a:rPr lang="en-US" sz="2400" b="0" dirty="0" smtClean="0">
                <a:solidFill>
                  <a:srgbClr val="6984A2"/>
                </a:solidFill>
                <a:effectLst/>
                <a:ea typeface="ＭＳ Ｐゴシック" pitchFamily="-65" charset="-128"/>
              </a:rPr>
              <a:t>W</a:t>
            </a:r>
            <a:endParaRPr lang="en-US" sz="2400" b="0" dirty="0">
              <a:solidFill>
                <a:srgbClr val="6984A2"/>
              </a:solidFill>
              <a:effectLst/>
              <a:ea typeface="ＭＳ Ｐゴシック" pitchFamily="-65" charset="-128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152400" y="24765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200" b="0" dirty="0" smtClean="0">
                <a:solidFill>
                  <a:srgbClr val="6984A2"/>
                </a:solidFill>
                <a:effectLst/>
              </a:rPr>
              <a:t>Low power is key to low mass</a:t>
            </a:r>
            <a:endParaRPr lang="en-US" sz="3200" b="0" dirty="0">
              <a:solidFill>
                <a:srgbClr val="6984A2"/>
              </a:solidFill>
              <a:effectLst/>
            </a:endParaRPr>
          </a:p>
        </p:txBody>
      </p:sp>
      <p:pic>
        <p:nvPicPr>
          <p:cNvPr id="4" name="Picture 3" descr="DSC02722.jpg"/>
          <p:cNvPicPr>
            <a:picLocks noChangeAspect="1"/>
          </p:cNvPicPr>
          <p:nvPr/>
        </p:nvPicPr>
        <p:blipFill>
          <a:blip r:embed="rId2"/>
          <a:srcRect l="17717"/>
          <a:stretch>
            <a:fillRect/>
          </a:stretch>
        </p:blipFill>
        <p:spPr>
          <a:xfrm>
            <a:off x="302832" y="2836332"/>
            <a:ext cx="3538818" cy="321974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2057400" y="6477000"/>
            <a:ext cx="51054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36699"/>
                </a:solidFill>
              </a:rPr>
              <a:t>W. Snoeys – </a:t>
            </a:r>
            <a:r>
              <a:rPr lang="en-US" sz="1200" dirty="0" err="1" smtClean="0">
                <a:solidFill>
                  <a:srgbClr val="336699"/>
                </a:solidFill>
              </a:rPr>
              <a:t>Legnaro</a:t>
            </a:r>
            <a:r>
              <a:rPr lang="en-US" sz="1200" dirty="0" smtClean="0">
                <a:solidFill>
                  <a:srgbClr val="336699"/>
                </a:solidFill>
              </a:rPr>
              <a:t>, April 2013</a:t>
            </a:r>
            <a:endParaRPr lang="en-US" sz="12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41459</TotalTime>
  <Words>3411</Words>
  <Application>Microsoft Macintosh PowerPoint</Application>
  <PresentationFormat>On-screen Show (4:3)</PresentationFormat>
  <Paragraphs>542</Paragraphs>
  <Slides>48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Bold Stripes</vt:lpstr>
      <vt:lpstr>Worksheet</vt:lpstr>
      <vt:lpstr>Equation</vt:lpstr>
      <vt:lpstr>Microsoft Excel 97 - 2004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Tracker power and material budget</vt:lpstr>
      <vt:lpstr>PowerPoint Presentation</vt:lpstr>
      <vt:lpstr>Architecture example: reduce number of signals  Orthopix n-maps orthogonal static sparsification</vt:lpstr>
      <vt:lpstr>Analog Power Consumption: Noise sources in a FET</vt:lpstr>
      <vt:lpstr>Noise sources in a FET (2)</vt:lpstr>
      <vt:lpstr>PowerPoint Presentation</vt:lpstr>
      <vt:lpstr>PowerPoint Presentation</vt:lpstr>
      <vt:lpstr>What is a ‘digital signal’ ? The Boltzmann tyranny</vt:lpstr>
      <vt:lpstr>Standard charge sensitive pulse processing front end (no integration over a fixed time)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shielding well</vt:lpstr>
      <vt:lpstr>Nwell collection electrode surrounded by Pwell containing circuitry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LePIX: 90 nm CMOS on high resistivity</vt:lpstr>
      <vt:lpstr>PowerPoint Presentation</vt:lpstr>
      <vt:lpstr>PowerPoint Presentation</vt:lpstr>
      <vt:lpstr>PowerPoint Presentation</vt:lpstr>
      <vt:lpstr>Silicon on Insulator (SOI)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Company>ETH Zürich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Felicitas Pauss</dc:creator>
  <cp:lastModifiedBy>walter snoeys</cp:lastModifiedBy>
  <cp:revision>1445</cp:revision>
  <cp:lastPrinted>2010-10-01T10:56:57Z</cp:lastPrinted>
  <dcterms:created xsi:type="dcterms:W3CDTF">2011-08-09T12:49:57Z</dcterms:created>
  <dcterms:modified xsi:type="dcterms:W3CDTF">2013-04-17T08:41:59Z</dcterms:modified>
</cp:coreProperties>
</file>